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1"/>
  </p:notesMasterIdLst>
  <p:handoutMasterIdLst>
    <p:handoutMasterId r:id="rId12"/>
  </p:handoutMasterIdLst>
  <p:sldIdLst>
    <p:sldId id="258" r:id="rId2"/>
    <p:sldId id="419" r:id="rId3"/>
    <p:sldId id="650" r:id="rId4"/>
    <p:sldId id="662" r:id="rId5"/>
    <p:sldId id="663" r:id="rId6"/>
    <p:sldId id="664" r:id="rId7"/>
    <p:sldId id="665" r:id="rId8"/>
    <p:sldId id="666" r:id="rId9"/>
    <p:sldId id="657" r:id="rId10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B2B2B2"/>
    <a:srgbClr val="993300"/>
    <a:srgbClr val="FFFF66"/>
    <a:srgbClr val="FFBE7D"/>
    <a:srgbClr val="CCFFFF"/>
    <a:srgbClr val="FFFFCC"/>
    <a:srgbClr val="FF0000"/>
    <a:srgbClr val="0000FF"/>
    <a:srgbClr val="99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14" autoAdjust="0"/>
    <p:restoredTop sz="97069" autoAdjust="0"/>
  </p:normalViewPr>
  <p:slideViewPr>
    <p:cSldViewPr snapToGrid="0">
      <p:cViewPr>
        <p:scale>
          <a:sx n="89" d="100"/>
          <a:sy n="89" d="100"/>
        </p:scale>
        <p:origin x="-97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83" tIns="44742" rIns="89483" bIns="44742" numCol="1" anchor="t" anchorCtr="0" compatLnSpc="1">
            <a:prstTxWarp prst="textNoShape">
              <a:avLst/>
            </a:prstTxWarp>
          </a:bodyPr>
          <a:lstStyle>
            <a:lvl1pPr defTabSz="895350">
              <a:defRPr sz="1200"/>
            </a:lvl1pPr>
          </a:lstStyle>
          <a:p>
            <a:endParaRPr 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83" tIns="44742" rIns="89483" bIns="44742" numCol="1" anchor="t" anchorCtr="0" compatLnSpc="1">
            <a:prstTxWarp prst="textNoShape">
              <a:avLst/>
            </a:prstTxWarp>
          </a:bodyPr>
          <a:lstStyle>
            <a:lvl1pPr algn="r" defTabSz="895350">
              <a:defRPr sz="1200"/>
            </a:lvl1pPr>
          </a:lstStyle>
          <a:p>
            <a:endParaRPr lang="en-US"/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4275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83" tIns="44742" rIns="89483" bIns="44742" numCol="1" anchor="b" anchorCtr="0" compatLnSpc="1">
            <a:prstTxWarp prst="textNoShape">
              <a:avLst/>
            </a:prstTxWarp>
          </a:bodyPr>
          <a:lstStyle>
            <a:lvl1pPr defTabSz="895350">
              <a:defRPr sz="1200"/>
            </a:lvl1pPr>
          </a:lstStyle>
          <a:p>
            <a:endParaRPr lang="en-US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04275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83" tIns="44742" rIns="89483" bIns="44742" numCol="1" anchor="b" anchorCtr="0" compatLnSpc="1">
            <a:prstTxWarp prst="textNoShape">
              <a:avLst/>
            </a:prstTxWarp>
          </a:bodyPr>
          <a:lstStyle>
            <a:lvl1pPr algn="r" defTabSz="895350">
              <a:defRPr sz="1200"/>
            </a:lvl1pPr>
          </a:lstStyle>
          <a:p>
            <a:fld id="{070314DC-16FD-4ED1-88DC-96FA6AA7B4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27" tIns="46514" rIns="93027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27" tIns="46514" rIns="93027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37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27" tIns="46514" rIns="93027" bIns="465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4275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27" tIns="46514" rIns="93027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4275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27" tIns="46514" rIns="93027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fld id="{8D6BCBFB-F125-49E1-8BD0-62254137D3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012A5D5-2427-49D6-8D49-C461F0F4EFBF}" type="slidenum">
              <a:rPr lang="en-US"/>
              <a:pPr/>
              <a:t>1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35500" cy="3476625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027" y="4403725"/>
            <a:ext cx="5131647" cy="4170341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35500" cy="3476625"/>
          </a:xfrm>
          <a:ln/>
        </p:spPr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9" y="4404043"/>
            <a:ext cx="5597525" cy="4170999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FF7D9127-8082-455C-ABB2-A6A2DD3B1D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A2230062-7DCC-4439-BFE7-7E98D7361B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9575" y="152400"/>
            <a:ext cx="215582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2100" y="152400"/>
            <a:ext cx="6315075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9E9B0BA4-54FF-469F-AE9A-FFC3FA5E9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D306DAB3-6B09-47DC-9769-2F77AB04FA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3501E1E7-8B98-4477-A359-267924B7B0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100" y="12192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192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C8044956-2243-45BB-92AE-493BA59865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58C93F71-B4A4-466C-90E8-43634C1C9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7E9F44E2-E73D-45D9-B779-78E01C24B2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8CCEF45E-AD47-4810-A892-79CFF614D2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4454131F-D6FB-4368-A28C-27C17CF3F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407E9573-D915-456A-8761-73B895A286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324600"/>
            <a:ext cx="716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BD69F672-46E1-438A-9AD1-BE195166BF1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990600"/>
            <a:ext cx="8574088" cy="0"/>
          </a:xfrm>
          <a:prstGeom prst="line">
            <a:avLst/>
          </a:prstGeom>
          <a:noFill/>
          <a:ln w="38100">
            <a:solidFill>
              <a:srgbClr val="B40000"/>
            </a:solidFill>
            <a:round/>
            <a:headEnd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2100" y="12192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5" descr="SLAC_Logo_hire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6157913"/>
            <a:ext cx="1527175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1" descr="ar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05800" y="6019800"/>
            <a:ext cx="712788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3CE09531-6507-4975-ABCA-F10A38AB3A92}" type="slidenum">
              <a:rPr lang="en-US"/>
              <a:pPr/>
              <a:t>1</a:t>
            </a:fld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286000"/>
            <a:ext cx="8153400" cy="1143000"/>
          </a:xfrm>
        </p:spPr>
        <p:txBody>
          <a:bodyPr/>
          <a:lstStyle/>
          <a:p>
            <a:pPr eaLnBrk="1" hangingPunct="1"/>
            <a:r>
              <a:rPr lang="en-US" sz="2400" smtClean="0"/>
              <a:t>PPA Program Introduction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David MacFarlane</a:t>
            </a:r>
          </a:p>
          <a:p>
            <a:pPr eaLnBrk="1" hangingPunct="1"/>
            <a:r>
              <a:rPr lang="en-US" sz="2000" i="1" dirty="0" smtClean="0"/>
              <a:t>Associate Laboratory Director for PPA</a:t>
            </a:r>
          </a:p>
          <a:p>
            <a:pPr eaLnBrk="1" hangingPunct="1"/>
            <a:endParaRPr lang="en-US" sz="1800" i="1" dirty="0" smtClean="0"/>
          </a:p>
          <a:p>
            <a:pPr eaLnBrk="1" hangingPunct="1"/>
            <a:r>
              <a:rPr lang="en-US" sz="1800" dirty="0" smtClean="0"/>
              <a:t>DOE Review of the Laboratory Scientific Computing Program</a:t>
            </a:r>
          </a:p>
          <a:p>
            <a:pPr eaLnBrk="1" hangingPunct="1"/>
            <a:r>
              <a:rPr lang="en-US" sz="1800" dirty="0" smtClean="0"/>
              <a:t>February 9,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40CF9C91-45FA-4BEA-A45B-CC4E6A924131}" type="slidenum">
              <a:rPr lang="en-US"/>
              <a:pPr/>
              <a:t>2</a:t>
            </a:fld>
            <a:endParaRPr lang="en-US"/>
          </a:p>
        </p:txBody>
      </p:sp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SLAC Particle Physics &amp; Astrophysics</a:t>
            </a:r>
          </a:p>
        </p:txBody>
      </p:sp>
      <p:grpSp>
        <p:nvGrpSpPr>
          <p:cNvPr id="268291" name="Group 3"/>
          <p:cNvGrpSpPr>
            <a:grpSpLocks/>
          </p:cNvGrpSpPr>
          <p:nvPr/>
        </p:nvGrpSpPr>
        <p:grpSpPr bwMode="auto">
          <a:xfrm>
            <a:off x="849313" y="0"/>
            <a:ext cx="7058025" cy="7086600"/>
            <a:chOff x="535" y="0"/>
            <a:chExt cx="4446" cy="4464"/>
          </a:xfrm>
        </p:grpSpPr>
        <p:grpSp>
          <p:nvGrpSpPr>
            <p:cNvPr id="268292" name="Group 4"/>
            <p:cNvGrpSpPr>
              <a:grpSpLocks noChangeAspect="1"/>
            </p:cNvGrpSpPr>
            <p:nvPr/>
          </p:nvGrpSpPr>
          <p:grpSpPr bwMode="auto">
            <a:xfrm>
              <a:off x="535" y="0"/>
              <a:ext cx="4446" cy="4464"/>
              <a:chOff x="1824" y="633"/>
              <a:chExt cx="2834" cy="2849"/>
            </a:xfrm>
          </p:grpSpPr>
          <p:sp>
            <p:nvSpPr>
              <p:cNvPr id="268293" name="Puzzle3" descr="cern"/>
              <p:cNvSpPr>
                <a:spLocks noChangeAspect="1" noEditPoints="1" noChangeArrowheads="1"/>
              </p:cNvSpPr>
              <p:nvPr/>
            </p:nvSpPr>
            <p:spPr bwMode="auto">
              <a:xfrm>
                <a:off x="3204" y="633"/>
                <a:ext cx="1114" cy="1514"/>
              </a:xfrm>
              <a:custGeom>
                <a:avLst/>
                <a:gdLst>
                  <a:gd name="T0" fmla="*/ 10391 w 21600"/>
                  <a:gd name="T1" fmla="*/ 15806 h 21600"/>
                  <a:gd name="T2" fmla="*/ 20551 w 21600"/>
                  <a:gd name="T3" fmla="*/ 21088 h 21600"/>
                  <a:gd name="T4" fmla="*/ 13180 w 21600"/>
                  <a:gd name="T5" fmla="*/ 13801 h 21600"/>
                  <a:gd name="T6" fmla="*/ 20551 w 21600"/>
                  <a:gd name="T7" fmla="*/ 7025 h 21600"/>
                  <a:gd name="T8" fmla="*/ 10500 w 21600"/>
                  <a:gd name="T9" fmla="*/ 52 h 21600"/>
                  <a:gd name="T10" fmla="*/ 692 w 21600"/>
                  <a:gd name="T11" fmla="*/ 6802 h 21600"/>
                  <a:gd name="T12" fmla="*/ 8064 w 21600"/>
                  <a:gd name="T13" fmla="*/ 13526 h 21600"/>
                  <a:gd name="T14" fmla="*/ 692 w 21600"/>
                  <a:gd name="T15" fmla="*/ 21088 h 21600"/>
                  <a:gd name="T16" fmla="*/ 2273 w 21600"/>
                  <a:gd name="T17" fmla="*/ 7719 h 21600"/>
                  <a:gd name="T18" fmla="*/ 19149 w 21600"/>
                  <a:gd name="T19" fmla="*/ 202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stretch>
                  <a:fillRect/>
                </a:stretch>
              </a:blip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94" name="Puzzle2" descr="Picture1"/>
              <p:cNvSpPr>
                <a:spLocks noChangeAspect="1" noEditPoints="1" noChangeArrowheads="1"/>
              </p:cNvSpPr>
              <p:nvPr/>
            </p:nvSpPr>
            <p:spPr bwMode="auto">
              <a:xfrm>
                <a:off x="2880" y="1736"/>
                <a:ext cx="1778" cy="1379"/>
              </a:xfrm>
              <a:custGeom>
                <a:avLst/>
                <a:gdLst>
                  <a:gd name="T0" fmla="*/ 11 w 21600"/>
                  <a:gd name="T1" fmla="*/ 13386 h 21600"/>
                  <a:gd name="T2" fmla="*/ 4202 w 21600"/>
                  <a:gd name="T3" fmla="*/ 21161 h 21600"/>
                  <a:gd name="T4" fmla="*/ 10400 w 21600"/>
                  <a:gd name="T5" fmla="*/ 13909 h 21600"/>
                  <a:gd name="T6" fmla="*/ 16821 w 21600"/>
                  <a:gd name="T7" fmla="*/ 21190 h 21600"/>
                  <a:gd name="T8" fmla="*/ 21600 w 21600"/>
                  <a:gd name="T9" fmla="*/ 15083 h 21600"/>
                  <a:gd name="T10" fmla="*/ 16889 w 21600"/>
                  <a:gd name="T11" fmla="*/ 5739 h 21600"/>
                  <a:gd name="T12" fmla="*/ 10800 w 21600"/>
                  <a:gd name="T13" fmla="*/ 28 h 21600"/>
                  <a:gd name="T14" fmla="*/ 4202 w 21600"/>
                  <a:gd name="T15" fmla="*/ 5894 h 21600"/>
                  <a:gd name="T16" fmla="*/ 5388 w 21600"/>
                  <a:gd name="T17" fmla="*/ 6742 h 21600"/>
                  <a:gd name="T18" fmla="*/ 16177 w 21600"/>
                  <a:gd name="T19" fmla="*/ 2044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4247" y="12354"/>
                    </a:moveTo>
                    <a:lnTo>
                      <a:pt x="4134" y="12468"/>
                    </a:lnTo>
                    <a:lnTo>
                      <a:pt x="4010" y="12581"/>
                    </a:lnTo>
                    <a:lnTo>
                      <a:pt x="3897" y="12637"/>
                    </a:lnTo>
                    <a:lnTo>
                      <a:pt x="3773" y="12694"/>
                    </a:lnTo>
                    <a:lnTo>
                      <a:pt x="3637" y="12694"/>
                    </a:lnTo>
                    <a:lnTo>
                      <a:pt x="3524" y="12694"/>
                    </a:lnTo>
                    <a:lnTo>
                      <a:pt x="3400" y="12665"/>
                    </a:lnTo>
                    <a:lnTo>
                      <a:pt x="3287" y="12609"/>
                    </a:lnTo>
                    <a:lnTo>
                      <a:pt x="3027" y="12496"/>
                    </a:lnTo>
                    <a:lnTo>
                      <a:pt x="2790" y="12340"/>
                    </a:lnTo>
                    <a:lnTo>
                      <a:pt x="2530" y="12142"/>
                    </a:lnTo>
                    <a:lnTo>
                      <a:pt x="2293" y="11987"/>
                    </a:lnTo>
                    <a:lnTo>
                      <a:pt x="2033" y="11817"/>
                    </a:lnTo>
                    <a:lnTo>
                      <a:pt x="1773" y="11676"/>
                    </a:lnTo>
                    <a:lnTo>
                      <a:pt x="1638" y="11662"/>
                    </a:lnTo>
                    <a:lnTo>
                      <a:pt x="1513" y="11634"/>
                    </a:lnTo>
                    <a:lnTo>
                      <a:pt x="1378" y="11634"/>
                    </a:lnTo>
                    <a:lnTo>
                      <a:pt x="1253" y="11634"/>
                    </a:lnTo>
                    <a:lnTo>
                      <a:pt x="1118" y="11662"/>
                    </a:lnTo>
                    <a:lnTo>
                      <a:pt x="971" y="11732"/>
                    </a:lnTo>
                    <a:lnTo>
                      <a:pt x="835" y="11817"/>
                    </a:lnTo>
                    <a:lnTo>
                      <a:pt x="711" y="11959"/>
                    </a:lnTo>
                    <a:lnTo>
                      <a:pt x="553" y="12086"/>
                    </a:lnTo>
                    <a:lnTo>
                      <a:pt x="429" y="12284"/>
                    </a:lnTo>
                    <a:lnTo>
                      <a:pt x="271" y="12524"/>
                    </a:lnTo>
                    <a:lnTo>
                      <a:pt x="146" y="12793"/>
                    </a:lnTo>
                    <a:lnTo>
                      <a:pt x="79" y="12962"/>
                    </a:lnTo>
                    <a:lnTo>
                      <a:pt x="33" y="13146"/>
                    </a:lnTo>
                    <a:lnTo>
                      <a:pt x="11" y="13386"/>
                    </a:lnTo>
                    <a:lnTo>
                      <a:pt x="11" y="13641"/>
                    </a:lnTo>
                    <a:lnTo>
                      <a:pt x="33" y="13881"/>
                    </a:lnTo>
                    <a:lnTo>
                      <a:pt x="101" y="14150"/>
                    </a:lnTo>
                    <a:lnTo>
                      <a:pt x="192" y="14404"/>
                    </a:lnTo>
                    <a:lnTo>
                      <a:pt x="293" y="14645"/>
                    </a:lnTo>
                    <a:lnTo>
                      <a:pt x="451" y="14857"/>
                    </a:lnTo>
                    <a:lnTo>
                      <a:pt x="621" y="15054"/>
                    </a:lnTo>
                    <a:lnTo>
                      <a:pt x="734" y="15125"/>
                    </a:lnTo>
                    <a:lnTo>
                      <a:pt x="835" y="15210"/>
                    </a:lnTo>
                    <a:lnTo>
                      <a:pt x="948" y="15267"/>
                    </a:lnTo>
                    <a:lnTo>
                      <a:pt x="1084" y="15323"/>
                    </a:lnTo>
                    <a:lnTo>
                      <a:pt x="1208" y="15351"/>
                    </a:lnTo>
                    <a:lnTo>
                      <a:pt x="1355" y="15380"/>
                    </a:lnTo>
                    <a:lnTo>
                      <a:pt x="1513" y="15380"/>
                    </a:lnTo>
                    <a:lnTo>
                      <a:pt x="1683" y="15380"/>
                    </a:lnTo>
                    <a:lnTo>
                      <a:pt x="1864" y="15351"/>
                    </a:lnTo>
                    <a:lnTo>
                      <a:pt x="2033" y="15323"/>
                    </a:lnTo>
                    <a:lnTo>
                      <a:pt x="2225" y="15238"/>
                    </a:lnTo>
                    <a:lnTo>
                      <a:pt x="2428" y="15153"/>
                    </a:lnTo>
                    <a:lnTo>
                      <a:pt x="2745" y="15026"/>
                    </a:lnTo>
                    <a:lnTo>
                      <a:pt x="3005" y="14913"/>
                    </a:lnTo>
                    <a:lnTo>
                      <a:pt x="3264" y="14828"/>
                    </a:lnTo>
                    <a:lnTo>
                      <a:pt x="3513" y="14800"/>
                    </a:lnTo>
                    <a:lnTo>
                      <a:pt x="3615" y="14828"/>
                    </a:lnTo>
                    <a:lnTo>
                      <a:pt x="3728" y="14857"/>
                    </a:lnTo>
                    <a:lnTo>
                      <a:pt x="3807" y="14913"/>
                    </a:lnTo>
                    <a:lnTo>
                      <a:pt x="3920" y="14998"/>
                    </a:lnTo>
                    <a:lnTo>
                      <a:pt x="4010" y="15097"/>
                    </a:lnTo>
                    <a:lnTo>
                      <a:pt x="4089" y="15238"/>
                    </a:lnTo>
                    <a:lnTo>
                      <a:pt x="4179" y="15408"/>
                    </a:lnTo>
                    <a:lnTo>
                      <a:pt x="4247" y="15620"/>
                    </a:lnTo>
                    <a:lnTo>
                      <a:pt x="4326" y="15860"/>
                    </a:lnTo>
                    <a:lnTo>
                      <a:pt x="4394" y="16129"/>
                    </a:lnTo>
                    <a:lnTo>
                      <a:pt x="4439" y="16440"/>
                    </a:lnTo>
                    <a:lnTo>
                      <a:pt x="4507" y="16737"/>
                    </a:lnTo>
                    <a:lnTo>
                      <a:pt x="4552" y="17090"/>
                    </a:lnTo>
                    <a:lnTo>
                      <a:pt x="4575" y="17443"/>
                    </a:lnTo>
                    <a:lnTo>
                      <a:pt x="4586" y="17825"/>
                    </a:lnTo>
                    <a:lnTo>
                      <a:pt x="4586" y="18193"/>
                    </a:lnTo>
                    <a:lnTo>
                      <a:pt x="4586" y="18574"/>
                    </a:lnTo>
                    <a:lnTo>
                      <a:pt x="4586" y="18984"/>
                    </a:lnTo>
                    <a:lnTo>
                      <a:pt x="4552" y="19366"/>
                    </a:lnTo>
                    <a:lnTo>
                      <a:pt x="4507" y="19748"/>
                    </a:lnTo>
                    <a:lnTo>
                      <a:pt x="4462" y="20129"/>
                    </a:lnTo>
                    <a:lnTo>
                      <a:pt x="4371" y="20483"/>
                    </a:lnTo>
                    <a:lnTo>
                      <a:pt x="4292" y="20836"/>
                    </a:lnTo>
                    <a:lnTo>
                      <a:pt x="4202" y="21161"/>
                    </a:lnTo>
                    <a:lnTo>
                      <a:pt x="4744" y="21161"/>
                    </a:lnTo>
                    <a:lnTo>
                      <a:pt x="5264" y="21161"/>
                    </a:lnTo>
                    <a:lnTo>
                      <a:pt x="5784" y="21161"/>
                    </a:lnTo>
                    <a:lnTo>
                      <a:pt x="6235" y="21161"/>
                    </a:lnTo>
                    <a:lnTo>
                      <a:pt x="6676" y="21161"/>
                    </a:lnTo>
                    <a:lnTo>
                      <a:pt x="7060" y="21161"/>
                    </a:lnTo>
                    <a:lnTo>
                      <a:pt x="7410" y="21161"/>
                    </a:lnTo>
                    <a:lnTo>
                      <a:pt x="7670" y="21161"/>
                    </a:lnTo>
                    <a:lnTo>
                      <a:pt x="8020" y="21020"/>
                    </a:lnTo>
                    <a:lnTo>
                      <a:pt x="8303" y="20893"/>
                    </a:lnTo>
                    <a:lnTo>
                      <a:pt x="8563" y="20695"/>
                    </a:lnTo>
                    <a:lnTo>
                      <a:pt x="8800" y="20511"/>
                    </a:lnTo>
                    <a:lnTo>
                      <a:pt x="8969" y="20285"/>
                    </a:lnTo>
                    <a:lnTo>
                      <a:pt x="9150" y="20045"/>
                    </a:lnTo>
                    <a:lnTo>
                      <a:pt x="9252" y="19804"/>
                    </a:lnTo>
                    <a:lnTo>
                      <a:pt x="9342" y="19550"/>
                    </a:lnTo>
                    <a:lnTo>
                      <a:pt x="9410" y="19281"/>
                    </a:lnTo>
                    <a:lnTo>
                      <a:pt x="9433" y="19013"/>
                    </a:lnTo>
                    <a:lnTo>
                      <a:pt x="9433" y="18744"/>
                    </a:lnTo>
                    <a:lnTo>
                      <a:pt x="9387" y="18504"/>
                    </a:lnTo>
                    <a:lnTo>
                      <a:pt x="9320" y="18221"/>
                    </a:lnTo>
                    <a:lnTo>
                      <a:pt x="9207" y="17981"/>
                    </a:lnTo>
                    <a:lnTo>
                      <a:pt x="9105" y="17740"/>
                    </a:lnTo>
                    <a:lnTo>
                      <a:pt x="8924" y="17514"/>
                    </a:lnTo>
                    <a:lnTo>
                      <a:pt x="8777" y="17274"/>
                    </a:lnTo>
                    <a:lnTo>
                      <a:pt x="8642" y="17034"/>
                    </a:lnTo>
                    <a:lnTo>
                      <a:pt x="8563" y="16765"/>
                    </a:lnTo>
                    <a:lnTo>
                      <a:pt x="8472" y="16468"/>
                    </a:lnTo>
                    <a:lnTo>
                      <a:pt x="8450" y="16157"/>
                    </a:lnTo>
                    <a:lnTo>
                      <a:pt x="8450" y="15860"/>
                    </a:lnTo>
                    <a:lnTo>
                      <a:pt x="8472" y="15563"/>
                    </a:lnTo>
                    <a:lnTo>
                      <a:pt x="8540" y="15267"/>
                    </a:lnTo>
                    <a:lnTo>
                      <a:pt x="8642" y="14998"/>
                    </a:lnTo>
                    <a:lnTo>
                      <a:pt x="8777" y="14729"/>
                    </a:lnTo>
                    <a:lnTo>
                      <a:pt x="8868" y="14616"/>
                    </a:lnTo>
                    <a:lnTo>
                      <a:pt x="8969" y="14475"/>
                    </a:lnTo>
                    <a:lnTo>
                      <a:pt x="9060" y="14376"/>
                    </a:lnTo>
                    <a:lnTo>
                      <a:pt x="9184" y="14291"/>
                    </a:lnTo>
                    <a:lnTo>
                      <a:pt x="9297" y="14206"/>
                    </a:lnTo>
                    <a:lnTo>
                      <a:pt x="9433" y="14121"/>
                    </a:lnTo>
                    <a:lnTo>
                      <a:pt x="9579" y="14051"/>
                    </a:lnTo>
                    <a:lnTo>
                      <a:pt x="9726" y="13994"/>
                    </a:lnTo>
                    <a:lnTo>
                      <a:pt x="9884" y="13938"/>
                    </a:lnTo>
                    <a:lnTo>
                      <a:pt x="10054" y="13909"/>
                    </a:lnTo>
                    <a:lnTo>
                      <a:pt x="10257" y="13881"/>
                    </a:lnTo>
                    <a:lnTo>
                      <a:pt x="10449" y="13881"/>
                    </a:lnTo>
                    <a:lnTo>
                      <a:pt x="10664" y="13881"/>
                    </a:lnTo>
                    <a:lnTo>
                      <a:pt x="10856" y="13909"/>
                    </a:lnTo>
                    <a:lnTo>
                      <a:pt x="11037" y="13966"/>
                    </a:lnTo>
                    <a:lnTo>
                      <a:pt x="11206" y="14023"/>
                    </a:lnTo>
                    <a:lnTo>
                      <a:pt x="11353" y="14093"/>
                    </a:lnTo>
                    <a:lnTo>
                      <a:pt x="11511" y="14178"/>
                    </a:lnTo>
                    <a:lnTo>
                      <a:pt x="11635" y="14263"/>
                    </a:lnTo>
                    <a:lnTo>
                      <a:pt x="11748" y="14376"/>
                    </a:lnTo>
                    <a:lnTo>
                      <a:pt x="11861" y="14475"/>
                    </a:lnTo>
                    <a:lnTo>
                      <a:pt x="11941" y="14616"/>
                    </a:lnTo>
                    <a:lnTo>
                      <a:pt x="12031" y="14758"/>
                    </a:lnTo>
                    <a:lnTo>
                      <a:pt x="12099" y="14885"/>
                    </a:lnTo>
                    <a:lnTo>
                      <a:pt x="12200" y="15210"/>
                    </a:lnTo>
                    <a:lnTo>
                      <a:pt x="12268" y="15507"/>
                    </a:lnTo>
                    <a:lnTo>
                      <a:pt x="12291" y="15832"/>
                    </a:lnTo>
                    <a:lnTo>
                      <a:pt x="12291" y="16157"/>
                    </a:lnTo>
                    <a:lnTo>
                      <a:pt x="12246" y="16482"/>
                    </a:lnTo>
                    <a:lnTo>
                      <a:pt x="12178" y="16807"/>
                    </a:lnTo>
                    <a:lnTo>
                      <a:pt x="12099" y="17090"/>
                    </a:lnTo>
                    <a:lnTo>
                      <a:pt x="12008" y="17330"/>
                    </a:lnTo>
                    <a:lnTo>
                      <a:pt x="11884" y="17542"/>
                    </a:lnTo>
                    <a:lnTo>
                      <a:pt x="11748" y="17712"/>
                    </a:lnTo>
                    <a:lnTo>
                      <a:pt x="11613" y="17839"/>
                    </a:lnTo>
                    <a:lnTo>
                      <a:pt x="11489" y="18037"/>
                    </a:lnTo>
                    <a:lnTo>
                      <a:pt x="11398" y="18221"/>
                    </a:lnTo>
                    <a:lnTo>
                      <a:pt x="11319" y="18447"/>
                    </a:lnTo>
                    <a:lnTo>
                      <a:pt x="11251" y="18659"/>
                    </a:lnTo>
                    <a:lnTo>
                      <a:pt x="11206" y="18900"/>
                    </a:lnTo>
                    <a:lnTo>
                      <a:pt x="11184" y="19154"/>
                    </a:lnTo>
                    <a:lnTo>
                      <a:pt x="11184" y="19423"/>
                    </a:lnTo>
                    <a:lnTo>
                      <a:pt x="11229" y="19663"/>
                    </a:lnTo>
                    <a:lnTo>
                      <a:pt x="11297" y="19903"/>
                    </a:lnTo>
                    <a:lnTo>
                      <a:pt x="11376" y="20158"/>
                    </a:lnTo>
                    <a:lnTo>
                      <a:pt x="11511" y="20398"/>
                    </a:lnTo>
                    <a:lnTo>
                      <a:pt x="11681" y="20610"/>
                    </a:lnTo>
                    <a:lnTo>
                      <a:pt x="11884" y="20808"/>
                    </a:lnTo>
                    <a:lnTo>
                      <a:pt x="12121" y="20992"/>
                    </a:lnTo>
                    <a:lnTo>
                      <a:pt x="12404" y="21161"/>
                    </a:lnTo>
                    <a:lnTo>
                      <a:pt x="12528" y="21190"/>
                    </a:lnTo>
                    <a:lnTo>
                      <a:pt x="12856" y="21274"/>
                    </a:lnTo>
                    <a:lnTo>
                      <a:pt x="13330" y="21373"/>
                    </a:lnTo>
                    <a:lnTo>
                      <a:pt x="13963" y="21486"/>
                    </a:lnTo>
                    <a:lnTo>
                      <a:pt x="14313" y="21543"/>
                    </a:lnTo>
                    <a:lnTo>
                      <a:pt x="14652" y="21571"/>
                    </a:lnTo>
                    <a:lnTo>
                      <a:pt x="15025" y="21600"/>
                    </a:lnTo>
                    <a:lnTo>
                      <a:pt x="15409" y="21600"/>
                    </a:lnTo>
                    <a:lnTo>
                      <a:pt x="15782" y="21600"/>
                    </a:lnTo>
                    <a:lnTo>
                      <a:pt x="16177" y="21571"/>
                    </a:lnTo>
                    <a:lnTo>
                      <a:pt x="16516" y="21486"/>
                    </a:lnTo>
                    <a:lnTo>
                      <a:pt x="16889" y="21402"/>
                    </a:lnTo>
                    <a:lnTo>
                      <a:pt x="16821" y="21190"/>
                    </a:lnTo>
                    <a:lnTo>
                      <a:pt x="16776" y="20935"/>
                    </a:lnTo>
                    <a:lnTo>
                      <a:pt x="16742" y="20667"/>
                    </a:lnTo>
                    <a:lnTo>
                      <a:pt x="16719" y="20370"/>
                    </a:lnTo>
                    <a:lnTo>
                      <a:pt x="16697" y="19719"/>
                    </a:lnTo>
                    <a:lnTo>
                      <a:pt x="16697" y="19013"/>
                    </a:lnTo>
                    <a:lnTo>
                      <a:pt x="16719" y="18306"/>
                    </a:lnTo>
                    <a:lnTo>
                      <a:pt x="16753" y="17599"/>
                    </a:lnTo>
                    <a:lnTo>
                      <a:pt x="16821" y="16949"/>
                    </a:lnTo>
                    <a:lnTo>
                      <a:pt x="16889" y="16383"/>
                    </a:lnTo>
                    <a:lnTo>
                      <a:pt x="16934" y="16129"/>
                    </a:lnTo>
                    <a:lnTo>
                      <a:pt x="17002" y="15945"/>
                    </a:lnTo>
                    <a:lnTo>
                      <a:pt x="17081" y="15790"/>
                    </a:lnTo>
                    <a:lnTo>
                      <a:pt x="17194" y="15648"/>
                    </a:lnTo>
                    <a:lnTo>
                      <a:pt x="17318" y="15563"/>
                    </a:lnTo>
                    <a:lnTo>
                      <a:pt x="17453" y="15507"/>
                    </a:lnTo>
                    <a:lnTo>
                      <a:pt x="17600" y="15450"/>
                    </a:lnTo>
                    <a:lnTo>
                      <a:pt x="17758" y="15450"/>
                    </a:lnTo>
                    <a:lnTo>
                      <a:pt x="17905" y="15479"/>
                    </a:lnTo>
                    <a:lnTo>
                      <a:pt x="18064" y="15535"/>
                    </a:lnTo>
                    <a:lnTo>
                      <a:pt x="18233" y="15620"/>
                    </a:lnTo>
                    <a:lnTo>
                      <a:pt x="18380" y="15733"/>
                    </a:lnTo>
                    <a:lnTo>
                      <a:pt x="18561" y="15832"/>
                    </a:lnTo>
                    <a:lnTo>
                      <a:pt x="18707" y="15973"/>
                    </a:lnTo>
                    <a:lnTo>
                      <a:pt x="18866" y="16129"/>
                    </a:lnTo>
                    <a:lnTo>
                      <a:pt x="18990" y="16327"/>
                    </a:lnTo>
                    <a:lnTo>
                      <a:pt x="19125" y="16482"/>
                    </a:lnTo>
                    <a:lnTo>
                      <a:pt x="19295" y="16624"/>
                    </a:lnTo>
                    <a:lnTo>
                      <a:pt x="19464" y="16737"/>
                    </a:lnTo>
                    <a:lnTo>
                      <a:pt x="19668" y="16807"/>
                    </a:lnTo>
                    <a:lnTo>
                      <a:pt x="19860" y="16836"/>
                    </a:lnTo>
                    <a:lnTo>
                      <a:pt x="20052" y="16864"/>
                    </a:lnTo>
                    <a:lnTo>
                      <a:pt x="20266" y="16836"/>
                    </a:lnTo>
                    <a:lnTo>
                      <a:pt x="20470" y="16793"/>
                    </a:lnTo>
                    <a:lnTo>
                      <a:pt x="20662" y="16708"/>
                    </a:lnTo>
                    <a:lnTo>
                      <a:pt x="20854" y="16567"/>
                    </a:lnTo>
                    <a:lnTo>
                      <a:pt x="21035" y="16412"/>
                    </a:lnTo>
                    <a:lnTo>
                      <a:pt x="21182" y="16214"/>
                    </a:lnTo>
                    <a:lnTo>
                      <a:pt x="21340" y="16002"/>
                    </a:lnTo>
                    <a:lnTo>
                      <a:pt x="21441" y="15733"/>
                    </a:lnTo>
                    <a:lnTo>
                      <a:pt x="21532" y="15436"/>
                    </a:lnTo>
                    <a:lnTo>
                      <a:pt x="21600" y="15083"/>
                    </a:lnTo>
                    <a:lnTo>
                      <a:pt x="21600" y="14885"/>
                    </a:lnTo>
                    <a:lnTo>
                      <a:pt x="21600" y="14729"/>
                    </a:lnTo>
                    <a:lnTo>
                      <a:pt x="21600" y="14531"/>
                    </a:lnTo>
                    <a:lnTo>
                      <a:pt x="21577" y="14376"/>
                    </a:lnTo>
                    <a:lnTo>
                      <a:pt x="21532" y="14206"/>
                    </a:lnTo>
                    <a:lnTo>
                      <a:pt x="21487" y="14051"/>
                    </a:lnTo>
                    <a:lnTo>
                      <a:pt x="21419" y="13909"/>
                    </a:lnTo>
                    <a:lnTo>
                      <a:pt x="21351" y="13768"/>
                    </a:lnTo>
                    <a:lnTo>
                      <a:pt x="21204" y="13500"/>
                    </a:lnTo>
                    <a:lnTo>
                      <a:pt x="21035" y="13287"/>
                    </a:lnTo>
                    <a:lnTo>
                      <a:pt x="20809" y="13090"/>
                    </a:lnTo>
                    <a:lnTo>
                      <a:pt x="20594" y="12962"/>
                    </a:lnTo>
                    <a:lnTo>
                      <a:pt x="20357" y="12821"/>
                    </a:lnTo>
                    <a:lnTo>
                      <a:pt x="20120" y="12764"/>
                    </a:lnTo>
                    <a:lnTo>
                      <a:pt x="19882" y="12708"/>
                    </a:lnTo>
                    <a:lnTo>
                      <a:pt x="19645" y="12736"/>
                    </a:lnTo>
                    <a:lnTo>
                      <a:pt x="19430" y="12793"/>
                    </a:lnTo>
                    <a:lnTo>
                      <a:pt x="19227" y="12906"/>
                    </a:lnTo>
                    <a:lnTo>
                      <a:pt x="19148" y="12962"/>
                    </a:lnTo>
                    <a:lnTo>
                      <a:pt x="19058" y="13047"/>
                    </a:lnTo>
                    <a:lnTo>
                      <a:pt x="18990" y="13146"/>
                    </a:lnTo>
                    <a:lnTo>
                      <a:pt x="18911" y="13259"/>
                    </a:lnTo>
                    <a:lnTo>
                      <a:pt x="18775" y="13471"/>
                    </a:lnTo>
                    <a:lnTo>
                      <a:pt x="18628" y="13641"/>
                    </a:lnTo>
                    <a:lnTo>
                      <a:pt x="18470" y="13740"/>
                    </a:lnTo>
                    <a:lnTo>
                      <a:pt x="18301" y="13825"/>
                    </a:lnTo>
                    <a:lnTo>
                      <a:pt x="18143" y="13853"/>
                    </a:lnTo>
                    <a:lnTo>
                      <a:pt x="17973" y="13881"/>
                    </a:lnTo>
                    <a:lnTo>
                      <a:pt x="17804" y="13853"/>
                    </a:lnTo>
                    <a:lnTo>
                      <a:pt x="17646" y="13796"/>
                    </a:lnTo>
                    <a:lnTo>
                      <a:pt x="17499" y="13726"/>
                    </a:lnTo>
                    <a:lnTo>
                      <a:pt x="17341" y="13641"/>
                    </a:lnTo>
                    <a:lnTo>
                      <a:pt x="17216" y="13528"/>
                    </a:lnTo>
                    <a:lnTo>
                      <a:pt x="17103" y="13386"/>
                    </a:lnTo>
                    <a:lnTo>
                      <a:pt x="17024" y="13259"/>
                    </a:lnTo>
                    <a:lnTo>
                      <a:pt x="16934" y="13118"/>
                    </a:lnTo>
                    <a:lnTo>
                      <a:pt x="16889" y="12991"/>
                    </a:lnTo>
                    <a:lnTo>
                      <a:pt x="16889" y="12849"/>
                    </a:lnTo>
                    <a:lnTo>
                      <a:pt x="16889" y="12383"/>
                    </a:lnTo>
                    <a:lnTo>
                      <a:pt x="16889" y="11662"/>
                    </a:lnTo>
                    <a:lnTo>
                      <a:pt x="16889" y="10701"/>
                    </a:lnTo>
                    <a:lnTo>
                      <a:pt x="16889" y="9640"/>
                    </a:lnTo>
                    <a:lnTo>
                      <a:pt x="16889" y="8566"/>
                    </a:lnTo>
                    <a:lnTo>
                      <a:pt x="16889" y="7478"/>
                    </a:lnTo>
                    <a:lnTo>
                      <a:pt x="16889" y="6502"/>
                    </a:lnTo>
                    <a:lnTo>
                      <a:pt x="16889" y="5739"/>
                    </a:lnTo>
                    <a:lnTo>
                      <a:pt x="16674" y="5894"/>
                    </a:lnTo>
                    <a:lnTo>
                      <a:pt x="16414" y="6036"/>
                    </a:lnTo>
                    <a:lnTo>
                      <a:pt x="16154" y="6177"/>
                    </a:lnTo>
                    <a:lnTo>
                      <a:pt x="15849" y="6248"/>
                    </a:lnTo>
                    <a:lnTo>
                      <a:pt x="15544" y="6304"/>
                    </a:lnTo>
                    <a:lnTo>
                      <a:pt x="15217" y="6332"/>
                    </a:lnTo>
                    <a:lnTo>
                      <a:pt x="14866" y="6361"/>
                    </a:lnTo>
                    <a:lnTo>
                      <a:pt x="14550" y="6361"/>
                    </a:lnTo>
                    <a:lnTo>
                      <a:pt x="14200" y="6332"/>
                    </a:lnTo>
                    <a:lnTo>
                      <a:pt x="13850" y="6276"/>
                    </a:lnTo>
                    <a:lnTo>
                      <a:pt x="13522" y="6219"/>
                    </a:lnTo>
                    <a:lnTo>
                      <a:pt x="13206" y="6149"/>
                    </a:lnTo>
                    <a:lnTo>
                      <a:pt x="12901" y="6064"/>
                    </a:lnTo>
                    <a:lnTo>
                      <a:pt x="12618" y="5951"/>
                    </a:lnTo>
                    <a:lnTo>
                      <a:pt x="12358" y="5838"/>
                    </a:lnTo>
                    <a:lnTo>
                      <a:pt x="12121" y="5739"/>
                    </a:lnTo>
                    <a:lnTo>
                      <a:pt x="11941" y="5626"/>
                    </a:lnTo>
                    <a:lnTo>
                      <a:pt x="11794" y="5513"/>
                    </a:lnTo>
                    <a:lnTo>
                      <a:pt x="11658" y="5414"/>
                    </a:lnTo>
                    <a:lnTo>
                      <a:pt x="11556" y="5301"/>
                    </a:lnTo>
                    <a:lnTo>
                      <a:pt x="11466" y="5187"/>
                    </a:lnTo>
                    <a:lnTo>
                      <a:pt x="11398" y="5089"/>
                    </a:lnTo>
                    <a:lnTo>
                      <a:pt x="11376" y="4947"/>
                    </a:lnTo>
                    <a:lnTo>
                      <a:pt x="11353" y="4834"/>
                    </a:lnTo>
                    <a:lnTo>
                      <a:pt x="11353" y="4707"/>
                    </a:lnTo>
                    <a:lnTo>
                      <a:pt x="11376" y="4565"/>
                    </a:lnTo>
                    <a:lnTo>
                      <a:pt x="11443" y="4410"/>
                    </a:lnTo>
                    <a:lnTo>
                      <a:pt x="11511" y="4240"/>
                    </a:lnTo>
                    <a:lnTo>
                      <a:pt x="11703" y="3887"/>
                    </a:lnTo>
                    <a:lnTo>
                      <a:pt x="11986" y="3505"/>
                    </a:lnTo>
                    <a:lnTo>
                      <a:pt x="12144" y="3265"/>
                    </a:lnTo>
                    <a:lnTo>
                      <a:pt x="12246" y="3025"/>
                    </a:lnTo>
                    <a:lnTo>
                      <a:pt x="12336" y="2756"/>
                    </a:lnTo>
                    <a:lnTo>
                      <a:pt x="12404" y="2445"/>
                    </a:lnTo>
                    <a:lnTo>
                      <a:pt x="12438" y="2176"/>
                    </a:lnTo>
                    <a:lnTo>
                      <a:pt x="12438" y="1880"/>
                    </a:lnTo>
                    <a:lnTo>
                      <a:pt x="12404" y="1583"/>
                    </a:lnTo>
                    <a:lnTo>
                      <a:pt x="12336" y="1314"/>
                    </a:lnTo>
                    <a:lnTo>
                      <a:pt x="12246" y="1046"/>
                    </a:lnTo>
                    <a:lnTo>
                      <a:pt x="12099" y="791"/>
                    </a:lnTo>
                    <a:lnTo>
                      <a:pt x="12008" y="692"/>
                    </a:lnTo>
                    <a:lnTo>
                      <a:pt x="11918" y="579"/>
                    </a:lnTo>
                    <a:lnTo>
                      <a:pt x="11816" y="466"/>
                    </a:lnTo>
                    <a:lnTo>
                      <a:pt x="11703" y="381"/>
                    </a:lnTo>
                    <a:lnTo>
                      <a:pt x="11579" y="310"/>
                    </a:lnTo>
                    <a:lnTo>
                      <a:pt x="11443" y="226"/>
                    </a:lnTo>
                    <a:lnTo>
                      <a:pt x="11297" y="169"/>
                    </a:lnTo>
                    <a:lnTo>
                      <a:pt x="11138" y="113"/>
                    </a:lnTo>
                    <a:lnTo>
                      <a:pt x="10969" y="56"/>
                    </a:lnTo>
                    <a:lnTo>
                      <a:pt x="10800" y="28"/>
                    </a:lnTo>
                    <a:lnTo>
                      <a:pt x="10619" y="28"/>
                    </a:lnTo>
                    <a:lnTo>
                      <a:pt x="10404" y="28"/>
                    </a:lnTo>
                    <a:lnTo>
                      <a:pt x="10257" y="28"/>
                    </a:lnTo>
                    <a:lnTo>
                      <a:pt x="10076" y="56"/>
                    </a:lnTo>
                    <a:lnTo>
                      <a:pt x="9952" y="84"/>
                    </a:lnTo>
                    <a:lnTo>
                      <a:pt x="9794" y="141"/>
                    </a:lnTo>
                    <a:lnTo>
                      <a:pt x="9692" y="226"/>
                    </a:lnTo>
                    <a:lnTo>
                      <a:pt x="9557" y="282"/>
                    </a:lnTo>
                    <a:lnTo>
                      <a:pt x="9455" y="381"/>
                    </a:lnTo>
                    <a:lnTo>
                      <a:pt x="9365" y="466"/>
                    </a:lnTo>
                    <a:lnTo>
                      <a:pt x="9274" y="579"/>
                    </a:lnTo>
                    <a:lnTo>
                      <a:pt x="9184" y="692"/>
                    </a:lnTo>
                    <a:lnTo>
                      <a:pt x="9128" y="791"/>
                    </a:lnTo>
                    <a:lnTo>
                      <a:pt x="9060" y="932"/>
                    </a:lnTo>
                    <a:lnTo>
                      <a:pt x="8969" y="1201"/>
                    </a:lnTo>
                    <a:lnTo>
                      <a:pt x="8913" y="1498"/>
                    </a:lnTo>
                    <a:lnTo>
                      <a:pt x="8890" y="1795"/>
                    </a:lnTo>
                    <a:lnTo>
                      <a:pt x="8890" y="2120"/>
                    </a:lnTo>
                    <a:lnTo>
                      <a:pt x="8913" y="2445"/>
                    </a:lnTo>
                    <a:lnTo>
                      <a:pt x="8969" y="2756"/>
                    </a:lnTo>
                    <a:lnTo>
                      <a:pt x="9060" y="3081"/>
                    </a:lnTo>
                    <a:lnTo>
                      <a:pt x="9173" y="3378"/>
                    </a:lnTo>
                    <a:lnTo>
                      <a:pt x="9297" y="3647"/>
                    </a:lnTo>
                    <a:lnTo>
                      <a:pt x="9466" y="3887"/>
                    </a:lnTo>
                    <a:lnTo>
                      <a:pt x="9579" y="4085"/>
                    </a:lnTo>
                    <a:lnTo>
                      <a:pt x="9670" y="4269"/>
                    </a:lnTo>
                    <a:lnTo>
                      <a:pt x="9726" y="4467"/>
                    </a:lnTo>
                    <a:lnTo>
                      <a:pt x="9771" y="4650"/>
                    </a:lnTo>
                    <a:lnTo>
                      <a:pt x="9771" y="4834"/>
                    </a:lnTo>
                    <a:lnTo>
                      <a:pt x="9749" y="5032"/>
                    </a:lnTo>
                    <a:lnTo>
                      <a:pt x="9715" y="5216"/>
                    </a:lnTo>
                    <a:lnTo>
                      <a:pt x="9625" y="5385"/>
                    </a:lnTo>
                    <a:lnTo>
                      <a:pt x="9534" y="5513"/>
                    </a:lnTo>
                    <a:lnTo>
                      <a:pt x="9410" y="5626"/>
                    </a:lnTo>
                    <a:lnTo>
                      <a:pt x="9229" y="5710"/>
                    </a:lnTo>
                    <a:lnTo>
                      <a:pt x="9060" y="5767"/>
                    </a:lnTo>
                    <a:lnTo>
                      <a:pt x="8845" y="5767"/>
                    </a:lnTo>
                    <a:lnTo>
                      <a:pt x="8585" y="5739"/>
                    </a:lnTo>
                    <a:lnTo>
                      <a:pt x="8325" y="5654"/>
                    </a:lnTo>
                    <a:lnTo>
                      <a:pt x="8020" y="5513"/>
                    </a:lnTo>
                    <a:lnTo>
                      <a:pt x="7840" y="5442"/>
                    </a:lnTo>
                    <a:lnTo>
                      <a:pt x="7648" y="5385"/>
                    </a:lnTo>
                    <a:lnTo>
                      <a:pt x="7433" y="5329"/>
                    </a:lnTo>
                    <a:lnTo>
                      <a:pt x="7241" y="5301"/>
                    </a:lnTo>
                    <a:lnTo>
                      <a:pt x="6755" y="5301"/>
                    </a:lnTo>
                    <a:lnTo>
                      <a:pt x="6281" y="5329"/>
                    </a:lnTo>
                    <a:lnTo>
                      <a:pt x="5784" y="5385"/>
                    </a:lnTo>
                    <a:lnTo>
                      <a:pt x="5264" y="5498"/>
                    </a:lnTo>
                    <a:lnTo>
                      <a:pt x="4744" y="5597"/>
                    </a:lnTo>
                    <a:lnTo>
                      <a:pt x="4247" y="5739"/>
                    </a:lnTo>
                    <a:lnTo>
                      <a:pt x="4202" y="5894"/>
                    </a:lnTo>
                    <a:lnTo>
                      <a:pt x="4202" y="6191"/>
                    </a:lnTo>
                    <a:lnTo>
                      <a:pt x="4202" y="6545"/>
                    </a:lnTo>
                    <a:lnTo>
                      <a:pt x="4225" y="6954"/>
                    </a:lnTo>
                    <a:lnTo>
                      <a:pt x="4315" y="7930"/>
                    </a:lnTo>
                    <a:lnTo>
                      <a:pt x="4394" y="9018"/>
                    </a:lnTo>
                    <a:lnTo>
                      <a:pt x="4439" y="9570"/>
                    </a:lnTo>
                    <a:lnTo>
                      <a:pt x="4462" y="10107"/>
                    </a:lnTo>
                    <a:lnTo>
                      <a:pt x="4484" y="10630"/>
                    </a:lnTo>
                    <a:lnTo>
                      <a:pt x="4507" y="11082"/>
                    </a:lnTo>
                    <a:lnTo>
                      <a:pt x="4484" y="11520"/>
                    </a:lnTo>
                    <a:lnTo>
                      <a:pt x="4439" y="11874"/>
                    </a:lnTo>
                    <a:lnTo>
                      <a:pt x="4394" y="12029"/>
                    </a:lnTo>
                    <a:lnTo>
                      <a:pt x="4349" y="12171"/>
                    </a:lnTo>
                    <a:lnTo>
                      <a:pt x="4315" y="12284"/>
                    </a:lnTo>
                    <a:lnTo>
                      <a:pt x="4247" y="12354"/>
                    </a:lnTo>
                    <a:close/>
                  </a:path>
                </a:pathLst>
              </a:custGeom>
              <a:blipFill dpi="0" rotWithShape="1">
                <a:blip r:embed="rId4" cstate="print"/>
                <a:srcRect/>
                <a:stretch>
                  <a:fillRect/>
                </a:stretch>
              </a:blip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95" name="Puzzle4" descr="Picture3"/>
              <p:cNvSpPr>
                <a:spLocks noChangeAspect="1" noEditPoints="1" noChangeArrowheads="1"/>
              </p:cNvSpPr>
              <p:nvPr/>
            </p:nvSpPr>
            <p:spPr bwMode="auto">
              <a:xfrm>
                <a:off x="2192" y="1719"/>
                <a:ext cx="1072" cy="1763"/>
              </a:xfrm>
              <a:custGeom>
                <a:avLst/>
                <a:gdLst>
                  <a:gd name="T0" fmla="*/ 8307 w 21600"/>
                  <a:gd name="T1" fmla="*/ 11593 h 21600"/>
                  <a:gd name="T2" fmla="*/ 453 w 21600"/>
                  <a:gd name="T3" fmla="*/ 16938 h 21600"/>
                  <a:gd name="T4" fmla="*/ 11500 w 21600"/>
                  <a:gd name="T5" fmla="*/ 21600 h 21600"/>
                  <a:gd name="T6" fmla="*/ 20920 w 21600"/>
                  <a:gd name="T7" fmla="*/ 16751 h 21600"/>
                  <a:gd name="T8" fmla="*/ 13972 w 21600"/>
                  <a:gd name="T9" fmla="*/ 10888 h 21600"/>
                  <a:gd name="T10" fmla="*/ 21033 w 21600"/>
                  <a:gd name="T11" fmla="*/ 4716 h 21600"/>
                  <a:gd name="T12" fmla="*/ 11102 w 21600"/>
                  <a:gd name="T13" fmla="*/ 11 h 21600"/>
                  <a:gd name="T14" fmla="*/ 453 w 21600"/>
                  <a:gd name="T15" fmla="*/ 4716 h 21600"/>
                  <a:gd name="T16" fmla="*/ 2076 w 21600"/>
                  <a:gd name="T17" fmla="*/ 5664 h 21600"/>
                  <a:gd name="T18" fmla="*/ 20203 w 21600"/>
                  <a:gd name="T19" fmla="*/ 1598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3813" y="10590"/>
                    </a:moveTo>
                    <a:lnTo>
                      <a:pt x="3927" y="10513"/>
                    </a:lnTo>
                    <a:lnTo>
                      <a:pt x="4078" y="10425"/>
                    </a:lnTo>
                    <a:lnTo>
                      <a:pt x="4210" y="10359"/>
                    </a:lnTo>
                    <a:lnTo>
                      <a:pt x="4361" y="10315"/>
                    </a:lnTo>
                    <a:lnTo>
                      <a:pt x="4682" y="10237"/>
                    </a:lnTo>
                    <a:lnTo>
                      <a:pt x="5041" y="10193"/>
                    </a:lnTo>
                    <a:lnTo>
                      <a:pt x="5456" y="10171"/>
                    </a:lnTo>
                    <a:lnTo>
                      <a:pt x="5853" y="10193"/>
                    </a:lnTo>
                    <a:lnTo>
                      <a:pt x="6249" y="10260"/>
                    </a:lnTo>
                    <a:lnTo>
                      <a:pt x="6646" y="10337"/>
                    </a:lnTo>
                    <a:lnTo>
                      <a:pt x="7004" y="10469"/>
                    </a:lnTo>
                    <a:lnTo>
                      <a:pt x="7363" y="10612"/>
                    </a:lnTo>
                    <a:lnTo>
                      <a:pt x="7665" y="10788"/>
                    </a:lnTo>
                    <a:lnTo>
                      <a:pt x="7911" y="10998"/>
                    </a:lnTo>
                    <a:lnTo>
                      <a:pt x="8024" y="11097"/>
                    </a:lnTo>
                    <a:lnTo>
                      <a:pt x="8137" y="11207"/>
                    </a:lnTo>
                    <a:lnTo>
                      <a:pt x="8194" y="11340"/>
                    </a:lnTo>
                    <a:lnTo>
                      <a:pt x="8269" y="11461"/>
                    </a:lnTo>
                    <a:lnTo>
                      <a:pt x="8307" y="11593"/>
                    </a:lnTo>
                    <a:lnTo>
                      <a:pt x="8307" y="11714"/>
                    </a:lnTo>
                    <a:lnTo>
                      <a:pt x="8307" y="11868"/>
                    </a:lnTo>
                    <a:lnTo>
                      <a:pt x="8307" y="12012"/>
                    </a:lnTo>
                    <a:lnTo>
                      <a:pt x="8194" y="12265"/>
                    </a:lnTo>
                    <a:lnTo>
                      <a:pt x="8062" y="12519"/>
                    </a:lnTo>
                    <a:lnTo>
                      <a:pt x="7873" y="12706"/>
                    </a:lnTo>
                    <a:lnTo>
                      <a:pt x="7627" y="12904"/>
                    </a:lnTo>
                    <a:lnTo>
                      <a:pt x="7363" y="13048"/>
                    </a:lnTo>
                    <a:lnTo>
                      <a:pt x="7080" y="13180"/>
                    </a:lnTo>
                    <a:lnTo>
                      <a:pt x="6759" y="13257"/>
                    </a:lnTo>
                    <a:lnTo>
                      <a:pt x="6419" y="13345"/>
                    </a:lnTo>
                    <a:lnTo>
                      <a:pt x="6098" y="13389"/>
                    </a:lnTo>
                    <a:lnTo>
                      <a:pt x="5739" y="13389"/>
                    </a:lnTo>
                    <a:lnTo>
                      <a:pt x="5418" y="13389"/>
                    </a:lnTo>
                    <a:lnTo>
                      <a:pt x="5079" y="13345"/>
                    </a:lnTo>
                    <a:lnTo>
                      <a:pt x="4758" y="13301"/>
                    </a:lnTo>
                    <a:lnTo>
                      <a:pt x="4474" y="13213"/>
                    </a:lnTo>
                    <a:lnTo>
                      <a:pt x="4172" y="13114"/>
                    </a:lnTo>
                    <a:lnTo>
                      <a:pt x="3965" y="12982"/>
                    </a:lnTo>
                    <a:lnTo>
                      <a:pt x="3738" y="12838"/>
                    </a:lnTo>
                    <a:lnTo>
                      <a:pt x="3493" y="12706"/>
                    </a:lnTo>
                    <a:lnTo>
                      <a:pt x="3228" y="12607"/>
                    </a:lnTo>
                    <a:lnTo>
                      <a:pt x="2945" y="12519"/>
                    </a:lnTo>
                    <a:lnTo>
                      <a:pt x="2700" y="12431"/>
                    </a:lnTo>
                    <a:lnTo>
                      <a:pt x="2397" y="12375"/>
                    </a:lnTo>
                    <a:lnTo>
                      <a:pt x="2152" y="12331"/>
                    </a:lnTo>
                    <a:lnTo>
                      <a:pt x="1888" y="12309"/>
                    </a:lnTo>
                    <a:lnTo>
                      <a:pt x="1642" y="12309"/>
                    </a:lnTo>
                    <a:lnTo>
                      <a:pt x="1397" y="12331"/>
                    </a:lnTo>
                    <a:lnTo>
                      <a:pt x="1170" y="12397"/>
                    </a:lnTo>
                    <a:lnTo>
                      <a:pt x="962" y="12453"/>
                    </a:lnTo>
                    <a:lnTo>
                      <a:pt x="774" y="12563"/>
                    </a:lnTo>
                    <a:lnTo>
                      <a:pt x="623" y="12684"/>
                    </a:lnTo>
                    <a:lnTo>
                      <a:pt x="528" y="12838"/>
                    </a:lnTo>
                    <a:lnTo>
                      <a:pt x="453" y="13026"/>
                    </a:lnTo>
                    <a:lnTo>
                      <a:pt x="339" y="13477"/>
                    </a:lnTo>
                    <a:lnTo>
                      <a:pt x="226" y="13984"/>
                    </a:lnTo>
                    <a:lnTo>
                      <a:pt x="151" y="14535"/>
                    </a:lnTo>
                    <a:lnTo>
                      <a:pt x="113" y="15075"/>
                    </a:lnTo>
                    <a:lnTo>
                      <a:pt x="113" y="15626"/>
                    </a:lnTo>
                    <a:lnTo>
                      <a:pt x="151" y="16133"/>
                    </a:lnTo>
                    <a:lnTo>
                      <a:pt x="188" y="16376"/>
                    </a:lnTo>
                    <a:lnTo>
                      <a:pt x="264" y="16585"/>
                    </a:lnTo>
                    <a:lnTo>
                      <a:pt x="339" y="16773"/>
                    </a:lnTo>
                    <a:lnTo>
                      <a:pt x="453" y="16938"/>
                    </a:lnTo>
                    <a:lnTo>
                      <a:pt x="1095" y="16883"/>
                    </a:lnTo>
                    <a:lnTo>
                      <a:pt x="1963" y="16795"/>
                    </a:lnTo>
                    <a:lnTo>
                      <a:pt x="2945" y="16751"/>
                    </a:lnTo>
                    <a:lnTo>
                      <a:pt x="3965" y="16706"/>
                    </a:lnTo>
                    <a:lnTo>
                      <a:pt x="5022" y="16684"/>
                    </a:lnTo>
                    <a:lnTo>
                      <a:pt x="5947" y="16684"/>
                    </a:lnTo>
                    <a:lnTo>
                      <a:pt x="6759" y="16706"/>
                    </a:lnTo>
                    <a:lnTo>
                      <a:pt x="7363" y="16751"/>
                    </a:lnTo>
                    <a:lnTo>
                      <a:pt x="7948" y="16839"/>
                    </a:lnTo>
                    <a:lnTo>
                      <a:pt x="8458" y="16916"/>
                    </a:lnTo>
                    <a:lnTo>
                      <a:pt x="8893" y="17026"/>
                    </a:lnTo>
                    <a:lnTo>
                      <a:pt x="9289" y="17158"/>
                    </a:lnTo>
                    <a:lnTo>
                      <a:pt x="9572" y="17280"/>
                    </a:lnTo>
                    <a:lnTo>
                      <a:pt x="9799" y="17412"/>
                    </a:lnTo>
                    <a:lnTo>
                      <a:pt x="9969" y="17555"/>
                    </a:lnTo>
                    <a:lnTo>
                      <a:pt x="10120" y="17687"/>
                    </a:lnTo>
                    <a:lnTo>
                      <a:pt x="10158" y="17831"/>
                    </a:lnTo>
                    <a:lnTo>
                      <a:pt x="10195" y="17974"/>
                    </a:lnTo>
                    <a:lnTo>
                      <a:pt x="10158" y="18128"/>
                    </a:lnTo>
                    <a:lnTo>
                      <a:pt x="10082" y="18271"/>
                    </a:lnTo>
                    <a:lnTo>
                      <a:pt x="9969" y="18426"/>
                    </a:lnTo>
                    <a:lnTo>
                      <a:pt x="9837" y="18569"/>
                    </a:lnTo>
                    <a:lnTo>
                      <a:pt x="9648" y="18701"/>
                    </a:lnTo>
                    <a:lnTo>
                      <a:pt x="9440" y="18822"/>
                    </a:lnTo>
                    <a:lnTo>
                      <a:pt x="9213" y="18999"/>
                    </a:lnTo>
                    <a:lnTo>
                      <a:pt x="9044" y="19186"/>
                    </a:lnTo>
                    <a:lnTo>
                      <a:pt x="8893" y="19395"/>
                    </a:lnTo>
                    <a:lnTo>
                      <a:pt x="8817" y="19627"/>
                    </a:lnTo>
                    <a:lnTo>
                      <a:pt x="8779" y="19858"/>
                    </a:lnTo>
                    <a:lnTo>
                      <a:pt x="8779" y="20112"/>
                    </a:lnTo>
                    <a:lnTo>
                      <a:pt x="8855" y="20354"/>
                    </a:lnTo>
                    <a:lnTo>
                      <a:pt x="8968" y="20586"/>
                    </a:lnTo>
                    <a:lnTo>
                      <a:pt x="9138" y="20817"/>
                    </a:lnTo>
                    <a:lnTo>
                      <a:pt x="9365" y="21026"/>
                    </a:lnTo>
                    <a:lnTo>
                      <a:pt x="9610" y="21192"/>
                    </a:lnTo>
                    <a:lnTo>
                      <a:pt x="9950" y="21368"/>
                    </a:lnTo>
                    <a:lnTo>
                      <a:pt x="10120" y="21445"/>
                    </a:lnTo>
                    <a:lnTo>
                      <a:pt x="10346" y="21511"/>
                    </a:lnTo>
                    <a:lnTo>
                      <a:pt x="10516" y="21555"/>
                    </a:lnTo>
                    <a:lnTo>
                      <a:pt x="10743" y="21600"/>
                    </a:lnTo>
                    <a:lnTo>
                      <a:pt x="10988" y="21644"/>
                    </a:lnTo>
                    <a:lnTo>
                      <a:pt x="11215" y="21666"/>
                    </a:lnTo>
                    <a:lnTo>
                      <a:pt x="11498" y="21666"/>
                    </a:lnTo>
                    <a:lnTo>
                      <a:pt x="11762" y="21666"/>
                    </a:lnTo>
                    <a:lnTo>
                      <a:pt x="12253" y="21644"/>
                    </a:lnTo>
                    <a:lnTo>
                      <a:pt x="12763" y="21577"/>
                    </a:lnTo>
                    <a:lnTo>
                      <a:pt x="13197" y="21467"/>
                    </a:lnTo>
                    <a:lnTo>
                      <a:pt x="13556" y="21346"/>
                    </a:lnTo>
                    <a:lnTo>
                      <a:pt x="13896" y="21192"/>
                    </a:lnTo>
                    <a:lnTo>
                      <a:pt x="14179" y="21026"/>
                    </a:lnTo>
                    <a:lnTo>
                      <a:pt x="14444" y="20839"/>
                    </a:lnTo>
                    <a:lnTo>
                      <a:pt x="14576" y="20641"/>
                    </a:lnTo>
                    <a:lnTo>
                      <a:pt x="14727" y="20431"/>
                    </a:lnTo>
                    <a:lnTo>
                      <a:pt x="14765" y="20200"/>
                    </a:lnTo>
                    <a:lnTo>
                      <a:pt x="14802" y="19991"/>
                    </a:lnTo>
                    <a:lnTo>
                      <a:pt x="14727" y="19759"/>
                    </a:lnTo>
                    <a:lnTo>
                      <a:pt x="14613" y="19550"/>
                    </a:lnTo>
                    <a:lnTo>
                      <a:pt x="14444" y="19307"/>
                    </a:lnTo>
                    <a:lnTo>
                      <a:pt x="14217" y="19098"/>
                    </a:lnTo>
                    <a:lnTo>
                      <a:pt x="13934" y="18911"/>
                    </a:lnTo>
                    <a:lnTo>
                      <a:pt x="13669" y="18745"/>
                    </a:lnTo>
                    <a:lnTo>
                      <a:pt x="13462" y="18547"/>
                    </a:lnTo>
                    <a:lnTo>
                      <a:pt x="13311" y="18337"/>
                    </a:lnTo>
                    <a:lnTo>
                      <a:pt x="13197" y="18150"/>
                    </a:lnTo>
                    <a:lnTo>
                      <a:pt x="13122" y="17941"/>
                    </a:lnTo>
                    <a:lnTo>
                      <a:pt x="13122" y="17720"/>
                    </a:lnTo>
                    <a:lnTo>
                      <a:pt x="13122" y="17533"/>
                    </a:lnTo>
                    <a:lnTo>
                      <a:pt x="13197" y="17346"/>
                    </a:lnTo>
                    <a:lnTo>
                      <a:pt x="13273" y="17158"/>
                    </a:lnTo>
                    <a:lnTo>
                      <a:pt x="13386" y="16982"/>
                    </a:lnTo>
                    <a:lnTo>
                      <a:pt x="13537" y="16839"/>
                    </a:lnTo>
                    <a:lnTo>
                      <a:pt x="13707" y="16706"/>
                    </a:lnTo>
                    <a:lnTo>
                      <a:pt x="13896" y="16607"/>
                    </a:lnTo>
                    <a:lnTo>
                      <a:pt x="14104" y="16519"/>
                    </a:lnTo>
                    <a:lnTo>
                      <a:pt x="14330" y="16453"/>
                    </a:lnTo>
                    <a:lnTo>
                      <a:pt x="14538" y="16431"/>
                    </a:lnTo>
                    <a:lnTo>
                      <a:pt x="14897" y="16453"/>
                    </a:lnTo>
                    <a:lnTo>
                      <a:pt x="15406" y="16497"/>
                    </a:lnTo>
                    <a:lnTo>
                      <a:pt x="16105" y="16541"/>
                    </a:lnTo>
                    <a:lnTo>
                      <a:pt x="16898" y="16607"/>
                    </a:lnTo>
                    <a:lnTo>
                      <a:pt x="17804" y="16651"/>
                    </a:lnTo>
                    <a:lnTo>
                      <a:pt x="18786" y="16684"/>
                    </a:lnTo>
                    <a:lnTo>
                      <a:pt x="19844" y="16728"/>
                    </a:lnTo>
                    <a:lnTo>
                      <a:pt x="20920" y="16751"/>
                    </a:lnTo>
                    <a:lnTo>
                      <a:pt x="21109" y="16497"/>
                    </a:lnTo>
                    <a:lnTo>
                      <a:pt x="21241" y="16222"/>
                    </a:lnTo>
                    <a:lnTo>
                      <a:pt x="21392" y="15946"/>
                    </a:lnTo>
                    <a:lnTo>
                      <a:pt x="21467" y="15648"/>
                    </a:lnTo>
                    <a:lnTo>
                      <a:pt x="21543" y="15351"/>
                    </a:lnTo>
                    <a:lnTo>
                      <a:pt x="21618" y="15042"/>
                    </a:lnTo>
                    <a:lnTo>
                      <a:pt x="21618" y="14745"/>
                    </a:lnTo>
                    <a:lnTo>
                      <a:pt x="21618" y="14447"/>
                    </a:lnTo>
                    <a:lnTo>
                      <a:pt x="21618" y="14150"/>
                    </a:lnTo>
                    <a:lnTo>
                      <a:pt x="21581" y="13852"/>
                    </a:lnTo>
                    <a:lnTo>
                      <a:pt x="21505" y="13577"/>
                    </a:lnTo>
                    <a:lnTo>
                      <a:pt x="21430" y="13301"/>
                    </a:lnTo>
                    <a:lnTo>
                      <a:pt x="21354" y="13048"/>
                    </a:lnTo>
                    <a:lnTo>
                      <a:pt x="21241" y="12816"/>
                    </a:lnTo>
                    <a:lnTo>
                      <a:pt x="21146" y="12607"/>
                    </a:lnTo>
                    <a:lnTo>
                      <a:pt x="21033" y="12431"/>
                    </a:lnTo>
                    <a:lnTo>
                      <a:pt x="20920" y="12265"/>
                    </a:lnTo>
                    <a:lnTo>
                      <a:pt x="20769" y="12144"/>
                    </a:lnTo>
                    <a:lnTo>
                      <a:pt x="20637" y="12034"/>
                    </a:lnTo>
                    <a:lnTo>
                      <a:pt x="20486" y="11946"/>
                    </a:lnTo>
                    <a:lnTo>
                      <a:pt x="20297" y="11891"/>
                    </a:lnTo>
                    <a:lnTo>
                      <a:pt x="20165" y="11846"/>
                    </a:lnTo>
                    <a:lnTo>
                      <a:pt x="19976" y="11824"/>
                    </a:lnTo>
                    <a:lnTo>
                      <a:pt x="19806" y="11802"/>
                    </a:lnTo>
                    <a:lnTo>
                      <a:pt x="19390" y="11824"/>
                    </a:lnTo>
                    <a:lnTo>
                      <a:pt x="18956" y="11891"/>
                    </a:lnTo>
                    <a:lnTo>
                      <a:pt x="18503" y="11968"/>
                    </a:lnTo>
                    <a:lnTo>
                      <a:pt x="17993" y="12078"/>
                    </a:lnTo>
                    <a:lnTo>
                      <a:pt x="17653" y="12144"/>
                    </a:lnTo>
                    <a:lnTo>
                      <a:pt x="17332" y="12199"/>
                    </a:lnTo>
                    <a:lnTo>
                      <a:pt x="17049" y="12221"/>
                    </a:lnTo>
                    <a:lnTo>
                      <a:pt x="16747" y="12243"/>
                    </a:lnTo>
                    <a:lnTo>
                      <a:pt x="16464" y="12243"/>
                    </a:lnTo>
                    <a:lnTo>
                      <a:pt x="16218" y="12243"/>
                    </a:lnTo>
                    <a:lnTo>
                      <a:pt x="15992" y="12221"/>
                    </a:lnTo>
                    <a:lnTo>
                      <a:pt x="15746" y="12199"/>
                    </a:lnTo>
                    <a:lnTo>
                      <a:pt x="15520" y="12155"/>
                    </a:lnTo>
                    <a:lnTo>
                      <a:pt x="15350" y="12122"/>
                    </a:lnTo>
                    <a:lnTo>
                      <a:pt x="15161" y="12056"/>
                    </a:lnTo>
                    <a:lnTo>
                      <a:pt x="14972" y="11990"/>
                    </a:lnTo>
                    <a:lnTo>
                      <a:pt x="14689" y="11846"/>
                    </a:lnTo>
                    <a:lnTo>
                      <a:pt x="14444" y="11670"/>
                    </a:lnTo>
                    <a:lnTo>
                      <a:pt x="14255" y="11483"/>
                    </a:lnTo>
                    <a:lnTo>
                      <a:pt x="14104" y="11295"/>
                    </a:lnTo>
                    <a:lnTo>
                      <a:pt x="14028" y="11086"/>
                    </a:lnTo>
                    <a:lnTo>
                      <a:pt x="13972" y="10888"/>
                    </a:lnTo>
                    <a:lnTo>
                      <a:pt x="13972" y="10700"/>
                    </a:lnTo>
                    <a:lnTo>
                      <a:pt x="14009" y="10513"/>
                    </a:lnTo>
                    <a:lnTo>
                      <a:pt x="14066" y="10359"/>
                    </a:lnTo>
                    <a:lnTo>
                      <a:pt x="14179" y="10215"/>
                    </a:lnTo>
                    <a:lnTo>
                      <a:pt x="14406" y="10006"/>
                    </a:lnTo>
                    <a:lnTo>
                      <a:pt x="14651" y="9830"/>
                    </a:lnTo>
                    <a:lnTo>
                      <a:pt x="14878" y="9686"/>
                    </a:lnTo>
                    <a:lnTo>
                      <a:pt x="15123" y="9554"/>
                    </a:lnTo>
                    <a:lnTo>
                      <a:pt x="15350" y="9477"/>
                    </a:lnTo>
                    <a:lnTo>
                      <a:pt x="15558" y="9411"/>
                    </a:lnTo>
                    <a:lnTo>
                      <a:pt x="15803" y="9345"/>
                    </a:lnTo>
                    <a:lnTo>
                      <a:pt x="16030" y="9323"/>
                    </a:lnTo>
                    <a:lnTo>
                      <a:pt x="16256" y="9301"/>
                    </a:lnTo>
                    <a:lnTo>
                      <a:pt x="16464" y="9323"/>
                    </a:lnTo>
                    <a:lnTo>
                      <a:pt x="16690" y="9345"/>
                    </a:lnTo>
                    <a:lnTo>
                      <a:pt x="16898" y="9367"/>
                    </a:lnTo>
                    <a:lnTo>
                      <a:pt x="17332" y="9477"/>
                    </a:lnTo>
                    <a:lnTo>
                      <a:pt x="17767" y="9598"/>
                    </a:lnTo>
                    <a:lnTo>
                      <a:pt x="18163" y="9731"/>
                    </a:lnTo>
                    <a:lnTo>
                      <a:pt x="18597" y="9874"/>
                    </a:lnTo>
                    <a:lnTo>
                      <a:pt x="18994" y="10006"/>
                    </a:lnTo>
                    <a:lnTo>
                      <a:pt x="19428" y="10083"/>
                    </a:lnTo>
                    <a:lnTo>
                      <a:pt x="19617" y="10127"/>
                    </a:lnTo>
                    <a:lnTo>
                      <a:pt x="19844" y="10149"/>
                    </a:lnTo>
                    <a:lnTo>
                      <a:pt x="20013" y="10149"/>
                    </a:lnTo>
                    <a:lnTo>
                      <a:pt x="20240" y="10127"/>
                    </a:lnTo>
                    <a:lnTo>
                      <a:pt x="20410" y="10105"/>
                    </a:lnTo>
                    <a:lnTo>
                      <a:pt x="20637" y="10061"/>
                    </a:lnTo>
                    <a:lnTo>
                      <a:pt x="20844" y="9984"/>
                    </a:lnTo>
                    <a:lnTo>
                      <a:pt x="21033" y="9896"/>
                    </a:lnTo>
                    <a:lnTo>
                      <a:pt x="21146" y="9830"/>
                    </a:lnTo>
                    <a:lnTo>
                      <a:pt x="21203" y="9753"/>
                    </a:lnTo>
                    <a:lnTo>
                      <a:pt x="21279" y="9642"/>
                    </a:lnTo>
                    <a:lnTo>
                      <a:pt x="21354" y="9521"/>
                    </a:lnTo>
                    <a:lnTo>
                      <a:pt x="21430" y="9246"/>
                    </a:lnTo>
                    <a:lnTo>
                      <a:pt x="21430" y="8904"/>
                    </a:lnTo>
                    <a:lnTo>
                      <a:pt x="21430" y="8540"/>
                    </a:lnTo>
                    <a:lnTo>
                      <a:pt x="21392" y="8144"/>
                    </a:lnTo>
                    <a:lnTo>
                      <a:pt x="21354" y="7714"/>
                    </a:lnTo>
                    <a:lnTo>
                      <a:pt x="21279" y="7295"/>
                    </a:lnTo>
                    <a:lnTo>
                      <a:pt x="21146" y="6446"/>
                    </a:lnTo>
                    <a:lnTo>
                      <a:pt x="20995" y="5686"/>
                    </a:lnTo>
                    <a:lnTo>
                      <a:pt x="20958" y="5366"/>
                    </a:lnTo>
                    <a:lnTo>
                      <a:pt x="20958" y="5091"/>
                    </a:lnTo>
                    <a:lnTo>
                      <a:pt x="20958" y="4860"/>
                    </a:lnTo>
                    <a:lnTo>
                      <a:pt x="21033" y="4716"/>
                    </a:lnTo>
                    <a:lnTo>
                      <a:pt x="20637" y="4860"/>
                    </a:lnTo>
                    <a:lnTo>
                      <a:pt x="20127" y="4992"/>
                    </a:lnTo>
                    <a:lnTo>
                      <a:pt x="19617" y="5069"/>
                    </a:lnTo>
                    <a:lnTo>
                      <a:pt x="19032" y="5157"/>
                    </a:lnTo>
                    <a:lnTo>
                      <a:pt x="18465" y="5201"/>
                    </a:lnTo>
                    <a:lnTo>
                      <a:pt x="17842" y="5245"/>
                    </a:lnTo>
                    <a:lnTo>
                      <a:pt x="17219" y="5267"/>
                    </a:lnTo>
                    <a:lnTo>
                      <a:pt x="16615" y="5267"/>
                    </a:lnTo>
                    <a:lnTo>
                      <a:pt x="15992" y="5245"/>
                    </a:lnTo>
                    <a:lnTo>
                      <a:pt x="15369" y="5201"/>
                    </a:lnTo>
                    <a:lnTo>
                      <a:pt x="14840" y="5157"/>
                    </a:lnTo>
                    <a:lnTo>
                      <a:pt x="14293" y="5091"/>
                    </a:lnTo>
                    <a:lnTo>
                      <a:pt x="13783" y="5014"/>
                    </a:lnTo>
                    <a:lnTo>
                      <a:pt x="13386" y="4926"/>
                    </a:lnTo>
                    <a:lnTo>
                      <a:pt x="13027" y="4815"/>
                    </a:lnTo>
                    <a:lnTo>
                      <a:pt x="12725" y="4716"/>
                    </a:lnTo>
                    <a:lnTo>
                      <a:pt x="12480" y="4606"/>
                    </a:lnTo>
                    <a:lnTo>
                      <a:pt x="12291" y="4496"/>
                    </a:lnTo>
                    <a:lnTo>
                      <a:pt x="12197" y="4397"/>
                    </a:lnTo>
                    <a:lnTo>
                      <a:pt x="12083" y="4286"/>
                    </a:lnTo>
                    <a:lnTo>
                      <a:pt x="12046" y="4187"/>
                    </a:lnTo>
                    <a:lnTo>
                      <a:pt x="12008" y="4077"/>
                    </a:lnTo>
                    <a:lnTo>
                      <a:pt x="12046" y="3967"/>
                    </a:lnTo>
                    <a:lnTo>
                      <a:pt x="12121" y="3868"/>
                    </a:lnTo>
                    <a:lnTo>
                      <a:pt x="12197" y="3735"/>
                    </a:lnTo>
                    <a:lnTo>
                      <a:pt x="12291" y="3614"/>
                    </a:lnTo>
                    <a:lnTo>
                      <a:pt x="12442" y="3482"/>
                    </a:lnTo>
                    <a:lnTo>
                      <a:pt x="12631" y="3361"/>
                    </a:lnTo>
                    <a:lnTo>
                      <a:pt x="13065" y="3085"/>
                    </a:lnTo>
                    <a:lnTo>
                      <a:pt x="13537" y="2766"/>
                    </a:lnTo>
                    <a:lnTo>
                      <a:pt x="13783" y="2578"/>
                    </a:lnTo>
                    <a:lnTo>
                      <a:pt x="13934" y="2380"/>
                    </a:lnTo>
                    <a:lnTo>
                      <a:pt x="14028" y="2171"/>
                    </a:lnTo>
                    <a:lnTo>
                      <a:pt x="14104" y="1961"/>
                    </a:lnTo>
                    <a:lnTo>
                      <a:pt x="14104" y="1730"/>
                    </a:lnTo>
                    <a:lnTo>
                      <a:pt x="14066" y="1498"/>
                    </a:lnTo>
                    <a:lnTo>
                      <a:pt x="13972" y="1267"/>
                    </a:lnTo>
                    <a:lnTo>
                      <a:pt x="13820" y="1057"/>
                    </a:lnTo>
                    <a:lnTo>
                      <a:pt x="13594" y="837"/>
                    </a:lnTo>
                    <a:lnTo>
                      <a:pt x="13386" y="628"/>
                    </a:lnTo>
                    <a:lnTo>
                      <a:pt x="13103" y="462"/>
                    </a:lnTo>
                    <a:lnTo>
                      <a:pt x="12763" y="308"/>
                    </a:lnTo>
                    <a:lnTo>
                      <a:pt x="12404" y="187"/>
                    </a:lnTo>
                    <a:lnTo>
                      <a:pt x="12008" y="77"/>
                    </a:lnTo>
                    <a:lnTo>
                      <a:pt x="11574" y="33"/>
                    </a:lnTo>
                    <a:lnTo>
                      <a:pt x="11102" y="11"/>
                    </a:lnTo>
                    <a:lnTo>
                      <a:pt x="10667" y="11"/>
                    </a:lnTo>
                    <a:lnTo>
                      <a:pt x="10233" y="77"/>
                    </a:lnTo>
                    <a:lnTo>
                      <a:pt x="9837" y="187"/>
                    </a:lnTo>
                    <a:lnTo>
                      <a:pt x="9440" y="286"/>
                    </a:lnTo>
                    <a:lnTo>
                      <a:pt x="9062" y="462"/>
                    </a:lnTo>
                    <a:lnTo>
                      <a:pt x="8741" y="628"/>
                    </a:lnTo>
                    <a:lnTo>
                      <a:pt x="8458" y="815"/>
                    </a:lnTo>
                    <a:lnTo>
                      <a:pt x="8232" y="1035"/>
                    </a:lnTo>
                    <a:lnTo>
                      <a:pt x="8062" y="1245"/>
                    </a:lnTo>
                    <a:lnTo>
                      <a:pt x="7911" y="1476"/>
                    </a:lnTo>
                    <a:lnTo>
                      <a:pt x="7835" y="1708"/>
                    </a:lnTo>
                    <a:lnTo>
                      <a:pt x="7797" y="1961"/>
                    </a:lnTo>
                    <a:lnTo>
                      <a:pt x="7835" y="2193"/>
                    </a:lnTo>
                    <a:lnTo>
                      <a:pt x="7948" y="2402"/>
                    </a:lnTo>
                    <a:lnTo>
                      <a:pt x="8062" y="2534"/>
                    </a:lnTo>
                    <a:lnTo>
                      <a:pt x="8175" y="2644"/>
                    </a:lnTo>
                    <a:lnTo>
                      <a:pt x="8269" y="2744"/>
                    </a:lnTo>
                    <a:lnTo>
                      <a:pt x="8420" y="2832"/>
                    </a:lnTo>
                    <a:lnTo>
                      <a:pt x="8704" y="3019"/>
                    </a:lnTo>
                    <a:lnTo>
                      <a:pt x="8968" y="3206"/>
                    </a:lnTo>
                    <a:lnTo>
                      <a:pt x="9138" y="3405"/>
                    </a:lnTo>
                    <a:lnTo>
                      <a:pt x="9327" y="3570"/>
                    </a:lnTo>
                    <a:lnTo>
                      <a:pt x="9440" y="3735"/>
                    </a:lnTo>
                    <a:lnTo>
                      <a:pt x="9516" y="3890"/>
                    </a:lnTo>
                    <a:lnTo>
                      <a:pt x="9534" y="4033"/>
                    </a:lnTo>
                    <a:lnTo>
                      <a:pt x="9534" y="4165"/>
                    </a:lnTo>
                    <a:lnTo>
                      <a:pt x="9516" y="4286"/>
                    </a:lnTo>
                    <a:lnTo>
                      <a:pt x="9440" y="4397"/>
                    </a:lnTo>
                    <a:lnTo>
                      <a:pt x="9327" y="4496"/>
                    </a:lnTo>
                    <a:lnTo>
                      <a:pt x="9176" y="4562"/>
                    </a:lnTo>
                    <a:lnTo>
                      <a:pt x="9006" y="4628"/>
                    </a:lnTo>
                    <a:lnTo>
                      <a:pt x="8779" y="4694"/>
                    </a:lnTo>
                    <a:lnTo>
                      <a:pt x="8534" y="4716"/>
                    </a:lnTo>
                    <a:lnTo>
                      <a:pt x="8232" y="4716"/>
                    </a:lnTo>
                    <a:lnTo>
                      <a:pt x="7118" y="4738"/>
                    </a:lnTo>
                    <a:lnTo>
                      <a:pt x="5947" y="4771"/>
                    </a:lnTo>
                    <a:lnTo>
                      <a:pt x="4795" y="4815"/>
                    </a:lnTo>
                    <a:lnTo>
                      <a:pt x="3681" y="4860"/>
                    </a:lnTo>
                    <a:lnTo>
                      <a:pt x="2662" y="4882"/>
                    </a:lnTo>
                    <a:lnTo>
                      <a:pt x="1755" y="4882"/>
                    </a:lnTo>
                    <a:lnTo>
                      <a:pt x="1359" y="4860"/>
                    </a:lnTo>
                    <a:lnTo>
                      <a:pt x="981" y="4837"/>
                    </a:lnTo>
                    <a:lnTo>
                      <a:pt x="698" y="4771"/>
                    </a:lnTo>
                    <a:lnTo>
                      <a:pt x="453" y="4716"/>
                    </a:lnTo>
                    <a:lnTo>
                      <a:pt x="453" y="5322"/>
                    </a:lnTo>
                    <a:lnTo>
                      <a:pt x="453" y="6083"/>
                    </a:lnTo>
                    <a:lnTo>
                      <a:pt x="453" y="6909"/>
                    </a:lnTo>
                    <a:lnTo>
                      <a:pt x="453" y="7780"/>
                    </a:lnTo>
                    <a:lnTo>
                      <a:pt x="453" y="8606"/>
                    </a:lnTo>
                    <a:lnTo>
                      <a:pt x="453" y="9345"/>
                    </a:lnTo>
                    <a:lnTo>
                      <a:pt x="453" y="9918"/>
                    </a:lnTo>
                    <a:lnTo>
                      <a:pt x="453" y="10282"/>
                    </a:lnTo>
                    <a:lnTo>
                      <a:pt x="490" y="10381"/>
                    </a:lnTo>
                    <a:lnTo>
                      <a:pt x="547" y="10491"/>
                    </a:lnTo>
                    <a:lnTo>
                      <a:pt x="660" y="10590"/>
                    </a:lnTo>
                    <a:lnTo>
                      <a:pt x="811" y="10700"/>
                    </a:lnTo>
                    <a:lnTo>
                      <a:pt x="981" y="10811"/>
                    </a:lnTo>
                    <a:lnTo>
                      <a:pt x="1208" y="10888"/>
                    </a:lnTo>
                    <a:lnTo>
                      <a:pt x="1453" y="10954"/>
                    </a:lnTo>
                    <a:lnTo>
                      <a:pt x="1718" y="11020"/>
                    </a:lnTo>
                    <a:lnTo>
                      <a:pt x="1963" y="11064"/>
                    </a:lnTo>
                    <a:lnTo>
                      <a:pt x="2265" y="11086"/>
                    </a:lnTo>
                    <a:lnTo>
                      <a:pt x="2548" y="11064"/>
                    </a:lnTo>
                    <a:lnTo>
                      <a:pt x="2794" y="11042"/>
                    </a:lnTo>
                    <a:lnTo>
                      <a:pt x="3096" y="10976"/>
                    </a:lnTo>
                    <a:lnTo>
                      <a:pt x="3341" y="10888"/>
                    </a:lnTo>
                    <a:lnTo>
                      <a:pt x="3606" y="10766"/>
                    </a:lnTo>
                    <a:lnTo>
                      <a:pt x="3813" y="10590"/>
                    </a:lnTo>
                    <a:close/>
                  </a:path>
                </a:pathLst>
              </a:custGeom>
              <a:blipFill dpi="0" rotWithShape="1">
                <a:blip r:embed="rId5" cstate="print"/>
                <a:srcRect/>
                <a:stretch>
                  <a:fillRect/>
                </a:stretch>
              </a:blip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96" name="Puzzle1" descr="Picture2"/>
              <p:cNvSpPr>
                <a:spLocks noChangeAspect="1" noEditPoints="1" noChangeArrowheads="1"/>
              </p:cNvSpPr>
              <p:nvPr/>
            </p:nvSpPr>
            <p:spPr bwMode="auto">
              <a:xfrm>
                <a:off x="1824" y="1091"/>
                <a:ext cx="1800" cy="1051"/>
              </a:xfrm>
              <a:custGeom>
                <a:avLst/>
                <a:gdLst>
                  <a:gd name="T0" fmla="*/ 16740 w 21600"/>
                  <a:gd name="T1" fmla="*/ 21078 h 21600"/>
                  <a:gd name="T2" fmla="*/ 16976 w 21600"/>
                  <a:gd name="T3" fmla="*/ 521 h 21600"/>
                  <a:gd name="T4" fmla="*/ 4725 w 21600"/>
                  <a:gd name="T5" fmla="*/ 856 h 21600"/>
                  <a:gd name="T6" fmla="*/ 5040 w 21600"/>
                  <a:gd name="T7" fmla="*/ 21004 h 21600"/>
                  <a:gd name="T8" fmla="*/ 10811 w 21600"/>
                  <a:gd name="T9" fmla="*/ 12885 h 21600"/>
                  <a:gd name="T10" fmla="*/ 10845 w 21600"/>
                  <a:gd name="T11" fmla="*/ 8714 h 21600"/>
                  <a:gd name="T12" fmla="*/ 21600 w 21600"/>
                  <a:gd name="T13" fmla="*/ 10000 h 21600"/>
                  <a:gd name="T14" fmla="*/ 56 w 21600"/>
                  <a:gd name="T15" fmla="*/ 10000 h 21600"/>
                  <a:gd name="T16" fmla="*/ 6086 w 21600"/>
                  <a:gd name="T17" fmla="*/ 2569 h 21600"/>
                  <a:gd name="T18" fmla="*/ 16132 w 21600"/>
                  <a:gd name="T19" fmla="*/ 1955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blipFill dpi="0" rotWithShape="1">
                <a:blip r:embed="rId6" cstate="print"/>
                <a:srcRect/>
                <a:stretch>
                  <a:fillRect/>
                </a:stretch>
              </a:blip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8297" name="Text Box 9"/>
            <p:cNvSpPr txBox="1">
              <a:spLocks noChangeArrowheads="1"/>
            </p:cNvSpPr>
            <p:nvPr/>
          </p:nvSpPr>
          <p:spPr bwMode="auto">
            <a:xfrm>
              <a:off x="2880" y="1632"/>
              <a:ext cx="1412" cy="577"/>
            </a:xfrm>
            <a:prstGeom prst="rect">
              <a:avLst/>
            </a:prstGeom>
            <a:solidFill>
              <a:srgbClr val="3366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Accelerator-based 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particle physics: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ATLAS &amp; BABAR</a:t>
              </a:r>
            </a:p>
          </p:txBody>
        </p:sp>
        <p:sp>
          <p:nvSpPr>
            <p:cNvPr id="268298" name="Text Box 10"/>
            <p:cNvSpPr txBox="1">
              <a:spLocks noChangeArrowheads="1"/>
            </p:cNvSpPr>
            <p:nvPr/>
          </p:nvSpPr>
          <p:spPr bwMode="auto">
            <a:xfrm>
              <a:off x="2849" y="2400"/>
              <a:ext cx="1220" cy="577"/>
            </a:xfrm>
            <a:prstGeom prst="rect">
              <a:avLst/>
            </a:prstGeom>
            <a:solidFill>
              <a:srgbClr val="FF99CC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Astrophysics &amp; 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Cosmology: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Fermi GST, DES</a:t>
              </a:r>
            </a:p>
          </p:txBody>
        </p:sp>
        <p:sp>
          <p:nvSpPr>
            <p:cNvPr id="268299" name="Text Box 11"/>
            <p:cNvSpPr txBox="1">
              <a:spLocks noChangeArrowheads="1"/>
            </p:cNvSpPr>
            <p:nvPr/>
          </p:nvSpPr>
          <p:spPr bwMode="auto">
            <a:xfrm>
              <a:off x="1104" y="1631"/>
              <a:ext cx="1724" cy="577"/>
            </a:xfrm>
            <a:prstGeom prst="rect">
              <a:avLst/>
            </a:prstGeom>
            <a:solidFill>
              <a:srgbClr val="3366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Accelerator research: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ILC, high-gradient, 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plasma-wakefield, laser</a:t>
              </a:r>
            </a:p>
          </p:txBody>
        </p:sp>
        <p:sp>
          <p:nvSpPr>
            <p:cNvPr id="268300" name="Text Box 12"/>
            <p:cNvSpPr txBox="1">
              <a:spLocks noChangeArrowheads="1"/>
            </p:cNvSpPr>
            <p:nvPr/>
          </p:nvSpPr>
          <p:spPr bwMode="auto">
            <a:xfrm>
              <a:off x="1076" y="2400"/>
              <a:ext cx="1652" cy="404"/>
            </a:xfrm>
            <a:prstGeom prst="rect">
              <a:avLst/>
            </a:prstGeom>
            <a:solidFill>
              <a:srgbClr val="FF99CC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Underground physics: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EXO-200, CDMS</a:t>
              </a:r>
            </a:p>
          </p:txBody>
        </p:sp>
      </p:grpSp>
      <p:grpSp>
        <p:nvGrpSpPr>
          <p:cNvPr id="268311" name="Group 23"/>
          <p:cNvGrpSpPr>
            <a:grpSpLocks/>
          </p:cNvGrpSpPr>
          <p:nvPr/>
        </p:nvGrpSpPr>
        <p:grpSpPr bwMode="auto">
          <a:xfrm>
            <a:off x="1600200" y="1066800"/>
            <a:ext cx="7086600" cy="5029200"/>
            <a:chOff x="1008" y="672"/>
            <a:chExt cx="4464" cy="3168"/>
          </a:xfrm>
        </p:grpSpPr>
        <p:sp>
          <p:nvSpPr>
            <p:cNvPr id="268305" name="Oval 17"/>
            <p:cNvSpPr>
              <a:spLocks noChangeArrowheads="1"/>
            </p:cNvSpPr>
            <p:nvPr/>
          </p:nvSpPr>
          <p:spPr bwMode="auto">
            <a:xfrm>
              <a:off x="1008" y="672"/>
              <a:ext cx="3504" cy="316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06" name="Text Box 18"/>
            <p:cNvSpPr txBox="1">
              <a:spLocks noChangeArrowheads="1"/>
            </p:cNvSpPr>
            <p:nvPr/>
          </p:nvSpPr>
          <p:spPr bwMode="auto">
            <a:xfrm>
              <a:off x="3936" y="3360"/>
              <a:ext cx="1536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>
                  <a:solidFill>
                    <a:srgbClr val="FF0000"/>
                  </a:solidFill>
                </a:rPr>
                <a:t>Particle, Astrophysics, &amp; Cosmology Theory</a:t>
              </a:r>
            </a:p>
          </p:txBody>
        </p:sp>
      </p:grpSp>
      <p:grpSp>
        <p:nvGrpSpPr>
          <p:cNvPr id="268312" name="Group 24"/>
          <p:cNvGrpSpPr>
            <a:grpSpLocks/>
          </p:cNvGrpSpPr>
          <p:nvPr/>
        </p:nvGrpSpPr>
        <p:grpSpPr bwMode="auto">
          <a:xfrm>
            <a:off x="1752600" y="1258888"/>
            <a:ext cx="7315200" cy="4684712"/>
            <a:chOff x="1104" y="793"/>
            <a:chExt cx="4608" cy="2951"/>
          </a:xfrm>
        </p:grpSpPr>
        <p:sp>
          <p:nvSpPr>
            <p:cNvPr id="268308" name="Oval 20"/>
            <p:cNvSpPr>
              <a:spLocks noChangeArrowheads="1"/>
            </p:cNvSpPr>
            <p:nvPr/>
          </p:nvSpPr>
          <p:spPr bwMode="auto">
            <a:xfrm>
              <a:off x="1104" y="793"/>
              <a:ext cx="3264" cy="2951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09" name="Text Box 21"/>
            <p:cNvSpPr txBox="1">
              <a:spLocks noChangeArrowheads="1"/>
            </p:cNvSpPr>
            <p:nvPr/>
          </p:nvSpPr>
          <p:spPr bwMode="auto">
            <a:xfrm>
              <a:off x="4176" y="2832"/>
              <a:ext cx="1536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>
                  <a:solidFill>
                    <a:srgbClr val="0000FF"/>
                  </a:solidFill>
                </a:rPr>
                <a:t>Engineering, DAQ, trigger &amp; computing core capabilities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21CFA89B-CADC-46D3-9E1F-874D63B20BA9}" type="slidenum">
              <a:rPr lang="en-US"/>
              <a:pPr/>
              <a:t>3</a:t>
            </a:fld>
            <a:endParaRPr lang="en-US"/>
          </a:p>
        </p:txBody>
      </p:sp>
      <p:pic>
        <p:nvPicPr>
          <p:cNvPr id="8202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7125" y="1628775"/>
            <a:ext cx="646747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2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293182"/>
            <a:ext cx="42767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0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Main research program breakdown by FTEs</a:t>
            </a:r>
          </a:p>
        </p:txBody>
      </p:sp>
      <p:sp>
        <p:nvSpPr>
          <p:cNvPr id="820229" name="Text Box 5"/>
          <p:cNvSpPr txBox="1">
            <a:spLocks noChangeArrowheads="1"/>
          </p:cNvSpPr>
          <p:nvPr/>
        </p:nvSpPr>
        <p:spPr bwMode="auto">
          <a:xfrm>
            <a:off x="304800" y="5690432"/>
            <a:ext cx="4289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Includes faculty, staff, postdocs, and students</a:t>
            </a:r>
          </a:p>
        </p:txBody>
      </p:sp>
      <p:sp>
        <p:nvSpPr>
          <p:cNvPr id="820230" name="Text Box 6"/>
          <p:cNvSpPr txBox="1">
            <a:spLocks noChangeArrowheads="1"/>
          </p:cNvSpPr>
          <p:nvPr/>
        </p:nvSpPr>
        <p:spPr bwMode="auto">
          <a:xfrm>
            <a:off x="304800" y="990600"/>
            <a:ext cx="828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FY2010, 288 FTEs, $73M core, ILC, LARP, detector R&amp;D [$95M total + FACET]</a:t>
            </a:r>
          </a:p>
        </p:txBody>
      </p:sp>
      <p:sp>
        <p:nvSpPr>
          <p:cNvPr id="820231" name="Text Box 7"/>
          <p:cNvSpPr txBox="1">
            <a:spLocks noChangeArrowheads="1"/>
          </p:cNvSpPr>
          <p:nvPr/>
        </p:nvSpPr>
        <p:spPr bwMode="auto">
          <a:xfrm>
            <a:off x="685800" y="1422308"/>
            <a:ext cx="12795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33CC"/>
                </a:solidFill>
              </a:rPr>
              <a:t>Detector R&amp;D</a:t>
            </a:r>
          </a:p>
          <a:p>
            <a:r>
              <a:rPr lang="en-US" sz="1400" dirty="0">
                <a:solidFill>
                  <a:srgbClr val="FF7C80"/>
                </a:solidFill>
              </a:rPr>
              <a:t>ATLAS M&amp;O</a:t>
            </a:r>
          </a:p>
          <a:p>
            <a:r>
              <a:rPr lang="en-US" sz="1400" dirty="0">
                <a:solidFill>
                  <a:srgbClr val="660033"/>
                </a:solidFill>
              </a:rPr>
              <a:t>Proton</a:t>
            </a:r>
          </a:p>
          <a:p>
            <a:r>
              <a:rPr lang="en-US" sz="1400" dirty="0">
                <a:solidFill>
                  <a:srgbClr val="9999FF"/>
                </a:solidFill>
              </a:rPr>
              <a:t>Electron</a:t>
            </a:r>
          </a:p>
        </p:txBody>
      </p:sp>
      <p:sp>
        <p:nvSpPr>
          <p:cNvPr id="820232" name="Text Box 8"/>
          <p:cNvSpPr txBox="1">
            <a:spLocks noChangeArrowheads="1"/>
          </p:cNvSpPr>
          <p:nvPr/>
        </p:nvSpPr>
        <p:spPr bwMode="auto">
          <a:xfrm>
            <a:off x="3505200" y="1416050"/>
            <a:ext cx="15748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33CC"/>
                </a:solidFill>
              </a:rPr>
              <a:t>LARP</a:t>
            </a:r>
          </a:p>
          <a:p>
            <a:r>
              <a:rPr lang="en-US" sz="1400" dirty="0">
                <a:solidFill>
                  <a:srgbClr val="FF7C80"/>
                </a:solidFill>
              </a:rPr>
              <a:t>ILC</a:t>
            </a:r>
          </a:p>
          <a:p>
            <a:r>
              <a:rPr lang="en-US" sz="1400" dirty="0">
                <a:solidFill>
                  <a:srgbClr val="660033"/>
                </a:solidFill>
              </a:rPr>
              <a:t>Acc Development</a:t>
            </a:r>
          </a:p>
          <a:p>
            <a:r>
              <a:rPr lang="en-US" sz="1400" dirty="0">
                <a:solidFill>
                  <a:srgbClr val="9999FF"/>
                </a:solidFill>
              </a:rPr>
              <a:t>Acc Science</a:t>
            </a:r>
          </a:p>
        </p:txBody>
      </p:sp>
      <p:sp>
        <p:nvSpPr>
          <p:cNvPr id="820233" name="Text Box 9"/>
          <p:cNvSpPr txBox="1">
            <a:spLocks noChangeArrowheads="1"/>
          </p:cNvSpPr>
          <p:nvPr/>
        </p:nvSpPr>
        <p:spPr bwMode="auto">
          <a:xfrm>
            <a:off x="1844675" y="1429490"/>
            <a:ext cx="10509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33CC"/>
                </a:solidFill>
              </a:rPr>
              <a:t>All others</a:t>
            </a:r>
          </a:p>
          <a:p>
            <a:r>
              <a:rPr lang="en-US" sz="1400" dirty="0">
                <a:solidFill>
                  <a:srgbClr val="FF7C80"/>
                </a:solidFill>
              </a:rPr>
              <a:t>EXO</a:t>
            </a:r>
          </a:p>
          <a:p>
            <a:r>
              <a:rPr lang="en-US" sz="1400" dirty="0">
                <a:solidFill>
                  <a:srgbClr val="660033"/>
                </a:solidFill>
              </a:rPr>
              <a:t>LSST/DES</a:t>
            </a:r>
          </a:p>
          <a:p>
            <a:r>
              <a:rPr lang="en-US" sz="1400" dirty="0">
                <a:solidFill>
                  <a:srgbClr val="9999FF"/>
                </a:solidFill>
              </a:rPr>
              <a:t>Fermi GST</a:t>
            </a:r>
          </a:p>
        </p:txBody>
      </p:sp>
      <p:sp>
        <p:nvSpPr>
          <p:cNvPr id="820234" name="Text Box 10"/>
          <p:cNvSpPr txBox="1">
            <a:spLocks noChangeArrowheads="1"/>
          </p:cNvSpPr>
          <p:nvPr/>
        </p:nvSpPr>
        <p:spPr bwMode="auto">
          <a:xfrm>
            <a:off x="5867400" y="1752600"/>
            <a:ext cx="730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09DD8A87-F856-4273-8884-D36EDE488CC8}" type="slidenum">
              <a:rPr lang="en-US"/>
              <a:pPr/>
              <a:t>4</a:t>
            </a:fld>
            <a:endParaRPr lang="en-US"/>
          </a:p>
        </p:txBody>
      </p:sp>
      <p:grpSp>
        <p:nvGrpSpPr>
          <p:cNvPr id="851970" name="Group 2"/>
          <p:cNvGrpSpPr>
            <a:grpSpLocks noChangeAspect="1"/>
          </p:cNvGrpSpPr>
          <p:nvPr/>
        </p:nvGrpSpPr>
        <p:grpSpPr bwMode="auto">
          <a:xfrm>
            <a:off x="1770063" y="923925"/>
            <a:ext cx="5621337" cy="5645150"/>
            <a:chOff x="1824" y="633"/>
            <a:chExt cx="2834" cy="2849"/>
          </a:xfrm>
        </p:grpSpPr>
        <p:sp>
          <p:nvSpPr>
            <p:cNvPr id="851971" name="Puzzle3" descr="cern"/>
            <p:cNvSpPr>
              <a:spLocks noChangeAspect="1"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1972" name="Puzzle2" descr="Picture1"/>
            <p:cNvSpPr>
              <a:spLocks noChangeAspect="1"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1973" name="Puzzle4" descr="Picture3"/>
            <p:cNvSpPr>
              <a:spLocks noChangeAspect="1"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1974" name="Puzzle1" descr="Picture2"/>
            <p:cNvSpPr>
              <a:spLocks noChangeAspect="1"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blipFill dpi="0" rotWithShape="1">
              <a:blip r:embed="rId6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519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Projects</a:t>
            </a:r>
          </a:p>
        </p:txBody>
      </p:sp>
      <p:sp>
        <p:nvSpPr>
          <p:cNvPr id="851976" name="Text Box 8"/>
          <p:cNvSpPr txBox="1">
            <a:spLocks noChangeArrowheads="1"/>
          </p:cNvSpPr>
          <p:nvPr/>
        </p:nvSpPr>
        <p:spPr bwMode="auto">
          <a:xfrm>
            <a:off x="4648200" y="3048000"/>
            <a:ext cx="1779588" cy="730250"/>
          </a:xfrm>
          <a:prstGeom prst="rect">
            <a:avLst/>
          </a:prstGeom>
          <a:solidFill>
            <a:srgbClr val="3366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Accelerator-based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particle physics: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ATLAS &amp; BABAR</a:t>
            </a:r>
          </a:p>
        </p:txBody>
      </p:sp>
      <p:sp>
        <p:nvSpPr>
          <p:cNvPr id="851977" name="Text Box 9"/>
          <p:cNvSpPr txBox="1">
            <a:spLocks noChangeArrowheads="1"/>
          </p:cNvSpPr>
          <p:nvPr/>
        </p:nvSpPr>
        <p:spPr bwMode="auto">
          <a:xfrm>
            <a:off x="4716463" y="3935413"/>
            <a:ext cx="1547812" cy="730250"/>
          </a:xfrm>
          <a:prstGeom prst="rect">
            <a:avLst/>
          </a:prstGeom>
          <a:solidFill>
            <a:srgbClr val="FF99CC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Astrophysics &amp;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Cosmology: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Fermi GST, DES</a:t>
            </a:r>
          </a:p>
        </p:txBody>
      </p:sp>
      <p:sp>
        <p:nvSpPr>
          <p:cNvPr id="851978" name="Text Box 10"/>
          <p:cNvSpPr txBox="1">
            <a:spLocks noChangeArrowheads="1"/>
          </p:cNvSpPr>
          <p:nvPr/>
        </p:nvSpPr>
        <p:spPr bwMode="auto">
          <a:xfrm>
            <a:off x="2484438" y="3048000"/>
            <a:ext cx="2163762" cy="730250"/>
          </a:xfrm>
          <a:prstGeom prst="rect">
            <a:avLst/>
          </a:prstGeom>
          <a:solidFill>
            <a:srgbClr val="3366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Accelerator research: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ILC, high-gradient,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plasma-wakefield, laser</a:t>
            </a:r>
          </a:p>
        </p:txBody>
      </p:sp>
      <p:sp>
        <p:nvSpPr>
          <p:cNvPr id="851979" name="Text Box 11"/>
          <p:cNvSpPr txBox="1">
            <a:spLocks noChangeArrowheads="1"/>
          </p:cNvSpPr>
          <p:nvPr/>
        </p:nvSpPr>
        <p:spPr bwMode="auto">
          <a:xfrm>
            <a:off x="2498725" y="3937000"/>
            <a:ext cx="2073275" cy="517525"/>
          </a:xfrm>
          <a:prstGeom prst="rect">
            <a:avLst/>
          </a:prstGeom>
          <a:solidFill>
            <a:srgbClr val="FF99CC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Underground physics: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EXO-200, CDMS</a:t>
            </a:r>
          </a:p>
        </p:txBody>
      </p:sp>
      <p:grpSp>
        <p:nvGrpSpPr>
          <p:cNvPr id="851980" name="Group 12"/>
          <p:cNvGrpSpPr>
            <a:grpSpLocks/>
          </p:cNvGrpSpPr>
          <p:nvPr/>
        </p:nvGrpSpPr>
        <p:grpSpPr bwMode="auto">
          <a:xfrm>
            <a:off x="363538" y="76200"/>
            <a:ext cx="6911975" cy="2198688"/>
            <a:chOff x="229" y="48"/>
            <a:chExt cx="4354" cy="1385"/>
          </a:xfrm>
        </p:grpSpPr>
        <p:grpSp>
          <p:nvGrpSpPr>
            <p:cNvPr id="851981" name="Group 13"/>
            <p:cNvGrpSpPr>
              <a:grpSpLocks/>
            </p:cNvGrpSpPr>
            <p:nvPr/>
          </p:nvGrpSpPr>
          <p:grpSpPr bwMode="auto">
            <a:xfrm>
              <a:off x="1056" y="384"/>
              <a:ext cx="1799" cy="1049"/>
              <a:chOff x="-672" y="1296"/>
              <a:chExt cx="1799" cy="1049"/>
            </a:xfrm>
          </p:grpSpPr>
          <p:sp>
            <p:nvSpPr>
              <p:cNvPr id="851982" name="Puzzle1"/>
              <p:cNvSpPr>
                <a:spLocks noEditPoints="1" noChangeArrowheads="1"/>
              </p:cNvSpPr>
              <p:nvPr/>
            </p:nvSpPr>
            <p:spPr bwMode="auto">
              <a:xfrm>
                <a:off x="-672" y="1296"/>
                <a:ext cx="1799" cy="1049"/>
              </a:xfrm>
              <a:custGeom>
                <a:avLst/>
                <a:gdLst>
                  <a:gd name="T0" fmla="*/ 16740 w 21600"/>
                  <a:gd name="T1" fmla="*/ 21078 h 21600"/>
                  <a:gd name="T2" fmla="*/ 16976 w 21600"/>
                  <a:gd name="T3" fmla="*/ 521 h 21600"/>
                  <a:gd name="T4" fmla="*/ 4725 w 21600"/>
                  <a:gd name="T5" fmla="*/ 856 h 21600"/>
                  <a:gd name="T6" fmla="*/ 5040 w 21600"/>
                  <a:gd name="T7" fmla="*/ 21004 h 21600"/>
                  <a:gd name="T8" fmla="*/ 10811 w 21600"/>
                  <a:gd name="T9" fmla="*/ 12885 h 21600"/>
                  <a:gd name="T10" fmla="*/ 10845 w 21600"/>
                  <a:gd name="T11" fmla="*/ 8714 h 21600"/>
                  <a:gd name="T12" fmla="*/ 21600 w 21600"/>
                  <a:gd name="T13" fmla="*/ 10000 h 21600"/>
                  <a:gd name="T14" fmla="*/ 56 w 21600"/>
                  <a:gd name="T15" fmla="*/ 10000 h 21600"/>
                  <a:gd name="T16" fmla="*/ 6086 w 21600"/>
                  <a:gd name="T17" fmla="*/ 2569 h 21600"/>
                  <a:gd name="T18" fmla="*/ 16132 w 21600"/>
                  <a:gd name="T19" fmla="*/ 1955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solidFill>
                <a:srgbClr val="CCCCFF">
                  <a:alpha val="50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983" name="Text Box 15"/>
              <p:cNvSpPr txBox="1">
                <a:spLocks noChangeArrowheads="1"/>
              </p:cNvSpPr>
              <p:nvPr/>
            </p:nvSpPr>
            <p:spPr bwMode="auto">
              <a:xfrm>
                <a:off x="-384" y="1488"/>
                <a:ext cx="1354" cy="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0000FF"/>
                    </a:solidFill>
                  </a:rPr>
                  <a:t>LHC upgrades, ILC, CLIC, Muon Collider</a:t>
                </a:r>
              </a:p>
            </p:txBody>
          </p:sp>
        </p:grpSp>
        <p:grpSp>
          <p:nvGrpSpPr>
            <p:cNvPr id="851984" name="Group 16"/>
            <p:cNvGrpSpPr>
              <a:grpSpLocks/>
            </p:cNvGrpSpPr>
            <p:nvPr/>
          </p:nvGrpSpPr>
          <p:grpSpPr bwMode="auto">
            <a:xfrm>
              <a:off x="2784" y="96"/>
              <a:ext cx="1799" cy="1049"/>
              <a:chOff x="-672" y="1296"/>
              <a:chExt cx="1799" cy="1049"/>
            </a:xfrm>
          </p:grpSpPr>
          <p:sp>
            <p:nvSpPr>
              <p:cNvPr id="851985" name="Puzzle1"/>
              <p:cNvSpPr>
                <a:spLocks noEditPoints="1" noChangeArrowheads="1"/>
              </p:cNvSpPr>
              <p:nvPr/>
            </p:nvSpPr>
            <p:spPr bwMode="auto">
              <a:xfrm>
                <a:off x="-672" y="1296"/>
                <a:ext cx="1799" cy="1049"/>
              </a:xfrm>
              <a:custGeom>
                <a:avLst/>
                <a:gdLst>
                  <a:gd name="T0" fmla="*/ 16740 w 21600"/>
                  <a:gd name="T1" fmla="*/ 21078 h 21600"/>
                  <a:gd name="T2" fmla="*/ 16976 w 21600"/>
                  <a:gd name="T3" fmla="*/ 521 h 21600"/>
                  <a:gd name="T4" fmla="*/ 4725 w 21600"/>
                  <a:gd name="T5" fmla="*/ 856 h 21600"/>
                  <a:gd name="T6" fmla="*/ 5040 w 21600"/>
                  <a:gd name="T7" fmla="*/ 21004 h 21600"/>
                  <a:gd name="T8" fmla="*/ 10811 w 21600"/>
                  <a:gd name="T9" fmla="*/ 12885 h 21600"/>
                  <a:gd name="T10" fmla="*/ 10845 w 21600"/>
                  <a:gd name="T11" fmla="*/ 8714 h 21600"/>
                  <a:gd name="T12" fmla="*/ 21600 w 21600"/>
                  <a:gd name="T13" fmla="*/ 10000 h 21600"/>
                  <a:gd name="T14" fmla="*/ 56 w 21600"/>
                  <a:gd name="T15" fmla="*/ 10000 h 21600"/>
                  <a:gd name="T16" fmla="*/ 6086 w 21600"/>
                  <a:gd name="T17" fmla="*/ 2569 h 21600"/>
                  <a:gd name="T18" fmla="*/ 16132 w 21600"/>
                  <a:gd name="T19" fmla="*/ 1955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solidFill>
                <a:srgbClr val="CCCCFF">
                  <a:alpha val="50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986" name="Text Box 18"/>
              <p:cNvSpPr txBox="1">
                <a:spLocks noChangeArrowheads="1"/>
              </p:cNvSpPr>
              <p:nvPr/>
            </p:nvSpPr>
            <p:spPr bwMode="auto">
              <a:xfrm>
                <a:off x="-384" y="1488"/>
                <a:ext cx="135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0000FF"/>
                    </a:solidFill>
                  </a:rPr>
                  <a:t>ATLAS </a:t>
                </a:r>
              </a:p>
              <a:p>
                <a:pPr algn="ctr"/>
                <a:r>
                  <a:rPr lang="en-US" b="1">
                    <a:solidFill>
                      <a:srgbClr val="0000FF"/>
                    </a:solidFill>
                  </a:rPr>
                  <a:t>upgrades</a:t>
                </a:r>
              </a:p>
            </p:txBody>
          </p:sp>
        </p:grpSp>
        <p:sp>
          <p:nvSpPr>
            <p:cNvPr id="851987" name="Text Box 19"/>
            <p:cNvSpPr txBox="1">
              <a:spLocks noChangeArrowheads="1"/>
            </p:cNvSpPr>
            <p:nvPr/>
          </p:nvSpPr>
          <p:spPr bwMode="auto">
            <a:xfrm>
              <a:off x="229" y="48"/>
              <a:ext cx="106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chemeClr val="accent2"/>
                  </a:solidFill>
                </a:rPr>
                <a:t>Energy Frontier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4E1CC06B-C53A-48C5-A2BC-264939030ECC}" type="slidenum">
              <a:rPr lang="en-US"/>
              <a:pPr/>
              <a:t>5</a:t>
            </a:fld>
            <a:endParaRPr lang="en-US"/>
          </a:p>
        </p:txBody>
      </p:sp>
      <p:grpSp>
        <p:nvGrpSpPr>
          <p:cNvPr id="854018" name="Group 2"/>
          <p:cNvGrpSpPr>
            <a:grpSpLocks noChangeAspect="1"/>
          </p:cNvGrpSpPr>
          <p:nvPr/>
        </p:nvGrpSpPr>
        <p:grpSpPr bwMode="auto">
          <a:xfrm>
            <a:off x="1770063" y="923925"/>
            <a:ext cx="5621337" cy="5645150"/>
            <a:chOff x="1824" y="633"/>
            <a:chExt cx="2834" cy="2849"/>
          </a:xfrm>
        </p:grpSpPr>
        <p:sp>
          <p:nvSpPr>
            <p:cNvPr id="854019" name="Puzzle3" descr="cern"/>
            <p:cNvSpPr>
              <a:spLocks noChangeAspect="1"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4020" name="Puzzle2" descr="Picture1"/>
            <p:cNvSpPr>
              <a:spLocks noChangeAspect="1"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4021" name="Puzzle4" descr="Picture3"/>
            <p:cNvSpPr>
              <a:spLocks noChangeAspect="1"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4022" name="Puzzle1" descr="Picture2"/>
            <p:cNvSpPr>
              <a:spLocks noChangeAspect="1"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blipFill dpi="0" rotWithShape="1">
              <a:blip r:embed="rId6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540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Projects</a:t>
            </a:r>
          </a:p>
        </p:txBody>
      </p:sp>
      <p:sp>
        <p:nvSpPr>
          <p:cNvPr id="854024" name="Text Box 8"/>
          <p:cNvSpPr txBox="1">
            <a:spLocks noChangeArrowheads="1"/>
          </p:cNvSpPr>
          <p:nvPr/>
        </p:nvSpPr>
        <p:spPr bwMode="auto">
          <a:xfrm>
            <a:off x="4648200" y="3048000"/>
            <a:ext cx="1779588" cy="730250"/>
          </a:xfrm>
          <a:prstGeom prst="rect">
            <a:avLst/>
          </a:prstGeom>
          <a:solidFill>
            <a:srgbClr val="3366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Accelerator-based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particle physics: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ATLAS &amp; BABAR</a:t>
            </a:r>
          </a:p>
        </p:txBody>
      </p:sp>
      <p:sp>
        <p:nvSpPr>
          <p:cNvPr id="854025" name="Text Box 9"/>
          <p:cNvSpPr txBox="1">
            <a:spLocks noChangeArrowheads="1"/>
          </p:cNvSpPr>
          <p:nvPr/>
        </p:nvSpPr>
        <p:spPr bwMode="auto">
          <a:xfrm>
            <a:off x="4716463" y="3935413"/>
            <a:ext cx="1547812" cy="730250"/>
          </a:xfrm>
          <a:prstGeom prst="rect">
            <a:avLst/>
          </a:prstGeom>
          <a:solidFill>
            <a:srgbClr val="FF99CC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Astrophysics &amp;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Cosmology: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Fermi GST, DES</a:t>
            </a:r>
          </a:p>
        </p:txBody>
      </p:sp>
      <p:sp>
        <p:nvSpPr>
          <p:cNvPr id="854026" name="Text Box 10"/>
          <p:cNvSpPr txBox="1">
            <a:spLocks noChangeArrowheads="1"/>
          </p:cNvSpPr>
          <p:nvPr/>
        </p:nvSpPr>
        <p:spPr bwMode="auto">
          <a:xfrm>
            <a:off x="2484438" y="3048000"/>
            <a:ext cx="2163762" cy="730250"/>
          </a:xfrm>
          <a:prstGeom prst="rect">
            <a:avLst/>
          </a:prstGeom>
          <a:solidFill>
            <a:srgbClr val="3366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Accelerator research: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ILC, high-gradient,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plasma-wakefield, laser</a:t>
            </a:r>
          </a:p>
        </p:txBody>
      </p:sp>
      <p:sp>
        <p:nvSpPr>
          <p:cNvPr id="854027" name="Text Box 11"/>
          <p:cNvSpPr txBox="1">
            <a:spLocks noChangeArrowheads="1"/>
          </p:cNvSpPr>
          <p:nvPr/>
        </p:nvSpPr>
        <p:spPr bwMode="auto">
          <a:xfrm>
            <a:off x="2498725" y="3937000"/>
            <a:ext cx="2073275" cy="517525"/>
          </a:xfrm>
          <a:prstGeom prst="rect">
            <a:avLst/>
          </a:prstGeom>
          <a:solidFill>
            <a:srgbClr val="FF99CC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Underground physics: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EXO-200, CDMS</a:t>
            </a:r>
          </a:p>
        </p:txBody>
      </p:sp>
      <p:grpSp>
        <p:nvGrpSpPr>
          <p:cNvPr id="854028" name="Group 12"/>
          <p:cNvGrpSpPr>
            <a:grpSpLocks/>
          </p:cNvGrpSpPr>
          <p:nvPr/>
        </p:nvGrpSpPr>
        <p:grpSpPr bwMode="auto">
          <a:xfrm>
            <a:off x="152400" y="0"/>
            <a:ext cx="8710613" cy="6223000"/>
            <a:chOff x="96" y="0"/>
            <a:chExt cx="5487" cy="3920"/>
          </a:xfrm>
        </p:grpSpPr>
        <p:grpSp>
          <p:nvGrpSpPr>
            <p:cNvPr id="854029" name="Group 13"/>
            <p:cNvGrpSpPr>
              <a:grpSpLocks/>
            </p:cNvGrpSpPr>
            <p:nvPr/>
          </p:nvGrpSpPr>
          <p:grpSpPr bwMode="auto">
            <a:xfrm>
              <a:off x="336" y="2160"/>
              <a:ext cx="1071" cy="1760"/>
              <a:chOff x="-536" y="2304"/>
              <a:chExt cx="1071" cy="1760"/>
            </a:xfrm>
          </p:grpSpPr>
          <p:sp>
            <p:nvSpPr>
              <p:cNvPr id="854030" name="Puzzle4"/>
              <p:cNvSpPr>
                <a:spLocks noEditPoints="1" noChangeArrowheads="1"/>
              </p:cNvSpPr>
              <p:nvPr/>
            </p:nvSpPr>
            <p:spPr bwMode="auto">
              <a:xfrm>
                <a:off x="-536" y="2304"/>
                <a:ext cx="1071" cy="1760"/>
              </a:xfrm>
              <a:custGeom>
                <a:avLst/>
                <a:gdLst>
                  <a:gd name="T0" fmla="*/ 8307 w 21600"/>
                  <a:gd name="T1" fmla="*/ 11593 h 21600"/>
                  <a:gd name="T2" fmla="*/ 453 w 21600"/>
                  <a:gd name="T3" fmla="*/ 16938 h 21600"/>
                  <a:gd name="T4" fmla="*/ 11500 w 21600"/>
                  <a:gd name="T5" fmla="*/ 21600 h 21600"/>
                  <a:gd name="T6" fmla="*/ 20920 w 21600"/>
                  <a:gd name="T7" fmla="*/ 16751 h 21600"/>
                  <a:gd name="T8" fmla="*/ 13972 w 21600"/>
                  <a:gd name="T9" fmla="*/ 10888 h 21600"/>
                  <a:gd name="T10" fmla="*/ 21033 w 21600"/>
                  <a:gd name="T11" fmla="*/ 4716 h 21600"/>
                  <a:gd name="T12" fmla="*/ 11102 w 21600"/>
                  <a:gd name="T13" fmla="*/ 11 h 21600"/>
                  <a:gd name="T14" fmla="*/ 453 w 21600"/>
                  <a:gd name="T15" fmla="*/ 4716 h 21600"/>
                  <a:gd name="T16" fmla="*/ 2076 w 21600"/>
                  <a:gd name="T17" fmla="*/ 5664 h 21600"/>
                  <a:gd name="T18" fmla="*/ 20203 w 21600"/>
                  <a:gd name="T19" fmla="*/ 1598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3813" y="10590"/>
                    </a:moveTo>
                    <a:lnTo>
                      <a:pt x="3927" y="10513"/>
                    </a:lnTo>
                    <a:lnTo>
                      <a:pt x="4078" y="10425"/>
                    </a:lnTo>
                    <a:lnTo>
                      <a:pt x="4210" y="10359"/>
                    </a:lnTo>
                    <a:lnTo>
                      <a:pt x="4361" y="10315"/>
                    </a:lnTo>
                    <a:lnTo>
                      <a:pt x="4682" y="10237"/>
                    </a:lnTo>
                    <a:lnTo>
                      <a:pt x="5041" y="10193"/>
                    </a:lnTo>
                    <a:lnTo>
                      <a:pt x="5456" y="10171"/>
                    </a:lnTo>
                    <a:lnTo>
                      <a:pt x="5853" y="10193"/>
                    </a:lnTo>
                    <a:lnTo>
                      <a:pt x="6249" y="10260"/>
                    </a:lnTo>
                    <a:lnTo>
                      <a:pt x="6646" y="10337"/>
                    </a:lnTo>
                    <a:lnTo>
                      <a:pt x="7004" y="10469"/>
                    </a:lnTo>
                    <a:lnTo>
                      <a:pt x="7363" y="10612"/>
                    </a:lnTo>
                    <a:lnTo>
                      <a:pt x="7665" y="10788"/>
                    </a:lnTo>
                    <a:lnTo>
                      <a:pt x="7911" y="10998"/>
                    </a:lnTo>
                    <a:lnTo>
                      <a:pt x="8024" y="11097"/>
                    </a:lnTo>
                    <a:lnTo>
                      <a:pt x="8137" y="11207"/>
                    </a:lnTo>
                    <a:lnTo>
                      <a:pt x="8194" y="11340"/>
                    </a:lnTo>
                    <a:lnTo>
                      <a:pt x="8269" y="11461"/>
                    </a:lnTo>
                    <a:lnTo>
                      <a:pt x="8307" y="11593"/>
                    </a:lnTo>
                    <a:lnTo>
                      <a:pt x="8307" y="11714"/>
                    </a:lnTo>
                    <a:lnTo>
                      <a:pt x="8307" y="11868"/>
                    </a:lnTo>
                    <a:lnTo>
                      <a:pt x="8307" y="12012"/>
                    </a:lnTo>
                    <a:lnTo>
                      <a:pt x="8194" y="12265"/>
                    </a:lnTo>
                    <a:lnTo>
                      <a:pt x="8062" y="12519"/>
                    </a:lnTo>
                    <a:lnTo>
                      <a:pt x="7873" y="12706"/>
                    </a:lnTo>
                    <a:lnTo>
                      <a:pt x="7627" y="12904"/>
                    </a:lnTo>
                    <a:lnTo>
                      <a:pt x="7363" y="13048"/>
                    </a:lnTo>
                    <a:lnTo>
                      <a:pt x="7080" y="13180"/>
                    </a:lnTo>
                    <a:lnTo>
                      <a:pt x="6759" y="13257"/>
                    </a:lnTo>
                    <a:lnTo>
                      <a:pt x="6419" y="13345"/>
                    </a:lnTo>
                    <a:lnTo>
                      <a:pt x="6098" y="13389"/>
                    </a:lnTo>
                    <a:lnTo>
                      <a:pt x="5739" y="13389"/>
                    </a:lnTo>
                    <a:lnTo>
                      <a:pt x="5418" y="13389"/>
                    </a:lnTo>
                    <a:lnTo>
                      <a:pt x="5079" y="13345"/>
                    </a:lnTo>
                    <a:lnTo>
                      <a:pt x="4758" y="13301"/>
                    </a:lnTo>
                    <a:lnTo>
                      <a:pt x="4474" y="13213"/>
                    </a:lnTo>
                    <a:lnTo>
                      <a:pt x="4172" y="13114"/>
                    </a:lnTo>
                    <a:lnTo>
                      <a:pt x="3965" y="12982"/>
                    </a:lnTo>
                    <a:lnTo>
                      <a:pt x="3738" y="12838"/>
                    </a:lnTo>
                    <a:lnTo>
                      <a:pt x="3493" y="12706"/>
                    </a:lnTo>
                    <a:lnTo>
                      <a:pt x="3228" y="12607"/>
                    </a:lnTo>
                    <a:lnTo>
                      <a:pt x="2945" y="12519"/>
                    </a:lnTo>
                    <a:lnTo>
                      <a:pt x="2700" y="12431"/>
                    </a:lnTo>
                    <a:lnTo>
                      <a:pt x="2397" y="12375"/>
                    </a:lnTo>
                    <a:lnTo>
                      <a:pt x="2152" y="12331"/>
                    </a:lnTo>
                    <a:lnTo>
                      <a:pt x="1888" y="12309"/>
                    </a:lnTo>
                    <a:lnTo>
                      <a:pt x="1642" y="12309"/>
                    </a:lnTo>
                    <a:lnTo>
                      <a:pt x="1397" y="12331"/>
                    </a:lnTo>
                    <a:lnTo>
                      <a:pt x="1170" y="12397"/>
                    </a:lnTo>
                    <a:lnTo>
                      <a:pt x="962" y="12453"/>
                    </a:lnTo>
                    <a:lnTo>
                      <a:pt x="774" y="12563"/>
                    </a:lnTo>
                    <a:lnTo>
                      <a:pt x="623" y="12684"/>
                    </a:lnTo>
                    <a:lnTo>
                      <a:pt x="528" y="12838"/>
                    </a:lnTo>
                    <a:lnTo>
                      <a:pt x="453" y="13026"/>
                    </a:lnTo>
                    <a:lnTo>
                      <a:pt x="339" y="13477"/>
                    </a:lnTo>
                    <a:lnTo>
                      <a:pt x="226" y="13984"/>
                    </a:lnTo>
                    <a:lnTo>
                      <a:pt x="151" y="14535"/>
                    </a:lnTo>
                    <a:lnTo>
                      <a:pt x="113" y="15075"/>
                    </a:lnTo>
                    <a:lnTo>
                      <a:pt x="113" y="15626"/>
                    </a:lnTo>
                    <a:lnTo>
                      <a:pt x="151" y="16133"/>
                    </a:lnTo>
                    <a:lnTo>
                      <a:pt x="188" y="16376"/>
                    </a:lnTo>
                    <a:lnTo>
                      <a:pt x="264" y="16585"/>
                    </a:lnTo>
                    <a:lnTo>
                      <a:pt x="339" y="16773"/>
                    </a:lnTo>
                    <a:lnTo>
                      <a:pt x="453" y="16938"/>
                    </a:lnTo>
                    <a:lnTo>
                      <a:pt x="1095" y="16883"/>
                    </a:lnTo>
                    <a:lnTo>
                      <a:pt x="1963" y="16795"/>
                    </a:lnTo>
                    <a:lnTo>
                      <a:pt x="2945" y="16751"/>
                    </a:lnTo>
                    <a:lnTo>
                      <a:pt x="3965" y="16706"/>
                    </a:lnTo>
                    <a:lnTo>
                      <a:pt x="5022" y="16684"/>
                    </a:lnTo>
                    <a:lnTo>
                      <a:pt x="5947" y="16684"/>
                    </a:lnTo>
                    <a:lnTo>
                      <a:pt x="6759" y="16706"/>
                    </a:lnTo>
                    <a:lnTo>
                      <a:pt x="7363" y="16751"/>
                    </a:lnTo>
                    <a:lnTo>
                      <a:pt x="7948" y="16839"/>
                    </a:lnTo>
                    <a:lnTo>
                      <a:pt x="8458" y="16916"/>
                    </a:lnTo>
                    <a:lnTo>
                      <a:pt x="8893" y="17026"/>
                    </a:lnTo>
                    <a:lnTo>
                      <a:pt x="9289" y="17158"/>
                    </a:lnTo>
                    <a:lnTo>
                      <a:pt x="9572" y="17280"/>
                    </a:lnTo>
                    <a:lnTo>
                      <a:pt x="9799" y="17412"/>
                    </a:lnTo>
                    <a:lnTo>
                      <a:pt x="9969" y="17555"/>
                    </a:lnTo>
                    <a:lnTo>
                      <a:pt x="10120" y="17687"/>
                    </a:lnTo>
                    <a:lnTo>
                      <a:pt x="10158" y="17831"/>
                    </a:lnTo>
                    <a:lnTo>
                      <a:pt x="10195" y="17974"/>
                    </a:lnTo>
                    <a:lnTo>
                      <a:pt x="10158" y="18128"/>
                    </a:lnTo>
                    <a:lnTo>
                      <a:pt x="10082" y="18271"/>
                    </a:lnTo>
                    <a:lnTo>
                      <a:pt x="9969" y="18426"/>
                    </a:lnTo>
                    <a:lnTo>
                      <a:pt x="9837" y="18569"/>
                    </a:lnTo>
                    <a:lnTo>
                      <a:pt x="9648" y="18701"/>
                    </a:lnTo>
                    <a:lnTo>
                      <a:pt x="9440" y="18822"/>
                    </a:lnTo>
                    <a:lnTo>
                      <a:pt x="9213" y="18999"/>
                    </a:lnTo>
                    <a:lnTo>
                      <a:pt x="9044" y="19186"/>
                    </a:lnTo>
                    <a:lnTo>
                      <a:pt x="8893" y="19395"/>
                    </a:lnTo>
                    <a:lnTo>
                      <a:pt x="8817" y="19627"/>
                    </a:lnTo>
                    <a:lnTo>
                      <a:pt x="8779" y="19858"/>
                    </a:lnTo>
                    <a:lnTo>
                      <a:pt x="8779" y="20112"/>
                    </a:lnTo>
                    <a:lnTo>
                      <a:pt x="8855" y="20354"/>
                    </a:lnTo>
                    <a:lnTo>
                      <a:pt x="8968" y="20586"/>
                    </a:lnTo>
                    <a:lnTo>
                      <a:pt x="9138" y="20817"/>
                    </a:lnTo>
                    <a:lnTo>
                      <a:pt x="9365" y="21026"/>
                    </a:lnTo>
                    <a:lnTo>
                      <a:pt x="9610" y="21192"/>
                    </a:lnTo>
                    <a:lnTo>
                      <a:pt x="9950" y="21368"/>
                    </a:lnTo>
                    <a:lnTo>
                      <a:pt x="10120" y="21445"/>
                    </a:lnTo>
                    <a:lnTo>
                      <a:pt x="10346" y="21511"/>
                    </a:lnTo>
                    <a:lnTo>
                      <a:pt x="10516" y="21555"/>
                    </a:lnTo>
                    <a:lnTo>
                      <a:pt x="10743" y="21600"/>
                    </a:lnTo>
                    <a:lnTo>
                      <a:pt x="10988" y="21644"/>
                    </a:lnTo>
                    <a:lnTo>
                      <a:pt x="11215" y="21666"/>
                    </a:lnTo>
                    <a:lnTo>
                      <a:pt x="11498" y="21666"/>
                    </a:lnTo>
                    <a:lnTo>
                      <a:pt x="11762" y="21666"/>
                    </a:lnTo>
                    <a:lnTo>
                      <a:pt x="12253" y="21644"/>
                    </a:lnTo>
                    <a:lnTo>
                      <a:pt x="12763" y="21577"/>
                    </a:lnTo>
                    <a:lnTo>
                      <a:pt x="13197" y="21467"/>
                    </a:lnTo>
                    <a:lnTo>
                      <a:pt x="13556" y="21346"/>
                    </a:lnTo>
                    <a:lnTo>
                      <a:pt x="13896" y="21192"/>
                    </a:lnTo>
                    <a:lnTo>
                      <a:pt x="14179" y="21026"/>
                    </a:lnTo>
                    <a:lnTo>
                      <a:pt x="14444" y="20839"/>
                    </a:lnTo>
                    <a:lnTo>
                      <a:pt x="14576" y="20641"/>
                    </a:lnTo>
                    <a:lnTo>
                      <a:pt x="14727" y="20431"/>
                    </a:lnTo>
                    <a:lnTo>
                      <a:pt x="14765" y="20200"/>
                    </a:lnTo>
                    <a:lnTo>
                      <a:pt x="14802" y="19991"/>
                    </a:lnTo>
                    <a:lnTo>
                      <a:pt x="14727" y="19759"/>
                    </a:lnTo>
                    <a:lnTo>
                      <a:pt x="14613" y="19550"/>
                    </a:lnTo>
                    <a:lnTo>
                      <a:pt x="14444" y="19307"/>
                    </a:lnTo>
                    <a:lnTo>
                      <a:pt x="14217" y="19098"/>
                    </a:lnTo>
                    <a:lnTo>
                      <a:pt x="13934" y="18911"/>
                    </a:lnTo>
                    <a:lnTo>
                      <a:pt x="13669" y="18745"/>
                    </a:lnTo>
                    <a:lnTo>
                      <a:pt x="13462" y="18547"/>
                    </a:lnTo>
                    <a:lnTo>
                      <a:pt x="13311" y="18337"/>
                    </a:lnTo>
                    <a:lnTo>
                      <a:pt x="13197" y="18150"/>
                    </a:lnTo>
                    <a:lnTo>
                      <a:pt x="13122" y="17941"/>
                    </a:lnTo>
                    <a:lnTo>
                      <a:pt x="13122" y="17720"/>
                    </a:lnTo>
                    <a:lnTo>
                      <a:pt x="13122" y="17533"/>
                    </a:lnTo>
                    <a:lnTo>
                      <a:pt x="13197" y="17346"/>
                    </a:lnTo>
                    <a:lnTo>
                      <a:pt x="13273" y="17158"/>
                    </a:lnTo>
                    <a:lnTo>
                      <a:pt x="13386" y="16982"/>
                    </a:lnTo>
                    <a:lnTo>
                      <a:pt x="13537" y="16839"/>
                    </a:lnTo>
                    <a:lnTo>
                      <a:pt x="13707" y="16706"/>
                    </a:lnTo>
                    <a:lnTo>
                      <a:pt x="13896" y="16607"/>
                    </a:lnTo>
                    <a:lnTo>
                      <a:pt x="14104" y="16519"/>
                    </a:lnTo>
                    <a:lnTo>
                      <a:pt x="14330" y="16453"/>
                    </a:lnTo>
                    <a:lnTo>
                      <a:pt x="14538" y="16431"/>
                    </a:lnTo>
                    <a:lnTo>
                      <a:pt x="14897" y="16453"/>
                    </a:lnTo>
                    <a:lnTo>
                      <a:pt x="15406" y="16497"/>
                    </a:lnTo>
                    <a:lnTo>
                      <a:pt x="16105" y="16541"/>
                    </a:lnTo>
                    <a:lnTo>
                      <a:pt x="16898" y="16607"/>
                    </a:lnTo>
                    <a:lnTo>
                      <a:pt x="17804" y="16651"/>
                    </a:lnTo>
                    <a:lnTo>
                      <a:pt x="18786" y="16684"/>
                    </a:lnTo>
                    <a:lnTo>
                      <a:pt x="19844" y="16728"/>
                    </a:lnTo>
                    <a:lnTo>
                      <a:pt x="20920" y="16751"/>
                    </a:lnTo>
                    <a:lnTo>
                      <a:pt x="21109" y="16497"/>
                    </a:lnTo>
                    <a:lnTo>
                      <a:pt x="21241" y="16222"/>
                    </a:lnTo>
                    <a:lnTo>
                      <a:pt x="21392" y="15946"/>
                    </a:lnTo>
                    <a:lnTo>
                      <a:pt x="21467" y="15648"/>
                    </a:lnTo>
                    <a:lnTo>
                      <a:pt x="21543" y="15351"/>
                    </a:lnTo>
                    <a:lnTo>
                      <a:pt x="21618" y="15042"/>
                    </a:lnTo>
                    <a:lnTo>
                      <a:pt x="21618" y="14745"/>
                    </a:lnTo>
                    <a:lnTo>
                      <a:pt x="21618" y="14447"/>
                    </a:lnTo>
                    <a:lnTo>
                      <a:pt x="21618" y="14150"/>
                    </a:lnTo>
                    <a:lnTo>
                      <a:pt x="21581" y="13852"/>
                    </a:lnTo>
                    <a:lnTo>
                      <a:pt x="21505" y="13577"/>
                    </a:lnTo>
                    <a:lnTo>
                      <a:pt x="21430" y="13301"/>
                    </a:lnTo>
                    <a:lnTo>
                      <a:pt x="21354" y="13048"/>
                    </a:lnTo>
                    <a:lnTo>
                      <a:pt x="21241" y="12816"/>
                    </a:lnTo>
                    <a:lnTo>
                      <a:pt x="21146" y="12607"/>
                    </a:lnTo>
                    <a:lnTo>
                      <a:pt x="21033" y="12431"/>
                    </a:lnTo>
                    <a:lnTo>
                      <a:pt x="20920" y="12265"/>
                    </a:lnTo>
                    <a:lnTo>
                      <a:pt x="20769" y="12144"/>
                    </a:lnTo>
                    <a:lnTo>
                      <a:pt x="20637" y="12034"/>
                    </a:lnTo>
                    <a:lnTo>
                      <a:pt x="20486" y="11946"/>
                    </a:lnTo>
                    <a:lnTo>
                      <a:pt x="20297" y="11891"/>
                    </a:lnTo>
                    <a:lnTo>
                      <a:pt x="20165" y="11846"/>
                    </a:lnTo>
                    <a:lnTo>
                      <a:pt x="19976" y="11824"/>
                    </a:lnTo>
                    <a:lnTo>
                      <a:pt x="19806" y="11802"/>
                    </a:lnTo>
                    <a:lnTo>
                      <a:pt x="19390" y="11824"/>
                    </a:lnTo>
                    <a:lnTo>
                      <a:pt x="18956" y="11891"/>
                    </a:lnTo>
                    <a:lnTo>
                      <a:pt x="18503" y="11968"/>
                    </a:lnTo>
                    <a:lnTo>
                      <a:pt x="17993" y="12078"/>
                    </a:lnTo>
                    <a:lnTo>
                      <a:pt x="17653" y="12144"/>
                    </a:lnTo>
                    <a:lnTo>
                      <a:pt x="17332" y="12199"/>
                    </a:lnTo>
                    <a:lnTo>
                      <a:pt x="17049" y="12221"/>
                    </a:lnTo>
                    <a:lnTo>
                      <a:pt x="16747" y="12243"/>
                    </a:lnTo>
                    <a:lnTo>
                      <a:pt x="16464" y="12243"/>
                    </a:lnTo>
                    <a:lnTo>
                      <a:pt x="16218" y="12243"/>
                    </a:lnTo>
                    <a:lnTo>
                      <a:pt x="15992" y="12221"/>
                    </a:lnTo>
                    <a:lnTo>
                      <a:pt x="15746" y="12199"/>
                    </a:lnTo>
                    <a:lnTo>
                      <a:pt x="15520" y="12155"/>
                    </a:lnTo>
                    <a:lnTo>
                      <a:pt x="15350" y="12122"/>
                    </a:lnTo>
                    <a:lnTo>
                      <a:pt x="15161" y="12056"/>
                    </a:lnTo>
                    <a:lnTo>
                      <a:pt x="14972" y="11990"/>
                    </a:lnTo>
                    <a:lnTo>
                      <a:pt x="14689" y="11846"/>
                    </a:lnTo>
                    <a:lnTo>
                      <a:pt x="14444" y="11670"/>
                    </a:lnTo>
                    <a:lnTo>
                      <a:pt x="14255" y="11483"/>
                    </a:lnTo>
                    <a:lnTo>
                      <a:pt x="14104" y="11295"/>
                    </a:lnTo>
                    <a:lnTo>
                      <a:pt x="14028" y="11086"/>
                    </a:lnTo>
                    <a:lnTo>
                      <a:pt x="13972" y="10888"/>
                    </a:lnTo>
                    <a:lnTo>
                      <a:pt x="13972" y="10700"/>
                    </a:lnTo>
                    <a:lnTo>
                      <a:pt x="14009" y="10513"/>
                    </a:lnTo>
                    <a:lnTo>
                      <a:pt x="14066" y="10359"/>
                    </a:lnTo>
                    <a:lnTo>
                      <a:pt x="14179" y="10215"/>
                    </a:lnTo>
                    <a:lnTo>
                      <a:pt x="14406" y="10006"/>
                    </a:lnTo>
                    <a:lnTo>
                      <a:pt x="14651" y="9830"/>
                    </a:lnTo>
                    <a:lnTo>
                      <a:pt x="14878" y="9686"/>
                    </a:lnTo>
                    <a:lnTo>
                      <a:pt x="15123" y="9554"/>
                    </a:lnTo>
                    <a:lnTo>
                      <a:pt x="15350" y="9477"/>
                    </a:lnTo>
                    <a:lnTo>
                      <a:pt x="15558" y="9411"/>
                    </a:lnTo>
                    <a:lnTo>
                      <a:pt x="15803" y="9345"/>
                    </a:lnTo>
                    <a:lnTo>
                      <a:pt x="16030" y="9323"/>
                    </a:lnTo>
                    <a:lnTo>
                      <a:pt x="16256" y="9301"/>
                    </a:lnTo>
                    <a:lnTo>
                      <a:pt x="16464" y="9323"/>
                    </a:lnTo>
                    <a:lnTo>
                      <a:pt x="16690" y="9345"/>
                    </a:lnTo>
                    <a:lnTo>
                      <a:pt x="16898" y="9367"/>
                    </a:lnTo>
                    <a:lnTo>
                      <a:pt x="17332" y="9477"/>
                    </a:lnTo>
                    <a:lnTo>
                      <a:pt x="17767" y="9598"/>
                    </a:lnTo>
                    <a:lnTo>
                      <a:pt x="18163" y="9731"/>
                    </a:lnTo>
                    <a:lnTo>
                      <a:pt x="18597" y="9874"/>
                    </a:lnTo>
                    <a:lnTo>
                      <a:pt x="18994" y="10006"/>
                    </a:lnTo>
                    <a:lnTo>
                      <a:pt x="19428" y="10083"/>
                    </a:lnTo>
                    <a:lnTo>
                      <a:pt x="19617" y="10127"/>
                    </a:lnTo>
                    <a:lnTo>
                      <a:pt x="19844" y="10149"/>
                    </a:lnTo>
                    <a:lnTo>
                      <a:pt x="20013" y="10149"/>
                    </a:lnTo>
                    <a:lnTo>
                      <a:pt x="20240" y="10127"/>
                    </a:lnTo>
                    <a:lnTo>
                      <a:pt x="20410" y="10105"/>
                    </a:lnTo>
                    <a:lnTo>
                      <a:pt x="20637" y="10061"/>
                    </a:lnTo>
                    <a:lnTo>
                      <a:pt x="20844" y="9984"/>
                    </a:lnTo>
                    <a:lnTo>
                      <a:pt x="21033" y="9896"/>
                    </a:lnTo>
                    <a:lnTo>
                      <a:pt x="21146" y="9830"/>
                    </a:lnTo>
                    <a:lnTo>
                      <a:pt x="21203" y="9753"/>
                    </a:lnTo>
                    <a:lnTo>
                      <a:pt x="21279" y="9642"/>
                    </a:lnTo>
                    <a:lnTo>
                      <a:pt x="21354" y="9521"/>
                    </a:lnTo>
                    <a:lnTo>
                      <a:pt x="21430" y="9246"/>
                    </a:lnTo>
                    <a:lnTo>
                      <a:pt x="21430" y="8904"/>
                    </a:lnTo>
                    <a:lnTo>
                      <a:pt x="21430" y="8540"/>
                    </a:lnTo>
                    <a:lnTo>
                      <a:pt x="21392" y="8144"/>
                    </a:lnTo>
                    <a:lnTo>
                      <a:pt x="21354" y="7714"/>
                    </a:lnTo>
                    <a:lnTo>
                      <a:pt x="21279" y="7295"/>
                    </a:lnTo>
                    <a:lnTo>
                      <a:pt x="21146" y="6446"/>
                    </a:lnTo>
                    <a:lnTo>
                      <a:pt x="20995" y="5686"/>
                    </a:lnTo>
                    <a:lnTo>
                      <a:pt x="20958" y="5366"/>
                    </a:lnTo>
                    <a:lnTo>
                      <a:pt x="20958" y="5091"/>
                    </a:lnTo>
                    <a:lnTo>
                      <a:pt x="20958" y="4860"/>
                    </a:lnTo>
                    <a:lnTo>
                      <a:pt x="21033" y="4716"/>
                    </a:lnTo>
                    <a:lnTo>
                      <a:pt x="20637" y="4860"/>
                    </a:lnTo>
                    <a:lnTo>
                      <a:pt x="20127" y="4992"/>
                    </a:lnTo>
                    <a:lnTo>
                      <a:pt x="19617" y="5069"/>
                    </a:lnTo>
                    <a:lnTo>
                      <a:pt x="19032" y="5157"/>
                    </a:lnTo>
                    <a:lnTo>
                      <a:pt x="18465" y="5201"/>
                    </a:lnTo>
                    <a:lnTo>
                      <a:pt x="17842" y="5245"/>
                    </a:lnTo>
                    <a:lnTo>
                      <a:pt x="17219" y="5267"/>
                    </a:lnTo>
                    <a:lnTo>
                      <a:pt x="16615" y="5267"/>
                    </a:lnTo>
                    <a:lnTo>
                      <a:pt x="15992" y="5245"/>
                    </a:lnTo>
                    <a:lnTo>
                      <a:pt x="15369" y="5201"/>
                    </a:lnTo>
                    <a:lnTo>
                      <a:pt x="14840" y="5157"/>
                    </a:lnTo>
                    <a:lnTo>
                      <a:pt x="14293" y="5091"/>
                    </a:lnTo>
                    <a:lnTo>
                      <a:pt x="13783" y="5014"/>
                    </a:lnTo>
                    <a:lnTo>
                      <a:pt x="13386" y="4926"/>
                    </a:lnTo>
                    <a:lnTo>
                      <a:pt x="13027" y="4815"/>
                    </a:lnTo>
                    <a:lnTo>
                      <a:pt x="12725" y="4716"/>
                    </a:lnTo>
                    <a:lnTo>
                      <a:pt x="12480" y="4606"/>
                    </a:lnTo>
                    <a:lnTo>
                      <a:pt x="12291" y="4496"/>
                    </a:lnTo>
                    <a:lnTo>
                      <a:pt x="12197" y="4397"/>
                    </a:lnTo>
                    <a:lnTo>
                      <a:pt x="12083" y="4286"/>
                    </a:lnTo>
                    <a:lnTo>
                      <a:pt x="12046" y="4187"/>
                    </a:lnTo>
                    <a:lnTo>
                      <a:pt x="12008" y="4077"/>
                    </a:lnTo>
                    <a:lnTo>
                      <a:pt x="12046" y="3967"/>
                    </a:lnTo>
                    <a:lnTo>
                      <a:pt x="12121" y="3868"/>
                    </a:lnTo>
                    <a:lnTo>
                      <a:pt x="12197" y="3735"/>
                    </a:lnTo>
                    <a:lnTo>
                      <a:pt x="12291" y="3614"/>
                    </a:lnTo>
                    <a:lnTo>
                      <a:pt x="12442" y="3482"/>
                    </a:lnTo>
                    <a:lnTo>
                      <a:pt x="12631" y="3361"/>
                    </a:lnTo>
                    <a:lnTo>
                      <a:pt x="13065" y="3085"/>
                    </a:lnTo>
                    <a:lnTo>
                      <a:pt x="13537" y="2766"/>
                    </a:lnTo>
                    <a:lnTo>
                      <a:pt x="13783" y="2578"/>
                    </a:lnTo>
                    <a:lnTo>
                      <a:pt x="13934" y="2380"/>
                    </a:lnTo>
                    <a:lnTo>
                      <a:pt x="14028" y="2171"/>
                    </a:lnTo>
                    <a:lnTo>
                      <a:pt x="14104" y="1961"/>
                    </a:lnTo>
                    <a:lnTo>
                      <a:pt x="14104" y="1730"/>
                    </a:lnTo>
                    <a:lnTo>
                      <a:pt x="14066" y="1498"/>
                    </a:lnTo>
                    <a:lnTo>
                      <a:pt x="13972" y="1267"/>
                    </a:lnTo>
                    <a:lnTo>
                      <a:pt x="13820" y="1057"/>
                    </a:lnTo>
                    <a:lnTo>
                      <a:pt x="13594" y="837"/>
                    </a:lnTo>
                    <a:lnTo>
                      <a:pt x="13386" y="628"/>
                    </a:lnTo>
                    <a:lnTo>
                      <a:pt x="13103" y="462"/>
                    </a:lnTo>
                    <a:lnTo>
                      <a:pt x="12763" y="308"/>
                    </a:lnTo>
                    <a:lnTo>
                      <a:pt x="12404" y="187"/>
                    </a:lnTo>
                    <a:lnTo>
                      <a:pt x="12008" y="77"/>
                    </a:lnTo>
                    <a:lnTo>
                      <a:pt x="11574" y="33"/>
                    </a:lnTo>
                    <a:lnTo>
                      <a:pt x="11102" y="11"/>
                    </a:lnTo>
                    <a:lnTo>
                      <a:pt x="10667" y="11"/>
                    </a:lnTo>
                    <a:lnTo>
                      <a:pt x="10233" y="77"/>
                    </a:lnTo>
                    <a:lnTo>
                      <a:pt x="9837" y="187"/>
                    </a:lnTo>
                    <a:lnTo>
                      <a:pt x="9440" y="286"/>
                    </a:lnTo>
                    <a:lnTo>
                      <a:pt x="9062" y="462"/>
                    </a:lnTo>
                    <a:lnTo>
                      <a:pt x="8741" y="628"/>
                    </a:lnTo>
                    <a:lnTo>
                      <a:pt x="8458" y="815"/>
                    </a:lnTo>
                    <a:lnTo>
                      <a:pt x="8232" y="1035"/>
                    </a:lnTo>
                    <a:lnTo>
                      <a:pt x="8062" y="1245"/>
                    </a:lnTo>
                    <a:lnTo>
                      <a:pt x="7911" y="1476"/>
                    </a:lnTo>
                    <a:lnTo>
                      <a:pt x="7835" y="1708"/>
                    </a:lnTo>
                    <a:lnTo>
                      <a:pt x="7797" y="1961"/>
                    </a:lnTo>
                    <a:lnTo>
                      <a:pt x="7835" y="2193"/>
                    </a:lnTo>
                    <a:lnTo>
                      <a:pt x="7948" y="2402"/>
                    </a:lnTo>
                    <a:lnTo>
                      <a:pt x="8062" y="2534"/>
                    </a:lnTo>
                    <a:lnTo>
                      <a:pt x="8175" y="2644"/>
                    </a:lnTo>
                    <a:lnTo>
                      <a:pt x="8269" y="2744"/>
                    </a:lnTo>
                    <a:lnTo>
                      <a:pt x="8420" y="2832"/>
                    </a:lnTo>
                    <a:lnTo>
                      <a:pt x="8704" y="3019"/>
                    </a:lnTo>
                    <a:lnTo>
                      <a:pt x="8968" y="3206"/>
                    </a:lnTo>
                    <a:lnTo>
                      <a:pt x="9138" y="3405"/>
                    </a:lnTo>
                    <a:lnTo>
                      <a:pt x="9327" y="3570"/>
                    </a:lnTo>
                    <a:lnTo>
                      <a:pt x="9440" y="3735"/>
                    </a:lnTo>
                    <a:lnTo>
                      <a:pt x="9516" y="3890"/>
                    </a:lnTo>
                    <a:lnTo>
                      <a:pt x="9534" y="4033"/>
                    </a:lnTo>
                    <a:lnTo>
                      <a:pt x="9534" y="4165"/>
                    </a:lnTo>
                    <a:lnTo>
                      <a:pt x="9516" y="4286"/>
                    </a:lnTo>
                    <a:lnTo>
                      <a:pt x="9440" y="4397"/>
                    </a:lnTo>
                    <a:lnTo>
                      <a:pt x="9327" y="4496"/>
                    </a:lnTo>
                    <a:lnTo>
                      <a:pt x="9176" y="4562"/>
                    </a:lnTo>
                    <a:lnTo>
                      <a:pt x="9006" y="4628"/>
                    </a:lnTo>
                    <a:lnTo>
                      <a:pt x="8779" y="4694"/>
                    </a:lnTo>
                    <a:lnTo>
                      <a:pt x="8534" y="4716"/>
                    </a:lnTo>
                    <a:lnTo>
                      <a:pt x="8232" y="4716"/>
                    </a:lnTo>
                    <a:lnTo>
                      <a:pt x="7118" y="4738"/>
                    </a:lnTo>
                    <a:lnTo>
                      <a:pt x="5947" y="4771"/>
                    </a:lnTo>
                    <a:lnTo>
                      <a:pt x="4795" y="4815"/>
                    </a:lnTo>
                    <a:lnTo>
                      <a:pt x="3681" y="4860"/>
                    </a:lnTo>
                    <a:lnTo>
                      <a:pt x="2662" y="4882"/>
                    </a:lnTo>
                    <a:lnTo>
                      <a:pt x="1755" y="4882"/>
                    </a:lnTo>
                    <a:lnTo>
                      <a:pt x="1359" y="4860"/>
                    </a:lnTo>
                    <a:lnTo>
                      <a:pt x="981" y="4837"/>
                    </a:lnTo>
                    <a:lnTo>
                      <a:pt x="698" y="4771"/>
                    </a:lnTo>
                    <a:lnTo>
                      <a:pt x="453" y="4716"/>
                    </a:lnTo>
                    <a:lnTo>
                      <a:pt x="453" y="5322"/>
                    </a:lnTo>
                    <a:lnTo>
                      <a:pt x="453" y="6083"/>
                    </a:lnTo>
                    <a:lnTo>
                      <a:pt x="453" y="6909"/>
                    </a:lnTo>
                    <a:lnTo>
                      <a:pt x="453" y="7780"/>
                    </a:lnTo>
                    <a:lnTo>
                      <a:pt x="453" y="8606"/>
                    </a:lnTo>
                    <a:lnTo>
                      <a:pt x="453" y="9345"/>
                    </a:lnTo>
                    <a:lnTo>
                      <a:pt x="453" y="9918"/>
                    </a:lnTo>
                    <a:lnTo>
                      <a:pt x="453" y="10282"/>
                    </a:lnTo>
                    <a:lnTo>
                      <a:pt x="490" y="10381"/>
                    </a:lnTo>
                    <a:lnTo>
                      <a:pt x="547" y="10491"/>
                    </a:lnTo>
                    <a:lnTo>
                      <a:pt x="660" y="10590"/>
                    </a:lnTo>
                    <a:lnTo>
                      <a:pt x="811" y="10700"/>
                    </a:lnTo>
                    <a:lnTo>
                      <a:pt x="981" y="10811"/>
                    </a:lnTo>
                    <a:lnTo>
                      <a:pt x="1208" y="10888"/>
                    </a:lnTo>
                    <a:lnTo>
                      <a:pt x="1453" y="10954"/>
                    </a:lnTo>
                    <a:lnTo>
                      <a:pt x="1718" y="11020"/>
                    </a:lnTo>
                    <a:lnTo>
                      <a:pt x="1963" y="11064"/>
                    </a:lnTo>
                    <a:lnTo>
                      <a:pt x="2265" y="11086"/>
                    </a:lnTo>
                    <a:lnTo>
                      <a:pt x="2548" y="11064"/>
                    </a:lnTo>
                    <a:lnTo>
                      <a:pt x="2794" y="11042"/>
                    </a:lnTo>
                    <a:lnTo>
                      <a:pt x="3096" y="10976"/>
                    </a:lnTo>
                    <a:lnTo>
                      <a:pt x="3341" y="10888"/>
                    </a:lnTo>
                    <a:lnTo>
                      <a:pt x="3606" y="10766"/>
                    </a:lnTo>
                    <a:lnTo>
                      <a:pt x="3813" y="10590"/>
                    </a:lnTo>
                    <a:close/>
                  </a:path>
                </a:pathLst>
              </a:custGeom>
              <a:solidFill>
                <a:srgbClr val="FFBE7D">
                  <a:alpha val="3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031" name="Text Box 15"/>
              <p:cNvSpPr txBox="1">
                <a:spLocks noChangeArrowheads="1"/>
              </p:cNvSpPr>
              <p:nvPr/>
            </p:nvSpPr>
            <p:spPr bwMode="auto">
              <a:xfrm>
                <a:off x="-533" y="2976"/>
                <a:ext cx="106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993366"/>
                    </a:solidFill>
                  </a:rPr>
                  <a:t>Tonne-scale EXO</a:t>
                </a:r>
              </a:p>
            </p:txBody>
          </p:sp>
        </p:grpSp>
        <p:grpSp>
          <p:nvGrpSpPr>
            <p:cNvPr id="854032" name="Group 16"/>
            <p:cNvGrpSpPr>
              <a:grpSpLocks/>
            </p:cNvGrpSpPr>
            <p:nvPr/>
          </p:nvGrpSpPr>
          <p:grpSpPr bwMode="auto">
            <a:xfrm>
              <a:off x="4512" y="0"/>
              <a:ext cx="1071" cy="1760"/>
              <a:chOff x="4752" y="0"/>
              <a:chExt cx="1071" cy="1760"/>
            </a:xfrm>
          </p:grpSpPr>
          <p:sp>
            <p:nvSpPr>
              <p:cNvPr id="854033" name="Puzzle4"/>
              <p:cNvSpPr>
                <a:spLocks noEditPoints="1" noChangeArrowheads="1"/>
              </p:cNvSpPr>
              <p:nvPr/>
            </p:nvSpPr>
            <p:spPr bwMode="auto">
              <a:xfrm>
                <a:off x="4752" y="0"/>
                <a:ext cx="1071" cy="1760"/>
              </a:xfrm>
              <a:custGeom>
                <a:avLst/>
                <a:gdLst>
                  <a:gd name="T0" fmla="*/ 8307 w 21600"/>
                  <a:gd name="T1" fmla="*/ 11593 h 21600"/>
                  <a:gd name="T2" fmla="*/ 453 w 21600"/>
                  <a:gd name="T3" fmla="*/ 16938 h 21600"/>
                  <a:gd name="T4" fmla="*/ 11500 w 21600"/>
                  <a:gd name="T5" fmla="*/ 21600 h 21600"/>
                  <a:gd name="T6" fmla="*/ 20920 w 21600"/>
                  <a:gd name="T7" fmla="*/ 16751 h 21600"/>
                  <a:gd name="T8" fmla="*/ 13972 w 21600"/>
                  <a:gd name="T9" fmla="*/ 10888 h 21600"/>
                  <a:gd name="T10" fmla="*/ 21033 w 21600"/>
                  <a:gd name="T11" fmla="*/ 4716 h 21600"/>
                  <a:gd name="T12" fmla="*/ 11102 w 21600"/>
                  <a:gd name="T13" fmla="*/ 11 h 21600"/>
                  <a:gd name="T14" fmla="*/ 453 w 21600"/>
                  <a:gd name="T15" fmla="*/ 4716 h 21600"/>
                  <a:gd name="T16" fmla="*/ 2076 w 21600"/>
                  <a:gd name="T17" fmla="*/ 5664 h 21600"/>
                  <a:gd name="T18" fmla="*/ 20203 w 21600"/>
                  <a:gd name="T19" fmla="*/ 1598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3813" y="10590"/>
                    </a:moveTo>
                    <a:lnTo>
                      <a:pt x="3927" y="10513"/>
                    </a:lnTo>
                    <a:lnTo>
                      <a:pt x="4078" y="10425"/>
                    </a:lnTo>
                    <a:lnTo>
                      <a:pt x="4210" y="10359"/>
                    </a:lnTo>
                    <a:lnTo>
                      <a:pt x="4361" y="10315"/>
                    </a:lnTo>
                    <a:lnTo>
                      <a:pt x="4682" y="10237"/>
                    </a:lnTo>
                    <a:lnTo>
                      <a:pt x="5041" y="10193"/>
                    </a:lnTo>
                    <a:lnTo>
                      <a:pt x="5456" y="10171"/>
                    </a:lnTo>
                    <a:lnTo>
                      <a:pt x="5853" y="10193"/>
                    </a:lnTo>
                    <a:lnTo>
                      <a:pt x="6249" y="10260"/>
                    </a:lnTo>
                    <a:lnTo>
                      <a:pt x="6646" y="10337"/>
                    </a:lnTo>
                    <a:lnTo>
                      <a:pt x="7004" y="10469"/>
                    </a:lnTo>
                    <a:lnTo>
                      <a:pt x="7363" y="10612"/>
                    </a:lnTo>
                    <a:lnTo>
                      <a:pt x="7665" y="10788"/>
                    </a:lnTo>
                    <a:lnTo>
                      <a:pt x="7911" y="10998"/>
                    </a:lnTo>
                    <a:lnTo>
                      <a:pt x="8024" y="11097"/>
                    </a:lnTo>
                    <a:lnTo>
                      <a:pt x="8137" y="11207"/>
                    </a:lnTo>
                    <a:lnTo>
                      <a:pt x="8194" y="11340"/>
                    </a:lnTo>
                    <a:lnTo>
                      <a:pt x="8269" y="11461"/>
                    </a:lnTo>
                    <a:lnTo>
                      <a:pt x="8307" y="11593"/>
                    </a:lnTo>
                    <a:lnTo>
                      <a:pt x="8307" y="11714"/>
                    </a:lnTo>
                    <a:lnTo>
                      <a:pt x="8307" y="11868"/>
                    </a:lnTo>
                    <a:lnTo>
                      <a:pt x="8307" y="12012"/>
                    </a:lnTo>
                    <a:lnTo>
                      <a:pt x="8194" y="12265"/>
                    </a:lnTo>
                    <a:lnTo>
                      <a:pt x="8062" y="12519"/>
                    </a:lnTo>
                    <a:lnTo>
                      <a:pt x="7873" y="12706"/>
                    </a:lnTo>
                    <a:lnTo>
                      <a:pt x="7627" y="12904"/>
                    </a:lnTo>
                    <a:lnTo>
                      <a:pt x="7363" y="13048"/>
                    </a:lnTo>
                    <a:lnTo>
                      <a:pt x="7080" y="13180"/>
                    </a:lnTo>
                    <a:lnTo>
                      <a:pt x="6759" y="13257"/>
                    </a:lnTo>
                    <a:lnTo>
                      <a:pt x="6419" y="13345"/>
                    </a:lnTo>
                    <a:lnTo>
                      <a:pt x="6098" y="13389"/>
                    </a:lnTo>
                    <a:lnTo>
                      <a:pt x="5739" y="13389"/>
                    </a:lnTo>
                    <a:lnTo>
                      <a:pt x="5418" y="13389"/>
                    </a:lnTo>
                    <a:lnTo>
                      <a:pt x="5079" y="13345"/>
                    </a:lnTo>
                    <a:lnTo>
                      <a:pt x="4758" y="13301"/>
                    </a:lnTo>
                    <a:lnTo>
                      <a:pt x="4474" y="13213"/>
                    </a:lnTo>
                    <a:lnTo>
                      <a:pt x="4172" y="13114"/>
                    </a:lnTo>
                    <a:lnTo>
                      <a:pt x="3965" y="12982"/>
                    </a:lnTo>
                    <a:lnTo>
                      <a:pt x="3738" y="12838"/>
                    </a:lnTo>
                    <a:lnTo>
                      <a:pt x="3493" y="12706"/>
                    </a:lnTo>
                    <a:lnTo>
                      <a:pt x="3228" y="12607"/>
                    </a:lnTo>
                    <a:lnTo>
                      <a:pt x="2945" y="12519"/>
                    </a:lnTo>
                    <a:lnTo>
                      <a:pt x="2700" y="12431"/>
                    </a:lnTo>
                    <a:lnTo>
                      <a:pt x="2397" y="12375"/>
                    </a:lnTo>
                    <a:lnTo>
                      <a:pt x="2152" y="12331"/>
                    </a:lnTo>
                    <a:lnTo>
                      <a:pt x="1888" y="12309"/>
                    </a:lnTo>
                    <a:lnTo>
                      <a:pt x="1642" y="12309"/>
                    </a:lnTo>
                    <a:lnTo>
                      <a:pt x="1397" y="12331"/>
                    </a:lnTo>
                    <a:lnTo>
                      <a:pt x="1170" y="12397"/>
                    </a:lnTo>
                    <a:lnTo>
                      <a:pt x="962" y="12453"/>
                    </a:lnTo>
                    <a:lnTo>
                      <a:pt x="774" y="12563"/>
                    </a:lnTo>
                    <a:lnTo>
                      <a:pt x="623" y="12684"/>
                    </a:lnTo>
                    <a:lnTo>
                      <a:pt x="528" y="12838"/>
                    </a:lnTo>
                    <a:lnTo>
                      <a:pt x="453" y="13026"/>
                    </a:lnTo>
                    <a:lnTo>
                      <a:pt x="339" y="13477"/>
                    </a:lnTo>
                    <a:lnTo>
                      <a:pt x="226" y="13984"/>
                    </a:lnTo>
                    <a:lnTo>
                      <a:pt x="151" y="14535"/>
                    </a:lnTo>
                    <a:lnTo>
                      <a:pt x="113" y="15075"/>
                    </a:lnTo>
                    <a:lnTo>
                      <a:pt x="113" y="15626"/>
                    </a:lnTo>
                    <a:lnTo>
                      <a:pt x="151" y="16133"/>
                    </a:lnTo>
                    <a:lnTo>
                      <a:pt x="188" y="16376"/>
                    </a:lnTo>
                    <a:lnTo>
                      <a:pt x="264" y="16585"/>
                    </a:lnTo>
                    <a:lnTo>
                      <a:pt x="339" y="16773"/>
                    </a:lnTo>
                    <a:lnTo>
                      <a:pt x="453" y="16938"/>
                    </a:lnTo>
                    <a:lnTo>
                      <a:pt x="1095" y="16883"/>
                    </a:lnTo>
                    <a:lnTo>
                      <a:pt x="1963" y="16795"/>
                    </a:lnTo>
                    <a:lnTo>
                      <a:pt x="2945" y="16751"/>
                    </a:lnTo>
                    <a:lnTo>
                      <a:pt x="3965" y="16706"/>
                    </a:lnTo>
                    <a:lnTo>
                      <a:pt x="5022" y="16684"/>
                    </a:lnTo>
                    <a:lnTo>
                      <a:pt x="5947" y="16684"/>
                    </a:lnTo>
                    <a:lnTo>
                      <a:pt x="6759" y="16706"/>
                    </a:lnTo>
                    <a:lnTo>
                      <a:pt x="7363" y="16751"/>
                    </a:lnTo>
                    <a:lnTo>
                      <a:pt x="7948" y="16839"/>
                    </a:lnTo>
                    <a:lnTo>
                      <a:pt x="8458" y="16916"/>
                    </a:lnTo>
                    <a:lnTo>
                      <a:pt x="8893" y="17026"/>
                    </a:lnTo>
                    <a:lnTo>
                      <a:pt x="9289" y="17158"/>
                    </a:lnTo>
                    <a:lnTo>
                      <a:pt x="9572" y="17280"/>
                    </a:lnTo>
                    <a:lnTo>
                      <a:pt x="9799" y="17412"/>
                    </a:lnTo>
                    <a:lnTo>
                      <a:pt x="9969" y="17555"/>
                    </a:lnTo>
                    <a:lnTo>
                      <a:pt x="10120" y="17687"/>
                    </a:lnTo>
                    <a:lnTo>
                      <a:pt x="10158" y="17831"/>
                    </a:lnTo>
                    <a:lnTo>
                      <a:pt x="10195" y="17974"/>
                    </a:lnTo>
                    <a:lnTo>
                      <a:pt x="10158" y="18128"/>
                    </a:lnTo>
                    <a:lnTo>
                      <a:pt x="10082" y="18271"/>
                    </a:lnTo>
                    <a:lnTo>
                      <a:pt x="9969" y="18426"/>
                    </a:lnTo>
                    <a:lnTo>
                      <a:pt x="9837" y="18569"/>
                    </a:lnTo>
                    <a:lnTo>
                      <a:pt x="9648" y="18701"/>
                    </a:lnTo>
                    <a:lnTo>
                      <a:pt x="9440" y="18822"/>
                    </a:lnTo>
                    <a:lnTo>
                      <a:pt x="9213" y="18999"/>
                    </a:lnTo>
                    <a:lnTo>
                      <a:pt x="9044" y="19186"/>
                    </a:lnTo>
                    <a:lnTo>
                      <a:pt x="8893" y="19395"/>
                    </a:lnTo>
                    <a:lnTo>
                      <a:pt x="8817" y="19627"/>
                    </a:lnTo>
                    <a:lnTo>
                      <a:pt x="8779" y="19858"/>
                    </a:lnTo>
                    <a:lnTo>
                      <a:pt x="8779" y="20112"/>
                    </a:lnTo>
                    <a:lnTo>
                      <a:pt x="8855" y="20354"/>
                    </a:lnTo>
                    <a:lnTo>
                      <a:pt x="8968" y="20586"/>
                    </a:lnTo>
                    <a:lnTo>
                      <a:pt x="9138" y="20817"/>
                    </a:lnTo>
                    <a:lnTo>
                      <a:pt x="9365" y="21026"/>
                    </a:lnTo>
                    <a:lnTo>
                      <a:pt x="9610" y="21192"/>
                    </a:lnTo>
                    <a:lnTo>
                      <a:pt x="9950" y="21368"/>
                    </a:lnTo>
                    <a:lnTo>
                      <a:pt x="10120" y="21445"/>
                    </a:lnTo>
                    <a:lnTo>
                      <a:pt x="10346" y="21511"/>
                    </a:lnTo>
                    <a:lnTo>
                      <a:pt x="10516" y="21555"/>
                    </a:lnTo>
                    <a:lnTo>
                      <a:pt x="10743" y="21600"/>
                    </a:lnTo>
                    <a:lnTo>
                      <a:pt x="10988" y="21644"/>
                    </a:lnTo>
                    <a:lnTo>
                      <a:pt x="11215" y="21666"/>
                    </a:lnTo>
                    <a:lnTo>
                      <a:pt x="11498" y="21666"/>
                    </a:lnTo>
                    <a:lnTo>
                      <a:pt x="11762" y="21666"/>
                    </a:lnTo>
                    <a:lnTo>
                      <a:pt x="12253" y="21644"/>
                    </a:lnTo>
                    <a:lnTo>
                      <a:pt x="12763" y="21577"/>
                    </a:lnTo>
                    <a:lnTo>
                      <a:pt x="13197" y="21467"/>
                    </a:lnTo>
                    <a:lnTo>
                      <a:pt x="13556" y="21346"/>
                    </a:lnTo>
                    <a:lnTo>
                      <a:pt x="13896" y="21192"/>
                    </a:lnTo>
                    <a:lnTo>
                      <a:pt x="14179" y="21026"/>
                    </a:lnTo>
                    <a:lnTo>
                      <a:pt x="14444" y="20839"/>
                    </a:lnTo>
                    <a:lnTo>
                      <a:pt x="14576" y="20641"/>
                    </a:lnTo>
                    <a:lnTo>
                      <a:pt x="14727" y="20431"/>
                    </a:lnTo>
                    <a:lnTo>
                      <a:pt x="14765" y="20200"/>
                    </a:lnTo>
                    <a:lnTo>
                      <a:pt x="14802" y="19991"/>
                    </a:lnTo>
                    <a:lnTo>
                      <a:pt x="14727" y="19759"/>
                    </a:lnTo>
                    <a:lnTo>
                      <a:pt x="14613" y="19550"/>
                    </a:lnTo>
                    <a:lnTo>
                      <a:pt x="14444" y="19307"/>
                    </a:lnTo>
                    <a:lnTo>
                      <a:pt x="14217" y="19098"/>
                    </a:lnTo>
                    <a:lnTo>
                      <a:pt x="13934" y="18911"/>
                    </a:lnTo>
                    <a:lnTo>
                      <a:pt x="13669" y="18745"/>
                    </a:lnTo>
                    <a:lnTo>
                      <a:pt x="13462" y="18547"/>
                    </a:lnTo>
                    <a:lnTo>
                      <a:pt x="13311" y="18337"/>
                    </a:lnTo>
                    <a:lnTo>
                      <a:pt x="13197" y="18150"/>
                    </a:lnTo>
                    <a:lnTo>
                      <a:pt x="13122" y="17941"/>
                    </a:lnTo>
                    <a:lnTo>
                      <a:pt x="13122" y="17720"/>
                    </a:lnTo>
                    <a:lnTo>
                      <a:pt x="13122" y="17533"/>
                    </a:lnTo>
                    <a:lnTo>
                      <a:pt x="13197" y="17346"/>
                    </a:lnTo>
                    <a:lnTo>
                      <a:pt x="13273" y="17158"/>
                    </a:lnTo>
                    <a:lnTo>
                      <a:pt x="13386" y="16982"/>
                    </a:lnTo>
                    <a:lnTo>
                      <a:pt x="13537" y="16839"/>
                    </a:lnTo>
                    <a:lnTo>
                      <a:pt x="13707" y="16706"/>
                    </a:lnTo>
                    <a:lnTo>
                      <a:pt x="13896" y="16607"/>
                    </a:lnTo>
                    <a:lnTo>
                      <a:pt x="14104" y="16519"/>
                    </a:lnTo>
                    <a:lnTo>
                      <a:pt x="14330" y="16453"/>
                    </a:lnTo>
                    <a:lnTo>
                      <a:pt x="14538" y="16431"/>
                    </a:lnTo>
                    <a:lnTo>
                      <a:pt x="14897" y="16453"/>
                    </a:lnTo>
                    <a:lnTo>
                      <a:pt x="15406" y="16497"/>
                    </a:lnTo>
                    <a:lnTo>
                      <a:pt x="16105" y="16541"/>
                    </a:lnTo>
                    <a:lnTo>
                      <a:pt x="16898" y="16607"/>
                    </a:lnTo>
                    <a:lnTo>
                      <a:pt x="17804" y="16651"/>
                    </a:lnTo>
                    <a:lnTo>
                      <a:pt x="18786" y="16684"/>
                    </a:lnTo>
                    <a:lnTo>
                      <a:pt x="19844" y="16728"/>
                    </a:lnTo>
                    <a:lnTo>
                      <a:pt x="20920" y="16751"/>
                    </a:lnTo>
                    <a:lnTo>
                      <a:pt x="21109" y="16497"/>
                    </a:lnTo>
                    <a:lnTo>
                      <a:pt x="21241" y="16222"/>
                    </a:lnTo>
                    <a:lnTo>
                      <a:pt x="21392" y="15946"/>
                    </a:lnTo>
                    <a:lnTo>
                      <a:pt x="21467" y="15648"/>
                    </a:lnTo>
                    <a:lnTo>
                      <a:pt x="21543" y="15351"/>
                    </a:lnTo>
                    <a:lnTo>
                      <a:pt x="21618" y="15042"/>
                    </a:lnTo>
                    <a:lnTo>
                      <a:pt x="21618" y="14745"/>
                    </a:lnTo>
                    <a:lnTo>
                      <a:pt x="21618" y="14447"/>
                    </a:lnTo>
                    <a:lnTo>
                      <a:pt x="21618" y="14150"/>
                    </a:lnTo>
                    <a:lnTo>
                      <a:pt x="21581" y="13852"/>
                    </a:lnTo>
                    <a:lnTo>
                      <a:pt x="21505" y="13577"/>
                    </a:lnTo>
                    <a:lnTo>
                      <a:pt x="21430" y="13301"/>
                    </a:lnTo>
                    <a:lnTo>
                      <a:pt x="21354" y="13048"/>
                    </a:lnTo>
                    <a:lnTo>
                      <a:pt x="21241" y="12816"/>
                    </a:lnTo>
                    <a:lnTo>
                      <a:pt x="21146" y="12607"/>
                    </a:lnTo>
                    <a:lnTo>
                      <a:pt x="21033" y="12431"/>
                    </a:lnTo>
                    <a:lnTo>
                      <a:pt x="20920" y="12265"/>
                    </a:lnTo>
                    <a:lnTo>
                      <a:pt x="20769" y="12144"/>
                    </a:lnTo>
                    <a:lnTo>
                      <a:pt x="20637" y="12034"/>
                    </a:lnTo>
                    <a:lnTo>
                      <a:pt x="20486" y="11946"/>
                    </a:lnTo>
                    <a:lnTo>
                      <a:pt x="20297" y="11891"/>
                    </a:lnTo>
                    <a:lnTo>
                      <a:pt x="20165" y="11846"/>
                    </a:lnTo>
                    <a:lnTo>
                      <a:pt x="19976" y="11824"/>
                    </a:lnTo>
                    <a:lnTo>
                      <a:pt x="19806" y="11802"/>
                    </a:lnTo>
                    <a:lnTo>
                      <a:pt x="19390" y="11824"/>
                    </a:lnTo>
                    <a:lnTo>
                      <a:pt x="18956" y="11891"/>
                    </a:lnTo>
                    <a:lnTo>
                      <a:pt x="18503" y="11968"/>
                    </a:lnTo>
                    <a:lnTo>
                      <a:pt x="17993" y="12078"/>
                    </a:lnTo>
                    <a:lnTo>
                      <a:pt x="17653" y="12144"/>
                    </a:lnTo>
                    <a:lnTo>
                      <a:pt x="17332" y="12199"/>
                    </a:lnTo>
                    <a:lnTo>
                      <a:pt x="17049" y="12221"/>
                    </a:lnTo>
                    <a:lnTo>
                      <a:pt x="16747" y="12243"/>
                    </a:lnTo>
                    <a:lnTo>
                      <a:pt x="16464" y="12243"/>
                    </a:lnTo>
                    <a:lnTo>
                      <a:pt x="16218" y="12243"/>
                    </a:lnTo>
                    <a:lnTo>
                      <a:pt x="15992" y="12221"/>
                    </a:lnTo>
                    <a:lnTo>
                      <a:pt x="15746" y="12199"/>
                    </a:lnTo>
                    <a:lnTo>
                      <a:pt x="15520" y="12155"/>
                    </a:lnTo>
                    <a:lnTo>
                      <a:pt x="15350" y="12122"/>
                    </a:lnTo>
                    <a:lnTo>
                      <a:pt x="15161" y="12056"/>
                    </a:lnTo>
                    <a:lnTo>
                      <a:pt x="14972" y="11990"/>
                    </a:lnTo>
                    <a:lnTo>
                      <a:pt x="14689" y="11846"/>
                    </a:lnTo>
                    <a:lnTo>
                      <a:pt x="14444" y="11670"/>
                    </a:lnTo>
                    <a:lnTo>
                      <a:pt x="14255" y="11483"/>
                    </a:lnTo>
                    <a:lnTo>
                      <a:pt x="14104" y="11295"/>
                    </a:lnTo>
                    <a:lnTo>
                      <a:pt x="14028" y="11086"/>
                    </a:lnTo>
                    <a:lnTo>
                      <a:pt x="13972" y="10888"/>
                    </a:lnTo>
                    <a:lnTo>
                      <a:pt x="13972" y="10700"/>
                    </a:lnTo>
                    <a:lnTo>
                      <a:pt x="14009" y="10513"/>
                    </a:lnTo>
                    <a:lnTo>
                      <a:pt x="14066" y="10359"/>
                    </a:lnTo>
                    <a:lnTo>
                      <a:pt x="14179" y="10215"/>
                    </a:lnTo>
                    <a:lnTo>
                      <a:pt x="14406" y="10006"/>
                    </a:lnTo>
                    <a:lnTo>
                      <a:pt x="14651" y="9830"/>
                    </a:lnTo>
                    <a:lnTo>
                      <a:pt x="14878" y="9686"/>
                    </a:lnTo>
                    <a:lnTo>
                      <a:pt x="15123" y="9554"/>
                    </a:lnTo>
                    <a:lnTo>
                      <a:pt x="15350" y="9477"/>
                    </a:lnTo>
                    <a:lnTo>
                      <a:pt x="15558" y="9411"/>
                    </a:lnTo>
                    <a:lnTo>
                      <a:pt x="15803" y="9345"/>
                    </a:lnTo>
                    <a:lnTo>
                      <a:pt x="16030" y="9323"/>
                    </a:lnTo>
                    <a:lnTo>
                      <a:pt x="16256" y="9301"/>
                    </a:lnTo>
                    <a:lnTo>
                      <a:pt x="16464" y="9323"/>
                    </a:lnTo>
                    <a:lnTo>
                      <a:pt x="16690" y="9345"/>
                    </a:lnTo>
                    <a:lnTo>
                      <a:pt x="16898" y="9367"/>
                    </a:lnTo>
                    <a:lnTo>
                      <a:pt x="17332" y="9477"/>
                    </a:lnTo>
                    <a:lnTo>
                      <a:pt x="17767" y="9598"/>
                    </a:lnTo>
                    <a:lnTo>
                      <a:pt x="18163" y="9731"/>
                    </a:lnTo>
                    <a:lnTo>
                      <a:pt x="18597" y="9874"/>
                    </a:lnTo>
                    <a:lnTo>
                      <a:pt x="18994" y="10006"/>
                    </a:lnTo>
                    <a:lnTo>
                      <a:pt x="19428" y="10083"/>
                    </a:lnTo>
                    <a:lnTo>
                      <a:pt x="19617" y="10127"/>
                    </a:lnTo>
                    <a:lnTo>
                      <a:pt x="19844" y="10149"/>
                    </a:lnTo>
                    <a:lnTo>
                      <a:pt x="20013" y="10149"/>
                    </a:lnTo>
                    <a:lnTo>
                      <a:pt x="20240" y="10127"/>
                    </a:lnTo>
                    <a:lnTo>
                      <a:pt x="20410" y="10105"/>
                    </a:lnTo>
                    <a:lnTo>
                      <a:pt x="20637" y="10061"/>
                    </a:lnTo>
                    <a:lnTo>
                      <a:pt x="20844" y="9984"/>
                    </a:lnTo>
                    <a:lnTo>
                      <a:pt x="21033" y="9896"/>
                    </a:lnTo>
                    <a:lnTo>
                      <a:pt x="21146" y="9830"/>
                    </a:lnTo>
                    <a:lnTo>
                      <a:pt x="21203" y="9753"/>
                    </a:lnTo>
                    <a:lnTo>
                      <a:pt x="21279" y="9642"/>
                    </a:lnTo>
                    <a:lnTo>
                      <a:pt x="21354" y="9521"/>
                    </a:lnTo>
                    <a:lnTo>
                      <a:pt x="21430" y="9246"/>
                    </a:lnTo>
                    <a:lnTo>
                      <a:pt x="21430" y="8904"/>
                    </a:lnTo>
                    <a:lnTo>
                      <a:pt x="21430" y="8540"/>
                    </a:lnTo>
                    <a:lnTo>
                      <a:pt x="21392" y="8144"/>
                    </a:lnTo>
                    <a:lnTo>
                      <a:pt x="21354" y="7714"/>
                    </a:lnTo>
                    <a:lnTo>
                      <a:pt x="21279" y="7295"/>
                    </a:lnTo>
                    <a:lnTo>
                      <a:pt x="21146" y="6446"/>
                    </a:lnTo>
                    <a:lnTo>
                      <a:pt x="20995" y="5686"/>
                    </a:lnTo>
                    <a:lnTo>
                      <a:pt x="20958" y="5366"/>
                    </a:lnTo>
                    <a:lnTo>
                      <a:pt x="20958" y="5091"/>
                    </a:lnTo>
                    <a:lnTo>
                      <a:pt x="20958" y="4860"/>
                    </a:lnTo>
                    <a:lnTo>
                      <a:pt x="21033" y="4716"/>
                    </a:lnTo>
                    <a:lnTo>
                      <a:pt x="20637" y="4860"/>
                    </a:lnTo>
                    <a:lnTo>
                      <a:pt x="20127" y="4992"/>
                    </a:lnTo>
                    <a:lnTo>
                      <a:pt x="19617" y="5069"/>
                    </a:lnTo>
                    <a:lnTo>
                      <a:pt x="19032" y="5157"/>
                    </a:lnTo>
                    <a:lnTo>
                      <a:pt x="18465" y="5201"/>
                    </a:lnTo>
                    <a:lnTo>
                      <a:pt x="17842" y="5245"/>
                    </a:lnTo>
                    <a:lnTo>
                      <a:pt x="17219" y="5267"/>
                    </a:lnTo>
                    <a:lnTo>
                      <a:pt x="16615" y="5267"/>
                    </a:lnTo>
                    <a:lnTo>
                      <a:pt x="15992" y="5245"/>
                    </a:lnTo>
                    <a:lnTo>
                      <a:pt x="15369" y="5201"/>
                    </a:lnTo>
                    <a:lnTo>
                      <a:pt x="14840" y="5157"/>
                    </a:lnTo>
                    <a:lnTo>
                      <a:pt x="14293" y="5091"/>
                    </a:lnTo>
                    <a:lnTo>
                      <a:pt x="13783" y="5014"/>
                    </a:lnTo>
                    <a:lnTo>
                      <a:pt x="13386" y="4926"/>
                    </a:lnTo>
                    <a:lnTo>
                      <a:pt x="13027" y="4815"/>
                    </a:lnTo>
                    <a:lnTo>
                      <a:pt x="12725" y="4716"/>
                    </a:lnTo>
                    <a:lnTo>
                      <a:pt x="12480" y="4606"/>
                    </a:lnTo>
                    <a:lnTo>
                      <a:pt x="12291" y="4496"/>
                    </a:lnTo>
                    <a:lnTo>
                      <a:pt x="12197" y="4397"/>
                    </a:lnTo>
                    <a:lnTo>
                      <a:pt x="12083" y="4286"/>
                    </a:lnTo>
                    <a:lnTo>
                      <a:pt x="12046" y="4187"/>
                    </a:lnTo>
                    <a:lnTo>
                      <a:pt x="12008" y="4077"/>
                    </a:lnTo>
                    <a:lnTo>
                      <a:pt x="12046" y="3967"/>
                    </a:lnTo>
                    <a:lnTo>
                      <a:pt x="12121" y="3868"/>
                    </a:lnTo>
                    <a:lnTo>
                      <a:pt x="12197" y="3735"/>
                    </a:lnTo>
                    <a:lnTo>
                      <a:pt x="12291" y="3614"/>
                    </a:lnTo>
                    <a:lnTo>
                      <a:pt x="12442" y="3482"/>
                    </a:lnTo>
                    <a:lnTo>
                      <a:pt x="12631" y="3361"/>
                    </a:lnTo>
                    <a:lnTo>
                      <a:pt x="13065" y="3085"/>
                    </a:lnTo>
                    <a:lnTo>
                      <a:pt x="13537" y="2766"/>
                    </a:lnTo>
                    <a:lnTo>
                      <a:pt x="13783" y="2578"/>
                    </a:lnTo>
                    <a:lnTo>
                      <a:pt x="13934" y="2380"/>
                    </a:lnTo>
                    <a:lnTo>
                      <a:pt x="14028" y="2171"/>
                    </a:lnTo>
                    <a:lnTo>
                      <a:pt x="14104" y="1961"/>
                    </a:lnTo>
                    <a:lnTo>
                      <a:pt x="14104" y="1730"/>
                    </a:lnTo>
                    <a:lnTo>
                      <a:pt x="14066" y="1498"/>
                    </a:lnTo>
                    <a:lnTo>
                      <a:pt x="13972" y="1267"/>
                    </a:lnTo>
                    <a:lnTo>
                      <a:pt x="13820" y="1057"/>
                    </a:lnTo>
                    <a:lnTo>
                      <a:pt x="13594" y="837"/>
                    </a:lnTo>
                    <a:lnTo>
                      <a:pt x="13386" y="628"/>
                    </a:lnTo>
                    <a:lnTo>
                      <a:pt x="13103" y="462"/>
                    </a:lnTo>
                    <a:lnTo>
                      <a:pt x="12763" y="308"/>
                    </a:lnTo>
                    <a:lnTo>
                      <a:pt x="12404" y="187"/>
                    </a:lnTo>
                    <a:lnTo>
                      <a:pt x="12008" y="77"/>
                    </a:lnTo>
                    <a:lnTo>
                      <a:pt x="11574" y="33"/>
                    </a:lnTo>
                    <a:lnTo>
                      <a:pt x="11102" y="11"/>
                    </a:lnTo>
                    <a:lnTo>
                      <a:pt x="10667" y="11"/>
                    </a:lnTo>
                    <a:lnTo>
                      <a:pt x="10233" y="77"/>
                    </a:lnTo>
                    <a:lnTo>
                      <a:pt x="9837" y="187"/>
                    </a:lnTo>
                    <a:lnTo>
                      <a:pt x="9440" y="286"/>
                    </a:lnTo>
                    <a:lnTo>
                      <a:pt x="9062" y="462"/>
                    </a:lnTo>
                    <a:lnTo>
                      <a:pt x="8741" y="628"/>
                    </a:lnTo>
                    <a:lnTo>
                      <a:pt x="8458" y="815"/>
                    </a:lnTo>
                    <a:lnTo>
                      <a:pt x="8232" y="1035"/>
                    </a:lnTo>
                    <a:lnTo>
                      <a:pt x="8062" y="1245"/>
                    </a:lnTo>
                    <a:lnTo>
                      <a:pt x="7911" y="1476"/>
                    </a:lnTo>
                    <a:lnTo>
                      <a:pt x="7835" y="1708"/>
                    </a:lnTo>
                    <a:lnTo>
                      <a:pt x="7797" y="1961"/>
                    </a:lnTo>
                    <a:lnTo>
                      <a:pt x="7835" y="2193"/>
                    </a:lnTo>
                    <a:lnTo>
                      <a:pt x="7948" y="2402"/>
                    </a:lnTo>
                    <a:lnTo>
                      <a:pt x="8062" y="2534"/>
                    </a:lnTo>
                    <a:lnTo>
                      <a:pt x="8175" y="2644"/>
                    </a:lnTo>
                    <a:lnTo>
                      <a:pt x="8269" y="2744"/>
                    </a:lnTo>
                    <a:lnTo>
                      <a:pt x="8420" y="2832"/>
                    </a:lnTo>
                    <a:lnTo>
                      <a:pt x="8704" y="3019"/>
                    </a:lnTo>
                    <a:lnTo>
                      <a:pt x="8968" y="3206"/>
                    </a:lnTo>
                    <a:lnTo>
                      <a:pt x="9138" y="3405"/>
                    </a:lnTo>
                    <a:lnTo>
                      <a:pt x="9327" y="3570"/>
                    </a:lnTo>
                    <a:lnTo>
                      <a:pt x="9440" y="3735"/>
                    </a:lnTo>
                    <a:lnTo>
                      <a:pt x="9516" y="3890"/>
                    </a:lnTo>
                    <a:lnTo>
                      <a:pt x="9534" y="4033"/>
                    </a:lnTo>
                    <a:lnTo>
                      <a:pt x="9534" y="4165"/>
                    </a:lnTo>
                    <a:lnTo>
                      <a:pt x="9516" y="4286"/>
                    </a:lnTo>
                    <a:lnTo>
                      <a:pt x="9440" y="4397"/>
                    </a:lnTo>
                    <a:lnTo>
                      <a:pt x="9327" y="4496"/>
                    </a:lnTo>
                    <a:lnTo>
                      <a:pt x="9176" y="4562"/>
                    </a:lnTo>
                    <a:lnTo>
                      <a:pt x="9006" y="4628"/>
                    </a:lnTo>
                    <a:lnTo>
                      <a:pt x="8779" y="4694"/>
                    </a:lnTo>
                    <a:lnTo>
                      <a:pt x="8534" y="4716"/>
                    </a:lnTo>
                    <a:lnTo>
                      <a:pt x="8232" y="4716"/>
                    </a:lnTo>
                    <a:lnTo>
                      <a:pt x="7118" y="4738"/>
                    </a:lnTo>
                    <a:lnTo>
                      <a:pt x="5947" y="4771"/>
                    </a:lnTo>
                    <a:lnTo>
                      <a:pt x="4795" y="4815"/>
                    </a:lnTo>
                    <a:lnTo>
                      <a:pt x="3681" y="4860"/>
                    </a:lnTo>
                    <a:lnTo>
                      <a:pt x="2662" y="4882"/>
                    </a:lnTo>
                    <a:lnTo>
                      <a:pt x="1755" y="4882"/>
                    </a:lnTo>
                    <a:lnTo>
                      <a:pt x="1359" y="4860"/>
                    </a:lnTo>
                    <a:lnTo>
                      <a:pt x="981" y="4837"/>
                    </a:lnTo>
                    <a:lnTo>
                      <a:pt x="698" y="4771"/>
                    </a:lnTo>
                    <a:lnTo>
                      <a:pt x="453" y="4716"/>
                    </a:lnTo>
                    <a:lnTo>
                      <a:pt x="453" y="5322"/>
                    </a:lnTo>
                    <a:lnTo>
                      <a:pt x="453" y="6083"/>
                    </a:lnTo>
                    <a:lnTo>
                      <a:pt x="453" y="6909"/>
                    </a:lnTo>
                    <a:lnTo>
                      <a:pt x="453" y="7780"/>
                    </a:lnTo>
                    <a:lnTo>
                      <a:pt x="453" y="8606"/>
                    </a:lnTo>
                    <a:lnTo>
                      <a:pt x="453" y="9345"/>
                    </a:lnTo>
                    <a:lnTo>
                      <a:pt x="453" y="9918"/>
                    </a:lnTo>
                    <a:lnTo>
                      <a:pt x="453" y="10282"/>
                    </a:lnTo>
                    <a:lnTo>
                      <a:pt x="490" y="10381"/>
                    </a:lnTo>
                    <a:lnTo>
                      <a:pt x="547" y="10491"/>
                    </a:lnTo>
                    <a:lnTo>
                      <a:pt x="660" y="10590"/>
                    </a:lnTo>
                    <a:lnTo>
                      <a:pt x="811" y="10700"/>
                    </a:lnTo>
                    <a:lnTo>
                      <a:pt x="981" y="10811"/>
                    </a:lnTo>
                    <a:lnTo>
                      <a:pt x="1208" y="10888"/>
                    </a:lnTo>
                    <a:lnTo>
                      <a:pt x="1453" y="10954"/>
                    </a:lnTo>
                    <a:lnTo>
                      <a:pt x="1718" y="11020"/>
                    </a:lnTo>
                    <a:lnTo>
                      <a:pt x="1963" y="11064"/>
                    </a:lnTo>
                    <a:lnTo>
                      <a:pt x="2265" y="11086"/>
                    </a:lnTo>
                    <a:lnTo>
                      <a:pt x="2548" y="11064"/>
                    </a:lnTo>
                    <a:lnTo>
                      <a:pt x="2794" y="11042"/>
                    </a:lnTo>
                    <a:lnTo>
                      <a:pt x="3096" y="10976"/>
                    </a:lnTo>
                    <a:lnTo>
                      <a:pt x="3341" y="10888"/>
                    </a:lnTo>
                    <a:lnTo>
                      <a:pt x="3606" y="10766"/>
                    </a:lnTo>
                    <a:lnTo>
                      <a:pt x="3813" y="10590"/>
                    </a:lnTo>
                    <a:close/>
                  </a:path>
                </a:pathLst>
              </a:custGeom>
              <a:solidFill>
                <a:srgbClr val="D8EBB3">
                  <a:alpha val="3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034" name="Text Box 18"/>
              <p:cNvSpPr txBox="1">
                <a:spLocks noChangeArrowheads="1"/>
              </p:cNvSpPr>
              <p:nvPr/>
            </p:nvSpPr>
            <p:spPr bwMode="auto">
              <a:xfrm>
                <a:off x="4755" y="505"/>
                <a:ext cx="106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006600"/>
                    </a:solidFill>
                  </a:rPr>
                  <a:t>Super B Factory</a:t>
                </a:r>
              </a:p>
            </p:txBody>
          </p:sp>
        </p:grpSp>
        <p:grpSp>
          <p:nvGrpSpPr>
            <p:cNvPr id="854035" name="Group 19"/>
            <p:cNvGrpSpPr>
              <a:grpSpLocks/>
            </p:cNvGrpSpPr>
            <p:nvPr/>
          </p:nvGrpSpPr>
          <p:grpSpPr bwMode="auto">
            <a:xfrm>
              <a:off x="96" y="576"/>
              <a:ext cx="1071" cy="1760"/>
              <a:chOff x="4752" y="0"/>
              <a:chExt cx="1071" cy="1760"/>
            </a:xfrm>
          </p:grpSpPr>
          <p:sp>
            <p:nvSpPr>
              <p:cNvPr id="854036" name="Puzzle4"/>
              <p:cNvSpPr>
                <a:spLocks noEditPoints="1" noChangeArrowheads="1"/>
              </p:cNvSpPr>
              <p:nvPr/>
            </p:nvSpPr>
            <p:spPr bwMode="auto">
              <a:xfrm>
                <a:off x="4752" y="0"/>
                <a:ext cx="1071" cy="1760"/>
              </a:xfrm>
              <a:custGeom>
                <a:avLst/>
                <a:gdLst>
                  <a:gd name="T0" fmla="*/ 8307 w 21600"/>
                  <a:gd name="T1" fmla="*/ 11593 h 21600"/>
                  <a:gd name="T2" fmla="*/ 453 w 21600"/>
                  <a:gd name="T3" fmla="*/ 16938 h 21600"/>
                  <a:gd name="T4" fmla="*/ 11500 w 21600"/>
                  <a:gd name="T5" fmla="*/ 21600 h 21600"/>
                  <a:gd name="T6" fmla="*/ 20920 w 21600"/>
                  <a:gd name="T7" fmla="*/ 16751 h 21600"/>
                  <a:gd name="T8" fmla="*/ 13972 w 21600"/>
                  <a:gd name="T9" fmla="*/ 10888 h 21600"/>
                  <a:gd name="T10" fmla="*/ 21033 w 21600"/>
                  <a:gd name="T11" fmla="*/ 4716 h 21600"/>
                  <a:gd name="T12" fmla="*/ 11102 w 21600"/>
                  <a:gd name="T13" fmla="*/ 11 h 21600"/>
                  <a:gd name="T14" fmla="*/ 453 w 21600"/>
                  <a:gd name="T15" fmla="*/ 4716 h 21600"/>
                  <a:gd name="T16" fmla="*/ 2076 w 21600"/>
                  <a:gd name="T17" fmla="*/ 5664 h 21600"/>
                  <a:gd name="T18" fmla="*/ 20203 w 21600"/>
                  <a:gd name="T19" fmla="*/ 1598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3813" y="10590"/>
                    </a:moveTo>
                    <a:lnTo>
                      <a:pt x="3927" y="10513"/>
                    </a:lnTo>
                    <a:lnTo>
                      <a:pt x="4078" y="10425"/>
                    </a:lnTo>
                    <a:lnTo>
                      <a:pt x="4210" y="10359"/>
                    </a:lnTo>
                    <a:lnTo>
                      <a:pt x="4361" y="10315"/>
                    </a:lnTo>
                    <a:lnTo>
                      <a:pt x="4682" y="10237"/>
                    </a:lnTo>
                    <a:lnTo>
                      <a:pt x="5041" y="10193"/>
                    </a:lnTo>
                    <a:lnTo>
                      <a:pt x="5456" y="10171"/>
                    </a:lnTo>
                    <a:lnTo>
                      <a:pt x="5853" y="10193"/>
                    </a:lnTo>
                    <a:lnTo>
                      <a:pt x="6249" y="10260"/>
                    </a:lnTo>
                    <a:lnTo>
                      <a:pt x="6646" y="10337"/>
                    </a:lnTo>
                    <a:lnTo>
                      <a:pt x="7004" y="10469"/>
                    </a:lnTo>
                    <a:lnTo>
                      <a:pt x="7363" y="10612"/>
                    </a:lnTo>
                    <a:lnTo>
                      <a:pt x="7665" y="10788"/>
                    </a:lnTo>
                    <a:lnTo>
                      <a:pt x="7911" y="10998"/>
                    </a:lnTo>
                    <a:lnTo>
                      <a:pt x="8024" y="11097"/>
                    </a:lnTo>
                    <a:lnTo>
                      <a:pt x="8137" y="11207"/>
                    </a:lnTo>
                    <a:lnTo>
                      <a:pt x="8194" y="11340"/>
                    </a:lnTo>
                    <a:lnTo>
                      <a:pt x="8269" y="11461"/>
                    </a:lnTo>
                    <a:lnTo>
                      <a:pt x="8307" y="11593"/>
                    </a:lnTo>
                    <a:lnTo>
                      <a:pt x="8307" y="11714"/>
                    </a:lnTo>
                    <a:lnTo>
                      <a:pt x="8307" y="11868"/>
                    </a:lnTo>
                    <a:lnTo>
                      <a:pt x="8307" y="12012"/>
                    </a:lnTo>
                    <a:lnTo>
                      <a:pt x="8194" y="12265"/>
                    </a:lnTo>
                    <a:lnTo>
                      <a:pt x="8062" y="12519"/>
                    </a:lnTo>
                    <a:lnTo>
                      <a:pt x="7873" y="12706"/>
                    </a:lnTo>
                    <a:lnTo>
                      <a:pt x="7627" y="12904"/>
                    </a:lnTo>
                    <a:lnTo>
                      <a:pt x="7363" y="13048"/>
                    </a:lnTo>
                    <a:lnTo>
                      <a:pt x="7080" y="13180"/>
                    </a:lnTo>
                    <a:lnTo>
                      <a:pt x="6759" y="13257"/>
                    </a:lnTo>
                    <a:lnTo>
                      <a:pt x="6419" y="13345"/>
                    </a:lnTo>
                    <a:lnTo>
                      <a:pt x="6098" y="13389"/>
                    </a:lnTo>
                    <a:lnTo>
                      <a:pt x="5739" y="13389"/>
                    </a:lnTo>
                    <a:lnTo>
                      <a:pt x="5418" y="13389"/>
                    </a:lnTo>
                    <a:lnTo>
                      <a:pt x="5079" y="13345"/>
                    </a:lnTo>
                    <a:lnTo>
                      <a:pt x="4758" y="13301"/>
                    </a:lnTo>
                    <a:lnTo>
                      <a:pt x="4474" y="13213"/>
                    </a:lnTo>
                    <a:lnTo>
                      <a:pt x="4172" y="13114"/>
                    </a:lnTo>
                    <a:lnTo>
                      <a:pt x="3965" y="12982"/>
                    </a:lnTo>
                    <a:lnTo>
                      <a:pt x="3738" y="12838"/>
                    </a:lnTo>
                    <a:lnTo>
                      <a:pt x="3493" y="12706"/>
                    </a:lnTo>
                    <a:lnTo>
                      <a:pt x="3228" y="12607"/>
                    </a:lnTo>
                    <a:lnTo>
                      <a:pt x="2945" y="12519"/>
                    </a:lnTo>
                    <a:lnTo>
                      <a:pt x="2700" y="12431"/>
                    </a:lnTo>
                    <a:lnTo>
                      <a:pt x="2397" y="12375"/>
                    </a:lnTo>
                    <a:lnTo>
                      <a:pt x="2152" y="12331"/>
                    </a:lnTo>
                    <a:lnTo>
                      <a:pt x="1888" y="12309"/>
                    </a:lnTo>
                    <a:lnTo>
                      <a:pt x="1642" y="12309"/>
                    </a:lnTo>
                    <a:lnTo>
                      <a:pt x="1397" y="12331"/>
                    </a:lnTo>
                    <a:lnTo>
                      <a:pt x="1170" y="12397"/>
                    </a:lnTo>
                    <a:lnTo>
                      <a:pt x="962" y="12453"/>
                    </a:lnTo>
                    <a:lnTo>
                      <a:pt x="774" y="12563"/>
                    </a:lnTo>
                    <a:lnTo>
                      <a:pt x="623" y="12684"/>
                    </a:lnTo>
                    <a:lnTo>
                      <a:pt x="528" y="12838"/>
                    </a:lnTo>
                    <a:lnTo>
                      <a:pt x="453" y="13026"/>
                    </a:lnTo>
                    <a:lnTo>
                      <a:pt x="339" y="13477"/>
                    </a:lnTo>
                    <a:lnTo>
                      <a:pt x="226" y="13984"/>
                    </a:lnTo>
                    <a:lnTo>
                      <a:pt x="151" y="14535"/>
                    </a:lnTo>
                    <a:lnTo>
                      <a:pt x="113" y="15075"/>
                    </a:lnTo>
                    <a:lnTo>
                      <a:pt x="113" y="15626"/>
                    </a:lnTo>
                    <a:lnTo>
                      <a:pt x="151" y="16133"/>
                    </a:lnTo>
                    <a:lnTo>
                      <a:pt x="188" y="16376"/>
                    </a:lnTo>
                    <a:lnTo>
                      <a:pt x="264" y="16585"/>
                    </a:lnTo>
                    <a:lnTo>
                      <a:pt x="339" y="16773"/>
                    </a:lnTo>
                    <a:lnTo>
                      <a:pt x="453" y="16938"/>
                    </a:lnTo>
                    <a:lnTo>
                      <a:pt x="1095" y="16883"/>
                    </a:lnTo>
                    <a:lnTo>
                      <a:pt x="1963" y="16795"/>
                    </a:lnTo>
                    <a:lnTo>
                      <a:pt x="2945" y="16751"/>
                    </a:lnTo>
                    <a:lnTo>
                      <a:pt x="3965" y="16706"/>
                    </a:lnTo>
                    <a:lnTo>
                      <a:pt x="5022" y="16684"/>
                    </a:lnTo>
                    <a:lnTo>
                      <a:pt x="5947" y="16684"/>
                    </a:lnTo>
                    <a:lnTo>
                      <a:pt x="6759" y="16706"/>
                    </a:lnTo>
                    <a:lnTo>
                      <a:pt x="7363" y="16751"/>
                    </a:lnTo>
                    <a:lnTo>
                      <a:pt x="7948" y="16839"/>
                    </a:lnTo>
                    <a:lnTo>
                      <a:pt x="8458" y="16916"/>
                    </a:lnTo>
                    <a:lnTo>
                      <a:pt x="8893" y="17026"/>
                    </a:lnTo>
                    <a:lnTo>
                      <a:pt x="9289" y="17158"/>
                    </a:lnTo>
                    <a:lnTo>
                      <a:pt x="9572" y="17280"/>
                    </a:lnTo>
                    <a:lnTo>
                      <a:pt x="9799" y="17412"/>
                    </a:lnTo>
                    <a:lnTo>
                      <a:pt x="9969" y="17555"/>
                    </a:lnTo>
                    <a:lnTo>
                      <a:pt x="10120" y="17687"/>
                    </a:lnTo>
                    <a:lnTo>
                      <a:pt x="10158" y="17831"/>
                    </a:lnTo>
                    <a:lnTo>
                      <a:pt x="10195" y="17974"/>
                    </a:lnTo>
                    <a:lnTo>
                      <a:pt x="10158" y="18128"/>
                    </a:lnTo>
                    <a:lnTo>
                      <a:pt x="10082" y="18271"/>
                    </a:lnTo>
                    <a:lnTo>
                      <a:pt x="9969" y="18426"/>
                    </a:lnTo>
                    <a:lnTo>
                      <a:pt x="9837" y="18569"/>
                    </a:lnTo>
                    <a:lnTo>
                      <a:pt x="9648" y="18701"/>
                    </a:lnTo>
                    <a:lnTo>
                      <a:pt x="9440" y="18822"/>
                    </a:lnTo>
                    <a:lnTo>
                      <a:pt x="9213" y="18999"/>
                    </a:lnTo>
                    <a:lnTo>
                      <a:pt x="9044" y="19186"/>
                    </a:lnTo>
                    <a:lnTo>
                      <a:pt x="8893" y="19395"/>
                    </a:lnTo>
                    <a:lnTo>
                      <a:pt x="8817" y="19627"/>
                    </a:lnTo>
                    <a:lnTo>
                      <a:pt x="8779" y="19858"/>
                    </a:lnTo>
                    <a:lnTo>
                      <a:pt x="8779" y="20112"/>
                    </a:lnTo>
                    <a:lnTo>
                      <a:pt x="8855" y="20354"/>
                    </a:lnTo>
                    <a:lnTo>
                      <a:pt x="8968" y="20586"/>
                    </a:lnTo>
                    <a:lnTo>
                      <a:pt x="9138" y="20817"/>
                    </a:lnTo>
                    <a:lnTo>
                      <a:pt x="9365" y="21026"/>
                    </a:lnTo>
                    <a:lnTo>
                      <a:pt x="9610" y="21192"/>
                    </a:lnTo>
                    <a:lnTo>
                      <a:pt x="9950" y="21368"/>
                    </a:lnTo>
                    <a:lnTo>
                      <a:pt x="10120" y="21445"/>
                    </a:lnTo>
                    <a:lnTo>
                      <a:pt x="10346" y="21511"/>
                    </a:lnTo>
                    <a:lnTo>
                      <a:pt x="10516" y="21555"/>
                    </a:lnTo>
                    <a:lnTo>
                      <a:pt x="10743" y="21600"/>
                    </a:lnTo>
                    <a:lnTo>
                      <a:pt x="10988" y="21644"/>
                    </a:lnTo>
                    <a:lnTo>
                      <a:pt x="11215" y="21666"/>
                    </a:lnTo>
                    <a:lnTo>
                      <a:pt x="11498" y="21666"/>
                    </a:lnTo>
                    <a:lnTo>
                      <a:pt x="11762" y="21666"/>
                    </a:lnTo>
                    <a:lnTo>
                      <a:pt x="12253" y="21644"/>
                    </a:lnTo>
                    <a:lnTo>
                      <a:pt x="12763" y="21577"/>
                    </a:lnTo>
                    <a:lnTo>
                      <a:pt x="13197" y="21467"/>
                    </a:lnTo>
                    <a:lnTo>
                      <a:pt x="13556" y="21346"/>
                    </a:lnTo>
                    <a:lnTo>
                      <a:pt x="13896" y="21192"/>
                    </a:lnTo>
                    <a:lnTo>
                      <a:pt x="14179" y="21026"/>
                    </a:lnTo>
                    <a:lnTo>
                      <a:pt x="14444" y="20839"/>
                    </a:lnTo>
                    <a:lnTo>
                      <a:pt x="14576" y="20641"/>
                    </a:lnTo>
                    <a:lnTo>
                      <a:pt x="14727" y="20431"/>
                    </a:lnTo>
                    <a:lnTo>
                      <a:pt x="14765" y="20200"/>
                    </a:lnTo>
                    <a:lnTo>
                      <a:pt x="14802" y="19991"/>
                    </a:lnTo>
                    <a:lnTo>
                      <a:pt x="14727" y="19759"/>
                    </a:lnTo>
                    <a:lnTo>
                      <a:pt x="14613" y="19550"/>
                    </a:lnTo>
                    <a:lnTo>
                      <a:pt x="14444" y="19307"/>
                    </a:lnTo>
                    <a:lnTo>
                      <a:pt x="14217" y="19098"/>
                    </a:lnTo>
                    <a:lnTo>
                      <a:pt x="13934" y="18911"/>
                    </a:lnTo>
                    <a:lnTo>
                      <a:pt x="13669" y="18745"/>
                    </a:lnTo>
                    <a:lnTo>
                      <a:pt x="13462" y="18547"/>
                    </a:lnTo>
                    <a:lnTo>
                      <a:pt x="13311" y="18337"/>
                    </a:lnTo>
                    <a:lnTo>
                      <a:pt x="13197" y="18150"/>
                    </a:lnTo>
                    <a:lnTo>
                      <a:pt x="13122" y="17941"/>
                    </a:lnTo>
                    <a:lnTo>
                      <a:pt x="13122" y="17720"/>
                    </a:lnTo>
                    <a:lnTo>
                      <a:pt x="13122" y="17533"/>
                    </a:lnTo>
                    <a:lnTo>
                      <a:pt x="13197" y="17346"/>
                    </a:lnTo>
                    <a:lnTo>
                      <a:pt x="13273" y="17158"/>
                    </a:lnTo>
                    <a:lnTo>
                      <a:pt x="13386" y="16982"/>
                    </a:lnTo>
                    <a:lnTo>
                      <a:pt x="13537" y="16839"/>
                    </a:lnTo>
                    <a:lnTo>
                      <a:pt x="13707" y="16706"/>
                    </a:lnTo>
                    <a:lnTo>
                      <a:pt x="13896" y="16607"/>
                    </a:lnTo>
                    <a:lnTo>
                      <a:pt x="14104" y="16519"/>
                    </a:lnTo>
                    <a:lnTo>
                      <a:pt x="14330" y="16453"/>
                    </a:lnTo>
                    <a:lnTo>
                      <a:pt x="14538" y="16431"/>
                    </a:lnTo>
                    <a:lnTo>
                      <a:pt x="14897" y="16453"/>
                    </a:lnTo>
                    <a:lnTo>
                      <a:pt x="15406" y="16497"/>
                    </a:lnTo>
                    <a:lnTo>
                      <a:pt x="16105" y="16541"/>
                    </a:lnTo>
                    <a:lnTo>
                      <a:pt x="16898" y="16607"/>
                    </a:lnTo>
                    <a:lnTo>
                      <a:pt x="17804" y="16651"/>
                    </a:lnTo>
                    <a:lnTo>
                      <a:pt x="18786" y="16684"/>
                    </a:lnTo>
                    <a:lnTo>
                      <a:pt x="19844" y="16728"/>
                    </a:lnTo>
                    <a:lnTo>
                      <a:pt x="20920" y="16751"/>
                    </a:lnTo>
                    <a:lnTo>
                      <a:pt x="21109" y="16497"/>
                    </a:lnTo>
                    <a:lnTo>
                      <a:pt x="21241" y="16222"/>
                    </a:lnTo>
                    <a:lnTo>
                      <a:pt x="21392" y="15946"/>
                    </a:lnTo>
                    <a:lnTo>
                      <a:pt x="21467" y="15648"/>
                    </a:lnTo>
                    <a:lnTo>
                      <a:pt x="21543" y="15351"/>
                    </a:lnTo>
                    <a:lnTo>
                      <a:pt x="21618" y="15042"/>
                    </a:lnTo>
                    <a:lnTo>
                      <a:pt x="21618" y="14745"/>
                    </a:lnTo>
                    <a:lnTo>
                      <a:pt x="21618" y="14447"/>
                    </a:lnTo>
                    <a:lnTo>
                      <a:pt x="21618" y="14150"/>
                    </a:lnTo>
                    <a:lnTo>
                      <a:pt x="21581" y="13852"/>
                    </a:lnTo>
                    <a:lnTo>
                      <a:pt x="21505" y="13577"/>
                    </a:lnTo>
                    <a:lnTo>
                      <a:pt x="21430" y="13301"/>
                    </a:lnTo>
                    <a:lnTo>
                      <a:pt x="21354" y="13048"/>
                    </a:lnTo>
                    <a:lnTo>
                      <a:pt x="21241" y="12816"/>
                    </a:lnTo>
                    <a:lnTo>
                      <a:pt x="21146" y="12607"/>
                    </a:lnTo>
                    <a:lnTo>
                      <a:pt x="21033" y="12431"/>
                    </a:lnTo>
                    <a:lnTo>
                      <a:pt x="20920" y="12265"/>
                    </a:lnTo>
                    <a:lnTo>
                      <a:pt x="20769" y="12144"/>
                    </a:lnTo>
                    <a:lnTo>
                      <a:pt x="20637" y="12034"/>
                    </a:lnTo>
                    <a:lnTo>
                      <a:pt x="20486" y="11946"/>
                    </a:lnTo>
                    <a:lnTo>
                      <a:pt x="20297" y="11891"/>
                    </a:lnTo>
                    <a:lnTo>
                      <a:pt x="20165" y="11846"/>
                    </a:lnTo>
                    <a:lnTo>
                      <a:pt x="19976" y="11824"/>
                    </a:lnTo>
                    <a:lnTo>
                      <a:pt x="19806" y="11802"/>
                    </a:lnTo>
                    <a:lnTo>
                      <a:pt x="19390" y="11824"/>
                    </a:lnTo>
                    <a:lnTo>
                      <a:pt x="18956" y="11891"/>
                    </a:lnTo>
                    <a:lnTo>
                      <a:pt x="18503" y="11968"/>
                    </a:lnTo>
                    <a:lnTo>
                      <a:pt x="17993" y="12078"/>
                    </a:lnTo>
                    <a:lnTo>
                      <a:pt x="17653" y="12144"/>
                    </a:lnTo>
                    <a:lnTo>
                      <a:pt x="17332" y="12199"/>
                    </a:lnTo>
                    <a:lnTo>
                      <a:pt x="17049" y="12221"/>
                    </a:lnTo>
                    <a:lnTo>
                      <a:pt x="16747" y="12243"/>
                    </a:lnTo>
                    <a:lnTo>
                      <a:pt x="16464" y="12243"/>
                    </a:lnTo>
                    <a:lnTo>
                      <a:pt x="16218" y="12243"/>
                    </a:lnTo>
                    <a:lnTo>
                      <a:pt x="15992" y="12221"/>
                    </a:lnTo>
                    <a:lnTo>
                      <a:pt x="15746" y="12199"/>
                    </a:lnTo>
                    <a:lnTo>
                      <a:pt x="15520" y="12155"/>
                    </a:lnTo>
                    <a:lnTo>
                      <a:pt x="15350" y="12122"/>
                    </a:lnTo>
                    <a:lnTo>
                      <a:pt x="15161" y="12056"/>
                    </a:lnTo>
                    <a:lnTo>
                      <a:pt x="14972" y="11990"/>
                    </a:lnTo>
                    <a:lnTo>
                      <a:pt x="14689" y="11846"/>
                    </a:lnTo>
                    <a:lnTo>
                      <a:pt x="14444" y="11670"/>
                    </a:lnTo>
                    <a:lnTo>
                      <a:pt x="14255" y="11483"/>
                    </a:lnTo>
                    <a:lnTo>
                      <a:pt x="14104" y="11295"/>
                    </a:lnTo>
                    <a:lnTo>
                      <a:pt x="14028" y="11086"/>
                    </a:lnTo>
                    <a:lnTo>
                      <a:pt x="13972" y="10888"/>
                    </a:lnTo>
                    <a:lnTo>
                      <a:pt x="13972" y="10700"/>
                    </a:lnTo>
                    <a:lnTo>
                      <a:pt x="14009" y="10513"/>
                    </a:lnTo>
                    <a:lnTo>
                      <a:pt x="14066" y="10359"/>
                    </a:lnTo>
                    <a:lnTo>
                      <a:pt x="14179" y="10215"/>
                    </a:lnTo>
                    <a:lnTo>
                      <a:pt x="14406" y="10006"/>
                    </a:lnTo>
                    <a:lnTo>
                      <a:pt x="14651" y="9830"/>
                    </a:lnTo>
                    <a:lnTo>
                      <a:pt x="14878" y="9686"/>
                    </a:lnTo>
                    <a:lnTo>
                      <a:pt x="15123" y="9554"/>
                    </a:lnTo>
                    <a:lnTo>
                      <a:pt x="15350" y="9477"/>
                    </a:lnTo>
                    <a:lnTo>
                      <a:pt x="15558" y="9411"/>
                    </a:lnTo>
                    <a:lnTo>
                      <a:pt x="15803" y="9345"/>
                    </a:lnTo>
                    <a:lnTo>
                      <a:pt x="16030" y="9323"/>
                    </a:lnTo>
                    <a:lnTo>
                      <a:pt x="16256" y="9301"/>
                    </a:lnTo>
                    <a:lnTo>
                      <a:pt x="16464" y="9323"/>
                    </a:lnTo>
                    <a:lnTo>
                      <a:pt x="16690" y="9345"/>
                    </a:lnTo>
                    <a:lnTo>
                      <a:pt x="16898" y="9367"/>
                    </a:lnTo>
                    <a:lnTo>
                      <a:pt x="17332" y="9477"/>
                    </a:lnTo>
                    <a:lnTo>
                      <a:pt x="17767" y="9598"/>
                    </a:lnTo>
                    <a:lnTo>
                      <a:pt x="18163" y="9731"/>
                    </a:lnTo>
                    <a:lnTo>
                      <a:pt x="18597" y="9874"/>
                    </a:lnTo>
                    <a:lnTo>
                      <a:pt x="18994" y="10006"/>
                    </a:lnTo>
                    <a:lnTo>
                      <a:pt x="19428" y="10083"/>
                    </a:lnTo>
                    <a:lnTo>
                      <a:pt x="19617" y="10127"/>
                    </a:lnTo>
                    <a:lnTo>
                      <a:pt x="19844" y="10149"/>
                    </a:lnTo>
                    <a:lnTo>
                      <a:pt x="20013" y="10149"/>
                    </a:lnTo>
                    <a:lnTo>
                      <a:pt x="20240" y="10127"/>
                    </a:lnTo>
                    <a:lnTo>
                      <a:pt x="20410" y="10105"/>
                    </a:lnTo>
                    <a:lnTo>
                      <a:pt x="20637" y="10061"/>
                    </a:lnTo>
                    <a:lnTo>
                      <a:pt x="20844" y="9984"/>
                    </a:lnTo>
                    <a:lnTo>
                      <a:pt x="21033" y="9896"/>
                    </a:lnTo>
                    <a:lnTo>
                      <a:pt x="21146" y="9830"/>
                    </a:lnTo>
                    <a:lnTo>
                      <a:pt x="21203" y="9753"/>
                    </a:lnTo>
                    <a:lnTo>
                      <a:pt x="21279" y="9642"/>
                    </a:lnTo>
                    <a:lnTo>
                      <a:pt x="21354" y="9521"/>
                    </a:lnTo>
                    <a:lnTo>
                      <a:pt x="21430" y="9246"/>
                    </a:lnTo>
                    <a:lnTo>
                      <a:pt x="21430" y="8904"/>
                    </a:lnTo>
                    <a:lnTo>
                      <a:pt x="21430" y="8540"/>
                    </a:lnTo>
                    <a:lnTo>
                      <a:pt x="21392" y="8144"/>
                    </a:lnTo>
                    <a:lnTo>
                      <a:pt x="21354" y="7714"/>
                    </a:lnTo>
                    <a:lnTo>
                      <a:pt x="21279" y="7295"/>
                    </a:lnTo>
                    <a:lnTo>
                      <a:pt x="21146" y="6446"/>
                    </a:lnTo>
                    <a:lnTo>
                      <a:pt x="20995" y="5686"/>
                    </a:lnTo>
                    <a:lnTo>
                      <a:pt x="20958" y="5366"/>
                    </a:lnTo>
                    <a:lnTo>
                      <a:pt x="20958" y="5091"/>
                    </a:lnTo>
                    <a:lnTo>
                      <a:pt x="20958" y="4860"/>
                    </a:lnTo>
                    <a:lnTo>
                      <a:pt x="21033" y="4716"/>
                    </a:lnTo>
                    <a:lnTo>
                      <a:pt x="20637" y="4860"/>
                    </a:lnTo>
                    <a:lnTo>
                      <a:pt x="20127" y="4992"/>
                    </a:lnTo>
                    <a:lnTo>
                      <a:pt x="19617" y="5069"/>
                    </a:lnTo>
                    <a:lnTo>
                      <a:pt x="19032" y="5157"/>
                    </a:lnTo>
                    <a:lnTo>
                      <a:pt x="18465" y="5201"/>
                    </a:lnTo>
                    <a:lnTo>
                      <a:pt x="17842" y="5245"/>
                    </a:lnTo>
                    <a:lnTo>
                      <a:pt x="17219" y="5267"/>
                    </a:lnTo>
                    <a:lnTo>
                      <a:pt x="16615" y="5267"/>
                    </a:lnTo>
                    <a:lnTo>
                      <a:pt x="15992" y="5245"/>
                    </a:lnTo>
                    <a:lnTo>
                      <a:pt x="15369" y="5201"/>
                    </a:lnTo>
                    <a:lnTo>
                      <a:pt x="14840" y="5157"/>
                    </a:lnTo>
                    <a:lnTo>
                      <a:pt x="14293" y="5091"/>
                    </a:lnTo>
                    <a:lnTo>
                      <a:pt x="13783" y="5014"/>
                    </a:lnTo>
                    <a:lnTo>
                      <a:pt x="13386" y="4926"/>
                    </a:lnTo>
                    <a:lnTo>
                      <a:pt x="13027" y="4815"/>
                    </a:lnTo>
                    <a:lnTo>
                      <a:pt x="12725" y="4716"/>
                    </a:lnTo>
                    <a:lnTo>
                      <a:pt x="12480" y="4606"/>
                    </a:lnTo>
                    <a:lnTo>
                      <a:pt x="12291" y="4496"/>
                    </a:lnTo>
                    <a:lnTo>
                      <a:pt x="12197" y="4397"/>
                    </a:lnTo>
                    <a:lnTo>
                      <a:pt x="12083" y="4286"/>
                    </a:lnTo>
                    <a:lnTo>
                      <a:pt x="12046" y="4187"/>
                    </a:lnTo>
                    <a:lnTo>
                      <a:pt x="12008" y="4077"/>
                    </a:lnTo>
                    <a:lnTo>
                      <a:pt x="12046" y="3967"/>
                    </a:lnTo>
                    <a:lnTo>
                      <a:pt x="12121" y="3868"/>
                    </a:lnTo>
                    <a:lnTo>
                      <a:pt x="12197" y="3735"/>
                    </a:lnTo>
                    <a:lnTo>
                      <a:pt x="12291" y="3614"/>
                    </a:lnTo>
                    <a:lnTo>
                      <a:pt x="12442" y="3482"/>
                    </a:lnTo>
                    <a:lnTo>
                      <a:pt x="12631" y="3361"/>
                    </a:lnTo>
                    <a:lnTo>
                      <a:pt x="13065" y="3085"/>
                    </a:lnTo>
                    <a:lnTo>
                      <a:pt x="13537" y="2766"/>
                    </a:lnTo>
                    <a:lnTo>
                      <a:pt x="13783" y="2578"/>
                    </a:lnTo>
                    <a:lnTo>
                      <a:pt x="13934" y="2380"/>
                    </a:lnTo>
                    <a:lnTo>
                      <a:pt x="14028" y="2171"/>
                    </a:lnTo>
                    <a:lnTo>
                      <a:pt x="14104" y="1961"/>
                    </a:lnTo>
                    <a:lnTo>
                      <a:pt x="14104" y="1730"/>
                    </a:lnTo>
                    <a:lnTo>
                      <a:pt x="14066" y="1498"/>
                    </a:lnTo>
                    <a:lnTo>
                      <a:pt x="13972" y="1267"/>
                    </a:lnTo>
                    <a:lnTo>
                      <a:pt x="13820" y="1057"/>
                    </a:lnTo>
                    <a:lnTo>
                      <a:pt x="13594" y="837"/>
                    </a:lnTo>
                    <a:lnTo>
                      <a:pt x="13386" y="628"/>
                    </a:lnTo>
                    <a:lnTo>
                      <a:pt x="13103" y="462"/>
                    </a:lnTo>
                    <a:lnTo>
                      <a:pt x="12763" y="308"/>
                    </a:lnTo>
                    <a:lnTo>
                      <a:pt x="12404" y="187"/>
                    </a:lnTo>
                    <a:lnTo>
                      <a:pt x="12008" y="77"/>
                    </a:lnTo>
                    <a:lnTo>
                      <a:pt x="11574" y="33"/>
                    </a:lnTo>
                    <a:lnTo>
                      <a:pt x="11102" y="11"/>
                    </a:lnTo>
                    <a:lnTo>
                      <a:pt x="10667" y="11"/>
                    </a:lnTo>
                    <a:lnTo>
                      <a:pt x="10233" y="77"/>
                    </a:lnTo>
                    <a:lnTo>
                      <a:pt x="9837" y="187"/>
                    </a:lnTo>
                    <a:lnTo>
                      <a:pt x="9440" y="286"/>
                    </a:lnTo>
                    <a:lnTo>
                      <a:pt x="9062" y="462"/>
                    </a:lnTo>
                    <a:lnTo>
                      <a:pt x="8741" y="628"/>
                    </a:lnTo>
                    <a:lnTo>
                      <a:pt x="8458" y="815"/>
                    </a:lnTo>
                    <a:lnTo>
                      <a:pt x="8232" y="1035"/>
                    </a:lnTo>
                    <a:lnTo>
                      <a:pt x="8062" y="1245"/>
                    </a:lnTo>
                    <a:lnTo>
                      <a:pt x="7911" y="1476"/>
                    </a:lnTo>
                    <a:lnTo>
                      <a:pt x="7835" y="1708"/>
                    </a:lnTo>
                    <a:lnTo>
                      <a:pt x="7797" y="1961"/>
                    </a:lnTo>
                    <a:lnTo>
                      <a:pt x="7835" y="2193"/>
                    </a:lnTo>
                    <a:lnTo>
                      <a:pt x="7948" y="2402"/>
                    </a:lnTo>
                    <a:lnTo>
                      <a:pt x="8062" y="2534"/>
                    </a:lnTo>
                    <a:lnTo>
                      <a:pt x="8175" y="2644"/>
                    </a:lnTo>
                    <a:lnTo>
                      <a:pt x="8269" y="2744"/>
                    </a:lnTo>
                    <a:lnTo>
                      <a:pt x="8420" y="2832"/>
                    </a:lnTo>
                    <a:lnTo>
                      <a:pt x="8704" y="3019"/>
                    </a:lnTo>
                    <a:lnTo>
                      <a:pt x="8968" y="3206"/>
                    </a:lnTo>
                    <a:lnTo>
                      <a:pt x="9138" y="3405"/>
                    </a:lnTo>
                    <a:lnTo>
                      <a:pt x="9327" y="3570"/>
                    </a:lnTo>
                    <a:lnTo>
                      <a:pt x="9440" y="3735"/>
                    </a:lnTo>
                    <a:lnTo>
                      <a:pt x="9516" y="3890"/>
                    </a:lnTo>
                    <a:lnTo>
                      <a:pt x="9534" y="4033"/>
                    </a:lnTo>
                    <a:lnTo>
                      <a:pt x="9534" y="4165"/>
                    </a:lnTo>
                    <a:lnTo>
                      <a:pt x="9516" y="4286"/>
                    </a:lnTo>
                    <a:lnTo>
                      <a:pt x="9440" y="4397"/>
                    </a:lnTo>
                    <a:lnTo>
                      <a:pt x="9327" y="4496"/>
                    </a:lnTo>
                    <a:lnTo>
                      <a:pt x="9176" y="4562"/>
                    </a:lnTo>
                    <a:lnTo>
                      <a:pt x="9006" y="4628"/>
                    </a:lnTo>
                    <a:lnTo>
                      <a:pt x="8779" y="4694"/>
                    </a:lnTo>
                    <a:lnTo>
                      <a:pt x="8534" y="4716"/>
                    </a:lnTo>
                    <a:lnTo>
                      <a:pt x="8232" y="4716"/>
                    </a:lnTo>
                    <a:lnTo>
                      <a:pt x="7118" y="4738"/>
                    </a:lnTo>
                    <a:lnTo>
                      <a:pt x="5947" y="4771"/>
                    </a:lnTo>
                    <a:lnTo>
                      <a:pt x="4795" y="4815"/>
                    </a:lnTo>
                    <a:lnTo>
                      <a:pt x="3681" y="4860"/>
                    </a:lnTo>
                    <a:lnTo>
                      <a:pt x="2662" y="4882"/>
                    </a:lnTo>
                    <a:lnTo>
                      <a:pt x="1755" y="4882"/>
                    </a:lnTo>
                    <a:lnTo>
                      <a:pt x="1359" y="4860"/>
                    </a:lnTo>
                    <a:lnTo>
                      <a:pt x="981" y="4837"/>
                    </a:lnTo>
                    <a:lnTo>
                      <a:pt x="698" y="4771"/>
                    </a:lnTo>
                    <a:lnTo>
                      <a:pt x="453" y="4716"/>
                    </a:lnTo>
                    <a:lnTo>
                      <a:pt x="453" y="5322"/>
                    </a:lnTo>
                    <a:lnTo>
                      <a:pt x="453" y="6083"/>
                    </a:lnTo>
                    <a:lnTo>
                      <a:pt x="453" y="6909"/>
                    </a:lnTo>
                    <a:lnTo>
                      <a:pt x="453" y="7780"/>
                    </a:lnTo>
                    <a:lnTo>
                      <a:pt x="453" y="8606"/>
                    </a:lnTo>
                    <a:lnTo>
                      <a:pt x="453" y="9345"/>
                    </a:lnTo>
                    <a:lnTo>
                      <a:pt x="453" y="9918"/>
                    </a:lnTo>
                    <a:lnTo>
                      <a:pt x="453" y="10282"/>
                    </a:lnTo>
                    <a:lnTo>
                      <a:pt x="490" y="10381"/>
                    </a:lnTo>
                    <a:lnTo>
                      <a:pt x="547" y="10491"/>
                    </a:lnTo>
                    <a:lnTo>
                      <a:pt x="660" y="10590"/>
                    </a:lnTo>
                    <a:lnTo>
                      <a:pt x="811" y="10700"/>
                    </a:lnTo>
                    <a:lnTo>
                      <a:pt x="981" y="10811"/>
                    </a:lnTo>
                    <a:lnTo>
                      <a:pt x="1208" y="10888"/>
                    </a:lnTo>
                    <a:lnTo>
                      <a:pt x="1453" y="10954"/>
                    </a:lnTo>
                    <a:lnTo>
                      <a:pt x="1718" y="11020"/>
                    </a:lnTo>
                    <a:lnTo>
                      <a:pt x="1963" y="11064"/>
                    </a:lnTo>
                    <a:lnTo>
                      <a:pt x="2265" y="11086"/>
                    </a:lnTo>
                    <a:lnTo>
                      <a:pt x="2548" y="11064"/>
                    </a:lnTo>
                    <a:lnTo>
                      <a:pt x="2794" y="11042"/>
                    </a:lnTo>
                    <a:lnTo>
                      <a:pt x="3096" y="10976"/>
                    </a:lnTo>
                    <a:lnTo>
                      <a:pt x="3341" y="10888"/>
                    </a:lnTo>
                    <a:lnTo>
                      <a:pt x="3606" y="10766"/>
                    </a:lnTo>
                    <a:lnTo>
                      <a:pt x="3813" y="10590"/>
                    </a:lnTo>
                    <a:close/>
                  </a:path>
                </a:pathLst>
              </a:custGeom>
              <a:solidFill>
                <a:srgbClr val="D8EBB3">
                  <a:alpha val="3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037" name="Text Box 21"/>
              <p:cNvSpPr txBox="1">
                <a:spLocks noChangeArrowheads="1"/>
              </p:cNvSpPr>
              <p:nvPr/>
            </p:nvSpPr>
            <p:spPr bwMode="auto">
              <a:xfrm>
                <a:off x="4755" y="505"/>
                <a:ext cx="106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006600"/>
                    </a:solidFill>
                  </a:rPr>
                  <a:t>Super B collider</a:t>
                </a:r>
              </a:p>
            </p:txBody>
          </p:sp>
        </p:grpSp>
        <p:sp>
          <p:nvSpPr>
            <p:cNvPr id="854038" name="Text Box 22"/>
            <p:cNvSpPr txBox="1">
              <a:spLocks noChangeArrowheads="1"/>
            </p:cNvSpPr>
            <p:nvPr/>
          </p:nvSpPr>
          <p:spPr bwMode="auto">
            <a:xfrm>
              <a:off x="229" y="182"/>
              <a:ext cx="116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006600"/>
                  </a:solidFill>
                </a:rPr>
                <a:t>Intensity Frontier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/>
              <a:t>PPA Program Introduction 	</a:t>
            </a:r>
            <a:r>
              <a:rPr lang="en-US">
                <a:cs typeface="Arial" pitchFamily="34" charset="0"/>
              </a:rPr>
              <a:t>	</a:t>
            </a:r>
            <a:fld id="{EE021737-21D2-40F8-A389-2EE96D70CAB2}" type="slidenum">
              <a:rPr lang="en-US"/>
              <a:pPr/>
              <a:t>6</a:t>
            </a:fld>
            <a:endParaRPr lang="en-US"/>
          </a:p>
        </p:txBody>
      </p:sp>
      <p:grpSp>
        <p:nvGrpSpPr>
          <p:cNvPr id="856066" name="Group 2"/>
          <p:cNvGrpSpPr>
            <a:grpSpLocks noChangeAspect="1"/>
          </p:cNvGrpSpPr>
          <p:nvPr/>
        </p:nvGrpSpPr>
        <p:grpSpPr bwMode="auto">
          <a:xfrm>
            <a:off x="1770063" y="923925"/>
            <a:ext cx="5621337" cy="5645150"/>
            <a:chOff x="1824" y="633"/>
            <a:chExt cx="2834" cy="2849"/>
          </a:xfrm>
        </p:grpSpPr>
        <p:sp>
          <p:nvSpPr>
            <p:cNvPr id="856067" name="Puzzle3" descr="cern"/>
            <p:cNvSpPr>
              <a:spLocks noChangeAspect="1"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6068" name="Puzzle2" descr="Picture1"/>
            <p:cNvSpPr>
              <a:spLocks noChangeAspect="1"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6069" name="Puzzle4" descr="Picture3"/>
            <p:cNvSpPr>
              <a:spLocks noChangeAspect="1"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blipFill dpi="0" rotWithShape="1">
              <a:blip r:embed="rId5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6070" name="Puzzle1" descr="Picture2"/>
            <p:cNvSpPr>
              <a:spLocks noChangeAspect="1"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blipFill dpi="0" rotWithShape="1">
              <a:blip r:embed="rId6" cstate="print"/>
              <a:srcRect/>
              <a:stretch>
                <a:fillRect/>
              </a:stretch>
            </a:blip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560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Projects</a:t>
            </a:r>
          </a:p>
        </p:txBody>
      </p:sp>
      <p:sp>
        <p:nvSpPr>
          <p:cNvPr id="856072" name="Text Box 8"/>
          <p:cNvSpPr txBox="1">
            <a:spLocks noChangeArrowheads="1"/>
          </p:cNvSpPr>
          <p:nvPr/>
        </p:nvSpPr>
        <p:spPr bwMode="auto">
          <a:xfrm>
            <a:off x="4648200" y="3048000"/>
            <a:ext cx="1779588" cy="730250"/>
          </a:xfrm>
          <a:prstGeom prst="rect">
            <a:avLst/>
          </a:prstGeom>
          <a:solidFill>
            <a:srgbClr val="3366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Accelerator-based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particle physics: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ATLAS &amp; BABAR</a:t>
            </a:r>
          </a:p>
        </p:txBody>
      </p:sp>
      <p:sp>
        <p:nvSpPr>
          <p:cNvPr id="856073" name="Text Box 9"/>
          <p:cNvSpPr txBox="1">
            <a:spLocks noChangeArrowheads="1"/>
          </p:cNvSpPr>
          <p:nvPr/>
        </p:nvSpPr>
        <p:spPr bwMode="auto">
          <a:xfrm>
            <a:off x="4716463" y="3935413"/>
            <a:ext cx="1547812" cy="730250"/>
          </a:xfrm>
          <a:prstGeom prst="rect">
            <a:avLst/>
          </a:prstGeom>
          <a:solidFill>
            <a:srgbClr val="FF99CC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Astrophysics &amp;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Cosmology: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Fermi GST, DES</a:t>
            </a:r>
          </a:p>
        </p:txBody>
      </p:sp>
      <p:sp>
        <p:nvSpPr>
          <p:cNvPr id="856074" name="Text Box 10"/>
          <p:cNvSpPr txBox="1">
            <a:spLocks noChangeArrowheads="1"/>
          </p:cNvSpPr>
          <p:nvPr/>
        </p:nvSpPr>
        <p:spPr bwMode="auto">
          <a:xfrm>
            <a:off x="2484438" y="3048000"/>
            <a:ext cx="2163762" cy="730250"/>
          </a:xfrm>
          <a:prstGeom prst="rect">
            <a:avLst/>
          </a:prstGeom>
          <a:solidFill>
            <a:srgbClr val="3366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Accelerator research: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ILC, high-gradient,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plasma-wakefield, laser</a:t>
            </a:r>
          </a:p>
        </p:txBody>
      </p:sp>
      <p:sp>
        <p:nvSpPr>
          <p:cNvPr id="856075" name="Text Box 11"/>
          <p:cNvSpPr txBox="1">
            <a:spLocks noChangeArrowheads="1"/>
          </p:cNvSpPr>
          <p:nvPr/>
        </p:nvSpPr>
        <p:spPr bwMode="auto">
          <a:xfrm>
            <a:off x="2498725" y="3937000"/>
            <a:ext cx="2073275" cy="517525"/>
          </a:xfrm>
          <a:prstGeom prst="rect">
            <a:avLst/>
          </a:prstGeom>
          <a:solidFill>
            <a:srgbClr val="FF99CC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Underground physics: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EXO-200, CDMS</a:t>
            </a:r>
          </a:p>
        </p:txBody>
      </p:sp>
      <p:grpSp>
        <p:nvGrpSpPr>
          <p:cNvPr id="856092" name="Group 28"/>
          <p:cNvGrpSpPr>
            <a:grpSpLocks/>
          </p:cNvGrpSpPr>
          <p:nvPr/>
        </p:nvGrpSpPr>
        <p:grpSpPr bwMode="auto">
          <a:xfrm>
            <a:off x="363538" y="501650"/>
            <a:ext cx="8780462" cy="6621463"/>
            <a:chOff x="229" y="316"/>
            <a:chExt cx="5531" cy="4171"/>
          </a:xfrm>
        </p:grpSpPr>
        <p:grpSp>
          <p:nvGrpSpPr>
            <p:cNvPr id="856090" name="Group 26"/>
            <p:cNvGrpSpPr>
              <a:grpSpLocks/>
            </p:cNvGrpSpPr>
            <p:nvPr/>
          </p:nvGrpSpPr>
          <p:grpSpPr bwMode="auto">
            <a:xfrm>
              <a:off x="1200" y="2976"/>
              <a:ext cx="1202" cy="1511"/>
              <a:chOff x="1200" y="2976"/>
              <a:chExt cx="1202" cy="1511"/>
            </a:xfrm>
          </p:grpSpPr>
          <p:sp>
            <p:nvSpPr>
              <p:cNvPr id="856078" name="Puzzle3"/>
              <p:cNvSpPr>
                <a:spLocks noEditPoints="1" noChangeArrowheads="1"/>
              </p:cNvSpPr>
              <p:nvPr/>
            </p:nvSpPr>
            <p:spPr bwMode="auto">
              <a:xfrm>
                <a:off x="1245" y="2976"/>
                <a:ext cx="1113" cy="1511"/>
              </a:xfrm>
              <a:custGeom>
                <a:avLst/>
                <a:gdLst>
                  <a:gd name="T0" fmla="*/ 10391 w 21600"/>
                  <a:gd name="T1" fmla="*/ 15806 h 21600"/>
                  <a:gd name="T2" fmla="*/ 20551 w 21600"/>
                  <a:gd name="T3" fmla="*/ 21088 h 21600"/>
                  <a:gd name="T4" fmla="*/ 13180 w 21600"/>
                  <a:gd name="T5" fmla="*/ 13801 h 21600"/>
                  <a:gd name="T6" fmla="*/ 20551 w 21600"/>
                  <a:gd name="T7" fmla="*/ 7025 h 21600"/>
                  <a:gd name="T8" fmla="*/ 10500 w 21600"/>
                  <a:gd name="T9" fmla="*/ 52 h 21600"/>
                  <a:gd name="T10" fmla="*/ 692 w 21600"/>
                  <a:gd name="T11" fmla="*/ 6802 h 21600"/>
                  <a:gd name="T12" fmla="*/ 8064 w 21600"/>
                  <a:gd name="T13" fmla="*/ 13526 h 21600"/>
                  <a:gd name="T14" fmla="*/ 692 w 21600"/>
                  <a:gd name="T15" fmla="*/ 21088 h 21600"/>
                  <a:gd name="T16" fmla="*/ 2273 w 21600"/>
                  <a:gd name="T17" fmla="*/ 7719 h 21600"/>
                  <a:gd name="T18" fmla="*/ 19149 w 21600"/>
                  <a:gd name="T19" fmla="*/ 202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solidFill>
                <a:srgbClr val="FFBE7D">
                  <a:alpha val="3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079" name="Text Box 15"/>
              <p:cNvSpPr txBox="1">
                <a:spLocks noChangeArrowheads="1"/>
              </p:cNvSpPr>
              <p:nvPr/>
            </p:nvSpPr>
            <p:spPr bwMode="auto">
              <a:xfrm>
                <a:off x="1200" y="3628"/>
                <a:ext cx="120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993366"/>
                    </a:solidFill>
                  </a:rPr>
                  <a:t>SuperCDMS at SNOLAB</a:t>
                </a:r>
              </a:p>
            </p:txBody>
          </p:sp>
        </p:grpSp>
        <p:sp>
          <p:nvSpPr>
            <p:cNvPr id="856080" name="Text Box 16"/>
            <p:cNvSpPr txBox="1">
              <a:spLocks noChangeArrowheads="1"/>
            </p:cNvSpPr>
            <p:nvPr/>
          </p:nvSpPr>
          <p:spPr bwMode="auto">
            <a:xfrm>
              <a:off x="229" y="316"/>
              <a:ext cx="10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993366"/>
                  </a:solidFill>
                </a:rPr>
                <a:t>Cosmic Frontier</a:t>
              </a:r>
            </a:p>
          </p:txBody>
        </p:sp>
        <p:grpSp>
          <p:nvGrpSpPr>
            <p:cNvPr id="856081" name="Group 17"/>
            <p:cNvGrpSpPr>
              <a:grpSpLocks/>
            </p:cNvGrpSpPr>
            <p:nvPr/>
          </p:nvGrpSpPr>
          <p:grpSpPr bwMode="auto">
            <a:xfrm>
              <a:off x="4558" y="1680"/>
              <a:ext cx="1202" cy="1511"/>
              <a:chOff x="4558" y="1680"/>
              <a:chExt cx="1202" cy="1511"/>
            </a:xfrm>
          </p:grpSpPr>
          <p:sp>
            <p:nvSpPr>
              <p:cNvPr id="856082" name="Puzzle3"/>
              <p:cNvSpPr>
                <a:spLocks noEditPoints="1" noChangeArrowheads="1"/>
              </p:cNvSpPr>
              <p:nvPr/>
            </p:nvSpPr>
            <p:spPr bwMode="auto">
              <a:xfrm>
                <a:off x="4603" y="1680"/>
                <a:ext cx="1113" cy="1511"/>
              </a:xfrm>
              <a:custGeom>
                <a:avLst/>
                <a:gdLst>
                  <a:gd name="T0" fmla="*/ 10391 w 21600"/>
                  <a:gd name="T1" fmla="*/ 15806 h 21600"/>
                  <a:gd name="T2" fmla="*/ 20551 w 21600"/>
                  <a:gd name="T3" fmla="*/ 21088 h 21600"/>
                  <a:gd name="T4" fmla="*/ 13180 w 21600"/>
                  <a:gd name="T5" fmla="*/ 13801 h 21600"/>
                  <a:gd name="T6" fmla="*/ 20551 w 21600"/>
                  <a:gd name="T7" fmla="*/ 7025 h 21600"/>
                  <a:gd name="T8" fmla="*/ 10500 w 21600"/>
                  <a:gd name="T9" fmla="*/ 52 h 21600"/>
                  <a:gd name="T10" fmla="*/ 692 w 21600"/>
                  <a:gd name="T11" fmla="*/ 6802 h 21600"/>
                  <a:gd name="T12" fmla="*/ 8064 w 21600"/>
                  <a:gd name="T13" fmla="*/ 13526 h 21600"/>
                  <a:gd name="T14" fmla="*/ 692 w 21600"/>
                  <a:gd name="T15" fmla="*/ 21088 h 21600"/>
                  <a:gd name="T16" fmla="*/ 2273 w 21600"/>
                  <a:gd name="T17" fmla="*/ 7719 h 21600"/>
                  <a:gd name="T18" fmla="*/ 19149 w 21600"/>
                  <a:gd name="T19" fmla="*/ 202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solidFill>
                <a:srgbClr val="FFBE7D">
                  <a:alpha val="3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083" name="Text Box 19"/>
              <p:cNvSpPr txBox="1">
                <a:spLocks noChangeArrowheads="1"/>
              </p:cNvSpPr>
              <p:nvPr/>
            </p:nvSpPr>
            <p:spPr bwMode="auto">
              <a:xfrm>
                <a:off x="4558" y="2320"/>
                <a:ext cx="120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993366"/>
                    </a:solidFill>
                  </a:rPr>
                  <a:t>CMB</a:t>
                </a:r>
              </a:p>
            </p:txBody>
          </p:sp>
        </p:grpSp>
        <p:grpSp>
          <p:nvGrpSpPr>
            <p:cNvPr id="856084" name="Group 20"/>
            <p:cNvGrpSpPr>
              <a:grpSpLocks/>
            </p:cNvGrpSpPr>
            <p:nvPr/>
          </p:nvGrpSpPr>
          <p:grpSpPr bwMode="auto">
            <a:xfrm>
              <a:off x="3840" y="2808"/>
              <a:ext cx="1202" cy="1511"/>
              <a:chOff x="3840" y="2808"/>
              <a:chExt cx="1202" cy="1511"/>
            </a:xfrm>
          </p:grpSpPr>
          <p:sp>
            <p:nvSpPr>
              <p:cNvPr id="856085" name="Puzzle3"/>
              <p:cNvSpPr>
                <a:spLocks noEditPoints="1" noChangeArrowheads="1"/>
              </p:cNvSpPr>
              <p:nvPr/>
            </p:nvSpPr>
            <p:spPr bwMode="auto">
              <a:xfrm>
                <a:off x="3885" y="2808"/>
                <a:ext cx="1113" cy="1511"/>
              </a:xfrm>
              <a:custGeom>
                <a:avLst/>
                <a:gdLst>
                  <a:gd name="T0" fmla="*/ 10391 w 21600"/>
                  <a:gd name="T1" fmla="*/ 15806 h 21600"/>
                  <a:gd name="T2" fmla="*/ 20551 w 21600"/>
                  <a:gd name="T3" fmla="*/ 21088 h 21600"/>
                  <a:gd name="T4" fmla="*/ 13180 w 21600"/>
                  <a:gd name="T5" fmla="*/ 13801 h 21600"/>
                  <a:gd name="T6" fmla="*/ 20551 w 21600"/>
                  <a:gd name="T7" fmla="*/ 7025 h 21600"/>
                  <a:gd name="T8" fmla="*/ 10500 w 21600"/>
                  <a:gd name="T9" fmla="*/ 52 h 21600"/>
                  <a:gd name="T10" fmla="*/ 692 w 21600"/>
                  <a:gd name="T11" fmla="*/ 6802 h 21600"/>
                  <a:gd name="T12" fmla="*/ 8064 w 21600"/>
                  <a:gd name="T13" fmla="*/ 13526 h 21600"/>
                  <a:gd name="T14" fmla="*/ 692 w 21600"/>
                  <a:gd name="T15" fmla="*/ 21088 h 21600"/>
                  <a:gd name="T16" fmla="*/ 2273 w 21600"/>
                  <a:gd name="T17" fmla="*/ 7719 h 21600"/>
                  <a:gd name="T18" fmla="*/ 19149 w 21600"/>
                  <a:gd name="T19" fmla="*/ 202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solidFill>
                <a:srgbClr val="FFBE7D">
                  <a:alpha val="3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086" name="Text Box 22"/>
              <p:cNvSpPr txBox="1">
                <a:spLocks noChangeArrowheads="1"/>
              </p:cNvSpPr>
              <p:nvPr/>
            </p:nvSpPr>
            <p:spPr bwMode="auto">
              <a:xfrm>
                <a:off x="3840" y="3448"/>
                <a:ext cx="120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993366"/>
                    </a:solidFill>
                  </a:rPr>
                  <a:t>LSST</a:t>
                </a:r>
              </a:p>
            </p:txBody>
          </p:sp>
        </p:grpSp>
        <p:grpSp>
          <p:nvGrpSpPr>
            <p:cNvPr id="856091" name="Group 27"/>
            <p:cNvGrpSpPr>
              <a:grpSpLocks/>
            </p:cNvGrpSpPr>
            <p:nvPr/>
          </p:nvGrpSpPr>
          <p:grpSpPr bwMode="auto">
            <a:xfrm>
              <a:off x="2640" y="2928"/>
              <a:ext cx="1202" cy="1511"/>
              <a:chOff x="2640" y="2928"/>
              <a:chExt cx="1202" cy="1511"/>
            </a:xfrm>
          </p:grpSpPr>
          <p:sp>
            <p:nvSpPr>
              <p:cNvPr id="856088" name="Puzzle3"/>
              <p:cNvSpPr>
                <a:spLocks noEditPoints="1" noChangeArrowheads="1"/>
              </p:cNvSpPr>
              <p:nvPr/>
            </p:nvSpPr>
            <p:spPr bwMode="auto">
              <a:xfrm>
                <a:off x="2685" y="2928"/>
                <a:ext cx="1113" cy="1511"/>
              </a:xfrm>
              <a:custGeom>
                <a:avLst/>
                <a:gdLst>
                  <a:gd name="T0" fmla="*/ 10391 w 21600"/>
                  <a:gd name="T1" fmla="*/ 15806 h 21600"/>
                  <a:gd name="T2" fmla="*/ 20551 w 21600"/>
                  <a:gd name="T3" fmla="*/ 21088 h 21600"/>
                  <a:gd name="T4" fmla="*/ 13180 w 21600"/>
                  <a:gd name="T5" fmla="*/ 13801 h 21600"/>
                  <a:gd name="T6" fmla="*/ 20551 w 21600"/>
                  <a:gd name="T7" fmla="*/ 7025 h 21600"/>
                  <a:gd name="T8" fmla="*/ 10500 w 21600"/>
                  <a:gd name="T9" fmla="*/ 52 h 21600"/>
                  <a:gd name="T10" fmla="*/ 692 w 21600"/>
                  <a:gd name="T11" fmla="*/ 6802 h 21600"/>
                  <a:gd name="T12" fmla="*/ 8064 w 21600"/>
                  <a:gd name="T13" fmla="*/ 13526 h 21600"/>
                  <a:gd name="T14" fmla="*/ 692 w 21600"/>
                  <a:gd name="T15" fmla="*/ 21088 h 21600"/>
                  <a:gd name="T16" fmla="*/ 2273 w 21600"/>
                  <a:gd name="T17" fmla="*/ 7719 h 21600"/>
                  <a:gd name="T18" fmla="*/ 19149 w 21600"/>
                  <a:gd name="T19" fmla="*/ 202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solidFill>
                <a:srgbClr val="FFBE7D">
                  <a:alpha val="3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089" name="Text Box 25"/>
              <p:cNvSpPr txBox="1">
                <a:spLocks noChangeArrowheads="1"/>
              </p:cNvSpPr>
              <p:nvPr/>
            </p:nvSpPr>
            <p:spPr bwMode="auto">
              <a:xfrm>
                <a:off x="2640" y="3600"/>
                <a:ext cx="120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993366"/>
                    </a:solidFill>
                  </a:rPr>
                  <a:t>CTA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PPA Program Introduction </a:t>
            </a:r>
            <a:r>
              <a:rPr lang="en-US" dirty="0"/>
              <a:t>		</a:t>
            </a:r>
            <a:fld id="{88997190-0D87-44F5-91F9-9DBE7109B71C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Capabilities and Projects</a:t>
            </a:r>
          </a:p>
        </p:txBody>
      </p:sp>
      <p:graphicFrame>
        <p:nvGraphicFramePr>
          <p:cNvPr id="98307" name="Group 3"/>
          <p:cNvGraphicFramePr>
            <a:graphicFrameLocks noGrp="1"/>
          </p:cNvGraphicFramePr>
          <p:nvPr/>
        </p:nvGraphicFramePr>
        <p:xfrm>
          <a:off x="806450" y="1179513"/>
          <a:ext cx="8140700" cy="4979990"/>
        </p:xfrm>
        <a:graphic>
          <a:graphicData uri="http://schemas.openxmlformats.org/drawingml/2006/table">
            <a:tbl>
              <a:tblPr/>
              <a:tblGrid>
                <a:gridCol w="1535113"/>
                <a:gridCol w="942975"/>
                <a:gridCol w="942975"/>
                <a:gridCol w="944562"/>
                <a:gridCol w="942975"/>
                <a:gridCol w="946150"/>
                <a:gridCol w="941388"/>
                <a:gridCol w="944562"/>
              </a:tblGrid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BABAR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FERMI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LSST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WFIRST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KIPAC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LCLS/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DAQ/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trigger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Space systems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Pipeline processing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Petascale datasets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Petascale databases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(lessons learned!)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MPI/SMP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some analyses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some analyses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Zapf Dingbats" pitchFamily="-108" charset="2"/>
                          <a:ea typeface="Arial Unicode MS" pitchFamily="34" charset="-128"/>
                          <a:cs typeface="Arial Unicode MS" pitchFamily="34" charset="-128"/>
                          <a:sym typeface="Zapf Dingbats" pitchFamily="-108" charset="2"/>
                        </a:rPr>
                        <a:t>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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(imaging)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Visualization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Advanced CPU/GPU use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will need someday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  <a:sym typeface="Wingdings" pitchFamily="2" charset="2"/>
                        </a:rPr>
                        <a:t>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 Dingbats" pitchFamily="-108" charset="2"/>
                        <a:ea typeface="Arial Unicode MS" pitchFamily="34" charset="-128"/>
                        <a:cs typeface="Arial Unicode MS" pitchFamily="34" charset="-128"/>
                        <a:sym typeface="Zapf Dingbats" pitchFamily="-108" charset="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15456" name="Text Box 95"/>
          <p:cNvSpPr txBox="1">
            <a:spLocks noChangeArrowheads="1"/>
          </p:cNvSpPr>
          <p:nvPr/>
        </p:nvSpPr>
        <p:spPr bwMode="auto">
          <a:xfrm>
            <a:off x="111125" y="2225675"/>
            <a:ext cx="458788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en-US"/>
              <a:t>established</a:t>
            </a:r>
          </a:p>
        </p:txBody>
      </p:sp>
      <p:sp>
        <p:nvSpPr>
          <p:cNvPr id="15457" name="AutoShape 96"/>
          <p:cNvSpPr>
            <a:spLocks/>
          </p:cNvSpPr>
          <p:nvPr/>
        </p:nvSpPr>
        <p:spPr bwMode="auto">
          <a:xfrm>
            <a:off x="509588" y="1735138"/>
            <a:ext cx="277812" cy="2379662"/>
          </a:xfrm>
          <a:prstGeom prst="leftBrace">
            <a:avLst>
              <a:gd name="adj1" fmla="val 6642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458" name="Text Box 97"/>
          <p:cNvSpPr txBox="1">
            <a:spLocks noChangeArrowheads="1"/>
          </p:cNvSpPr>
          <p:nvPr/>
        </p:nvSpPr>
        <p:spPr bwMode="auto">
          <a:xfrm>
            <a:off x="111125" y="4168775"/>
            <a:ext cx="458788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en-US"/>
              <a:t>developing</a:t>
            </a:r>
          </a:p>
        </p:txBody>
      </p:sp>
      <p:sp>
        <p:nvSpPr>
          <p:cNvPr id="15459" name="AutoShape 98"/>
          <p:cNvSpPr>
            <a:spLocks/>
          </p:cNvSpPr>
          <p:nvPr/>
        </p:nvSpPr>
        <p:spPr bwMode="auto">
          <a:xfrm>
            <a:off x="525463" y="4114800"/>
            <a:ext cx="261937" cy="1460500"/>
          </a:xfrm>
          <a:prstGeom prst="leftBrace">
            <a:avLst>
              <a:gd name="adj1" fmla="val 5075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460" name="Text Box 99"/>
          <p:cNvSpPr txBox="1">
            <a:spLocks noChangeArrowheads="1"/>
          </p:cNvSpPr>
          <p:nvPr/>
        </p:nvSpPr>
        <p:spPr bwMode="auto">
          <a:xfrm>
            <a:off x="95250" y="5583238"/>
            <a:ext cx="6127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/>
              <a:t>new</a:t>
            </a:r>
          </a:p>
          <a:p>
            <a:pPr algn="ctr" eaLnBrk="0" hangingPunct="0"/>
            <a:r>
              <a:rPr lang="en-US" sz="1600"/>
              <a:t>R&amp;D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ChangeArrowheads="1"/>
          </p:cNvSpPr>
          <p:nvPr/>
        </p:nvSpPr>
        <p:spPr bwMode="auto">
          <a:xfrm>
            <a:off x="457200" y="457200"/>
            <a:ext cx="82692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400" b="1">
                <a:solidFill>
                  <a:schemeClr val="bg1"/>
                </a:solidFill>
                <a:latin typeface="Times New Roman" pitchFamily="18" charset="0"/>
              </a:rPr>
              <a:t>Turn-on in 2009:  LCLS will be the World’s First X-ray Laser</a:t>
            </a:r>
          </a:p>
        </p:txBody>
      </p:sp>
      <p:sp>
        <p:nvSpPr>
          <p:cNvPr id="463875" name="Rectangle 3"/>
          <p:cNvSpPr>
            <a:spLocks noChangeArrowheads="1"/>
          </p:cNvSpPr>
          <p:nvPr/>
        </p:nvSpPr>
        <p:spPr bwMode="auto">
          <a:xfrm>
            <a:off x="457200" y="22860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0" hangingPunct="0"/>
            <a:r>
              <a:rPr lang="en-US" sz="2800" b="1"/>
              <a:t>LCLS: Linac Coherent Light Source</a:t>
            </a:r>
          </a:p>
        </p:txBody>
      </p:sp>
      <p:pic>
        <p:nvPicPr>
          <p:cNvPr id="4638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248525"/>
          </a:xfrm>
          <a:prstGeom prst="rect">
            <a:avLst/>
          </a:prstGeom>
          <a:solidFill>
            <a:srgbClr val="004652"/>
          </a:solidFill>
          <a:ln w="9525">
            <a:solidFill>
              <a:srgbClr val="0066FF"/>
            </a:solidFill>
            <a:miter lim="800000"/>
            <a:headEnd/>
            <a:tailEnd/>
          </a:ln>
        </p:spPr>
      </p:pic>
      <p:sp>
        <p:nvSpPr>
          <p:cNvPr id="463877" name="Rectangle 5" descr="Green marble"/>
          <p:cNvSpPr>
            <a:spLocks noChangeArrowheads="1"/>
          </p:cNvSpPr>
          <p:nvPr/>
        </p:nvSpPr>
        <p:spPr bwMode="auto">
          <a:xfrm>
            <a:off x="2057400" y="4143375"/>
            <a:ext cx="609600" cy="152400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78" name="Text Box 6"/>
          <p:cNvSpPr txBox="1">
            <a:spLocks noChangeArrowheads="1"/>
          </p:cNvSpPr>
          <p:nvPr/>
        </p:nvSpPr>
        <p:spPr bwMode="auto">
          <a:xfrm>
            <a:off x="6400800" y="2260600"/>
            <a:ext cx="747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chemeClr val="bg1"/>
                </a:solidFill>
                <a:latin typeface="Tahoma" pitchFamily="34" charset="0"/>
              </a:rPr>
              <a:t>FACET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38100" y="685800"/>
            <a:ext cx="9067800" cy="5691187"/>
            <a:chOff x="38100" y="685800"/>
            <a:chExt cx="9067800" cy="5691187"/>
          </a:xfrm>
        </p:grpSpPr>
        <p:grpSp>
          <p:nvGrpSpPr>
            <p:cNvPr id="74" name="Group 73"/>
            <p:cNvGrpSpPr/>
            <p:nvPr/>
          </p:nvGrpSpPr>
          <p:grpSpPr>
            <a:xfrm>
              <a:off x="38100" y="685800"/>
              <a:ext cx="9067800" cy="5691187"/>
              <a:chOff x="38100" y="685800"/>
              <a:chExt cx="9067800" cy="5691187"/>
            </a:xfrm>
          </p:grpSpPr>
          <p:sp>
            <p:nvSpPr>
              <p:cNvPr id="75" name="Text Box 9"/>
              <p:cNvSpPr txBox="1">
                <a:spLocks noChangeArrowheads="1"/>
              </p:cNvSpPr>
              <p:nvPr/>
            </p:nvSpPr>
            <p:spPr bwMode="auto">
              <a:xfrm>
                <a:off x="2790825" y="685800"/>
                <a:ext cx="3581400" cy="1169551"/>
              </a:xfrm>
              <a:prstGeom prst="rect">
                <a:avLst/>
              </a:prstGeom>
              <a:solidFill>
                <a:srgbClr val="CCFF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/>
                <a:endParaRPr lang="en-US" sz="1400" dirty="0"/>
              </a:p>
              <a:p>
                <a:pPr algn="ctr"/>
                <a:r>
                  <a:rPr lang="en-US" sz="1400" dirty="0"/>
                  <a:t>SLAC National </a:t>
                </a:r>
                <a:r>
                  <a:rPr lang="en-US" sz="1400" dirty="0" smtClean="0"/>
                  <a:t>Accelerator Laboratory</a:t>
                </a:r>
                <a:endParaRPr lang="en-US" sz="1400" dirty="0"/>
              </a:p>
              <a:p>
                <a:pPr algn="ctr"/>
                <a:r>
                  <a:rPr lang="en-US" sz="1400" dirty="0"/>
                  <a:t>Persis Drell, Director</a:t>
                </a:r>
              </a:p>
              <a:p>
                <a:pPr algn="ctr"/>
                <a:r>
                  <a:rPr lang="en-US" sz="1400" dirty="0"/>
                  <a:t>Alexander Merola, COO</a:t>
                </a:r>
              </a:p>
              <a:p>
                <a:pPr algn="ctr"/>
                <a:endParaRPr lang="en-US" sz="1400" dirty="0"/>
              </a:p>
            </p:txBody>
          </p:sp>
          <p:grpSp>
            <p:nvGrpSpPr>
              <p:cNvPr id="76" name="Group 14"/>
              <p:cNvGrpSpPr>
                <a:grpSpLocks/>
              </p:cNvGrpSpPr>
              <p:nvPr/>
            </p:nvGrpSpPr>
            <p:grpSpPr bwMode="auto">
              <a:xfrm>
                <a:off x="7658100" y="3162300"/>
                <a:ext cx="1447800" cy="701675"/>
                <a:chOff x="3864" y="3029"/>
                <a:chExt cx="912" cy="442"/>
              </a:xfrm>
            </p:grpSpPr>
            <p:sp>
              <p:nvSpPr>
                <p:cNvPr id="123" name="Rectangle 15"/>
                <p:cNvSpPr>
                  <a:spLocks noChangeArrowheads="1"/>
                </p:cNvSpPr>
                <p:nvPr/>
              </p:nvSpPr>
              <p:spPr bwMode="auto">
                <a:xfrm>
                  <a:off x="3864" y="3029"/>
                  <a:ext cx="912" cy="442"/>
                </a:xfrm>
                <a:prstGeom prst="rect">
                  <a:avLst/>
                </a:prstGeom>
                <a:solidFill>
                  <a:srgbClr val="CC99FF"/>
                </a:solidFill>
                <a:ln w="9525">
                  <a:solidFill>
                    <a:srgbClr val="80008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4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871" y="3086"/>
                  <a:ext cx="899" cy="3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/>
                    <a:t>Photon Science</a:t>
                  </a:r>
                </a:p>
                <a:p>
                  <a:pPr algn="ctr"/>
                  <a:r>
                    <a:rPr lang="en-US" sz="1400"/>
                    <a:t>K. Hodgson</a:t>
                  </a:r>
                </a:p>
              </p:txBody>
            </p:sp>
          </p:grpSp>
          <p:grpSp>
            <p:nvGrpSpPr>
              <p:cNvPr id="77" name="Group 17"/>
              <p:cNvGrpSpPr>
                <a:grpSpLocks/>
              </p:cNvGrpSpPr>
              <p:nvPr/>
            </p:nvGrpSpPr>
            <p:grpSpPr bwMode="auto">
              <a:xfrm>
                <a:off x="4610100" y="3162300"/>
                <a:ext cx="1447800" cy="701675"/>
                <a:chOff x="2904" y="3029"/>
                <a:chExt cx="912" cy="442"/>
              </a:xfrm>
            </p:grpSpPr>
            <p:sp>
              <p:nvSpPr>
                <p:cNvPr id="121" name="Rectangle 18"/>
                <p:cNvSpPr>
                  <a:spLocks noChangeArrowheads="1"/>
                </p:cNvSpPr>
                <p:nvPr/>
              </p:nvSpPr>
              <p:spPr bwMode="auto">
                <a:xfrm>
                  <a:off x="2904" y="3029"/>
                  <a:ext cx="912" cy="442"/>
                </a:xfrm>
                <a:prstGeom prst="rect">
                  <a:avLst/>
                </a:prstGeom>
                <a:solidFill>
                  <a:srgbClr val="CC99FF"/>
                </a:solidFill>
                <a:ln w="9525">
                  <a:solidFill>
                    <a:srgbClr val="80008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2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111" y="3086"/>
                  <a:ext cx="501" cy="3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/>
                    <a:t>LCLS</a:t>
                  </a:r>
                </a:p>
                <a:p>
                  <a:pPr algn="ctr"/>
                  <a:r>
                    <a:rPr lang="en-US" sz="1400"/>
                    <a:t>J. Stohr</a:t>
                  </a:r>
                </a:p>
              </p:txBody>
            </p:sp>
          </p:grpSp>
          <p:grpSp>
            <p:nvGrpSpPr>
              <p:cNvPr id="78" name="Group 20"/>
              <p:cNvGrpSpPr>
                <a:grpSpLocks/>
              </p:cNvGrpSpPr>
              <p:nvPr/>
            </p:nvGrpSpPr>
            <p:grpSpPr bwMode="auto">
              <a:xfrm>
                <a:off x="6153150" y="3162300"/>
                <a:ext cx="1447800" cy="701675"/>
                <a:chOff x="3504" y="3412"/>
                <a:chExt cx="912" cy="442"/>
              </a:xfrm>
            </p:grpSpPr>
            <p:sp>
              <p:nvSpPr>
                <p:cNvPr id="119" name="Rectangle 21"/>
                <p:cNvSpPr>
                  <a:spLocks noChangeArrowheads="1"/>
                </p:cNvSpPr>
                <p:nvPr/>
              </p:nvSpPr>
              <p:spPr bwMode="auto">
                <a:xfrm>
                  <a:off x="3504" y="3412"/>
                  <a:ext cx="912" cy="442"/>
                </a:xfrm>
                <a:prstGeom prst="rect">
                  <a:avLst/>
                </a:prstGeom>
                <a:solidFill>
                  <a:srgbClr val="CC99FF"/>
                </a:solidFill>
                <a:ln w="9525">
                  <a:solidFill>
                    <a:srgbClr val="80008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0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672" y="3457"/>
                  <a:ext cx="581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 smtClean="0"/>
                    <a:t>SSRL</a:t>
                  </a:r>
                </a:p>
                <a:p>
                  <a:pPr algn="ctr"/>
                  <a:r>
                    <a:rPr lang="en-US" sz="1400" dirty="0" err="1" smtClean="0"/>
                    <a:t>C.-C.Kao</a:t>
                  </a:r>
                  <a:endParaRPr lang="en-US" sz="1400" dirty="0"/>
                </a:p>
              </p:txBody>
            </p:sp>
          </p:grpSp>
          <p:grpSp>
            <p:nvGrpSpPr>
              <p:cNvPr id="79" name="Group 23"/>
              <p:cNvGrpSpPr>
                <a:grpSpLocks/>
              </p:cNvGrpSpPr>
              <p:nvPr/>
            </p:nvGrpSpPr>
            <p:grpSpPr bwMode="auto">
              <a:xfrm>
                <a:off x="1562100" y="3162300"/>
                <a:ext cx="1447800" cy="701675"/>
                <a:chOff x="984" y="3033"/>
                <a:chExt cx="912" cy="442"/>
              </a:xfrm>
            </p:grpSpPr>
            <p:sp>
              <p:nvSpPr>
                <p:cNvPr id="117" name="Rectangle 24"/>
                <p:cNvSpPr>
                  <a:spLocks noChangeArrowheads="1"/>
                </p:cNvSpPr>
                <p:nvPr/>
              </p:nvSpPr>
              <p:spPr bwMode="auto">
                <a:xfrm>
                  <a:off x="984" y="3033"/>
                  <a:ext cx="912" cy="442"/>
                </a:xfrm>
                <a:prstGeom prst="rect">
                  <a:avLst/>
                </a:prstGeom>
                <a:solidFill>
                  <a:srgbClr val="CC99FF"/>
                </a:solidFill>
                <a:ln w="9525">
                  <a:solidFill>
                    <a:srgbClr val="80008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8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073" y="3072"/>
                  <a:ext cx="737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/>
                    <a:t>Accelerator</a:t>
                  </a:r>
                </a:p>
                <a:p>
                  <a:pPr algn="ctr"/>
                  <a:r>
                    <a:rPr lang="en-US" sz="1400" dirty="0" smtClean="0"/>
                    <a:t>N. Holtkamp</a:t>
                  </a:r>
                  <a:endParaRPr lang="en-US" sz="1400" dirty="0"/>
                </a:p>
              </p:txBody>
            </p:sp>
          </p:grpSp>
          <p:grpSp>
            <p:nvGrpSpPr>
              <p:cNvPr id="80" name="Group 26"/>
              <p:cNvGrpSpPr>
                <a:grpSpLocks/>
              </p:cNvGrpSpPr>
              <p:nvPr/>
            </p:nvGrpSpPr>
            <p:grpSpPr bwMode="auto">
              <a:xfrm>
                <a:off x="38100" y="3162300"/>
                <a:ext cx="1447800" cy="701675"/>
                <a:chOff x="24" y="3029"/>
                <a:chExt cx="912" cy="442"/>
              </a:xfrm>
            </p:grpSpPr>
            <p:sp>
              <p:nvSpPr>
                <p:cNvPr id="115" name="Rectangle 27"/>
                <p:cNvSpPr>
                  <a:spLocks noChangeArrowheads="1"/>
                </p:cNvSpPr>
                <p:nvPr/>
              </p:nvSpPr>
              <p:spPr bwMode="auto">
                <a:xfrm>
                  <a:off x="24" y="3029"/>
                  <a:ext cx="912" cy="442"/>
                </a:xfrm>
                <a:prstGeom prst="rect">
                  <a:avLst/>
                </a:prstGeom>
                <a:solidFill>
                  <a:srgbClr val="CC99FF"/>
                </a:solidFill>
                <a:ln w="9525">
                  <a:solidFill>
                    <a:srgbClr val="80008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6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49" y="3086"/>
                  <a:ext cx="662" cy="3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marL="342900" indent="-342900" algn="ctr"/>
                  <a:r>
                    <a:rPr lang="en-US" sz="1400" dirty="0"/>
                    <a:t>Operations</a:t>
                  </a:r>
                </a:p>
                <a:p>
                  <a:pPr marL="342900" indent="-342900" algn="ctr"/>
                  <a:r>
                    <a:rPr lang="en-US" sz="1400" dirty="0"/>
                    <a:t>A. Merola</a:t>
                  </a:r>
                </a:p>
              </p:txBody>
            </p:sp>
          </p:grpSp>
          <p:grpSp>
            <p:nvGrpSpPr>
              <p:cNvPr id="81" name="Group 29"/>
              <p:cNvGrpSpPr>
                <a:grpSpLocks/>
              </p:cNvGrpSpPr>
              <p:nvPr/>
            </p:nvGrpSpPr>
            <p:grpSpPr bwMode="auto">
              <a:xfrm>
                <a:off x="762000" y="-1636092"/>
                <a:ext cx="7620000" cy="816"/>
                <a:chOff x="480" y="2208"/>
                <a:chExt cx="4800" cy="816"/>
              </a:xfrm>
            </p:grpSpPr>
            <p:sp>
              <p:nvSpPr>
                <p:cNvPr id="107" name="Line 30"/>
                <p:cNvSpPr>
                  <a:spLocks noChangeShapeType="1"/>
                </p:cNvSpPr>
                <p:nvPr/>
              </p:nvSpPr>
              <p:spPr bwMode="auto">
                <a:xfrm>
                  <a:off x="480" y="2640"/>
                  <a:ext cx="4800" cy="0"/>
                </a:xfrm>
                <a:prstGeom prst="line">
                  <a:avLst/>
                </a:prstGeom>
                <a:noFill/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" name="Line 31"/>
                <p:cNvSpPr>
                  <a:spLocks noChangeShapeType="1"/>
                </p:cNvSpPr>
                <p:nvPr/>
              </p:nvSpPr>
              <p:spPr bwMode="auto">
                <a:xfrm>
                  <a:off x="480" y="2640"/>
                  <a:ext cx="0" cy="384"/>
                </a:xfrm>
                <a:prstGeom prst="line">
                  <a:avLst/>
                </a:prstGeom>
                <a:noFill/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" name="Line 32"/>
                <p:cNvSpPr>
                  <a:spLocks noChangeShapeType="1"/>
                </p:cNvSpPr>
                <p:nvPr/>
              </p:nvSpPr>
              <p:spPr bwMode="auto">
                <a:xfrm>
                  <a:off x="1440" y="2640"/>
                  <a:ext cx="0" cy="384"/>
                </a:xfrm>
                <a:prstGeom prst="line">
                  <a:avLst/>
                </a:prstGeom>
                <a:noFill/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" name="Line 33"/>
                <p:cNvSpPr>
                  <a:spLocks noChangeShapeType="1"/>
                </p:cNvSpPr>
                <p:nvPr/>
              </p:nvSpPr>
              <p:spPr bwMode="auto">
                <a:xfrm>
                  <a:off x="2400" y="2640"/>
                  <a:ext cx="0" cy="384"/>
                </a:xfrm>
                <a:prstGeom prst="line">
                  <a:avLst/>
                </a:prstGeom>
                <a:noFill/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" name="Line 34"/>
                <p:cNvSpPr>
                  <a:spLocks noChangeShapeType="1"/>
                </p:cNvSpPr>
                <p:nvPr/>
              </p:nvSpPr>
              <p:spPr bwMode="auto">
                <a:xfrm>
                  <a:off x="3360" y="2640"/>
                  <a:ext cx="0" cy="384"/>
                </a:xfrm>
                <a:prstGeom prst="line">
                  <a:avLst/>
                </a:prstGeom>
                <a:noFill/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" name="Line 35"/>
                <p:cNvSpPr>
                  <a:spLocks noChangeShapeType="1"/>
                </p:cNvSpPr>
                <p:nvPr/>
              </p:nvSpPr>
              <p:spPr bwMode="auto">
                <a:xfrm>
                  <a:off x="4320" y="2640"/>
                  <a:ext cx="0" cy="384"/>
                </a:xfrm>
                <a:prstGeom prst="line">
                  <a:avLst/>
                </a:prstGeom>
                <a:noFill/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" name="Line 36"/>
                <p:cNvSpPr>
                  <a:spLocks noChangeShapeType="1"/>
                </p:cNvSpPr>
                <p:nvPr/>
              </p:nvSpPr>
              <p:spPr bwMode="auto">
                <a:xfrm>
                  <a:off x="5280" y="2640"/>
                  <a:ext cx="0" cy="384"/>
                </a:xfrm>
                <a:prstGeom prst="line">
                  <a:avLst/>
                </a:prstGeom>
                <a:noFill/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7"/>
                <p:cNvSpPr>
                  <a:spLocks noChangeShapeType="1"/>
                </p:cNvSpPr>
                <p:nvPr/>
              </p:nvSpPr>
              <p:spPr bwMode="auto">
                <a:xfrm>
                  <a:off x="2880" y="2208"/>
                  <a:ext cx="0" cy="432"/>
                </a:xfrm>
                <a:prstGeom prst="line">
                  <a:avLst/>
                </a:prstGeom>
                <a:noFill/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2" name="Text Box 39"/>
              <p:cNvSpPr txBox="1">
                <a:spLocks noChangeArrowheads="1"/>
              </p:cNvSpPr>
              <p:nvPr/>
            </p:nvSpPr>
            <p:spPr bwMode="auto">
              <a:xfrm>
                <a:off x="171450" y="6062662"/>
                <a:ext cx="2667000" cy="314325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rgbClr val="800080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/>
                  <a:t>Associate Laboratory Directors</a:t>
                </a:r>
              </a:p>
            </p:txBody>
          </p:sp>
          <p:grpSp>
            <p:nvGrpSpPr>
              <p:cNvPr id="83" name="Group 42"/>
              <p:cNvGrpSpPr/>
              <p:nvPr/>
            </p:nvGrpSpPr>
            <p:grpSpPr>
              <a:xfrm>
                <a:off x="38100" y="4383088"/>
                <a:ext cx="1447800" cy="701675"/>
                <a:chOff x="38100" y="4191000"/>
                <a:chExt cx="1447800" cy="701675"/>
              </a:xfrm>
            </p:grpSpPr>
            <p:sp>
              <p:nvSpPr>
                <p:cNvPr id="105" name="Rectangle 27"/>
                <p:cNvSpPr>
                  <a:spLocks noChangeArrowheads="1"/>
                </p:cNvSpPr>
                <p:nvPr/>
              </p:nvSpPr>
              <p:spPr bwMode="auto">
                <a:xfrm>
                  <a:off x="38100" y="4191000"/>
                  <a:ext cx="1447800" cy="701675"/>
                </a:xfrm>
                <a:prstGeom prst="rect">
                  <a:avLst/>
                </a:prstGeom>
                <a:solidFill>
                  <a:srgbClr val="FFBE7D"/>
                </a:solidFill>
                <a:ln w="9525">
                  <a:solidFill>
                    <a:srgbClr val="99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228600" y="4280227"/>
                  <a:ext cx="10668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Computing Division</a:t>
                  </a:r>
                  <a:endParaRPr lang="en-US" sz="1400" dirty="0"/>
                </a:p>
              </p:txBody>
            </p:sp>
          </p:grpSp>
          <p:sp>
            <p:nvSpPr>
              <p:cNvPr id="84" name="Line 31"/>
              <p:cNvSpPr>
                <a:spLocks noChangeShapeType="1"/>
              </p:cNvSpPr>
              <p:nvPr/>
            </p:nvSpPr>
            <p:spPr bwMode="auto">
              <a:xfrm flipH="1">
                <a:off x="750788" y="3866028"/>
                <a:ext cx="0" cy="533400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85" name="Group 44"/>
              <p:cNvGrpSpPr/>
              <p:nvPr/>
            </p:nvGrpSpPr>
            <p:grpSpPr>
              <a:xfrm>
                <a:off x="6172200" y="4876800"/>
                <a:ext cx="1447800" cy="701675"/>
                <a:chOff x="38100" y="4191000"/>
                <a:chExt cx="1447800" cy="701675"/>
              </a:xfrm>
              <a:solidFill>
                <a:srgbClr val="FFFF66"/>
              </a:solidFill>
            </p:grpSpPr>
            <p:sp>
              <p:nvSpPr>
                <p:cNvPr id="103" name="Rectangle 27"/>
                <p:cNvSpPr>
                  <a:spLocks noChangeArrowheads="1"/>
                </p:cNvSpPr>
                <p:nvPr/>
              </p:nvSpPr>
              <p:spPr bwMode="auto">
                <a:xfrm>
                  <a:off x="38100" y="4191000"/>
                  <a:ext cx="1447800" cy="701675"/>
                </a:xfrm>
                <a:prstGeom prst="rect">
                  <a:avLst/>
                </a:prstGeom>
                <a:grpFill/>
                <a:ln w="9525">
                  <a:solidFill>
                    <a:srgbClr val="99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152400" y="4280227"/>
                  <a:ext cx="1200150" cy="523220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Particle Astrophysics</a:t>
                  </a:r>
                  <a:endParaRPr lang="en-US" sz="1400" dirty="0"/>
                </a:p>
              </p:txBody>
            </p:sp>
          </p:grpSp>
          <p:grpSp>
            <p:nvGrpSpPr>
              <p:cNvPr id="86" name="Group 50"/>
              <p:cNvGrpSpPr/>
              <p:nvPr/>
            </p:nvGrpSpPr>
            <p:grpSpPr>
              <a:xfrm>
                <a:off x="1571625" y="4383088"/>
                <a:ext cx="1447800" cy="701675"/>
                <a:chOff x="1600200" y="4210050"/>
                <a:chExt cx="1447800" cy="701675"/>
              </a:xfrm>
              <a:solidFill>
                <a:srgbClr val="FFFF66"/>
              </a:solidFill>
            </p:grpSpPr>
            <p:sp>
              <p:nvSpPr>
                <p:cNvPr id="101" name="Rectangle 27"/>
                <p:cNvSpPr>
                  <a:spLocks noChangeArrowheads="1"/>
                </p:cNvSpPr>
                <p:nvPr/>
              </p:nvSpPr>
              <p:spPr bwMode="auto">
                <a:xfrm>
                  <a:off x="1600200" y="4210050"/>
                  <a:ext cx="1447800" cy="701675"/>
                </a:xfrm>
                <a:prstGeom prst="rect">
                  <a:avLst/>
                </a:prstGeom>
                <a:grpFill/>
                <a:ln w="9525">
                  <a:solidFill>
                    <a:srgbClr val="99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1724025" y="4299277"/>
                  <a:ext cx="1190625" cy="523220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Accelerator Research</a:t>
                  </a:r>
                  <a:endParaRPr lang="en-US" sz="1400" dirty="0"/>
                </a:p>
              </p:txBody>
            </p:sp>
          </p:grpSp>
          <p:grpSp>
            <p:nvGrpSpPr>
              <p:cNvPr id="87" name="Group 51"/>
              <p:cNvGrpSpPr/>
              <p:nvPr/>
            </p:nvGrpSpPr>
            <p:grpSpPr>
              <a:xfrm>
                <a:off x="4648200" y="4876800"/>
                <a:ext cx="1447800" cy="701675"/>
                <a:chOff x="38100" y="4191000"/>
                <a:chExt cx="1447800" cy="701675"/>
              </a:xfrm>
              <a:solidFill>
                <a:srgbClr val="FFFF66"/>
              </a:solidFill>
            </p:grpSpPr>
            <p:sp>
              <p:nvSpPr>
                <p:cNvPr id="99" name="Rectangle 27"/>
                <p:cNvSpPr>
                  <a:spLocks noChangeArrowheads="1"/>
                </p:cNvSpPr>
                <p:nvPr/>
              </p:nvSpPr>
              <p:spPr bwMode="auto">
                <a:xfrm>
                  <a:off x="38100" y="4191000"/>
                  <a:ext cx="1447800" cy="701675"/>
                </a:xfrm>
                <a:prstGeom prst="rect">
                  <a:avLst/>
                </a:prstGeom>
                <a:grpFill/>
                <a:ln w="9525">
                  <a:solidFill>
                    <a:srgbClr val="99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228600" y="4280227"/>
                  <a:ext cx="1066800" cy="523220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Particle Physics</a:t>
                  </a:r>
                  <a:endParaRPr lang="en-US" sz="1400" dirty="0"/>
                </a:p>
              </p:txBody>
            </p:sp>
          </p:grpSp>
          <p:grpSp>
            <p:nvGrpSpPr>
              <p:cNvPr id="88" name="Group 54"/>
              <p:cNvGrpSpPr/>
              <p:nvPr/>
            </p:nvGrpSpPr>
            <p:grpSpPr>
              <a:xfrm>
                <a:off x="3124200" y="4876800"/>
                <a:ext cx="1447800" cy="701675"/>
                <a:chOff x="38100" y="4191000"/>
                <a:chExt cx="1447800" cy="701675"/>
              </a:xfrm>
            </p:grpSpPr>
            <p:sp>
              <p:nvSpPr>
                <p:cNvPr id="97" name="Rectangle 27"/>
                <p:cNvSpPr>
                  <a:spLocks noChangeArrowheads="1"/>
                </p:cNvSpPr>
                <p:nvPr/>
              </p:nvSpPr>
              <p:spPr bwMode="auto">
                <a:xfrm>
                  <a:off x="38100" y="4191000"/>
                  <a:ext cx="1447800" cy="701675"/>
                </a:xfrm>
                <a:prstGeom prst="rect">
                  <a:avLst/>
                </a:prstGeom>
                <a:solidFill>
                  <a:srgbClr val="FFBE7D"/>
                </a:solidFill>
                <a:ln w="9525">
                  <a:solidFill>
                    <a:srgbClr val="9933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" name="TextBox 97"/>
                <p:cNvSpPr txBox="1"/>
                <p:nvPr/>
              </p:nvSpPr>
              <p:spPr>
                <a:xfrm>
                  <a:off x="85725" y="4280227"/>
                  <a:ext cx="13716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err="1" smtClean="0"/>
                    <a:t>Sci</a:t>
                  </a:r>
                  <a:r>
                    <a:rPr lang="en-US" sz="1400" dirty="0" smtClean="0"/>
                    <a:t> Computing Applications</a:t>
                  </a:r>
                  <a:endParaRPr lang="en-US" sz="1400" dirty="0"/>
                </a:p>
              </p:txBody>
            </p:sp>
          </p:grpSp>
          <p:grpSp>
            <p:nvGrpSpPr>
              <p:cNvPr id="89" name="Group 11"/>
              <p:cNvGrpSpPr>
                <a:grpSpLocks/>
              </p:cNvGrpSpPr>
              <p:nvPr/>
            </p:nvGrpSpPr>
            <p:grpSpPr bwMode="auto">
              <a:xfrm>
                <a:off x="3086100" y="3148012"/>
                <a:ext cx="1447800" cy="730251"/>
                <a:chOff x="3504" y="3403"/>
                <a:chExt cx="912" cy="460"/>
              </a:xfrm>
            </p:grpSpPr>
            <p:sp>
              <p:nvSpPr>
                <p:cNvPr id="95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3412"/>
                  <a:ext cx="912" cy="442"/>
                </a:xfrm>
                <a:prstGeom prst="rect">
                  <a:avLst/>
                </a:prstGeom>
                <a:solidFill>
                  <a:srgbClr val="CC99FF"/>
                </a:solidFill>
                <a:ln w="9525">
                  <a:solidFill>
                    <a:srgbClr val="80008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6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507" y="3403"/>
                  <a:ext cx="906" cy="4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 smtClean="0"/>
                    <a:t>Particle Physics</a:t>
                  </a:r>
                </a:p>
                <a:p>
                  <a:pPr algn="ctr"/>
                  <a:r>
                    <a:rPr lang="en-US" sz="1400" dirty="0" smtClean="0"/>
                    <a:t>&amp; Astrophysics</a:t>
                  </a:r>
                </a:p>
                <a:p>
                  <a:pPr algn="ctr"/>
                  <a:r>
                    <a:rPr lang="en-US" sz="1400" dirty="0" smtClean="0"/>
                    <a:t>D. MacFarlane</a:t>
                  </a:r>
                  <a:endParaRPr lang="en-US" sz="1400" dirty="0"/>
                </a:p>
              </p:txBody>
            </p:sp>
          </p:grpSp>
          <p:sp>
            <p:nvSpPr>
              <p:cNvPr id="90" name="Line 31"/>
              <p:cNvSpPr>
                <a:spLocks noChangeShapeType="1"/>
              </p:cNvSpPr>
              <p:nvPr/>
            </p:nvSpPr>
            <p:spPr bwMode="auto">
              <a:xfrm flipH="1">
                <a:off x="2288332" y="3859465"/>
                <a:ext cx="0" cy="533400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Line 31"/>
              <p:cNvSpPr>
                <a:spLocks noChangeShapeType="1"/>
              </p:cNvSpPr>
              <p:nvPr/>
            </p:nvSpPr>
            <p:spPr bwMode="auto">
              <a:xfrm flipH="1">
                <a:off x="3810000" y="3886200"/>
                <a:ext cx="0" cy="990600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Line 31"/>
              <p:cNvSpPr>
                <a:spLocks noChangeShapeType="1"/>
              </p:cNvSpPr>
              <p:nvPr/>
            </p:nvSpPr>
            <p:spPr bwMode="auto">
              <a:xfrm>
                <a:off x="3810000" y="4343400"/>
                <a:ext cx="3124200" cy="0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Line 31"/>
              <p:cNvSpPr>
                <a:spLocks noChangeShapeType="1"/>
              </p:cNvSpPr>
              <p:nvPr/>
            </p:nvSpPr>
            <p:spPr bwMode="auto">
              <a:xfrm flipH="1">
                <a:off x="5334000" y="4343400"/>
                <a:ext cx="0" cy="533400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Line 31"/>
              <p:cNvSpPr>
                <a:spLocks noChangeShapeType="1"/>
              </p:cNvSpPr>
              <p:nvPr/>
            </p:nvSpPr>
            <p:spPr bwMode="auto">
              <a:xfrm flipH="1">
                <a:off x="6934200" y="4343400"/>
                <a:ext cx="0" cy="533400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8" name="Group 29"/>
            <p:cNvGrpSpPr>
              <a:grpSpLocks/>
            </p:cNvGrpSpPr>
            <p:nvPr/>
          </p:nvGrpSpPr>
          <p:grpSpPr bwMode="auto">
            <a:xfrm>
              <a:off x="762000" y="1859226"/>
              <a:ext cx="7620000" cy="1295400"/>
              <a:chOff x="480" y="2208"/>
              <a:chExt cx="4800" cy="816"/>
            </a:xfrm>
          </p:grpSpPr>
          <p:sp>
            <p:nvSpPr>
              <p:cNvPr id="59" name="Line 30"/>
              <p:cNvSpPr>
                <a:spLocks noChangeShapeType="1"/>
              </p:cNvSpPr>
              <p:nvPr/>
            </p:nvSpPr>
            <p:spPr bwMode="auto">
              <a:xfrm>
                <a:off x="480" y="2640"/>
                <a:ext cx="4800" cy="0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Line 31"/>
              <p:cNvSpPr>
                <a:spLocks noChangeShapeType="1"/>
              </p:cNvSpPr>
              <p:nvPr/>
            </p:nvSpPr>
            <p:spPr bwMode="auto">
              <a:xfrm>
                <a:off x="480" y="2640"/>
                <a:ext cx="0" cy="384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Line 32"/>
              <p:cNvSpPr>
                <a:spLocks noChangeShapeType="1"/>
              </p:cNvSpPr>
              <p:nvPr/>
            </p:nvSpPr>
            <p:spPr bwMode="auto">
              <a:xfrm>
                <a:off x="1440" y="2640"/>
                <a:ext cx="0" cy="384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33"/>
              <p:cNvSpPr>
                <a:spLocks noChangeShapeType="1"/>
              </p:cNvSpPr>
              <p:nvPr/>
            </p:nvSpPr>
            <p:spPr bwMode="auto">
              <a:xfrm>
                <a:off x="2400" y="2640"/>
                <a:ext cx="0" cy="384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34"/>
              <p:cNvSpPr>
                <a:spLocks noChangeShapeType="1"/>
              </p:cNvSpPr>
              <p:nvPr/>
            </p:nvSpPr>
            <p:spPr bwMode="auto">
              <a:xfrm>
                <a:off x="3360" y="2640"/>
                <a:ext cx="0" cy="384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35"/>
              <p:cNvSpPr>
                <a:spLocks noChangeShapeType="1"/>
              </p:cNvSpPr>
              <p:nvPr/>
            </p:nvSpPr>
            <p:spPr bwMode="auto">
              <a:xfrm>
                <a:off x="4320" y="2640"/>
                <a:ext cx="0" cy="384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36"/>
              <p:cNvSpPr>
                <a:spLocks noChangeShapeType="1"/>
              </p:cNvSpPr>
              <p:nvPr/>
            </p:nvSpPr>
            <p:spPr bwMode="auto">
              <a:xfrm>
                <a:off x="5280" y="2640"/>
                <a:ext cx="0" cy="384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37"/>
              <p:cNvSpPr>
                <a:spLocks noChangeShapeType="1"/>
              </p:cNvSpPr>
              <p:nvPr/>
            </p:nvSpPr>
            <p:spPr bwMode="auto">
              <a:xfrm>
                <a:off x="2880" y="2208"/>
                <a:ext cx="0" cy="432"/>
              </a:xfrm>
              <a:prstGeom prst="line">
                <a:avLst/>
              </a:prstGeom>
              <a:noFill/>
              <a:ln w="19050">
                <a:solidFill>
                  <a:srgbClr val="FFFF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68" name="Text Box 39"/>
          <p:cNvSpPr txBox="1">
            <a:spLocks noChangeArrowheads="1"/>
          </p:cNvSpPr>
          <p:nvPr/>
        </p:nvSpPr>
        <p:spPr bwMode="auto">
          <a:xfrm>
            <a:off x="183996" y="6462496"/>
            <a:ext cx="1612531" cy="314325"/>
          </a:xfrm>
          <a:prstGeom prst="rect">
            <a:avLst/>
          </a:prstGeom>
          <a:solidFill>
            <a:srgbClr val="FFFF66"/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/>
              <a:t>Science Divisions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/>
              <a:t>PPA Program Introduction 	</a:t>
            </a:r>
            <a:r>
              <a:rPr lang="en-US" dirty="0">
                <a:cs typeface="Arial" pitchFamily="34" charset="0"/>
              </a:rPr>
              <a:t>	</a:t>
            </a:r>
            <a:fld id="{D56E3A90-F692-4217-A825-55B9FDA9758B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Presentation plan</a:t>
            </a:r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2"/>
                </a:solidFill>
              </a:rPr>
              <a:t>PPA Program Introduction </a:t>
            </a:r>
            <a:r>
              <a:rPr lang="en-US" dirty="0" smtClean="0">
                <a:solidFill>
                  <a:schemeClr val="bg2"/>
                </a:solidFill>
                <a:cs typeface="Arial" pitchFamily="34" charset="0"/>
              </a:rPr>
              <a:t>― </a:t>
            </a:r>
            <a:r>
              <a:rPr lang="en-US" dirty="0" smtClean="0">
                <a:solidFill>
                  <a:schemeClr val="bg2"/>
                </a:solidFill>
              </a:rPr>
              <a:t>this talk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Operations and Cost Model </a:t>
            </a:r>
            <a:r>
              <a:rPr lang="en-US" dirty="0" smtClean="0">
                <a:cs typeface="Arial" pitchFamily="34" charset="0"/>
              </a:rPr>
              <a:t>― </a:t>
            </a:r>
            <a:r>
              <a:rPr lang="en-US" dirty="0" smtClean="0"/>
              <a:t>Randy Melen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Scientific Computing Opportunities &amp; Goals</a:t>
            </a:r>
            <a:r>
              <a:rPr lang="en-US" sz="2400" dirty="0" smtClean="0"/>
              <a:t> </a:t>
            </a:r>
            <a:r>
              <a:rPr lang="en-US" sz="2400" dirty="0" smtClean="0">
                <a:cs typeface="Arial" pitchFamily="34" charset="0"/>
              </a:rPr>
              <a:t>― </a:t>
            </a:r>
            <a:r>
              <a:rPr lang="en-US" dirty="0" smtClean="0"/>
              <a:t>Richard Dubois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GEANT4 Effort </a:t>
            </a:r>
            <a:r>
              <a:rPr lang="en-US" dirty="0" smtClean="0">
                <a:cs typeface="Arial" pitchFamily="34" charset="0"/>
              </a:rPr>
              <a:t>― Makoto </a:t>
            </a:r>
            <a:r>
              <a:rPr lang="en-US" dirty="0" err="1" smtClean="0">
                <a:cs typeface="Arial" pitchFamily="34" charset="0"/>
              </a:rPr>
              <a:t>Asai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>
                <a:cs typeface="Arial" pitchFamily="34" charset="0"/>
              </a:rPr>
              <a:t>Computational Cosmology Initiative</a:t>
            </a:r>
            <a:r>
              <a:rPr lang="en-US" dirty="0" smtClean="0"/>
              <a:t> </a:t>
            </a:r>
            <a:r>
              <a:rPr lang="en-US" dirty="0" smtClean="0">
                <a:cs typeface="Arial" pitchFamily="34" charset="0"/>
              </a:rPr>
              <a:t>― Risa Wechsler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cs typeface="Arial" pitchFamily="34" charset="0"/>
              </a:rPr>
              <a:t>Budget and Support Model ― </a:t>
            </a:r>
            <a:r>
              <a:rPr lang="en-US" dirty="0" err="1" smtClean="0">
                <a:cs typeface="Arial" pitchFamily="34" charset="0"/>
              </a:rPr>
              <a:t>dbm</a:t>
            </a:r>
            <a:endParaRPr lang="en-US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43081</TotalTime>
  <Words>481</Words>
  <Application>Microsoft Office PowerPoint</Application>
  <PresentationFormat>On-screen Show (4:3)</PresentationFormat>
  <Paragraphs>188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2_Default Design</vt:lpstr>
      <vt:lpstr>PPA Program Introduction</vt:lpstr>
      <vt:lpstr>SLAC Particle Physics &amp; Astrophysics</vt:lpstr>
      <vt:lpstr>Main research program breakdown by FTEs</vt:lpstr>
      <vt:lpstr>Future Projects</vt:lpstr>
      <vt:lpstr>Future Projects</vt:lpstr>
      <vt:lpstr>Future Projects</vt:lpstr>
      <vt:lpstr>Capabilities and Projects</vt:lpstr>
      <vt:lpstr>Slide 8</vt:lpstr>
      <vt:lpstr>Presentation plan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mtlee</dc:creator>
  <cp:lastModifiedBy>SLAC</cp:lastModifiedBy>
  <cp:revision>478</cp:revision>
  <dcterms:created xsi:type="dcterms:W3CDTF">2008-11-05T19:53:02Z</dcterms:created>
  <dcterms:modified xsi:type="dcterms:W3CDTF">2011-02-05T20:07:47Z</dcterms:modified>
</cp:coreProperties>
</file>