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3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41E7B-3749-4DD8-8215-3459B633EB0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0B220-F1A8-451D-8E8B-D8E5D44F0A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3D6CB4-9423-4F91-9A6A-22DF2A2F4A63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FD314-04FA-4D68-A151-C01AF3AD8830}" type="datetimeFigureOut">
              <a:rPr lang="en-US" smtClean="0"/>
              <a:t>5/28/2010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6C7F-BE46-4568-BD2D-FE8068D3DA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713" y="3170238"/>
            <a:ext cx="357505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5050" y="3113088"/>
            <a:ext cx="3741738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1371600" y="250825"/>
            <a:ext cx="6664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>
                <a:latin typeface="+mj-lt"/>
              </a:rPr>
              <a:t>TTF3 Coupler - Ceramic Window</a:t>
            </a:r>
          </a:p>
        </p:txBody>
      </p:sp>
      <p:pic>
        <p:nvPicPr>
          <p:cNvPr id="35845" name="Picture 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5325" y="1836738"/>
            <a:ext cx="4271963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xt Box 86"/>
          <p:cNvSpPr txBox="1">
            <a:spLocks noChangeAspect="1" noChangeArrowheads="1"/>
          </p:cNvSpPr>
          <p:nvPr/>
        </p:nvSpPr>
        <p:spPr bwMode="auto">
          <a:xfrm>
            <a:off x="450850" y="5848350"/>
            <a:ext cx="41767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>
                <a:solidFill>
                  <a:srgbClr val="006600"/>
                </a:solidFill>
                <a:ea typeface="宋体" pitchFamily="2" charset="-122"/>
              </a:rPr>
              <a:t>Impact energy and order versus input power </a:t>
            </a:r>
          </a:p>
        </p:txBody>
      </p:sp>
      <p:sp>
        <p:nvSpPr>
          <p:cNvPr id="35847" name="Text Box 90"/>
          <p:cNvSpPr txBox="1">
            <a:spLocks noChangeAspect="1" noChangeArrowheads="1"/>
          </p:cNvSpPr>
          <p:nvPr/>
        </p:nvSpPr>
        <p:spPr bwMode="auto">
          <a:xfrm>
            <a:off x="5535613" y="5761038"/>
            <a:ext cx="2940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>
                <a:solidFill>
                  <a:srgbClr val="006600"/>
                </a:solidFill>
                <a:ea typeface="宋体" pitchFamily="2" charset="-122"/>
              </a:rPr>
              <a:t>A resonant particle’s trajectory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83050" y="2490788"/>
            <a:ext cx="1049338" cy="2174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849" name="TextBox 18"/>
          <p:cNvSpPr txBox="1">
            <a:spLocks noChangeArrowheads="1"/>
          </p:cNvSpPr>
          <p:nvPr/>
        </p:nvSpPr>
        <p:spPr bwMode="auto">
          <a:xfrm>
            <a:off x="4084638" y="1930400"/>
            <a:ext cx="1092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Window</a:t>
            </a:r>
          </a:p>
        </p:txBody>
      </p:sp>
      <p:sp>
        <p:nvSpPr>
          <p:cNvPr id="35850" name="TextBox 19"/>
          <p:cNvSpPr txBox="1">
            <a:spLocks noChangeArrowheads="1"/>
          </p:cNvSpPr>
          <p:nvPr/>
        </p:nvSpPr>
        <p:spPr bwMode="auto">
          <a:xfrm>
            <a:off x="5418138" y="3394075"/>
            <a:ext cx="24018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C00000"/>
                </a:solidFill>
              </a:rPr>
              <a:t>2 points 2</a:t>
            </a:r>
            <a:r>
              <a:rPr lang="en-US" sz="1800" b="1" baseline="30000">
                <a:solidFill>
                  <a:srgbClr val="C00000"/>
                </a:solidFill>
              </a:rPr>
              <a:t>nd</a:t>
            </a:r>
            <a:r>
              <a:rPr lang="en-US" sz="1800" b="1">
                <a:solidFill>
                  <a:srgbClr val="C00000"/>
                </a:solidFill>
              </a:rPr>
              <a:t> order</a:t>
            </a:r>
          </a:p>
        </p:txBody>
      </p:sp>
      <p:sp>
        <p:nvSpPr>
          <p:cNvPr id="35851" name="TextBox 21"/>
          <p:cNvSpPr txBox="1">
            <a:spLocks noChangeArrowheads="1"/>
          </p:cNvSpPr>
          <p:nvPr/>
        </p:nvSpPr>
        <p:spPr bwMode="auto">
          <a:xfrm>
            <a:off x="411163" y="979488"/>
            <a:ext cx="85280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defTabSz="3317875">
              <a:buFontTx/>
              <a:buChar char="•"/>
            </a:pPr>
            <a:r>
              <a:rPr lang="en-US" altLang="zh-CN" sz="1800">
                <a:solidFill>
                  <a:srgbClr val="002060"/>
                </a:solidFill>
                <a:ea typeface="宋体" pitchFamily="2" charset="-122"/>
              </a:rPr>
              <a:t>Track3P can handle interior emission surfaces, such as ceramic window</a:t>
            </a:r>
          </a:p>
          <a:p>
            <a:pPr marL="231775" indent="-231775" defTabSz="3317875">
              <a:buFontTx/>
              <a:buChar char="•"/>
            </a:pPr>
            <a:r>
              <a:rPr lang="en-US" altLang="zh-CN" sz="1800">
                <a:solidFill>
                  <a:srgbClr val="002060"/>
                </a:solidFill>
                <a:ea typeface="宋体" pitchFamily="2" charset="-122"/>
              </a:rPr>
              <a:t>Resonant trajectories are found between the ceramic window and the inner conductor on the cold coax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5106988" y="2943225"/>
            <a:ext cx="858837" cy="434975"/>
          </a:xfrm>
          <a:prstGeom prst="straightConnector1">
            <a:avLst/>
          </a:prstGeom>
          <a:ln w="3175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53" name="Slide Number Placeholder 1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FB76013-45D6-4C46-919B-FA815F052BA7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SLAC National Accelerator Laboratory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lge</dc:creator>
  <cp:lastModifiedBy>lge</cp:lastModifiedBy>
  <cp:revision>1</cp:revision>
  <dcterms:created xsi:type="dcterms:W3CDTF">2010-05-28T17:52:00Z</dcterms:created>
  <dcterms:modified xsi:type="dcterms:W3CDTF">2010-05-28T17:52:31Z</dcterms:modified>
</cp:coreProperties>
</file>