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Lst>
  <p:notesMasterIdLst>
    <p:notesMasterId r:id="rId25"/>
  </p:notesMasterIdLst>
  <p:handoutMasterIdLst>
    <p:handoutMasterId r:id="rId26"/>
  </p:handoutMasterIdLst>
  <p:sldIdLst>
    <p:sldId id="271" r:id="rId2"/>
    <p:sldId id="279" r:id="rId3"/>
    <p:sldId id="284" r:id="rId4"/>
    <p:sldId id="272" r:id="rId5"/>
    <p:sldId id="273" r:id="rId6"/>
    <p:sldId id="274" r:id="rId7"/>
    <p:sldId id="282" r:id="rId8"/>
    <p:sldId id="285" r:id="rId9"/>
    <p:sldId id="278" r:id="rId10"/>
    <p:sldId id="286" r:id="rId11"/>
    <p:sldId id="276" r:id="rId12"/>
    <p:sldId id="277" r:id="rId13"/>
    <p:sldId id="267" r:id="rId14"/>
    <p:sldId id="257" r:id="rId15"/>
    <p:sldId id="270" r:id="rId16"/>
    <p:sldId id="261" r:id="rId17"/>
    <p:sldId id="262" r:id="rId18"/>
    <p:sldId id="263" r:id="rId19"/>
    <p:sldId id="264" r:id="rId20"/>
    <p:sldId id="265" r:id="rId21"/>
    <p:sldId id="266" r:id="rId22"/>
    <p:sldId id="268" r:id="rId23"/>
    <p:sldId id="260" r:id="rId24"/>
  </p:sldIdLst>
  <p:sldSz cx="9144000" cy="6858000" type="screen4x3"/>
  <p:notesSz cx="6985000" cy="92837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rola" initials="" lastIdx="9"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E7BD"/>
    <a:srgbClr val="FF0066"/>
    <a:srgbClr val="FF3300"/>
    <a:srgbClr val="FFCC66"/>
    <a:srgbClr val="FFCC99"/>
    <a:srgbClr val="DDDDDD"/>
    <a:srgbClr val="0066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65" autoAdjust="0"/>
    <p:restoredTop sz="98295" autoAdjust="0"/>
  </p:normalViewPr>
  <p:slideViewPr>
    <p:cSldViewPr>
      <p:cViewPr>
        <p:scale>
          <a:sx n="80" d="100"/>
          <a:sy n="80" d="100"/>
        </p:scale>
        <p:origin x="-944" y="1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commentAuthors" Target="commentAuthors.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1" y="0"/>
            <a:ext cx="3028207" cy="464185"/>
          </a:xfrm>
          <a:prstGeom prst="rect">
            <a:avLst/>
          </a:prstGeom>
          <a:noFill/>
          <a:ln w="9525">
            <a:noFill/>
            <a:miter lim="800000"/>
            <a:headEnd/>
            <a:tailEnd/>
          </a:ln>
        </p:spPr>
        <p:txBody>
          <a:bodyPr vert="horz" wrap="square" lIns="91221" tIns="45610" rIns="91221" bIns="45610" numCol="1" anchor="t" anchorCtr="0" compatLnSpc="1">
            <a:prstTxWarp prst="textNoShape">
              <a:avLst/>
            </a:prstTxWarp>
          </a:bodyPr>
          <a:lstStyle>
            <a:lvl1pPr defTabSz="912813">
              <a:defRPr sz="1200"/>
            </a:lvl1pPr>
          </a:lstStyle>
          <a:p>
            <a:endParaRPr lang="en-US"/>
          </a:p>
        </p:txBody>
      </p:sp>
      <p:sp>
        <p:nvSpPr>
          <p:cNvPr id="3" name="Date Placeholder 2"/>
          <p:cNvSpPr>
            <a:spLocks noGrp="1"/>
          </p:cNvSpPr>
          <p:nvPr>
            <p:ph type="dt" sz="quarter" idx="1"/>
          </p:nvPr>
        </p:nvSpPr>
        <p:spPr bwMode="auto">
          <a:xfrm>
            <a:off x="3955209" y="0"/>
            <a:ext cx="3028207" cy="464185"/>
          </a:xfrm>
          <a:prstGeom prst="rect">
            <a:avLst/>
          </a:prstGeom>
          <a:noFill/>
          <a:ln w="9525">
            <a:noFill/>
            <a:miter lim="800000"/>
            <a:headEnd/>
            <a:tailEnd/>
          </a:ln>
        </p:spPr>
        <p:txBody>
          <a:bodyPr vert="horz" wrap="square" lIns="91221" tIns="45610" rIns="91221" bIns="45610" numCol="1" anchor="t" anchorCtr="0" compatLnSpc="1">
            <a:prstTxWarp prst="textNoShape">
              <a:avLst/>
            </a:prstTxWarp>
          </a:bodyPr>
          <a:lstStyle>
            <a:lvl1pPr algn="r" defTabSz="912813">
              <a:defRPr sz="1200"/>
            </a:lvl1pPr>
          </a:lstStyle>
          <a:p>
            <a:fld id="{758DDE26-7A15-4396-B294-60D5AA25B991}" type="datetimeFigureOut">
              <a:rPr lang="en-US"/>
              <a:pPr/>
              <a:t>10/28/11</a:t>
            </a:fld>
            <a:endParaRPr lang="en-US"/>
          </a:p>
        </p:txBody>
      </p:sp>
      <p:sp>
        <p:nvSpPr>
          <p:cNvPr id="4" name="Footer Placeholder 3"/>
          <p:cNvSpPr>
            <a:spLocks noGrp="1"/>
          </p:cNvSpPr>
          <p:nvPr>
            <p:ph type="ftr" sz="quarter" idx="2"/>
          </p:nvPr>
        </p:nvSpPr>
        <p:spPr bwMode="auto">
          <a:xfrm>
            <a:off x="1" y="8817926"/>
            <a:ext cx="3028207" cy="464185"/>
          </a:xfrm>
          <a:prstGeom prst="rect">
            <a:avLst/>
          </a:prstGeom>
          <a:noFill/>
          <a:ln w="9525">
            <a:noFill/>
            <a:miter lim="800000"/>
            <a:headEnd/>
            <a:tailEnd/>
          </a:ln>
        </p:spPr>
        <p:txBody>
          <a:bodyPr vert="horz" wrap="square" lIns="91221" tIns="45610" rIns="91221" bIns="45610" numCol="1" anchor="b" anchorCtr="0" compatLnSpc="1">
            <a:prstTxWarp prst="textNoShape">
              <a:avLst/>
            </a:prstTxWarp>
          </a:bodyPr>
          <a:lstStyle>
            <a:lvl1pPr defTabSz="912813">
              <a:defRPr sz="1200"/>
            </a:lvl1pPr>
          </a:lstStyle>
          <a:p>
            <a:endParaRPr lang="en-US"/>
          </a:p>
        </p:txBody>
      </p:sp>
      <p:sp>
        <p:nvSpPr>
          <p:cNvPr id="5" name="Slide Number Placeholder 4"/>
          <p:cNvSpPr>
            <a:spLocks noGrp="1"/>
          </p:cNvSpPr>
          <p:nvPr>
            <p:ph type="sldNum" sz="quarter" idx="3"/>
          </p:nvPr>
        </p:nvSpPr>
        <p:spPr bwMode="auto">
          <a:xfrm>
            <a:off x="3955209" y="8817926"/>
            <a:ext cx="3028207" cy="464185"/>
          </a:xfrm>
          <a:prstGeom prst="rect">
            <a:avLst/>
          </a:prstGeom>
          <a:noFill/>
          <a:ln w="9525">
            <a:noFill/>
            <a:miter lim="800000"/>
            <a:headEnd/>
            <a:tailEnd/>
          </a:ln>
        </p:spPr>
        <p:txBody>
          <a:bodyPr vert="horz" wrap="square" lIns="91221" tIns="45610" rIns="91221" bIns="45610" numCol="1" anchor="b" anchorCtr="0" compatLnSpc="1">
            <a:prstTxWarp prst="textNoShape">
              <a:avLst/>
            </a:prstTxWarp>
          </a:bodyPr>
          <a:lstStyle>
            <a:lvl1pPr algn="r" defTabSz="912813">
              <a:defRPr sz="1200"/>
            </a:lvl1pPr>
          </a:lstStyle>
          <a:p>
            <a:fld id="{84B8F0FA-C10A-45C1-BBAB-4A604987A95D}" type="slidenum">
              <a:rPr lang="en-US"/>
              <a:pPr/>
              <a:t>‹#›</a:t>
            </a:fld>
            <a:endParaRPr lang="en-US"/>
          </a:p>
        </p:txBody>
      </p:sp>
    </p:spTree>
    <p:extLst>
      <p:ext uri="{BB962C8B-B14F-4D97-AF65-F5344CB8AC3E}">
        <p14:creationId xmlns:p14="http://schemas.microsoft.com/office/powerpoint/2010/main" val="2264624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3028207" cy="464185"/>
          </a:xfrm>
          <a:prstGeom prst="rect">
            <a:avLst/>
          </a:prstGeom>
          <a:noFill/>
          <a:ln w="9525">
            <a:noFill/>
            <a:miter lim="800000"/>
            <a:headEnd/>
            <a:tailEnd/>
          </a:ln>
        </p:spPr>
        <p:txBody>
          <a:bodyPr vert="horz" wrap="square" lIns="92953" tIns="46477" rIns="92953" bIns="46477" numCol="1" anchor="t" anchorCtr="0" compatLnSpc="1">
            <a:prstTxWarp prst="textNoShape">
              <a:avLst/>
            </a:prstTxWarp>
          </a:bodyPr>
          <a:lstStyle>
            <a:lvl1pPr defTabSz="930275">
              <a:defRPr sz="1200"/>
            </a:lvl1pPr>
          </a:lstStyle>
          <a:p>
            <a:endParaRPr lang="en-US"/>
          </a:p>
        </p:txBody>
      </p:sp>
      <p:sp>
        <p:nvSpPr>
          <p:cNvPr id="4099" name="Rectangle 3"/>
          <p:cNvSpPr>
            <a:spLocks noGrp="1" noChangeArrowheads="1"/>
          </p:cNvSpPr>
          <p:nvPr>
            <p:ph type="dt" idx="1"/>
          </p:nvPr>
        </p:nvSpPr>
        <p:spPr bwMode="auto">
          <a:xfrm>
            <a:off x="3955209" y="0"/>
            <a:ext cx="3028207" cy="464185"/>
          </a:xfrm>
          <a:prstGeom prst="rect">
            <a:avLst/>
          </a:prstGeom>
          <a:noFill/>
          <a:ln w="9525">
            <a:noFill/>
            <a:miter lim="800000"/>
            <a:headEnd/>
            <a:tailEnd/>
          </a:ln>
        </p:spPr>
        <p:txBody>
          <a:bodyPr vert="horz" wrap="square" lIns="92953" tIns="46477" rIns="92953" bIns="46477"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1575" y="696913"/>
            <a:ext cx="4641850" cy="34813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98818" y="4409758"/>
            <a:ext cx="5587366" cy="4177665"/>
          </a:xfrm>
          <a:prstGeom prst="rect">
            <a:avLst/>
          </a:prstGeom>
          <a:noFill/>
          <a:ln w="9525">
            <a:noFill/>
            <a:miter lim="800000"/>
            <a:headEnd/>
            <a:tailEnd/>
          </a:ln>
        </p:spPr>
        <p:txBody>
          <a:bodyPr vert="horz" wrap="square" lIns="92953" tIns="46477" rIns="92953" bIns="4647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1" y="8817926"/>
            <a:ext cx="3028207" cy="464185"/>
          </a:xfrm>
          <a:prstGeom prst="rect">
            <a:avLst/>
          </a:prstGeom>
          <a:noFill/>
          <a:ln w="9525">
            <a:noFill/>
            <a:miter lim="800000"/>
            <a:headEnd/>
            <a:tailEnd/>
          </a:ln>
        </p:spPr>
        <p:txBody>
          <a:bodyPr vert="horz" wrap="square" lIns="92953" tIns="46477" rIns="92953" bIns="46477" numCol="1" anchor="b" anchorCtr="0" compatLnSpc="1">
            <a:prstTxWarp prst="textNoShape">
              <a:avLst/>
            </a:prstTxWarp>
          </a:bodyPr>
          <a:lstStyle>
            <a:lvl1pPr defTabSz="930275">
              <a:defRPr sz="1200"/>
            </a:lvl1pPr>
          </a:lstStyle>
          <a:p>
            <a:endParaRPr lang="en-US"/>
          </a:p>
        </p:txBody>
      </p:sp>
      <p:sp>
        <p:nvSpPr>
          <p:cNvPr id="4103" name="Rectangle 7"/>
          <p:cNvSpPr>
            <a:spLocks noGrp="1" noChangeArrowheads="1"/>
          </p:cNvSpPr>
          <p:nvPr>
            <p:ph type="sldNum" sz="quarter" idx="5"/>
          </p:nvPr>
        </p:nvSpPr>
        <p:spPr bwMode="auto">
          <a:xfrm>
            <a:off x="3955209" y="8817926"/>
            <a:ext cx="3028207" cy="464185"/>
          </a:xfrm>
          <a:prstGeom prst="rect">
            <a:avLst/>
          </a:prstGeom>
          <a:noFill/>
          <a:ln w="9525">
            <a:noFill/>
            <a:miter lim="800000"/>
            <a:headEnd/>
            <a:tailEnd/>
          </a:ln>
        </p:spPr>
        <p:txBody>
          <a:bodyPr vert="horz" wrap="square" lIns="92953" tIns="46477" rIns="92953" bIns="46477" numCol="1" anchor="b" anchorCtr="0" compatLnSpc="1">
            <a:prstTxWarp prst="textNoShape">
              <a:avLst/>
            </a:prstTxWarp>
          </a:bodyPr>
          <a:lstStyle>
            <a:lvl1pPr algn="r" defTabSz="930275">
              <a:defRPr sz="1200"/>
            </a:lvl1pPr>
          </a:lstStyle>
          <a:p>
            <a:fld id="{7F22B0DF-0EDB-41BA-AF56-199850EB7083}" type="slidenum">
              <a:rPr lang="en-US"/>
              <a:pPr/>
              <a:t>‹#›</a:t>
            </a:fld>
            <a:endParaRPr lang="en-US"/>
          </a:p>
        </p:txBody>
      </p:sp>
    </p:spTree>
    <p:extLst>
      <p:ext uri="{BB962C8B-B14F-4D97-AF65-F5344CB8AC3E}">
        <p14:creationId xmlns:p14="http://schemas.microsoft.com/office/powerpoint/2010/main" val="322222762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14773C-51D3-A149-9A3D-6FDC91FC20B9}" type="slidenum">
              <a:rPr lang="en-US" smtClean="0"/>
              <a:pPr/>
              <a:t>19</a:t>
            </a:fld>
            <a:endParaRPr lang="en-US"/>
          </a:p>
        </p:txBody>
      </p:sp>
    </p:spTree>
    <p:extLst>
      <p:ext uri="{BB962C8B-B14F-4D97-AF65-F5344CB8AC3E}">
        <p14:creationId xmlns:p14="http://schemas.microsoft.com/office/powerpoint/2010/main" val="1795441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p>
            <a:fld id="{46D7A3A9-117E-4EF5-82A3-3CC7D0AB76B5}" type="slidenum">
              <a:rPr lang="en-US" smtClean="0"/>
              <a:pPr/>
              <a:t>‹#›</a:t>
            </a:fld>
            <a:endParaRPr lang="en-US"/>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p>
            <a:fld id="{46D7A3A9-117E-4EF5-82A3-3CC7D0AB76B5}" type="slidenum">
              <a:rPr lang="en-US" smtClean="0"/>
              <a:pPr/>
              <a:t>‹#›</a:t>
            </a:fld>
            <a:endParaRPr lang="en-US"/>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6050" y="228600"/>
            <a:ext cx="20383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28600"/>
            <a:ext cx="59626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p>
            <a:fld id="{46D7A3A9-117E-4EF5-82A3-3CC7D0AB76B5}" type="slidenum">
              <a:rPr lang="en-US" smtClean="0"/>
              <a:pPr/>
              <a:t>‹#›</a:t>
            </a:fld>
            <a:endParaRPr lang="en-US"/>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153400"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219200"/>
            <a:ext cx="8077200" cy="4876800"/>
          </a:xfrm>
        </p:spPr>
        <p:txBody>
          <a:bodyPr/>
          <a:lstStyle/>
          <a:p>
            <a:endParaRPr lang="en-US"/>
          </a:p>
        </p:txBody>
      </p:sp>
      <p:sp>
        <p:nvSpPr>
          <p:cNvPr id="4" name="Slide Number Placeholder 3"/>
          <p:cNvSpPr>
            <a:spLocks noGrp="1"/>
          </p:cNvSpPr>
          <p:nvPr>
            <p:ph type="sldNum" sz="quarter" idx="10"/>
          </p:nvPr>
        </p:nvSpPr>
        <p:spPr/>
        <p:txBody>
          <a:bodyPr/>
          <a:lstStyle/>
          <a:p>
            <a:fld id="{46D7A3A9-117E-4EF5-82A3-3CC7D0AB76B5}" type="slidenum">
              <a:rPr lang="en-US" smtClean="0"/>
              <a:pPr/>
              <a:t>‹#›</a:t>
            </a:fld>
            <a:endParaRPr lang="en-US"/>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z="1400">
                <a:latin typeface="Trebuchet MS" pitchFamily="34" charset="0"/>
              </a:defRPr>
            </a:lvl1pPr>
          </a:lstStyle>
          <a:p>
            <a:fld id="{46D7A3A9-117E-4EF5-82A3-3CC7D0AB76B5}" type="slidenum">
              <a:rPr lang="en-US" smtClean="0"/>
              <a:pPr/>
              <a:t>‹#›</a:t>
            </a:fld>
            <a:endParaRPr lang="en-US" dirty="0"/>
          </a:p>
        </p:txBody>
      </p:sp>
      <p:sp>
        <p:nvSpPr>
          <p:cNvPr id="5" name="Footer Placeholder 4"/>
          <p:cNvSpPr>
            <a:spLocks noGrp="1"/>
          </p:cNvSpPr>
          <p:nvPr>
            <p:ph type="ftr" sz="quarter" idx="11"/>
          </p:nvPr>
        </p:nvSpPr>
        <p:spPr/>
        <p:txBody>
          <a:bodyPr/>
          <a:lstStyle>
            <a:lvl1pPr>
              <a:defRPr sz="1400">
                <a:latin typeface="Trebuchet MS" pitchFamily="34" charset="0"/>
              </a:defRPr>
            </a:lvl1pPr>
          </a:lstStyle>
          <a:p>
            <a:r>
              <a:rPr lang="en-US" smtClean="0"/>
              <a:t>Scientific Computing: 5 Year Roadmap</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p>
            <a:fld id="{46D7A3A9-117E-4EF5-82A3-3CC7D0AB76B5}" type="slidenum">
              <a:rPr lang="en-US" smtClean="0"/>
              <a:pPr/>
              <a:t>‹#›</a:t>
            </a:fld>
            <a:endParaRPr lang="en-US"/>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43000"/>
            <a:ext cx="39624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143000"/>
            <a:ext cx="39624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p>
            <a:fld id="{46D7A3A9-117E-4EF5-82A3-3CC7D0AB76B5}" type="slidenum">
              <a:rPr lang="en-US" smtClean="0"/>
              <a:pPr/>
              <a:t>‹#›</a:t>
            </a:fld>
            <a:endParaRPr lang="en-US"/>
          </a:p>
        </p:txBody>
      </p:sp>
      <p:sp>
        <p:nvSpPr>
          <p:cNvPr id="6" name="Footer Placeholder 5"/>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p>
            <a:fld id="{46D7A3A9-117E-4EF5-82A3-3CC7D0AB76B5}" type="slidenum">
              <a:rPr lang="en-US" smtClean="0"/>
              <a:pPr/>
              <a:t>‹#›</a:t>
            </a:fld>
            <a:endParaRPr lang="en-US"/>
          </a:p>
        </p:txBody>
      </p:sp>
      <p:sp>
        <p:nvSpPr>
          <p:cNvPr id="8" name="Footer Placeholder 7"/>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46D7A3A9-117E-4EF5-82A3-3CC7D0AB76B5}" type="slidenum">
              <a:rPr lang="en-US" smtClean="0"/>
              <a:pPr/>
              <a:t>‹#›</a:t>
            </a:fld>
            <a:endParaRPr lang="en-US"/>
          </a:p>
        </p:txBody>
      </p:sp>
      <p:sp>
        <p:nvSpPr>
          <p:cNvPr id="4" name="Footer Placeholder 3"/>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p>
            <a:fld id="{46D7A3A9-117E-4EF5-82A3-3CC7D0AB76B5}" type="slidenum">
              <a:rPr lang="en-US" smtClean="0"/>
              <a:pPr/>
              <a:t>‹#›</a:t>
            </a:fld>
            <a:endParaRPr lang="en-US"/>
          </a:p>
        </p:txBody>
      </p:sp>
      <p:sp>
        <p:nvSpPr>
          <p:cNvPr id="6" name="Footer Placeholder 5"/>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p>
            <a:fld id="{46D7A3A9-117E-4EF5-82A3-3CC7D0AB76B5}" type="slidenum">
              <a:rPr lang="en-US" smtClean="0"/>
              <a:pPr/>
              <a:t>‹#›</a:t>
            </a:fld>
            <a:endParaRPr lang="en-US"/>
          </a:p>
        </p:txBody>
      </p:sp>
      <p:sp>
        <p:nvSpPr>
          <p:cNvPr id="6" name="Footer Placeholder 5"/>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228600"/>
            <a:ext cx="81534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219200"/>
            <a:ext cx="8077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28" name="Picture 4" descr="SLAC_Logo_hires"/>
          <p:cNvPicPr>
            <a:picLocks noChangeAspect="1" noChangeArrowheads="1"/>
          </p:cNvPicPr>
          <p:nvPr/>
        </p:nvPicPr>
        <p:blipFill>
          <a:blip r:embed="rId14" cstate="print"/>
          <a:srcRect/>
          <a:stretch>
            <a:fillRect/>
          </a:stretch>
        </p:blipFill>
        <p:spPr bwMode="auto">
          <a:xfrm>
            <a:off x="152400" y="6157913"/>
            <a:ext cx="1527175" cy="547687"/>
          </a:xfrm>
          <a:prstGeom prst="rect">
            <a:avLst/>
          </a:prstGeom>
          <a:noFill/>
          <a:ln w="9525">
            <a:noFill/>
            <a:miter lim="800000"/>
            <a:headEnd/>
            <a:tailEnd/>
          </a:ln>
        </p:spPr>
      </p:pic>
      <p:pic>
        <p:nvPicPr>
          <p:cNvPr id="1029" name="Picture 5" descr="arg"/>
          <p:cNvPicPr>
            <a:picLocks noChangeAspect="1" noChangeArrowheads="1"/>
          </p:cNvPicPr>
          <p:nvPr/>
        </p:nvPicPr>
        <p:blipFill>
          <a:blip r:embed="rId15" cstate="print"/>
          <a:srcRect/>
          <a:stretch>
            <a:fillRect/>
          </a:stretch>
        </p:blipFill>
        <p:spPr bwMode="auto">
          <a:xfrm>
            <a:off x="8305800" y="6019800"/>
            <a:ext cx="712788" cy="712788"/>
          </a:xfrm>
          <a:prstGeom prst="rect">
            <a:avLst/>
          </a:prstGeom>
          <a:noFill/>
          <a:ln w="9525">
            <a:noFill/>
            <a:miter lim="800000"/>
            <a:headEnd/>
            <a:tailEnd/>
          </a:ln>
        </p:spPr>
      </p:pic>
      <p:sp>
        <p:nvSpPr>
          <p:cNvPr id="6150" name="Line 6"/>
          <p:cNvSpPr>
            <a:spLocks noChangeShapeType="1"/>
          </p:cNvSpPr>
          <p:nvPr/>
        </p:nvSpPr>
        <p:spPr bwMode="auto">
          <a:xfrm>
            <a:off x="0" y="1104900"/>
            <a:ext cx="8574088" cy="0"/>
          </a:xfrm>
          <a:prstGeom prst="line">
            <a:avLst/>
          </a:prstGeom>
          <a:noFill/>
          <a:ln w="38100">
            <a:solidFill>
              <a:srgbClr val="B40000"/>
            </a:solidFill>
            <a:round/>
            <a:headEnd/>
            <a:tailEnd type="oval" w="med" len="med"/>
          </a:ln>
          <a:effectLst/>
        </p:spPr>
        <p:txBody>
          <a:bodyPr/>
          <a:lstStyle/>
          <a:p>
            <a:pPr algn="ctr" eaLnBrk="0" hangingPunct="0">
              <a:spcBef>
                <a:spcPct val="20000"/>
              </a:spcBef>
              <a:buFontTx/>
              <a:buChar char="•"/>
              <a:defRPr/>
            </a:pPr>
            <a:endParaRPr lang="en-US" sz="2800" b="1">
              <a:latin typeface="Arial" charset="0"/>
              <a:ea typeface="+mn-ea"/>
            </a:endParaRPr>
          </a:p>
        </p:txBody>
      </p:sp>
      <p:sp>
        <p:nvSpPr>
          <p:cNvPr id="8" name="Footer Placeholder 7"/>
          <p:cNvSpPr>
            <a:spLocks noGrp="1"/>
          </p:cNvSpPr>
          <p:nvPr>
            <p:ph type="ftr" sz="quarter" idx="3"/>
          </p:nvPr>
        </p:nvSpPr>
        <p:spPr>
          <a:xfrm>
            <a:off x="2743200" y="6356350"/>
            <a:ext cx="3657600" cy="365125"/>
          </a:xfrm>
          <a:prstGeom prst="rect">
            <a:avLst/>
          </a:prstGeom>
        </p:spPr>
        <p:txBody>
          <a:bodyPr vert="horz" lIns="91440" tIns="45720" rIns="91440" bIns="45720" rtlCol="0" anchor="ctr"/>
          <a:lstStyle>
            <a:lvl1pPr algn="ctr">
              <a:defRPr sz="1400">
                <a:solidFill>
                  <a:schemeClr val="tx1">
                    <a:tint val="75000"/>
                  </a:schemeClr>
                </a:solidFill>
                <a:latin typeface="Trebuchet MS" pitchFamily="34" charset="0"/>
              </a:defRPr>
            </a:lvl1pPr>
          </a:lstStyle>
          <a:p>
            <a:r>
              <a:rPr lang="en-US" smtClean="0"/>
              <a:t>Scientific Computing: 5 Year Roadmap</a:t>
            </a:r>
            <a:endParaRPr lang="en-US" dirty="0"/>
          </a:p>
        </p:txBody>
      </p:sp>
      <p:sp>
        <p:nvSpPr>
          <p:cNvPr id="9" name="Slide Number Placeholder 8"/>
          <p:cNvSpPr>
            <a:spLocks noGrp="1"/>
          </p:cNvSpPr>
          <p:nvPr>
            <p:ph type="sldNum" sz="quarter" idx="4"/>
          </p:nvPr>
        </p:nvSpPr>
        <p:spPr>
          <a:xfrm>
            <a:off x="6553200" y="6356350"/>
            <a:ext cx="1676400" cy="365125"/>
          </a:xfrm>
          <a:prstGeom prst="rect">
            <a:avLst/>
          </a:prstGeom>
        </p:spPr>
        <p:txBody>
          <a:bodyPr vert="horz" lIns="91440" tIns="45720" rIns="91440" bIns="45720" rtlCol="0" anchor="ctr"/>
          <a:lstStyle>
            <a:lvl1pPr algn="r">
              <a:defRPr sz="1200">
                <a:solidFill>
                  <a:schemeClr val="tx1">
                    <a:tint val="75000"/>
                  </a:schemeClr>
                </a:solidFill>
                <a:latin typeface="Trebuchet MS" pitchFamily="34" charset="0"/>
              </a:defRPr>
            </a:lvl1pPr>
          </a:lstStyle>
          <a:p>
            <a:fld id="{46D7A3A9-117E-4EF5-82A3-3CC7D0AB76B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rtl="0" eaLnBrk="0" fontAlgn="base" hangingPunct="0">
        <a:spcBef>
          <a:spcPct val="0"/>
        </a:spcBef>
        <a:spcAft>
          <a:spcPct val="0"/>
        </a:spcAft>
        <a:defRPr sz="2800" b="1">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Arial" charset="0"/>
          <a:ea typeface="ＭＳ Ｐゴシック" pitchFamily="-112" charset="-128"/>
          <a:cs typeface="Arial" charset="0"/>
        </a:defRPr>
      </a:lvl2pPr>
      <a:lvl3pPr algn="ctr" rtl="0" eaLnBrk="0" fontAlgn="base" hangingPunct="0">
        <a:spcBef>
          <a:spcPct val="0"/>
        </a:spcBef>
        <a:spcAft>
          <a:spcPct val="0"/>
        </a:spcAft>
        <a:defRPr sz="2800" b="1">
          <a:solidFill>
            <a:schemeClr val="tx1"/>
          </a:solidFill>
          <a:latin typeface="Arial" charset="0"/>
          <a:ea typeface="ＭＳ Ｐゴシック" pitchFamily="-112" charset="-128"/>
          <a:cs typeface="Arial" charset="0"/>
        </a:defRPr>
      </a:lvl3pPr>
      <a:lvl4pPr algn="ctr" rtl="0" eaLnBrk="0" fontAlgn="base" hangingPunct="0">
        <a:spcBef>
          <a:spcPct val="0"/>
        </a:spcBef>
        <a:spcAft>
          <a:spcPct val="0"/>
        </a:spcAft>
        <a:defRPr sz="2800" b="1">
          <a:solidFill>
            <a:schemeClr val="tx1"/>
          </a:solidFill>
          <a:latin typeface="Arial" charset="0"/>
          <a:ea typeface="ＭＳ Ｐゴシック" pitchFamily="-112" charset="-128"/>
          <a:cs typeface="Arial" charset="0"/>
        </a:defRPr>
      </a:lvl4pPr>
      <a:lvl5pPr algn="ctr" rtl="0" eaLnBrk="0" fontAlgn="base" hangingPunct="0">
        <a:spcBef>
          <a:spcPct val="0"/>
        </a:spcBef>
        <a:spcAft>
          <a:spcPct val="0"/>
        </a:spcAft>
        <a:defRPr sz="2800" b="1">
          <a:solidFill>
            <a:schemeClr val="tx1"/>
          </a:solidFill>
          <a:latin typeface="Arial" charset="0"/>
          <a:ea typeface="ＭＳ Ｐゴシック" pitchFamily="-112" charset="-128"/>
          <a:cs typeface="Arial" charset="0"/>
        </a:defRPr>
      </a:lvl5pPr>
      <a:lvl6pPr marL="457200" algn="l" rtl="0" eaLnBrk="0" fontAlgn="base" hangingPunct="0">
        <a:spcBef>
          <a:spcPct val="0"/>
        </a:spcBef>
        <a:spcAft>
          <a:spcPct val="0"/>
        </a:spcAft>
        <a:defRPr sz="3200" b="1">
          <a:solidFill>
            <a:schemeClr val="tx1"/>
          </a:solidFill>
          <a:latin typeface="Arial" charset="0"/>
          <a:ea typeface="ＭＳ Ｐゴシック" pitchFamily="-112" charset="-128"/>
          <a:cs typeface="Arial" charset="0"/>
        </a:defRPr>
      </a:lvl6pPr>
      <a:lvl7pPr marL="914400" algn="l" rtl="0" eaLnBrk="0" fontAlgn="base" hangingPunct="0">
        <a:spcBef>
          <a:spcPct val="0"/>
        </a:spcBef>
        <a:spcAft>
          <a:spcPct val="0"/>
        </a:spcAft>
        <a:defRPr sz="3200" b="1">
          <a:solidFill>
            <a:schemeClr val="tx1"/>
          </a:solidFill>
          <a:latin typeface="Arial" charset="0"/>
          <a:ea typeface="ＭＳ Ｐゴシック" pitchFamily="-112" charset="-128"/>
          <a:cs typeface="Arial" charset="0"/>
        </a:defRPr>
      </a:lvl7pPr>
      <a:lvl8pPr marL="1371600" algn="l" rtl="0" eaLnBrk="0" fontAlgn="base" hangingPunct="0">
        <a:spcBef>
          <a:spcPct val="0"/>
        </a:spcBef>
        <a:spcAft>
          <a:spcPct val="0"/>
        </a:spcAft>
        <a:defRPr sz="3200" b="1">
          <a:solidFill>
            <a:schemeClr val="tx1"/>
          </a:solidFill>
          <a:latin typeface="Arial" charset="0"/>
          <a:ea typeface="ＭＳ Ｐゴシック" pitchFamily="-112" charset="-128"/>
          <a:cs typeface="Arial" charset="0"/>
        </a:defRPr>
      </a:lvl8pPr>
      <a:lvl9pPr marL="1828800" algn="l" rtl="0" eaLnBrk="0" fontAlgn="base" hangingPunct="0">
        <a:spcBef>
          <a:spcPct val="0"/>
        </a:spcBef>
        <a:spcAft>
          <a:spcPct val="0"/>
        </a:spcAft>
        <a:defRPr sz="3200" b="1">
          <a:solidFill>
            <a:schemeClr val="tx1"/>
          </a:solidFill>
          <a:latin typeface="Arial" charset="0"/>
          <a:ea typeface="ＭＳ Ｐゴシック" pitchFamily="-112" charset="-128"/>
          <a:cs typeface="Arial" charset="0"/>
        </a:defRPr>
      </a:lvl9pPr>
    </p:titleStyle>
    <p:bodyStyle>
      <a:lvl1pPr marL="342900" indent="-342900" algn="l" rtl="0" eaLnBrk="0" fontAlgn="base" hangingPunct="0">
        <a:spcBef>
          <a:spcPct val="20000"/>
        </a:spcBef>
        <a:spcAft>
          <a:spcPct val="0"/>
        </a:spcAft>
        <a:buClr>
          <a:srgbClr val="990000"/>
        </a:buClr>
        <a:buSzPct val="85000"/>
        <a:buFont typeface="Wingdings" pitchFamily="2" charset="2"/>
        <a:buChar char="§"/>
        <a:defRPr sz="2200">
          <a:solidFill>
            <a:schemeClr val="tx1"/>
          </a:solidFill>
          <a:latin typeface="+mn-lt"/>
          <a:ea typeface="+mn-ea"/>
          <a:cs typeface="+mn-cs"/>
        </a:defRPr>
      </a:lvl1pPr>
      <a:lvl2pPr marL="742950" indent="-285750" algn="l" rtl="0" eaLnBrk="0" fontAlgn="base" hangingPunct="0">
        <a:spcBef>
          <a:spcPct val="20000"/>
        </a:spcBef>
        <a:spcAft>
          <a:spcPct val="0"/>
        </a:spcAft>
        <a:buClr>
          <a:srgbClr val="006699"/>
        </a:buClr>
        <a:buSzPct val="90000"/>
        <a:buFont typeface="Georgia" pitchFamily="18"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Clr>
          <a:srgbClr val="990000"/>
        </a:buClr>
        <a:buChar char="•"/>
        <a:defRPr sz="2000">
          <a:solidFill>
            <a:schemeClr val="tx1"/>
          </a:solidFill>
          <a:latin typeface="+mn-lt"/>
          <a:ea typeface="+mn-ea"/>
          <a:cs typeface="+mn-cs"/>
        </a:defRPr>
      </a:lvl3pPr>
      <a:lvl4pPr marL="1600200" indent="-228600" algn="l" rtl="0" eaLnBrk="0" fontAlgn="base" hangingPunct="0">
        <a:spcBef>
          <a:spcPct val="20000"/>
        </a:spcBef>
        <a:spcAft>
          <a:spcPct val="0"/>
        </a:spcAft>
        <a:buClr>
          <a:srgbClr val="006699"/>
        </a:buClr>
        <a:buFont typeface="Georgia" pitchFamily="18" charset="0"/>
        <a:buChar char="▫"/>
        <a:defRPr>
          <a:solidFill>
            <a:schemeClr val="tx1"/>
          </a:solidFill>
          <a:latin typeface="+mn-lt"/>
          <a:ea typeface="+mn-ea"/>
          <a:cs typeface="+mn-cs"/>
        </a:defRPr>
      </a:lvl4pPr>
      <a:lvl5pPr marL="2057400" indent="-228600" algn="l" rtl="0" eaLnBrk="0" fontAlgn="base" hangingPunct="0">
        <a:spcBef>
          <a:spcPct val="20000"/>
        </a:spcBef>
        <a:spcAft>
          <a:spcPct val="0"/>
        </a:spcAft>
        <a:buClr>
          <a:srgbClr val="990000"/>
        </a:buClr>
        <a:buFont typeface="Arial" pitchFamily="34" charset="0"/>
        <a:buChar char="-"/>
        <a:defRPr sz="1600">
          <a:solidFill>
            <a:schemeClr val="tx1"/>
          </a:solidFill>
          <a:latin typeface="+mn-lt"/>
          <a:ea typeface="+mn-ea"/>
          <a:cs typeface="+mn-cs"/>
        </a:defRPr>
      </a:lvl5pPr>
      <a:lvl6pPr marL="2514600" indent="-228600" algn="l" rtl="0" eaLnBrk="0" fontAlgn="base" hangingPunct="0">
        <a:spcBef>
          <a:spcPct val="20000"/>
        </a:spcBef>
        <a:spcAft>
          <a:spcPct val="0"/>
        </a:spcAft>
        <a:buClr>
          <a:srgbClr val="990000"/>
        </a:buClr>
        <a:buFont typeface="Arial" charset="0"/>
        <a:buChar char="-"/>
        <a:defRPr>
          <a:solidFill>
            <a:schemeClr val="tx1"/>
          </a:solidFill>
          <a:latin typeface="+mn-lt"/>
          <a:ea typeface="+mn-ea"/>
          <a:cs typeface="+mn-cs"/>
        </a:defRPr>
      </a:lvl6pPr>
      <a:lvl7pPr marL="2971800" indent="-228600" algn="l" rtl="0" eaLnBrk="0" fontAlgn="base" hangingPunct="0">
        <a:spcBef>
          <a:spcPct val="20000"/>
        </a:spcBef>
        <a:spcAft>
          <a:spcPct val="0"/>
        </a:spcAft>
        <a:buClr>
          <a:srgbClr val="990000"/>
        </a:buClr>
        <a:buFont typeface="Arial" charset="0"/>
        <a:buChar char="-"/>
        <a:defRPr>
          <a:solidFill>
            <a:schemeClr val="tx1"/>
          </a:solidFill>
          <a:latin typeface="+mn-lt"/>
          <a:ea typeface="+mn-ea"/>
          <a:cs typeface="+mn-cs"/>
        </a:defRPr>
      </a:lvl7pPr>
      <a:lvl8pPr marL="3429000" indent="-228600" algn="l" rtl="0" eaLnBrk="0" fontAlgn="base" hangingPunct="0">
        <a:spcBef>
          <a:spcPct val="20000"/>
        </a:spcBef>
        <a:spcAft>
          <a:spcPct val="0"/>
        </a:spcAft>
        <a:buClr>
          <a:srgbClr val="990000"/>
        </a:buClr>
        <a:buFont typeface="Arial" charset="0"/>
        <a:buChar char="-"/>
        <a:defRPr>
          <a:solidFill>
            <a:schemeClr val="tx1"/>
          </a:solidFill>
          <a:latin typeface="+mn-lt"/>
          <a:ea typeface="+mn-ea"/>
          <a:cs typeface="+mn-cs"/>
        </a:defRPr>
      </a:lvl8pPr>
      <a:lvl9pPr marL="3886200" indent="-228600" algn="l" rtl="0" eaLnBrk="0" fontAlgn="base" hangingPunct="0">
        <a:spcBef>
          <a:spcPct val="20000"/>
        </a:spcBef>
        <a:spcAft>
          <a:spcPct val="0"/>
        </a:spcAft>
        <a:buClr>
          <a:srgbClr val="990000"/>
        </a:buClr>
        <a:buFont typeface="Arial" charset="0"/>
        <a:buChar char="-"/>
        <a:defRPr>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Scientific Computing </a:t>
            </a:r>
            <a:br>
              <a:rPr lang="en-US" dirty="0" smtClean="0"/>
            </a:br>
            <a:r>
              <a:rPr lang="en-US" dirty="0" smtClean="0"/>
              <a:t>Towards a 5 year Roadmap</a:t>
            </a:r>
            <a:endParaRPr lang="en-US" dirty="0"/>
          </a:p>
        </p:txBody>
      </p:sp>
      <p:sp>
        <p:nvSpPr>
          <p:cNvPr id="3" name="Subtitle 2"/>
          <p:cNvSpPr>
            <a:spLocks noGrp="1"/>
          </p:cNvSpPr>
          <p:nvPr>
            <p:ph type="subTitle" idx="1"/>
          </p:nvPr>
        </p:nvSpPr>
        <p:spPr/>
        <p:txBody>
          <a:bodyPr/>
          <a:lstStyle/>
          <a:p>
            <a:r>
              <a:rPr lang="en-US" dirty="0" smtClean="0"/>
              <a:t>Amber Boehnlein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a:t>Launch projects </a:t>
            </a:r>
            <a:r>
              <a:rPr lang="en-US" dirty="0" smtClean="0"/>
              <a:t>targeted </a:t>
            </a:r>
            <a:r>
              <a:rPr lang="en-US" dirty="0"/>
              <a:t>towards long term milestones.</a:t>
            </a:r>
          </a:p>
          <a:p>
            <a:pPr lvl="1"/>
            <a:r>
              <a:rPr lang="en-US" dirty="0" smtClean="0"/>
              <a:t>List of milestones (draft) for Data Management, Simulation and Hardware Facilities</a:t>
            </a:r>
          </a:p>
          <a:p>
            <a:pPr lvl="1"/>
            <a:r>
              <a:rPr lang="en-US" dirty="0" smtClean="0"/>
              <a:t>Working towards project infrastructure for Hardware Facilities following the nascent Computing Division procedures.</a:t>
            </a:r>
          </a:p>
          <a:p>
            <a:r>
              <a:rPr lang="en-US" dirty="0" smtClean="0"/>
              <a:t>Propose several current individuals on SLAC staff take new roles in FY12 to provide management and coordination </a:t>
            </a:r>
          </a:p>
          <a:p>
            <a:pPr lvl="1"/>
            <a:r>
              <a:rPr lang="en-US" dirty="0" smtClean="0"/>
              <a:t>0.5 FTE Scientific Computing Architect</a:t>
            </a:r>
          </a:p>
          <a:p>
            <a:pPr lvl="2"/>
            <a:r>
              <a:rPr lang="en-US" dirty="0" smtClean="0"/>
              <a:t>technology road maps</a:t>
            </a:r>
          </a:p>
          <a:p>
            <a:pPr lvl="1"/>
            <a:r>
              <a:rPr lang="en-US" dirty="0" smtClean="0"/>
              <a:t>0.25 FTE Simulation Coordinator</a:t>
            </a:r>
          </a:p>
          <a:p>
            <a:pPr lvl="1"/>
            <a:r>
              <a:rPr lang="en-US" dirty="0" smtClean="0"/>
              <a:t>0.25 FTE coordinating prototyping effort for end-to-end </a:t>
            </a:r>
            <a:r>
              <a:rPr lang="en-US" dirty="0" err="1" smtClean="0"/>
              <a:t>xray</a:t>
            </a:r>
            <a:r>
              <a:rPr lang="en-US" dirty="0" smtClean="0"/>
              <a:t> simulation-targeting proposal for April 2012</a:t>
            </a:r>
          </a:p>
          <a:p>
            <a:pPr lvl="1"/>
            <a:r>
              <a:rPr lang="en-US" dirty="0" smtClean="0"/>
              <a:t>Redirection of others at lower levels of individual effort</a:t>
            </a:r>
          </a:p>
          <a:p>
            <a:pPr lvl="1"/>
            <a:r>
              <a:rPr lang="en-US" dirty="0" smtClean="0"/>
              <a:t>Define Data Management coordinator position</a:t>
            </a:r>
          </a:p>
          <a:p>
            <a:pPr marL="0" indent="0">
              <a:buNone/>
            </a:pPr>
            <a:endParaRPr lang="en-US" dirty="0"/>
          </a:p>
          <a:p>
            <a:endParaRPr lang="en-US" dirty="0" smtClean="0"/>
          </a:p>
        </p:txBody>
      </p:sp>
      <p:sp>
        <p:nvSpPr>
          <p:cNvPr id="4" name="Slide Number Placeholder 3"/>
          <p:cNvSpPr>
            <a:spLocks noGrp="1"/>
          </p:cNvSpPr>
          <p:nvPr>
            <p:ph type="sldNum" sz="quarter" idx="10"/>
          </p:nvPr>
        </p:nvSpPr>
        <p:spPr/>
        <p:txBody>
          <a:bodyPr/>
          <a:lstStyle/>
          <a:p>
            <a:fld id="{46D7A3A9-117E-4EF5-82A3-3CC7D0AB76B5}" type="slidenum">
              <a:rPr lang="en-US" smtClean="0"/>
              <a:pPr/>
              <a:t>10</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extLst>
      <p:ext uri="{BB962C8B-B14F-4D97-AF65-F5344CB8AC3E}">
        <p14:creationId xmlns:p14="http://schemas.microsoft.com/office/powerpoint/2010/main" val="144689682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Milestones: 2012</a:t>
            </a:r>
            <a:endParaRPr lang="en-US" dirty="0"/>
          </a:p>
        </p:txBody>
      </p:sp>
      <p:sp>
        <p:nvSpPr>
          <p:cNvPr id="3" name="Content Placeholder 2"/>
          <p:cNvSpPr>
            <a:spLocks noGrp="1"/>
          </p:cNvSpPr>
          <p:nvPr>
            <p:ph idx="1"/>
          </p:nvPr>
        </p:nvSpPr>
        <p:spPr>
          <a:xfrm>
            <a:off x="457200" y="838200"/>
            <a:ext cx="8077200" cy="4876800"/>
          </a:xfrm>
        </p:spPr>
        <p:txBody>
          <a:bodyPr/>
          <a:lstStyle/>
          <a:p>
            <a:pPr marL="0" indent="0">
              <a:buNone/>
            </a:pPr>
            <a:endParaRPr lang="en-US" dirty="0"/>
          </a:p>
          <a:p>
            <a:pPr lvl="0"/>
            <a:r>
              <a:rPr lang="en-US" dirty="0" smtClean="0"/>
              <a:t>DM: Data </a:t>
            </a:r>
            <a:r>
              <a:rPr lang="en-US" dirty="0"/>
              <a:t>dissemination for JCSG using existing tools;</a:t>
            </a:r>
          </a:p>
          <a:p>
            <a:pPr lvl="0"/>
            <a:r>
              <a:rPr lang="en-US" dirty="0" smtClean="0"/>
              <a:t>DM: incremental </a:t>
            </a:r>
            <a:r>
              <a:rPr lang="en-US" dirty="0"/>
              <a:t>improvements in the use of standard tools</a:t>
            </a:r>
            <a:r>
              <a:rPr lang="en-US" dirty="0" smtClean="0"/>
              <a:t>; evaluate support models, small experiment support</a:t>
            </a:r>
            <a:r>
              <a:rPr lang="en-US" dirty="0"/>
              <a:t> </a:t>
            </a:r>
          </a:p>
          <a:p>
            <a:pPr lvl="0"/>
            <a:r>
              <a:rPr lang="en-US" dirty="0" smtClean="0"/>
              <a:t>DM: Explore policies </a:t>
            </a:r>
            <a:r>
              <a:rPr lang="en-US" dirty="0"/>
              <a:t>for the management of light </a:t>
            </a:r>
            <a:r>
              <a:rPr lang="en-US" dirty="0" smtClean="0"/>
              <a:t>source</a:t>
            </a:r>
          </a:p>
          <a:p>
            <a:pPr lvl="1"/>
            <a:r>
              <a:rPr lang="en-US" dirty="0" smtClean="0"/>
              <a:t>data</a:t>
            </a:r>
            <a:r>
              <a:rPr lang="en-US" dirty="0"/>
              <a:t> </a:t>
            </a:r>
            <a:r>
              <a:rPr lang="en-US" dirty="0" smtClean="0"/>
              <a:t>preliminary </a:t>
            </a:r>
            <a:r>
              <a:rPr lang="en-US" dirty="0"/>
              <a:t>design for facility level scientific data management for light source data (working with partners)</a:t>
            </a:r>
          </a:p>
          <a:p>
            <a:r>
              <a:rPr lang="en-US" dirty="0" smtClean="0"/>
              <a:t>SIM: Initial </a:t>
            </a:r>
            <a:r>
              <a:rPr lang="en-US" dirty="0"/>
              <a:t>prototyping for end to end </a:t>
            </a:r>
            <a:r>
              <a:rPr lang="en-US" dirty="0" err="1"/>
              <a:t>xray</a:t>
            </a:r>
            <a:r>
              <a:rPr lang="en-US" dirty="0"/>
              <a:t> simulation; re-compete </a:t>
            </a:r>
            <a:r>
              <a:rPr lang="en-US" dirty="0" err="1"/>
              <a:t>SciDAC</a:t>
            </a:r>
            <a:r>
              <a:rPr lang="en-US" dirty="0"/>
              <a:t>  </a:t>
            </a:r>
            <a:endParaRPr lang="en-US" dirty="0" smtClean="0"/>
          </a:p>
          <a:p>
            <a:pPr lvl="0"/>
            <a:r>
              <a:rPr lang="en-US" dirty="0" err="1" smtClean="0"/>
              <a:t>Fac</a:t>
            </a:r>
            <a:r>
              <a:rPr lang="en-US" dirty="0" smtClean="0"/>
              <a:t>: Stabilize </a:t>
            </a:r>
            <a:r>
              <a:rPr lang="en-US" dirty="0"/>
              <a:t>ability to host new installations in </a:t>
            </a:r>
            <a:r>
              <a:rPr lang="en-US" dirty="0" err="1"/>
              <a:t>Bld</a:t>
            </a:r>
            <a:r>
              <a:rPr lang="en-US" dirty="0"/>
              <a:t> </a:t>
            </a:r>
            <a:r>
              <a:rPr lang="en-US" dirty="0" smtClean="0"/>
              <a:t>50: EOL equipment and targeted EOL methodology (budget request)</a:t>
            </a:r>
            <a:endParaRPr lang="en-US" dirty="0"/>
          </a:p>
          <a:p>
            <a:pPr lvl="0"/>
            <a:r>
              <a:rPr lang="en-US" dirty="0" err="1" smtClean="0"/>
              <a:t>Fac</a:t>
            </a:r>
            <a:r>
              <a:rPr lang="en-US" dirty="0" smtClean="0"/>
              <a:t>: Requirements </a:t>
            </a:r>
            <a:r>
              <a:rPr lang="en-US" dirty="0"/>
              <a:t>gathering from the science directorates</a:t>
            </a:r>
          </a:p>
          <a:p>
            <a:pPr lvl="0"/>
            <a:r>
              <a:rPr lang="en-US" dirty="0" err="1" smtClean="0"/>
              <a:t>Fac</a:t>
            </a:r>
            <a:r>
              <a:rPr lang="en-US" dirty="0" smtClean="0"/>
              <a:t>: Technology </a:t>
            </a:r>
            <a:r>
              <a:rPr lang="en-US" dirty="0"/>
              <a:t>road maps for storage, networking and compute clusters (hardware, software and methodologies)</a:t>
            </a:r>
          </a:p>
          <a:p>
            <a:endParaRPr lang="en-US" dirty="0"/>
          </a:p>
        </p:txBody>
      </p:sp>
      <p:sp>
        <p:nvSpPr>
          <p:cNvPr id="4" name="Slide Number Placeholder 3"/>
          <p:cNvSpPr>
            <a:spLocks noGrp="1"/>
          </p:cNvSpPr>
          <p:nvPr>
            <p:ph type="sldNum" sz="quarter" idx="10"/>
          </p:nvPr>
        </p:nvSpPr>
        <p:spPr/>
        <p:txBody>
          <a:bodyPr/>
          <a:lstStyle/>
          <a:p>
            <a:fld id="{46D7A3A9-117E-4EF5-82A3-3CC7D0AB76B5}" type="slidenum">
              <a:rPr lang="en-US" smtClean="0"/>
              <a:pPr/>
              <a:t>11</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extLst>
      <p:ext uri="{BB962C8B-B14F-4D97-AF65-F5344CB8AC3E}">
        <p14:creationId xmlns:p14="http://schemas.microsoft.com/office/powerpoint/2010/main" val="161290118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Milestones: 2013/2014</a:t>
            </a:r>
            <a:endParaRPr lang="en-US" dirty="0"/>
          </a:p>
        </p:txBody>
      </p:sp>
      <p:sp>
        <p:nvSpPr>
          <p:cNvPr id="3" name="Content Placeholder 2"/>
          <p:cNvSpPr>
            <a:spLocks noGrp="1"/>
          </p:cNvSpPr>
          <p:nvPr>
            <p:ph idx="1"/>
          </p:nvPr>
        </p:nvSpPr>
        <p:spPr/>
        <p:txBody>
          <a:bodyPr/>
          <a:lstStyle/>
          <a:p>
            <a:pPr lvl="0"/>
            <a:r>
              <a:rPr lang="en-US" dirty="0" smtClean="0"/>
              <a:t>DM: Begin </a:t>
            </a:r>
            <a:r>
              <a:rPr lang="en-US" dirty="0"/>
              <a:t>implementation for facility level scientific data management for light source data</a:t>
            </a:r>
          </a:p>
          <a:p>
            <a:r>
              <a:rPr lang="en-US" dirty="0" err="1" smtClean="0"/>
              <a:t>Sim</a:t>
            </a:r>
            <a:r>
              <a:rPr lang="en-US" dirty="0" smtClean="0"/>
              <a:t>: Pursue WFO customers</a:t>
            </a:r>
          </a:p>
          <a:p>
            <a:r>
              <a:rPr lang="en-US" dirty="0" err="1" smtClean="0"/>
              <a:t>Sim</a:t>
            </a:r>
            <a:r>
              <a:rPr lang="en-US" dirty="0" smtClean="0"/>
              <a:t>: Implementation of end to end x-ray simulation based on user </a:t>
            </a:r>
            <a:r>
              <a:rPr lang="en-US" dirty="0" err="1" smtClean="0"/>
              <a:t>feeback</a:t>
            </a:r>
            <a:r>
              <a:rPr lang="en-US" dirty="0" smtClean="0"/>
              <a:t>.  </a:t>
            </a:r>
          </a:p>
          <a:p>
            <a:r>
              <a:rPr lang="en-US" dirty="0" err="1" smtClean="0"/>
              <a:t>Fac:Use</a:t>
            </a:r>
            <a:r>
              <a:rPr lang="en-US" dirty="0" smtClean="0"/>
              <a:t> </a:t>
            </a:r>
            <a:r>
              <a:rPr lang="en-US" dirty="0"/>
              <a:t>the roadmaps and science requirements and drivers to design an architecture for scientific computing including best uses of </a:t>
            </a:r>
            <a:r>
              <a:rPr lang="en-US" dirty="0" err="1"/>
              <a:t>Bld</a:t>
            </a:r>
            <a:r>
              <a:rPr lang="en-US" dirty="0"/>
              <a:t> 50, SRCF (phase I and phase 2</a:t>
            </a:r>
            <a:r>
              <a:rPr lang="en-US" dirty="0" smtClean="0"/>
              <a:t>); reduce </a:t>
            </a:r>
            <a:r>
              <a:rPr lang="en-US" dirty="0"/>
              <a:t>satellite/ad hoc computing hosting facilities. </a:t>
            </a:r>
            <a:endParaRPr lang="en-US" dirty="0" smtClean="0"/>
          </a:p>
          <a:p>
            <a:r>
              <a:rPr lang="en-US" dirty="0" err="1" smtClean="0"/>
              <a:t>Fac</a:t>
            </a:r>
            <a:r>
              <a:rPr lang="en-US" dirty="0" smtClean="0"/>
              <a:t>: CIO </a:t>
            </a:r>
            <a:r>
              <a:rPr lang="en-US" dirty="0"/>
              <a:t>in place; development of IT strategic plan and separation of roles and responsibilities between IT and Scientific Computing with appropriate funding models in place.</a:t>
            </a:r>
          </a:p>
          <a:p>
            <a:endParaRPr lang="en-US" dirty="0"/>
          </a:p>
        </p:txBody>
      </p:sp>
      <p:sp>
        <p:nvSpPr>
          <p:cNvPr id="4" name="Slide Number Placeholder 3"/>
          <p:cNvSpPr>
            <a:spLocks noGrp="1"/>
          </p:cNvSpPr>
          <p:nvPr>
            <p:ph type="sldNum" sz="quarter" idx="10"/>
          </p:nvPr>
        </p:nvSpPr>
        <p:spPr/>
        <p:txBody>
          <a:bodyPr/>
          <a:lstStyle/>
          <a:p>
            <a:fld id="{46D7A3A9-117E-4EF5-82A3-3CC7D0AB76B5}"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extLst>
      <p:ext uri="{BB962C8B-B14F-4D97-AF65-F5344CB8AC3E}">
        <p14:creationId xmlns:p14="http://schemas.microsoft.com/office/powerpoint/2010/main" val="62607874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mtClean="0"/>
              <a:t>Backup</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Scientific Computing Funding Model</a:t>
            </a:r>
            <a:endParaRPr lang="en-US" dirty="0"/>
          </a:p>
        </p:txBody>
      </p:sp>
      <p:sp>
        <p:nvSpPr>
          <p:cNvPr id="3" name="Content Placeholder 2"/>
          <p:cNvSpPr>
            <a:spLocks noGrp="1"/>
          </p:cNvSpPr>
          <p:nvPr>
            <p:ph idx="1"/>
          </p:nvPr>
        </p:nvSpPr>
        <p:spPr/>
        <p:txBody>
          <a:bodyPr>
            <a:normAutofit/>
          </a:bodyPr>
          <a:lstStyle/>
          <a:p>
            <a:r>
              <a:rPr lang="en-US" dirty="0" smtClean="0"/>
              <a:t>The existing Scientific Computing Funding Model divides labor charges into three categories</a:t>
            </a:r>
          </a:p>
          <a:p>
            <a:pPr lvl="1"/>
            <a:r>
              <a:rPr lang="en-US" dirty="0" smtClean="0"/>
              <a:t>Infrastructure Services (fully operations funded)</a:t>
            </a:r>
          </a:p>
          <a:p>
            <a:pPr lvl="1"/>
            <a:r>
              <a:rPr lang="en-US" dirty="0" smtClean="0"/>
              <a:t>Shared Costs (50% operations, 50% “recharge”) </a:t>
            </a:r>
          </a:p>
          <a:p>
            <a:pPr lvl="1"/>
            <a:r>
              <a:rPr lang="en-US" dirty="0" smtClean="0"/>
              <a:t>Program specific costs</a:t>
            </a:r>
          </a:p>
          <a:p>
            <a:r>
              <a:rPr lang="en-US" dirty="0" smtClean="0"/>
              <a:t>Develop similar model could be applicable for equipment and M&amp;S costs.</a:t>
            </a:r>
          </a:p>
          <a:p>
            <a:r>
              <a:rPr lang="en-US" dirty="0" smtClean="0"/>
              <a:t>SCFM explicitly states that BLD 50 infrastructure provisioning for space/power/cooling and basic networking is provided as an infrastructure cost.</a:t>
            </a:r>
          </a:p>
          <a:p>
            <a:pPr>
              <a:buNone/>
            </a:pPr>
            <a:r>
              <a:rPr lang="en-US" dirty="0" smtClean="0"/>
              <a:t> </a:t>
            </a:r>
          </a:p>
          <a:p>
            <a:pPr lvl="1">
              <a:buNone/>
            </a:pPr>
            <a:r>
              <a:rPr lang="en-US" dirty="0" smtClean="0"/>
              <a:t> </a:t>
            </a:r>
            <a:endParaRPr lang="en-US" dirty="0"/>
          </a:p>
        </p:txBody>
      </p:sp>
      <p:sp>
        <p:nvSpPr>
          <p:cNvPr id="4" name="Slide Number Placeholder 3"/>
          <p:cNvSpPr>
            <a:spLocks noGrp="1"/>
          </p:cNvSpPr>
          <p:nvPr>
            <p:ph type="sldNum" sz="quarter" idx="10"/>
          </p:nvPr>
        </p:nvSpPr>
        <p:spPr/>
        <p:txBody>
          <a:bodyPr/>
          <a:lstStyle/>
          <a:p>
            <a:fld id="{46D7A3A9-117E-4EF5-82A3-3CC7D0AB76B5}" type="slidenum">
              <a:rPr lang="en-US" smtClean="0"/>
              <a:pPr/>
              <a:t>14</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Expanded hosting capability for BLD 50</a:t>
            </a:r>
            <a:endParaRPr lang="en-US" dirty="0"/>
          </a:p>
        </p:txBody>
      </p:sp>
      <p:sp>
        <p:nvSpPr>
          <p:cNvPr id="3" name="Content Placeholder 2"/>
          <p:cNvSpPr>
            <a:spLocks noGrp="1"/>
          </p:cNvSpPr>
          <p:nvPr>
            <p:ph idx="1"/>
          </p:nvPr>
        </p:nvSpPr>
        <p:spPr/>
        <p:txBody>
          <a:bodyPr/>
          <a:lstStyle/>
          <a:p>
            <a:r>
              <a:rPr lang="en-US" dirty="0" smtClean="0"/>
              <a:t>Associated IGPE Funding: $971K</a:t>
            </a:r>
          </a:p>
          <a:p>
            <a:r>
              <a:rPr lang="en-US" dirty="0" smtClean="0"/>
              <a:t>Enable ongoing hosting of computing equipment in BLD 50 in a consistent and planned way</a:t>
            </a:r>
          </a:p>
          <a:p>
            <a:pPr lvl="1"/>
            <a:r>
              <a:rPr lang="en-US" dirty="0" smtClean="0"/>
              <a:t>Adopt standard practice for hosting new installations in BLD 50 by building out integrated "pods" of rack space </a:t>
            </a:r>
          </a:p>
          <a:p>
            <a:pPr lvl="1"/>
            <a:r>
              <a:rPr lang="en-US" dirty="0" smtClean="0"/>
              <a:t>Over time use water or air cooled racks appropriate for power density</a:t>
            </a:r>
          </a:p>
          <a:p>
            <a:pPr lvl="1"/>
            <a:r>
              <a:rPr lang="en-US" dirty="0" smtClean="0"/>
              <a:t>Improves quality of service (getting equipment into production) with decreased labor costs through better use of staff time</a:t>
            </a:r>
          </a:p>
          <a:p>
            <a:pPr lvl="1"/>
            <a:r>
              <a:rPr lang="en-US" dirty="0" smtClean="0"/>
              <a:t>Proposal for 2012 enables continuation of modest expansion in line with requests for rack space in recent years</a:t>
            </a:r>
          </a:p>
          <a:p>
            <a:pPr lvl="1"/>
            <a:r>
              <a:rPr lang="en-US" dirty="0" smtClean="0"/>
              <a:t>Would not accommodate a PCDS purchase for 2012 hosted in BLD 50 </a:t>
            </a:r>
          </a:p>
          <a:p>
            <a:pPr lvl="1"/>
            <a:r>
              <a:rPr lang="en-US" dirty="0" smtClean="0"/>
              <a:t>Does not accommodate improving equipment organization</a:t>
            </a:r>
          </a:p>
        </p:txBody>
      </p:sp>
      <p:sp>
        <p:nvSpPr>
          <p:cNvPr id="4" name="Slide Number Placeholder 3"/>
          <p:cNvSpPr>
            <a:spLocks noGrp="1"/>
          </p:cNvSpPr>
          <p:nvPr>
            <p:ph type="sldNum" sz="quarter" idx="10"/>
          </p:nvPr>
        </p:nvSpPr>
        <p:spPr/>
        <p:txBody>
          <a:bodyPr/>
          <a:lstStyle/>
          <a:p>
            <a:fld id="{46D7A3A9-117E-4EF5-82A3-3CC7D0AB76B5}" type="slidenum">
              <a:rPr lang="en-US" smtClean="0"/>
              <a:pPr/>
              <a:t>15</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extLst>
      <p:ext uri="{BB962C8B-B14F-4D97-AF65-F5344CB8AC3E}">
        <p14:creationId xmlns:p14="http://schemas.microsoft.com/office/powerpoint/2010/main" val="52004242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STK Robotic Tape Systems</a:t>
            </a:r>
            <a:endParaRPr lang="en-US" dirty="0"/>
          </a:p>
        </p:txBody>
      </p:sp>
      <p:sp>
        <p:nvSpPr>
          <p:cNvPr id="3" name="Content Placeholder 2"/>
          <p:cNvSpPr>
            <a:spLocks noGrp="1"/>
          </p:cNvSpPr>
          <p:nvPr>
            <p:ph idx="1"/>
          </p:nvPr>
        </p:nvSpPr>
        <p:spPr/>
        <p:txBody>
          <a:bodyPr>
            <a:normAutofit lnSpcReduction="10000"/>
          </a:bodyPr>
          <a:lstStyle/>
          <a:p>
            <a:r>
              <a:rPr lang="en-US" dirty="0" smtClean="0"/>
              <a:t>Associated IGPE Funding: $386K</a:t>
            </a:r>
          </a:p>
          <a:p>
            <a:r>
              <a:rPr lang="en-US" dirty="0" smtClean="0"/>
              <a:t>2 interconnected robotic tape systems</a:t>
            </a:r>
          </a:p>
          <a:p>
            <a:r>
              <a:rPr lang="en-US" dirty="0" smtClean="0"/>
              <a:t>47 x 1TB tape drives (43 or 92% for </a:t>
            </a:r>
            <a:r>
              <a:rPr lang="en-US" dirty="0" err="1" smtClean="0"/>
              <a:t>SciComp</a:t>
            </a:r>
            <a:r>
              <a:rPr lang="en-US" dirty="0" smtClean="0"/>
              <a:t>, 4 for Windows backup) with 19 tape drive servers</a:t>
            </a:r>
          </a:p>
          <a:p>
            <a:r>
              <a:rPr lang="en-US" dirty="0" smtClean="0"/>
              <a:t>Approx. 13,000 slots for 1TB cartridges</a:t>
            </a:r>
          </a:p>
          <a:p>
            <a:r>
              <a:rPr lang="en-US" dirty="0" smtClean="0"/>
              <a:t>10,000 1TB cartridges (97% for </a:t>
            </a:r>
            <a:r>
              <a:rPr lang="en-US" dirty="0" err="1" smtClean="0"/>
              <a:t>SciComp</a:t>
            </a:r>
            <a:r>
              <a:rPr lang="en-US" dirty="0" smtClean="0"/>
              <a:t>, 3% Windows backup)</a:t>
            </a:r>
          </a:p>
          <a:p>
            <a:r>
              <a:rPr lang="en-US" dirty="0" smtClean="0"/>
              <a:t>78% full, 6-8 months left, no headroom if full</a:t>
            </a:r>
          </a:p>
          <a:p>
            <a:r>
              <a:rPr lang="en-US" dirty="0" smtClean="0"/>
              <a:t>3000 empty slots = 3PB with 1TB cartridges or 15PB with 5TB cartridges</a:t>
            </a:r>
          </a:p>
          <a:p>
            <a:r>
              <a:rPr lang="en-US" dirty="0" smtClean="0"/>
              <a:t>~35% LCLS growing, 30% BABAR static, 30% FGST slow growth</a:t>
            </a:r>
          </a:p>
          <a:p>
            <a:r>
              <a:rPr lang="en-US" dirty="0" smtClean="0"/>
              <a:t>Best strategy in the near future is to add 5TB drives while we still have some empty slots available</a:t>
            </a:r>
            <a:endParaRPr lang="en-US" dirty="0"/>
          </a:p>
        </p:txBody>
      </p:sp>
      <p:sp>
        <p:nvSpPr>
          <p:cNvPr id="4" name="Slide Number Placeholder 3"/>
          <p:cNvSpPr>
            <a:spLocks noGrp="1"/>
          </p:cNvSpPr>
          <p:nvPr>
            <p:ph type="sldNum" sz="quarter" idx="10"/>
          </p:nvPr>
        </p:nvSpPr>
        <p:spPr/>
        <p:txBody>
          <a:bodyPr/>
          <a:lstStyle/>
          <a:p>
            <a:fld id="{46D7A3A9-117E-4EF5-82A3-3CC7D0AB76B5}" type="slidenum">
              <a:rPr lang="en-US" smtClean="0"/>
              <a:pPr/>
              <a:t>16</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Unified Shared Disk Storage</a:t>
            </a:r>
            <a:endParaRPr lang="en-US" dirty="0"/>
          </a:p>
        </p:txBody>
      </p:sp>
      <p:sp>
        <p:nvSpPr>
          <p:cNvPr id="3" name="Content Placeholder 2"/>
          <p:cNvSpPr>
            <a:spLocks noGrp="1"/>
          </p:cNvSpPr>
          <p:nvPr>
            <p:ph idx="1"/>
          </p:nvPr>
        </p:nvSpPr>
        <p:spPr/>
        <p:txBody>
          <a:bodyPr/>
          <a:lstStyle/>
          <a:p>
            <a:r>
              <a:rPr lang="en-US" dirty="0" smtClean="0"/>
              <a:t>Associated IGPE Funding: $140K (seed funding) </a:t>
            </a:r>
          </a:p>
          <a:p>
            <a:r>
              <a:rPr lang="en-US" dirty="0" smtClean="0"/>
              <a:t>Transitioning from a Lab driven by the needs of one large research project to one with many research projects. </a:t>
            </a:r>
          </a:p>
          <a:p>
            <a:r>
              <a:rPr lang="en-US" dirty="0" smtClean="0"/>
              <a:t>Current State: Large numbers of independent data storage servers (storage islands) </a:t>
            </a:r>
          </a:p>
          <a:p>
            <a:pPr lvl="1"/>
            <a:r>
              <a:rPr lang="en-US" dirty="0" smtClean="0"/>
              <a:t>Increased overhead to manage the many storage islands </a:t>
            </a:r>
          </a:p>
          <a:p>
            <a:pPr lvl="1"/>
            <a:r>
              <a:rPr lang="en-US" dirty="0" smtClean="0"/>
              <a:t>No ability for clients to acquire storage capacity quickly</a:t>
            </a:r>
          </a:p>
          <a:p>
            <a:r>
              <a:rPr lang="en-US" dirty="0" smtClean="0"/>
              <a:t>Vision: Storage as a service rather than something owned by each science group </a:t>
            </a:r>
          </a:p>
          <a:p>
            <a:pPr lvl="1"/>
            <a:r>
              <a:rPr lang="en-US" dirty="0" smtClean="0"/>
              <a:t>Centrally managed, (possibly) shared storage rather than storage islands </a:t>
            </a:r>
          </a:p>
          <a:p>
            <a:pPr lvl="1"/>
            <a:r>
              <a:rPr lang="en-US" dirty="0" smtClean="0"/>
              <a:t>Decreased time to provide storage capacity to science groups </a:t>
            </a:r>
          </a:p>
          <a:p>
            <a:pPr lvl="1"/>
            <a:r>
              <a:rPr lang="en-US" dirty="0" smtClean="0"/>
              <a:t>Decreased management cost for new storage</a:t>
            </a:r>
            <a:endParaRPr lang="en-US" dirty="0"/>
          </a:p>
        </p:txBody>
      </p:sp>
      <p:sp>
        <p:nvSpPr>
          <p:cNvPr id="4" name="Slide Number Placeholder 3"/>
          <p:cNvSpPr>
            <a:spLocks noGrp="1"/>
          </p:cNvSpPr>
          <p:nvPr>
            <p:ph type="sldNum" sz="quarter" idx="10"/>
          </p:nvPr>
        </p:nvSpPr>
        <p:spPr/>
        <p:txBody>
          <a:bodyPr/>
          <a:lstStyle/>
          <a:p>
            <a:fld id="{46D7A3A9-117E-4EF5-82A3-3CC7D0AB76B5}" type="slidenum">
              <a:rPr lang="en-US" smtClean="0"/>
              <a:pPr/>
              <a:t>17</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Replacement of end of life services equipment</a:t>
            </a:r>
            <a:endParaRPr lang="en-US" dirty="0"/>
          </a:p>
        </p:txBody>
      </p:sp>
      <p:sp>
        <p:nvSpPr>
          <p:cNvPr id="3" name="Content Placeholder 2"/>
          <p:cNvSpPr>
            <a:spLocks noGrp="1"/>
          </p:cNvSpPr>
          <p:nvPr>
            <p:ph idx="1"/>
          </p:nvPr>
        </p:nvSpPr>
        <p:spPr/>
        <p:txBody>
          <a:bodyPr/>
          <a:lstStyle/>
          <a:p>
            <a:r>
              <a:rPr lang="en-US" dirty="0" smtClean="0"/>
              <a:t>Associated IGPE Funding: $165K</a:t>
            </a:r>
          </a:p>
          <a:p>
            <a:r>
              <a:rPr lang="en-US" dirty="0" smtClean="0"/>
              <a:t>Deferred purchases have led to services being hosted on obsolete equipment. </a:t>
            </a:r>
          </a:p>
          <a:p>
            <a:pPr lvl="1"/>
            <a:r>
              <a:rPr lang="en-US" dirty="0" smtClean="0"/>
              <a:t>Leads to the risk of service outages in the case of hardware failures as well as skewing planning and leading to unpredictable uses of key staff</a:t>
            </a:r>
          </a:p>
          <a:p>
            <a:r>
              <a:rPr lang="en-US" dirty="0" smtClean="0"/>
              <a:t>Need to develop EOL equipment policies and undertake targeted EOL methodology/equipment projects</a:t>
            </a:r>
          </a:p>
          <a:p>
            <a:pPr lvl="1"/>
            <a:r>
              <a:rPr lang="en-US" dirty="0" smtClean="0"/>
              <a:t>Work towards a model where the critical machines are replaced on a schedule leading to budget stability.</a:t>
            </a:r>
          </a:p>
          <a:p>
            <a:pPr lvl="1"/>
            <a:r>
              <a:rPr lang="en-US" dirty="0" smtClean="0"/>
              <a:t>Running obsolete equipment leads to outmoded methodologies </a:t>
            </a:r>
          </a:p>
          <a:p>
            <a:pPr lvl="1"/>
            <a:r>
              <a:rPr lang="en-US" dirty="0" smtClean="0"/>
              <a:t>4 year replacement cycles are common; 5 years likely acceptable, with possible extension to 6 years case by case.  </a:t>
            </a:r>
          </a:p>
          <a:p>
            <a:pPr lvl="1"/>
            <a:r>
              <a:rPr lang="en-US" dirty="0" smtClean="0"/>
              <a:t>70% of oldest equipment targeted in year 1 of 2-year program</a:t>
            </a:r>
          </a:p>
        </p:txBody>
      </p:sp>
      <p:sp>
        <p:nvSpPr>
          <p:cNvPr id="4" name="Slide Number Placeholder 3"/>
          <p:cNvSpPr>
            <a:spLocks noGrp="1"/>
          </p:cNvSpPr>
          <p:nvPr>
            <p:ph type="sldNum" sz="quarter" idx="10"/>
          </p:nvPr>
        </p:nvSpPr>
        <p:spPr/>
        <p:txBody>
          <a:bodyPr/>
          <a:lstStyle/>
          <a:p>
            <a:fld id="{46D7A3A9-117E-4EF5-82A3-3CC7D0AB76B5}" type="slidenum">
              <a:rPr lang="en-US" smtClean="0"/>
              <a:pPr/>
              <a:t>18</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extLst>
      <p:ext uri="{BB962C8B-B14F-4D97-AF65-F5344CB8AC3E}">
        <p14:creationId xmlns:p14="http://schemas.microsoft.com/office/powerpoint/2010/main" val="131415536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14400" y="1600200"/>
          <a:ext cx="7315200" cy="3420340"/>
        </p:xfrm>
        <a:graphic>
          <a:graphicData uri="http://schemas.openxmlformats.org/drawingml/2006/table">
            <a:tbl>
              <a:tblPr firstRow="1" bandRow="1">
                <a:tableStyleId>{69012ECD-51FC-41F1-AA8D-1B2483CD663E}</a:tableStyleId>
              </a:tblPr>
              <a:tblGrid>
                <a:gridCol w="1787324"/>
                <a:gridCol w="727276"/>
                <a:gridCol w="685800"/>
                <a:gridCol w="685800"/>
                <a:gridCol w="685800"/>
                <a:gridCol w="685800"/>
                <a:gridCol w="685800"/>
                <a:gridCol w="685800"/>
                <a:gridCol w="685800"/>
              </a:tblGrid>
              <a:tr h="436418">
                <a:tc>
                  <a:txBody>
                    <a:bodyPr/>
                    <a:lstStyle/>
                    <a:p>
                      <a:pPr algn="l" fontAlgn="b"/>
                      <a:r>
                        <a:rPr lang="en-US" sz="2000" b="1" u="none" strike="noStrike" kern="1200" dirty="0" smtClean="0">
                          <a:solidFill>
                            <a:schemeClr val="bg1"/>
                          </a:solidFill>
                          <a:latin typeface="+mn-lt"/>
                          <a:ea typeface="+mn-ea"/>
                          <a:cs typeface="+mn-cs"/>
                        </a:rPr>
                        <a:t>Category</a:t>
                      </a:r>
                    </a:p>
                  </a:txBody>
                  <a:tcPr marL="9525" marR="9525" marT="9525" marB="0" anchor="b"/>
                </a:tc>
                <a:tc>
                  <a:txBody>
                    <a:bodyPr/>
                    <a:lstStyle/>
                    <a:p>
                      <a:pPr algn="ctr" fontAlgn="b"/>
                      <a:r>
                        <a:rPr lang="en-US" sz="2000" u="none" strike="noStrike" dirty="0" smtClean="0"/>
                        <a:t>11 years</a:t>
                      </a:r>
                      <a:endParaRPr lang="en-US" sz="2000" b="1" i="0" u="none" strike="noStrike" dirty="0">
                        <a:solidFill>
                          <a:srgbClr val="000000"/>
                        </a:solidFill>
                        <a:latin typeface="Calibri"/>
                      </a:endParaRPr>
                    </a:p>
                  </a:txBody>
                  <a:tcPr marL="9525" marR="9525" marT="9525" marB="0" anchor="b"/>
                </a:tc>
                <a:tc>
                  <a:txBody>
                    <a:bodyPr/>
                    <a:lstStyle/>
                    <a:p>
                      <a:pPr algn="ctr" fontAlgn="b"/>
                      <a:r>
                        <a:rPr lang="en-US" sz="2000" u="none" strike="noStrike" dirty="0" smtClean="0"/>
                        <a:t>10</a:t>
                      </a:r>
                      <a:r>
                        <a:rPr lang="en-US" sz="2000" u="none" strike="noStrike" baseline="0" dirty="0" smtClean="0"/>
                        <a:t> years</a:t>
                      </a:r>
                      <a:endParaRPr lang="en-US" sz="2000" b="1" i="0" u="none" strike="noStrike" dirty="0">
                        <a:solidFill>
                          <a:srgbClr val="000000"/>
                        </a:solidFill>
                        <a:latin typeface="Calibri"/>
                      </a:endParaRPr>
                    </a:p>
                  </a:txBody>
                  <a:tcPr marL="9525" marR="9525" marT="9525" marB="0" anchor="b"/>
                </a:tc>
                <a:tc>
                  <a:txBody>
                    <a:bodyPr/>
                    <a:lstStyle/>
                    <a:p>
                      <a:pPr algn="ctr" fontAlgn="b"/>
                      <a:r>
                        <a:rPr lang="en-US" sz="2000" u="none" strike="noStrike" dirty="0" smtClean="0"/>
                        <a:t>9 years</a:t>
                      </a:r>
                      <a:endParaRPr lang="en-US" sz="2000" b="1" i="0" u="none" strike="noStrike" dirty="0">
                        <a:solidFill>
                          <a:srgbClr val="000000"/>
                        </a:solidFill>
                        <a:latin typeface="Calibri"/>
                      </a:endParaRPr>
                    </a:p>
                  </a:txBody>
                  <a:tcPr marL="9525" marR="9525" marT="9525" marB="0" anchor="b"/>
                </a:tc>
                <a:tc>
                  <a:txBody>
                    <a:bodyPr/>
                    <a:lstStyle/>
                    <a:p>
                      <a:pPr algn="ctr" fontAlgn="b"/>
                      <a:r>
                        <a:rPr lang="en-US" sz="2000" u="none" strike="noStrike" dirty="0" smtClean="0"/>
                        <a:t>8 years</a:t>
                      </a:r>
                      <a:endParaRPr lang="en-US" sz="2000" b="1" i="0" u="none" strike="noStrike" dirty="0">
                        <a:solidFill>
                          <a:srgbClr val="000000"/>
                        </a:solidFill>
                        <a:latin typeface="Calibri"/>
                      </a:endParaRPr>
                    </a:p>
                  </a:txBody>
                  <a:tcPr marL="9525" marR="9525" marT="9525" marB="0" anchor="b"/>
                </a:tc>
                <a:tc>
                  <a:txBody>
                    <a:bodyPr/>
                    <a:lstStyle/>
                    <a:p>
                      <a:pPr algn="ctr" fontAlgn="b"/>
                      <a:r>
                        <a:rPr lang="en-US" sz="2000" u="none" strike="noStrike" dirty="0" smtClean="0"/>
                        <a:t>7 years</a:t>
                      </a:r>
                      <a:endParaRPr lang="en-US" sz="2000" b="1" i="0" u="none" strike="noStrike" dirty="0">
                        <a:solidFill>
                          <a:srgbClr val="000000"/>
                        </a:solidFill>
                        <a:latin typeface="Calibri"/>
                      </a:endParaRPr>
                    </a:p>
                  </a:txBody>
                  <a:tcPr marL="9525" marR="9525" marT="9525" marB="0" anchor="b"/>
                </a:tc>
                <a:tc>
                  <a:txBody>
                    <a:bodyPr/>
                    <a:lstStyle/>
                    <a:p>
                      <a:pPr algn="ctr" fontAlgn="b"/>
                      <a:r>
                        <a:rPr lang="en-US" sz="2000" u="none" strike="noStrike" dirty="0" smtClean="0"/>
                        <a:t>6 years</a:t>
                      </a:r>
                      <a:endParaRPr lang="en-US" sz="2000" b="1" i="0" u="none" strike="noStrike" dirty="0">
                        <a:solidFill>
                          <a:srgbClr val="000000"/>
                        </a:solidFill>
                        <a:latin typeface="Calibri"/>
                      </a:endParaRPr>
                    </a:p>
                  </a:txBody>
                  <a:tcPr marL="9525" marR="9525" marT="9525" marB="0" anchor="b"/>
                </a:tc>
                <a:tc>
                  <a:txBody>
                    <a:bodyPr/>
                    <a:lstStyle/>
                    <a:p>
                      <a:pPr algn="ctr" fontAlgn="b"/>
                      <a:r>
                        <a:rPr lang="en-US" sz="2000" u="none" strike="noStrike" dirty="0" smtClean="0"/>
                        <a:t>5 years</a:t>
                      </a:r>
                      <a:endParaRPr lang="en-US" sz="2000" b="1" i="0" u="none" strike="noStrike" dirty="0">
                        <a:solidFill>
                          <a:srgbClr val="000000"/>
                        </a:solidFill>
                        <a:latin typeface="Calibri"/>
                      </a:endParaRPr>
                    </a:p>
                  </a:txBody>
                  <a:tcPr marL="9525" marR="9525" marT="9525" marB="0" anchor="b"/>
                </a:tc>
                <a:tc>
                  <a:txBody>
                    <a:bodyPr/>
                    <a:lstStyle/>
                    <a:p>
                      <a:pPr algn="ctr" fontAlgn="b"/>
                      <a:r>
                        <a:rPr lang="en-US" sz="2000" u="none" strike="noStrike" dirty="0" smtClean="0"/>
                        <a:t>Total</a:t>
                      </a:r>
                      <a:endParaRPr lang="en-US" sz="2000" b="1" i="0" u="none" strike="noStrike" dirty="0">
                        <a:solidFill>
                          <a:srgbClr val="000000"/>
                        </a:solidFill>
                        <a:latin typeface="Calibri"/>
                      </a:endParaRPr>
                    </a:p>
                  </a:txBody>
                  <a:tcPr marL="9525" marR="9525" marT="9525" marB="0" anchor="b"/>
                </a:tc>
              </a:tr>
              <a:tr h="436418">
                <a:tc>
                  <a:txBody>
                    <a:bodyPr/>
                    <a:lstStyle/>
                    <a:p>
                      <a:pPr algn="l" fontAlgn="b"/>
                      <a:r>
                        <a:rPr lang="en-US" sz="2000" b="1" u="none" strike="noStrike" kern="1200" dirty="0" smtClean="0">
                          <a:solidFill>
                            <a:schemeClr val="accent1">
                              <a:lumMod val="75000"/>
                            </a:schemeClr>
                          </a:solidFill>
                          <a:latin typeface="+mn-lt"/>
                          <a:ea typeface="+mn-ea"/>
                          <a:cs typeface="+mn-cs"/>
                        </a:rPr>
                        <a:t>AFS</a:t>
                      </a:r>
                    </a:p>
                  </a:txBody>
                  <a:tcPr marL="9525" marR="9525" marT="9525" marB="0" anchor="b"/>
                </a:tc>
                <a:tc>
                  <a:txBody>
                    <a:bodyPr/>
                    <a:lstStyle/>
                    <a:p>
                      <a:pPr algn="ctr" fontAlgn="b"/>
                      <a:r>
                        <a:rPr lang="en-US" sz="2000" b="1" u="none" strike="noStrike" kern="1200" dirty="0" smtClean="0">
                          <a:solidFill>
                            <a:schemeClr val="accent1">
                              <a:lumMod val="75000"/>
                            </a:schemeClr>
                          </a:solidFill>
                          <a:latin typeface="+mn-lt"/>
                          <a:ea typeface="+mn-ea"/>
                          <a:cs typeface="+mn-cs"/>
                        </a:rPr>
                        <a:t>1</a:t>
                      </a:r>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5</a:t>
                      </a:r>
                    </a:p>
                  </a:txBody>
                  <a:tcPr marL="9525" marR="9525" marT="9525" marB="0" anchor="b"/>
                </a:tc>
                <a:tc>
                  <a:txBody>
                    <a:bodyPr/>
                    <a:lstStyle/>
                    <a:p>
                      <a:pPr algn="ctr" fontAlgn="b"/>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9</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3</a:t>
                      </a:r>
                    </a:p>
                  </a:txBody>
                  <a:tcPr marL="9525" marR="9525" marT="9525" marB="0" anchor="b"/>
                </a:tc>
                <a:tc>
                  <a:txBody>
                    <a:bodyPr/>
                    <a:lstStyle/>
                    <a:p>
                      <a:pPr algn="ctr" fontAlgn="b"/>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1</a:t>
                      </a:r>
                    </a:p>
                  </a:txBody>
                  <a:tcPr marL="9525" marR="9525" marT="9525" marB="0" anchor="b"/>
                </a:tc>
                <a:tc>
                  <a:txBody>
                    <a:bodyPr/>
                    <a:lstStyle/>
                    <a:p>
                      <a:pPr algn="ctr" fontAlgn="b"/>
                      <a:r>
                        <a:rPr lang="en-US" sz="2000" b="1" u="none" strike="noStrike" kern="1200" dirty="0" smtClean="0">
                          <a:solidFill>
                            <a:schemeClr val="accent1">
                              <a:lumMod val="75000"/>
                            </a:schemeClr>
                          </a:solidFill>
                          <a:latin typeface="+mn-lt"/>
                          <a:ea typeface="+mn-ea"/>
                          <a:cs typeface="+mn-cs"/>
                        </a:rPr>
                        <a:t>19</a:t>
                      </a:r>
                    </a:p>
                  </a:txBody>
                  <a:tcPr marL="9525" marR="9525" marT="9525" marB="0" anchor="b"/>
                </a:tc>
              </a:tr>
              <a:tr h="436418">
                <a:tc>
                  <a:txBody>
                    <a:bodyPr/>
                    <a:lstStyle/>
                    <a:p>
                      <a:pPr algn="l" fontAlgn="b"/>
                      <a:r>
                        <a:rPr lang="en-US" sz="2000" b="1" u="none" strike="noStrike" kern="1200" dirty="0" smtClean="0">
                          <a:solidFill>
                            <a:schemeClr val="accent1">
                              <a:lumMod val="75000"/>
                            </a:schemeClr>
                          </a:solidFill>
                          <a:latin typeface="+mn-lt"/>
                          <a:ea typeface="+mn-ea"/>
                          <a:cs typeface="+mn-cs"/>
                        </a:rPr>
                        <a:t>Infrastructure</a:t>
                      </a:r>
                    </a:p>
                  </a:txBody>
                  <a:tcPr marL="9525" marR="9525" marT="9525" marB="0" anchor="b"/>
                </a:tc>
                <a:tc>
                  <a:txBody>
                    <a:bodyPr/>
                    <a:lstStyle/>
                    <a:p>
                      <a:pPr algn="ctr" fontAlgn="b"/>
                      <a:r>
                        <a:rPr lang="en-US" sz="2000" b="1" u="none" strike="noStrike" kern="1200" dirty="0" smtClean="0">
                          <a:solidFill>
                            <a:schemeClr val="accent1">
                              <a:lumMod val="75000"/>
                            </a:schemeClr>
                          </a:solidFill>
                          <a:latin typeface="+mn-lt"/>
                          <a:ea typeface="+mn-ea"/>
                          <a:cs typeface="+mn-cs"/>
                        </a:rPr>
                        <a:t>2</a:t>
                      </a:r>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3</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2</a:t>
                      </a:r>
                    </a:p>
                  </a:txBody>
                  <a:tcPr marL="9525" marR="9525" marT="9525" marB="0" anchor="b"/>
                </a:tc>
                <a:tc>
                  <a:txBody>
                    <a:bodyPr/>
                    <a:lstStyle/>
                    <a:p>
                      <a:pPr algn="ctr" fontAlgn="b"/>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16</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3</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2</a:t>
                      </a:r>
                    </a:p>
                  </a:txBody>
                  <a:tcPr marL="9525" marR="9525" marT="9525" marB="0" anchor="b"/>
                </a:tc>
                <a:tc>
                  <a:txBody>
                    <a:bodyPr/>
                    <a:lstStyle/>
                    <a:p>
                      <a:pPr algn="ctr" fontAlgn="b"/>
                      <a:r>
                        <a:rPr lang="en-US" sz="2000" b="1" u="none" strike="noStrike" kern="1200" dirty="0" smtClean="0">
                          <a:solidFill>
                            <a:schemeClr val="accent1">
                              <a:lumMod val="75000"/>
                            </a:schemeClr>
                          </a:solidFill>
                          <a:latin typeface="+mn-lt"/>
                          <a:ea typeface="+mn-ea"/>
                          <a:cs typeface="+mn-cs"/>
                        </a:rPr>
                        <a:t>28</a:t>
                      </a:r>
                      <a:endParaRPr lang="en-US" sz="2000" b="1" u="none" strike="noStrike" kern="1200" dirty="0">
                        <a:solidFill>
                          <a:schemeClr val="accent1">
                            <a:lumMod val="75000"/>
                          </a:schemeClr>
                        </a:solidFill>
                        <a:latin typeface="+mn-lt"/>
                        <a:ea typeface="+mn-ea"/>
                        <a:cs typeface="+mn-cs"/>
                      </a:endParaRPr>
                    </a:p>
                  </a:txBody>
                  <a:tcPr marL="9525" marR="9525" marT="9525" marB="0" anchor="b"/>
                </a:tc>
              </a:tr>
              <a:tr h="436418">
                <a:tc>
                  <a:txBody>
                    <a:bodyPr/>
                    <a:lstStyle/>
                    <a:p>
                      <a:pPr algn="l" fontAlgn="b"/>
                      <a:r>
                        <a:rPr lang="en-US" sz="2000" b="1" u="none" strike="noStrike" kern="1200" dirty="0" smtClean="0">
                          <a:solidFill>
                            <a:schemeClr val="accent1">
                              <a:lumMod val="75000"/>
                            </a:schemeClr>
                          </a:solidFill>
                          <a:latin typeface="+mn-lt"/>
                          <a:ea typeface="+mn-ea"/>
                          <a:cs typeface="+mn-cs"/>
                        </a:rPr>
                        <a:t>Monitoring</a:t>
                      </a:r>
                    </a:p>
                  </a:txBody>
                  <a:tcPr marL="9525" marR="9525" marT="9525" marB="0" anchor="b"/>
                </a:tc>
                <a:tc>
                  <a:txBody>
                    <a:bodyPr/>
                    <a:lstStyle/>
                    <a:p>
                      <a:pPr algn="ctr" fontAlgn="b"/>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3</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1</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1</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3</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1</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1</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10</a:t>
                      </a:r>
                    </a:p>
                  </a:txBody>
                  <a:tcPr marL="9525" marR="9525" marT="9525" marB="0" anchor="b"/>
                </a:tc>
              </a:tr>
              <a:tr h="436418">
                <a:tc>
                  <a:txBody>
                    <a:bodyPr/>
                    <a:lstStyle/>
                    <a:p>
                      <a:pPr algn="l" fontAlgn="b"/>
                      <a:r>
                        <a:rPr lang="en-US" sz="2000" b="1" u="none" strike="noStrike" kern="1200" dirty="0" smtClean="0">
                          <a:solidFill>
                            <a:schemeClr val="accent1">
                              <a:lumMod val="75000"/>
                            </a:schemeClr>
                          </a:solidFill>
                          <a:latin typeface="+mn-lt"/>
                          <a:ea typeface="+mn-ea"/>
                          <a:cs typeface="+mn-cs"/>
                        </a:rPr>
                        <a:t>Shared SciComp</a:t>
                      </a:r>
                    </a:p>
                  </a:txBody>
                  <a:tcPr marL="9525" marR="9525" marT="9525" marB="0" anchor="b"/>
                </a:tc>
                <a:tc>
                  <a:txBody>
                    <a:bodyPr/>
                    <a:lstStyle/>
                    <a:p>
                      <a:pPr algn="ctr" fontAlgn="b"/>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5</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2</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21</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1</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13</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42</a:t>
                      </a:r>
                    </a:p>
                  </a:txBody>
                  <a:tcPr marL="9525" marR="9525" marT="9525" marB="0" anchor="b"/>
                </a:tc>
              </a:tr>
              <a:tr h="436418">
                <a:tc>
                  <a:txBody>
                    <a:bodyPr/>
                    <a:lstStyle/>
                    <a:p>
                      <a:pPr algn="l" fontAlgn="b"/>
                      <a:r>
                        <a:rPr lang="en-US" sz="2000" b="1" u="none" strike="noStrike" kern="1200" dirty="0" err="1" smtClean="0">
                          <a:solidFill>
                            <a:schemeClr val="accent1">
                              <a:lumMod val="75000"/>
                            </a:schemeClr>
                          </a:solidFill>
                          <a:latin typeface="+mn-lt"/>
                          <a:ea typeface="+mn-ea"/>
                          <a:cs typeface="+mn-cs"/>
                        </a:rPr>
                        <a:t>Testbed</a:t>
                      </a:r>
                      <a:endParaRPr lang="en-US" sz="2000" b="1" u="none" strike="noStrike" kern="1200" dirty="0" smtClean="0">
                        <a:solidFill>
                          <a:schemeClr val="accent1">
                            <a:lumMod val="75000"/>
                          </a:schemeClr>
                        </a:solidFill>
                        <a:latin typeface="+mn-lt"/>
                        <a:ea typeface="+mn-ea"/>
                        <a:cs typeface="+mn-cs"/>
                      </a:endParaRPr>
                    </a:p>
                  </a:txBody>
                  <a:tcPr marL="9525" marR="9525" marT="9525" marB="0" anchor="b"/>
                </a:tc>
                <a:tc>
                  <a:txBody>
                    <a:bodyPr/>
                    <a:lstStyle/>
                    <a:p>
                      <a:pPr algn="ctr" fontAlgn="b"/>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5</a:t>
                      </a: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11</a:t>
                      </a:r>
                    </a:p>
                  </a:txBody>
                  <a:tcPr marL="9525" marR="9525" marT="9525" marB="0" anchor="b"/>
                </a:tc>
                <a:tc>
                  <a:txBody>
                    <a:bodyPr/>
                    <a:lstStyle/>
                    <a:p>
                      <a:pPr algn="ctr" fontAlgn="b"/>
                      <a:endParaRPr lang="en-US" sz="2000" b="1" u="none" strike="noStrike" kern="1200" dirty="0">
                        <a:solidFill>
                          <a:schemeClr val="accent1">
                            <a:lumMod val="75000"/>
                          </a:schemeClr>
                        </a:solidFill>
                        <a:latin typeface="+mn-lt"/>
                        <a:ea typeface="+mn-ea"/>
                        <a:cs typeface="+mn-cs"/>
                      </a:endParaRPr>
                    </a:p>
                  </a:txBody>
                  <a:tcPr marL="9525" marR="9525" marT="9525" marB="0" anchor="b"/>
                </a:tc>
                <a:tc>
                  <a:txBody>
                    <a:bodyPr/>
                    <a:lstStyle/>
                    <a:p>
                      <a:pPr algn="ctr" fontAlgn="b"/>
                      <a:r>
                        <a:rPr lang="en-US" sz="2000" b="1" u="none" strike="noStrike" kern="1200" dirty="0">
                          <a:solidFill>
                            <a:schemeClr val="accent1">
                              <a:lumMod val="75000"/>
                            </a:schemeClr>
                          </a:solidFill>
                          <a:latin typeface="+mn-lt"/>
                          <a:ea typeface="+mn-ea"/>
                          <a:cs typeface="+mn-cs"/>
                        </a:rPr>
                        <a:t>16</a:t>
                      </a:r>
                    </a:p>
                  </a:txBody>
                  <a:tcPr marL="9525" marR="9525" marT="9525" marB="0" anchor="b"/>
                </a:tc>
              </a:tr>
              <a:tr h="436418">
                <a:tc>
                  <a:txBody>
                    <a:bodyPr/>
                    <a:lstStyle/>
                    <a:p>
                      <a:pPr algn="l" fontAlgn="b"/>
                      <a:r>
                        <a:rPr lang="en-US" sz="2000" b="1" u="none" strike="noStrike" kern="1200" dirty="0" smtClean="0">
                          <a:solidFill>
                            <a:srgbClr val="FF0000"/>
                          </a:solidFill>
                          <a:latin typeface="+mn-lt"/>
                          <a:ea typeface="+mn-ea"/>
                          <a:cs typeface="+mn-cs"/>
                        </a:rPr>
                        <a:t>Grand Total</a:t>
                      </a:r>
                    </a:p>
                  </a:txBody>
                  <a:tcPr marL="9525" marR="9525" marT="9525" marB="0" anchor="b"/>
                </a:tc>
                <a:tc>
                  <a:txBody>
                    <a:bodyPr/>
                    <a:lstStyle/>
                    <a:p>
                      <a:pPr algn="ctr" fontAlgn="b"/>
                      <a:r>
                        <a:rPr lang="en-US" sz="2000" b="1" u="none" strike="noStrike" kern="1200" dirty="0" smtClean="0">
                          <a:solidFill>
                            <a:srgbClr val="FF0000"/>
                          </a:solidFill>
                          <a:latin typeface="+mn-lt"/>
                          <a:ea typeface="+mn-ea"/>
                          <a:cs typeface="+mn-cs"/>
                        </a:rPr>
                        <a:t>3</a:t>
                      </a:r>
                      <a:endParaRPr lang="en-US" sz="2000" b="1" u="none" strike="noStrike" kern="1200" dirty="0">
                        <a:solidFill>
                          <a:srgbClr val="FF0000"/>
                        </a:solidFill>
                        <a:latin typeface="+mn-lt"/>
                        <a:ea typeface="+mn-ea"/>
                        <a:cs typeface="+mn-cs"/>
                      </a:endParaRPr>
                    </a:p>
                  </a:txBody>
                  <a:tcPr marL="9525" marR="9525" marT="9525" marB="0" anchor="b"/>
                </a:tc>
                <a:tc>
                  <a:txBody>
                    <a:bodyPr/>
                    <a:lstStyle/>
                    <a:p>
                      <a:pPr algn="ctr" fontAlgn="b"/>
                      <a:r>
                        <a:rPr lang="en-US" sz="2000" b="1" u="none" strike="noStrike" kern="1200" dirty="0">
                          <a:solidFill>
                            <a:srgbClr val="FF0000"/>
                          </a:solidFill>
                          <a:latin typeface="+mn-lt"/>
                          <a:ea typeface="+mn-ea"/>
                          <a:cs typeface="+mn-cs"/>
                        </a:rPr>
                        <a:t>11</a:t>
                      </a:r>
                    </a:p>
                  </a:txBody>
                  <a:tcPr marL="9525" marR="9525" marT="9525" marB="0" anchor="b"/>
                </a:tc>
                <a:tc>
                  <a:txBody>
                    <a:bodyPr/>
                    <a:lstStyle/>
                    <a:p>
                      <a:pPr algn="ctr" fontAlgn="b"/>
                      <a:r>
                        <a:rPr lang="en-US" sz="2000" b="1" u="none" strike="noStrike" kern="1200" dirty="0">
                          <a:solidFill>
                            <a:srgbClr val="FF0000"/>
                          </a:solidFill>
                          <a:latin typeface="+mn-lt"/>
                          <a:ea typeface="+mn-ea"/>
                          <a:cs typeface="+mn-cs"/>
                        </a:rPr>
                        <a:t>8</a:t>
                      </a:r>
                    </a:p>
                  </a:txBody>
                  <a:tcPr marL="9525" marR="9525" marT="9525" marB="0" anchor="b"/>
                </a:tc>
                <a:tc>
                  <a:txBody>
                    <a:bodyPr/>
                    <a:lstStyle/>
                    <a:p>
                      <a:pPr algn="ctr" fontAlgn="b"/>
                      <a:r>
                        <a:rPr lang="en-US" sz="2000" b="1" u="none" strike="noStrike" kern="1200" dirty="0">
                          <a:solidFill>
                            <a:srgbClr val="FF0000"/>
                          </a:solidFill>
                          <a:latin typeface="+mn-lt"/>
                          <a:ea typeface="+mn-ea"/>
                          <a:cs typeface="+mn-cs"/>
                        </a:rPr>
                        <a:t>12</a:t>
                      </a:r>
                    </a:p>
                  </a:txBody>
                  <a:tcPr marL="9525" marR="9525" marT="9525" marB="0" anchor="b"/>
                </a:tc>
                <a:tc>
                  <a:txBody>
                    <a:bodyPr/>
                    <a:lstStyle/>
                    <a:p>
                      <a:pPr algn="ctr" fontAlgn="b"/>
                      <a:r>
                        <a:rPr lang="en-US" sz="2000" b="1" u="none" strike="noStrike" kern="1200" dirty="0">
                          <a:solidFill>
                            <a:srgbClr val="FF0000"/>
                          </a:solidFill>
                          <a:latin typeface="+mn-lt"/>
                          <a:ea typeface="+mn-ea"/>
                          <a:cs typeface="+mn-cs"/>
                        </a:rPr>
                        <a:t>48</a:t>
                      </a:r>
                    </a:p>
                  </a:txBody>
                  <a:tcPr marL="9525" marR="9525" marT="9525" marB="0" anchor="b"/>
                </a:tc>
                <a:tc>
                  <a:txBody>
                    <a:bodyPr/>
                    <a:lstStyle/>
                    <a:p>
                      <a:pPr algn="ctr" fontAlgn="b"/>
                      <a:r>
                        <a:rPr lang="en-US" sz="2000" b="1" u="none" strike="noStrike" kern="1200" dirty="0">
                          <a:solidFill>
                            <a:srgbClr val="FF0000"/>
                          </a:solidFill>
                          <a:latin typeface="+mn-lt"/>
                          <a:ea typeface="+mn-ea"/>
                          <a:cs typeface="+mn-cs"/>
                        </a:rPr>
                        <a:t>16</a:t>
                      </a:r>
                    </a:p>
                  </a:txBody>
                  <a:tcPr marL="9525" marR="9525" marT="9525" marB="0" anchor="b"/>
                </a:tc>
                <a:tc>
                  <a:txBody>
                    <a:bodyPr/>
                    <a:lstStyle/>
                    <a:p>
                      <a:pPr algn="ctr" fontAlgn="b"/>
                      <a:r>
                        <a:rPr lang="en-US" sz="2000" b="1" u="none" strike="noStrike" kern="1200" dirty="0">
                          <a:solidFill>
                            <a:srgbClr val="FF0000"/>
                          </a:solidFill>
                          <a:latin typeface="+mn-lt"/>
                          <a:ea typeface="+mn-ea"/>
                          <a:cs typeface="+mn-cs"/>
                        </a:rPr>
                        <a:t>17</a:t>
                      </a:r>
                    </a:p>
                  </a:txBody>
                  <a:tcPr marL="9525" marR="9525" marT="9525" marB="0" anchor="b"/>
                </a:tc>
                <a:tc>
                  <a:txBody>
                    <a:bodyPr/>
                    <a:lstStyle/>
                    <a:p>
                      <a:pPr algn="ctr" fontAlgn="b"/>
                      <a:r>
                        <a:rPr lang="en-US" sz="2000" b="1" u="none" strike="noStrike" kern="1200" dirty="0" smtClean="0">
                          <a:solidFill>
                            <a:srgbClr val="FF0000"/>
                          </a:solidFill>
                          <a:latin typeface="+mn-lt"/>
                          <a:ea typeface="+mn-ea"/>
                          <a:cs typeface="+mn-cs"/>
                        </a:rPr>
                        <a:t>115</a:t>
                      </a:r>
                      <a:endParaRPr lang="en-US" sz="2000" b="1" u="none" strike="noStrike" kern="1200" dirty="0">
                        <a:solidFill>
                          <a:srgbClr val="FF0000"/>
                        </a:solidFill>
                        <a:latin typeface="+mn-lt"/>
                        <a:ea typeface="+mn-ea"/>
                        <a:cs typeface="+mn-cs"/>
                      </a:endParaRPr>
                    </a:p>
                  </a:txBody>
                  <a:tcPr marL="9525" marR="9525" marT="9525" marB="0" anchor="b"/>
                </a:tc>
              </a:tr>
            </a:tbl>
          </a:graphicData>
        </a:graphic>
      </p:graphicFrame>
      <p:sp>
        <p:nvSpPr>
          <p:cNvPr id="6" name="Title 5"/>
          <p:cNvSpPr>
            <a:spLocks noGrp="1"/>
          </p:cNvSpPr>
          <p:nvPr>
            <p:ph type="title"/>
          </p:nvPr>
        </p:nvSpPr>
        <p:spPr/>
        <p:txBody>
          <a:bodyPr/>
          <a:lstStyle/>
          <a:p>
            <a:r>
              <a:rPr lang="en-US" smtClean="0"/>
              <a:t>SciComp Infrastructure Servers &amp; Arrays over 5 Years Old</a:t>
            </a:r>
            <a:endParaRPr lang="en-US" dirty="0"/>
          </a:p>
        </p:txBody>
      </p:sp>
      <p:sp>
        <p:nvSpPr>
          <p:cNvPr id="8" name="Slide Number Placeholder 7"/>
          <p:cNvSpPr>
            <a:spLocks noGrp="1"/>
          </p:cNvSpPr>
          <p:nvPr>
            <p:ph type="sldNum" sz="quarter" idx="10"/>
          </p:nvPr>
        </p:nvSpPr>
        <p:spPr/>
        <p:txBody>
          <a:bodyPr/>
          <a:lstStyle/>
          <a:p>
            <a:fld id="{46D7A3A9-117E-4EF5-82A3-3CC7D0AB76B5}" type="slidenum">
              <a:rPr lang="en-US" smtClean="0"/>
              <a:pPr/>
              <a:t>19</a:t>
            </a:fld>
            <a:endParaRPr lang="en-US"/>
          </a:p>
        </p:txBody>
      </p:sp>
      <p:sp>
        <p:nvSpPr>
          <p:cNvPr id="9" name="Footer Placeholder 8"/>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Tasked with producing a 5 year strategic plan for Scientific Computing for SLAC</a:t>
            </a:r>
          </a:p>
          <a:p>
            <a:r>
              <a:rPr lang="en-US" dirty="0" smtClean="0"/>
              <a:t>Focus on areas </a:t>
            </a:r>
            <a:r>
              <a:rPr lang="en-US" dirty="0" smtClean="0"/>
              <a:t>that add capabilities</a:t>
            </a:r>
            <a:endParaRPr lang="en-US" dirty="0" smtClean="0"/>
          </a:p>
          <a:p>
            <a:pPr lvl="1"/>
            <a:r>
              <a:rPr lang="en-US" dirty="0" smtClean="0"/>
              <a:t>That meet the SLAC scientific </a:t>
            </a:r>
            <a:r>
              <a:rPr lang="en-US" dirty="0" smtClean="0"/>
              <a:t>agenda where </a:t>
            </a:r>
            <a:r>
              <a:rPr lang="en-US" dirty="0" smtClean="0"/>
              <a:t>leadership in computing will advance the state of the science</a:t>
            </a:r>
          </a:p>
          <a:p>
            <a:pPr lvl="1"/>
            <a:r>
              <a:rPr lang="en-US" dirty="0"/>
              <a:t>W</a:t>
            </a:r>
            <a:r>
              <a:rPr lang="en-US" dirty="0" smtClean="0"/>
              <a:t>here SLAC has skills and heritage </a:t>
            </a:r>
          </a:p>
          <a:p>
            <a:pPr lvl="1"/>
            <a:r>
              <a:rPr lang="en-US" dirty="0" smtClean="0"/>
              <a:t>That enable collaboration with Stanford Campus and other labs/</a:t>
            </a:r>
            <a:r>
              <a:rPr lang="en-US" dirty="0" smtClean="0"/>
              <a:t>universities</a:t>
            </a:r>
          </a:p>
          <a:p>
            <a:r>
              <a:rPr lang="en-US" dirty="0" smtClean="0"/>
              <a:t>Areas that gain efficiency and reduce complexity</a:t>
            </a:r>
            <a:endParaRPr lang="en-US" dirty="0" smtClean="0"/>
          </a:p>
          <a:p>
            <a:pPr lvl="1"/>
            <a:endParaRPr lang="en-US" dirty="0" smtClean="0"/>
          </a:p>
        </p:txBody>
      </p:sp>
      <p:sp>
        <p:nvSpPr>
          <p:cNvPr id="4" name="Slide Number Placeholder 3"/>
          <p:cNvSpPr>
            <a:spLocks noGrp="1"/>
          </p:cNvSpPr>
          <p:nvPr>
            <p:ph type="sldNum" sz="quarter" idx="10"/>
          </p:nvPr>
        </p:nvSpPr>
        <p:spPr/>
        <p:txBody>
          <a:bodyPr/>
          <a:lstStyle/>
          <a:p>
            <a:fld id="{46D7A3A9-117E-4EF5-82A3-3CC7D0AB76B5}" type="slidenum">
              <a:rPr lang="en-US" smtClean="0"/>
              <a:pPr/>
              <a:t>2</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extLst>
      <p:ext uri="{BB962C8B-B14F-4D97-AF65-F5344CB8AC3E}">
        <p14:creationId xmlns:p14="http://schemas.microsoft.com/office/powerpoint/2010/main" val="180911964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HPSS Copy 1 (all but second LCLS copy)</a:t>
            </a:r>
            <a:endParaRPr lang="en-US" sz="3600" dirty="0"/>
          </a:p>
        </p:txBody>
      </p:sp>
      <p:pic>
        <p:nvPicPr>
          <p:cNvPr id="4" name="Picture 3" descr="HPSS_Copy1.bmp"/>
          <p:cNvPicPr>
            <a:picLocks noChangeAspect="1"/>
          </p:cNvPicPr>
          <p:nvPr/>
        </p:nvPicPr>
        <p:blipFill>
          <a:blip r:embed="rId2" cstate="print"/>
          <a:stretch>
            <a:fillRect/>
          </a:stretch>
        </p:blipFill>
        <p:spPr>
          <a:xfrm>
            <a:off x="1524000" y="1905000"/>
            <a:ext cx="7086600" cy="3556000"/>
          </a:xfrm>
          <a:prstGeom prst="rect">
            <a:avLst/>
          </a:prstGeom>
        </p:spPr>
      </p:pic>
      <p:grpSp>
        <p:nvGrpSpPr>
          <p:cNvPr id="3" name="Group 10"/>
          <p:cNvGrpSpPr/>
          <p:nvPr/>
        </p:nvGrpSpPr>
        <p:grpSpPr>
          <a:xfrm>
            <a:off x="533400" y="2286000"/>
            <a:ext cx="952500" cy="369332"/>
            <a:chOff x="685800" y="1143000"/>
            <a:chExt cx="952500" cy="369332"/>
          </a:xfrm>
        </p:grpSpPr>
        <p:sp>
          <p:nvSpPr>
            <p:cNvPr id="6" name="TextBox 5"/>
            <p:cNvSpPr txBox="1"/>
            <p:nvPr/>
          </p:nvSpPr>
          <p:spPr>
            <a:xfrm>
              <a:off x="685800" y="1143000"/>
              <a:ext cx="838200" cy="369332"/>
            </a:xfrm>
            <a:prstGeom prst="rect">
              <a:avLst/>
            </a:prstGeom>
            <a:noFill/>
          </p:spPr>
          <p:txBody>
            <a:bodyPr wrap="square" rtlCol="0">
              <a:spAutoFit/>
            </a:bodyPr>
            <a:lstStyle/>
            <a:p>
              <a:r>
                <a:rPr lang="en-US" dirty="0" smtClean="0"/>
                <a:t>4.9 PB </a:t>
              </a:r>
              <a:endParaRPr lang="en-US" dirty="0"/>
            </a:p>
          </p:txBody>
        </p:sp>
        <p:cxnSp>
          <p:nvCxnSpPr>
            <p:cNvPr id="8" name="Straight Arrow Connector 7"/>
            <p:cNvCxnSpPr/>
            <p:nvPr/>
          </p:nvCxnSpPr>
          <p:spPr>
            <a:xfrm>
              <a:off x="1409700" y="1343025"/>
              <a:ext cx="228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5" name="Group 11"/>
          <p:cNvGrpSpPr/>
          <p:nvPr/>
        </p:nvGrpSpPr>
        <p:grpSpPr>
          <a:xfrm>
            <a:off x="457200" y="4724400"/>
            <a:ext cx="952500" cy="369332"/>
            <a:chOff x="685800" y="1143000"/>
            <a:chExt cx="952500" cy="369332"/>
          </a:xfrm>
        </p:grpSpPr>
        <p:sp>
          <p:nvSpPr>
            <p:cNvPr id="13" name="TextBox 12"/>
            <p:cNvSpPr txBox="1"/>
            <p:nvPr/>
          </p:nvSpPr>
          <p:spPr>
            <a:xfrm>
              <a:off x="685800" y="1143000"/>
              <a:ext cx="838200" cy="369332"/>
            </a:xfrm>
            <a:prstGeom prst="rect">
              <a:avLst/>
            </a:prstGeom>
            <a:noFill/>
          </p:spPr>
          <p:txBody>
            <a:bodyPr wrap="square" rtlCol="0">
              <a:spAutoFit/>
            </a:bodyPr>
            <a:lstStyle/>
            <a:p>
              <a:r>
                <a:rPr lang="en-US" dirty="0" smtClean="0"/>
                <a:t>3.5PB </a:t>
              </a:r>
              <a:endParaRPr lang="en-US" dirty="0"/>
            </a:p>
          </p:txBody>
        </p:sp>
        <p:cxnSp>
          <p:nvCxnSpPr>
            <p:cNvPr id="14" name="Straight Arrow Connector 13"/>
            <p:cNvCxnSpPr/>
            <p:nvPr/>
          </p:nvCxnSpPr>
          <p:spPr>
            <a:xfrm>
              <a:off x="1409700" y="1343025"/>
              <a:ext cx="228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7438176" y="5405673"/>
            <a:ext cx="1066800" cy="526259"/>
            <a:chOff x="1295400" y="5405673"/>
            <a:chExt cx="1066800" cy="526259"/>
          </a:xfrm>
        </p:grpSpPr>
        <p:sp>
          <p:nvSpPr>
            <p:cNvPr id="16" name="TextBox 15"/>
            <p:cNvSpPr txBox="1"/>
            <p:nvPr/>
          </p:nvSpPr>
          <p:spPr>
            <a:xfrm>
              <a:off x="1295400" y="5562600"/>
              <a:ext cx="1066800" cy="369332"/>
            </a:xfrm>
            <a:prstGeom prst="rect">
              <a:avLst/>
            </a:prstGeom>
            <a:noFill/>
          </p:spPr>
          <p:txBody>
            <a:bodyPr wrap="square" rtlCol="0">
              <a:spAutoFit/>
            </a:bodyPr>
            <a:lstStyle/>
            <a:p>
              <a:r>
                <a:rPr lang="en-US" dirty="0" smtClean="0"/>
                <a:t>Sep 2011</a:t>
              </a:r>
              <a:endParaRPr lang="en-US" dirty="0"/>
            </a:p>
          </p:txBody>
        </p:sp>
        <p:cxnSp>
          <p:nvCxnSpPr>
            <p:cNvPr id="17" name="Straight Arrow Connector 16"/>
            <p:cNvCxnSpPr/>
            <p:nvPr/>
          </p:nvCxnSpPr>
          <p:spPr>
            <a:xfrm flipV="1">
              <a:off x="1801639" y="5405673"/>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9" name="Group 19"/>
          <p:cNvGrpSpPr/>
          <p:nvPr/>
        </p:nvGrpSpPr>
        <p:grpSpPr>
          <a:xfrm>
            <a:off x="1295400" y="5410200"/>
            <a:ext cx="1066800" cy="526259"/>
            <a:chOff x="1295400" y="5405673"/>
            <a:chExt cx="1066800" cy="526259"/>
          </a:xfrm>
        </p:grpSpPr>
        <p:sp>
          <p:nvSpPr>
            <p:cNvPr id="21" name="TextBox 20"/>
            <p:cNvSpPr txBox="1"/>
            <p:nvPr/>
          </p:nvSpPr>
          <p:spPr>
            <a:xfrm>
              <a:off x="1295400" y="5562600"/>
              <a:ext cx="1066800" cy="369332"/>
            </a:xfrm>
            <a:prstGeom prst="rect">
              <a:avLst/>
            </a:prstGeom>
            <a:noFill/>
          </p:spPr>
          <p:txBody>
            <a:bodyPr wrap="square" rtlCol="0">
              <a:spAutoFit/>
            </a:bodyPr>
            <a:lstStyle/>
            <a:p>
              <a:r>
                <a:rPr lang="en-US" dirty="0" smtClean="0"/>
                <a:t>Dec 2010</a:t>
              </a:r>
              <a:endParaRPr lang="en-US" dirty="0"/>
            </a:p>
          </p:txBody>
        </p:sp>
        <p:cxnSp>
          <p:nvCxnSpPr>
            <p:cNvPr id="22" name="Straight Arrow Connector 21"/>
            <p:cNvCxnSpPr/>
            <p:nvPr/>
          </p:nvCxnSpPr>
          <p:spPr>
            <a:xfrm flipV="1">
              <a:off x="1801639" y="5405673"/>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8" name="Slide Number Placeholder 17"/>
          <p:cNvSpPr>
            <a:spLocks noGrp="1"/>
          </p:cNvSpPr>
          <p:nvPr>
            <p:ph type="sldNum" sz="quarter" idx="10"/>
          </p:nvPr>
        </p:nvSpPr>
        <p:spPr/>
        <p:txBody>
          <a:bodyPr/>
          <a:lstStyle/>
          <a:p>
            <a:fld id="{46D7A3A9-117E-4EF5-82A3-3CC7D0AB76B5}" type="slidenum">
              <a:rPr lang="en-US" smtClean="0"/>
              <a:pPr/>
              <a:t>20</a:t>
            </a:fld>
            <a:endParaRPr lang="en-US"/>
          </a:p>
        </p:txBody>
      </p:sp>
      <p:sp>
        <p:nvSpPr>
          <p:cNvPr id="19" name="Footer Placeholder 18"/>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HPSS Copy 2 (just LCLS copy#2)</a:t>
            </a:r>
            <a:endParaRPr lang="en-US" sz="3600" dirty="0"/>
          </a:p>
        </p:txBody>
      </p:sp>
      <p:pic>
        <p:nvPicPr>
          <p:cNvPr id="4" name="Picture 3" descr="HPSS_Copy1.bmp"/>
          <p:cNvPicPr>
            <a:picLocks noChangeAspect="1"/>
          </p:cNvPicPr>
          <p:nvPr/>
        </p:nvPicPr>
        <p:blipFill>
          <a:blip r:embed="rId2" cstate="print"/>
          <a:stretch>
            <a:fillRect/>
          </a:stretch>
        </p:blipFill>
        <p:spPr>
          <a:xfrm>
            <a:off x="1676400" y="2133600"/>
            <a:ext cx="6934200" cy="3081866"/>
          </a:xfrm>
          <a:prstGeom prst="rect">
            <a:avLst/>
          </a:prstGeom>
        </p:spPr>
      </p:pic>
      <p:grpSp>
        <p:nvGrpSpPr>
          <p:cNvPr id="3" name="Group 4"/>
          <p:cNvGrpSpPr/>
          <p:nvPr/>
        </p:nvGrpSpPr>
        <p:grpSpPr>
          <a:xfrm>
            <a:off x="7427940" y="5158876"/>
            <a:ext cx="1066800" cy="526259"/>
            <a:chOff x="1295400" y="5405673"/>
            <a:chExt cx="1066800" cy="526259"/>
          </a:xfrm>
        </p:grpSpPr>
        <p:sp>
          <p:nvSpPr>
            <p:cNvPr id="6" name="TextBox 5"/>
            <p:cNvSpPr txBox="1"/>
            <p:nvPr/>
          </p:nvSpPr>
          <p:spPr>
            <a:xfrm>
              <a:off x="1295400" y="5562600"/>
              <a:ext cx="1066800" cy="369332"/>
            </a:xfrm>
            <a:prstGeom prst="rect">
              <a:avLst/>
            </a:prstGeom>
            <a:noFill/>
          </p:spPr>
          <p:txBody>
            <a:bodyPr wrap="square" rtlCol="0">
              <a:spAutoFit/>
            </a:bodyPr>
            <a:lstStyle/>
            <a:p>
              <a:r>
                <a:rPr lang="en-US" dirty="0" smtClean="0"/>
                <a:t>Sep 2011</a:t>
              </a:r>
              <a:endParaRPr lang="en-US" dirty="0"/>
            </a:p>
          </p:txBody>
        </p:sp>
        <p:cxnSp>
          <p:nvCxnSpPr>
            <p:cNvPr id="7" name="Straight Arrow Connector 6"/>
            <p:cNvCxnSpPr/>
            <p:nvPr/>
          </p:nvCxnSpPr>
          <p:spPr>
            <a:xfrm flipV="1">
              <a:off x="1801639" y="5405673"/>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5" name="Group 7"/>
          <p:cNvGrpSpPr/>
          <p:nvPr/>
        </p:nvGrpSpPr>
        <p:grpSpPr>
          <a:xfrm>
            <a:off x="1412543" y="5158854"/>
            <a:ext cx="1066800" cy="526259"/>
            <a:chOff x="1295400" y="5405673"/>
            <a:chExt cx="1066800" cy="526259"/>
          </a:xfrm>
        </p:grpSpPr>
        <p:sp>
          <p:nvSpPr>
            <p:cNvPr id="9" name="TextBox 8"/>
            <p:cNvSpPr txBox="1"/>
            <p:nvPr/>
          </p:nvSpPr>
          <p:spPr>
            <a:xfrm>
              <a:off x="1295400" y="5562600"/>
              <a:ext cx="1066800" cy="369332"/>
            </a:xfrm>
            <a:prstGeom prst="rect">
              <a:avLst/>
            </a:prstGeom>
            <a:noFill/>
          </p:spPr>
          <p:txBody>
            <a:bodyPr wrap="square" rtlCol="0">
              <a:spAutoFit/>
            </a:bodyPr>
            <a:lstStyle/>
            <a:p>
              <a:r>
                <a:rPr lang="en-US" dirty="0" smtClean="0"/>
                <a:t>Dec 2010</a:t>
              </a:r>
              <a:endParaRPr lang="en-US" dirty="0"/>
            </a:p>
          </p:txBody>
        </p:sp>
        <p:cxnSp>
          <p:nvCxnSpPr>
            <p:cNvPr id="10" name="Straight Arrow Connector 9"/>
            <p:cNvCxnSpPr/>
            <p:nvPr/>
          </p:nvCxnSpPr>
          <p:spPr>
            <a:xfrm flipV="1">
              <a:off x="1801639" y="5405673"/>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685800" y="2438400"/>
            <a:ext cx="952500" cy="369332"/>
            <a:chOff x="685800" y="1143000"/>
            <a:chExt cx="952500" cy="369332"/>
          </a:xfrm>
        </p:grpSpPr>
        <p:sp>
          <p:nvSpPr>
            <p:cNvPr id="12" name="TextBox 11"/>
            <p:cNvSpPr txBox="1"/>
            <p:nvPr/>
          </p:nvSpPr>
          <p:spPr>
            <a:xfrm>
              <a:off x="685800" y="1143000"/>
              <a:ext cx="838200" cy="369332"/>
            </a:xfrm>
            <a:prstGeom prst="rect">
              <a:avLst/>
            </a:prstGeom>
            <a:noFill/>
          </p:spPr>
          <p:txBody>
            <a:bodyPr wrap="square" rtlCol="0">
              <a:spAutoFit/>
            </a:bodyPr>
            <a:lstStyle/>
            <a:p>
              <a:r>
                <a:rPr lang="en-US" dirty="0" smtClean="0"/>
                <a:t>1.3 PB </a:t>
              </a:r>
              <a:endParaRPr lang="en-US" dirty="0"/>
            </a:p>
          </p:txBody>
        </p:sp>
        <p:cxnSp>
          <p:nvCxnSpPr>
            <p:cNvPr id="13" name="Straight Arrow Connector 12"/>
            <p:cNvCxnSpPr/>
            <p:nvPr/>
          </p:nvCxnSpPr>
          <p:spPr>
            <a:xfrm>
              <a:off x="1409700" y="1343025"/>
              <a:ext cx="228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1" name="Group 13"/>
          <p:cNvGrpSpPr/>
          <p:nvPr/>
        </p:nvGrpSpPr>
        <p:grpSpPr>
          <a:xfrm>
            <a:off x="685800" y="4572000"/>
            <a:ext cx="952500" cy="369332"/>
            <a:chOff x="685800" y="1143000"/>
            <a:chExt cx="952500" cy="369332"/>
          </a:xfrm>
        </p:grpSpPr>
        <p:sp>
          <p:nvSpPr>
            <p:cNvPr id="15" name="TextBox 14"/>
            <p:cNvSpPr txBox="1"/>
            <p:nvPr/>
          </p:nvSpPr>
          <p:spPr>
            <a:xfrm>
              <a:off x="685800" y="1143000"/>
              <a:ext cx="838200" cy="369332"/>
            </a:xfrm>
            <a:prstGeom prst="rect">
              <a:avLst/>
            </a:prstGeom>
            <a:noFill/>
          </p:spPr>
          <p:txBody>
            <a:bodyPr wrap="square" rtlCol="0">
              <a:spAutoFit/>
            </a:bodyPr>
            <a:lstStyle/>
            <a:p>
              <a:r>
                <a:rPr lang="en-US" dirty="0" smtClean="0"/>
                <a:t>0.4 PB </a:t>
              </a:r>
              <a:endParaRPr lang="en-US" dirty="0"/>
            </a:p>
          </p:txBody>
        </p:sp>
        <p:cxnSp>
          <p:nvCxnSpPr>
            <p:cNvPr id="16" name="Straight Arrow Connector 15"/>
            <p:cNvCxnSpPr/>
            <p:nvPr/>
          </p:nvCxnSpPr>
          <p:spPr>
            <a:xfrm>
              <a:off x="1409700" y="1343025"/>
              <a:ext cx="228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7" name="Slide Number Placeholder 16"/>
          <p:cNvSpPr>
            <a:spLocks noGrp="1"/>
          </p:cNvSpPr>
          <p:nvPr>
            <p:ph type="sldNum" sz="quarter" idx="10"/>
          </p:nvPr>
        </p:nvSpPr>
        <p:spPr/>
        <p:txBody>
          <a:bodyPr/>
          <a:lstStyle/>
          <a:p>
            <a:fld id="{46D7A3A9-117E-4EF5-82A3-3CC7D0AB76B5}" type="slidenum">
              <a:rPr lang="en-US" smtClean="0"/>
              <a:pPr/>
              <a:t>21</a:t>
            </a:fld>
            <a:endParaRPr lang="en-US"/>
          </a:p>
        </p:txBody>
      </p:sp>
      <p:sp>
        <p:nvSpPr>
          <p:cNvPr id="18" name="Footer Placeholder 17"/>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LTDA Power</a:t>
            </a:r>
            <a:endParaRPr lang="en-US" dirty="0"/>
          </a:p>
        </p:txBody>
      </p:sp>
      <p:sp>
        <p:nvSpPr>
          <p:cNvPr id="3" name="Content Placeholder 2"/>
          <p:cNvSpPr>
            <a:spLocks noGrp="1"/>
          </p:cNvSpPr>
          <p:nvPr>
            <p:ph idx="1"/>
          </p:nvPr>
        </p:nvSpPr>
        <p:spPr/>
        <p:txBody>
          <a:bodyPr>
            <a:normAutofit/>
          </a:bodyPr>
          <a:lstStyle/>
          <a:p>
            <a:r>
              <a:rPr lang="en-US" dirty="0"/>
              <a:t>A deferred cost directly due </a:t>
            </a:r>
            <a:r>
              <a:rPr lang="en-US" dirty="0" smtClean="0"/>
              <a:t>to the </a:t>
            </a:r>
            <a:r>
              <a:rPr lang="en-US" dirty="0"/>
              <a:t>ad hoc nature of the current model, </a:t>
            </a:r>
            <a:r>
              <a:rPr lang="en-US" dirty="0" smtClean="0"/>
              <a:t>$80K </a:t>
            </a:r>
            <a:r>
              <a:rPr lang="en-US" dirty="0"/>
              <a:t>is requested for the express purpose of undoing the temporary power distribution required to accommodate 2011 purchases </a:t>
            </a:r>
            <a:endParaRPr lang="en-US" dirty="0" smtClean="0"/>
          </a:p>
        </p:txBody>
      </p:sp>
      <p:sp>
        <p:nvSpPr>
          <p:cNvPr id="4" name="Slide Number Placeholder 3"/>
          <p:cNvSpPr>
            <a:spLocks noGrp="1"/>
          </p:cNvSpPr>
          <p:nvPr>
            <p:ph type="sldNum" sz="quarter" idx="10"/>
          </p:nvPr>
        </p:nvSpPr>
        <p:spPr/>
        <p:txBody>
          <a:bodyPr/>
          <a:lstStyle/>
          <a:p>
            <a:fld id="{46D7A3A9-117E-4EF5-82A3-3CC7D0AB76B5}" type="slidenum">
              <a:rPr lang="en-US" smtClean="0"/>
              <a:pPr/>
              <a:t>22</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extLst>
      <p:ext uri="{BB962C8B-B14F-4D97-AF65-F5344CB8AC3E}">
        <p14:creationId xmlns:p14="http://schemas.microsoft.com/office/powerpoint/2010/main" val="95090622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Funding Scenario 3 </a:t>
            </a:r>
            <a:endParaRPr lang="en-US" dirty="0"/>
          </a:p>
        </p:txBody>
      </p:sp>
      <p:graphicFrame>
        <p:nvGraphicFramePr>
          <p:cNvPr id="4" name="Content Placeholder 3"/>
          <p:cNvGraphicFramePr>
            <a:graphicFrameLocks noGrp="1"/>
          </p:cNvGraphicFramePr>
          <p:nvPr>
            <p:ph idx="1"/>
          </p:nvPr>
        </p:nvGraphicFramePr>
        <p:xfrm>
          <a:off x="457200" y="1371600"/>
          <a:ext cx="8229600" cy="3302000"/>
        </p:xfrm>
        <a:graphic>
          <a:graphicData uri="http://schemas.openxmlformats.org/drawingml/2006/table">
            <a:tbl>
              <a:tblPr firstRow="1" bandRow="1">
                <a:tableStyleId>{5C22544A-7EE6-4342-B048-85BDC9FD1C3A}</a:tableStyleId>
              </a:tblPr>
              <a:tblGrid>
                <a:gridCol w="2743200"/>
                <a:gridCol w="2209800"/>
                <a:gridCol w="3276600"/>
              </a:tblGrid>
              <a:tr h="370840">
                <a:tc>
                  <a:txBody>
                    <a:bodyPr/>
                    <a:lstStyle/>
                    <a:p>
                      <a:r>
                        <a:rPr lang="en-US" dirty="0" smtClean="0"/>
                        <a:t>Budget</a:t>
                      </a:r>
                      <a:r>
                        <a:rPr lang="en-US" baseline="0" dirty="0" smtClean="0"/>
                        <a:t> Element</a:t>
                      </a:r>
                      <a:endParaRPr lang="en-US" dirty="0"/>
                    </a:p>
                  </a:txBody>
                  <a:tcPr/>
                </a:tc>
                <a:tc>
                  <a:txBody>
                    <a:bodyPr/>
                    <a:lstStyle/>
                    <a:p>
                      <a:r>
                        <a:rPr lang="en-US" dirty="0" smtClean="0"/>
                        <a:t>Cost</a:t>
                      </a:r>
                      <a:endParaRPr lang="en-US" dirty="0"/>
                    </a:p>
                  </a:txBody>
                  <a:tcPr/>
                </a:tc>
                <a:tc>
                  <a:txBody>
                    <a:bodyPr/>
                    <a:lstStyle/>
                    <a:p>
                      <a:r>
                        <a:rPr lang="en-US" dirty="0" smtClean="0"/>
                        <a:t>Funding</a:t>
                      </a:r>
                      <a:r>
                        <a:rPr lang="en-US" baseline="0" dirty="0" smtClean="0"/>
                        <a:t> Model</a:t>
                      </a:r>
                      <a:endParaRPr lang="en-US" dirty="0"/>
                    </a:p>
                  </a:txBody>
                  <a:tcPr/>
                </a:tc>
              </a:tr>
              <a:tr h="370840">
                <a:tc>
                  <a:txBody>
                    <a:bodyPr/>
                    <a:lstStyle/>
                    <a:p>
                      <a:r>
                        <a:rPr lang="en-US" dirty="0" smtClean="0"/>
                        <a:t>BLD</a:t>
                      </a:r>
                      <a:r>
                        <a:rPr lang="en-US" baseline="0" dirty="0" smtClean="0"/>
                        <a:t> 50/2012</a:t>
                      </a:r>
                      <a:endParaRPr lang="en-US" dirty="0"/>
                    </a:p>
                  </a:txBody>
                  <a:tcPr/>
                </a:tc>
                <a:tc>
                  <a:txBody>
                    <a:bodyPr/>
                    <a:lstStyle/>
                    <a:p>
                      <a:r>
                        <a:rPr lang="en-US" dirty="0" smtClean="0"/>
                        <a:t>$971K (</a:t>
                      </a:r>
                      <a:r>
                        <a:rPr lang="en-US" baseline="0" dirty="0" smtClean="0"/>
                        <a:t>$715/</a:t>
                      </a:r>
                      <a:r>
                        <a:rPr lang="en-US" dirty="0" smtClean="0"/>
                        <a:t>$256K)</a:t>
                      </a:r>
                      <a:endParaRPr lang="en-US" dirty="0"/>
                    </a:p>
                  </a:txBody>
                  <a:tcPr/>
                </a:tc>
                <a:tc>
                  <a:txBody>
                    <a:bodyPr/>
                    <a:lstStyle/>
                    <a:p>
                      <a:r>
                        <a:rPr lang="en-US" dirty="0" smtClean="0"/>
                        <a:t>Program/ops split</a:t>
                      </a:r>
                      <a:endParaRPr lang="en-US" dirty="0"/>
                    </a:p>
                  </a:txBody>
                  <a:tcPr/>
                </a:tc>
              </a:tr>
              <a:tr h="370840">
                <a:tc>
                  <a:txBody>
                    <a:bodyPr/>
                    <a:lstStyle/>
                    <a:p>
                      <a:r>
                        <a:rPr lang="en-US" dirty="0" smtClean="0"/>
                        <a:t>BLD 50/power</a:t>
                      </a:r>
                      <a:r>
                        <a:rPr lang="en-US" baseline="0" dirty="0" smtClean="0"/>
                        <a:t> (deferred from 2011)</a:t>
                      </a:r>
                      <a:endParaRPr lang="en-US" dirty="0"/>
                    </a:p>
                  </a:txBody>
                  <a:tcPr/>
                </a:tc>
                <a:tc>
                  <a:txBody>
                    <a:bodyPr/>
                    <a:lstStyle/>
                    <a:p>
                      <a:r>
                        <a:rPr lang="en-US" dirty="0" smtClean="0"/>
                        <a:t>$80K</a:t>
                      </a:r>
                      <a:endParaRPr lang="en-US" dirty="0"/>
                    </a:p>
                  </a:txBody>
                  <a:tcPr/>
                </a:tc>
                <a:tc>
                  <a:txBody>
                    <a:bodyPr/>
                    <a:lstStyle/>
                    <a:p>
                      <a:r>
                        <a:rPr lang="en-US" dirty="0" smtClean="0"/>
                        <a:t>Basic Infrastructure (ops)</a:t>
                      </a:r>
                      <a:endParaRPr lang="en-US" dirty="0"/>
                    </a:p>
                  </a:txBody>
                  <a:tcPr/>
                </a:tc>
              </a:tr>
              <a:tr h="370840">
                <a:tc>
                  <a:txBody>
                    <a:bodyPr/>
                    <a:lstStyle/>
                    <a:p>
                      <a:r>
                        <a:rPr lang="en-US" dirty="0" smtClean="0"/>
                        <a:t>Next</a:t>
                      </a:r>
                      <a:r>
                        <a:rPr lang="en-US" baseline="0" dirty="0" smtClean="0"/>
                        <a:t> generation tape drives</a:t>
                      </a:r>
                      <a:endParaRPr lang="en-US" dirty="0"/>
                    </a:p>
                  </a:txBody>
                  <a:tcPr/>
                </a:tc>
                <a:tc>
                  <a:txBody>
                    <a:bodyPr/>
                    <a:lstStyle/>
                    <a:p>
                      <a:r>
                        <a:rPr lang="en-US" dirty="0" smtClean="0"/>
                        <a:t>$386K</a:t>
                      </a:r>
                      <a:endParaRPr lang="en-US" dirty="0"/>
                    </a:p>
                  </a:txBody>
                  <a:tcPr/>
                </a:tc>
                <a:tc>
                  <a:txBody>
                    <a:bodyPr/>
                    <a:lstStyle/>
                    <a:p>
                      <a:r>
                        <a:rPr lang="en-US" dirty="0" smtClean="0"/>
                        <a:t>Direct </a:t>
                      </a:r>
                      <a:r>
                        <a:rPr lang="en-US" baseline="0" dirty="0" smtClean="0"/>
                        <a:t>charged back to the programs based on usage</a:t>
                      </a:r>
                      <a:endParaRPr lang="en-US" dirty="0"/>
                    </a:p>
                  </a:txBody>
                  <a:tcPr/>
                </a:tc>
              </a:tr>
              <a:tr h="370840">
                <a:tc>
                  <a:txBody>
                    <a:bodyPr/>
                    <a:lstStyle/>
                    <a:p>
                      <a:r>
                        <a:rPr lang="en-US" dirty="0" smtClean="0"/>
                        <a:t>Modest</a:t>
                      </a:r>
                      <a:r>
                        <a:rPr lang="en-US" baseline="0" dirty="0" smtClean="0"/>
                        <a:t> shared storage pool</a:t>
                      </a:r>
                      <a:endParaRPr lang="en-US" dirty="0"/>
                    </a:p>
                  </a:txBody>
                  <a:tcPr/>
                </a:tc>
                <a:tc>
                  <a:txBody>
                    <a:bodyPr/>
                    <a:lstStyle/>
                    <a:p>
                      <a:r>
                        <a:rPr lang="en-US" dirty="0" smtClean="0"/>
                        <a:t>$140K</a:t>
                      </a:r>
                      <a:endParaRPr lang="en-US" dirty="0"/>
                    </a:p>
                  </a:txBody>
                  <a:tcPr/>
                </a:tc>
                <a:tc>
                  <a:txBody>
                    <a:bodyPr/>
                    <a:lstStyle/>
                    <a:p>
                      <a:r>
                        <a:rPr lang="en-US" dirty="0" smtClean="0"/>
                        <a:t>Direct </a:t>
                      </a:r>
                      <a:r>
                        <a:rPr lang="en-US" baseline="0" dirty="0" smtClean="0"/>
                        <a:t>charged back to the program based on usage</a:t>
                      </a:r>
                      <a:endParaRPr lang="en-US" dirty="0"/>
                    </a:p>
                  </a:txBody>
                  <a:tcPr/>
                </a:tc>
              </a:tr>
              <a:tr h="370840">
                <a:tc>
                  <a:txBody>
                    <a:bodyPr/>
                    <a:lstStyle/>
                    <a:p>
                      <a:r>
                        <a:rPr lang="en-US" dirty="0" smtClean="0"/>
                        <a:t>End</a:t>
                      </a:r>
                      <a:r>
                        <a:rPr lang="en-US" baseline="0" dirty="0" smtClean="0"/>
                        <a:t> of Life Sci Comp</a:t>
                      </a:r>
                      <a:endParaRPr lang="en-US" dirty="0"/>
                    </a:p>
                  </a:txBody>
                  <a:tcPr/>
                </a:tc>
                <a:tc>
                  <a:txBody>
                    <a:bodyPr/>
                    <a:lstStyle/>
                    <a:p>
                      <a:r>
                        <a:rPr lang="en-US" dirty="0" smtClean="0"/>
                        <a:t>$165K</a:t>
                      </a:r>
                      <a:endParaRPr lang="en-US" dirty="0"/>
                    </a:p>
                  </a:txBody>
                  <a:tcPr/>
                </a:tc>
                <a:tc>
                  <a:txBody>
                    <a:bodyPr/>
                    <a:lstStyle/>
                    <a:p>
                      <a:r>
                        <a:rPr lang="en-US" dirty="0" smtClean="0"/>
                        <a:t>Basic</a:t>
                      </a:r>
                      <a:r>
                        <a:rPr lang="en-US" baseline="0" dirty="0" smtClean="0"/>
                        <a:t> Infrastructure</a:t>
                      </a:r>
                      <a:endParaRPr lang="en-US" dirty="0"/>
                    </a:p>
                  </a:txBody>
                  <a:tcPr/>
                </a:tc>
              </a:tr>
            </a:tbl>
          </a:graphicData>
        </a:graphic>
      </p:graphicFrame>
      <p:sp>
        <p:nvSpPr>
          <p:cNvPr id="6" name="TextBox 5"/>
          <p:cNvSpPr txBox="1"/>
          <p:nvPr/>
        </p:nvSpPr>
        <p:spPr>
          <a:xfrm>
            <a:off x="1524000" y="4724400"/>
            <a:ext cx="6096000" cy="1754326"/>
          </a:xfrm>
          <a:prstGeom prst="rect">
            <a:avLst/>
          </a:prstGeom>
          <a:noFill/>
        </p:spPr>
        <p:txBody>
          <a:bodyPr wrap="square" rtlCol="0">
            <a:spAutoFit/>
          </a:bodyPr>
          <a:lstStyle/>
          <a:p>
            <a:r>
              <a:rPr lang="en-US" dirty="0" smtClean="0"/>
              <a:t>In this scenario-there is a renegotiation of responsibility for the BLD 50 infrastructure (or programs will choose to host their own equipment)</a:t>
            </a:r>
          </a:p>
          <a:p>
            <a:endParaRPr lang="en-US" dirty="0" smtClean="0"/>
          </a:p>
          <a:p>
            <a:r>
              <a:rPr lang="en-US" dirty="0" smtClean="0"/>
              <a:t>$1242K Program charged Costs</a:t>
            </a:r>
          </a:p>
          <a:p>
            <a:r>
              <a:rPr lang="en-US" dirty="0" smtClean="0"/>
              <a:t>$500K Operations</a:t>
            </a:r>
            <a:endParaRPr lang="en-US" dirty="0"/>
          </a:p>
        </p:txBody>
      </p:sp>
      <p:sp>
        <p:nvSpPr>
          <p:cNvPr id="5" name="Slide Number Placeholder 4"/>
          <p:cNvSpPr>
            <a:spLocks noGrp="1"/>
          </p:cNvSpPr>
          <p:nvPr>
            <p:ph type="sldNum" sz="quarter" idx="10"/>
          </p:nvPr>
        </p:nvSpPr>
        <p:spPr/>
        <p:txBody>
          <a:bodyPr/>
          <a:lstStyle/>
          <a:p>
            <a:fld id="{46D7A3A9-117E-4EF5-82A3-3CC7D0AB76B5}"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Computing</a:t>
            </a:r>
            <a:endParaRPr lang="en-US" dirty="0"/>
          </a:p>
        </p:txBody>
      </p:sp>
      <p:sp>
        <p:nvSpPr>
          <p:cNvPr id="3" name="Content Placeholder 2"/>
          <p:cNvSpPr>
            <a:spLocks noGrp="1"/>
          </p:cNvSpPr>
          <p:nvPr>
            <p:ph idx="1"/>
          </p:nvPr>
        </p:nvSpPr>
        <p:spPr>
          <a:xfrm>
            <a:off x="457200" y="838200"/>
            <a:ext cx="8077200" cy="4876800"/>
          </a:xfrm>
        </p:spPr>
        <p:txBody>
          <a:bodyPr/>
          <a:lstStyle/>
          <a:p>
            <a:pPr marL="0" indent="0">
              <a:buNone/>
            </a:pPr>
            <a:endParaRPr lang="en-US" dirty="0" smtClean="0"/>
          </a:p>
          <a:p>
            <a:r>
              <a:rPr lang="en-US" dirty="0"/>
              <a:t>Management of digital scientific data that supports the scientific mission areas of the </a:t>
            </a:r>
            <a:r>
              <a:rPr lang="en-US" dirty="0" smtClean="0"/>
              <a:t>laboratory</a:t>
            </a:r>
          </a:p>
          <a:p>
            <a:pPr lvl="1"/>
            <a:r>
              <a:rPr lang="en-US" dirty="0" smtClean="0"/>
              <a:t>Scientific Data: experimental and simulated</a:t>
            </a:r>
          </a:p>
          <a:p>
            <a:pPr lvl="1"/>
            <a:r>
              <a:rPr lang="en-US" dirty="0" smtClean="0"/>
              <a:t>Content </a:t>
            </a:r>
            <a:r>
              <a:rPr lang="en-US" dirty="0" smtClean="0"/>
              <a:t>neutral manipulations of and interactions with data</a:t>
            </a:r>
          </a:p>
          <a:p>
            <a:r>
              <a:rPr lang="en-US" dirty="0"/>
              <a:t>Algorithms/Visualization </a:t>
            </a:r>
          </a:p>
          <a:p>
            <a:pPr lvl="1"/>
            <a:r>
              <a:rPr lang="en-US" dirty="0" smtClean="0"/>
              <a:t>Content specific manipulations of data </a:t>
            </a:r>
            <a:endParaRPr lang="en-US" dirty="0"/>
          </a:p>
          <a:p>
            <a:r>
              <a:rPr lang="en-US" dirty="0" smtClean="0"/>
              <a:t>Scientific Simulations</a:t>
            </a:r>
          </a:p>
          <a:p>
            <a:pPr lvl="1"/>
            <a:r>
              <a:rPr lang="en-US" dirty="0" smtClean="0"/>
              <a:t>Modeling of the physical-accelerators, detectors, backgrounds </a:t>
            </a:r>
          </a:p>
          <a:p>
            <a:pPr lvl="1"/>
            <a:r>
              <a:rPr lang="en-US" dirty="0" smtClean="0"/>
              <a:t>Computational realizations of scientific theories</a:t>
            </a:r>
          </a:p>
          <a:p>
            <a:pPr lvl="1"/>
            <a:r>
              <a:rPr lang="en-US" dirty="0" smtClean="0"/>
              <a:t>Connecting theory and experiment</a:t>
            </a:r>
          </a:p>
          <a:p>
            <a:r>
              <a:rPr lang="en-US" dirty="0" smtClean="0"/>
              <a:t>Production Hardware Facilities</a:t>
            </a:r>
          </a:p>
          <a:p>
            <a:pPr lvl="1"/>
            <a:r>
              <a:rPr lang="en-US" dirty="0" smtClean="0"/>
              <a:t>R&amp;D to position for the future hardware architectures</a:t>
            </a:r>
            <a:endParaRPr lang="en-US" dirty="0"/>
          </a:p>
          <a:p>
            <a:r>
              <a:rPr lang="en-US" dirty="0" smtClean="0"/>
              <a:t>DAQ</a:t>
            </a:r>
            <a:r>
              <a:rPr lang="en-US" dirty="0"/>
              <a:t>/</a:t>
            </a:r>
            <a:r>
              <a:rPr lang="en-US" dirty="0" smtClean="0"/>
              <a:t>Controls</a:t>
            </a:r>
            <a:endParaRPr lang="en-US" dirty="0"/>
          </a:p>
          <a:p>
            <a:endParaRPr lang="en-US" dirty="0"/>
          </a:p>
        </p:txBody>
      </p:sp>
      <p:sp>
        <p:nvSpPr>
          <p:cNvPr id="4" name="Slide Number Placeholder 3"/>
          <p:cNvSpPr>
            <a:spLocks noGrp="1"/>
          </p:cNvSpPr>
          <p:nvPr>
            <p:ph type="sldNum" sz="quarter" idx="10"/>
          </p:nvPr>
        </p:nvSpPr>
        <p:spPr/>
        <p:txBody>
          <a:bodyPr/>
          <a:lstStyle/>
          <a:p>
            <a:fld id="{46D7A3A9-117E-4EF5-82A3-3CC7D0AB76B5}" type="slidenum">
              <a:rPr lang="en-US" smtClean="0"/>
              <a:pPr/>
              <a:t>3</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extLst>
      <p:ext uri="{BB962C8B-B14F-4D97-AF65-F5344CB8AC3E}">
        <p14:creationId xmlns:p14="http://schemas.microsoft.com/office/powerpoint/2010/main" val="9660920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 2017: Data Management</a:t>
            </a:r>
            <a:endParaRPr lang="en-US" dirty="0"/>
          </a:p>
        </p:txBody>
      </p:sp>
      <p:sp>
        <p:nvSpPr>
          <p:cNvPr id="3" name="Content Placeholder 2"/>
          <p:cNvSpPr>
            <a:spLocks noGrp="1"/>
          </p:cNvSpPr>
          <p:nvPr>
            <p:ph idx="1"/>
          </p:nvPr>
        </p:nvSpPr>
        <p:spPr/>
        <p:txBody>
          <a:bodyPr/>
          <a:lstStyle/>
          <a:p>
            <a:r>
              <a:rPr lang="en-US" dirty="0" smtClean="0"/>
              <a:t>Management of digital scientific data that supports the scientific mission areas of the laboratory. </a:t>
            </a:r>
          </a:p>
          <a:p>
            <a:pPr lvl="1"/>
            <a:r>
              <a:rPr lang="en-US" dirty="0" smtClean="0"/>
              <a:t> A national facility for the repository, cataloging, disseminating and analyzing light source experimental data and associated domain science specific simulations.  </a:t>
            </a:r>
          </a:p>
          <a:p>
            <a:pPr lvl="1"/>
            <a:r>
              <a:rPr lang="en-US" dirty="0" smtClean="0"/>
              <a:t>LSST data center and center for cosmological simulation data    </a:t>
            </a:r>
          </a:p>
          <a:p>
            <a:r>
              <a:rPr lang="en-US" dirty="0" smtClean="0"/>
              <a:t>Develop/deploy underlying tools with commonality in mind.</a:t>
            </a:r>
          </a:p>
          <a:p>
            <a:pPr lvl="1"/>
            <a:r>
              <a:rPr lang="en-US" dirty="0" smtClean="0"/>
              <a:t>Work with other labs/partners—Target SLAC effort at leadership and selected development areas. </a:t>
            </a:r>
          </a:p>
          <a:p>
            <a:r>
              <a:rPr lang="en-US" dirty="0" smtClean="0"/>
              <a:t>Domain science specific tailoring at the user interface</a:t>
            </a:r>
          </a:p>
          <a:p>
            <a:r>
              <a:rPr lang="en-US" dirty="0" smtClean="0"/>
              <a:t>Builds on existing expertise in large scale databases and data management; is aligned with current activities and opportunities.</a:t>
            </a:r>
            <a:endParaRPr lang="en-US" dirty="0"/>
          </a:p>
        </p:txBody>
      </p:sp>
      <p:sp>
        <p:nvSpPr>
          <p:cNvPr id="4" name="Slide Number Placeholder 3"/>
          <p:cNvSpPr>
            <a:spLocks noGrp="1"/>
          </p:cNvSpPr>
          <p:nvPr>
            <p:ph type="sldNum" sz="quarter" idx="10"/>
          </p:nvPr>
        </p:nvSpPr>
        <p:spPr/>
        <p:txBody>
          <a:bodyPr/>
          <a:lstStyle/>
          <a:p>
            <a:fld id="{46D7A3A9-117E-4EF5-82A3-3CC7D0AB76B5}" type="slidenum">
              <a:rPr lang="en-US" smtClean="0"/>
              <a:pPr/>
              <a:t>4</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 2017: Simulation</a:t>
            </a:r>
            <a:endParaRPr lang="en-US" dirty="0"/>
          </a:p>
        </p:txBody>
      </p:sp>
      <p:sp>
        <p:nvSpPr>
          <p:cNvPr id="3" name="Content Placeholder 2"/>
          <p:cNvSpPr>
            <a:spLocks noGrp="1"/>
          </p:cNvSpPr>
          <p:nvPr>
            <p:ph idx="1"/>
          </p:nvPr>
        </p:nvSpPr>
        <p:spPr>
          <a:xfrm>
            <a:off x="457200" y="1295400"/>
            <a:ext cx="8077200" cy="4876800"/>
          </a:xfrm>
        </p:spPr>
        <p:txBody>
          <a:bodyPr/>
          <a:lstStyle/>
          <a:p>
            <a:r>
              <a:rPr lang="en-US" dirty="0"/>
              <a:t>Center for Simulations supporting the scientific mission areas of the </a:t>
            </a:r>
            <a:r>
              <a:rPr lang="en-US" dirty="0" smtClean="0"/>
              <a:t>laboratory</a:t>
            </a:r>
          </a:p>
          <a:p>
            <a:pPr lvl="1"/>
            <a:r>
              <a:rPr lang="en-US" dirty="0" smtClean="0"/>
              <a:t>Production end </a:t>
            </a:r>
            <a:r>
              <a:rPr lang="en-US" dirty="0"/>
              <a:t>to end simulation for light source </a:t>
            </a:r>
            <a:r>
              <a:rPr lang="en-US" dirty="0" smtClean="0"/>
              <a:t>experiments</a:t>
            </a:r>
          </a:p>
          <a:p>
            <a:pPr lvl="1"/>
            <a:r>
              <a:rPr lang="en-US" dirty="0"/>
              <a:t>E</a:t>
            </a:r>
            <a:r>
              <a:rPr lang="en-US" dirty="0" smtClean="0"/>
              <a:t>xpanded </a:t>
            </a:r>
            <a:r>
              <a:rPr lang="en-US" dirty="0"/>
              <a:t>expertise in accelerator modeling to support for next generation accelerator design for basic energy sciences and high energy </a:t>
            </a:r>
            <a:r>
              <a:rPr lang="en-US" dirty="0" smtClean="0"/>
              <a:t>physics</a:t>
            </a:r>
          </a:p>
          <a:p>
            <a:pPr lvl="1"/>
            <a:r>
              <a:rPr lang="en-US" dirty="0" smtClean="0"/>
              <a:t>Continued role in Geant4 and follow-ons; Continued </a:t>
            </a:r>
            <a:r>
              <a:rPr lang="en-US" dirty="0"/>
              <a:t>expertise </a:t>
            </a:r>
            <a:r>
              <a:rPr lang="en-US" dirty="0" smtClean="0"/>
              <a:t>in large </a:t>
            </a:r>
            <a:r>
              <a:rPr lang="en-US" dirty="0"/>
              <a:t>scale detector </a:t>
            </a:r>
            <a:r>
              <a:rPr lang="en-US" dirty="0" smtClean="0"/>
              <a:t>design.</a:t>
            </a:r>
          </a:p>
          <a:p>
            <a:r>
              <a:rPr lang="en-US" dirty="0" smtClean="0"/>
              <a:t> Expanded </a:t>
            </a:r>
            <a:r>
              <a:rPr lang="en-US" dirty="0"/>
              <a:t>program in </a:t>
            </a:r>
            <a:r>
              <a:rPr lang="en-US" dirty="0" smtClean="0"/>
              <a:t>large scale theoretical simulations </a:t>
            </a:r>
            <a:r>
              <a:rPr lang="en-US" dirty="0"/>
              <a:t>for domain specific science in materials, catalysis, computational cosmology</a:t>
            </a:r>
            <a:r>
              <a:rPr lang="en-US" dirty="0" smtClean="0"/>
              <a:t>…</a:t>
            </a:r>
          </a:p>
          <a:p>
            <a:r>
              <a:rPr lang="en-US" dirty="0" smtClean="0"/>
              <a:t>Develop </a:t>
            </a:r>
            <a:r>
              <a:rPr lang="en-US" dirty="0"/>
              <a:t>a core expertise in applied math to support the </a:t>
            </a:r>
            <a:r>
              <a:rPr lang="en-US" dirty="0" smtClean="0"/>
              <a:t>center; develop </a:t>
            </a:r>
            <a:r>
              <a:rPr lang="en-US" dirty="0"/>
              <a:t>partnerships with campus </a:t>
            </a:r>
          </a:p>
          <a:p>
            <a:endParaRPr lang="en-US" dirty="0"/>
          </a:p>
        </p:txBody>
      </p:sp>
      <p:sp>
        <p:nvSpPr>
          <p:cNvPr id="4" name="Slide Number Placeholder 3"/>
          <p:cNvSpPr>
            <a:spLocks noGrp="1"/>
          </p:cNvSpPr>
          <p:nvPr>
            <p:ph type="sldNum" sz="quarter" idx="10"/>
          </p:nvPr>
        </p:nvSpPr>
        <p:spPr/>
        <p:txBody>
          <a:bodyPr/>
          <a:lstStyle/>
          <a:p>
            <a:fld id="{46D7A3A9-117E-4EF5-82A3-3CC7D0AB76B5}" type="slidenum">
              <a:rPr lang="en-US" smtClean="0"/>
              <a:pPr/>
              <a:t>5</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extLst>
      <p:ext uri="{BB962C8B-B14F-4D97-AF65-F5344CB8AC3E}">
        <p14:creationId xmlns:p14="http://schemas.microsoft.com/office/powerpoint/2010/main" val="304280077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By 2017: Hardware Facilities</a:t>
            </a:r>
            <a:endParaRPr lang="en-US" dirty="0"/>
          </a:p>
        </p:txBody>
      </p:sp>
      <p:sp>
        <p:nvSpPr>
          <p:cNvPr id="3" name="Content Placeholder 2"/>
          <p:cNvSpPr>
            <a:spLocks noGrp="1"/>
          </p:cNvSpPr>
          <p:nvPr>
            <p:ph idx="1"/>
          </p:nvPr>
        </p:nvSpPr>
        <p:spPr/>
        <p:txBody>
          <a:bodyPr/>
          <a:lstStyle/>
          <a:p>
            <a:r>
              <a:rPr lang="en-US" dirty="0"/>
              <a:t>Cost effect computing facilities that are operated to modern methodologies that meet the program needs with the appropriate mix of dedicated resources, local "cloud" and outsourcing to commercial or other academic </a:t>
            </a:r>
            <a:r>
              <a:rPr lang="en-US" dirty="0" smtClean="0"/>
              <a:t>“clouds”</a:t>
            </a:r>
          </a:p>
          <a:p>
            <a:pPr lvl="1"/>
            <a:r>
              <a:rPr lang="en-US" dirty="0" smtClean="0"/>
              <a:t>Evolution of Funding Model</a:t>
            </a:r>
          </a:p>
          <a:p>
            <a:pPr lvl="2"/>
            <a:r>
              <a:rPr lang="en-US" dirty="0" smtClean="0"/>
              <a:t>Balance capital investments and operational expenses</a:t>
            </a:r>
          </a:p>
          <a:p>
            <a:pPr lvl="2"/>
            <a:r>
              <a:rPr lang="en-US" dirty="0" smtClean="0"/>
              <a:t>Develop incentives </a:t>
            </a:r>
          </a:p>
          <a:p>
            <a:pPr lvl="1"/>
            <a:r>
              <a:rPr lang="en-US" dirty="0" smtClean="0"/>
              <a:t>Improved IT services</a:t>
            </a:r>
          </a:p>
          <a:p>
            <a:r>
              <a:rPr lang="en-US" dirty="0" smtClean="0"/>
              <a:t>Program of research in Scientific Computing System R&amp;D </a:t>
            </a:r>
          </a:p>
          <a:p>
            <a:pPr lvl="1"/>
            <a:r>
              <a:rPr lang="en-US" dirty="0" err="1" smtClean="0"/>
              <a:t>Exascale</a:t>
            </a:r>
            <a:r>
              <a:rPr lang="en-US" dirty="0" smtClean="0"/>
              <a:t> computing: R&amp;D efforts required at various scales. </a:t>
            </a:r>
          </a:p>
          <a:p>
            <a:pPr lvl="1"/>
            <a:r>
              <a:rPr lang="en-US" dirty="0" smtClean="0"/>
              <a:t>Extensive expertise and interest on SLAC staff, </a:t>
            </a:r>
            <a:r>
              <a:rPr lang="en-US" dirty="0"/>
              <a:t>Leverage ties with Stanford and to computing </a:t>
            </a:r>
            <a:r>
              <a:rPr lang="en-US" dirty="0" smtClean="0"/>
              <a:t>companies</a:t>
            </a:r>
            <a:endParaRPr lang="en-US" dirty="0"/>
          </a:p>
          <a:p>
            <a:pPr lvl="1"/>
            <a:r>
              <a:rPr lang="en-US" dirty="0" smtClean="0"/>
              <a:t>Separate R&amp;D from production system usage</a:t>
            </a:r>
          </a:p>
          <a:p>
            <a:pPr lvl="1"/>
            <a:r>
              <a:rPr lang="en-US" dirty="0" smtClean="0"/>
              <a:t>SRCF unique opportunity</a:t>
            </a:r>
          </a:p>
          <a:p>
            <a:pPr marL="457200" lvl="1" indent="0">
              <a:buNone/>
            </a:pPr>
            <a:endParaRPr lang="en-US" dirty="0"/>
          </a:p>
          <a:p>
            <a:pPr marL="0" indent="0">
              <a:buNone/>
            </a:pPr>
            <a:endParaRPr lang="en-US" dirty="0"/>
          </a:p>
          <a:p>
            <a:endParaRPr lang="en-US" dirty="0"/>
          </a:p>
        </p:txBody>
      </p:sp>
      <p:sp>
        <p:nvSpPr>
          <p:cNvPr id="4" name="Slide Number Placeholder 3"/>
          <p:cNvSpPr>
            <a:spLocks noGrp="1"/>
          </p:cNvSpPr>
          <p:nvPr>
            <p:ph type="sldNum" sz="quarter" idx="10"/>
          </p:nvPr>
        </p:nvSpPr>
        <p:spPr/>
        <p:txBody>
          <a:bodyPr/>
          <a:lstStyle/>
          <a:p>
            <a:fld id="{46D7A3A9-117E-4EF5-82A3-3CC7D0AB76B5}" type="slidenum">
              <a:rPr lang="en-US" smtClean="0"/>
              <a:pPr/>
              <a:t>6</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extLst>
      <p:ext uri="{BB962C8B-B14F-4D97-AF65-F5344CB8AC3E}">
        <p14:creationId xmlns:p14="http://schemas.microsoft.com/office/powerpoint/2010/main" val="313465291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Diversity:</a:t>
            </a:r>
            <a:br>
              <a:rPr lang="en-US" dirty="0" smtClean="0"/>
            </a:br>
            <a:r>
              <a:rPr lang="en-US" dirty="0" smtClean="0"/>
              <a:t>Systems</a:t>
            </a:r>
            <a:endParaRPr lang="en-US" dirty="0"/>
          </a:p>
        </p:txBody>
      </p:sp>
      <p:sp>
        <p:nvSpPr>
          <p:cNvPr id="4" name="Slide Number Placeholder 3"/>
          <p:cNvSpPr>
            <a:spLocks noGrp="1"/>
          </p:cNvSpPr>
          <p:nvPr>
            <p:ph type="sldNum" sz="quarter" idx="10"/>
          </p:nvPr>
        </p:nvSpPr>
        <p:spPr/>
        <p:txBody>
          <a:bodyPr/>
          <a:lstStyle/>
          <a:p>
            <a:fld id="{46D7A3A9-117E-4EF5-82A3-3CC7D0AB76B5}" type="slidenum">
              <a:rPr lang="en-US" smtClean="0"/>
              <a:pPr/>
              <a:t>7</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146163603"/>
              </p:ext>
            </p:extLst>
          </p:nvPr>
        </p:nvGraphicFramePr>
        <p:xfrm>
          <a:off x="533400" y="1295400"/>
          <a:ext cx="3238037" cy="4876803"/>
        </p:xfrm>
        <a:graphic>
          <a:graphicData uri="http://schemas.openxmlformats.org/drawingml/2006/table">
            <a:tbl>
              <a:tblPr/>
              <a:tblGrid>
                <a:gridCol w="1441321"/>
                <a:gridCol w="927974"/>
                <a:gridCol w="868742"/>
              </a:tblGrid>
              <a:tr h="177697">
                <a:tc gridSpan="2">
                  <a:txBody>
                    <a:bodyPr/>
                    <a:lstStyle/>
                    <a:p>
                      <a:pPr algn="l" fontAlgn="b"/>
                      <a:r>
                        <a:rPr lang="en-US" sz="1100" b="1" i="0" u="none" strike="noStrike">
                          <a:solidFill>
                            <a:srgbClr val="000000"/>
                          </a:solidFill>
                          <a:effectLst/>
                          <a:latin typeface="Calibri"/>
                        </a:rPr>
                        <a:t>Storage Cluster Summary</a:t>
                      </a:r>
                    </a:p>
                  </a:txBody>
                  <a:tcPr marL="0" marR="0" marT="0" marB="0" anchor="b">
                    <a:lnL>
                      <a:noFill/>
                    </a:lnL>
                    <a:lnR>
                      <a:noFill/>
                    </a:lnR>
                    <a:lnT>
                      <a:noFill/>
                    </a:lnT>
                    <a:lnB>
                      <a:noFill/>
                    </a:lnB>
                  </a:tcPr>
                </a:tc>
                <a:tc hMerge="1">
                  <a:txBody>
                    <a:bodyPr/>
                    <a:lstStyle/>
                    <a:p>
                      <a:endParaRPr lang="en-US"/>
                    </a:p>
                  </a:txBody>
                  <a:tcPr/>
                </a:tc>
                <a:tc>
                  <a:txBody>
                    <a:bodyPr/>
                    <a:lstStyle/>
                    <a:p>
                      <a:pPr algn="l" fontAlgn="b"/>
                      <a:endParaRPr lang="en-US" sz="900" b="0" i="0" u="none" strike="noStrike">
                        <a:solidFill>
                          <a:srgbClr val="000000"/>
                        </a:solidFill>
                        <a:effectLst/>
                        <a:latin typeface="Calibri"/>
                      </a:endParaRPr>
                    </a:p>
                  </a:txBody>
                  <a:tcPr marL="0" marR="0" marT="0" marB="0" anchor="b">
                    <a:lnL>
                      <a:noFill/>
                    </a:lnL>
                    <a:lnR>
                      <a:noFill/>
                    </a:lnR>
                    <a:lnT>
                      <a:noFill/>
                    </a:lnT>
                    <a:lnB>
                      <a:noFill/>
                    </a:lnB>
                  </a:tcPr>
                </a:tc>
              </a:tr>
              <a:tr h="138209">
                <a:tc>
                  <a:txBody>
                    <a:bodyPr/>
                    <a:lstStyle/>
                    <a:p>
                      <a:pPr algn="l" fontAlgn="b"/>
                      <a:endParaRPr lang="en-US" sz="9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900" b="0" i="0" u="none" strike="noStrike">
                        <a:solidFill>
                          <a:srgbClr val="000000"/>
                        </a:solidFill>
                        <a:effectLst/>
                        <a:latin typeface="Calibri"/>
                      </a:endParaRPr>
                    </a:p>
                  </a:txBody>
                  <a:tcPr marL="0" marR="0" marT="0" marB="0" anchor="b">
                    <a:lnL>
                      <a:noFill/>
                    </a:lnL>
                    <a:lnR>
                      <a:noFill/>
                    </a:lnR>
                    <a:lnT>
                      <a:noFill/>
                    </a:lnT>
                    <a:lnB>
                      <a:noFill/>
                    </a:lnB>
                  </a:tcPr>
                </a:tc>
                <a:tc>
                  <a:txBody>
                    <a:bodyPr/>
                    <a:lstStyle/>
                    <a:p>
                      <a:pPr algn="l" fontAlgn="b"/>
                      <a:endParaRPr lang="en-US" sz="900" b="0" i="0" u="none" strike="noStrike">
                        <a:solidFill>
                          <a:srgbClr val="000000"/>
                        </a:solidFill>
                        <a:effectLst/>
                        <a:latin typeface="Calibri"/>
                      </a:endParaRPr>
                    </a:p>
                  </a:txBody>
                  <a:tcPr marL="0" marR="0" marT="0" marB="0" anchor="b">
                    <a:lnL>
                      <a:noFill/>
                    </a:lnL>
                    <a:lnR>
                      <a:noFill/>
                    </a:lnR>
                    <a:lnT>
                      <a:noFill/>
                    </a:lnT>
                    <a:lnB>
                      <a:noFill/>
                    </a:lnB>
                  </a:tcPr>
                </a:tc>
              </a:tr>
              <a:tr h="138209">
                <a:tc>
                  <a:txBody>
                    <a:bodyPr/>
                    <a:lstStyle/>
                    <a:p>
                      <a:pPr algn="l" fontAlgn="b"/>
                      <a:endParaRPr lang="en-US" sz="900" b="1" i="0" u="none" strike="noStrike">
                        <a:solidFill>
                          <a:srgbClr val="000000"/>
                        </a:solidFill>
                        <a:effectLst/>
                        <a:latin typeface="Calibri"/>
                      </a:endParaRPr>
                    </a:p>
                  </a:txBody>
                  <a:tcPr marL="0" marR="0" marT="0" marB="0" anchor="b">
                    <a:lnL>
                      <a:noFill/>
                    </a:lnL>
                    <a:lnR>
                      <a:noFill/>
                    </a:lnR>
                    <a:lnT>
                      <a:noFill/>
                    </a:lnT>
                    <a:lnB>
                      <a:noFill/>
                    </a:lnB>
                    <a:solidFill>
                      <a:srgbClr val="DCE6F1"/>
                    </a:solidFill>
                  </a:tcPr>
                </a:tc>
                <a:tc>
                  <a:txBody>
                    <a:bodyPr/>
                    <a:lstStyle/>
                    <a:p>
                      <a:pPr algn="l" fontAlgn="b"/>
                      <a:r>
                        <a:rPr lang="en-US" sz="900" b="1" i="0" u="none" strike="noStrike">
                          <a:solidFill>
                            <a:srgbClr val="000000"/>
                          </a:solidFill>
                          <a:effectLst/>
                          <a:latin typeface="Calibri"/>
                        </a:rPr>
                        <a:t>Values</a:t>
                      </a:r>
                    </a:p>
                  </a:txBody>
                  <a:tcPr marL="0" marR="0" marT="0" marB="0" anchor="b">
                    <a:lnL>
                      <a:noFill/>
                    </a:lnL>
                    <a:lnR>
                      <a:noFill/>
                    </a:lnR>
                    <a:lnT>
                      <a:noFill/>
                    </a:lnT>
                    <a:lnB>
                      <a:noFill/>
                    </a:lnB>
                    <a:solidFill>
                      <a:srgbClr val="DCE6F1"/>
                    </a:solidFill>
                  </a:tcPr>
                </a:tc>
                <a:tc>
                  <a:txBody>
                    <a:bodyPr/>
                    <a:lstStyle/>
                    <a:p>
                      <a:pPr algn="l" fontAlgn="b"/>
                      <a:endParaRPr lang="en-US" sz="900" b="1" i="0" u="none" strike="noStrike">
                        <a:solidFill>
                          <a:srgbClr val="000000"/>
                        </a:solidFill>
                        <a:effectLst/>
                        <a:latin typeface="Calibri"/>
                      </a:endParaRPr>
                    </a:p>
                  </a:txBody>
                  <a:tcPr marL="0" marR="0" marT="0" marB="0" anchor="b">
                    <a:lnL>
                      <a:noFill/>
                    </a:lnL>
                    <a:lnR>
                      <a:noFill/>
                    </a:lnR>
                    <a:lnT>
                      <a:noFill/>
                    </a:lnT>
                    <a:lnB>
                      <a:noFill/>
                    </a:lnB>
                    <a:solidFill>
                      <a:srgbClr val="DCE6F1"/>
                    </a:solidFill>
                  </a:tcPr>
                </a:tc>
              </a:tr>
              <a:tr h="138209">
                <a:tc>
                  <a:txBody>
                    <a:bodyPr/>
                    <a:lstStyle/>
                    <a:p>
                      <a:pPr algn="l" fontAlgn="b"/>
                      <a:r>
                        <a:rPr lang="en-US" sz="900" b="1" i="0" u="none" strike="noStrike">
                          <a:solidFill>
                            <a:srgbClr val="000000"/>
                          </a:solidFill>
                          <a:effectLst/>
                          <a:latin typeface="Calibri"/>
                        </a:rPr>
                        <a:t>Row Labels</a:t>
                      </a:r>
                    </a:p>
                  </a:txBody>
                  <a:tcPr marL="0" marR="0" marT="0"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900" b="1" i="0" u="none" strike="noStrike">
                          <a:solidFill>
                            <a:srgbClr val="000000"/>
                          </a:solidFill>
                          <a:effectLst/>
                          <a:latin typeface="Calibri"/>
                        </a:rPr>
                        <a:t>Sum of # Servers</a:t>
                      </a:r>
                    </a:p>
                  </a:txBody>
                  <a:tcPr marL="0" marR="0" marT="0"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900" b="1" i="0" u="none" strike="noStrike">
                          <a:solidFill>
                            <a:srgbClr val="000000"/>
                          </a:solidFill>
                          <a:effectLst/>
                          <a:latin typeface="Calibri"/>
                        </a:rPr>
                        <a:t>Sum of # Drives</a:t>
                      </a:r>
                    </a:p>
                  </a:txBody>
                  <a:tcPr marL="0" marR="0" marT="0"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r>
              <a:tr h="138209">
                <a:tc>
                  <a:txBody>
                    <a:bodyPr/>
                    <a:lstStyle/>
                    <a:p>
                      <a:pPr algn="l" fontAlgn="b"/>
                      <a:r>
                        <a:rPr lang="en-US" sz="900" b="1" i="0" u="none" strike="noStrike">
                          <a:solidFill>
                            <a:srgbClr val="000000"/>
                          </a:solidFill>
                          <a:effectLst/>
                          <a:latin typeface="Calibri"/>
                        </a:rPr>
                        <a:t>Lustre Storage</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900" b="1" i="0" u="none" strike="noStrike">
                          <a:solidFill>
                            <a:srgbClr val="000000"/>
                          </a:solidFill>
                          <a:effectLst/>
                          <a:latin typeface="Calibri"/>
                        </a:rPr>
                        <a:t>20</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900" b="1" i="0" u="none" strike="noStrike">
                          <a:solidFill>
                            <a:srgbClr val="000000"/>
                          </a:solidFill>
                          <a:effectLst/>
                          <a:latin typeface="Calibri"/>
                        </a:rPr>
                        <a:t>1351</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138209">
                <a:tc>
                  <a:txBody>
                    <a:bodyPr/>
                    <a:lstStyle/>
                    <a:p>
                      <a:pPr algn="l" fontAlgn="b"/>
                      <a:r>
                        <a:rPr lang="en-US" sz="900" b="0" i="0" u="none" strike="noStrike">
                          <a:solidFill>
                            <a:srgbClr val="000000"/>
                          </a:solidFill>
                          <a:effectLst/>
                          <a:latin typeface="Calibri"/>
                        </a:rPr>
                        <a:t>KIPAC/Lustre/Orange</a:t>
                      </a:r>
                    </a:p>
                  </a:txBody>
                  <a:tcPr marL="118465"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US" sz="900" b="0" i="0" u="none" strike="noStrike">
                          <a:solidFill>
                            <a:srgbClr val="000000"/>
                          </a:solidFill>
                          <a:effectLst/>
                          <a:latin typeface="Calibri"/>
                        </a:rPr>
                        <a:t>10</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US" sz="900" b="0" i="0" u="none" strike="noStrike">
                          <a:solidFill>
                            <a:srgbClr val="000000"/>
                          </a:solidFill>
                          <a:effectLst/>
                          <a:latin typeface="Calibri"/>
                        </a:rPr>
                        <a:t>140</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r>
              <a:tr h="138209">
                <a:tc>
                  <a:txBody>
                    <a:bodyPr/>
                    <a:lstStyle/>
                    <a:p>
                      <a:pPr algn="l" fontAlgn="b"/>
                      <a:r>
                        <a:rPr lang="en-US" sz="900" b="0" i="0" u="none" strike="noStrike">
                          <a:solidFill>
                            <a:srgbClr val="000000"/>
                          </a:solidFill>
                          <a:effectLst/>
                          <a:latin typeface="Calibri"/>
                        </a:rPr>
                        <a:t>LCLS/Lustre/ana01</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6</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611</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LCLS/Lustre/ana02</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4</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600</a:t>
                      </a:r>
                    </a:p>
                  </a:txBody>
                  <a:tcPr marL="0" marR="0" marT="0" marB="0" anchor="b">
                    <a:lnL>
                      <a:noFill/>
                    </a:lnL>
                    <a:lnR>
                      <a:noFill/>
                    </a:lnR>
                    <a:lnT>
                      <a:noFill/>
                    </a:lnT>
                    <a:lnB>
                      <a:noFill/>
                    </a:lnB>
                  </a:tcPr>
                </a:tc>
              </a:tr>
              <a:tr h="138209">
                <a:tc>
                  <a:txBody>
                    <a:bodyPr/>
                    <a:lstStyle/>
                    <a:p>
                      <a:pPr algn="l" fontAlgn="b"/>
                      <a:r>
                        <a:rPr lang="en-US" sz="900" b="1" i="0" u="none" strike="noStrike">
                          <a:solidFill>
                            <a:srgbClr val="000000"/>
                          </a:solidFill>
                          <a:effectLst/>
                          <a:latin typeface="Calibri"/>
                        </a:rPr>
                        <a:t>NFS Storage</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US" sz="900" b="1" i="0" u="none" strike="noStrike">
                          <a:solidFill>
                            <a:srgbClr val="000000"/>
                          </a:solidFill>
                          <a:effectLst/>
                          <a:latin typeface="Calibri"/>
                        </a:rPr>
                        <a:t>113</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US" sz="900" b="1" i="0" u="none" strike="noStrike">
                          <a:solidFill>
                            <a:srgbClr val="000000"/>
                          </a:solidFill>
                          <a:effectLst/>
                          <a:latin typeface="Calibri"/>
                        </a:rPr>
                        <a:t>3322</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r>
              <a:tr h="138209">
                <a:tc>
                  <a:txBody>
                    <a:bodyPr/>
                    <a:lstStyle/>
                    <a:p>
                      <a:pPr algn="l" fontAlgn="b"/>
                      <a:r>
                        <a:rPr lang="en-US" sz="900" b="0" i="0" u="none" strike="noStrike">
                          <a:solidFill>
                            <a:srgbClr val="000000"/>
                          </a:solidFill>
                          <a:effectLst/>
                          <a:latin typeface="Calibri"/>
                        </a:rPr>
                        <a:t>ACD/NFS</a:t>
                      </a:r>
                    </a:p>
                  </a:txBody>
                  <a:tcPr marL="118465"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US" sz="900" b="0" i="0" u="none" strike="noStrike">
                          <a:solidFill>
                            <a:srgbClr val="000000"/>
                          </a:solidFill>
                          <a:effectLst/>
                          <a:latin typeface="Calibri"/>
                        </a:rPr>
                        <a:t>2</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US" sz="900" b="0" i="0" u="none" strike="noStrike">
                          <a:solidFill>
                            <a:srgbClr val="000000"/>
                          </a:solidFill>
                          <a:effectLst/>
                          <a:latin typeface="Calibri"/>
                        </a:rPr>
                        <a:t>23</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r>
              <a:tr h="138209">
                <a:tc>
                  <a:txBody>
                    <a:bodyPr/>
                    <a:lstStyle/>
                    <a:p>
                      <a:pPr algn="l" fontAlgn="b"/>
                      <a:r>
                        <a:rPr lang="en-US" sz="900" b="0" i="0" u="none" strike="noStrike">
                          <a:solidFill>
                            <a:srgbClr val="000000"/>
                          </a:solidFill>
                          <a:effectLst/>
                          <a:latin typeface="Calibri"/>
                        </a:rPr>
                        <a:t>BaBar/NFS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39</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935</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CDMS/NFS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46</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CTA/NFS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46</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EPP/NFS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2</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64</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EXO/NFS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2</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92</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FGST/NFS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14</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376</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KIPAC/NFS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12</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508</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LCD/NFS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5</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169</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LCLS/NFS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22</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Martinez/NFS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2</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92</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MCC/NFS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2</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106</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NLCTA/NFS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9</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SDC/NFS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6</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276</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SIMES/NFS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46</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SLAC ATLAS/NFS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2</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78</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SLAC BaBar/NFS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10</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263</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SUNCAT/NFS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12</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Theory/NFS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2</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19</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University ATLAS/NFS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3</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102</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University BaBar/NFS</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4</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38</a:t>
                      </a:r>
                    </a:p>
                  </a:txBody>
                  <a:tcPr marL="0" marR="0" marT="0" marB="0" anchor="b">
                    <a:lnL>
                      <a:noFill/>
                    </a:lnL>
                    <a:lnR>
                      <a:noFill/>
                    </a:lnR>
                    <a:lnT>
                      <a:noFill/>
                    </a:lnT>
                    <a:lnB>
                      <a:noFill/>
                    </a:lnB>
                  </a:tcPr>
                </a:tc>
              </a:tr>
              <a:tr h="138209">
                <a:tc>
                  <a:txBody>
                    <a:bodyPr/>
                    <a:lstStyle/>
                    <a:p>
                      <a:pPr algn="l" fontAlgn="b"/>
                      <a:r>
                        <a:rPr lang="en-US" sz="900" b="1" i="0" u="none" strike="noStrike">
                          <a:solidFill>
                            <a:srgbClr val="000000"/>
                          </a:solidFill>
                          <a:effectLst/>
                          <a:latin typeface="Calibri"/>
                        </a:rPr>
                        <a:t>Xrootd Storage</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US" sz="900" b="1" i="0" u="none" strike="noStrike">
                          <a:solidFill>
                            <a:srgbClr val="000000"/>
                          </a:solidFill>
                          <a:effectLst/>
                          <a:latin typeface="Calibri"/>
                        </a:rPr>
                        <a:t>82</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US" sz="900" b="1" i="0" u="none" strike="noStrike">
                          <a:solidFill>
                            <a:srgbClr val="000000"/>
                          </a:solidFill>
                          <a:effectLst/>
                          <a:latin typeface="Calibri"/>
                        </a:rPr>
                        <a:t>4014</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r>
              <a:tr h="138209">
                <a:tc>
                  <a:txBody>
                    <a:bodyPr/>
                    <a:lstStyle/>
                    <a:p>
                      <a:pPr algn="l" fontAlgn="b"/>
                      <a:r>
                        <a:rPr lang="en-US" sz="900" b="0" i="0" u="none" strike="noStrike">
                          <a:solidFill>
                            <a:srgbClr val="000000"/>
                          </a:solidFill>
                          <a:effectLst/>
                          <a:latin typeface="Calibri"/>
                        </a:rPr>
                        <a:t>ATLAS/Xrootd</a:t>
                      </a:r>
                    </a:p>
                  </a:txBody>
                  <a:tcPr marL="118465"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US" sz="900" b="0" i="0" u="none" strike="noStrike">
                          <a:solidFill>
                            <a:srgbClr val="000000"/>
                          </a:solidFill>
                          <a:effectLst/>
                          <a:latin typeface="Calibri"/>
                        </a:rPr>
                        <a:t>27</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US" sz="900" b="0" i="0" u="none" strike="noStrike">
                          <a:solidFill>
                            <a:srgbClr val="000000"/>
                          </a:solidFill>
                          <a:effectLst/>
                          <a:latin typeface="Calibri"/>
                        </a:rPr>
                        <a:t>1550</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r>
              <a:tr h="138209">
                <a:tc>
                  <a:txBody>
                    <a:bodyPr/>
                    <a:lstStyle/>
                    <a:p>
                      <a:pPr algn="l" fontAlgn="b"/>
                      <a:r>
                        <a:rPr lang="en-US" sz="900" b="0" i="0" u="none" strike="noStrike">
                          <a:solidFill>
                            <a:srgbClr val="000000"/>
                          </a:solidFill>
                          <a:effectLst/>
                          <a:latin typeface="Calibri"/>
                        </a:rPr>
                        <a:t>BaBar/Xrootd</a:t>
                      </a:r>
                    </a:p>
                  </a:txBody>
                  <a:tcPr marL="118465"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19</a:t>
                      </a:r>
                    </a:p>
                  </a:txBody>
                  <a:tcPr marL="0" marR="0" marT="0" marB="0" anchor="b">
                    <a:lnL>
                      <a:noFill/>
                    </a:lnL>
                    <a:lnR>
                      <a:noFill/>
                    </a:lnR>
                    <a:lnT>
                      <a:noFill/>
                    </a:lnT>
                    <a:lnB>
                      <a:noFill/>
                    </a:lnB>
                  </a:tcPr>
                </a:tc>
                <a:tc>
                  <a:txBody>
                    <a:bodyPr/>
                    <a:lstStyle/>
                    <a:p>
                      <a:pPr algn="r" fontAlgn="b"/>
                      <a:r>
                        <a:rPr lang="en-US" sz="900" b="0" i="0" u="none" strike="noStrike">
                          <a:solidFill>
                            <a:srgbClr val="000000"/>
                          </a:solidFill>
                          <a:effectLst/>
                          <a:latin typeface="Calibri"/>
                        </a:rPr>
                        <a:t>874</a:t>
                      </a:r>
                    </a:p>
                  </a:txBody>
                  <a:tcPr marL="0" marR="0" marT="0" marB="0" anchor="b">
                    <a:lnL>
                      <a:noFill/>
                    </a:lnL>
                    <a:lnR>
                      <a:noFill/>
                    </a:lnR>
                    <a:lnT>
                      <a:noFill/>
                    </a:lnT>
                    <a:lnB>
                      <a:noFill/>
                    </a:lnB>
                  </a:tcPr>
                </a:tc>
              </a:tr>
              <a:tr h="138209">
                <a:tc>
                  <a:txBody>
                    <a:bodyPr/>
                    <a:lstStyle/>
                    <a:p>
                      <a:pPr algn="l" fontAlgn="b"/>
                      <a:r>
                        <a:rPr lang="en-US" sz="900" b="0" i="0" u="none" strike="noStrike">
                          <a:solidFill>
                            <a:srgbClr val="000000"/>
                          </a:solidFill>
                          <a:effectLst/>
                          <a:latin typeface="Calibri"/>
                        </a:rPr>
                        <a:t>FGST/Xrootd</a:t>
                      </a:r>
                    </a:p>
                  </a:txBody>
                  <a:tcPr marL="118465"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US" sz="900" b="0" i="0" u="none" strike="noStrike">
                          <a:solidFill>
                            <a:srgbClr val="000000"/>
                          </a:solidFill>
                          <a:effectLst/>
                          <a:latin typeface="Calibri"/>
                        </a:rPr>
                        <a:t>36</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US" sz="900" b="0" i="0" u="none" strike="noStrike">
                          <a:solidFill>
                            <a:srgbClr val="000000"/>
                          </a:solidFill>
                          <a:effectLst/>
                          <a:latin typeface="Calibri"/>
                        </a:rPr>
                        <a:t>1590</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r>
              <a:tr h="138209">
                <a:tc>
                  <a:txBody>
                    <a:bodyPr/>
                    <a:lstStyle/>
                    <a:p>
                      <a:pPr algn="l" fontAlgn="b"/>
                      <a:r>
                        <a:rPr lang="en-US" sz="900" b="1" i="0" u="none" strike="noStrike">
                          <a:solidFill>
                            <a:srgbClr val="000000"/>
                          </a:solidFill>
                          <a:effectLst/>
                          <a:latin typeface="Calibri"/>
                        </a:rPr>
                        <a:t>Grand Total</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r" fontAlgn="b"/>
                      <a:r>
                        <a:rPr lang="en-US" sz="900" b="1" i="0" u="none" strike="noStrike">
                          <a:solidFill>
                            <a:srgbClr val="000000"/>
                          </a:solidFill>
                          <a:effectLst/>
                          <a:latin typeface="Calibri"/>
                        </a:rPr>
                        <a:t>215</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r" fontAlgn="b"/>
                      <a:r>
                        <a:rPr lang="en-US" sz="900" b="1" i="0" u="none" strike="noStrike" dirty="0">
                          <a:solidFill>
                            <a:srgbClr val="000000"/>
                          </a:solidFill>
                          <a:effectLst/>
                          <a:latin typeface="Calibri"/>
                        </a:rPr>
                        <a:t>8687</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399236961"/>
              </p:ext>
            </p:extLst>
          </p:nvPr>
        </p:nvGraphicFramePr>
        <p:xfrm>
          <a:off x="4267200" y="1498600"/>
          <a:ext cx="2971800" cy="2844800"/>
        </p:xfrm>
        <a:graphic>
          <a:graphicData uri="http://schemas.openxmlformats.org/drawingml/2006/table">
            <a:tbl>
              <a:tblPr/>
              <a:tblGrid>
                <a:gridCol w="1778000"/>
                <a:gridCol w="1193800"/>
              </a:tblGrid>
              <a:tr h="177800">
                <a:tc>
                  <a:txBody>
                    <a:bodyPr/>
                    <a:lstStyle/>
                    <a:p>
                      <a:pPr algn="l" fontAlgn="b"/>
                      <a:r>
                        <a:rPr lang="en-US" sz="1100" b="1" i="0" u="none" strike="noStrike">
                          <a:solidFill>
                            <a:srgbClr val="000000"/>
                          </a:solidFill>
                          <a:effectLst/>
                          <a:latin typeface="Calibri"/>
                        </a:rPr>
                        <a:t>Row Labels</a:t>
                      </a:r>
                    </a:p>
                  </a:txBody>
                  <a:tcPr marL="0" marR="0" marT="0"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l" fontAlgn="b"/>
                      <a:r>
                        <a:rPr lang="en-US" sz="1100" b="1" i="0" u="none" strike="noStrike">
                          <a:solidFill>
                            <a:srgbClr val="000000"/>
                          </a:solidFill>
                          <a:effectLst/>
                          <a:latin typeface="Calibri"/>
                        </a:rPr>
                        <a:t>Sum of # Servers</a:t>
                      </a:r>
                    </a:p>
                  </a:txBody>
                  <a:tcPr marL="0" marR="0" marT="0"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r>
              <a:tr h="177800">
                <a:tc>
                  <a:txBody>
                    <a:bodyPr/>
                    <a:lstStyle/>
                    <a:p>
                      <a:pPr algn="l" fontAlgn="b"/>
                      <a:r>
                        <a:rPr lang="en-US" sz="1100" b="1" i="0" u="none" strike="noStrike">
                          <a:solidFill>
                            <a:srgbClr val="000000"/>
                          </a:solidFill>
                          <a:effectLst/>
                          <a:latin typeface="Calibri"/>
                        </a:rPr>
                        <a:t>Compute/Private</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1100" b="1" i="0" u="none" strike="noStrike">
                          <a:solidFill>
                            <a:srgbClr val="000000"/>
                          </a:solidFill>
                          <a:effectLst/>
                          <a:latin typeface="Calibri"/>
                        </a:rPr>
                        <a:t>1014</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177800">
                <a:tc>
                  <a:txBody>
                    <a:bodyPr/>
                    <a:lstStyle/>
                    <a:p>
                      <a:pPr algn="l" fontAlgn="b"/>
                      <a:r>
                        <a:rPr lang="en-US" sz="1100" b="0" i="0" u="none" strike="noStrike">
                          <a:solidFill>
                            <a:srgbClr val="000000"/>
                          </a:solidFill>
                          <a:effectLst/>
                          <a:latin typeface="Calibri"/>
                        </a:rPr>
                        <a:t>ATLAS/Private/Batch</a:t>
                      </a:r>
                    </a:p>
                  </a:txBody>
                  <a:tcPr marL="152400" marR="0" marT="0"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r" fontAlgn="b"/>
                      <a:r>
                        <a:rPr lang="en-US" sz="1100" b="0" i="0" u="none" strike="noStrike">
                          <a:solidFill>
                            <a:srgbClr val="000000"/>
                          </a:solidFill>
                          <a:effectLst/>
                          <a:latin typeface="Calibri"/>
                        </a:rPr>
                        <a:t>8</a:t>
                      </a:r>
                    </a:p>
                  </a:txBody>
                  <a:tcPr marL="0" marR="0" marT="0" marB="0" anchor="b">
                    <a:lnL>
                      <a:noFill/>
                    </a:lnL>
                    <a:lnR>
                      <a:noFill/>
                    </a:lnR>
                    <a:lnT w="6350" cap="flat" cmpd="sng" algn="ctr">
                      <a:solidFill>
                        <a:srgbClr val="95B3D7"/>
                      </a:solidFill>
                      <a:prstDash val="solid"/>
                      <a:round/>
                      <a:headEnd type="none" w="med" len="med"/>
                      <a:tailEnd type="none" w="med" len="med"/>
                    </a:lnT>
                    <a:lnB>
                      <a:noFill/>
                    </a:lnB>
                  </a:tcPr>
                </a:tc>
              </a:tr>
              <a:tr h="177800">
                <a:tc>
                  <a:txBody>
                    <a:bodyPr/>
                    <a:lstStyle/>
                    <a:p>
                      <a:pPr algn="l" fontAlgn="b"/>
                      <a:r>
                        <a:rPr lang="en-US" sz="1100" b="0" i="0" u="none" strike="noStrike">
                          <a:solidFill>
                            <a:srgbClr val="000000"/>
                          </a:solidFill>
                          <a:effectLst/>
                          <a:latin typeface="Calibri"/>
                        </a:rPr>
                        <a:t>BaBar/Private/Batch</a:t>
                      </a:r>
                    </a:p>
                  </a:txBody>
                  <a:tcPr marL="152400" marR="0" marT="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255</a:t>
                      </a:r>
                    </a:p>
                  </a:txBody>
                  <a:tcPr marL="0" marR="0" marT="0" marB="0" anchor="b">
                    <a:lnL>
                      <a:noFill/>
                    </a:lnL>
                    <a:lnR>
                      <a:noFill/>
                    </a:lnR>
                    <a:lnT>
                      <a:noFill/>
                    </a:lnT>
                    <a:lnB>
                      <a:noFill/>
                    </a:lnB>
                  </a:tcPr>
                </a:tc>
              </a:tr>
              <a:tr h="177800">
                <a:tc>
                  <a:txBody>
                    <a:bodyPr/>
                    <a:lstStyle/>
                    <a:p>
                      <a:pPr algn="l" fontAlgn="b"/>
                      <a:r>
                        <a:rPr lang="en-US" sz="1100" b="0" i="0" u="none" strike="noStrike">
                          <a:solidFill>
                            <a:srgbClr val="000000"/>
                          </a:solidFill>
                          <a:effectLst/>
                          <a:latin typeface="Calibri"/>
                        </a:rPr>
                        <a:t>FEL/Batch</a:t>
                      </a:r>
                    </a:p>
                  </a:txBody>
                  <a:tcPr marL="152400" marR="0" marT="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80</a:t>
                      </a:r>
                    </a:p>
                  </a:txBody>
                  <a:tcPr marL="0" marR="0" marT="0" marB="0" anchor="b">
                    <a:lnL>
                      <a:noFill/>
                    </a:lnL>
                    <a:lnR>
                      <a:noFill/>
                    </a:lnR>
                    <a:lnT>
                      <a:noFill/>
                    </a:lnT>
                    <a:lnB>
                      <a:noFill/>
                    </a:lnB>
                  </a:tcPr>
                </a:tc>
              </a:tr>
              <a:tr h="177800">
                <a:tc>
                  <a:txBody>
                    <a:bodyPr/>
                    <a:lstStyle/>
                    <a:p>
                      <a:pPr algn="l" fontAlgn="b"/>
                      <a:r>
                        <a:rPr lang="en-US" sz="1100" b="0" i="0" u="none" strike="noStrike" dirty="0">
                          <a:solidFill>
                            <a:srgbClr val="000000"/>
                          </a:solidFill>
                          <a:effectLst/>
                          <a:latin typeface="Calibri"/>
                        </a:rPr>
                        <a:t>KIPAC/Batch/Coma</a:t>
                      </a:r>
                    </a:p>
                  </a:txBody>
                  <a:tcPr marL="152400" marR="0" marT="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21</a:t>
                      </a:r>
                    </a:p>
                  </a:txBody>
                  <a:tcPr marL="0" marR="0" marT="0" marB="0" anchor="b">
                    <a:lnL>
                      <a:noFill/>
                    </a:lnL>
                    <a:lnR>
                      <a:noFill/>
                    </a:lnR>
                    <a:lnT>
                      <a:noFill/>
                    </a:lnT>
                    <a:lnB>
                      <a:noFill/>
                    </a:lnB>
                  </a:tcPr>
                </a:tc>
              </a:tr>
              <a:tr h="177800">
                <a:tc>
                  <a:txBody>
                    <a:bodyPr/>
                    <a:lstStyle/>
                    <a:p>
                      <a:pPr algn="l" fontAlgn="b"/>
                      <a:r>
                        <a:rPr lang="en-US" sz="1100" b="0" i="0" u="none" strike="noStrike">
                          <a:solidFill>
                            <a:srgbClr val="000000"/>
                          </a:solidFill>
                          <a:effectLst/>
                          <a:latin typeface="Calibri"/>
                        </a:rPr>
                        <a:t>KIPAC/Batch/Orange</a:t>
                      </a:r>
                    </a:p>
                  </a:txBody>
                  <a:tcPr marL="152400" marR="0" marT="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96</a:t>
                      </a:r>
                    </a:p>
                  </a:txBody>
                  <a:tcPr marL="0" marR="0" marT="0" marB="0" anchor="b">
                    <a:lnL>
                      <a:noFill/>
                    </a:lnL>
                    <a:lnR>
                      <a:noFill/>
                    </a:lnR>
                    <a:lnT>
                      <a:noFill/>
                    </a:lnT>
                    <a:lnB>
                      <a:noFill/>
                    </a:lnB>
                  </a:tcPr>
                </a:tc>
              </a:tr>
              <a:tr h="177800">
                <a:tc>
                  <a:txBody>
                    <a:bodyPr/>
                    <a:lstStyle/>
                    <a:p>
                      <a:pPr algn="l" fontAlgn="b"/>
                      <a:r>
                        <a:rPr lang="en-US" sz="1100" b="0" i="0" u="none" strike="noStrike">
                          <a:solidFill>
                            <a:srgbClr val="000000"/>
                          </a:solidFill>
                          <a:effectLst/>
                          <a:latin typeface="Calibri"/>
                        </a:rPr>
                        <a:t>Klystron/Batch</a:t>
                      </a:r>
                    </a:p>
                  </a:txBody>
                  <a:tcPr marL="152400" marR="0" marT="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22</a:t>
                      </a:r>
                    </a:p>
                  </a:txBody>
                  <a:tcPr marL="0" marR="0" marT="0" marB="0" anchor="b">
                    <a:lnL>
                      <a:noFill/>
                    </a:lnL>
                    <a:lnR>
                      <a:noFill/>
                    </a:lnR>
                    <a:lnT>
                      <a:noFill/>
                    </a:lnT>
                    <a:lnB>
                      <a:noFill/>
                    </a:lnB>
                  </a:tcPr>
                </a:tc>
              </a:tr>
              <a:tr h="177800">
                <a:tc>
                  <a:txBody>
                    <a:bodyPr/>
                    <a:lstStyle/>
                    <a:p>
                      <a:pPr algn="l" fontAlgn="b"/>
                      <a:r>
                        <a:rPr lang="en-US" sz="1100" b="0" i="0" u="none" strike="noStrike">
                          <a:solidFill>
                            <a:srgbClr val="000000"/>
                          </a:solidFill>
                          <a:effectLst/>
                          <a:latin typeface="Calibri"/>
                        </a:rPr>
                        <a:t>LCLS/Batch</a:t>
                      </a:r>
                    </a:p>
                  </a:txBody>
                  <a:tcPr marL="152400" marR="0" marT="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60</a:t>
                      </a:r>
                    </a:p>
                  </a:txBody>
                  <a:tcPr marL="0" marR="0" marT="0" marB="0" anchor="b">
                    <a:lnL>
                      <a:noFill/>
                    </a:lnL>
                    <a:lnR>
                      <a:noFill/>
                    </a:lnR>
                    <a:lnT>
                      <a:noFill/>
                    </a:lnT>
                    <a:lnB>
                      <a:noFill/>
                    </a:lnB>
                  </a:tcPr>
                </a:tc>
              </a:tr>
              <a:tr h="177800">
                <a:tc>
                  <a:txBody>
                    <a:bodyPr/>
                    <a:lstStyle/>
                    <a:p>
                      <a:pPr algn="l" fontAlgn="b"/>
                      <a:r>
                        <a:rPr lang="en-US" sz="1100" b="0" i="0" u="none" strike="noStrike">
                          <a:solidFill>
                            <a:srgbClr val="000000"/>
                          </a:solidFill>
                          <a:effectLst/>
                          <a:latin typeface="Calibri"/>
                        </a:rPr>
                        <a:t>SDC/Batch</a:t>
                      </a:r>
                    </a:p>
                  </a:txBody>
                  <a:tcPr marL="152400" marR="0" marT="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40</a:t>
                      </a:r>
                    </a:p>
                  </a:txBody>
                  <a:tcPr marL="0" marR="0" marT="0" marB="0" anchor="b">
                    <a:lnL>
                      <a:noFill/>
                    </a:lnL>
                    <a:lnR>
                      <a:noFill/>
                    </a:lnR>
                    <a:lnT>
                      <a:noFill/>
                    </a:lnT>
                    <a:lnB>
                      <a:noFill/>
                    </a:lnB>
                  </a:tcPr>
                </a:tc>
              </a:tr>
              <a:tr h="177800">
                <a:tc>
                  <a:txBody>
                    <a:bodyPr/>
                    <a:lstStyle/>
                    <a:p>
                      <a:pPr algn="l" fontAlgn="b"/>
                      <a:r>
                        <a:rPr lang="en-US" sz="1100" b="0" i="0" u="none" strike="noStrike">
                          <a:solidFill>
                            <a:srgbClr val="000000"/>
                          </a:solidFill>
                          <a:effectLst/>
                          <a:latin typeface="Calibri"/>
                        </a:rPr>
                        <a:t>SIMES/Batch</a:t>
                      </a:r>
                    </a:p>
                  </a:txBody>
                  <a:tcPr marL="152400" marR="0" marT="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69</a:t>
                      </a:r>
                    </a:p>
                  </a:txBody>
                  <a:tcPr marL="0" marR="0" marT="0" marB="0" anchor="b">
                    <a:lnL>
                      <a:noFill/>
                    </a:lnL>
                    <a:lnR>
                      <a:noFill/>
                    </a:lnR>
                    <a:lnT>
                      <a:noFill/>
                    </a:lnT>
                    <a:lnB>
                      <a:noFill/>
                    </a:lnB>
                  </a:tcPr>
                </a:tc>
              </a:tr>
              <a:tr h="177800">
                <a:tc>
                  <a:txBody>
                    <a:bodyPr/>
                    <a:lstStyle/>
                    <a:p>
                      <a:pPr algn="l" fontAlgn="b"/>
                      <a:r>
                        <a:rPr lang="en-US" sz="1100" b="0" i="0" u="none" strike="noStrike">
                          <a:solidFill>
                            <a:srgbClr val="000000"/>
                          </a:solidFill>
                          <a:effectLst/>
                          <a:latin typeface="Calibri"/>
                        </a:rPr>
                        <a:t>SUNCAT/Batch</a:t>
                      </a:r>
                    </a:p>
                  </a:txBody>
                  <a:tcPr marL="152400" marR="0" marT="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260</a:t>
                      </a:r>
                    </a:p>
                  </a:txBody>
                  <a:tcPr marL="0" marR="0" marT="0" marB="0" anchor="b">
                    <a:lnL>
                      <a:noFill/>
                    </a:lnL>
                    <a:lnR>
                      <a:noFill/>
                    </a:lnR>
                    <a:lnT>
                      <a:noFill/>
                    </a:lnT>
                    <a:lnB>
                      <a:noFill/>
                    </a:lnB>
                  </a:tcPr>
                </a:tc>
              </a:tr>
              <a:tr h="177800">
                <a:tc>
                  <a:txBody>
                    <a:bodyPr/>
                    <a:lstStyle/>
                    <a:p>
                      <a:pPr algn="l" fontAlgn="b"/>
                      <a:r>
                        <a:rPr lang="en-US" sz="1100" b="0" i="0" u="none" strike="noStrike">
                          <a:solidFill>
                            <a:srgbClr val="000000"/>
                          </a:solidFill>
                          <a:effectLst/>
                          <a:latin typeface="Calibri"/>
                        </a:rPr>
                        <a:t>SuperB/Batch</a:t>
                      </a:r>
                    </a:p>
                  </a:txBody>
                  <a:tcPr marL="152400" marR="0" marT="0" marB="0" anchor="b">
                    <a:lnL>
                      <a:noFill/>
                    </a:lnL>
                    <a:lnR>
                      <a:noFill/>
                    </a:lnR>
                    <a:lnT>
                      <a:noFill/>
                    </a:lnT>
                    <a:lnB>
                      <a:noFill/>
                    </a:lnB>
                  </a:tcPr>
                </a:tc>
                <a:tc>
                  <a:txBody>
                    <a:bodyPr/>
                    <a:lstStyle/>
                    <a:p>
                      <a:pPr algn="r" fontAlgn="b"/>
                      <a:r>
                        <a:rPr lang="en-US" sz="1100" b="0" i="0" u="none" strike="noStrike">
                          <a:solidFill>
                            <a:srgbClr val="000000"/>
                          </a:solidFill>
                          <a:effectLst/>
                          <a:latin typeface="Calibri"/>
                        </a:rPr>
                        <a:t>103</a:t>
                      </a:r>
                    </a:p>
                  </a:txBody>
                  <a:tcPr marL="0" marR="0" marT="0" marB="0" anchor="b">
                    <a:lnL>
                      <a:noFill/>
                    </a:lnL>
                    <a:lnR>
                      <a:noFill/>
                    </a:lnR>
                    <a:lnT>
                      <a:noFill/>
                    </a:lnT>
                    <a:lnB>
                      <a:noFill/>
                    </a:lnB>
                  </a:tcPr>
                </a:tc>
              </a:tr>
              <a:tr h="177800">
                <a:tc>
                  <a:txBody>
                    <a:bodyPr/>
                    <a:lstStyle/>
                    <a:p>
                      <a:pPr algn="l" fontAlgn="b"/>
                      <a:r>
                        <a:rPr lang="en-US" sz="1100" b="1" i="0" u="none" strike="noStrike">
                          <a:solidFill>
                            <a:srgbClr val="000000"/>
                          </a:solidFill>
                          <a:effectLst/>
                          <a:latin typeface="Calibri"/>
                        </a:rPr>
                        <a:t>Compute/Unmanaged</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r" fontAlgn="b"/>
                      <a:r>
                        <a:rPr lang="en-US" sz="1100" b="1" i="0" u="none" strike="noStrike">
                          <a:solidFill>
                            <a:srgbClr val="000000"/>
                          </a:solidFill>
                          <a:effectLst/>
                          <a:latin typeface="Calibri"/>
                        </a:rPr>
                        <a:t>155</a:t>
                      </a:r>
                    </a:p>
                  </a:txBody>
                  <a:tcPr marL="0" marR="0" marT="0" marB="0" anchor="b">
                    <a:lnL>
                      <a:noFill/>
                    </a:lnL>
                    <a:lnR>
                      <a:noFill/>
                    </a:lnR>
                    <a:lnT>
                      <a:noFill/>
                    </a:lnT>
                    <a:lnB w="6350" cap="flat" cmpd="sng" algn="ctr">
                      <a:solidFill>
                        <a:srgbClr val="95B3D7"/>
                      </a:solidFill>
                      <a:prstDash val="solid"/>
                      <a:round/>
                      <a:headEnd type="none" w="med" len="med"/>
                      <a:tailEnd type="none" w="med" len="med"/>
                    </a:lnB>
                  </a:tcPr>
                </a:tc>
              </a:tr>
              <a:tr h="177800">
                <a:tc>
                  <a:txBody>
                    <a:bodyPr/>
                    <a:lstStyle/>
                    <a:p>
                      <a:pPr algn="l" fontAlgn="b"/>
                      <a:r>
                        <a:rPr lang="en-US" sz="1100" b="0" i="0" u="none" strike="noStrike">
                          <a:solidFill>
                            <a:srgbClr val="000000"/>
                          </a:solidFill>
                          <a:effectLst/>
                          <a:latin typeface="Calibri"/>
                        </a:rPr>
                        <a:t>Martinez/Fire</a:t>
                      </a:r>
                    </a:p>
                  </a:txBody>
                  <a:tcPr marL="15240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a:rPr>
                        <a:t>155</a:t>
                      </a:r>
                    </a:p>
                  </a:txBody>
                  <a:tcPr marL="0" marR="0" marT="0"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177800">
                <a:tc>
                  <a:txBody>
                    <a:bodyPr/>
                    <a:lstStyle/>
                    <a:p>
                      <a:pPr algn="l" fontAlgn="b"/>
                      <a:r>
                        <a:rPr lang="en-US" sz="1100" b="1" i="0" u="none" strike="noStrike">
                          <a:solidFill>
                            <a:srgbClr val="000000"/>
                          </a:solidFill>
                          <a:effectLst/>
                          <a:latin typeface="Calibri"/>
                        </a:rPr>
                        <a:t>Grand Total</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r" fontAlgn="b"/>
                      <a:r>
                        <a:rPr lang="en-US" sz="1100" b="1" i="0" u="none" strike="noStrike" dirty="0">
                          <a:solidFill>
                            <a:srgbClr val="000000"/>
                          </a:solidFill>
                          <a:effectLst/>
                          <a:latin typeface="Calibri"/>
                        </a:rPr>
                        <a:t>1169</a:t>
                      </a:r>
                    </a:p>
                  </a:txBody>
                  <a:tcPr marL="0" marR="0" marT="0"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r>
            </a:tbl>
          </a:graphicData>
        </a:graphic>
      </p:graphicFrame>
      <p:sp>
        <p:nvSpPr>
          <p:cNvPr id="8" name="TextBox 7"/>
          <p:cNvSpPr txBox="1"/>
          <p:nvPr/>
        </p:nvSpPr>
        <p:spPr>
          <a:xfrm>
            <a:off x="3810000" y="4419600"/>
            <a:ext cx="5334000" cy="2031325"/>
          </a:xfrm>
          <a:prstGeom prst="rect">
            <a:avLst/>
          </a:prstGeom>
          <a:noFill/>
        </p:spPr>
        <p:txBody>
          <a:bodyPr wrap="square" rtlCol="0">
            <a:spAutoFit/>
          </a:bodyPr>
          <a:lstStyle/>
          <a:p>
            <a:r>
              <a:rPr lang="en-US" dirty="0" smtClean="0"/>
              <a:t>Generated from the Recharge report</a:t>
            </a:r>
          </a:p>
          <a:p>
            <a:r>
              <a:rPr lang="en-US" dirty="0"/>
              <a:t>*</a:t>
            </a:r>
            <a:r>
              <a:rPr lang="en-US" dirty="0" smtClean="0"/>
              <a:t>Recharge report takes 90 hours to </a:t>
            </a:r>
          </a:p>
          <a:p>
            <a:r>
              <a:rPr lang="en-US" dirty="0" smtClean="0"/>
              <a:t>Generate twice a year to assign charges </a:t>
            </a:r>
          </a:p>
          <a:p>
            <a:r>
              <a:rPr lang="en-US" dirty="0" smtClean="0"/>
              <a:t>for 5.5 FTE</a:t>
            </a:r>
          </a:p>
          <a:p>
            <a:endParaRPr lang="en-US" dirty="0"/>
          </a:p>
          <a:p>
            <a:r>
              <a:rPr lang="en-US" dirty="0" smtClean="0"/>
              <a:t>(Hide and Seek: 8 machine rooms; </a:t>
            </a:r>
          </a:p>
          <a:p>
            <a:r>
              <a:rPr lang="en-US" dirty="0" smtClean="0"/>
              <a:t>Fragmented racks;)</a:t>
            </a:r>
          </a:p>
        </p:txBody>
      </p:sp>
    </p:spTree>
    <p:extLst>
      <p:ext uri="{BB962C8B-B14F-4D97-AF65-F5344CB8AC3E}">
        <p14:creationId xmlns:p14="http://schemas.microsoft.com/office/powerpoint/2010/main" val="130577737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Areas</a:t>
            </a:r>
            <a:endParaRPr lang="en-US" dirty="0"/>
          </a:p>
        </p:txBody>
      </p:sp>
      <p:sp>
        <p:nvSpPr>
          <p:cNvPr id="3" name="Content Placeholder 2"/>
          <p:cNvSpPr>
            <a:spLocks noGrp="1"/>
          </p:cNvSpPr>
          <p:nvPr>
            <p:ph idx="1"/>
          </p:nvPr>
        </p:nvSpPr>
        <p:spPr/>
        <p:txBody>
          <a:bodyPr/>
          <a:lstStyle/>
          <a:p>
            <a:r>
              <a:rPr lang="en-US" dirty="0"/>
              <a:t>Algorithms/Visualization </a:t>
            </a:r>
            <a:r>
              <a:rPr lang="en-US" dirty="0" smtClean="0"/>
              <a:t> </a:t>
            </a:r>
          </a:p>
          <a:p>
            <a:pPr lvl="1"/>
            <a:r>
              <a:rPr lang="en-US" dirty="0" smtClean="0"/>
              <a:t>Closely </a:t>
            </a:r>
            <a:r>
              <a:rPr lang="en-US" dirty="0"/>
              <a:t>tied to the specific science objectives of </a:t>
            </a:r>
            <a:r>
              <a:rPr lang="en-US" dirty="0" smtClean="0"/>
              <a:t>SLAC.</a:t>
            </a:r>
          </a:p>
          <a:p>
            <a:pPr lvl="1"/>
            <a:r>
              <a:rPr lang="en-US" dirty="0" smtClean="0"/>
              <a:t>Areas of opportunity</a:t>
            </a:r>
          </a:p>
          <a:p>
            <a:pPr lvl="1"/>
            <a:r>
              <a:rPr lang="en-US" dirty="0" smtClean="0"/>
              <a:t>Strategy determined within the science directorates</a:t>
            </a:r>
          </a:p>
          <a:p>
            <a:pPr lvl="1"/>
            <a:r>
              <a:rPr lang="en-US" dirty="0"/>
              <a:t>S</a:t>
            </a:r>
            <a:r>
              <a:rPr lang="en-US" dirty="0" smtClean="0"/>
              <a:t>trategic program in computing possible</a:t>
            </a:r>
            <a:endParaRPr lang="en-US" dirty="0"/>
          </a:p>
          <a:p>
            <a:pPr lvl="2"/>
            <a:r>
              <a:rPr lang="en-US" dirty="0" smtClean="0"/>
              <a:t>Investigate </a:t>
            </a:r>
            <a:r>
              <a:rPr lang="en-US" dirty="0"/>
              <a:t>possibilities for building underlying </a:t>
            </a:r>
            <a:r>
              <a:rPr lang="en-US" dirty="0" smtClean="0"/>
              <a:t>expertise in computer science/applied </a:t>
            </a:r>
            <a:r>
              <a:rPr lang="en-US" dirty="0"/>
              <a:t>that could support </a:t>
            </a:r>
            <a:r>
              <a:rPr lang="en-US" dirty="0" smtClean="0"/>
              <a:t>simulation and algorithm development.</a:t>
            </a:r>
          </a:p>
          <a:p>
            <a:pPr marL="457200" lvl="1" indent="0">
              <a:buNone/>
            </a:pPr>
            <a:endParaRPr lang="en-US" dirty="0" smtClean="0"/>
          </a:p>
          <a:p>
            <a:r>
              <a:rPr lang="en-US" dirty="0"/>
              <a:t>DAQ/Controls-largely tactical</a:t>
            </a:r>
          </a:p>
          <a:p>
            <a:pPr lvl="1"/>
            <a:r>
              <a:rPr lang="en-US" dirty="0"/>
              <a:t>Closely tied to the facilities</a:t>
            </a:r>
          </a:p>
          <a:p>
            <a:pPr lvl="1"/>
            <a:r>
              <a:rPr lang="en-US" dirty="0"/>
              <a:t>How to tie to Computing esp. </a:t>
            </a:r>
            <a:r>
              <a:rPr lang="en-US" dirty="0" err="1"/>
              <a:t>Cybersecurity</a:t>
            </a:r>
            <a:endParaRPr lang="en-US" dirty="0"/>
          </a:p>
          <a:p>
            <a:pPr lvl="1"/>
            <a:endParaRPr lang="en-US" dirty="0" smtClean="0"/>
          </a:p>
          <a:p>
            <a:endParaRPr lang="en-US" dirty="0"/>
          </a:p>
        </p:txBody>
      </p:sp>
      <p:sp>
        <p:nvSpPr>
          <p:cNvPr id="4" name="Slide Number Placeholder 3"/>
          <p:cNvSpPr>
            <a:spLocks noGrp="1"/>
          </p:cNvSpPr>
          <p:nvPr>
            <p:ph type="sldNum" sz="quarter" idx="10"/>
          </p:nvPr>
        </p:nvSpPr>
        <p:spPr/>
        <p:txBody>
          <a:bodyPr/>
          <a:lstStyle/>
          <a:p>
            <a:fld id="{46D7A3A9-117E-4EF5-82A3-3CC7D0AB76B5}" type="slidenum">
              <a:rPr lang="en-US" smtClean="0"/>
              <a:pPr/>
              <a:t>8</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extLst>
      <p:ext uri="{BB962C8B-B14F-4D97-AF65-F5344CB8AC3E}">
        <p14:creationId xmlns:p14="http://schemas.microsoft.com/office/powerpoint/2010/main" val="337595701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Funding/Budgets</a:t>
            </a:r>
            <a:endParaRPr lang="en-US" dirty="0"/>
          </a:p>
        </p:txBody>
      </p:sp>
      <p:sp>
        <p:nvSpPr>
          <p:cNvPr id="3" name="Content Placeholder 2"/>
          <p:cNvSpPr>
            <a:spLocks noGrp="1"/>
          </p:cNvSpPr>
          <p:nvPr>
            <p:ph idx="1"/>
          </p:nvPr>
        </p:nvSpPr>
        <p:spPr>
          <a:xfrm>
            <a:off x="457200" y="1066800"/>
            <a:ext cx="8077200" cy="4876800"/>
          </a:xfrm>
        </p:spPr>
        <p:txBody>
          <a:bodyPr/>
          <a:lstStyle/>
          <a:p>
            <a:r>
              <a:rPr lang="en-US" dirty="0" smtClean="0"/>
              <a:t>Gain efficiencies for </a:t>
            </a:r>
            <a:r>
              <a:rPr lang="en-US" dirty="0"/>
              <a:t>the hardware facilities</a:t>
            </a:r>
          </a:p>
          <a:p>
            <a:pPr lvl="1"/>
            <a:r>
              <a:rPr lang="en-US" dirty="0"/>
              <a:t>Cleaner roles and responsibilities between the scientific computing facilities and the enterprise side—align support</a:t>
            </a:r>
          </a:p>
          <a:p>
            <a:pPr lvl="1"/>
            <a:r>
              <a:rPr lang="en-US" dirty="0" smtClean="0"/>
              <a:t>Requires Lab wide commitment</a:t>
            </a:r>
            <a:endParaRPr lang="en-US" dirty="0"/>
          </a:p>
          <a:p>
            <a:pPr lvl="1"/>
            <a:r>
              <a:rPr lang="en-US" dirty="0"/>
              <a:t>Requires short term </a:t>
            </a:r>
            <a:r>
              <a:rPr lang="en-US" dirty="0" smtClean="0"/>
              <a:t>investment-need to architect the systems; need to upgrade  </a:t>
            </a:r>
          </a:p>
          <a:p>
            <a:r>
              <a:rPr lang="en-US" dirty="0"/>
              <a:t>B</a:t>
            </a:r>
            <a:r>
              <a:rPr lang="en-US" dirty="0" smtClean="0"/>
              <a:t>alance of investments in DM and Simulation across SLAC</a:t>
            </a:r>
          </a:p>
          <a:p>
            <a:pPr lvl="1"/>
            <a:r>
              <a:rPr lang="en-US" dirty="0" smtClean="0"/>
              <a:t>Get concrete on the budgets-current spending; how to evolve</a:t>
            </a:r>
          </a:p>
          <a:p>
            <a:r>
              <a:rPr lang="en-US" dirty="0" smtClean="0"/>
              <a:t>Income Opportunities</a:t>
            </a:r>
          </a:p>
          <a:p>
            <a:pPr lvl="1"/>
            <a:r>
              <a:rPr lang="en-US" dirty="0" smtClean="0"/>
              <a:t>Possible</a:t>
            </a:r>
            <a:r>
              <a:rPr lang="en-US" dirty="0" smtClean="0"/>
              <a:t> Funding Opportunity </a:t>
            </a:r>
            <a:r>
              <a:rPr lang="en-US" dirty="0" smtClean="0"/>
              <a:t>for data </a:t>
            </a:r>
            <a:r>
              <a:rPr lang="en-US" dirty="0" smtClean="0"/>
              <a:t>management for BES facilities.  </a:t>
            </a:r>
            <a:r>
              <a:rPr lang="en-US" dirty="0" smtClean="0"/>
              <a:t>SLAC </a:t>
            </a:r>
            <a:r>
              <a:rPr lang="en-US" i="1" dirty="0" smtClean="0"/>
              <a:t>should</a:t>
            </a:r>
            <a:r>
              <a:rPr lang="en-US" dirty="0" smtClean="0"/>
              <a:t> lead.</a:t>
            </a:r>
          </a:p>
          <a:p>
            <a:pPr lvl="1"/>
            <a:r>
              <a:rPr lang="en-US" dirty="0" smtClean="0"/>
              <a:t>Hardware R&amp;D</a:t>
            </a:r>
          </a:p>
          <a:p>
            <a:pPr lvl="1"/>
            <a:r>
              <a:rPr lang="en-US" dirty="0" smtClean="0"/>
              <a:t>WFO opportunities in simulation area-Aerospace; accelerator design; large scale database</a:t>
            </a:r>
          </a:p>
          <a:p>
            <a:pPr lvl="1"/>
            <a:endParaRPr lang="en-US" dirty="0" smtClean="0"/>
          </a:p>
        </p:txBody>
      </p:sp>
      <p:sp>
        <p:nvSpPr>
          <p:cNvPr id="4" name="Slide Number Placeholder 3"/>
          <p:cNvSpPr>
            <a:spLocks noGrp="1"/>
          </p:cNvSpPr>
          <p:nvPr>
            <p:ph type="sldNum" sz="quarter" idx="10"/>
          </p:nvPr>
        </p:nvSpPr>
        <p:spPr/>
        <p:txBody>
          <a:bodyPr/>
          <a:lstStyle/>
          <a:p>
            <a:fld id="{46D7A3A9-117E-4EF5-82A3-3CC7D0AB76B5}" type="slidenum">
              <a:rPr lang="en-US" smtClean="0"/>
              <a:pPr/>
              <a:t>9</a:t>
            </a:fld>
            <a:endParaRPr lang="en-US" dirty="0"/>
          </a:p>
        </p:txBody>
      </p:sp>
      <p:sp>
        <p:nvSpPr>
          <p:cNvPr id="5" name="Footer Placeholder 4"/>
          <p:cNvSpPr>
            <a:spLocks noGrp="1"/>
          </p:cNvSpPr>
          <p:nvPr>
            <p:ph type="ftr" sz="quarter" idx="11"/>
          </p:nvPr>
        </p:nvSpPr>
        <p:spPr/>
        <p:txBody>
          <a:bodyPr/>
          <a:lstStyle/>
          <a:p>
            <a:r>
              <a:rPr lang="en-US" smtClean="0"/>
              <a:t>Scientific Computing: 5 Year Roadmap</a:t>
            </a:r>
            <a:endParaRPr lang="en-US" dirty="0"/>
          </a:p>
        </p:txBody>
      </p:sp>
    </p:spTree>
    <p:extLst>
      <p:ext uri="{BB962C8B-B14F-4D97-AF65-F5344CB8AC3E}">
        <p14:creationId xmlns:p14="http://schemas.microsoft.com/office/powerpoint/2010/main" val="61145798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SLAC white background presentation template">
  <a:themeElements>
    <a:clrScheme name="1_SLAC white background presentatio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LAC white background presentation template">
      <a:majorFont>
        <a:latin typeface="Arial"/>
        <a:ea typeface="ＭＳ Ｐゴシック"/>
        <a:cs typeface="Arial"/>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SLAC white background presentatio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LAC white background presentatio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LAC white background presentatio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LAC white background presentatio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LAC white background presentatio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LAC white background presentatio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LAC white background presentation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LAC white background presentatio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LAC white background presentatio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LAC white background presentatio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LAC white background presentatio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LAC white background presentatio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46028</TotalTime>
  <Words>1900</Words>
  <Application>Microsoft Macintosh PowerPoint</Application>
  <PresentationFormat>On-screen Show (4:3)</PresentationFormat>
  <Paragraphs>416</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1_SLAC white background presentation template</vt:lpstr>
      <vt:lpstr>Scientific Computing  Towards a 5 year Roadmap</vt:lpstr>
      <vt:lpstr>Overview</vt:lpstr>
      <vt:lpstr>Scientific Computing</vt:lpstr>
      <vt:lpstr>By 2017: Data Management</vt:lpstr>
      <vt:lpstr>By 2017: Simulation</vt:lpstr>
      <vt:lpstr>By 2017: Hardware Facilities</vt:lpstr>
      <vt:lpstr>Computing Diversity: Systems</vt:lpstr>
      <vt:lpstr>Additional Areas</vt:lpstr>
      <vt:lpstr>Funding/Budgets</vt:lpstr>
      <vt:lpstr>Next Steps</vt:lpstr>
      <vt:lpstr>Key Milestones: 2012</vt:lpstr>
      <vt:lpstr>Key Milestones: 2013/2014</vt:lpstr>
      <vt:lpstr>Backup</vt:lpstr>
      <vt:lpstr>Scientific Computing Funding Model</vt:lpstr>
      <vt:lpstr>Expanded hosting capability for BLD 50</vt:lpstr>
      <vt:lpstr>STK Robotic Tape Systems</vt:lpstr>
      <vt:lpstr>Unified Shared Disk Storage</vt:lpstr>
      <vt:lpstr>Replacement of end of life services equipment</vt:lpstr>
      <vt:lpstr>SciComp Infrastructure Servers &amp; Arrays over 5 Years Old</vt:lpstr>
      <vt:lpstr>HPSS Copy 1 (all but second LCLS copy)</vt:lpstr>
      <vt:lpstr>HPSS Copy 2 (just LCLS copy#2)</vt:lpstr>
      <vt:lpstr>The LTDA Power</vt:lpstr>
      <vt:lpstr>Funding Scenario 3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to DOE Headquarters BES and HEP</dc:title>
  <dc:creator>madelyn and sandy</dc:creator>
  <cp:lastModifiedBy>Amber Boehnlein</cp:lastModifiedBy>
  <cp:revision>881</cp:revision>
  <dcterms:created xsi:type="dcterms:W3CDTF">2011-10-05T15:23:29Z</dcterms:created>
  <dcterms:modified xsi:type="dcterms:W3CDTF">2011-10-28T16:39:39Z</dcterms:modified>
</cp:coreProperties>
</file>