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262" r:id="rId2"/>
    <p:sldId id="282" r:id="rId3"/>
    <p:sldId id="283" r:id="rId4"/>
    <p:sldId id="284" r:id="rId5"/>
    <p:sldId id="285" r:id="rId6"/>
    <p:sldId id="286" r:id="rId7"/>
    <p:sldId id="287" r:id="rId8"/>
    <p:sldId id="300" r:id="rId9"/>
    <p:sldId id="289" r:id="rId10"/>
    <p:sldId id="290" r:id="rId11"/>
    <p:sldId id="291" r:id="rId12"/>
    <p:sldId id="299" r:id="rId13"/>
    <p:sldId id="292" r:id="rId14"/>
    <p:sldId id="301" r:id="rId15"/>
    <p:sldId id="302" r:id="rId16"/>
    <p:sldId id="293" r:id="rId17"/>
    <p:sldId id="294" r:id="rId18"/>
    <p:sldId id="295" r:id="rId19"/>
    <p:sldId id="297" r:id="rId20"/>
    <p:sldId id="303" r:id="rId21"/>
    <p:sldId id="298" r:id="rId22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CC66"/>
    <a:srgbClr val="008000"/>
    <a:srgbClr val="FF0066"/>
    <a:srgbClr val="00CCFF"/>
    <a:srgbClr val="00FF00"/>
    <a:srgbClr val="000099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1" autoAdjust="0"/>
    <p:restoredTop sz="87196" autoAdjust="0"/>
  </p:normalViewPr>
  <p:slideViewPr>
    <p:cSldViewPr snapToGrid="0">
      <p:cViewPr varScale="1">
        <p:scale>
          <a:sx n="100" d="100"/>
          <a:sy n="100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n-US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5C79F715-72B9-4ABF-A50C-880A962DFB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C2CEE-11A1-4024-8660-07940D2F509D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2538" y="715963"/>
            <a:ext cx="4779962" cy="3584575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913" y="4540250"/>
            <a:ext cx="5384800" cy="43815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DF8B4B-794C-462D-A37E-5DFDA46ADDE4}" type="slidenum">
              <a:rPr lang="en-US"/>
              <a:pPr/>
              <a:t>5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4125" y="714375"/>
            <a:ext cx="4783138" cy="3586163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913" y="4540250"/>
            <a:ext cx="5387975" cy="4379913"/>
          </a:xfr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E941A5-41EA-4720-A0F4-0AA37C3EAC27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1588" y="717550"/>
            <a:ext cx="4778375" cy="3584575"/>
          </a:xfrm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43425"/>
            <a:ext cx="5365750" cy="43021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0" tIns="45714" rIns="91430" bIns="4571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B34063-1088-4157-88E3-286E2F1D38A3}" type="slidenum">
              <a:rPr lang="en-US"/>
              <a:pPr/>
              <a:t>13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60570"/>
            <a:ext cx="5366914" cy="432054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4EB1BC-E787-45FC-8ABE-919E033F86D9}" type="slidenum">
              <a:rPr lang="en-US"/>
              <a:pPr/>
              <a:t>16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676D1-7352-42BF-B97F-2F110D52440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339725"/>
            <a:ext cx="1997075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5475" y="339725"/>
            <a:ext cx="5842000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339725"/>
            <a:ext cx="7429500" cy="657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5475" y="1257300"/>
            <a:ext cx="3919538" cy="5027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475" y="1257300"/>
            <a:ext cx="3919538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475" y="1257300"/>
            <a:ext cx="7991475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V="1">
            <a:off x="641350" y="1052513"/>
            <a:ext cx="8001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89025" y="114300"/>
            <a:ext cx="69659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tabLst>
                <a:tab pos="7543800" algn="r"/>
                <a:tab pos="7829550" algn="r"/>
                <a:tab pos="7934325" algn="r"/>
              </a:tabLst>
            </a:pPr>
            <a:r>
              <a:rPr lang="en-US" sz="1200" b="1" dirty="0">
                <a:solidFill>
                  <a:srgbClr val="0033CC"/>
                </a:solidFill>
                <a:latin typeface="Arial" charset="0"/>
              </a:rPr>
              <a:t>Fermi LAT                                                                              </a:t>
            </a:r>
            <a:r>
              <a:rPr lang="en-US" sz="1200" b="1" dirty="0" smtClean="0">
                <a:solidFill>
                  <a:srgbClr val="0033CC"/>
                </a:solidFill>
                <a:latin typeface="Arial" charset="0"/>
              </a:rPr>
              <a:t>CDMS Meeting</a:t>
            </a:r>
            <a:r>
              <a:rPr lang="en-US" sz="1200" b="1" dirty="0">
                <a:solidFill>
                  <a:srgbClr val="0033CC"/>
                </a:solidFill>
                <a:latin typeface="Arial" charset="0"/>
              </a:rPr>
              <a:t>, </a:t>
            </a:r>
            <a:r>
              <a:rPr lang="en-US" sz="1200" b="1" dirty="0" smtClean="0">
                <a:solidFill>
                  <a:srgbClr val="0033CC"/>
                </a:solidFill>
                <a:latin typeface="Arial" charset="0"/>
              </a:rPr>
              <a:t>November 2009</a:t>
            </a:r>
            <a:endParaRPr lang="en-US" sz="12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2875" y="168275"/>
            <a:ext cx="787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4988" y="6511925"/>
            <a:ext cx="8277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charset="0"/>
              </a:rPr>
              <a:t>T.Johnson								</a:t>
            </a:r>
            <a:fld id="{3772BDF6-754D-49AC-9491-E16E69B614F1}" type="slidenum">
              <a:rPr lang="en-US" sz="1200" b="1">
                <a:solidFill>
                  <a:schemeClr val="accent2"/>
                </a:solidFill>
                <a:latin typeface="Arial" charset="0"/>
              </a:rPr>
              <a:pPr algn="l">
                <a:spcBef>
                  <a:spcPct val="50000"/>
                </a:spcBef>
              </a:pPr>
              <a:t>‹#›</a:t>
            </a:fld>
            <a:r>
              <a:rPr lang="en-US" sz="1200" b="1">
                <a:solidFill>
                  <a:schemeClr val="accent2"/>
                </a:solidFill>
                <a:latin typeface="Arial" charset="0"/>
              </a:rPr>
              <a:t>/18</a:t>
            </a:r>
          </a:p>
        </p:txBody>
      </p:sp>
      <p:pic>
        <p:nvPicPr>
          <p:cNvPr id="6152" name="Picture 8" descr="sw-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77200" y="0"/>
            <a:ext cx="1066800" cy="9302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3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://glast-ground.slac.stanford.edu/DataPorta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338513" y="1878013"/>
            <a:ext cx="5380037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Fermi  Large Area Telescope</a:t>
            </a:r>
            <a:endParaRPr lang="en-US" b="1" dirty="0">
              <a:solidFill>
                <a:srgbClr val="FF0000"/>
              </a:solidFill>
            </a:endParaRPr>
          </a:p>
          <a:p>
            <a:pPr algn="l"/>
            <a:endParaRPr lang="en-US" sz="2800" b="1" dirty="0">
              <a:latin typeface="Arial" charset="0"/>
            </a:endParaRPr>
          </a:p>
          <a:p>
            <a:r>
              <a:rPr lang="en-US" sz="3600" b="1" dirty="0" smtClean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3600" dirty="0" smtClean="0"/>
              <a:t>Running Monte Carlo for the Fermi Telescope using the SLAC farm</a:t>
            </a:r>
            <a:r>
              <a:rPr lang="en-US" sz="3600" b="1" dirty="0" smtClean="0">
                <a:solidFill>
                  <a:srgbClr val="FF0000"/>
                </a:solidFill>
                <a:latin typeface="Arial" charset="0"/>
              </a:rPr>
              <a:t>”</a:t>
            </a:r>
            <a:endParaRPr lang="en-US" b="1" dirty="0">
              <a:latin typeface="Arial" charset="0"/>
            </a:endParaRPr>
          </a:p>
          <a:p>
            <a:pPr algn="l"/>
            <a:endParaRPr lang="en-US" b="1" dirty="0">
              <a:latin typeface="Arial" charset="0"/>
            </a:endParaRPr>
          </a:p>
          <a:p>
            <a:pPr algn="l"/>
            <a:r>
              <a:rPr lang="en-US" b="1" dirty="0">
                <a:latin typeface="Arial" charset="0"/>
              </a:rPr>
              <a:t>Tony Johnson</a:t>
            </a:r>
          </a:p>
          <a:p>
            <a:pPr algn="l"/>
            <a:r>
              <a:rPr lang="en-US" b="1" dirty="0">
                <a:latin typeface="Arial" charset="0"/>
              </a:rPr>
              <a:t>Stanford Linear Accelerator Center</a:t>
            </a:r>
          </a:p>
          <a:p>
            <a:pPr algn="l"/>
            <a:r>
              <a:rPr lang="en-US" b="1" dirty="0">
                <a:latin typeface="Arial" charset="0"/>
              </a:rPr>
              <a:t>tonyj@slac.stanford.edu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54013" y="1136650"/>
            <a:ext cx="2643187" cy="5265738"/>
            <a:chOff x="223" y="748"/>
            <a:chExt cx="1658" cy="3414"/>
          </a:xfrm>
        </p:grpSpPr>
        <p:pic>
          <p:nvPicPr>
            <p:cNvPr id="11268" name="Picture 4" descr="GLAST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5" y="748"/>
              <a:ext cx="1656" cy="3414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</p:pic>
        <p:sp>
          <p:nvSpPr>
            <p:cNvPr id="11269" name="Text Box 5"/>
            <p:cNvSpPr txBox="1">
              <a:spLocks noChangeArrowheads="1"/>
            </p:cNvSpPr>
            <p:nvPr/>
          </p:nvSpPr>
          <p:spPr bwMode="auto">
            <a:xfrm>
              <a:off x="223" y="1367"/>
              <a:ext cx="1619" cy="4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Fermi Gamma-ray Space Telescope</a:t>
              </a: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75" y="4007"/>
              <a:ext cx="1586" cy="1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1475" y="3943"/>
              <a:ext cx="370" cy="10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72" name="Group 8"/>
            <p:cNvGrpSpPr>
              <a:grpSpLocks/>
            </p:cNvGrpSpPr>
            <p:nvPr/>
          </p:nvGrpSpPr>
          <p:grpSpPr bwMode="auto">
            <a:xfrm>
              <a:off x="262" y="3989"/>
              <a:ext cx="1158" cy="113"/>
              <a:chOff x="1961" y="4056"/>
              <a:chExt cx="1364" cy="135"/>
            </a:xfrm>
          </p:grpSpPr>
          <p:grpSp>
            <p:nvGrpSpPr>
              <p:cNvPr id="11273" name="Group 9"/>
              <p:cNvGrpSpPr>
                <a:grpSpLocks/>
              </p:cNvGrpSpPr>
              <p:nvPr/>
            </p:nvGrpSpPr>
            <p:grpSpPr bwMode="auto">
              <a:xfrm>
                <a:off x="1961" y="4056"/>
                <a:ext cx="680" cy="135"/>
                <a:chOff x="1961" y="4056"/>
                <a:chExt cx="680" cy="135"/>
              </a:xfrm>
            </p:grpSpPr>
            <p:pic>
              <p:nvPicPr>
                <p:cNvPr id="11274" name="Picture 1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197" y="4056"/>
                  <a:ext cx="206" cy="134"/>
                </a:xfrm>
                <a:prstGeom prst="rect">
                  <a:avLst/>
                </a:prstGeom>
                <a:noFill/>
                <a:ln w="317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11275" name="Group 11"/>
                <p:cNvGrpSpPr>
                  <a:grpSpLocks/>
                </p:cNvGrpSpPr>
                <p:nvPr/>
              </p:nvGrpSpPr>
              <p:grpSpPr bwMode="auto">
                <a:xfrm>
                  <a:off x="1961" y="4064"/>
                  <a:ext cx="210" cy="127"/>
                  <a:chOff x="1961" y="4064"/>
                  <a:chExt cx="210" cy="127"/>
                </a:xfrm>
              </p:grpSpPr>
              <p:grpSp>
                <p:nvGrpSpPr>
                  <p:cNvPr id="11276" name="Group 12"/>
                  <p:cNvGrpSpPr>
                    <a:grpSpLocks/>
                  </p:cNvGrpSpPr>
                  <p:nvPr/>
                </p:nvGrpSpPr>
                <p:grpSpPr bwMode="auto">
                  <a:xfrm rot="-21625177">
                    <a:off x="1961" y="4064"/>
                    <a:ext cx="210" cy="127"/>
                    <a:chOff x="2592" y="3696"/>
                    <a:chExt cx="368" cy="240"/>
                  </a:xfrm>
                </p:grpSpPr>
                <p:sp>
                  <p:nvSpPr>
                    <p:cNvPr id="11277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2598" y="3703"/>
                      <a:ext cx="362" cy="23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5643" y="0"/>
                        </a:cxn>
                        <a:cxn ang="0">
                          <a:pos x="5643" y="3720"/>
                        </a:cxn>
                        <a:cxn ang="0">
                          <a:pos x="0" y="3720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643" h="3720">
                          <a:moveTo>
                            <a:pt x="0" y="0"/>
                          </a:moveTo>
                          <a:lnTo>
                            <a:pt x="5643" y="0"/>
                          </a:lnTo>
                          <a:lnTo>
                            <a:pt x="5643" y="3720"/>
                          </a:lnTo>
                          <a:lnTo>
                            <a:pt x="0" y="3720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78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2592" y="3696"/>
                      <a:ext cx="362" cy="23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5637" y="0"/>
                        </a:cxn>
                        <a:cxn ang="0">
                          <a:pos x="5637" y="3718"/>
                        </a:cxn>
                        <a:cxn ang="0">
                          <a:pos x="0" y="3718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637" h="3718">
                          <a:moveTo>
                            <a:pt x="0" y="0"/>
                          </a:moveTo>
                          <a:lnTo>
                            <a:pt x="5637" y="0"/>
                          </a:lnTo>
                          <a:lnTo>
                            <a:pt x="5637" y="3718"/>
                          </a:lnTo>
                          <a:lnTo>
                            <a:pt x="0" y="3718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79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2592" y="3696"/>
                      <a:ext cx="121" cy="23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86" y="0"/>
                        </a:cxn>
                        <a:cxn ang="0">
                          <a:pos x="1886" y="3718"/>
                        </a:cxn>
                        <a:cxn ang="0">
                          <a:pos x="0" y="3718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886" h="3718">
                          <a:moveTo>
                            <a:pt x="0" y="0"/>
                          </a:moveTo>
                          <a:lnTo>
                            <a:pt x="1886" y="0"/>
                          </a:lnTo>
                          <a:lnTo>
                            <a:pt x="1886" y="3718"/>
                          </a:lnTo>
                          <a:lnTo>
                            <a:pt x="0" y="3718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80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2833" y="3696"/>
                      <a:ext cx="121" cy="23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88" y="0"/>
                        </a:cxn>
                        <a:cxn ang="0">
                          <a:pos x="1888" y="3718"/>
                        </a:cxn>
                        <a:cxn ang="0">
                          <a:pos x="0" y="3718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888" h="3718">
                          <a:moveTo>
                            <a:pt x="0" y="0"/>
                          </a:moveTo>
                          <a:lnTo>
                            <a:pt x="1888" y="0"/>
                          </a:lnTo>
                          <a:lnTo>
                            <a:pt x="1888" y="3718"/>
                          </a:lnTo>
                          <a:lnTo>
                            <a:pt x="0" y="3718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8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962" y="4189"/>
                    <a:ext cx="20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82" name="Group 18"/>
                <p:cNvGrpSpPr>
                  <a:grpSpLocks/>
                </p:cNvGrpSpPr>
                <p:nvPr/>
              </p:nvGrpSpPr>
              <p:grpSpPr bwMode="auto">
                <a:xfrm rot="-21573858">
                  <a:off x="2428" y="4064"/>
                  <a:ext cx="213" cy="125"/>
                  <a:chOff x="2832" y="1177"/>
                  <a:chExt cx="1481" cy="1006"/>
                </a:xfrm>
              </p:grpSpPr>
              <p:sp>
                <p:nvSpPr>
                  <p:cNvPr id="11283" name="Freeform 19"/>
                  <p:cNvSpPr>
                    <a:spLocks/>
                  </p:cNvSpPr>
                  <p:nvPr/>
                </p:nvSpPr>
                <p:spPr bwMode="auto">
                  <a:xfrm>
                    <a:off x="2856" y="1211"/>
                    <a:ext cx="1457" cy="9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73" y="0"/>
                      </a:cxn>
                      <a:cxn ang="0">
                        <a:pos x="4373" y="2918"/>
                      </a:cxn>
                      <a:cxn ang="0">
                        <a:pos x="0" y="2918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73" h="2918">
                        <a:moveTo>
                          <a:pt x="0" y="0"/>
                        </a:moveTo>
                        <a:lnTo>
                          <a:pt x="4373" y="0"/>
                        </a:lnTo>
                        <a:lnTo>
                          <a:pt x="4373" y="2918"/>
                        </a:lnTo>
                        <a:lnTo>
                          <a:pt x="0" y="291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4" name="Freeform 20"/>
                  <p:cNvSpPr>
                    <a:spLocks/>
                  </p:cNvSpPr>
                  <p:nvPr/>
                </p:nvSpPr>
                <p:spPr bwMode="auto">
                  <a:xfrm>
                    <a:off x="2832" y="1177"/>
                    <a:ext cx="1457" cy="9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70" y="0"/>
                      </a:cxn>
                      <a:cxn ang="0">
                        <a:pos x="4370" y="2916"/>
                      </a:cxn>
                      <a:cxn ang="0">
                        <a:pos x="0" y="2916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70" h="2916">
                        <a:moveTo>
                          <a:pt x="0" y="0"/>
                        </a:moveTo>
                        <a:lnTo>
                          <a:pt x="4370" y="0"/>
                        </a:lnTo>
                        <a:lnTo>
                          <a:pt x="4370" y="2916"/>
                        </a:lnTo>
                        <a:lnTo>
                          <a:pt x="0" y="291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5" name="Freeform 21"/>
                  <p:cNvSpPr>
                    <a:spLocks/>
                  </p:cNvSpPr>
                  <p:nvPr/>
                </p:nvSpPr>
                <p:spPr bwMode="auto">
                  <a:xfrm>
                    <a:off x="2832" y="1177"/>
                    <a:ext cx="487" cy="9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61" y="0"/>
                      </a:cxn>
                      <a:cxn ang="0">
                        <a:pos x="1461" y="2916"/>
                      </a:cxn>
                      <a:cxn ang="0">
                        <a:pos x="0" y="2916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461" h="2916">
                        <a:moveTo>
                          <a:pt x="0" y="0"/>
                        </a:moveTo>
                        <a:lnTo>
                          <a:pt x="1461" y="0"/>
                        </a:lnTo>
                        <a:lnTo>
                          <a:pt x="1461" y="2916"/>
                        </a:lnTo>
                        <a:lnTo>
                          <a:pt x="0" y="291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86" name="Freeform 22"/>
                  <p:cNvSpPr>
                    <a:spLocks/>
                  </p:cNvSpPr>
                  <p:nvPr/>
                </p:nvSpPr>
                <p:spPr bwMode="auto">
                  <a:xfrm>
                    <a:off x="3801" y="1177"/>
                    <a:ext cx="488" cy="9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64" y="0"/>
                      </a:cxn>
                      <a:cxn ang="0">
                        <a:pos x="1464" y="2916"/>
                      </a:cxn>
                      <a:cxn ang="0">
                        <a:pos x="0" y="2916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464" h="2916">
                        <a:moveTo>
                          <a:pt x="0" y="0"/>
                        </a:moveTo>
                        <a:lnTo>
                          <a:pt x="1464" y="0"/>
                        </a:lnTo>
                        <a:lnTo>
                          <a:pt x="1464" y="2916"/>
                        </a:lnTo>
                        <a:lnTo>
                          <a:pt x="0" y="291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287" name="Group 23"/>
              <p:cNvGrpSpPr>
                <a:grpSpLocks/>
              </p:cNvGrpSpPr>
              <p:nvPr/>
            </p:nvGrpSpPr>
            <p:grpSpPr bwMode="auto">
              <a:xfrm>
                <a:off x="2668" y="4061"/>
                <a:ext cx="193" cy="126"/>
                <a:chOff x="2669" y="4058"/>
                <a:chExt cx="191" cy="126"/>
              </a:xfrm>
            </p:grpSpPr>
            <p:sp>
              <p:nvSpPr>
                <p:cNvPr id="11288" name="Rectangle 24"/>
                <p:cNvSpPr>
                  <a:spLocks noChangeArrowheads="1"/>
                </p:cNvSpPr>
                <p:nvPr/>
              </p:nvSpPr>
              <p:spPr bwMode="auto">
                <a:xfrm>
                  <a:off x="2669" y="4058"/>
                  <a:ext cx="191" cy="1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89" name="Oval 25"/>
                <p:cNvSpPr>
                  <a:spLocks noChangeArrowheads="1"/>
                </p:cNvSpPr>
                <p:nvPr/>
              </p:nvSpPr>
              <p:spPr bwMode="auto">
                <a:xfrm>
                  <a:off x="2726" y="4086"/>
                  <a:ext cx="76" cy="7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400" b="1">
                    <a:latin typeface="Arial" charset="0"/>
                  </a:endParaRPr>
                </a:p>
              </p:txBody>
            </p:sp>
          </p:grpSp>
          <p:grpSp>
            <p:nvGrpSpPr>
              <p:cNvPr id="11290" name="Group 26"/>
              <p:cNvGrpSpPr>
                <a:grpSpLocks/>
              </p:cNvGrpSpPr>
              <p:nvPr/>
            </p:nvGrpSpPr>
            <p:grpSpPr bwMode="auto">
              <a:xfrm rot="-7619">
                <a:off x="2887" y="4062"/>
                <a:ext cx="201" cy="123"/>
                <a:chOff x="2304" y="1786"/>
                <a:chExt cx="1151" cy="748"/>
              </a:xfrm>
            </p:grpSpPr>
            <p:sp>
              <p:nvSpPr>
                <p:cNvPr id="11291" name="Rectangle 27"/>
                <p:cNvSpPr>
                  <a:spLocks noChangeArrowheads="1"/>
                </p:cNvSpPr>
                <p:nvPr/>
              </p:nvSpPr>
              <p:spPr bwMode="auto">
                <a:xfrm>
                  <a:off x="2304" y="1786"/>
                  <a:ext cx="1151" cy="74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2" name="Rectangle 28"/>
                <p:cNvSpPr>
                  <a:spLocks noChangeArrowheads="1"/>
                </p:cNvSpPr>
                <p:nvPr/>
              </p:nvSpPr>
              <p:spPr bwMode="auto">
                <a:xfrm>
                  <a:off x="2316" y="1793"/>
                  <a:ext cx="1127" cy="734"/>
                </a:xfrm>
                <a:prstGeom prst="rect">
                  <a:avLst/>
                </a:prstGeom>
                <a:solidFill>
                  <a:srgbClr val="00D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3" name="Rectangle 29"/>
                <p:cNvSpPr>
                  <a:spLocks noChangeArrowheads="1"/>
                </p:cNvSpPr>
                <p:nvPr/>
              </p:nvSpPr>
              <p:spPr bwMode="auto">
                <a:xfrm>
                  <a:off x="2504" y="1793"/>
                  <a:ext cx="176" cy="734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4" name="Rectangle 30"/>
                <p:cNvSpPr>
                  <a:spLocks noChangeArrowheads="1"/>
                </p:cNvSpPr>
                <p:nvPr/>
              </p:nvSpPr>
              <p:spPr bwMode="auto">
                <a:xfrm>
                  <a:off x="2316" y="2098"/>
                  <a:ext cx="1127" cy="12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95" name="Group 31"/>
              <p:cNvGrpSpPr>
                <a:grpSpLocks/>
              </p:cNvGrpSpPr>
              <p:nvPr/>
            </p:nvGrpSpPr>
            <p:grpSpPr bwMode="auto">
              <a:xfrm rot="-21570352">
                <a:off x="3115" y="4063"/>
                <a:ext cx="210" cy="125"/>
                <a:chOff x="1488" y="1538"/>
                <a:chExt cx="289" cy="195"/>
              </a:xfrm>
            </p:grpSpPr>
            <p:sp>
              <p:nvSpPr>
                <p:cNvPr id="11296" name="Freeform 32"/>
                <p:cNvSpPr>
                  <a:spLocks/>
                </p:cNvSpPr>
                <p:nvPr/>
              </p:nvSpPr>
              <p:spPr bwMode="auto">
                <a:xfrm>
                  <a:off x="1494" y="1545"/>
                  <a:ext cx="283" cy="1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0" y="0"/>
                    </a:cxn>
                    <a:cxn ang="0">
                      <a:pos x="3110" y="2069"/>
                    </a:cxn>
                    <a:cxn ang="0">
                      <a:pos x="11" y="2069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110" h="2069">
                      <a:moveTo>
                        <a:pt x="0" y="0"/>
                      </a:moveTo>
                      <a:lnTo>
                        <a:pt x="3110" y="0"/>
                      </a:lnTo>
                      <a:lnTo>
                        <a:pt x="3110" y="2069"/>
                      </a:lnTo>
                      <a:lnTo>
                        <a:pt x="11" y="206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7" name="Freeform 33"/>
                <p:cNvSpPr>
                  <a:spLocks/>
                </p:cNvSpPr>
                <p:nvPr/>
              </p:nvSpPr>
              <p:spPr bwMode="auto">
                <a:xfrm>
                  <a:off x="1488" y="1538"/>
                  <a:ext cx="282" cy="1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07" y="0"/>
                    </a:cxn>
                    <a:cxn ang="0">
                      <a:pos x="3107" y="2053"/>
                    </a:cxn>
                    <a:cxn ang="0">
                      <a:pos x="0" y="2053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107" h="2053">
                      <a:moveTo>
                        <a:pt x="0" y="0"/>
                      </a:moveTo>
                      <a:lnTo>
                        <a:pt x="3107" y="0"/>
                      </a:lnTo>
                      <a:lnTo>
                        <a:pt x="3107" y="2053"/>
                      </a:lnTo>
                      <a:lnTo>
                        <a:pt x="0" y="205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8" name="Freeform 34"/>
                <p:cNvSpPr>
                  <a:spLocks/>
                </p:cNvSpPr>
                <p:nvPr/>
              </p:nvSpPr>
              <p:spPr bwMode="auto">
                <a:xfrm>
                  <a:off x="1488" y="1538"/>
                  <a:ext cx="116" cy="1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74" y="0"/>
                    </a:cxn>
                    <a:cxn ang="0">
                      <a:pos x="1274" y="1100"/>
                    </a:cxn>
                    <a:cxn ang="0">
                      <a:pos x="0" y="110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74" h="1100">
                      <a:moveTo>
                        <a:pt x="0" y="0"/>
                      </a:moveTo>
                      <a:lnTo>
                        <a:pt x="1274" y="0"/>
                      </a:lnTo>
                      <a:lnTo>
                        <a:pt x="1274" y="1100"/>
                      </a:lnTo>
                      <a:lnTo>
                        <a:pt x="0" y="110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9" name="Freeform 35"/>
                <p:cNvSpPr>
                  <a:spLocks/>
                </p:cNvSpPr>
                <p:nvPr/>
              </p:nvSpPr>
              <p:spPr bwMode="auto">
                <a:xfrm>
                  <a:off x="1604" y="1538"/>
                  <a:ext cx="166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158"/>
                    </a:cxn>
                    <a:cxn ang="0">
                      <a:pos x="1835" y="157"/>
                    </a:cxn>
                    <a:cxn ang="0">
                      <a:pos x="1835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35" h="158">
                      <a:moveTo>
                        <a:pt x="0" y="0"/>
                      </a:moveTo>
                      <a:lnTo>
                        <a:pt x="3" y="158"/>
                      </a:lnTo>
                      <a:lnTo>
                        <a:pt x="1835" y="157"/>
                      </a:lnTo>
                      <a:lnTo>
                        <a:pt x="1835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0" name="Freeform 36"/>
                <p:cNvSpPr>
                  <a:spLocks/>
                </p:cNvSpPr>
                <p:nvPr/>
              </p:nvSpPr>
              <p:spPr bwMode="auto">
                <a:xfrm>
                  <a:off x="1604" y="1567"/>
                  <a:ext cx="166" cy="14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159"/>
                    </a:cxn>
                    <a:cxn ang="0">
                      <a:pos x="1835" y="161"/>
                    </a:cxn>
                    <a:cxn ang="0">
                      <a:pos x="1835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835" h="161">
                      <a:moveTo>
                        <a:pt x="3" y="0"/>
                      </a:moveTo>
                      <a:lnTo>
                        <a:pt x="0" y="159"/>
                      </a:lnTo>
                      <a:lnTo>
                        <a:pt x="1835" y="161"/>
                      </a:lnTo>
                      <a:lnTo>
                        <a:pt x="1835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1" name="Freeform 37"/>
                <p:cNvSpPr>
                  <a:spLocks/>
                </p:cNvSpPr>
                <p:nvPr/>
              </p:nvSpPr>
              <p:spPr bwMode="auto">
                <a:xfrm>
                  <a:off x="1604" y="1595"/>
                  <a:ext cx="166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5"/>
                    </a:cxn>
                    <a:cxn ang="0">
                      <a:pos x="1835" y="140"/>
                    </a:cxn>
                    <a:cxn ang="0">
                      <a:pos x="1835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35" h="155">
                      <a:moveTo>
                        <a:pt x="0" y="0"/>
                      </a:moveTo>
                      <a:lnTo>
                        <a:pt x="0" y="155"/>
                      </a:lnTo>
                      <a:lnTo>
                        <a:pt x="1835" y="140"/>
                      </a:lnTo>
                      <a:lnTo>
                        <a:pt x="1835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2" name="Freeform 38"/>
                <p:cNvSpPr>
                  <a:spLocks/>
                </p:cNvSpPr>
                <p:nvPr/>
              </p:nvSpPr>
              <p:spPr bwMode="auto">
                <a:xfrm>
                  <a:off x="1604" y="1624"/>
                  <a:ext cx="166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3"/>
                    </a:cxn>
                    <a:cxn ang="0">
                      <a:pos x="1832" y="142"/>
                    </a:cxn>
                    <a:cxn ang="0">
                      <a:pos x="1832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32" h="153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1832" y="142"/>
                      </a:lnTo>
                      <a:lnTo>
                        <a:pt x="183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3" name="Freeform 39"/>
                <p:cNvSpPr>
                  <a:spLocks/>
                </p:cNvSpPr>
                <p:nvPr/>
              </p:nvSpPr>
              <p:spPr bwMode="auto">
                <a:xfrm>
                  <a:off x="1488" y="1651"/>
                  <a:ext cx="282" cy="17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0" y="172"/>
                    </a:cxn>
                    <a:cxn ang="0">
                      <a:pos x="3107" y="184"/>
                    </a:cxn>
                    <a:cxn ang="0">
                      <a:pos x="3107" y="0"/>
                    </a:cxn>
                    <a:cxn ang="0">
                      <a:pos x="0" y="1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107" h="184">
                      <a:moveTo>
                        <a:pt x="0" y="10"/>
                      </a:moveTo>
                      <a:lnTo>
                        <a:pt x="0" y="172"/>
                      </a:lnTo>
                      <a:lnTo>
                        <a:pt x="3107" y="184"/>
                      </a:lnTo>
                      <a:lnTo>
                        <a:pt x="3107" y="0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4" name="Freeform 40"/>
                <p:cNvSpPr>
                  <a:spLocks/>
                </p:cNvSpPr>
                <p:nvPr/>
              </p:nvSpPr>
              <p:spPr bwMode="auto">
                <a:xfrm>
                  <a:off x="1488" y="1680"/>
                  <a:ext cx="282" cy="15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168"/>
                    </a:cxn>
                    <a:cxn ang="0">
                      <a:pos x="3107" y="158"/>
                    </a:cxn>
                    <a:cxn ang="0">
                      <a:pos x="3107" y="0"/>
                    </a:cxn>
                    <a:cxn ang="0">
                      <a:pos x="0" y="13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3107" h="168">
                      <a:moveTo>
                        <a:pt x="0" y="13"/>
                      </a:moveTo>
                      <a:lnTo>
                        <a:pt x="0" y="168"/>
                      </a:lnTo>
                      <a:lnTo>
                        <a:pt x="3107" y="158"/>
                      </a:lnTo>
                      <a:lnTo>
                        <a:pt x="3107" y="0"/>
                      </a:lnTo>
                      <a:lnTo>
                        <a:pt x="0" y="13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5" name="Freeform 41"/>
                <p:cNvSpPr>
                  <a:spLocks/>
                </p:cNvSpPr>
                <p:nvPr/>
              </p:nvSpPr>
              <p:spPr bwMode="auto">
                <a:xfrm>
                  <a:off x="1488" y="1710"/>
                  <a:ext cx="282" cy="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70"/>
                    </a:cxn>
                    <a:cxn ang="0">
                      <a:pos x="3107" y="171"/>
                    </a:cxn>
                    <a:cxn ang="0">
                      <a:pos x="3107" y="1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107" h="171">
                      <a:moveTo>
                        <a:pt x="0" y="0"/>
                      </a:moveTo>
                      <a:lnTo>
                        <a:pt x="0" y="170"/>
                      </a:lnTo>
                      <a:lnTo>
                        <a:pt x="3107" y="171"/>
                      </a:lnTo>
                      <a:lnTo>
                        <a:pt x="3107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6" name="Freeform 42"/>
                <p:cNvSpPr>
                  <a:spLocks/>
                </p:cNvSpPr>
                <p:nvPr/>
              </p:nvSpPr>
              <p:spPr bwMode="auto">
                <a:xfrm>
                  <a:off x="1494" y="1543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1" y="56"/>
                    </a:cxn>
                    <a:cxn ang="0">
                      <a:pos x="71" y="74"/>
                    </a:cxn>
                    <a:cxn ang="0">
                      <a:pos x="59" y="43"/>
                    </a:cxn>
                    <a:cxn ang="0">
                      <a:pos x="81" y="30"/>
                    </a:cxn>
                    <a:cxn ang="0">
                      <a:pos x="55" y="30"/>
                    </a:cxn>
                    <a:cxn ang="0">
                      <a:pos x="41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3" y="44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1" h="74">
                      <a:moveTo>
                        <a:pt x="13" y="74"/>
                      </a:moveTo>
                      <a:lnTo>
                        <a:pt x="41" y="56"/>
                      </a:lnTo>
                      <a:lnTo>
                        <a:pt x="71" y="74"/>
                      </a:lnTo>
                      <a:lnTo>
                        <a:pt x="59" y="43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7" name="Freeform 43"/>
                <p:cNvSpPr>
                  <a:spLocks/>
                </p:cNvSpPr>
                <p:nvPr/>
              </p:nvSpPr>
              <p:spPr bwMode="auto">
                <a:xfrm>
                  <a:off x="1513" y="1543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1" y="56"/>
                    </a:cxn>
                    <a:cxn ang="0">
                      <a:pos x="72" y="74"/>
                    </a:cxn>
                    <a:cxn ang="0">
                      <a:pos x="60" y="43"/>
                    </a:cxn>
                    <a:cxn ang="0">
                      <a:pos x="81" y="30"/>
                    </a:cxn>
                    <a:cxn ang="0">
                      <a:pos x="55" y="30"/>
                    </a:cxn>
                    <a:cxn ang="0">
                      <a:pos x="41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3" y="44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1" h="74">
                      <a:moveTo>
                        <a:pt x="11" y="74"/>
                      </a:moveTo>
                      <a:lnTo>
                        <a:pt x="41" y="56"/>
                      </a:lnTo>
                      <a:lnTo>
                        <a:pt x="72" y="74"/>
                      </a:lnTo>
                      <a:lnTo>
                        <a:pt x="60" y="43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8" name="Freeform 44"/>
                <p:cNvSpPr>
                  <a:spLocks/>
                </p:cNvSpPr>
                <p:nvPr/>
              </p:nvSpPr>
              <p:spPr bwMode="auto">
                <a:xfrm>
                  <a:off x="1532" y="1543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1" y="56"/>
                    </a:cxn>
                    <a:cxn ang="0">
                      <a:pos x="72" y="74"/>
                    </a:cxn>
                    <a:cxn ang="0">
                      <a:pos x="60" y="43"/>
                    </a:cxn>
                    <a:cxn ang="0">
                      <a:pos x="80" y="30"/>
                    </a:cxn>
                    <a:cxn ang="0">
                      <a:pos x="54" y="30"/>
                    </a:cxn>
                    <a:cxn ang="0">
                      <a:pos x="41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2" y="44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0" h="74">
                      <a:moveTo>
                        <a:pt x="12" y="74"/>
                      </a:moveTo>
                      <a:lnTo>
                        <a:pt x="41" y="56"/>
                      </a:lnTo>
                      <a:lnTo>
                        <a:pt x="72" y="74"/>
                      </a:lnTo>
                      <a:lnTo>
                        <a:pt x="60" y="43"/>
                      </a:lnTo>
                      <a:lnTo>
                        <a:pt x="80" y="30"/>
                      </a:lnTo>
                      <a:lnTo>
                        <a:pt x="54" y="30"/>
                      </a:lnTo>
                      <a:lnTo>
                        <a:pt x="41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2" y="44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09" name="Freeform 45"/>
                <p:cNvSpPr>
                  <a:spLocks/>
                </p:cNvSpPr>
                <p:nvPr/>
              </p:nvSpPr>
              <p:spPr bwMode="auto">
                <a:xfrm>
                  <a:off x="1552" y="1543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3" y="56"/>
                    </a:cxn>
                    <a:cxn ang="0">
                      <a:pos x="74" y="74"/>
                    </a:cxn>
                    <a:cxn ang="0">
                      <a:pos x="60" y="43"/>
                    </a:cxn>
                    <a:cxn ang="0">
                      <a:pos x="83" y="30"/>
                    </a:cxn>
                    <a:cxn ang="0">
                      <a:pos x="55" y="30"/>
                    </a:cxn>
                    <a:cxn ang="0">
                      <a:pos x="43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5" y="44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3" h="74">
                      <a:moveTo>
                        <a:pt x="13" y="74"/>
                      </a:moveTo>
                      <a:lnTo>
                        <a:pt x="43" y="56"/>
                      </a:lnTo>
                      <a:lnTo>
                        <a:pt x="74" y="74"/>
                      </a:lnTo>
                      <a:lnTo>
                        <a:pt x="60" y="43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0" name="Freeform 46"/>
                <p:cNvSpPr>
                  <a:spLocks/>
                </p:cNvSpPr>
                <p:nvPr/>
              </p:nvSpPr>
              <p:spPr bwMode="auto">
                <a:xfrm>
                  <a:off x="1571" y="1543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2" y="56"/>
                    </a:cxn>
                    <a:cxn ang="0">
                      <a:pos x="73" y="74"/>
                    </a:cxn>
                    <a:cxn ang="0">
                      <a:pos x="61" y="43"/>
                    </a:cxn>
                    <a:cxn ang="0">
                      <a:pos x="82" y="30"/>
                    </a:cxn>
                    <a:cxn ang="0">
                      <a:pos x="55" y="30"/>
                    </a:cxn>
                    <a:cxn ang="0">
                      <a:pos x="42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4" y="44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2" h="74">
                      <a:moveTo>
                        <a:pt x="11" y="74"/>
                      </a:moveTo>
                      <a:lnTo>
                        <a:pt x="42" y="56"/>
                      </a:lnTo>
                      <a:lnTo>
                        <a:pt x="73" y="74"/>
                      </a:lnTo>
                      <a:lnTo>
                        <a:pt x="61" y="43"/>
                      </a:lnTo>
                      <a:lnTo>
                        <a:pt x="82" y="30"/>
                      </a:lnTo>
                      <a:lnTo>
                        <a:pt x="55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1" name="Freeform 47"/>
                <p:cNvSpPr>
                  <a:spLocks/>
                </p:cNvSpPr>
                <p:nvPr/>
              </p:nvSpPr>
              <p:spPr bwMode="auto">
                <a:xfrm>
                  <a:off x="1590" y="1543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3" y="56"/>
                    </a:cxn>
                    <a:cxn ang="0">
                      <a:pos x="73" y="74"/>
                    </a:cxn>
                    <a:cxn ang="0">
                      <a:pos x="61" y="43"/>
                    </a:cxn>
                    <a:cxn ang="0">
                      <a:pos x="83" y="30"/>
                    </a:cxn>
                    <a:cxn ang="0">
                      <a:pos x="56" y="30"/>
                    </a:cxn>
                    <a:cxn ang="0">
                      <a:pos x="42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5" y="44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3" h="74">
                      <a:moveTo>
                        <a:pt x="13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1" y="43"/>
                      </a:lnTo>
                      <a:lnTo>
                        <a:pt x="83" y="30"/>
                      </a:lnTo>
                      <a:lnTo>
                        <a:pt x="56" y="30"/>
                      </a:lnTo>
                      <a:lnTo>
                        <a:pt x="42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2" name="Freeform 48"/>
                <p:cNvSpPr>
                  <a:spLocks/>
                </p:cNvSpPr>
                <p:nvPr/>
              </p:nvSpPr>
              <p:spPr bwMode="auto">
                <a:xfrm>
                  <a:off x="1503" y="155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1"/>
                    </a:cxn>
                    <a:cxn ang="0">
                      <a:pos x="43" y="53"/>
                    </a:cxn>
                    <a:cxn ang="0">
                      <a:pos x="73" y="71"/>
                    </a:cxn>
                    <a:cxn ang="0">
                      <a:pos x="60" y="42"/>
                    </a:cxn>
                    <a:cxn ang="0">
                      <a:pos x="82" y="29"/>
                    </a:cxn>
                    <a:cxn ang="0">
                      <a:pos x="56" y="29"/>
                    </a:cxn>
                    <a:cxn ang="0">
                      <a:pos x="43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4" y="42"/>
                    </a:cxn>
                    <a:cxn ang="0">
                      <a:pos x="12" y="71"/>
                    </a:cxn>
                    <a:cxn ang="0">
                      <a:pos x="12" y="71"/>
                    </a:cxn>
                  </a:cxnLst>
                  <a:rect l="0" t="0" r="r" b="b"/>
                  <a:pathLst>
                    <a:path w="82" h="71">
                      <a:moveTo>
                        <a:pt x="12" y="71"/>
                      </a:moveTo>
                      <a:lnTo>
                        <a:pt x="43" y="53"/>
                      </a:lnTo>
                      <a:lnTo>
                        <a:pt x="73" y="71"/>
                      </a:lnTo>
                      <a:lnTo>
                        <a:pt x="60" y="42"/>
                      </a:lnTo>
                      <a:lnTo>
                        <a:pt x="82" y="29"/>
                      </a:lnTo>
                      <a:lnTo>
                        <a:pt x="56" y="29"/>
                      </a:lnTo>
                      <a:lnTo>
                        <a:pt x="43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4" y="42"/>
                      </a:lnTo>
                      <a:lnTo>
                        <a:pt x="12" y="71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3" name="Freeform 49"/>
                <p:cNvSpPr>
                  <a:spLocks/>
                </p:cNvSpPr>
                <p:nvPr/>
              </p:nvSpPr>
              <p:spPr bwMode="auto">
                <a:xfrm>
                  <a:off x="1523" y="155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0" y="71"/>
                    </a:cxn>
                    <a:cxn ang="0">
                      <a:pos x="40" y="53"/>
                    </a:cxn>
                    <a:cxn ang="0">
                      <a:pos x="71" y="71"/>
                    </a:cxn>
                    <a:cxn ang="0">
                      <a:pos x="61" y="42"/>
                    </a:cxn>
                    <a:cxn ang="0">
                      <a:pos x="82" y="29"/>
                    </a:cxn>
                    <a:cxn ang="0">
                      <a:pos x="54" y="29"/>
                    </a:cxn>
                    <a:cxn ang="0">
                      <a:pos x="40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3" y="42"/>
                    </a:cxn>
                    <a:cxn ang="0">
                      <a:pos x="10" y="71"/>
                    </a:cxn>
                    <a:cxn ang="0">
                      <a:pos x="10" y="71"/>
                    </a:cxn>
                  </a:cxnLst>
                  <a:rect l="0" t="0" r="r" b="b"/>
                  <a:pathLst>
                    <a:path w="82" h="71">
                      <a:moveTo>
                        <a:pt x="10" y="71"/>
                      </a:moveTo>
                      <a:lnTo>
                        <a:pt x="40" y="53"/>
                      </a:lnTo>
                      <a:lnTo>
                        <a:pt x="71" y="71"/>
                      </a:lnTo>
                      <a:lnTo>
                        <a:pt x="61" y="42"/>
                      </a:lnTo>
                      <a:lnTo>
                        <a:pt x="82" y="29"/>
                      </a:lnTo>
                      <a:lnTo>
                        <a:pt x="54" y="29"/>
                      </a:lnTo>
                      <a:lnTo>
                        <a:pt x="40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3" y="42"/>
                      </a:lnTo>
                      <a:lnTo>
                        <a:pt x="10" y="71"/>
                      </a:lnTo>
                      <a:lnTo>
                        <a:pt x="10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4" name="Freeform 50"/>
                <p:cNvSpPr>
                  <a:spLocks/>
                </p:cNvSpPr>
                <p:nvPr/>
              </p:nvSpPr>
              <p:spPr bwMode="auto">
                <a:xfrm>
                  <a:off x="1542" y="155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1"/>
                    </a:cxn>
                    <a:cxn ang="0">
                      <a:pos x="43" y="53"/>
                    </a:cxn>
                    <a:cxn ang="0">
                      <a:pos x="73" y="71"/>
                    </a:cxn>
                    <a:cxn ang="0">
                      <a:pos x="61" y="42"/>
                    </a:cxn>
                    <a:cxn ang="0">
                      <a:pos x="83" y="29"/>
                    </a:cxn>
                    <a:cxn ang="0">
                      <a:pos x="55" y="29"/>
                    </a:cxn>
                    <a:cxn ang="0">
                      <a:pos x="43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5" y="42"/>
                    </a:cxn>
                    <a:cxn ang="0">
                      <a:pos x="12" y="71"/>
                    </a:cxn>
                    <a:cxn ang="0">
                      <a:pos x="12" y="71"/>
                    </a:cxn>
                  </a:cxnLst>
                  <a:rect l="0" t="0" r="r" b="b"/>
                  <a:pathLst>
                    <a:path w="83" h="71">
                      <a:moveTo>
                        <a:pt x="12" y="71"/>
                      </a:moveTo>
                      <a:lnTo>
                        <a:pt x="43" y="53"/>
                      </a:lnTo>
                      <a:lnTo>
                        <a:pt x="73" y="71"/>
                      </a:lnTo>
                      <a:lnTo>
                        <a:pt x="61" y="42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5" y="42"/>
                      </a:lnTo>
                      <a:lnTo>
                        <a:pt x="12" y="71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5" name="Freeform 51"/>
                <p:cNvSpPr>
                  <a:spLocks/>
                </p:cNvSpPr>
                <p:nvPr/>
              </p:nvSpPr>
              <p:spPr bwMode="auto">
                <a:xfrm>
                  <a:off x="1561" y="155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1"/>
                    </a:cxn>
                    <a:cxn ang="0">
                      <a:pos x="42" y="53"/>
                    </a:cxn>
                    <a:cxn ang="0">
                      <a:pos x="72" y="71"/>
                    </a:cxn>
                    <a:cxn ang="0">
                      <a:pos x="60" y="42"/>
                    </a:cxn>
                    <a:cxn ang="0">
                      <a:pos x="83" y="29"/>
                    </a:cxn>
                    <a:cxn ang="0">
                      <a:pos x="54" y="29"/>
                    </a:cxn>
                    <a:cxn ang="0">
                      <a:pos x="42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4" y="42"/>
                    </a:cxn>
                    <a:cxn ang="0">
                      <a:pos x="12" y="71"/>
                    </a:cxn>
                    <a:cxn ang="0">
                      <a:pos x="12" y="71"/>
                    </a:cxn>
                  </a:cxnLst>
                  <a:rect l="0" t="0" r="r" b="b"/>
                  <a:pathLst>
                    <a:path w="83" h="71">
                      <a:moveTo>
                        <a:pt x="12" y="71"/>
                      </a:moveTo>
                      <a:lnTo>
                        <a:pt x="42" y="53"/>
                      </a:lnTo>
                      <a:lnTo>
                        <a:pt x="72" y="71"/>
                      </a:lnTo>
                      <a:lnTo>
                        <a:pt x="60" y="42"/>
                      </a:lnTo>
                      <a:lnTo>
                        <a:pt x="83" y="29"/>
                      </a:lnTo>
                      <a:lnTo>
                        <a:pt x="54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2"/>
                      </a:lnTo>
                      <a:lnTo>
                        <a:pt x="12" y="71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6" name="Freeform 52"/>
                <p:cNvSpPr>
                  <a:spLocks/>
                </p:cNvSpPr>
                <p:nvPr/>
              </p:nvSpPr>
              <p:spPr bwMode="auto">
                <a:xfrm>
                  <a:off x="1581" y="155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1"/>
                    </a:cxn>
                    <a:cxn ang="0">
                      <a:pos x="42" y="53"/>
                    </a:cxn>
                    <a:cxn ang="0">
                      <a:pos x="72" y="71"/>
                    </a:cxn>
                    <a:cxn ang="0">
                      <a:pos x="59" y="42"/>
                    </a:cxn>
                    <a:cxn ang="0">
                      <a:pos x="81" y="29"/>
                    </a:cxn>
                    <a:cxn ang="0">
                      <a:pos x="54" y="29"/>
                    </a:cxn>
                    <a:cxn ang="0">
                      <a:pos x="40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5" y="42"/>
                    </a:cxn>
                    <a:cxn ang="0">
                      <a:pos x="11" y="71"/>
                    </a:cxn>
                    <a:cxn ang="0">
                      <a:pos x="11" y="71"/>
                    </a:cxn>
                  </a:cxnLst>
                  <a:rect l="0" t="0" r="r" b="b"/>
                  <a:pathLst>
                    <a:path w="81" h="71">
                      <a:moveTo>
                        <a:pt x="11" y="71"/>
                      </a:moveTo>
                      <a:lnTo>
                        <a:pt x="42" y="53"/>
                      </a:lnTo>
                      <a:lnTo>
                        <a:pt x="72" y="71"/>
                      </a:lnTo>
                      <a:lnTo>
                        <a:pt x="59" y="42"/>
                      </a:lnTo>
                      <a:lnTo>
                        <a:pt x="81" y="29"/>
                      </a:lnTo>
                      <a:lnTo>
                        <a:pt x="54" y="29"/>
                      </a:lnTo>
                      <a:lnTo>
                        <a:pt x="40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2"/>
                      </a:lnTo>
                      <a:lnTo>
                        <a:pt x="11" y="71"/>
                      </a:lnTo>
                      <a:lnTo>
                        <a:pt x="11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7" name="Freeform 53"/>
                <p:cNvSpPr>
                  <a:spLocks/>
                </p:cNvSpPr>
                <p:nvPr/>
              </p:nvSpPr>
              <p:spPr bwMode="auto">
                <a:xfrm>
                  <a:off x="1494" y="156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1" y="55"/>
                    </a:cxn>
                    <a:cxn ang="0">
                      <a:pos x="71" y="73"/>
                    </a:cxn>
                    <a:cxn ang="0">
                      <a:pos x="59" y="45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5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1" h="73">
                      <a:moveTo>
                        <a:pt x="13" y="73"/>
                      </a:moveTo>
                      <a:lnTo>
                        <a:pt x="41" y="55"/>
                      </a:lnTo>
                      <a:lnTo>
                        <a:pt x="71" y="73"/>
                      </a:lnTo>
                      <a:lnTo>
                        <a:pt x="59" y="45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8" name="Freeform 54"/>
                <p:cNvSpPr>
                  <a:spLocks/>
                </p:cNvSpPr>
                <p:nvPr/>
              </p:nvSpPr>
              <p:spPr bwMode="auto">
                <a:xfrm>
                  <a:off x="1513" y="156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1" y="55"/>
                    </a:cxn>
                    <a:cxn ang="0">
                      <a:pos x="72" y="73"/>
                    </a:cxn>
                    <a:cxn ang="0">
                      <a:pos x="60" y="45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5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1" h="73">
                      <a:moveTo>
                        <a:pt x="11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19" name="Freeform 55"/>
                <p:cNvSpPr>
                  <a:spLocks/>
                </p:cNvSpPr>
                <p:nvPr/>
              </p:nvSpPr>
              <p:spPr bwMode="auto">
                <a:xfrm>
                  <a:off x="1532" y="156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1" y="55"/>
                    </a:cxn>
                    <a:cxn ang="0">
                      <a:pos x="72" y="73"/>
                    </a:cxn>
                    <a:cxn ang="0">
                      <a:pos x="60" y="45"/>
                    </a:cxn>
                    <a:cxn ang="0">
                      <a:pos x="80" y="29"/>
                    </a:cxn>
                    <a:cxn ang="0">
                      <a:pos x="54" y="29"/>
                    </a:cxn>
                    <a:cxn ang="0">
                      <a:pos x="41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2" y="45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0" h="73">
                      <a:moveTo>
                        <a:pt x="12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5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0" name="Freeform 56"/>
                <p:cNvSpPr>
                  <a:spLocks/>
                </p:cNvSpPr>
                <p:nvPr/>
              </p:nvSpPr>
              <p:spPr bwMode="auto">
                <a:xfrm>
                  <a:off x="1552" y="156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5"/>
                    </a:cxn>
                    <a:cxn ang="0">
                      <a:pos x="74" y="73"/>
                    </a:cxn>
                    <a:cxn ang="0">
                      <a:pos x="60" y="45"/>
                    </a:cxn>
                    <a:cxn ang="0">
                      <a:pos x="83" y="29"/>
                    </a:cxn>
                    <a:cxn ang="0">
                      <a:pos x="55" y="29"/>
                    </a:cxn>
                    <a:cxn ang="0">
                      <a:pos x="43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5" y="45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4" y="73"/>
                      </a:lnTo>
                      <a:lnTo>
                        <a:pt x="60" y="45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1" name="Freeform 57"/>
                <p:cNvSpPr>
                  <a:spLocks/>
                </p:cNvSpPr>
                <p:nvPr/>
              </p:nvSpPr>
              <p:spPr bwMode="auto">
                <a:xfrm>
                  <a:off x="1571" y="156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2" y="55"/>
                    </a:cxn>
                    <a:cxn ang="0">
                      <a:pos x="73" y="73"/>
                    </a:cxn>
                    <a:cxn ang="0">
                      <a:pos x="61" y="45"/>
                    </a:cxn>
                    <a:cxn ang="0">
                      <a:pos x="82" y="29"/>
                    </a:cxn>
                    <a:cxn ang="0">
                      <a:pos x="55" y="29"/>
                    </a:cxn>
                    <a:cxn ang="0">
                      <a:pos x="42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4" y="45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2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5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2" name="Freeform 58"/>
                <p:cNvSpPr>
                  <a:spLocks/>
                </p:cNvSpPr>
                <p:nvPr/>
              </p:nvSpPr>
              <p:spPr bwMode="auto">
                <a:xfrm>
                  <a:off x="1590" y="1563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5"/>
                    </a:cxn>
                    <a:cxn ang="0">
                      <a:pos x="73" y="73"/>
                    </a:cxn>
                    <a:cxn ang="0">
                      <a:pos x="61" y="45"/>
                    </a:cxn>
                    <a:cxn ang="0">
                      <a:pos x="83" y="29"/>
                    </a:cxn>
                    <a:cxn ang="0">
                      <a:pos x="56" y="29"/>
                    </a:cxn>
                    <a:cxn ang="0">
                      <a:pos x="42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5" y="45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3" name="Freeform 59"/>
                <p:cNvSpPr>
                  <a:spLocks/>
                </p:cNvSpPr>
                <p:nvPr/>
              </p:nvSpPr>
              <p:spPr bwMode="auto">
                <a:xfrm>
                  <a:off x="1503" y="1574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3" y="56"/>
                    </a:cxn>
                    <a:cxn ang="0">
                      <a:pos x="73" y="74"/>
                    </a:cxn>
                    <a:cxn ang="0">
                      <a:pos x="60" y="44"/>
                    </a:cxn>
                    <a:cxn ang="0">
                      <a:pos x="82" y="30"/>
                    </a:cxn>
                    <a:cxn ang="0">
                      <a:pos x="56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4" y="44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2" h="74">
                      <a:moveTo>
                        <a:pt x="12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0" y="44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4" name="Freeform 60"/>
                <p:cNvSpPr>
                  <a:spLocks/>
                </p:cNvSpPr>
                <p:nvPr/>
              </p:nvSpPr>
              <p:spPr bwMode="auto">
                <a:xfrm>
                  <a:off x="1523" y="1574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0" y="74"/>
                    </a:cxn>
                    <a:cxn ang="0">
                      <a:pos x="40" y="56"/>
                    </a:cxn>
                    <a:cxn ang="0">
                      <a:pos x="71" y="74"/>
                    </a:cxn>
                    <a:cxn ang="0">
                      <a:pos x="61" y="44"/>
                    </a:cxn>
                    <a:cxn ang="0">
                      <a:pos x="82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3" y="44"/>
                    </a:cxn>
                    <a:cxn ang="0">
                      <a:pos x="10" y="74"/>
                    </a:cxn>
                    <a:cxn ang="0">
                      <a:pos x="10" y="74"/>
                    </a:cxn>
                  </a:cxnLst>
                  <a:rect l="0" t="0" r="r" b="b"/>
                  <a:pathLst>
                    <a:path w="82" h="74">
                      <a:moveTo>
                        <a:pt x="10" y="74"/>
                      </a:moveTo>
                      <a:lnTo>
                        <a:pt x="40" y="56"/>
                      </a:lnTo>
                      <a:lnTo>
                        <a:pt x="71" y="74"/>
                      </a:lnTo>
                      <a:lnTo>
                        <a:pt x="61" y="44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0" y="74"/>
                      </a:lnTo>
                      <a:lnTo>
                        <a:pt x="10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5" name="Freeform 61"/>
                <p:cNvSpPr>
                  <a:spLocks/>
                </p:cNvSpPr>
                <p:nvPr/>
              </p:nvSpPr>
              <p:spPr bwMode="auto">
                <a:xfrm>
                  <a:off x="1542" y="1574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3" y="56"/>
                    </a:cxn>
                    <a:cxn ang="0">
                      <a:pos x="73" y="74"/>
                    </a:cxn>
                    <a:cxn ang="0">
                      <a:pos x="61" y="44"/>
                    </a:cxn>
                    <a:cxn ang="0">
                      <a:pos x="83" y="30"/>
                    </a:cxn>
                    <a:cxn ang="0">
                      <a:pos x="55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5" y="44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3" h="74">
                      <a:moveTo>
                        <a:pt x="12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1" y="44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6" name="Freeform 62"/>
                <p:cNvSpPr>
                  <a:spLocks/>
                </p:cNvSpPr>
                <p:nvPr/>
              </p:nvSpPr>
              <p:spPr bwMode="auto">
                <a:xfrm>
                  <a:off x="1561" y="1574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2" y="56"/>
                    </a:cxn>
                    <a:cxn ang="0">
                      <a:pos x="72" y="74"/>
                    </a:cxn>
                    <a:cxn ang="0">
                      <a:pos x="60" y="44"/>
                    </a:cxn>
                    <a:cxn ang="0">
                      <a:pos x="83" y="30"/>
                    </a:cxn>
                    <a:cxn ang="0">
                      <a:pos x="54" y="30"/>
                    </a:cxn>
                    <a:cxn ang="0">
                      <a:pos x="42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4" y="44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3" h="74">
                      <a:moveTo>
                        <a:pt x="12" y="74"/>
                      </a:moveTo>
                      <a:lnTo>
                        <a:pt x="42" y="56"/>
                      </a:lnTo>
                      <a:lnTo>
                        <a:pt x="72" y="74"/>
                      </a:lnTo>
                      <a:lnTo>
                        <a:pt x="60" y="44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7" name="Freeform 63"/>
                <p:cNvSpPr>
                  <a:spLocks/>
                </p:cNvSpPr>
                <p:nvPr/>
              </p:nvSpPr>
              <p:spPr bwMode="auto">
                <a:xfrm>
                  <a:off x="1581" y="1574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2" y="56"/>
                    </a:cxn>
                    <a:cxn ang="0">
                      <a:pos x="72" y="74"/>
                    </a:cxn>
                    <a:cxn ang="0">
                      <a:pos x="59" y="44"/>
                    </a:cxn>
                    <a:cxn ang="0">
                      <a:pos x="81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5" y="44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1" h="74">
                      <a:moveTo>
                        <a:pt x="11" y="74"/>
                      </a:moveTo>
                      <a:lnTo>
                        <a:pt x="42" y="56"/>
                      </a:lnTo>
                      <a:lnTo>
                        <a:pt x="72" y="74"/>
                      </a:lnTo>
                      <a:lnTo>
                        <a:pt x="59" y="44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8" name="Freeform 64"/>
                <p:cNvSpPr>
                  <a:spLocks/>
                </p:cNvSpPr>
                <p:nvPr/>
              </p:nvSpPr>
              <p:spPr bwMode="auto">
                <a:xfrm>
                  <a:off x="1494" y="158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1" y="55"/>
                    </a:cxn>
                    <a:cxn ang="0">
                      <a:pos x="71" y="73"/>
                    </a:cxn>
                    <a:cxn ang="0">
                      <a:pos x="59" y="43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3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1" h="73">
                      <a:moveTo>
                        <a:pt x="13" y="73"/>
                      </a:moveTo>
                      <a:lnTo>
                        <a:pt x="41" y="55"/>
                      </a:lnTo>
                      <a:lnTo>
                        <a:pt x="71" y="73"/>
                      </a:lnTo>
                      <a:lnTo>
                        <a:pt x="59" y="43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3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29" name="Freeform 65"/>
                <p:cNvSpPr>
                  <a:spLocks/>
                </p:cNvSpPr>
                <p:nvPr/>
              </p:nvSpPr>
              <p:spPr bwMode="auto">
                <a:xfrm>
                  <a:off x="1513" y="158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1" y="55"/>
                    </a:cxn>
                    <a:cxn ang="0">
                      <a:pos x="72" y="73"/>
                    </a:cxn>
                    <a:cxn ang="0">
                      <a:pos x="60" y="43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3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1" h="73">
                      <a:moveTo>
                        <a:pt x="11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3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3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0" name="Freeform 66"/>
                <p:cNvSpPr>
                  <a:spLocks/>
                </p:cNvSpPr>
                <p:nvPr/>
              </p:nvSpPr>
              <p:spPr bwMode="auto">
                <a:xfrm>
                  <a:off x="1532" y="1584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1" y="55"/>
                    </a:cxn>
                    <a:cxn ang="0">
                      <a:pos x="72" y="73"/>
                    </a:cxn>
                    <a:cxn ang="0">
                      <a:pos x="60" y="43"/>
                    </a:cxn>
                    <a:cxn ang="0">
                      <a:pos x="80" y="29"/>
                    </a:cxn>
                    <a:cxn ang="0">
                      <a:pos x="54" y="29"/>
                    </a:cxn>
                    <a:cxn ang="0">
                      <a:pos x="41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2" y="43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0" h="73">
                      <a:moveTo>
                        <a:pt x="12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3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3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1" name="Freeform 67"/>
                <p:cNvSpPr>
                  <a:spLocks/>
                </p:cNvSpPr>
                <p:nvPr/>
              </p:nvSpPr>
              <p:spPr bwMode="auto">
                <a:xfrm>
                  <a:off x="1552" y="158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5"/>
                    </a:cxn>
                    <a:cxn ang="0">
                      <a:pos x="74" y="73"/>
                    </a:cxn>
                    <a:cxn ang="0">
                      <a:pos x="60" y="43"/>
                    </a:cxn>
                    <a:cxn ang="0">
                      <a:pos x="83" y="29"/>
                    </a:cxn>
                    <a:cxn ang="0">
                      <a:pos x="55" y="29"/>
                    </a:cxn>
                    <a:cxn ang="0">
                      <a:pos x="43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5" y="43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4" y="73"/>
                      </a:lnTo>
                      <a:lnTo>
                        <a:pt x="60" y="43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3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2" name="Freeform 68"/>
                <p:cNvSpPr>
                  <a:spLocks/>
                </p:cNvSpPr>
                <p:nvPr/>
              </p:nvSpPr>
              <p:spPr bwMode="auto">
                <a:xfrm>
                  <a:off x="1571" y="1584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2" y="55"/>
                    </a:cxn>
                    <a:cxn ang="0">
                      <a:pos x="73" y="73"/>
                    </a:cxn>
                    <a:cxn ang="0">
                      <a:pos x="61" y="43"/>
                    </a:cxn>
                    <a:cxn ang="0">
                      <a:pos x="82" y="29"/>
                    </a:cxn>
                    <a:cxn ang="0">
                      <a:pos x="55" y="29"/>
                    </a:cxn>
                    <a:cxn ang="0">
                      <a:pos x="42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4" y="43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2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3" y="73"/>
                      </a:lnTo>
                      <a:lnTo>
                        <a:pt x="61" y="43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3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3" name="Freeform 69"/>
                <p:cNvSpPr>
                  <a:spLocks/>
                </p:cNvSpPr>
                <p:nvPr/>
              </p:nvSpPr>
              <p:spPr bwMode="auto">
                <a:xfrm>
                  <a:off x="1590" y="1584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5"/>
                    </a:cxn>
                    <a:cxn ang="0">
                      <a:pos x="73" y="73"/>
                    </a:cxn>
                    <a:cxn ang="0">
                      <a:pos x="61" y="43"/>
                    </a:cxn>
                    <a:cxn ang="0">
                      <a:pos x="83" y="29"/>
                    </a:cxn>
                    <a:cxn ang="0">
                      <a:pos x="56" y="29"/>
                    </a:cxn>
                    <a:cxn ang="0">
                      <a:pos x="42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5" y="43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3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3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4" name="Freeform 70"/>
                <p:cNvSpPr>
                  <a:spLocks/>
                </p:cNvSpPr>
                <p:nvPr/>
              </p:nvSpPr>
              <p:spPr bwMode="auto">
                <a:xfrm>
                  <a:off x="1503" y="1595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3" y="55"/>
                    </a:cxn>
                    <a:cxn ang="0">
                      <a:pos x="73" y="73"/>
                    </a:cxn>
                    <a:cxn ang="0">
                      <a:pos x="60" y="45"/>
                    </a:cxn>
                    <a:cxn ang="0">
                      <a:pos x="82" y="30"/>
                    </a:cxn>
                    <a:cxn ang="0">
                      <a:pos x="56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4" y="45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2" h="73">
                      <a:moveTo>
                        <a:pt x="12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0" y="45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5" name="Freeform 71"/>
                <p:cNvSpPr>
                  <a:spLocks/>
                </p:cNvSpPr>
                <p:nvPr/>
              </p:nvSpPr>
              <p:spPr bwMode="auto">
                <a:xfrm>
                  <a:off x="1523" y="1595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0" y="73"/>
                    </a:cxn>
                    <a:cxn ang="0">
                      <a:pos x="40" y="55"/>
                    </a:cxn>
                    <a:cxn ang="0">
                      <a:pos x="71" y="73"/>
                    </a:cxn>
                    <a:cxn ang="0">
                      <a:pos x="61" y="45"/>
                    </a:cxn>
                    <a:cxn ang="0">
                      <a:pos x="82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3" y="45"/>
                    </a:cxn>
                    <a:cxn ang="0">
                      <a:pos x="10" y="73"/>
                    </a:cxn>
                    <a:cxn ang="0">
                      <a:pos x="10" y="73"/>
                    </a:cxn>
                  </a:cxnLst>
                  <a:rect l="0" t="0" r="r" b="b"/>
                  <a:pathLst>
                    <a:path w="82" h="73">
                      <a:moveTo>
                        <a:pt x="10" y="73"/>
                      </a:moveTo>
                      <a:lnTo>
                        <a:pt x="40" y="55"/>
                      </a:lnTo>
                      <a:lnTo>
                        <a:pt x="71" y="73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0" y="73"/>
                      </a:lnTo>
                      <a:lnTo>
                        <a:pt x="10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6" name="Freeform 72"/>
                <p:cNvSpPr>
                  <a:spLocks/>
                </p:cNvSpPr>
                <p:nvPr/>
              </p:nvSpPr>
              <p:spPr bwMode="auto">
                <a:xfrm>
                  <a:off x="1542" y="1595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3" y="55"/>
                    </a:cxn>
                    <a:cxn ang="0">
                      <a:pos x="73" y="73"/>
                    </a:cxn>
                    <a:cxn ang="0">
                      <a:pos x="61" y="45"/>
                    </a:cxn>
                    <a:cxn ang="0">
                      <a:pos x="83" y="30"/>
                    </a:cxn>
                    <a:cxn ang="0">
                      <a:pos x="55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3" h="73">
                      <a:moveTo>
                        <a:pt x="12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7" name="Freeform 73"/>
                <p:cNvSpPr>
                  <a:spLocks/>
                </p:cNvSpPr>
                <p:nvPr/>
              </p:nvSpPr>
              <p:spPr bwMode="auto">
                <a:xfrm>
                  <a:off x="1561" y="1595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2" y="55"/>
                    </a:cxn>
                    <a:cxn ang="0">
                      <a:pos x="72" y="73"/>
                    </a:cxn>
                    <a:cxn ang="0">
                      <a:pos x="60" y="45"/>
                    </a:cxn>
                    <a:cxn ang="0">
                      <a:pos x="83" y="30"/>
                    </a:cxn>
                    <a:cxn ang="0">
                      <a:pos x="54" y="30"/>
                    </a:cxn>
                    <a:cxn ang="0">
                      <a:pos x="42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4" y="45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3" h="73">
                      <a:moveTo>
                        <a:pt x="12" y="73"/>
                      </a:moveTo>
                      <a:lnTo>
                        <a:pt x="42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8" name="Freeform 74"/>
                <p:cNvSpPr>
                  <a:spLocks/>
                </p:cNvSpPr>
                <p:nvPr/>
              </p:nvSpPr>
              <p:spPr bwMode="auto">
                <a:xfrm>
                  <a:off x="1581" y="1595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2" y="55"/>
                    </a:cxn>
                    <a:cxn ang="0">
                      <a:pos x="72" y="73"/>
                    </a:cxn>
                    <a:cxn ang="0">
                      <a:pos x="59" y="45"/>
                    </a:cxn>
                    <a:cxn ang="0">
                      <a:pos x="81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1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2" y="73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9" name="Freeform 75"/>
                <p:cNvSpPr>
                  <a:spLocks/>
                </p:cNvSpPr>
                <p:nvPr/>
              </p:nvSpPr>
              <p:spPr bwMode="auto">
                <a:xfrm>
                  <a:off x="1494" y="160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1" y="54"/>
                    </a:cxn>
                    <a:cxn ang="0">
                      <a:pos x="71" y="74"/>
                    </a:cxn>
                    <a:cxn ang="0">
                      <a:pos x="59" y="45"/>
                    </a:cxn>
                    <a:cxn ang="0">
                      <a:pos x="81" y="30"/>
                    </a:cxn>
                    <a:cxn ang="0">
                      <a:pos x="55" y="30"/>
                    </a:cxn>
                    <a:cxn ang="0">
                      <a:pos x="41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3" y="45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1" h="74">
                      <a:moveTo>
                        <a:pt x="13" y="74"/>
                      </a:moveTo>
                      <a:lnTo>
                        <a:pt x="41" y="54"/>
                      </a:lnTo>
                      <a:lnTo>
                        <a:pt x="71" y="74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0" name="Freeform 76"/>
                <p:cNvSpPr>
                  <a:spLocks/>
                </p:cNvSpPr>
                <p:nvPr/>
              </p:nvSpPr>
              <p:spPr bwMode="auto">
                <a:xfrm>
                  <a:off x="1513" y="160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1" y="54"/>
                    </a:cxn>
                    <a:cxn ang="0">
                      <a:pos x="72" y="74"/>
                    </a:cxn>
                    <a:cxn ang="0">
                      <a:pos x="60" y="45"/>
                    </a:cxn>
                    <a:cxn ang="0">
                      <a:pos x="81" y="30"/>
                    </a:cxn>
                    <a:cxn ang="0">
                      <a:pos x="55" y="30"/>
                    </a:cxn>
                    <a:cxn ang="0">
                      <a:pos x="41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3" y="45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1" h="74">
                      <a:moveTo>
                        <a:pt x="11" y="74"/>
                      </a:moveTo>
                      <a:lnTo>
                        <a:pt x="41" y="54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1" name="Freeform 77"/>
                <p:cNvSpPr>
                  <a:spLocks/>
                </p:cNvSpPr>
                <p:nvPr/>
              </p:nvSpPr>
              <p:spPr bwMode="auto">
                <a:xfrm>
                  <a:off x="1532" y="160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1" y="54"/>
                    </a:cxn>
                    <a:cxn ang="0">
                      <a:pos x="72" y="74"/>
                    </a:cxn>
                    <a:cxn ang="0">
                      <a:pos x="60" y="45"/>
                    </a:cxn>
                    <a:cxn ang="0">
                      <a:pos x="80" y="30"/>
                    </a:cxn>
                    <a:cxn ang="0">
                      <a:pos x="54" y="30"/>
                    </a:cxn>
                    <a:cxn ang="0">
                      <a:pos x="41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2" y="45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0" h="74">
                      <a:moveTo>
                        <a:pt x="12" y="74"/>
                      </a:moveTo>
                      <a:lnTo>
                        <a:pt x="41" y="54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0" y="30"/>
                      </a:lnTo>
                      <a:lnTo>
                        <a:pt x="54" y="30"/>
                      </a:lnTo>
                      <a:lnTo>
                        <a:pt x="41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2" y="45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2" name="Freeform 78"/>
                <p:cNvSpPr>
                  <a:spLocks/>
                </p:cNvSpPr>
                <p:nvPr/>
              </p:nvSpPr>
              <p:spPr bwMode="auto">
                <a:xfrm>
                  <a:off x="1552" y="160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3" y="54"/>
                    </a:cxn>
                    <a:cxn ang="0">
                      <a:pos x="74" y="74"/>
                    </a:cxn>
                    <a:cxn ang="0">
                      <a:pos x="60" y="45"/>
                    </a:cxn>
                    <a:cxn ang="0">
                      <a:pos x="83" y="30"/>
                    </a:cxn>
                    <a:cxn ang="0">
                      <a:pos x="55" y="30"/>
                    </a:cxn>
                    <a:cxn ang="0">
                      <a:pos x="43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3" h="74">
                      <a:moveTo>
                        <a:pt x="13" y="74"/>
                      </a:moveTo>
                      <a:lnTo>
                        <a:pt x="43" y="54"/>
                      </a:lnTo>
                      <a:lnTo>
                        <a:pt x="74" y="74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3" name="Freeform 79"/>
                <p:cNvSpPr>
                  <a:spLocks/>
                </p:cNvSpPr>
                <p:nvPr/>
              </p:nvSpPr>
              <p:spPr bwMode="auto">
                <a:xfrm>
                  <a:off x="1571" y="160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2" y="54"/>
                    </a:cxn>
                    <a:cxn ang="0">
                      <a:pos x="73" y="74"/>
                    </a:cxn>
                    <a:cxn ang="0">
                      <a:pos x="61" y="45"/>
                    </a:cxn>
                    <a:cxn ang="0">
                      <a:pos x="82" y="30"/>
                    </a:cxn>
                    <a:cxn ang="0">
                      <a:pos x="55" y="30"/>
                    </a:cxn>
                    <a:cxn ang="0">
                      <a:pos x="42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4" y="45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2" h="74">
                      <a:moveTo>
                        <a:pt x="11" y="74"/>
                      </a:moveTo>
                      <a:lnTo>
                        <a:pt x="42" y="54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5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4" name="Freeform 80"/>
                <p:cNvSpPr>
                  <a:spLocks/>
                </p:cNvSpPr>
                <p:nvPr/>
              </p:nvSpPr>
              <p:spPr bwMode="auto">
                <a:xfrm>
                  <a:off x="1590" y="160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3" y="74"/>
                    </a:cxn>
                    <a:cxn ang="0">
                      <a:pos x="43" y="54"/>
                    </a:cxn>
                    <a:cxn ang="0">
                      <a:pos x="73" y="74"/>
                    </a:cxn>
                    <a:cxn ang="0">
                      <a:pos x="61" y="45"/>
                    </a:cxn>
                    <a:cxn ang="0">
                      <a:pos x="83" y="30"/>
                    </a:cxn>
                    <a:cxn ang="0">
                      <a:pos x="56" y="30"/>
                    </a:cxn>
                    <a:cxn ang="0">
                      <a:pos x="42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3" y="74"/>
                    </a:cxn>
                    <a:cxn ang="0">
                      <a:pos x="13" y="74"/>
                    </a:cxn>
                  </a:cxnLst>
                  <a:rect l="0" t="0" r="r" b="b"/>
                  <a:pathLst>
                    <a:path w="83" h="74">
                      <a:moveTo>
                        <a:pt x="13" y="74"/>
                      </a:moveTo>
                      <a:lnTo>
                        <a:pt x="43" y="54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6" y="30"/>
                      </a:lnTo>
                      <a:lnTo>
                        <a:pt x="42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3" y="7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5" name="Freeform 81"/>
                <p:cNvSpPr>
                  <a:spLocks/>
                </p:cNvSpPr>
                <p:nvPr/>
              </p:nvSpPr>
              <p:spPr bwMode="auto">
                <a:xfrm>
                  <a:off x="1503" y="161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3" y="55"/>
                    </a:cxn>
                    <a:cxn ang="0">
                      <a:pos x="73" y="74"/>
                    </a:cxn>
                    <a:cxn ang="0">
                      <a:pos x="60" y="45"/>
                    </a:cxn>
                    <a:cxn ang="0">
                      <a:pos x="82" y="30"/>
                    </a:cxn>
                    <a:cxn ang="0">
                      <a:pos x="56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4" y="45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2" h="74">
                      <a:moveTo>
                        <a:pt x="12" y="74"/>
                      </a:moveTo>
                      <a:lnTo>
                        <a:pt x="43" y="55"/>
                      </a:lnTo>
                      <a:lnTo>
                        <a:pt x="73" y="74"/>
                      </a:lnTo>
                      <a:lnTo>
                        <a:pt x="60" y="45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6" name="Freeform 82"/>
                <p:cNvSpPr>
                  <a:spLocks/>
                </p:cNvSpPr>
                <p:nvPr/>
              </p:nvSpPr>
              <p:spPr bwMode="auto">
                <a:xfrm>
                  <a:off x="1523" y="161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0" y="74"/>
                    </a:cxn>
                    <a:cxn ang="0">
                      <a:pos x="40" y="55"/>
                    </a:cxn>
                    <a:cxn ang="0">
                      <a:pos x="71" y="74"/>
                    </a:cxn>
                    <a:cxn ang="0">
                      <a:pos x="61" y="45"/>
                    </a:cxn>
                    <a:cxn ang="0">
                      <a:pos x="82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3" y="45"/>
                    </a:cxn>
                    <a:cxn ang="0">
                      <a:pos x="10" y="74"/>
                    </a:cxn>
                    <a:cxn ang="0">
                      <a:pos x="10" y="74"/>
                    </a:cxn>
                  </a:cxnLst>
                  <a:rect l="0" t="0" r="r" b="b"/>
                  <a:pathLst>
                    <a:path w="82" h="74">
                      <a:moveTo>
                        <a:pt x="10" y="74"/>
                      </a:moveTo>
                      <a:lnTo>
                        <a:pt x="40" y="55"/>
                      </a:lnTo>
                      <a:lnTo>
                        <a:pt x="71" y="74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0" y="74"/>
                      </a:lnTo>
                      <a:lnTo>
                        <a:pt x="10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7" name="Freeform 83"/>
                <p:cNvSpPr>
                  <a:spLocks/>
                </p:cNvSpPr>
                <p:nvPr/>
              </p:nvSpPr>
              <p:spPr bwMode="auto">
                <a:xfrm>
                  <a:off x="1542" y="161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3" y="55"/>
                    </a:cxn>
                    <a:cxn ang="0">
                      <a:pos x="73" y="74"/>
                    </a:cxn>
                    <a:cxn ang="0">
                      <a:pos x="61" y="45"/>
                    </a:cxn>
                    <a:cxn ang="0">
                      <a:pos x="83" y="30"/>
                    </a:cxn>
                    <a:cxn ang="0">
                      <a:pos x="55" y="30"/>
                    </a:cxn>
                    <a:cxn ang="0">
                      <a:pos x="43" y="0"/>
                    </a:cxn>
                    <a:cxn ang="0">
                      <a:pos x="30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3" h="74">
                      <a:moveTo>
                        <a:pt x="12" y="74"/>
                      </a:moveTo>
                      <a:lnTo>
                        <a:pt x="43" y="55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8" name="Freeform 84"/>
                <p:cNvSpPr>
                  <a:spLocks/>
                </p:cNvSpPr>
                <p:nvPr/>
              </p:nvSpPr>
              <p:spPr bwMode="auto">
                <a:xfrm>
                  <a:off x="1561" y="161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4"/>
                    </a:cxn>
                    <a:cxn ang="0">
                      <a:pos x="42" y="55"/>
                    </a:cxn>
                    <a:cxn ang="0">
                      <a:pos x="72" y="74"/>
                    </a:cxn>
                    <a:cxn ang="0">
                      <a:pos x="60" y="45"/>
                    </a:cxn>
                    <a:cxn ang="0">
                      <a:pos x="83" y="30"/>
                    </a:cxn>
                    <a:cxn ang="0">
                      <a:pos x="54" y="30"/>
                    </a:cxn>
                    <a:cxn ang="0">
                      <a:pos x="42" y="0"/>
                    </a:cxn>
                    <a:cxn ang="0">
                      <a:pos x="28" y="30"/>
                    </a:cxn>
                    <a:cxn ang="0">
                      <a:pos x="0" y="30"/>
                    </a:cxn>
                    <a:cxn ang="0">
                      <a:pos x="24" y="45"/>
                    </a:cxn>
                    <a:cxn ang="0">
                      <a:pos x="12" y="74"/>
                    </a:cxn>
                    <a:cxn ang="0">
                      <a:pos x="12" y="74"/>
                    </a:cxn>
                  </a:cxnLst>
                  <a:rect l="0" t="0" r="r" b="b"/>
                  <a:pathLst>
                    <a:path w="83" h="74">
                      <a:moveTo>
                        <a:pt x="12" y="74"/>
                      </a:moveTo>
                      <a:lnTo>
                        <a:pt x="42" y="55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49" name="Freeform 85"/>
                <p:cNvSpPr>
                  <a:spLocks/>
                </p:cNvSpPr>
                <p:nvPr/>
              </p:nvSpPr>
              <p:spPr bwMode="auto">
                <a:xfrm>
                  <a:off x="1581" y="161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4"/>
                    </a:cxn>
                    <a:cxn ang="0">
                      <a:pos x="42" y="55"/>
                    </a:cxn>
                    <a:cxn ang="0">
                      <a:pos x="72" y="74"/>
                    </a:cxn>
                    <a:cxn ang="0">
                      <a:pos x="59" y="45"/>
                    </a:cxn>
                    <a:cxn ang="0">
                      <a:pos x="81" y="30"/>
                    </a:cxn>
                    <a:cxn ang="0">
                      <a:pos x="54" y="30"/>
                    </a:cxn>
                    <a:cxn ang="0">
                      <a:pos x="40" y="0"/>
                    </a:cxn>
                    <a:cxn ang="0">
                      <a:pos x="29" y="30"/>
                    </a:cxn>
                    <a:cxn ang="0">
                      <a:pos x="0" y="30"/>
                    </a:cxn>
                    <a:cxn ang="0">
                      <a:pos x="25" y="45"/>
                    </a:cxn>
                    <a:cxn ang="0">
                      <a:pos x="11" y="74"/>
                    </a:cxn>
                    <a:cxn ang="0">
                      <a:pos x="11" y="74"/>
                    </a:cxn>
                  </a:cxnLst>
                  <a:rect l="0" t="0" r="r" b="b"/>
                  <a:pathLst>
                    <a:path w="81" h="74">
                      <a:moveTo>
                        <a:pt x="11" y="74"/>
                      </a:moveTo>
                      <a:lnTo>
                        <a:pt x="42" y="55"/>
                      </a:lnTo>
                      <a:lnTo>
                        <a:pt x="72" y="74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1" y="7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0" name="Freeform 86"/>
                <p:cNvSpPr>
                  <a:spLocks/>
                </p:cNvSpPr>
                <p:nvPr/>
              </p:nvSpPr>
              <p:spPr bwMode="auto">
                <a:xfrm>
                  <a:off x="1494" y="1626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1" y="54"/>
                    </a:cxn>
                    <a:cxn ang="0">
                      <a:pos x="71" y="73"/>
                    </a:cxn>
                    <a:cxn ang="0">
                      <a:pos x="59" y="42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4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1" h="73">
                      <a:moveTo>
                        <a:pt x="13" y="73"/>
                      </a:moveTo>
                      <a:lnTo>
                        <a:pt x="41" y="54"/>
                      </a:lnTo>
                      <a:lnTo>
                        <a:pt x="71" y="73"/>
                      </a:lnTo>
                      <a:lnTo>
                        <a:pt x="59" y="42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4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1" name="Freeform 87"/>
                <p:cNvSpPr>
                  <a:spLocks/>
                </p:cNvSpPr>
                <p:nvPr/>
              </p:nvSpPr>
              <p:spPr bwMode="auto">
                <a:xfrm>
                  <a:off x="1513" y="1626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1" y="54"/>
                    </a:cxn>
                    <a:cxn ang="0">
                      <a:pos x="72" y="73"/>
                    </a:cxn>
                    <a:cxn ang="0">
                      <a:pos x="60" y="42"/>
                    </a:cxn>
                    <a:cxn ang="0">
                      <a:pos x="81" y="29"/>
                    </a:cxn>
                    <a:cxn ang="0">
                      <a:pos x="55" y="29"/>
                    </a:cxn>
                    <a:cxn ang="0">
                      <a:pos x="41" y="0"/>
                    </a:cxn>
                    <a:cxn ang="0">
                      <a:pos x="30" y="29"/>
                    </a:cxn>
                    <a:cxn ang="0">
                      <a:pos x="0" y="29"/>
                    </a:cxn>
                    <a:cxn ang="0">
                      <a:pos x="23" y="44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1" h="73">
                      <a:moveTo>
                        <a:pt x="11" y="73"/>
                      </a:moveTo>
                      <a:lnTo>
                        <a:pt x="41" y="54"/>
                      </a:lnTo>
                      <a:lnTo>
                        <a:pt x="72" y="73"/>
                      </a:lnTo>
                      <a:lnTo>
                        <a:pt x="60" y="42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4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2" name="Freeform 88"/>
                <p:cNvSpPr>
                  <a:spLocks/>
                </p:cNvSpPr>
                <p:nvPr/>
              </p:nvSpPr>
              <p:spPr bwMode="auto">
                <a:xfrm>
                  <a:off x="1532" y="1626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2" y="73"/>
                    </a:cxn>
                    <a:cxn ang="0">
                      <a:pos x="41" y="54"/>
                    </a:cxn>
                    <a:cxn ang="0">
                      <a:pos x="72" y="73"/>
                    </a:cxn>
                    <a:cxn ang="0">
                      <a:pos x="60" y="42"/>
                    </a:cxn>
                    <a:cxn ang="0">
                      <a:pos x="80" y="29"/>
                    </a:cxn>
                    <a:cxn ang="0">
                      <a:pos x="54" y="29"/>
                    </a:cxn>
                    <a:cxn ang="0">
                      <a:pos x="41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2" y="44"/>
                    </a:cxn>
                    <a:cxn ang="0">
                      <a:pos x="12" y="73"/>
                    </a:cxn>
                    <a:cxn ang="0">
                      <a:pos x="12" y="73"/>
                    </a:cxn>
                  </a:cxnLst>
                  <a:rect l="0" t="0" r="r" b="b"/>
                  <a:pathLst>
                    <a:path w="80" h="73">
                      <a:moveTo>
                        <a:pt x="12" y="73"/>
                      </a:moveTo>
                      <a:lnTo>
                        <a:pt x="41" y="54"/>
                      </a:lnTo>
                      <a:lnTo>
                        <a:pt x="72" y="73"/>
                      </a:lnTo>
                      <a:lnTo>
                        <a:pt x="60" y="42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4"/>
                      </a:lnTo>
                      <a:lnTo>
                        <a:pt x="12" y="7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3" name="Freeform 89"/>
                <p:cNvSpPr>
                  <a:spLocks/>
                </p:cNvSpPr>
                <p:nvPr/>
              </p:nvSpPr>
              <p:spPr bwMode="auto">
                <a:xfrm>
                  <a:off x="1552" y="1626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4"/>
                    </a:cxn>
                    <a:cxn ang="0">
                      <a:pos x="74" y="73"/>
                    </a:cxn>
                    <a:cxn ang="0">
                      <a:pos x="60" y="42"/>
                    </a:cxn>
                    <a:cxn ang="0">
                      <a:pos x="83" y="29"/>
                    </a:cxn>
                    <a:cxn ang="0">
                      <a:pos x="55" y="29"/>
                    </a:cxn>
                    <a:cxn ang="0">
                      <a:pos x="43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5" y="44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4"/>
                      </a:lnTo>
                      <a:lnTo>
                        <a:pt x="74" y="73"/>
                      </a:lnTo>
                      <a:lnTo>
                        <a:pt x="60" y="42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4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4" name="Freeform 90"/>
                <p:cNvSpPr>
                  <a:spLocks/>
                </p:cNvSpPr>
                <p:nvPr/>
              </p:nvSpPr>
              <p:spPr bwMode="auto">
                <a:xfrm>
                  <a:off x="1571" y="1626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1" y="73"/>
                    </a:cxn>
                    <a:cxn ang="0">
                      <a:pos x="42" y="54"/>
                    </a:cxn>
                    <a:cxn ang="0">
                      <a:pos x="73" y="73"/>
                    </a:cxn>
                    <a:cxn ang="0">
                      <a:pos x="61" y="42"/>
                    </a:cxn>
                    <a:cxn ang="0">
                      <a:pos x="82" y="29"/>
                    </a:cxn>
                    <a:cxn ang="0">
                      <a:pos x="55" y="29"/>
                    </a:cxn>
                    <a:cxn ang="0">
                      <a:pos x="42" y="0"/>
                    </a:cxn>
                    <a:cxn ang="0">
                      <a:pos x="28" y="29"/>
                    </a:cxn>
                    <a:cxn ang="0">
                      <a:pos x="0" y="29"/>
                    </a:cxn>
                    <a:cxn ang="0">
                      <a:pos x="24" y="44"/>
                    </a:cxn>
                    <a:cxn ang="0">
                      <a:pos x="11" y="73"/>
                    </a:cxn>
                    <a:cxn ang="0">
                      <a:pos x="11" y="73"/>
                    </a:cxn>
                  </a:cxnLst>
                  <a:rect l="0" t="0" r="r" b="b"/>
                  <a:pathLst>
                    <a:path w="82" h="73">
                      <a:moveTo>
                        <a:pt x="11" y="73"/>
                      </a:moveTo>
                      <a:lnTo>
                        <a:pt x="42" y="54"/>
                      </a:lnTo>
                      <a:lnTo>
                        <a:pt x="73" y="73"/>
                      </a:lnTo>
                      <a:lnTo>
                        <a:pt x="61" y="42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4"/>
                      </a:lnTo>
                      <a:lnTo>
                        <a:pt x="11" y="7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55" name="Freeform 91"/>
                <p:cNvSpPr>
                  <a:spLocks/>
                </p:cNvSpPr>
                <p:nvPr/>
              </p:nvSpPr>
              <p:spPr bwMode="auto">
                <a:xfrm>
                  <a:off x="1590" y="1626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3" y="73"/>
                    </a:cxn>
                    <a:cxn ang="0">
                      <a:pos x="43" y="54"/>
                    </a:cxn>
                    <a:cxn ang="0">
                      <a:pos x="73" y="73"/>
                    </a:cxn>
                    <a:cxn ang="0">
                      <a:pos x="61" y="42"/>
                    </a:cxn>
                    <a:cxn ang="0">
                      <a:pos x="83" y="29"/>
                    </a:cxn>
                    <a:cxn ang="0">
                      <a:pos x="56" y="29"/>
                    </a:cxn>
                    <a:cxn ang="0">
                      <a:pos x="42" y="0"/>
                    </a:cxn>
                    <a:cxn ang="0">
                      <a:pos x="29" y="29"/>
                    </a:cxn>
                    <a:cxn ang="0">
                      <a:pos x="0" y="29"/>
                    </a:cxn>
                    <a:cxn ang="0">
                      <a:pos x="25" y="44"/>
                    </a:cxn>
                    <a:cxn ang="0">
                      <a:pos x="13" y="73"/>
                    </a:cxn>
                    <a:cxn ang="0">
                      <a:pos x="13" y="73"/>
                    </a:cxn>
                  </a:cxnLst>
                  <a:rect l="0" t="0" r="r" b="b"/>
                  <a:pathLst>
                    <a:path w="83" h="73">
                      <a:moveTo>
                        <a:pt x="13" y="73"/>
                      </a:moveTo>
                      <a:lnTo>
                        <a:pt x="43" y="54"/>
                      </a:lnTo>
                      <a:lnTo>
                        <a:pt x="73" y="73"/>
                      </a:lnTo>
                      <a:lnTo>
                        <a:pt x="61" y="42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4"/>
                      </a:lnTo>
                      <a:lnTo>
                        <a:pt x="13" y="7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56" name="Group 92"/>
            <p:cNvGrpSpPr>
              <a:grpSpLocks/>
            </p:cNvGrpSpPr>
            <p:nvPr/>
          </p:nvGrpSpPr>
          <p:grpSpPr bwMode="auto">
            <a:xfrm>
              <a:off x="1419" y="3926"/>
              <a:ext cx="430" cy="208"/>
              <a:chOff x="3324" y="3984"/>
              <a:chExt cx="507" cy="250"/>
            </a:xfrm>
          </p:grpSpPr>
          <p:grpSp>
            <p:nvGrpSpPr>
              <p:cNvPr id="11357" name="Group 93"/>
              <p:cNvGrpSpPr>
                <a:grpSpLocks/>
              </p:cNvGrpSpPr>
              <p:nvPr/>
            </p:nvGrpSpPr>
            <p:grpSpPr bwMode="auto">
              <a:xfrm>
                <a:off x="3324" y="3984"/>
                <a:ext cx="276" cy="250"/>
                <a:chOff x="3503" y="3671"/>
                <a:chExt cx="276" cy="250"/>
              </a:xfrm>
            </p:grpSpPr>
            <p:grpSp>
              <p:nvGrpSpPr>
                <p:cNvPr id="11358" name="Group 94"/>
                <p:cNvGrpSpPr>
                  <a:grpSpLocks/>
                </p:cNvGrpSpPr>
                <p:nvPr/>
              </p:nvGrpSpPr>
              <p:grpSpPr bwMode="auto">
                <a:xfrm>
                  <a:off x="3503" y="3671"/>
                  <a:ext cx="276" cy="250"/>
                  <a:chOff x="3458" y="3632"/>
                  <a:chExt cx="276" cy="250"/>
                </a:xfrm>
              </p:grpSpPr>
              <p:grpSp>
                <p:nvGrpSpPr>
                  <p:cNvPr id="1135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58" y="3632"/>
                    <a:ext cx="276" cy="239"/>
                    <a:chOff x="3458" y="3632"/>
                    <a:chExt cx="276" cy="239"/>
                  </a:xfrm>
                </p:grpSpPr>
                <p:grpSp>
                  <p:nvGrpSpPr>
                    <p:cNvPr id="11360" name="Group 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3632"/>
                      <a:ext cx="256" cy="239"/>
                      <a:chOff x="3458" y="3632"/>
                      <a:chExt cx="256" cy="239"/>
                    </a:xfrm>
                  </p:grpSpPr>
                  <p:grpSp>
                    <p:nvGrpSpPr>
                      <p:cNvPr id="11361" name="Group 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77" y="3640"/>
                        <a:ext cx="237" cy="231"/>
                        <a:chOff x="3477" y="3640"/>
                        <a:chExt cx="237" cy="231"/>
                      </a:xfrm>
                    </p:grpSpPr>
                    <p:pic>
                      <p:nvPicPr>
                        <p:cNvPr id="11362" name="Picture 98" descr="DOE_Logo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 cstate="print"/>
                        <a:srcRect l="19905" t="11214" r="19601" b="12357"/>
                        <a:stretch>
                          <a:fillRect/>
                        </a:stretch>
                      </p:blipFill>
                      <p:spPr bwMode="auto">
                        <a:xfrm>
                          <a:off x="3492" y="3655"/>
                          <a:ext cx="206" cy="202"/>
                        </a:xfrm>
                        <a:prstGeom prst="rect">
                          <a:avLst/>
                        </a:prstGeom>
                        <a:noFill/>
                      </p:spPr>
                    </p:pic>
                    <p:sp>
                      <p:nvSpPr>
                        <p:cNvPr id="11363" name="Oval 9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77" y="3640"/>
                          <a:ext cx="237" cy="231"/>
                        </a:xfrm>
                        <a:prstGeom prst="ellipse">
                          <a:avLst/>
                        </a:prstGeom>
                        <a:noFill/>
                        <a:ln w="571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1364" name="Rectangle 1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3632"/>
                        <a:ext cx="56" cy="5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1365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78" y="3632"/>
                      <a:ext cx="56" cy="56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366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3826"/>
                    <a:ext cx="56" cy="56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367" name="Oval 103"/>
                <p:cNvSpPr>
                  <a:spLocks noChangeArrowheads="1"/>
                </p:cNvSpPr>
                <p:nvPr/>
              </p:nvSpPr>
              <p:spPr bwMode="auto">
                <a:xfrm>
                  <a:off x="3710" y="3864"/>
                  <a:ext cx="56" cy="5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11368" name="Picture 104" descr="nasaball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580" y="4000"/>
                <a:ext cx="251" cy="2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1369" name="Text Box 105"/>
          <p:cNvSpPr txBox="1">
            <a:spLocks noChangeArrowheads="1"/>
          </p:cNvSpPr>
          <p:nvPr/>
        </p:nvSpPr>
        <p:spPr bwMode="auto">
          <a:xfrm>
            <a:off x="3282950" y="5734050"/>
            <a:ext cx="54514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>
                <a:latin typeface="Arial" charset="0"/>
                <a:hlinkClick r:id="rId7"/>
              </a:rPr>
              <a:t>http://glast-ground.slac.stanford.edu/DataPortal</a:t>
            </a:r>
            <a:r>
              <a:rPr lang="en-US" b="1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Pipeline + Data Quality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38125" y="1343025"/>
            <a:ext cx="8686801" cy="5267325"/>
            <a:chOff x="0" y="990600"/>
            <a:chExt cx="9144001" cy="54102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0" t="15925" r="1444" b="3124"/>
            <a:stretch>
              <a:fillRect/>
            </a:stretch>
          </p:blipFill>
          <p:spPr bwMode="auto">
            <a:xfrm>
              <a:off x="0" y="990600"/>
              <a:ext cx="5000469" cy="2401800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536" t="16921" r="923" b="7697"/>
            <a:stretch>
              <a:fillRect/>
            </a:stretch>
          </p:blipFill>
          <p:spPr bwMode="auto">
            <a:xfrm>
              <a:off x="5091841" y="1010400"/>
              <a:ext cx="4052160" cy="2362200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1352" t="17021" r="591" b="4681"/>
            <a:stretch>
              <a:fillRect/>
            </a:stretch>
          </p:blipFill>
          <p:spPr bwMode="auto">
            <a:xfrm>
              <a:off x="0" y="3733800"/>
              <a:ext cx="4323522" cy="2667000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1303" t="16170" r="977" b="12340"/>
            <a:stretch>
              <a:fillRect/>
            </a:stretch>
          </p:blipFill>
          <p:spPr bwMode="auto">
            <a:xfrm>
              <a:off x="4381500" y="3733800"/>
              <a:ext cx="4762500" cy="2667000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2401" y="1266825"/>
            <a:ext cx="8824912" cy="5258128"/>
            <a:chOff x="228600" y="685800"/>
            <a:chExt cx="8758237" cy="5953453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808" t="20126" r="936" b="5241"/>
            <a:stretch>
              <a:fillRect/>
            </a:stretch>
          </p:blipFill>
          <p:spPr bwMode="auto">
            <a:xfrm>
              <a:off x="4724400" y="762000"/>
              <a:ext cx="3733800" cy="273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6240" t="32291" r="3200" b="3935"/>
            <a:stretch>
              <a:fillRect/>
            </a:stretch>
          </p:blipFill>
          <p:spPr bwMode="auto">
            <a:xfrm>
              <a:off x="228600" y="685800"/>
              <a:ext cx="3721983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l="22404" t="28137" r="14208" b="4182"/>
            <a:stretch>
              <a:fillRect/>
            </a:stretch>
          </p:blipFill>
          <p:spPr bwMode="auto">
            <a:xfrm>
              <a:off x="228600" y="3657600"/>
              <a:ext cx="3886200" cy="2981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4114800"/>
              <a:ext cx="4491037" cy="1834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ight Arrow 12"/>
            <p:cNvSpPr/>
            <p:nvPr/>
          </p:nvSpPr>
          <p:spPr>
            <a:xfrm rot="10800000">
              <a:off x="4114800" y="2057400"/>
              <a:ext cx="4572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 rot="5400000">
              <a:off x="1943100" y="3543300"/>
              <a:ext cx="4572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/>
            <p:cNvSpPr/>
            <p:nvPr/>
          </p:nvSpPr>
          <p:spPr>
            <a:xfrm rot="5400000">
              <a:off x="6210300" y="3619500"/>
              <a:ext cx="4572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Introduction</a:t>
            </a:r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0375" y="1230313"/>
            <a:ext cx="8320088" cy="50276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Pipeline design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goals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Automated submission and monitoring of batch jobs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Very high reliability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Ability to define graph of jobs to be run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latin typeface="+mn-lt"/>
              </a:rPr>
              <a:t>Ability to parallelize processing </a:t>
            </a:r>
            <a:r>
              <a:rPr lang="en-US" sz="1600" b="1" kern="0" dirty="0" smtClean="0">
                <a:latin typeface="+mn-lt"/>
              </a:rPr>
              <a:t>tasks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Ability to perform simple computations as part of job graph</a:t>
            </a:r>
          </a:p>
          <a:p>
            <a:pPr marL="1714500" lvl="3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E.g. Compute how many parallel streams to create as a function of the number of events to be processed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latin typeface="+mn-lt"/>
              </a:rPr>
              <a:t>Ability to “Roll Back” jobs (whether successful or not)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latin typeface="+mn-lt"/>
              </a:rPr>
              <a:t>Capability to automatically compute sub-graph of jobs to </a:t>
            </a:r>
            <a:r>
              <a:rPr lang="en-US" sz="1600" b="1" kern="0" dirty="0" smtClean="0">
                <a:latin typeface="+mn-lt"/>
              </a:rPr>
              <a:t>rerun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baseline="0" dirty="0" smtClean="0">
                <a:latin typeface="+mn-lt"/>
              </a:rPr>
              <a:t>Maintain</a:t>
            </a:r>
            <a:r>
              <a:rPr lang="en-US" sz="1600" b="1" kern="0" dirty="0" smtClean="0">
                <a:latin typeface="+mn-lt"/>
              </a:rPr>
              <a:t> </a:t>
            </a:r>
            <a:r>
              <a:rPr lang="en-US" sz="1600" b="1" kern="0" dirty="0">
                <a:latin typeface="+mn-lt"/>
              </a:rPr>
              <a:t>f</a:t>
            </a:r>
            <a:r>
              <a:rPr lang="en-US" sz="1600" b="1" kern="0" baseline="0" dirty="0" smtClean="0">
                <a:latin typeface="+mn-lt"/>
              </a:rPr>
              <a:t>ull</a:t>
            </a:r>
            <a:r>
              <a:rPr lang="en-US" sz="1600" b="1" kern="0" dirty="0" smtClean="0">
                <a:latin typeface="+mn-lt"/>
              </a:rPr>
              <a:t> history of all data processing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latin typeface="+mn-lt"/>
              </a:rPr>
              <a:t>Data catalog to keep track of all data </a:t>
            </a:r>
            <a:r>
              <a:rPr lang="en-US" sz="1600" b="1" kern="0" dirty="0" smtClean="0">
                <a:latin typeface="+mn-lt"/>
              </a:rPr>
              <a:t>products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Web interface for monitoring jobs and submitting new tasks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Plus command line client, and programmatic API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27063" y="1211263"/>
            <a:ext cx="6848475" cy="1938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>
                <a:latin typeface="Times New Roman" pitchFamily="18" charset="0"/>
              </a:rPr>
              <a:t>SLAC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36588" y="3673475"/>
            <a:ext cx="5013325" cy="28384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>
                <a:latin typeface="Times New Roman" pitchFamily="18" charset="0"/>
              </a:rPr>
              <a:t>SLAC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57175"/>
            <a:ext cx="8763000" cy="657225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Pipeline </a:t>
            </a:r>
            <a:r>
              <a:rPr lang="en-US" dirty="0" smtClean="0"/>
              <a:t>and Data Catalog </a:t>
            </a:r>
            <a:r>
              <a:rPr lang="en-US" dirty="0"/>
              <a:t>Components</a:t>
            </a: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3127375" y="4183063"/>
            <a:ext cx="1781175" cy="1174750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Pipeline</a:t>
            </a:r>
          </a:p>
          <a:p>
            <a:pPr algn="ctr"/>
            <a:r>
              <a:rPr lang="en-US">
                <a:latin typeface="Times New Roman" pitchFamily="18" charset="0"/>
              </a:rPr>
              <a:t>Server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2989263" y="5622925"/>
            <a:ext cx="788987" cy="798513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Times New Roman" pitchFamily="18" charset="0"/>
              </a:rPr>
              <a:t>Oracle</a:t>
            </a:r>
          </a:p>
        </p:txBody>
      </p:sp>
      <p:cxnSp>
        <p:nvCxnSpPr>
          <p:cNvPr id="27655" name="AutoShape 7"/>
          <p:cNvCxnSpPr>
            <a:cxnSpLocks noChangeShapeType="1"/>
            <a:stCxn id="27654" idx="0"/>
            <a:endCxn id="27653" idx="2"/>
          </p:cNvCxnSpPr>
          <p:nvPr/>
        </p:nvCxnSpPr>
        <p:spPr bwMode="auto">
          <a:xfrm flipV="1">
            <a:off x="3778250" y="5357813"/>
            <a:ext cx="239713" cy="49618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165100" y="5635625"/>
            <a:ext cx="1527175" cy="6731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Pipeline </a:t>
            </a:r>
          </a:p>
          <a:p>
            <a:pPr algn="ctr"/>
            <a:r>
              <a:rPr lang="en-US">
                <a:latin typeface="Times New Roman" pitchFamily="18" charset="0"/>
              </a:rPr>
              <a:t>Web Interface</a:t>
            </a:r>
          </a:p>
        </p:txBody>
      </p:sp>
      <p:cxnSp>
        <p:nvCxnSpPr>
          <p:cNvPr id="27657" name="AutoShape 9"/>
          <p:cNvCxnSpPr>
            <a:cxnSpLocks noChangeShapeType="1"/>
            <a:endCxn id="27656" idx="3"/>
          </p:cNvCxnSpPr>
          <p:nvPr/>
        </p:nvCxnSpPr>
        <p:spPr bwMode="auto">
          <a:xfrm rot="10800000">
            <a:off x="1692275" y="5972175"/>
            <a:ext cx="132715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196850" y="4294188"/>
            <a:ext cx="1444625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Line Mode</a:t>
            </a:r>
          </a:p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59" name="AutoShape 11"/>
          <p:cNvCxnSpPr>
            <a:cxnSpLocks noChangeShapeType="1"/>
            <a:stCxn id="27653" idx="3"/>
            <a:endCxn id="27682" idx="1"/>
          </p:cNvCxnSpPr>
          <p:nvPr/>
        </p:nvCxnSpPr>
        <p:spPr bwMode="auto">
          <a:xfrm flipV="1">
            <a:off x="4927600" y="4162425"/>
            <a:ext cx="1133475" cy="608013"/>
          </a:xfrm>
          <a:prstGeom prst="curvedConnector3">
            <a:avLst>
              <a:gd name="adj1" fmla="val 4915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60" name="AutoShape 12"/>
          <p:cNvCxnSpPr>
            <a:cxnSpLocks noChangeShapeType="1"/>
            <a:stCxn id="27653" idx="3"/>
            <a:endCxn id="27666" idx="1"/>
          </p:cNvCxnSpPr>
          <p:nvPr/>
        </p:nvCxnSpPr>
        <p:spPr bwMode="auto">
          <a:xfrm>
            <a:off x="4927600" y="4770438"/>
            <a:ext cx="1147763" cy="1333500"/>
          </a:xfrm>
          <a:prstGeom prst="curvedConnector3">
            <a:avLst>
              <a:gd name="adj1" fmla="val 49102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385763" y="2303463"/>
            <a:ext cx="1258887" cy="66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Catalog Web</a:t>
            </a:r>
          </a:p>
          <a:p>
            <a:pPr algn="ctr"/>
            <a:r>
              <a:rPr lang="en-US">
                <a:latin typeface="Times New Roman" pitchFamily="18" charset="0"/>
              </a:rPr>
              <a:t>Interface</a:t>
            </a:r>
          </a:p>
        </p:txBody>
      </p:sp>
      <p:cxnSp>
        <p:nvCxnSpPr>
          <p:cNvPr id="27662" name="AutoShape 14"/>
          <p:cNvCxnSpPr>
            <a:cxnSpLocks noChangeShapeType="1"/>
            <a:stCxn id="27692" idx="3"/>
            <a:endCxn id="27678" idx="1"/>
          </p:cNvCxnSpPr>
          <p:nvPr/>
        </p:nvCxnSpPr>
        <p:spPr bwMode="auto">
          <a:xfrm flipV="1">
            <a:off x="2081213" y="2247900"/>
            <a:ext cx="1071562" cy="581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63" name="AutoShape 15"/>
          <p:cNvCxnSpPr>
            <a:cxnSpLocks noChangeShapeType="1"/>
            <a:stCxn id="27679" idx="3"/>
            <a:endCxn id="27678" idx="1"/>
          </p:cNvCxnSpPr>
          <p:nvPr/>
        </p:nvCxnSpPr>
        <p:spPr bwMode="auto">
          <a:xfrm>
            <a:off x="2705100" y="1641475"/>
            <a:ext cx="447675" cy="606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064250" y="4625975"/>
            <a:ext cx="2614613" cy="896938"/>
            <a:chOff x="3820" y="2914"/>
            <a:chExt cx="1647" cy="565"/>
          </a:xfrm>
        </p:grpSpPr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3862" y="2914"/>
              <a:ext cx="1605" cy="56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r>
                <a:rPr lang="en-US">
                  <a:latin typeface="Times New Roman" pitchFamily="18" charset="0"/>
                </a:rPr>
                <a:t>IN2P3</a:t>
              </a:r>
            </a:p>
          </p:txBody>
        </p:sp>
        <p:sp>
          <p:nvSpPr>
            <p:cNvPr id="27671" name="AutoShape 23"/>
            <p:cNvSpPr>
              <a:spLocks noChangeArrowheads="1"/>
            </p:cNvSpPr>
            <p:nvPr/>
          </p:nvSpPr>
          <p:spPr bwMode="auto">
            <a:xfrm>
              <a:off x="3820" y="3126"/>
              <a:ext cx="804" cy="21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Job Control</a:t>
              </a:r>
            </a:p>
          </p:txBody>
        </p:sp>
        <p:sp>
          <p:nvSpPr>
            <p:cNvPr id="27672" name="AutoShape 24"/>
            <p:cNvSpPr>
              <a:spLocks noChangeArrowheads="1"/>
            </p:cNvSpPr>
            <p:nvPr/>
          </p:nvSpPr>
          <p:spPr bwMode="auto">
            <a:xfrm>
              <a:off x="4846" y="2953"/>
              <a:ext cx="529" cy="499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Batch</a:t>
              </a:r>
            </a:p>
            <a:p>
              <a:pPr algn="ctr"/>
              <a:r>
                <a:rPr lang="en-US">
                  <a:latin typeface="Times New Roman" pitchFamily="18" charset="0"/>
                </a:rPr>
                <a:t>Farm</a:t>
              </a:r>
            </a:p>
          </p:txBody>
        </p:sp>
        <p:cxnSp>
          <p:nvCxnSpPr>
            <p:cNvPr id="27673" name="AutoShape 25"/>
            <p:cNvCxnSpPr>
              <a:cxnSpLocks noChangeShapeType="1"/>
              <a:stCxn id="27671" idx="3"/>
              <a:endCxn id="27672" idx="1"/>
            </p:cNvCxnSpPr>
            <p:nvPr/>
          </p:nvCxnSpPr>
          <p:spPr bwMode="auto">
            <a:xfrm flipV="1">
              <a:off x="4624" y="3203"/>
              <a:ext cx="222" cy="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cxnSp>
        <p:nvCxnSpPr>
          <p:cNvPr id="27674" name="AutoShape 26"/>
          <p:cNvCxnSpPr>
            <a:cxnSpLocks noChangeShapeType="1"/>
            <a:stCxn id="27653" idx="3"/>
            <a:endCxn id="27671" idx="1"/>
          </p:cNvCxnSpPr>
          <p:nvPr/>
        </p:nvCxnSpPr>
        <p:spPr bwMode="auto">
          <a:xfrm>
            <a:off x="4927600" y="4770438"/>
            <a:ext cx="1136650" cy="360362"/>
          </a:xfrm>
          <a:prstGeom prst="curvedConnector3">
            <a:avLst>
              <a:gd name="adj1" fmla="val 49162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75" name="AutoShape 27"/>
          <p:cNvSpPr>
            <a:spLocks noChangeArrowheads="1"/>
          </p:cNvSpPr>
          <p:nvPr/>
        </p:nvSpPr>
        <p:spPr bwMode="auto">
          <a:xfrm>
            <a:off x="6624638" y="2341563"/>
            <a:ext cx="1052512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Data </a:t>
            </a:r>
          </a:p>
          <a:p>
            <a:pPr algn="ctr"/>
            <a:r>
              <a:rPr lang="en-US">
                <a:latin typeface="Times New Roman" pitchFamily="18" charset="0"/>
              </a:rPr>
              <a:t>Portal</a:t>
            </a:r>
          </a:p>
        </p:txBody>
      </p:sp>
      <p:sp>
        <p:nvSpPr>
          <p:cNvPr id="27676" name="AutoShape 28"/>
          <p:cNvSpPr>
            <a:spLocks noChangeArrowheads="1"/>
          </p:cNvSpPr>
          <p:nvPr/>
        </p:nvSpPr>
        <p:spPr bwMode="auto">
          <a:xfrm>
            <a:off x="6607175" y="1330325"/>
            <a:ext cx="1052513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Command</a:t>
            </a:r>
          </a:p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77" name="AutoShape 29"/>
          <p:cNvCxnSpPr>
            <a:cxnSpLocks noChangeShapeType="1"/>
            <a:stCxn id="27679" idx="1"/>
            <a:endCxn id="27661" idx="0"/>
          </p:cNvCxnSpPr>
          <p:nvPr/>
        </p:nvCxnSpPr>
        <p:spPr bwMode="auto">
          <a:xfrm flipH="1">
            <a:off x="1016000" y="1641475"/>
            <a:ext cx="860425" cy="661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7678" name="AutoShape 30"/>
          <p:cNvSpPr>
            <a:spLocks noChangeArrowheads="1"/>
          </p:cNvSpPr>
          <p:nvPr/>
        </p:nvSpPr>
        <p:spPr bwMode="auto">
          <a:xfrm>
            <a:off x="3171825" y="1714500"/>
            <a:ext cx="1760538" cy="10668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Times New Roman" pitchFamily="18" charset="0"/>
              </a:rPr>
              <a:t>Data </a:t>
            </a:r>
          </a:p>
          <a:p>
            <a:pPr algn="ctr"/>
            <a:r>
              <a:rPr lang="en-US" dirty="0">
                <a:latin typeface="Times New Roman" pitchFamily="18" charset="0"/>
              </a:rPr>
              <a:t>Catalog</a:t>
            </a:r>
          </a:p>
        </p:txBody>
      </p:sp>
      <p:sp>
        <p:nvSpPr>
          <p:cNvPr id="27679" name="AutoShape 31"/>
          <p:cNvSpPr>
            <a:spLocks noChangeArrowheads="1"/>
          </p:cNvSpPr>
          <p:nvPr/>
        </p:nvSpPr>
        <p:spPr bwMode="auto">
          <a:xfrm>
            <a:off x="1876425" y="1244600"/>
            <a:ext cx="828675" cy="792163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Oracle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061075" y="3657600"/>
            <a:ext cx="2614613" cy="896938"/>
            <a:chOff x="3820" y="2914"/>
            <a:chExt cx="1647" cy="565"/>
          </a:xfrm>
        </p:grpSpPr>
        <p:sp>
          <p:nvSpPr>
            <p:cNvPr id="27681" name="Rectangle 33"/>
            <p:cNvSpPr>
              <a:spLocks noChangeArrowheads="1"/>
            </p:cNvSpPr>
            <p:nvPr/>
          </p:nvSpPr>
          <p:spPr bwMode="auto">
            <a:xfrm>
              <a:off x="3862" y="2914"/>
              <a:ext cx="1605" cy="56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r>
                <a:rPr lang="en-US">
                  <a:latin typeface="Times New Roman" pitchFamily="18" charset="0"/>
                </a:rPr>
                <a:t>SLAC</a:t>
              </a:r>
            </a:p>
          </p:txBody>
        </p:sp>
        <p:sp>
          <p:nvSpPr>
            <p:cNvPr id="27682" name="AutoShape 34"/>
            <p:cNvSpPr>
              <a:spLocks noChangeArrowheads="1"/>
            </p:cNvSpPr>
            <p:nvPr/>
          </p:nvSpPr>
          <p:spPr bwMode="auto">
            <a:xfrm>
              <a:off x="3820" y="3126"/>
              <a:ext cx="804" cy="21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Job Control</a:t>
              </a:r>
            </a:p>
          </p:txBody>
        </p:sp>
        <p:sp>
          <p:nvSpPr>
            <p:cNvPr id="27683" name="AutoShape 35"/>
            <p:cNvSpPr>
              <a:spLocks noChangeArrowheads="1"/>
            </p:cNvSpPr>
            <p:nvPr/>
          </p:nvSpPr>
          <p:spPr bwMode="auto">
            <a:xfrm>
              <a:off x="4846" y="2953"/>
              <a:ext cx="529" cy="499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Batch</a:t>
              </a:r>
            </a:p>
            <a:p>
              <a:pPr algn="ctr"/>
              <a:r>
                <a:rPr lang="en-US">
                  <a:latin typeface="Times New Roman" pitchFamily="18" charset="0"/>
                </a:rPr>
                <a:t>Farm</a:t>
              </a:r>
            </a:p>
          </p:txBody>
        </p:sp>
        <p:cxnSp>
          <p:nvCxnSpPr>
            <p:cNvPr id="27684" name="AutoShape 36"/>
            <p:cNvCxnSpPr>
              <a:cxnSpLocks noChangeShapeType="1"/>
              <a:stCxn id="27682" idx="3"/>
              <a:endCxn id="27683" idx="1"/>
            </p:cNvCxnSpPr>
            <p:nvPr/>
          </p:nvCxnSpPr>
          <p:spPr bwMode="auto">
            <a:xfrm flipV="1">
              <a:off x="4624" y="3203"/>
              <a:ext cx="222" cy="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27685" name="AutoShape 37"/>
          <p:cNvSpPr>
            <a:spLocks noChangeArrowheads="1"/>
          </p:cNvSpPr>
          <p:nvPr/>
        </p:nvSpPr>
        <p:spPr bwMode="auto">
          <a:xfrm>
            <a:off x="1384300" y="4699000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sp>
        <p:nvSpPr>
          <p:cNvPr id="27686" name="AutoShape 38"/>
          <p:cNvSpPr>
            <a:spLocks noChangeArrowheads="1"/>
          </p:cNvSpPr>
          <p:nvPr/>
        </p:nvSpPr>
        <p:spPr bwMode="auto">
          <a:xfrm>
            <a:off x="1357313" y="5567363"/>
            <a:ext cx="660400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87" name="AutoShape 39"/>
          <p:cNvCxnSpPr>
            <a:cxnSpLocks noChangeShapeType="1"/>
            <a:stCxn id="27686" idx="3"/>
            <a:endCxn id="27653" idx="1"/>
          </p:cNvCxnSpPr>
          <p:nvPr/>
        </p:nvCxnSpPr>
        <p:spPr bwMode="auto">
          <a:xfrm flipV="1">
            <a:off x="2017713" y="4770438"/>
            <a:ext cx="1090612" cy="935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88" name="AutoShape 40"/>
          <p:cNvCxnSpPr>
            <a:cxnSpLocks noChangeShapeType="1"/>
            <a:stCxn id="27685" idx="3"/>
            <a:endCxn id="27653" idx="1"/>
          </p:cNvCxnSpPr>
          <p:nvPr/>
        </p:nvCxnSpPr>
        <p:spPr bwMode="auto">
          <a:xfrm flipV="1">
            <a:off x="2028825" y="4770438"/>
            <a:ext cx="1079500" cy="66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89" name="AutoShape 41"/>
          <p:cNvSpPr>
            <a:spLocks noChangeArrowheads="1"/>
          </p:cNvSpPr>
          <p:nvPr/>
        </p:nvSpPr>
        <p:spPr bwMode="auto">
          <a:xfrm>
            <a:off x="6143625" y="1733550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0" name="AutoShape 42"/>
          <p:cNvCxnSpPr>
            <a:cxnSpLocks noChangeShapeType="1"/>
            <a:stCxn id="27689" idx="1"/>
            <a:endCxn id="27678" idx="3"/>
          </p:cNvCxnSpPr>
          <p:nvPr/>
        </p:nvCxnSpPr>
        <p:spPr bwMode="auto">
          <a:xfrm flipH="1">
            <a:off x="4951413" y="1871663"/>
            <a:ext cx="1192212" cy="376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1" name="AutoShape 43"/>
          <p:cNvSpPr>
            <a:spLocks noChangeArrowheads="1"/>
          </p:cNvSpPr>
          <p:nvPr/>
        </p:nvSpPr>
        <p:spPr bwMode="auto">
          <a:xfrm>
            <a:off x="6161088" y="2338388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sp>
        <p:nvSpPr>
          <p:cNvPr id="27692" name="AutoShape 44"/>
          <p:cNvSpPr>
            <a:spLocks noChangeArrowheads="1"/>
          </p:cNvSpPr>
          <p:nvPr/>
        </p:nvSpPr>
        <p:spPr bwMode="auto">
          <a:xfrm>
            <a:off x="1474788" y="2690813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3" name="AutoShape 45"/>
          <p:cNvCxnSpPr>
            <a:cxnSpLocks noChangeShapeType="1"/>
            <a:stCxn id="27691" idx="1"/>
            <a:endCxn id="27678" idx="3"/>
          </p:cNvCxnSpPr>
          <p:nvPr/>
        </p:nvCxnSpPr>
        <p:spPr bwMode="auto">
          <a:xfrm flipH="1" flipV="1">
            <a:off x="4951413" y="2247900"/>
            <a:ext cx="1209675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4" name="AutoShape 46"/>
          <p:cNvSpPr>
            <a:spLocks noChangeArrowheads="1"/>
          </p:cNvSpPr>
          <p:nvPr/>
        </p:nvSpPr>
        <p:spPr bwMode="auto">
          <a:xfrm>
            <a:off x="3095625" y="4089400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5" name="AutoShape 47"/>
          <p:cNvCxnSpPr>
            <a:cxnSpLocks noChangeShapeType="1"/>
            <a:stCxn id="27678" idx="2"/>
            <a:endCxn id="27694" idx="0"/>
          </p:cNvCxnSpPr>
          <p:nvPr/>
        </p:nvCxnSpPr>
        <p:spPr bwMode="auto">
          <a:xfrm flipH="1">
            <a:off x="3417888" y="2800350"/>
            <a:ext cx="635000" cy="1289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6" name="AutoShape 48"/>
          <p:cNvSpPr>
            <a:spLocks noChangeArrowheads="1"/>
          </p:cNvSpPr>
          <p:nvPr/>
        </p:nvSpPr>
        <p:spPr bwMode="auto">
          <a:xfrm>
            <a:off x="6124575" y="2746375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7" name="AutoShape 49"/>
          <p:cNvCxnSpPr>
            <a:cxnSpLocks noChangeShapeType="1"/>
            <a:stCxn id="27696" idx="1"/>
          </p:cNvCxnSpPr>
          <p:nvPr/>
        </p:nvCxnSpPr>
        <p:spPr bwMode="auto">
          <a:xfrm flipH="1">
            <a:off x="4876800" y="2884488"/>
            <a:ext cx="1247775" cy="148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8" name="Text Box 50"/>
          <p:cNvSpPr txBox="1">
            <a:spLocks noChangeArrowheads="1"/>
          </p:cNvSpPr>
          <p:nvPr/>
        </p:nvSpPr>
        <p:spPr bwMode="auto">
          <a:xfrm rot="-1730531">
            <a:off x="836613" y="1679575"/>
            <a:ext cx="1084262" cy="2746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Times New Roman" pitchFamily="18" charset="0"/>
              </a:rPr>
              <a:t>read-only</a:t>
            </a:r>
          </a:p>
        </p:txBody>
      </p:sp>
      <p:sp>
        <p:nvSpPr>
          <p:cNvPr id="27699" name="Text Box 51"/>
          <p:cNvSpPr txBox="1">
            <a:spLocks noChangeArrowheads="1"/>
          </p:cNvSpPr>
          <p:nvPr/>
        </p:nvSpPr>
        <p:spPr bwMode="auto">
          <a:xfrm>
            <a:off x="2105025" y="5943600"/>
            <a:ext cx="1084263" cy="2746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read-only</a:t>
            </a:r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6057900" y="5568950"/>
            <a:ext cx="2749550" cy="974725"/>
            <a:chOff x="3816" y="3508"/>
            <a:chExt cx="1732" cy="614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3827" y="3528"/>
              <a:ext cx="1645" cy="565"/>
              <a:chOff x="3827" y="3527"/>
              <a:chExt cx="1645" cy="565"/>
            </a:xfrm>
          </p:grpSpPr>
          <p:sp>
            <p:nvSpPr>
              <p:cNvPr id="27665" name="Rectangle 17"/>
              <p:cNvSpPr>
                <a:spLocks noChangeArrowheads="1"/>
              </p:cNvSpPr>
              <p:nvPr/>
            </p:nvSpPr>
            <p:spPr bwMode="auto">
              <a:xfrm>
                <a:off x="3861" y="3527"/>
                <a:ext cx="1611" cy="565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r>
                  <a:rPr lang="en-US">
                    <a:latin typeface="Times New Roman" pitchFamily="18" charset="0"/>
                  </a:rPr>
                  <a:t>INFN / Grid?</a:t>
                </a:r>
              </a:p>
            </p:txBody>
          </p:sp>
          <p:sp>
            <p:nvSpPr>
              <p:cNvPr id="27666" name="AutoShape 18"/>
              <p:cNvSpPr>
                <a:spLocks noChangeArrowheads="1"/>
              </p:cNvSpPr>
              <p:nvPr/>
            </p:nvSpPr>
            <p:spPr bwMode="auto">
              <a:xfrm>
                <a:off x="3827" y="3738"/>
                <a:ext cx="804" cy="212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Times New Roman" pitchFamily="18" charset="0"/>
                  </a:rPr>
                  <a:t>Job Control</a:t>
                </a:r>
              </a:p>
            </p:txBody>
          </p:sp>
          <p:sp>
            <p:nvSpPr>
              <p:cNvPr id="27667" name="AutoShape 19"/>
              <p:cNvSpPr>
                <a:spLocks noChangeArrowheads="1"/>
              </p:cNvSpPr>
              <p:nvPr/>
            </p:nvSpPr>
            <p:spPr bwMode="auto">
              <a:xfrm>
                <a:off x="4866" y="3573"/>
                <a:ext cx="529" cy="499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Times New Roman" pitchFamily="18" charset="0"/>
                  </a:rPr>
                  <a:t>Batch</a:t>
                </a:r>
              </a:p>
              <a:p>
                <a:pPr algn="ctr"/>
                <a:r>
                  <a:rPr lang="en-US">
                    <a:latin typeface="Times New Roman" pitchFamily="18" charset="0"/>
                  </a:rPr>
                  <a:t>Farm</a:t>
                </a:r>
              </a:p>
            </p:txBody>
          </p:sp>
          <p:cxnSp>
            <p:nvCxnSpPr>
              <p:cNvPr id="27668" name="AutoShape 20"/>
              <p:cNvCxnSpPr>
                <a:cxnSpLocks noChangeShapeType="1"/>
                <a:stCxn id="27666" idx="3"/>
                <a:endCxn id="27667" idx="1"/>
              </p:cNvCxnSpPr>
              <p:nvPr/>
            </p:nvCxnSpPr>
            <p:spPr bwMode="auto">
              <a:xfrm flipV="1">
                <a:off x="4631" y="3823"/>
                <a:ext cx="235" cy="2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</p:grpSp>
        <p:sp>
          <p:nvSpPr>
            <p:cNvPr id="27705" name="Rectangle 57"/>
            <p:cNvSpPr>
              <a:spLocks noChangeArrowheads="1"/>
            </p:cNvSpPr>
            <p:nvPr/>
          </p:nvSpPr>
          <p:spPr bwMode="auto">
            <a:xfrm>
              <a:off x="3816" y="3508"/>
              <a:ext cx="1732" cy="614"/>
            </a:xfrm>
            <a:prstGeom prst="rect">
              <a:avLst/>
            </a:prstGeom>
            <a:solidFill>
              <a:srgbClr val="FFFFCC">
                <a:alpha val="7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4305300" y="5667375"/>
            <a:ext cx="1022350" cy="5857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latin typeface="Times New Roman" pitchFamily="18" charset="0"/>
              </a:rPr>
              <a:t>Jython</a:t>
            </a:r>
            <a:endParaRPr lang="en-US" dirty="0">
              <a:latin typeface="Times New Roman" pitchFamily="18" charset="0"/>
            </a:endParaRPr>
          </a:p>
          <a:p>
            <a:pPr algn="ctr"/>
            <a:r>
              <a:rPr lang="en-US" dirty="0" smtClean="0">
                <a:latin typeface="Times New Roman" pitchFamily="18" charset="0"/>
              </a:rPr>
              <a:t>Engine</a:t>
            </a:r>
            <a:endParaRPr lang="en-US" dirty="0">
              <a:latin typeface="Times New Roman" pitchFamily="18" charset="0"/>
            </a:endParaRPr>
          </a:p>
        </p:txBody>
      </p:sp>
      <p:cxnSp>
        <p:nvCxnSpPr>
          <p:cNvPr id="61" name="AutoShape 7"/>
          <p:cNvCxnSpPr>
            <a:cxnSpLocks noChangeShapeType="1"/>
            <a:stCxn id="60" idx="0"/>
          </p:cNvCxnSpPr>
          <p:nvPr/>
        </p:nvCxnSpPr>
        <p:spPr bwMode="auto">
          <a:xfrm rot="16200000" flipV="1">
            <a:off x="4556125" y="5407025"/>
            <a:ext cx="285750" cy="234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Task specification (XML)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3" y="1147763"/>
            <a:ext cx="7648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8908" t="23468" r="11214" b="44002"/>
          <a:stretch>
            <a:fillRect/>
          </a:stretch>
        </p:blipFill>
        <p:spPr bwMode="auto">
          <a:xfrm>
            <a:off x="3629025" y="3505093"/>
            <a:ext cx="5362575" cy="22575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39118" t="20442" r="30874" b="41625"/>
          <a:stretch>
            <a:fillRect/>
          </a:stretch>
        </p:blipFill>
        <p:spPr bwMode="auto">
          <a:xfrm>
            <a:off x="130311" y="3296111"/>
            <a:ext cx="3279640" cy="267606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 rot="16200000" flipH="1">
            <a:off x="1081087" y="2824162"/>
            <a:ext cx="704850" cy="200025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3581400" y="2667000"/>
            <a:ext cx="1695450" cy="81915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Task Specification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9075" y="1162050"/>
            <a:ext cx="7478713" cy="5449888"/>
            <a:chOff x="0" y="1028700"/>
            <a:chExt cx="7478713" cy="5449888"/>
          </a:xfrm>
        </p:grpSpPr>
        <p:pic>
          <p:nvPicPr>
            <p:cNvPr id="5" name="Picture 7" descr="L1Pro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63700" y="1028700"/>
              <a:ext cx="5815013" cy="5449888"/>
            </a:xfrm>
            <a:prstGeom prst="rect">
              <a:avLst/>
            </a:prstGeom>
            <a:noFill/>
          </p:spPr>
        </p:pic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V="1">
              <a:off x="1485900" y="2743200"/>
              <a:ext cx="1143000" cy="342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0" y="2971800"/>
              <a:ext cx="1828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Reconstruction</a:t>
              </a: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57300" y="2171700"/>
              <a:ext cx="800100" cy="4572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0" y="1943100"/>
              <a:ext cx="1828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Digitization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858000" cy="685800"/>
          </a:xfrm>
          <a:noFill/>
          <a:ln/>
        </p:spPr>
        <p:txBody>
          <a:bodyPr>
            <a:normAutofit/>
          </a:bodyPr>
          <a:lstStyle/>
          <a:p>
            <a:r>
              <a:rPr lang="en-US" dirty="0" smtClean="0"/>
              <a:t>Pipeline Implementation</a:t>
            </a:r>
            <a:endParaRPr lang="en-US" dirty="0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57200" y="1143000"/>
            <a:ext cx="22860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Back-End</a:t>
            </a:r>
          </a:p>
          <a:p>
            <a:pPr algn="ctr"/>
            <a:r>
              <a:rPr lang="en-US">
                <a:solidFill>
                  <a:schemeClr val="hlink"/>
                </a:solidFill>
              </a:rPr>
              <a:t>Components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390900" y="1143000"/>
            <a:ext cx="23241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Middle-Ware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400800" y="1143000"/>
            <a:ext cx="22860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Front-End</a:t>
            </a:r>
          </a:p>
          <a:p>
            <a:pPr algn="ctr"/>
            <a:r>
              <a:rPr lang="en-US">
                <a:solidFill>
                  <a:schemeClr val="hlink"/>
                </a:solidFill>
              </a:rPr>
              <a:t>User Interfaces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400800" y="2857500"/>
            <a:ext cx="2286000" cy="685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Line-mode</a:t>
            </a:r>
          </a:p>
          <a:p>
            <a:pPr algn="ctr"/>
            <a:r>
              <a:rPr lang="en-US"/>
              <a:t>Client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4686300" y="24003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6400800" y="1143000"/>
            <a:ext cx="2286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Web Browser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3390900" y="2857500"/>
            <a:ext cx="2324100" cy="28575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Pipeline</a:t>
            </a:r>
          </a:p>
          <a:p>
            <a:pPr algn="ctr"/>
            <a:r>
              <a:rPr lang="en-US"/>
              <a:t>Server</a:t>
            </a:r>
          </a:p>
          <a:p>
            <a:pPr algn="ctr"/>
            <a:endParaRPr lang="en-US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5029200" y="2857500"/>
            <a:ext cx="685800" cy="12573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en-US"/>
              <a:t>MBean</a:t>
            </a:r>
          </a:p>
          <a:p>
            <a:pPr algn="ctr"/>
            <a:r>
              <a:rPr lang="en-US"/>
              <a:t>Interface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3467100" y="480060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3467100" y="497205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3467100" y="514350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457200" y="4686300"/>
            <a:ext cx="2286000" cy="685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Job Control Service</a:t>
            </a:r>
          </a:p>
        </p:txBody>
      </p:sp>
      <p:cxnSp>
        <p:nvCxnSpPr>
          <p:cNvPr id="34857" name="AutoShape 41"/>
          <p:cNvCxnSpPr>
            <a:cxnSpLocks noChangeShapeType="1"/>
            <a:stCxn id="34847" idx="1"/>
          </p:cNvCxnSpPr>
          <p:nvPr/>
        </p:nvCxnSpPr>
        <p:spPr bwMode="auto">
          <a:xfrm flipH="1">
            <a:off x="2751138" y="5200650"/>
            <a:ext cx="7159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858" name="AutoShape 42"/>
          <p:cNvCxnSpPr>
            <a:cxnSpLocks noChangeShapeType="1"/>
            <a:stCxn id="34845" idx="1"/>
          </p:cNvCxnSpPr>
          <p:nvPr/>
        </p:nvCxnSpPr>
        <p:spPr bwMode="auto">
          <a:xfrm flipH="1" flipV="1">
            <a:off x="2749550" y="5027613"/>
            <a:ext cx="7175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859" name="AutoShape 43"/>
          <p:cNvCxnSpPr>
            <a:cxnSpLocks noChangeShapeType="1"/>
            <a:stCxn id="34844" idx="1"/>
          </p:cNvCxnSpPr>
          <p:nvPr/>
        </p:nvCxnSpPr>
        <p:spPr bwMode="auto">
          <a:xfrm flipH="1">
            <a:off x="2751138" y="4857750"/>
            <a:ext cx="7159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457200" y="2057400"/>
            <a:ext cx="2293938" cy="2338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Oracle</a:t>
            </a:r>
          </a:p>
          <a:p>
            <a:pPr algn="ctr"/>
            <a:r>
              <a:rPr lang="en-US"/>
              <a:t>RDBMS</a:t>
            </a:r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663575" y="2138363"/>
            <a:ext cx="1177925" cy="6810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Stored</a:t>
            </a:r>
          </a:p>
          <a:p>
            <a:pPr algn="ctr"/>
            <a:r>
              <a:rPr lang="en-US"/>
              <a:t>Procedures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742950" y="3524250"/>
            <a:ext cx="800100" cy="828675"/>
            <a:chOff x="1296" y="2880"/>
            <a:chExt cx="401" cy="382"/>
          </a:xfrm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1296" y="2880"/>
              <a:ext cx="241" cy="311"/>
              <a:chOff x="648" y="1584"/>
              <a:chExt cx="288" cy="270"/>
            </a:xfrm>
          </p:grpSpPr>
          <p:sp>
            <p:nvSpPr>
              <p:cNvPr id="34871" name="Oval 55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2" name="Rectangle 56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0" name="Oval 54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3" name="Line 57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4" name="Line 58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1376" y="2921"/>
              <a:ext cx="241" cy="311"/>
              <a:chOff x="648" y="1584"/>
              <a:chExt cx="288" cy="270"/>
            </a:xfrm>
          </p:grpSpPr>
          <p:sp>
            <p:nvSpPr>
              <p:cNvPr id="34877" name="Oval 61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8" name="Rectangle 62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9" name="Oval 63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0" name="Line 64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1" name="Line 65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66"/>
            <p:cNvGrpSpPr>
              <a:grpSpLocks/>
            </p:cNvGrpSpPr>
            <p:nvPr/>
          </p:nvGrpSpPr>
          <p:grpSpPr bwMode="auto">
            <a:xfrm>
              <a:off x="1456" y="2952"/>
              <a:ext cx="241" cy="310"/>
              <a:chOff x="648" y="1584"/>
              <a:chExt cx="288" cy="270"/>
            </a:xfrm>
          </p:grpSpPr>
          <p:sp>
            <p:nvSpPr>
              <p:cNvPr id="34883" name="Oval 67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4" name="Rectangle 68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/>
                  <a:t>Data</a:t>
                </a:r>
              </a:p>
            </p:txBody>
          </p:sp>
          <p:sp>
            <p:nvSpPr>
              <p:cNvPr id="34885" name="Oval 69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6" name="Line 70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7" name="Line 71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903" name="Rectangle 87"/>
          <p:cNvSpPr>
            <a:spLocks noChangeArrowheads="1"/>
          </p:cNvSpPr>
          <p:nvPr/>
        </p:nvSpPr>
        <p:spPr bwMode="auto">
          <a:xfrm>
            <a:off x="3390900" y="1143000"/>
            <a:ext cx="2324100" cy="1257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/>
              <a:t>Tomcat Server</a:t>
            </a:r>
          </a:p>
        </p:txBody>
      </p:sp>
      <p:sp>
        <p:nvSpPr>
          <p:cNvPr id="34904" name="Rectangle 88"/>
          <p:cNvSpPr>
            <a:spLocks noChangeArrowheads="1"/>
          </p:cNvSpPr>
          <p:nvPr/>
        </p:nvSpPr>
        <p:spPr bwMode="auto">
          <a:xfrm rot="5400000">
            <a:off x="1357313" y="3001962"/>
            <a:ext cx="2338388" cy="449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TNS</a:t>
            </a:r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1535113" y="3883025"/>
            <a:ext cx="758825" cy="231775"/>
            <a:chOff x="967" y="2375"/>
            <a:chExt cx="478" cy="146"/>
          </a:xfrm>
        </p:grpSpPr>
        <p:cxnSp>
          <p:nvCxnSpPr>
            <p:cNvPr id="34905" name="AutoShape 89"/>
            <p:cNvCxnSpPr>
              <a:cxnSpLocks noChangeShapeType="1"/>
              <a:stCxn id="34887" idx="0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06" name="AutoShape 90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07" name="AutoShape 91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7" name="Group 93"/>
          <p:cNvGrpSpPr>
            <a:grpSpLocks/>
          </p:cNvGrpSpPr>
          <p:nvPr/>
        </p:nvGrpSpPr>
        <p:grpSpPr bwMode="auto">
          <a:xfrm>
            <a:off x="1828800" y="2397125"/>
            <a:ext cx="473075" cy="231775"/>
            <a:chOff x="967" y="2375"/>
            <a:chExt cx="478" cy="146"/>
          </a:xfrm>
        </p:grpSpPr>
        <p:cxnSp>
          <p:nvCxnSpPr>
            <p:cNvPr id="34910" name="AutoShape 94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1" name="AutoShape 95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2" name="AutoShape 96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8" name="Group 97"/>
          <p:cNvGrpSpPr>
            <a:grpSpLocks/>
          </p:cNvGrpSpPr>
          <p:nvPr/>
        </p:nvGrpSpPr>
        <p:grpSpPr bwMode="auto">
          <a:xfrm rot="5400000">
            <a:off x="695325" y="3076575"/>
            <a:ext cx="666750" cy="228600"/>
            <a:chOff x="967" y="2375"/>
            <a:chExt cx="478" cy="146"/>
          </a:xfrm>
        </p:grpSpPr>
        <p:cxnSp>
          <p:nvCxnSpPr>
            <p:cNvPr id="34914" name="AutoShape 98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5" name="AutoShape 99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6" name="AutoShape 100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cxnSp>
        <p:nvCxnSpPr>
          <p:cNvPr id="34928" name="AutoShape 112"/>
          <p:cNvCxnSpPr>
            <a:cxnSpLocks noChangeShapeType="1"/>
          </p:cNvCxnSpPr>
          <p:nvPr/>
        </p:nvCxnSpPr>
        <p:spPr bwMode="auto">
          <a:xfrm>
            <a:off x="2743200" y="3200400"/>
            <a:ext cx="722313" cy="47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29" name="AutoShape 113"/>
          <p:cNvCxnSpPr>
            <a:cxnSpLocks noChangeShapeType="1"/>
          </p:cNvCxnSpPr>
          <p:nvPr/>
        </p:nvCxnSpPr>
        <p:spPr bwMode="auto">
          <a:xfrm>
            <a:off x="2743200" y="3370263"/>
            <a:ext cx="722313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0" name="AutoShape 114"/>
          <p:cNvCxnSpPr>
            <a:cxnSpLocks noChangeShapeType="1"/>
          </p:cNvCxnSpPr>
          <p:nvPr/>
        </p:nvCxnSpPr>
        <p:spPr bwMode="auto">
          <a:xfrm>
            <a:off x="2743200" y="3538538"/>
            <a:ext cx="722313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19" name="Rectangle 103"/>
          <p:cNvSpPr>
            <a:spLocks noChangeArrowheads="1"/>
          </p:cNvSpPr>
          <p:nvPr/>
        </p:nvSpPr>
        <p:spPr bwMode="auto">
          <a:xfrm>
            <a:off x="3467100" y="314325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20" name="Rectangle 104"/>
          <p:cNvSpPr>
            <a:spLocks noChangeArrowheads="1"/>
          </p:cNvSpPr>
          <p:nvPr/>
        </p:nvSpPr>
        <p:spPr bwMode="auto">
          <a:xfrm>
            <a:off x="3467100" y="331470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22" name="Rectangle 106"/>
          <p:cNvSpPr>
            <a:spLocks noChangeArrowheads="1"/>
          </p:cNvSpPr>
          <p:nvPr/>
        </p:nvSpPr>
        <p:spPr bwMode="auto">
          <a:xfrm>
            <a:off x="3467100" y="348615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4937" name="AutoShape 121"/>
          <p:cNvCxnSpPr>
            <a:cxnSpLocks noChangeShapeType="1"/>
          </p:cNvCxnSpPr>
          <p:nvPr/>
        </p:nvCxnSpPr>
        <p:spPr bwMode="auto">
          <a:xfrm flipH="1" flipV="1">
            <a:off x="3873500" y="3578225"/>
            <a:ext cx="12700" cy="15605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8" name="AutoShape 122"/>
          <p:cNvCxnSpPr>
            <a:cxnSpLocks noChangeShapeType="1"/>
          </p:cNvCxnSpPr>
          <p:nvPr/>
        </p:nvCxnSpPr>
        <p:spPr bwMode="auto">
          <a:xfrm flipH="1" flipV="1">
            <a:off x="3751263" y="3429000"/>
            <a:ext cx="20637" cy="1519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9" name="AutoShape 123"/>
          <p:cNvCxnSpPr>
            <a:cxnSpLocks noChangeShapeType="1"/>
          </p:cNvCxnSpPr>
          <p:nvPr/>
        </p:nvCxnSpPr>
        <p:spPr bwMode="auto">
          <a:xfrm flipH="1" flipV="1">
            <a:off x="3657600" y="3200400"/>
            <a:ext cx="6350" cy="1535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9" name="Group 142"/>
          <p:cNvGrpSpPr>
            <a:grpSpLocks/>
          </p:cNvGrpSpPr>
          <p:nvPr/>
        </p:nvGrpSpPr>
        <p:grpSpPr bwMode="auto">
          <a:xfrm>
            <a:off x="3543300" y="1485900"/>
            <a:ext cx="571500" cy="457200"/>
            <a:chOff x="1296" y="900"/>
            <a:chExt cx="432" cy="288"/>
          </a:xfrm>
        </p:grpSpPr>
        <p:sp>
          <p:nvSpPr>
            <p:cNvPr id="34943" name="Rectangle 127"/>
            <p:cNvSpPr>
              <a:spLocks noChangeArrowheads="1"/>
            </p:cNvSpPr>
            <p:nvPr/>
          </p:nvSpPr>
          <p:spPr bwMode="auto">
            <a:xfrm>
              <a:off x="1296" y="900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4" name="Rectangle 128"/>
            <p:cNvSpPr>
              <a:spLocks noChangeArrowheads="1"/>
            </p:cNvSpPr>
            <p:nvPr/>
          </p:nvSpPr>
          <p:spPr bwMode="auto">
            <a:xfrm>
              <a:off x="1296" y="1008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6" name="Rectangle 130"/>
            <p:cNvSpPr>
              <a:spLocks noChangeArrowheads="1"/>
            </p:cNvSpPr>
            <p:nvPr/>
          </p:nvSpPr>
          <p:spPr bwMode="auto">
            <a:xfrm>
              <a:off x="1296" y="1116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34948" name="AutoShape 132"/>
          <p:cNvCxnSpPr>
            <a:cxnSpLocks noChangeShapeType="1"/>
            <a:stCxn id="34943" idx="3"/>
          </p:cNvCxnSpPr>
          <p:nvPr/>
        </p:nvCxnSpPr>
        <p:spPr bwMode="auto">
          <a:xfrm flipV="1">
            <a:off x="4114800" y="1422400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52" name="AutoShape 136"/>
          <p:cNvCxnSpPr>
            <a:cxnSpLocks noChangeShapeType="1"/>
            <a:endCxn id="34836" idx="0"/>
          </p:cNvCxnSpPr>
          <p:nvPr/>
        </p:nvCxnSpPr>
        <p:spPr bwMode="auto">
          <a:xfrm>
            <a:off x="5356225" y="1824038"/>
            <a:ext cx="15875" cy="1033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53" name="AutoShape 137"/>
          <p:cNvCxnSpPr>
            <a:cxnSpLocks noChangeShapeType="1"/>
            <a:stCxn id="34841" idx="1"/>
          </p:cNvCxnSpPr>
          <p:nvPr/>
        </p:nvCxnSpPr>
        <p:spPr bwMode="auto">
          <a:xfrm flipH="1" flipV="1">
            <a:off x="5734050" y="1484313"/>
            <a:ext cx="666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54" name="Text Box 138"/>
          <p:cNvSpPr txBox="1">
            <a:spLocks noChangeArrowheads="1"/>
          </p:cNvSpPr>
          <p:nvPr/>
        </p:nvSpPr>
        <p:spPr bwMode="auto">
          <a:xfrm>
            <a:off x="5715000" y="1119188"/>
            <a:ext cx="800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HTTP</a:t>
            </a:r>
          </a:p>
        </p:txBody>
      </p:sp>
      <p:cxnSp>
        <p:nvCxnSpPr>
          <p:cNvPr id="34957" name="AutoShape 141"/>
          <p:cNvCxnSpPr>
            <a:cxnSpLocks noChangeShapeType="1"/>
            <a:endCxn id="34943" idx="1"/>
          </p:cNvCxnSpPr>
          <p:nvPr/>
        </p:nvCxnSpPr>
        <p:spPr bwMode="auto">
          <a:xfrm flipV="1">
            <a:off x="2760663" y="1543050"/>
            <a:ext cx="782637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59" name="Rectangle 143"/>
          <p:cNvSpPr>
            <a:spLocks noChangeArrowheads="1"/>
          </p:cNvSpPr>
          <p:nvPr/>
        </p:nvSpPr>
        <p:spPr bwMode="auto">
          <a:xfrm>
            <a:off x="457200" y="5772150"/>
            <a:ext cx="800100" cy="628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Batch</a:t>
            </a:r>
          </a:p>
          <a:p>
            <a:pPr algn="ctr"/>
            <a:r>
              <a:rPr lang="en-US"/>
              <a:t>Farms</a:t>
            </a:r>
          </a:p>
        </p:txBody>
      </p:sp>
      <p:sp>
        <p:nvSpPr>
          <p:cNvPr id="34960" name="Rectangle 144"/>
          <p:cNvSpPr>
            <a:spLocks noChangeArrowheads="1"/>
          </p:cNvSpPr>
          <p:nvPr/>
        </p:nvSpPr>
        <p:spPr bwMode="auto">
          <a:xfrm>
            <a:off x="1600200" y="5772150"/>
            <a:ext cx="1143000" cy="628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Apache/James</a:t>
            </a:r>
          </a:p>
          <a:p>
            <a:pPr algn="ctr"/>
            <a:r>
              <a:rPr lang="en-US"/>
              <a:t>Email</a:t>
            </a:r>
          </a:p>
        </p:txBody>
      </p:sp>
      <p:grpSp>
        <p:nvGrpSpPr>
          <p:cNvPr id="10" name="Group 145"/>
          <p:cNvGrpSpPr>
            <a:grpSpLocks/>
          </p:cNvGrpSpPr>
          <p:nvPr/>
        </p:nvGrpSpPr>
        <p:grpSpPr bwMode="auto">
          <a:xfrm rot="5400000">
            <a:off x="734219" y="5437981"/>
            <a:ext cx="363538" cy="231775"/>
            <a:chOff x="967" y="2375"/>
            <a:chExt cx="478" cy="146"/>
          </a:xfrm>
        </p:grpSpPr>
        <p:cxnSp>
          <p:nvCxnSpPr>
            <p:cNvPr id="34962" name="AutoShape 146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3" name="AutoShape 147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4" name="AutoShape 148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1" name="Group 149"/>
          <p:cNvGrpSpPr>
            <a:grpSpLocks/>
          </p:cNvGrpSpPr>
          <p:nvPr/>
        </p:nvGrpSpPr>
        <p:grpSpPr bwMode="auto">
          <a:xfrm>
            <a:off x="1257300" y="5943600"/>
            <a:ext cx="342900" cy="231775"/>
            <a:chOff x="967" y="2375"/>
            <a:chExt cx="478" cy="146"/>
          </a:xfrm>
        </p:grpSpPr>
        <p:cxnSp>
          <p:nvCxnSpPr>
            <p:cNvPr id="34966" name="AutoShape 150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7" name="AutoShape 151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8" name="AutoShape 152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34978" name="Rectangle 162"/>
          <p:cNvSpPr>
            <a:spLocks noChangeArrowheads="1"/>
          </p:cNvSpPr>
          <p:nvPr/>
        </p:nvSpPr>
        <p:spPr bwMode="auto">
          <a:xfrm>
            <a:off x="6400800" y="4343400"/>
            <a:ext cx="2286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JConsole Monitor</a:t>
            </a:r>
          </a:p>
        </p:txBody>
      </p:sp>
      <p:sp>
        <p:nvSpPr>
          <p:cNvPr id="34980" name="Text Box 164"/>
          <p:cNvSpPr txBox="1">
            <a:spLocks noChangeArrowheads="1"/>
          </p:cNvSpPr>
          <p:nvPr/>
        </p:nvSpPr>
        <p:spPr bwMode="auto">
          <a:xfrm>
            <a:off x="5715000" y="28575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981" name="Text Box 165"/>
          <p:cNvSpPr txBox="1">
            <a:spLocks noChangeArrowheads="1"/>
          </p:cNvSpPr>
          <p:nvPr/>
        </p:nvSpPr>
        <p:spPr bwMode="auto">
          <a:xfrm>
            <a:off x="5715000" y="42291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985" name="Rectangle 169"/>
          <p:cNvSpPr>
            <a:spLocks noChangeArrowheads="1"/>
          </p:cNvSpPr>
          <p:nvPr/>
        </p:nvSpPr>
        <p:spPr bwMode="auto">
          <a:xfrm>
            <a:off x="4572000" y="4457700"/>
            <a:ext cx="1028700" cy="1143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Ctr="1"/>
          <a:lstStyle/>
          <a:p>
            <a:pPr algn="ctr"/>
            <a:r>
              <a:rPr lang="en-US"/>
              <a:t>Scheduler</a:t>
            </a:r>
          </a:p>
        </p:txBody>
      </p:sp>
      <p:cxnSp>
        <p:nvCxnSpPr>
          <p:cNvPr id="34986" name="AutoShape 170"/>
          <p:cNvCxnSpPr>
            <a:cxnSpLocks noChangeShapeType="1"/>
            <a:stCxn id="34985" idx="0"/>
          </p:cNvCxnSpPr>
          <p:nvPr/>
        </p:nvCxnSpPr>
        <p:spPr bwMode="auto">
          <a:xfrm flipH="1" flipV="1">
            <a:off x="4114800" y="3314700"/>
            <a:ext cx="97155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</p:cxnSp>
      <p:cxnSp>
        <p:nvCxnSpPr>
          <p:cNvPr id="34989" name="AutoShape 173"/>
          <p:cNvCxnSpPr>
            <a:cxnSpLocks noChangeShapeType="1"/>
            <a:endCxn id="34847" idx="3"/>
          </p:cNvCxnSpPr>
          <p:nvPr/>
        </p:nvCxnSpPr>
        <p:spPr bwMode="auto">
          <a:xfrm flipH="1" flipV="1">
            <a:off x="4152900" y="5200650"/>
            <a:ext cx="4048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0" name="AutoShape 174"/>
          <p:cNvCxnSpPr>
            <a:cxnSpLocks noChangeShapeType="1"/>
          </p:cNvCxnSpPr>
          <p:nvPr/>
        </p:nvCxnSpPr>
        <p:spPr bwMode="auto">
          <a:xfrm flipH="1" flipV="1">
            <a:off x="4167188" y="5029200"/>
            <a:ext cx="4048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1" name="AutoShape 175"/>
          <p:cNvCxnSpPr>
            <a:cxnSpLocks noChangeShapeType="1"/>
          </p:cNvCxnSpPr>
          <p:nvPr/>
        </p:nvCxnSpPr>
        <p:spPr bwMode="auto">
          <a:xfrm flipH="1" flipV="1">
            <a:off x="4167188" y="4857750"/>
            <a:ext cx="4048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2" name="AutoShape 176"/>
          <p:cNvCxnSpPr>
            <a:cxnSpLocks noChangeShapeType="1"/>
            <a:endCxn id="34836" idx="2"/>
          </p:cNvCxnSpPr>
          <p:nvPr/>
        </p:nvCxnSpPr>
        <p:spPr bwMode="auto">
          <a:xfrm flipV="1">
            <a:off x="5370513" y="4114800"/>
            <a:ext cx="1587" cy="441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94" name="AutoShape 178"/>
          <p:cNvCxnSpPr>
            <a:cxnSpLocks noChangeShapeType="1"/>
            <a:stCxn id="34960" idx="3"/>
            <a:endCxn id="34985" idx="2"/>
          </p:cNvCxnSpPr>
          <p:nvPr/>
        </p:nvCxnSpPr>
        <p:spPr bwMode="auto">
          <a:xfrm flipV="1">
            <a:off x="2743200" y="5600700"/>
            <a:ext cx="2343150" cy="4857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4995" name="Text Box 179"/>
          <p:cNvSpPr txBox="1">
            <a:spLocks noChangeArrowheads="1"/>
          </p:cNvSpPr>
          <p:nvPr/>
        </p:nvSpPr>
        <p:spPr bwMode="auto">
          <a:xfrm>
            <a:off x="27432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RMI</a:t>
            </a:r>
          </a:p>
        </p:txBody>
      </p:sp>
      <p:sp>
        <p:nvSpPr>
          <p:cNvPr id="34996" name="Text Box 180"/>
          <p:cNvSpPr txBox="1">
            <a:spLocks noChangeArrowheads="1"/>
          </p:cNvSpPr>
          <p:nvPr/>
        </p:nvSpPr>
        <p:spPr bwMode="auto">
          <a:xfrm>
            <a:off x="2647950" y="5781675"/>
            <a:ext cx="800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POP3</a:t>
            </a:r>
          </a:p>
        </p:txBody>
      </p:sp>
      <p:sp>
        <p:nvSpPr>
          <p:cNvPr id="34999" name="Rectangle 183"/>
          <p:cNvSpPr>
            <a:spLocks noChangeArrowheads="1"/>
          </p:cNvSpPr>
          <p:nvPr/>
        </p:nvSpPr>
        <p:spPr bwMode="auto">
          <a:xfrm>
            <a:off x="4572000" y="1143000"/>
            <a:ext cx="1143000" cy="68103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Web</a:t>
            </a:r>
          </a:p>
          <a:p>
            <a:pPr algn="ctr"/>
            <a:r>
              <a:rPr lang="en-US"/>
              <a:t>Application</a:t>
            </a:r>
          </a:p>
        </p:txBody>
      </p:sp>
      <p:cxnSp>
        <p:nvCxnSpPr>
          <p:cNvPr id="35000" name="AutoShape 184"/>
          <p:cNvCxnSpPr>
            <a:cxnSpLocks noChangeShapeType="1"/>
          </p:cNvCxnSpPr>
          <p:nvPr/>
        </p:nvCxnSpPr>
        <p:spPr bwMode="auto">
          <a:xfrm flipV="1">
            <a:off x="4124325" y="1600200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5001" name="AutoShape 185"/>
          <p:cNvCxnSpPr>
            <a:cxnSpLocks noChangeShapeType="1"/>
          </p:cNvCxnSpPr>
          <p:nvPr/>
        </p:nvCxnSpPr>
        <p:spPr bwMode="auto">
          <a:xfrm flipV="1">
            <a:off x="4124325" y="1770063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5002" name="Text Box 186"/>
          <p:cNvSpPr txBox="1">
            <a:spLocks noChangeArrowheads="1"/>
          </p:cNvSpPr>
          <p:nvPr/>
        </p:nvSpPr>
        <p:spPr bwMode="auto">
          <a:xfrm>
            <a:off x="1714500" y="2628900"/>
            <a:ext cx="74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RMI*</a:t>
            </a:r>
          </a:p>
        </p:txBody>
      </p:sp>
      <p:sp>
        <p:nvSpPr>
          <p:cNvPr id="35003" name="Text Box 187"/>
          <p:cNvSpPr txBox="1">
            <a:spLocks noChangeArrowheads="1"/>
          </p:cNvSpPr>
          <p:nvPr/>
        </p:nvSpPr>
        <p:spPr bwMode="auto">
          <a:xfrm>
            <a:off x="1600200" y="40909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SQL</a:t>
            </a:r>
          </a:p>
        </p:txBody>
      </p:sp>
      <p:sp>
        <p:nvSpPr>
          <p:cNvPr id="35004" name="Text Box 188"/>
          <p:cNvSpPr txBox="1">
            <a:spLocks noChangeArrowheads="1"/>
          </p:cNvSpPr>
          <p:nvPr/>
        </p:nvSpPr>
        <p:spPr bwMode="auto">
          <a:xfrm>
            <a:off x="342900" y="2971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SQL</a:t>
            </a:r>
          </a:p>
        </p:txBody>
      </p:sp>
      <p:sp>
        <p:nvSpPr>
          <p:cNvPr id="35006" name="Rectangle 190"/>
          <p:cNvSpPr>
            <a:spLocks noChangeArrowheads="1"/>
          </p:cNvSpPr>
          <p:nvPr/>
        </p:nvSpPr>
        <p:spPr bwMode="auto">
          <a:xfrm>
            <a:off x="3109913" y="1074659"/>
            <a:ext cx="14859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/>
              <a:t>Connection</a:t>
            </a:r>
          </a:p>
          <a:p>
            <a:pPr algn="ctr"/>
            <a:r>
              <a:rPr lang="en-US" sz="1400" dirty="0"/>
              <a:t>Pool</a:t>
            </a:r>
          </a:p>
        </p:txBody>
      </p:sp>
      <p:grpSp>
        <p:nvGrpSpPr>
          <p:cNvPr id="12" name="Group 194"/>
          <p:cNvGrpSpPr>
            <a:grpSpLocks/>
          </p:cNvGrpSpPr>
          <p:nvPr/>
        </p:nvGrpSpPr>
        <p:grpSpPr bwMode="auto">
          <a:xfrm>
            <a:off x="4686300" y="4800600"/>
            <a:ext cx="457200" cy="457200"/>
            <a:chOff x="2880" y="3024"/>
            <a:chExt cx="432" cy="288"/>
          </a:xfrm>
        </p:grpSpPr>
        <p:sp>
          <p:nvSpPr>
            <p:cNvPr id="35007" name="Rectangle 191"/>
            <p:cNvSpPr>
              <a:spLocks noChangeArrowheads="1"/>
            </p:cNvSpPr>
            <p:nvPr/>
          </p:nvSpPr>
          <p:spPr bwMode="auto">
            <a:xfrm>
              <a:off x="2880" y="3024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8" name="Rectangle 192"/>
            <p:cNvSpPr>
              <a:spLocks noChangeArrowheads="1"/>
            </p:cNvSpPr>
            <p:nvPr/>
          </p:nvSpPr>
          <p:spPr bwMode="auto">
            <a:xfrm>
              <a:off x="2880" y="3132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9" name="Rectangle 193"/>
            <p:cNvSpPr>
              <a:spLocks noChangeArrowheads="1"/>
            </p:cNvSpPr>
            <p:nvPr/>
          </p:nvSpPr>
          <p:spPr bwMode="auto">
            <a:xfrm>
              <a:off x="2880" y="3240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35012" name="AutoShape 196"/>
          <p:cNvCxnSpPr>
            <a:cxnSpLocks noChangeShapeType="1"/>
            <a:stCxn id="34978" idx="1"/>
            <a:endCxn id="34836" idx="3"/>
          </p:cNvCxnSpPr>
          <p:nvPr/>
        </p:nvCxnSpPr>
        <p:spPr bwMode="auto">
          <a:xfrm rot="10800000">
            <a:off x="5715000" y="3486150"/>
            <a:ext cx="685800" cy="1200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35013" name="AutoShape 197"/>
          <p:cNvCxnSpPr>
            <a:cxnSpLocks noChangeShapeType="1"/>
          </p:cNvCxnSpPr>
          <p:nvPr/>
        </p:nvCxnSpPr>
        <p:spPr bwMode="auto">
          <a:xfrm>
            <a:off x="5715000" y="32004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pic>
        <p:nvPicPr>
          <p:cNvPr id="35018" name="Picture 2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468688"/>
            <a:ext cx="120015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1" name="Picture 2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1600" y="4848225"/>
            <a:ext cx="12573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19" name="Picture 2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7438" y="4957763"/>
            <a:ext cx="120967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2" name="Picture 2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5100" y="1600200"/>
            <a:ext cx="12573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0" name="Picture 2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05688" y="1717675"/>
            <a:ext cx="1217612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5023" name="AutoShape 207"/>
          <p:cNvCxnSpPr>
            <a:cxnSpLocks noChangeShapeType="1"/>
          </p:cNvCxnSpPr>
          <p:nvPr/>
        </p:nvCxnSpPr>
        <p:spPr bwMode="auto">
          <a:xfrm flipV="1">
            <a:off x="2743200" y="1714500"/>
            <a:ext cx="782638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5024" name="AutoShape 208"/>
          <p:cNvCxnSpPr>
            <a:cxnSpLocks noChangeShapeType="1"/>
          </p:cNvCxnSpPr>
          <p:nvPr/>
        </p:nvCxnSpPr>
        <p:spPr bwMode="auto">
          <a:xfrm flipV="1">
            <a:off x="2743200" y="1889125"/>
            <a:ext cx="782638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5025" name="Rectangle 209"/>
          <p:cNvSpPr>
            <a:spLocks noChangeArrowheads="1"/>
          </p:cNvSpPr>
          <p:nvPr/>
        </p:nvSpPr>
        <p:spPr bwMode="auto">
          <a:xfrm>
            <a:off x="3086100" y="2628900"/>
            <a:ext cx="14859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Connection</a:t>
            </a:r>
          </a:p>
          <a:p>
            <a:pPr algn="ctr"/>
            <a:r>
              <a:rPr lang="en-US" sz="1400"/>
              <a:t>Pool</a:t>
            </a:r>
          </a:p>
        </p:txBody>
      </p:sp>
      <p:sp>
        <p:nvSpPr>
          <p:cNvPr id="35026" name="Rectangle 210"/>
          <p:cNvSpPr>
            <a:spLocks noChangeArrowheads="1"/>
          </p:cNvSpPr>
          <p:nvPr/>
        </p:nvSpPr>
        <p:spPr bwMode="auto">
          <a:xfrm>
            <a:off x="3429000" y="5257800"/>
            <a:ext cx="6858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Thread</a:t>
            </a:r>
          </a:p>
          <a:p>
            <a:r>
              <a:rPr lang="en-US" sz="1400"/>
              <a:t>Pool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15012"/>
            <a:ext cx="4572000" cy="2842588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914400"/>
            <a:ext cx="3352800" cy="2907965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3100" y="3733800"/>
            <a:ext cx="3124200" cy="3032849"/>
          </a:xfrm>
          <a:prstGeom prst="rect">
            <a:avLst/>
          </a:prstGeom>
          <a:noFill/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228600" y="0"/>
            <a:ext cx="8763000" cy="762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Pipeline Web Interface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724729"/>
            <a:ext cx="4572000" cy="3133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52424"/>
            <a:ext cx="8229600" cy="600075"/>
          </a:xfrm>
        </p:spPr>
        <p:txBody>
          <a:bodyPr>
            <a:normAutofit/>
          </a:bodyPr>
          <a:lstStyle/>
          <a:p>
            <a:r>
              <a:rPr lang="en-US" dirty="0" smtClean="0"/>
              <a:t>Pipeline Performance and Reliability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57800" y="4038600"/>
            <a:ext cx="381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10200" y="6019800"/>
            <a:ext cx="41549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x10</a:t>
            </a:r>
            <a:r>
              <a:rPr lang="en-US" sz="1000" baseline="30000" dirty="0" smtClean="0"/>
              <a:t>8</a:t>
            </a:r>
            <a:endParaRPr lang="en-US" sz="1000" baseline="30000" dirty="0"/>
          </a:p>
        </p:txBody>
      </p:sp>
      <p:pic>
        <p:nvPicPr>
          <p:cNvPr id="33" name="Picture 32" descr="PipelinePerforman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574" y="1123950"/>
            <a:ext cx="8862852" cy="53802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for MC production</a:t>
            </a:r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0375" y="1230313"/>
            <a:ext cx="8320088" cy="50276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Why use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the pipeline </a:t>
            </a:r>
            <a:r>
              <a:rPr kumimoji="0" lang="en-US" sz="1600" b="1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</a:t>
            </a:r>
            <a:r>
              <a:rPr lang="en-US" sz="1600" b="1" kern="0" dirty="0" smtClean="0">
                <a:latin typeface="+mn-lt"/>
              </a:rPr>
              <a:t>r MC production?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Automated submission </a:t>
            </a:r>
            <a:r>
              <a:rPr lang="en-US" sz="1600" b="1" kern="0" dirty="0" smtClean="0">
                <a:latin typeface="+mn-lt"/>
              </a:rPr>
              <a:t>of thousands </a:t>
            </a:r>
            <a:r>
              <a:rPr lang="en-US" sz="1600" b="1" kern="0" dirty="0" smtClean="0">
                <a:latin typeface="+mn-lt"/>
              </a:rPr>
              <a:t>of jobs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Complete bookkeeping and access to log </a:t>
            </a:r>
            <a:r>
              <a:rPr lang="en-US" sz="1600" b="1" kern="0" dirty="0" smtClean="0">
                <a:latin typeface="+mn-lt"/>
              </a:rPr>
              <a:t>files from web</a:t>
            </a:r>
            <a:endParaRPr lang="en-US" sz="1600" b="1" kern="0" dirty="0" smtClean="0"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Ability to easily rerun failed jobs (automatically or manually)</a:t>
            </a:r>
            <a:endParaRPr lang="en-US" sz="1600" b="1" kern="0" dirty="0"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Data catalog </a:t>
            </a:r>
            <a:r>
              <a:rPr lang="en-US" sz="1600" b="1" kern="0" dirty="0" smtClean="0">
                <a:latin typeface="+mn-lt"/>
              </a:rPr>
              <a:t>+ download manager </a:t>
            </a:r>
            <a:r>
              <a:rPr lang="en-US" sz="1600" b="1" kern="0" dirty="0" smtClean="0">
                <a:latin typeface="+mn-lt"/>
              </a:rPr>
              <a:t>simplifies </a:t>
            </a:r>
            <a:r>
              <a:rPr lang="en-US" sz="1600" b="1" kern="0" dirty="0" smtClean="0">
                <a:latin typeface="+mn-lt"/>
              </a:rPr>
              <a:t>access to data </a:t>
            </a:r>
            <a:r>
              <a:rPr lang="en-US" sz="1600" b="1" kern="0" dirty="0" smtClean="0">
                <a:latin typeface="+mn-lt"/>
              </a:rPr>
              <a:t>products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Useful facilities not </a:t>
            </a:r>
            <a:r>
              <a:rPr lang="en-US" sz="1600" b="1" kern="0" dirty="0" smtClean="0">
                <a:latin typeface="+mn-lt"/>
              </a:rPr>
              <a:t>directly pipeline </a:t>
            </a:r>
            <a:r>
              <a:rPr lang="en-US" sz="1600" b="1" kern="0" dirty="0" smtClean="0">
                <a:latin typeface="+mn-lt"/>
              </a:rPr>
              <a:t>related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“</a:t>
            </a:r>
            <a:r>
              <a:rPr lang="en-US" sz="1600" b="1" kern="0" dirty="0" err="1" smtClean="0">
                <a:latin typeface="+mn-lt"/>
              </a:rPr>
              <a:t>xrootd</a:t>
            </a:r>
            <a:r>
              <a:rPr lang="en-US" sz="1600" b="1" kern="0" dirty="0" smtClean="0">
                <a:latin typeface="+mn-lt"/>
              </a:rPr>
              <a:t>” </a:t>
            </a:r>
            <a:r>
              <a:rPr lang="en-US" sz="1600" b="1" kern="0" dirty="0" smtClean="0">
                <a:latin typeface="+mn-lt"/>
              </a:rPr>
              <a:t>alternative file system which scales to large number of readers/writers much better than NFS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GPLTOOLS: Set of python utilities for staging input/output from scratch disk to/from NFS/</a:t>
            </a:r>
            <a:r>
              <a:rPr lang="en-US" sz="1600" b="1" kern="0" dirty="0" err="1" smtClean="0">
                <a:latin typeface="+mn-lt"/>
              </a:rPr>
              <a:t>xrootd</a:t>
            </a:r>
            <a:endParaRPr lang="en-US" sz="1600" b="1" kern="0" dirty="0" smtClean="0"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Fermi </a:t>
            </a:r>
            <a:r>
              <a:rPr lang="en-US" sz="1600" b="1" kern="0" dirty="0" smtClean="0">
                <a:latin typeface="+mn-lt"/>
              </a:rPr>
              <a:t>has used pipeline for all MC production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dirty="0" smtClean="0">
                <a:latin typeface="+mn-lt"/>
              </a:rPr>
              <a:t>250 CPU-years </a:t>
            </a:r>
            <a:r>
              <a:rPr lang="en-US" sz="1600" b="1" kern="0" dirty="0" smtClean="0">
                <a:latin typeface="+mn-lt"/>
              </a:rPr>
              <a:t>of MC production in last two </a:t>
            </a:r>
            <a:r>
              <a:rPr lang="en-US" sz="1600" b="1" kern="0" dirty="0" smtClean="0">
                <a:latin typeface="+mn-lt"/>
              </a:rPr>
              <a:t>years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Fermi Data Handling Overview</a:t>
            </a:r>
          </a:p>
          <a:p>
            <a:r>
              <a:rPr lang="en-US" dirty="0" smtClean="0"/>
              <a:t>Fermi Processing Pipeline Overview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Using Pipeline for MC processing</a:t>
            </a:r>
          </a:p>
          <a:p>
            <a:r>
              <a:rPr lang="en-US" dirty="0" smtClean="0"/>
              <a:t>Future plans for Fermi pipeline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for MC production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1820" y="1035793"/>
            <a:ext cx="396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9927" t="48524" r="2965" b="38399"/>
          <a:stretch>
            <a:fillRect/>
          </a:stretch>
        </p:blipFill>
        <p:spPr bwMode="auto">
          <a:xfrm>
            <a:off x="204282" y="2266544"/>
            <a:ext cx="8677071" cy="1091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26352" t="23468" r="11074" b="31250"/>
          <a:stretch>
            <a:fillRect/>
          </a:stretch>
        </p:blipFill>
        <p:spPr bwMode="auto">
          <a:xfrm>
            <a:off x="214010" y="3424136"/>
            <a:ext cx="6789906" cy="3171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+ Data Catalog Plans</a:t>
            </a:r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0375" y="1230313"/>
            <a:ext cx="8320088" cy="50276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600" b="1" kern="0" dirty="0" smtClean="0">
                <a:latin typeface="+mn-lt"/>
              </a:rPr>
              <a:t>We have already set up a second “non-Fermi” version of pipeline server and data catalog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Currently starting to be used for EXO and AGIS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EXO will use pipeline for data processing starting next summer</a:t>
            </a:r>
          </a:p>
          <a:p>
            <a:pPr marL="1257300" lvl="2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AGIS will use pipeline for MC data processing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We are working with Fermi Italian collaborators to create a job submission daemon to work with the Grid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We would like to extend pipeline to be able to submit jobs to the “Cloud”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dirty="0" smtClean="0">
                <a:latin typeface="+mn-lt"/>
              </a:rPr>
              <a:t>Improved Data Catalog web interface with more “AJAX” features.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37" y="518474"/>
            <a:ext cx="8116477" cy="478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Launched 11 June 2008 – LAT activated 25 June</a:t>
            </a:r>
            <a:endParaRPr lang="en-U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59" name="Picture 4" descr="228085main_GL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888" y="2084388"/>
            <a:ext cx="27178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228084main_fairopen4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549" y="2112963"/>
            <a:ext cx="2719388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KSC-08pd-1619:08pd16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2887" y="2101850"/>
            <a:ext cx="34972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GLAST_Launch_from_Cherie_Down_Par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11238" y="339725"/>
            <a:ext cx="7820025" cy="657225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 Orbit: Single Events in the LAT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486400"/>
            <a:ext cx="8763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600" i="1" smtClean="0"/>
              <a:t>      </a:t>
            </a:r>
            <a:r>
              <a:rPr lang="en-US" sz="1200" i="1" smtClean="0"/>
              <a:t>The green crosses show the detected positions of the charged particles, the blue lines show the reconstructed track trajectories, and the yellow line shows the candidate gamma-ray estimated direction.  The red crosses show the detected energy depositions in the calorimeter.  </a:t>
            </a:r>
          </a:p>
          <a:p>
            <a:pPr eaLnBrk="1" hangingPunct="1">
              <a:buFontTx/>
              <a:buNone/>
            </a:pPr>
            <a:r>
              <a:rPr lang="en-US" sz="1600" i="1" smtClean="0"/>
              <a:t>	</a:t>
            </a:r>
          </a:p>
        </p:txBody>
      </p:sp>
      <p:pic>
        <p:nvPicPr>
          <p:cNvPr id="22532" name="Picture 4" descr="WiredAnimation-19185"/>
          <p:cNvPicPr>
            <a:picLocks noChangeAspect="1" noChangeArrowheads="1"/>
          </p:cNvPicPr>
          <p:nvPr/>
        </p:nvPicPr>
        <p:blipFill>
          <a:blip r:embed="rId3" cstate="print">
            <a:lum bright="42000" contrast="36000"/>
          </a:blip>
          <a:srcRect/>
          <a:stretch>
            <a:fillRect/>
          </a:stretch>
        </p:blipFill>
        <p:spPr bwMode="auto">
          <a:xfrm>
            <a:off x="638175" y="1162050"/>
            <a:ext cx="388461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WiredAnimation-7280"/>
          <p:cNvPicPr>
            <a:picLocks noChangeAspect="1" noChangeArrowheads="1"/>
          </p:cNvPicPr>
          <p:nvPr/>
        </p:nvPicPr>
        <p:blipFill>
          <a:blip r:embed="rId4" cstate="print">
            <a:lum bright="42000" contrast="36000"/>
          </a:blip>
          <a:srcRect/>
          <a:stretch>
            <a:fillRect/>
          </a:stretch>
        </p:blipFill>
        <p:spPr bwMode="auto">
          <a:xfrm>
            <a:off x="4735513" y="1152525"/>
            <a:ext cx="3895725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WiredAnimation-24601"/>
          <p:cNvPicPr>
            <a:picLocks noChangeAspect="1" noChangeArrowheads="1"/>
          </p:cNvPicPr>
          <p:nvPr/>
        </p:nvPicPr>
        <p:blipFill>
          <a:blip r:embed="rId5" cstate="print">
            <a:lum bright="48000" contrast="42000"/>
          </a:blip>
          <a:srcRect/>
          <a:stretch>
            <a:fillRect/>
          </a:stretch>
        </p:blipFill>
        <p:spPr bwMode="auto">
          <a:xfrm>
            <a:off x="4724400" y="3429000"/>
            <a:ext cx="388461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WiredAnimation-1698"/>
          <p:cNvPicPr>
            <a:picLocks noChangeAspect="1" noChangeArrowheads="1"/>
          </p:cNvPicPr>
          <p:nvPr/>
        </p:nvPicPr>
        <p:blipFill>
          <a:blip r:embed="rId6" cstate="print">
            <a:lum bright="48000" contrast="42000"/>
          </a:blip>
          <a:srcRect/>
          <a:stretch>
            <a:fillRect/>
          </a:stretch>
        </p:blipFill>
        <p:spPr bwMode="auto">
          <a:xfrm>
            <a:off x="609600" y="3429000"/>
            <a:ext cx="3895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268410main_fermi_logo_226x199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74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2043113" y="6211888"/>
            <a:ext cx="5521325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0.25 CPU sec/event to reconstruct: downlink 500 Hz</a:t>
            </a:r>
          </a:p>
          <a:p>
            <a:r>
              <a:rPr lang="en-US"/>
              <a:t>Each photon event independent of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Fermi One Year All Sky Map</a:t>
            </a:r>
          </a:p>
        </p:txBody>
      </p:sp>
      <p:pic>
        <p:nvPicPr>
          <p:cNvPr id="24580" name="Picture 7" descr="268410main_fermi_logo_226x19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74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ermi_All-Sky_1_Year_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65580"/>
            <a:ext cx="9144000" cy="5376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46388" y="4073525"/>
            <a:ext cx="1543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28925" y="4073525"/>
            <a:ext cx="1543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48000" y="3886200"/>
            <a:ext cx="152400" cy="122238"/>
          </a:xfrm>
          <a:prstGeom prst="rect">
            <a:avLst/>
          </a:prstGeom>
          <a:solidFill>
            <a:srgbClr val="466A8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GN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530600" y="4149725"/>
            <a:ext cx="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 b="1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7096125" y="5118100"/>
            <a:ext cx="1366838" cy="523875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 sz="800" b="1">
              <a:solidFill>
                <a:schemeClr val="accent1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467600" y="5181600"/>
            <a:ext cx="62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endParaRPr lang="en-US" sz="1000" b="1">
              <a:solidFill>
                <a:schemeClr val="accent1"/>
              </a:solidFill>
            </a:endParaRP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HEASARC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867525" y="2305050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020763" y="3365500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455613" y="3114675"/>
            <a:ext cx="91122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36563" y="3114675"/>
            <a:ext cx="91281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533400" y="2895600"/>
            <a:ext cx="338138" cy="244475"/>
          </a:xfrm>
          <a:prstGeom prst="rect">
            <a:avLst/>
          </a:prstGeom>
          <a:solidFill>
            <a:srgbClr val="466A8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DELTA</a:t>
            </a:r>
          </a:p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7920H</a:t>
            </a: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1755775" y="2917825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655763" y="2865438"/>
            <a:ext cx="2255837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1638300" y="2865438"/>
            <a:ext cx="22542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446588" y="2557463"/>
            <a:ext cx="2786062" cy="585787"/>
            <a:chOff x="2801" y="1611"/>
            <a:chExt cx="1755" cy="369"/>
          </a:xfrm>
        </p:grpSpPr>
        <p:sp>
          <p:nvSpPr>
            <p:cNvPr id="27785" name="Freeform 18"/>
            <p:cNvSpPr>
              <a:spLocks/>
            </p:cNvSpPr>
            <p:nvPr/>
          </p:nvSpPr>
          <p:spPr bwMode="auto">
            <a:xfrm>
              <a:off x="2801" y="1611"/>
              <a:ext cx="1653" cy="342"/>
            </a:xfrm>
            <a:custGeom>
              <a:avLst/>
              <a:gdLst>
                <a:gd name="T0" fmla="*/ 1649 w 1653"/>
                <a:gd name="T1" fmla="*/ 342 h 342"/>
                <a:gd name="T2" fmla="*/ 1653 w 1653"/>
                <a:gd name="T3" fmla="*/ 326 h 342"/>
                <a:gd name="T4" fmla="*/ 1057 w 1653"/>
                <a:gd name="T5" fmla="*/ 171 h 342"/>
                <a:gd name="T6" fmla="*/ 1054 w 1653"/>
                <a:gd name="T7" fmla="*/ 170 h 342"/>
                <a:gd name="T8" fmla="*/ 1051 w 1653"/>
                <a:gd name="T9" fmla="*/ 171 h 342"/>
                <a:gd name="T10" fmla="*/ 1048 w 1653"/>
                <a:gd name="T11" fmla="*/ 172 h 342"/>
                <a:gd name="T12" fmla="*/ 1046 w 1653"/>
                <a:gd name="T13" fmla="*/ 178 h 342"/>
                <a:gd name="T14" fmla="*/ 1047 w 1653"/>
                <a:gd name="T15" fmla="*/ 181 h 342"/>
                <a:gd name="T16" fmla="*/ 1074 w 1653"/>
                <a:gd name="T17" fmla="*/ 259 h 342"/>
                <a:gd name="T18" fmla="*/ 1082 w 1653"/>
                <a:gd name="T19" fmla="*/ 256 h 342"/>
                <a:gd name="T20" fmla="*/ 1082 w 1653"/>
                <a:gd name="T21" fmla="*/ 247 h 342"/>
                <a:gd name="T22" fmla="*/ 1079 w 1653"/>
                <a:gd name="T23" fmla="*/ 249 h 342"/>
                <a:gd name="T24" fmla="*/ 1076 w 1653"/>
                <a:gd name="T25" fmla="*/ 250 h 342"/>
                <a:gd name="T26" fmla="*/ 1073 w 1653"/>
                <a:gd name="T27" fmla="*/ 256 h 342"/>
                <a:gd name="T28" fmla="*/ 1084 w 1653"/>
                <a:gd name="T29" fmla="*/ 247 h 342"/>
                <a:gd name="T30" fmla="*/ 5 w 1653"/>
                <a:gd name="T31" fmla="*/ 0 h 342"/>
                <a:gd name="T32" fmla="*/ 0 w 1653"/>
                <a:gd name="T33" fmla="*/ 17 h 342"/>
                <a:gd name="T34" fmla="*/ 1080 w 1653"/>
                <a:gd name="T35" fmla="*/ 264 h 342"/>
                <a:gd name="T36" fmla="*/ 1082 w 1653"/>
                <a:gd name="T37" fmla="*/ 264 h 342"/>
                <a:gd name="T38" fmla="*/ 1084 w 1653"/>
                <a:gd name="T39" fmla="*/ 263 h 342"/>
                <a:gd name="T40" fmla="*/ 1087 w 1653"/>
                <a:gd name="T41" fmla="*/ 261 h 342"/>
                <a:gd name="T42" fmla="*/ 1090 w 1653"/>
                <a:gd name="T43" fmla="*/ 256 h 342"/>
                <a:gd name="T44" fmla="*/ 1090 w 1653"/>
                <a:gd name="T45" fmla="*/ 256 h 342"/>
                <a:gd name="T46" fmla="*/ 1089 w 1653"/>
                <a:gd name="T47" fmla="*/ 253 h 342"/>
                <a:gd name="T48" fmla="*/ 1061 w 1653"/>
                <a:gd name="T49" fmla="*/ 175 h 342"/>
                <a:gd name="T50" fmla="*/ 1054 w 1653"/>
                <a:gd name="T51" fmla="*/ 187 h 342"/>
                <a:gd name="T52" fmla="*/ 1057 w 1653"/>
                <a:gd name="T53" fmla="*/ 185 h 342"/>
                <a:gd name="T54" fmla="*/ 1060 w 1653"/>
                <a:gd name="T55" fmla="*/ 184 h 342"/>
                <a:gd name="T56" fmla="*/ 1063 w 1653"/>
                <a:gd name="T57" fmla="*/ 178 h 342"/>
                <a:gd name="T58" fmla="*/ 1063 w 1653"/>
                <a:gd name="T59" fmla="*/ 178 h 342"/>
                <a:gd name="T60" fmla="*/ 1054 w 1653"/>
                <a:gd name="T61" fmla="*/ 178 h 342"/>
                <a:gd name="T62" fmla="*/ 1053 w 1653"/>
                <a:gd name="T63" fmla="*/ 187 h 342"/>
                <a:gd name="T64" fmla="*/ 1649 w 1653"/>
                <a:gd name="T65" fmla="*/ 342 h 3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53"/>
                <a:gd name="T100" fmla="*/ 0 h 342"/>
                <a:gd name="T101" fmla="*/ 1653 w 1653"/>
                <a:gd name="T102" fmla="*/ 342 h 3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53" h="342">
                  <a:moveTo>
                    <a:pt x="1649" y="342"/>
                  </a:moveTo>
                  <a:lnTo>
                    <a:pt x="1653" y="326"/>
                  </a:lnTo>
                  <a:lnTo>
                    <a:pt x="1057" y="171"/>
                  </a:lnTo>
                  <a:lnTo>
                    <a:pt x="1054" y="170"/>
                  </a:lnTo>
                  <a:lnTo>
                    <a:pt x="1051" y="171"/>
                  </a:lnTo>
                  <a:lnTo>
                    <a:pt x="1048" y="172"/>
                  </a:lnTo>
                  <a:lnTo>
                    <a:pt x="1046" y="178"/>
                  </a:lnTo>
                  <a:lnTo>
                    <a:pt x="1047" y="181"/>
                  </a:lnTo>
                  <a:lnTo>
                    <a:pt x="1074" y="259"/>
                  </a:lnTo>
                  <a:lnTo>
                    <a:pt x="1082" y="256"/>
                  </a:lnTo>
                  <a:lnTo>
                    <a:pt x="1082" y="247"/>
                  </a:lnTo>
                  <a:lnTo>
                    <a:pt x="1079" y="249"/>
                  </a:lnTo>
                  <a:lnTo>
                    <a:pt x="1076" y="250"/>
                  </a:lnTo>
                  <a:lnTo>
                    <a:pt x="1073" y="256"/>
                  </a:lnTo>
                  <a:lnTo>
                    <a:pt x="1084" y="247"/>
                  </a:lnTo>
                  <a:lnTo>
                    <a:pt x="5" y="0"/>
                  </a:lnTo>
                  <a:lnTo>
                    <a:pt x="0" y="17"/>
                  </a:lnTo>
                  <a:lnTo>
                    <a:pt x="1080" y="264"/>
                  </a:lnTo>
                  <a:lnTo>
                    <a:pt x="1082" y="264"/>
                  </a:lnTo>
                  <a:lnTo>
                    <a:pt x="1084" y="263"/>
                  </a:lnTo>
                  <a:lnTo>
                    <a:pt x="1087" y="261"/>
                  </a:lnTo>
                  <a:lnTo>
                    <a:pt x="1090" y="256"/>
                  </a:lnTo>
                  <a:lnTo>
                    <a:pt x="1089" y="253"/>
                  </a:lnTo>
                  <a:lnTo>
                    <a:pt x="1061" y="175"/>
                  </a:lnTo>
                  <a:lnTo>
                    <a:pt x="1054" y="187"/>
                  </a:lnTo>
                  <a:lnTo>
                    <a:pt x="1057" y="185"/>
                  </a:lnTo>
                  <a:lnTo>
                    <a:pt x="1060" y="184"/>
                  </a:lnTo>
                  <a:lnTo>
                    <a:pt x="1063" y="178"/>
                  </a:lnTo>
                  <a:lnTo>
                    <a:pt x="1054" y="178"/>
                  </a:lnTo>
                  <a:lnTo>
                    <a:pt x="1053" y="187"/>
                  </a:lnTo>
                  <a:lnTo>
                    <a:pt x="1649" y="342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6" name="Freeform 19"/>
            <p:cNvSpPr>
              <a:spLocks/>
            </p:cNvSpPr>
            <p:nvPr/>
          </p:nvSpPr>
          <p:spPr bwMode="auto">
            <a:xfrm>
              <a:off x="4440" y="1910"/>
              <a:ext cx="116" cy="70"/>
            </a:xfrm>
            <a:custGeom>
              <a:avLst/>
              <a:gdLst>
                <a:gd name="T0" fmla="*/ 0 w 116"/>
                <a:gd name="T1" fmla="*/ 70 h 70"/>
                <a:gd name="T2" fmla="*/ 116 w 116"/>
                <a:gd name="T3" fmla="*/ 62 h 70"/>
                <a:gd name="T4" fmla="*/ 17 w 116"/>
                <a:gd name="T5" fmla="*/ 0 h 70"/>
                <a:gd name="T6" fmla="*/ 0 w 116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6"/>
                <a:gd name="T13" fmla="*/ 0 h 70"/>
                <a:gd name="T14" fmla="*/ 116 w 116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6" h="70">
                  <a:moveTo>
                    <a:pt x="0" y="70"/>
                  </a:moveTo>
                  <a:lnTo>
                    <a:pt x="116" y="62"/>
                  </a:lnTo>
                  <a:lnTo>
                    <a:pt x="17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786688" y="3846513"/>
            <a:ext cx="393700" cy="431800"/>
            <a:chOff x="4905" y="2423"/>
            <a:chExt cx="248" cy="272"/>
          </a:xfrm>
        </p:grpSpPr>
        <p:sp>
          <p:nvSpPr>
            <p:cNvPr id="27783" name="Freeform 21"/>
            <p:cNvSpPr>
              <a:spLocks/>
            </p:cNvSpPr>
            <p:nvPr/>
          </p:nvSpPr>
          <p:spPr bwMode="auto">
            <a:xfrm>
              <a:off x="4905" y="2423"/>
              <a:ext cx="198" cy="186"/>
            </a:xfrm>
            <a:custGeom>
              <a:avLst/>
              <a:gdLst>
                <a:gd name="T0" fmla="*/ 13 w 198"/>
                <a:gd name="T1" fmla="*/ 0 h 186"/>
                <a:gd name="T2" fmla="*/ 0 w 198"/>
                <a:gd name="T3" fmla="*/ 10 h 186"/>
                <a:gd name="T4" fmla="*/ 98 w 198"/>
                <a:gd name="T5" fmla="*/ 181 h 186"/>
                <a:gd name="T6" fmla="*/ 98 w 198"/>
                <a:gd name="T7" fmla="*/ 181 h 186"/>
                <a:gd name="T8" fmla="*/ 101 w 198"/>
                <a:gd name="T9" fmla="*/ 182 h 186"/>
                <a:gd name="T10" fmla="*/ 103 w 198"/>
                <a:gd name="T11" fmla="*/ 183 h 186"/>
                <a:gd name="T12" fmla="*/ 106 w 198"/>
                <a:gd name="T13" fmla="*/ 182 h 186"/>
                <a:gd name="T14" fmla="*/ 109 w 198"/>
                <a:gd name="T15" fmla="*/ 182 h 186"/>
                <a:gd name="T16" fmla="*/ 164 w 198"/>
                <a:gd name="T17" fmla="*/ 135 h 186"/>
                <a:gd name="T18" fmla="*/ 158 w 198"/>
                <a:gd name="T19" fmla="*/ 127 h 186"/>
                <a:gd name="T20" fmla="*/ 152 w 198"/>
                <a:gd name="T21" fmla="*/ 133 h 186"/>
                <a:gd name="T22" fmla="*/ 155 w 198"/>
                <a:gd name="T23" fmla="*/ 135 h 186"/>
                <a:gd name="T24" fmla="*/ 158 w 198"/>
                <a:gd name="T25" fmla="*/ 136 h 186"/>
                <a:gd name="T26" fmla="*/ 161 w 198"/>
                <a:gd name="T27" fmla="*/ 135 h 186"/>
                <a:gd name="T28" fmla="*/ 152 w 198"/>
                <a:gd name="T29" fmla="*/ 133 h 186"/>
                <a:gd name="T30" fmla="*/ 187 w 198"/>
                <a:gd name="T31" fmla="*/ 186 h 186"/>
                <a:gd name="T32" fmla="*/ 198 w 198"/>
                <a:gd name="T33" fmla="*/ 175 h 186"/>
                <a:gd name="T34" fmla="*/ 164 w 198"/>
                <a:gd name="T35" fmla="*/ 122 h 186"/>
                <a:gd name="T36" fmla="*/ 164 w 198"/>
                <a:gd name="T37" fmla="*/ 122 h 186"/>
                <a:gd name="T38" fmla="*/ 161 w 198"/>
                <a:gd name="T39" fmla="*/ 120 h 186"/>
                <a:gd name="T40" fmla="*/ 158 w 198"/>
                <a:gd name="T41" fmla="*/ 119 h 186"/>
                <a:gd name="T42" fmla="*/ 155 w 198"/>
                <a:gd name="T43" fmla="*/ 120 h 186"/>
                <a:gd name="T44" fmla="*/ 154 w 198"/>
                <a:gd name="T45" fmla="*/ 120 h 186"/>
                <a:gd name="T46" fmla="*/ 99 w 198"/>
                <a:gd name="T47" fmla="*/ 168 h 186"/>
                <a:gd name="T48" fmla="*/ 109 w 198"/>
                <a:gd name="T49" fmla="*/ 169 h 186"/>
                <a:gd name="T50" fmla="*/ 106 w 198"/>
                <a:gd name="T51" fmla="*/ 168 h 186"/>
                <a:gd name="T52" fmla="*/ 103 w 198"/>
                <a:gd name="T53" fmla="*/ 166 h 186"/>
                <a:gd name="T54" fmla="*/ 101 w 198"/>
                <a:gd name="T55" fmla="*/ 168 h 186"/>
                <a:gd name="T56" fmla="*/ 103 w 198"/>
                <a:gd name="T57" fmla="*/ 175 h 186"/>
                <a:gd name="T58" fmla="*/ 111 w 198"/>
                <a:gd name="T59" fmla="*/ 170 h 186"/>
                <a:gd name="T60" fmla="*/ 13 w 198"/>
                <a:gd name="T61" fmla="*/ 0 h 1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8"/>
                <a:gd name="T94" fmla="*/ 0 h 186"/>
                <a:gd name="T95" fmla="*/ 198 w 198"/>
                <a:gd name="T96" fmla="*/ 186 h 1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8" h="186">
                  <a:moveTo>
                    <a:pt x="13" y="0"/>
                  </a:moveTo>
                  <a:lnTo>
                    <a:pt x="0" y="10"/>
                  </a:lnTo>
                  <a:lnTo>
                    <a:pt x="98" y="181"/>
                  </a:lnTo>
                  <a:lnTo>
                    <a:pt x="101" y="182"/>
                  </a:lnTo>
                  <a:lnTo>
                    <a:pt x="103" y="183"/>
                  </a:lnTo>
                  <a:lnTo>
                    <a:pt x="106" y="182"/>
                  </a:lnTo>
                  <a:lnTo>
                    <a:pt x="109" y="182"/>
                  </a:lnTo>
                  <a:lnTo>
                    <a:pt x="164" y="135"/>
                  </a:lnTo>
                  <a:lnTo>
                    <a:pt x="158" y="127"/>
                  </a:lnTo>
                  <a:lnTo>
                    <a:pt x="152" y="133"/>
                  </a:lnTo>
                  <a:lnTo>
                    <a:pt x="155" y="135"/>
                  </a:lnTo>
                  <a:lnTo>
                    <a:pt x="158" y="136"/>
                  </a:lnTo>
                  <a:lnTo>
                    <a:pt x="161" y="135"/>
                  </a:lnTo>
                  <a:lnTo>
                    <a:pt x="152" y="133"/>
                  </a:lnTo>
                  <a:lnTo>
                    <a:pt x="187" y="186"/>
                  </a:lnTo>
                  <a:lnTo>
                    <a:pt x="198" y="175"/>
                  </a:lnTo>
                  <a:lnTo>
                    <a:pt x="164" y="122"/>
                  </a:lnTo>
                  <a:lnTo>
                    <a:pt x="161" y="120"/>
                  </a:lnTo>
                  <a:lnTo>
                    <a:pt x="158" y="119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99" y="168"/>
                  </a:lnTo>
                  <a:lnTo>
                    <a:pt x="109" y="169"/>
                  </a:lnTo>
                  <a:lnTo>
                    <a:pt x="106" y="168"/>
                  </a:lnTo>
                  <a:lnTo>
                    <a:pt x="103" y="166"/>
                  </a:lnTo>
                  <a:lnTo>
                    <a:pt x="101" y="168"/>
                  </a:lnTo>
                  <a:lnTo>
                    <a:pt x="103" y="175"/>
                  </a:lnTo>
                  <a:lnTo>
                    <a:pt x="111" y="17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4" name="Freeform 22"/>
            <p:cNvSpPr>
              <a:spLocks/>
            </p:cNvSpPr>
            <p:nvPr/>
          </p:nvSpPr>
          <p:spPr bwMode="auto">
            <a:xfrm>
              <a:off x="5064" y="2582"/>
              <a:ext cx="89" cy="113"/>
            </a:xfrm>
            <a:custGeom>
              <a:avLst/>
              <a:gdLst>
                <a:gd name="T0" fmla="*/ 0 w 89"/>
                <a:gd name="T1" fmla="*/ 37 h 113"/>
                <a:gd name="T2" fmla="*/ 89 w 89"/>
                <a:gd name="T3" fmla="*/ 113 h 113"/>
                <a:gd name="T4" fmla="*/ 61 w 89"/>
                <a:gd name="T5" fmla="*/ 0 h 113"/>
                <a:gd name="T6" fmla="*/ 0 w 89"/>
                <a:gd name="T7" fmla="*/ 37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113"/>
                <a:gd name="T14" fmla="*/ 89 w 89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113">
                  <a:moveTo>
                    <a:pt x="0" y="37"/>
                  </a:moveTo>
                  <a:lnTo>
                    <a:pt x="89" y="113"/>
                  </a:lnTo>
                  <a:lnTo>
                    <a:pt x="61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67" name="Rectangle 23"/>
          <p:cNvSpPr>
            <a:spLocks noChangeArrowheads="1"/>
          </p:cNvSpPr>
          <p:nvPr/>
        </p:nvSpPr>
        <p:spPr bwMode="auto">
          <a:xfrm>
            <a:off x="2093913" y="5135563"/>
            <a:ext cx="1368425" cy="488950"/>
          </a:xfrm>
          <a:prstGeom prst="rect">
            <a:avLst/>
          </a:prstGeom>
          <a:solidFill>
            <a:schemeClr val="bg1"/>
          </a:solidFill>
          <a:ln w="1435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8" name="Rectangle 24"/>
          <p:cNvSpPr>
            <a:spLocks noChangeArrowheads="1"/>
          </p:cNvSpPr>
          <p:nvPr/>
        </p:nvSpPr>
        <p:spPr bwMode="auto">
          <a:xfrm>
            <a:off x="1157288" y="3906838"/>
            <a:ext cx="73025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9" name="Rectangle 25"/>
          <p:cNvSpPr>
            <a:spLocks noChangeArrowheads="1"/>
          </p:cNvSpPr>
          <p:nvPr/>
        </p:nvSpPr>
        <p:spPr bwMode="auto">
          <a:xfrm>
            <a:off x="1139825" y="3906838"/>
            <a:ext cx="72866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0" name="Rectangle 26"/>
          <p:cNvSpPr>
            <a:spLocks noChangeArrowheads="1"/>
          </p:cNvSpPr>
          <p:nvPr/>
        </p:nvSpPr>
        <p:spPr bwMode="auto">
          <a:xfrm>
            <a:off x="1285875" y="4160838"/>
            <a:ext cx="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 b="1"/>
          </a:p>
        </p:txBody>
      </p:sp>
      <p:sp>
        <p:nvSpPr>
          <p:cNvPr id="27671" name="Rectangle 27"/>
          <p:cNvSpPr>
            <a:spLocks noChangeArrowheads="1"/>
          </p:cNvSpPr>
          <p:nvPr/>
        </p:nvSpPr>
        <p:spPr bwMode="auto">
          <a:xfrm>
            <a:off x="7472363" y="4473575"/>
            <a:ext cx="14382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2" name="Rectangle 28"/>
          <p:cNvSpPr>
            <a:spLocks noChangeArrowheads="1"/>
          </p:cNvSpPr>
          <p:nvPr/>
        </p:nvSpPr>
        <p:spPr bwMode="auto">
          <a:xfrm>
            <a:off x="7453313" y="4473575"/>
            <a:ext cx="14382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3" name="Rectangle 29"/>
          <p:cNvSpPr>
            <a:spLocks noChangeArrowheads="1"/>
          </p:cNvSpPr>
          <p:nvPr/>
        </p:nvSpPr>
        <p:spPr bwMode="auto">
          <a:xfrm>
            <a:off x="7620000" y="4800600"/>
            <a:ext cx="609600" cy="122238"/>
          </a:xfrm>
          <a:prstGeom prst="rect">
            <a:avLst/>
          </a:prstGeom>
          <a:solidFill>
            <a:srgbClr val="91ADC7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/>
              <a:t>White Sands</a:t>
            </a:r>
          </a:p>
        </p:txBody>
      </p:sp>
      <p:sp>
        <p:nvSpPr>
          <p:cNvPr id="27674" name="Rectangle 30"/>
          <p:cNvSpPr>
            <a:spLocks noChangeArrowheads="1"/>
          </p:cNvSpPr>
          <p:nvPr/>
        </p:nvSpPr>
        <p:spPr bwMode="auto">
          <a:xfrm>
            <a:off x="7440613" y="2776538"/>
            <a:ext cx="1100137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5" name="Rectangle 31"/>
          <p:cNvSpPr>
            <a:spLocks noChangeArrowheads="1"/>
          </p:cNvSpPr>
          <p:nvPr/>
        </p:nvSpPr>
        <p:spPr bwMode="auto">
          <a:xfrm>
            <a:off x="7421563" y="2776538"/>
            <a:ext cx="11017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6" name="Rectangle 32"/>
          <p:cNvSpPr>
            <a:spLocks noChangeArrowheads="1"/>
          </p:cNvSpPr>
          <p:nvPr/>
        </p:nvSpPr>
        <p:spPr bwMode="auto">
          <a:xfrm>
            <a:off x="6934200" y="2743200"/>
            <a:ext cx="514350" cy="244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</a:rPr>
              <a:t>TDRSS SN</a:t>
            </a:r>
          </a:p>
          <a:p>
            <a:pPr algn="ctr" eaLnBrk="0" hangingPunct="0"/>
            <a:r>
              <a:rPr lang="en-US" sz="800" b="1">
                <a:solidFill>
                  <a:schemeClr val="bg1"/>
                </a:solidFill>
              </a:rPr>
              <a:t>S &amp; Ku</a:t>
            </a:r>
          </a:p>
        </p:txBody>
      </p:sp>
      <p:sp>
        <p:nvSpPr>
          <p:cNvPr id="27677" name="Rectangle 33"/>
          <p:cNvSpPr>
            <a:spLocks noChangeArrowheads="1"/>
          </p:cNvSpPr>
          <p:nvPr/>
        </p:nvSpPr>
        <p:spPr bwMode="auto">
          <a:xfrm>
            <a:off x="5451475" y="4616450"/>
            <a:ext cx="1382713" cy="641350"/>
          </a:xfrm>
          <a:prstGeom prst="rect">
            <a:avLst/>
          </a:prstGeom>
          <a:solidFill>
            <a:srgbClr val="FFFF00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8" name="Rectangle 34"/>
          <p:cNvSpPr>
            <a:spLocks noChangeArrowheads="1"/>
          </p:cNvSpPr>
          <p:nvPr/>
        </p:nvSpPr>
        <p:spPr bwMode="auto">
          <a:xfrm>
            <a:off x="5562600" y="4633913"/>
            <a:ext cx="11271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rgbClr val="000000"/>
                </a:solidFill>
              </a:rPr>
              <a:t>LAT Instrument Science Operations Center (SLAC)</a:t>
            </a:r>
          </a:p>
        </p:txBody>
      </p:sp>
      <p:sp>
        <p:nvSpPr>
          <p:cNvPr id="27679" name="Rectangle 35"/>
          <p:cNvSpPr>
            <a:spLocks noChangeArrowheads="1"/>
          </p:cNvSpPr>
          <p:nvPr/>
        </p:nvSpPr>
        <p:spPr bwMode="auto">
          <a:xfrm>
            <a:off x="5454650" y="5641975"/>
            <a:ext cx="1403350" cy="525463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0" name="Rectangle 36"/>
          <p:cNvSpPr>
            <a:spLocks noChangeArrowheads="1"/>
          </p:cNvSpPr>
          <p:nvPr/>
        </p:nvSpPr>
        <p:spPr bwMode="auto">
          <a:xfrm>
            <a:off x="5562600" y="5715000"/>
            <a:ext cx="1108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 b="1">
                <a:solidFill>
                  <a:schemeClr val="accent1"/>
                </a:solidFill>
              </a:rPr>
              <a:t>GBM Instrument </a:t>
            </a:r>
          </a:p>
          <a:p>
            <a:pPr eaLnBrk="0" hangingPunct="0"/>
            <a:r>
              <a:rPr lang="en-US" sz="1000" b="1">
                <a:solidFill>
                  <a:schemeClr val="accent1"/>
                </a:solidFill>
              </a:rPr>
              <a:t>Operations Center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2724150" y="4330700"/>
            <a:ext cx="5183188" cy="804863"/>
            <a:chOff x="1716" y="2728"/>
            <a:chExt cx="3265" cy="507"/>
          </a:xfrm>
        </p:grpSpPr>
        <p:sp>
          <p:nvSpPr>
            <p:cNvPr id="27780" name="Freeform 38"/>
            <p:cNvSpPr>
              <a:spLocks/>
            </p:cNvSpPr>
            <p:nvPr/>
          </p:nvSpPr>
          <p:spPr bwMode="auto">
            <a:xfrm>
              <a:off x="1741" y="2754"/>
              <a:ext cx="3132" cy="374"/>
            </a:xfrm>
            <a:custGeom>
              <a:avLst/>
              <a:gdLst>
                <a:gd name="T0" fmla="*/ 0 w 3132"/>
                <a:gd name="T1" fmla="*/ 374 h 374"/>
                <a:gd name="T2" fmla="*/ 18 w 3132"/>
                <a:gd name="T3" fmla="*/ 374 h 374"/>
                <a:gd name="T4" fmla="*/ 18 w 3132"/>
                <a:gd name="T5" fmla="*/ 9 h 374"/>
                <a:gd name="T6" fmla="*/ 9 w 3132"/>
                <a:gd name="T7" fmla="*/ 9 h 374"/>
                <a:gd name="T8" fmla="*/ 9 w 3132"/>
                <a:gd name="T9" fmla="*/ 18 h 374"/>
                <a:gd name="T10" fmla="*/ 3132 w 3132"/>
                <a:gd name="T11" fmla="*/ 18 h 374"/>
                <a:gd name="T12" fmla="*/ 3132 w 3132"/>
                <a:gd name="T13" fmla="*/ 0 h 374"/>
                <a:gd name="T14" fmla="*/ 9 w 3132"/>
                <a:gd name="T15" fmla="*/ 0 h 374"/>
                <a:gd name="T16" fmla="*/ 0 w 3132"/>
                <a:gd name="T17" fmla="*/ 0 h 374"/>
                <a:gd name="T18" fmla="*/ 0 w 3132"/>
                <a:gd name="T19" fmla="*/ 9 h 374"/>
                <a:gd name="T20" fmla="*/ 0 w 3132"/>
                <a:gd name="T21" fmla="*/ 374 h 3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32"/>
                <a:gd name="T34" fmla="*/ 0 h 374"/>
                <a:gd name="T35" fmla="*/ 3132 w 3132"/>
                <a:gd name="T36" fmla="*/ 374 h 3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32" h="374">
                  <a:moveTo>
                    <a:pt x="0" y="374"/>
                  </a:moveTo>
                  <a:lnTo>
                    <a:pt x="18" y="374"/>
                  </a:lnTo>
                  <a:lnTo>
                    <a:pt x="18" y="9"/>
                  </a:lnTo>
                  <a:lnTo>
                    <a:pt x="9" y="9"/>
                  </a:lnTo>
                  <a:lnTo>
                    <a:pt x="9" y="18"/>
                  </a:lnTo>
                  <a:lnTo>
                    <a:pt x="3132" y="18"/>
                  </a:lnTo>
                  <a:lnTo>
                    <a:pt x="3132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1" name="Freeform 39"/>
            <p:cNvSpPr>
              <a:spLocks/>
            </p:cNvSpPr>
            <p:nvPr/>
          </p:nvSpPr>
          <p:spPr bwMode="auto">
            <a:xfrm>
              <a:off x="1716" y="3125"/>
              <a:ext cx="70" cy="110"/>
            </a:xfrm>
            <a:custGeom>
              <a:avLst/>
              <a:gdLst>
                <a:gd name="T0" fmla="*/ 0 w 70"/>
                <a:gd name="T1" fmla="*/ 0 h 110"/>
                <a:gd name="T2" fmla="*/ 34 w 70"/>
                <a:gd name="T3" fmla="*/ 110 h 110"/>
                <a:gd name="T4" fmla="*/ 70 w 70"/>
                <a:gd name="T5" fmla="*/ 0 h 110"/>
                <a:gd name="T6" fmla="*/ 0 w 70"/>
                <a:gd name="T7" fmla="*/ 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0" y="0"/>
                  </a:moveTo>
                  <a:lnTo>
                    <a:pt x="34" y="110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2" name="Freeform 40"/>
            <p:cNvSpPr>
              <a:spLocks/>
            </p:cNvSpPr>
            <p:nvPr/>
          </p:nvSpPr>
          <p:spPr bwMode="auto">
            <a:xfrm>
              <a:off x="4871" y="2728"/>
              <a:ext cx="110" cy="71"/>
            </a:xfrm>
            <a:custGeom>
              <a:avLst/>
              <a:gdLst>
                <a:gd name="T0" fmla="*/ 0 w 110"/>
                <a:gd name="T1" fmla="*/ 71 h 71"/>
                <a:gd name="T2" fmla="*/ 110 w 110"/>
                <a:gd name="T3" fmla="*/ 36 h 71"/>
                <a:gd name="T4" fmla="*/ 0 w 110"/>
                <a:gd name="T5" fmla="*/ 0 h 71"/>
                <a:gd name="T6" fmla="*/ 0 w 110"/>
                <a:gd name="T7" fmla="*/ 71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1"/>
                <a:gd name="T14" fmla="*/ 110 w 110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1">
                  <a:moveTo>
                    <a:pt x="0" y="71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82" name="Rectangle 41"/>
          <p:cNvSpPr>
            <a:spLocks noChangeArrowheads="1"/>
          </p:cNvSpPr>
          <p:nvPr/>
        </p:nvSpPr>
        <p:spPr bwMode="auto">
          <a:xfrm>
            <a:off x="476250" y="5715000"/>
            <a:ext cx="1597025" cy="439738"/>
          </a:xfrm>
          <a:prstGeom prst="rect">
            <a:avLst/>
          </a:prstGeom>
          <a:solidFill>
            <a:schemeClr val="tx1"/>
          </a:solidFill>
          <a:ln w="14351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3" name="Rectangle 42"/>
          <p:cNvSpPr>
            <a:spLocks noChangeArrowheads="1"/>
          </p:cNvSpPr>
          <p:nvPr/>
        </p:nvSpPr>
        <p:spPr bwMode="auto">
          <a:xfrm>
            <a:off x="609600" y="5715000"/>
            <a:ext cx="127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GRB </a:t>
            </a: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Coordinates Network</a:t>
            </a:r>
          </a:p>
        </p:txBody>
      </p: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2071688" y="5624513"/>
            <a:ext cx="763587" cy="292100"/>
            <a:chOff x="1305" y="3543"/>
            <a:chExt cx="481" cy="184"/>
          </a:xfrm>
        </p:grpSpPr>
        <p:sp>
          <p:nvSpPr>
            <p:cNvPr id="27777" name="Freeform 44"/>
            <p:cNvSpPr>
              <a:spLocks/>
            </p:cNvSpPr>
            <p:nvPr/>
          </p:nvSpPr>
          <p:spPr bwMode="auto">
            <a:xfrm>
              <a:off x="1413" y="3649"/>
              <a:ext cx="346" cy="50"/>
            </a:xfrm>
            <a:custGeom>
              <a:avLst/>
              <a:gdLst>
                <a:gd name="T0" fmla="*/ 346 w 346"/>
                <a:gd name="T1" fmla="*/ 0 h 50"/>
                <a:gd name="T2" fmla="*/ 328 w 346"/>
                <a:gd name="T3" fmla="*/ 0 h 50"/>
                <a:gd name="T4" fmla="*/ 328 w 346"/>
                <a:gd name="T5" fmla="*/ 42 h 50"/>
                <a:gd name="T6" fmla="*/ 337 w 346"/>
                <a:gd name="T7" fmla="*/ 42 h 50"/>
                <a:gd name="T8" fmla="*/ 337 w 346"/>
                <a:gd name="T9" fmla="*/ 33 h 50"/>
                <a:gd name="T10" fmla="*/ 0 w 346"/>
                <a:gd name="T11" fmla="*/ 33 h 50"/>
                <a:gd name="T12" fmla="*/ 0 w 346"/>
                <a:gd name="T13" fmla="*/ 50 h 50"/>
                <a:gd name="T14" fmla="*/ 337 w 346"/>
                <a:gd name="T15" fmla="*/ 50 h 50"/>
                <a:gd name="T16" fmla="*/ 346 w 346"/>
                <a:gd name="T17" fmla="*/ 50 h 50"/>
                <a:gd name="T18" fmla="*/ 346 w 346"/>
                <a:gd name="T19" fmla="*/ 42 h 50"/>
                <a:gd name="T20" fmla="*/ 346 w 346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6"/>
                <a:gd name="T34" fmla="*/ 0 h 50"/>
                <a:gd name="T35" fmla="*/ 346 w 346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6" h="50">
                  <a:moveTo>
                    <a:pt x="346" y="0"/>
                  </a:moveTo>
                  <a:lnTo>
                    <a:pt x="328" y="0"/>
                  </a:lnTo>
                  <a:lnTo>
                    <a:pt x="328" y="42"/>
                  </a:lnTo>
                  <a:lnTo>
                    <a:pt x="337" y="42"/>
                  </a:lnTo>
                  <a:lnTo>
                    <a:pt x="337" y="33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337" y="50"/>
                  </a:lnTo>
                  <a:lnTo>
                    <a:pt x="346" y="50"/>
                  </a:lnTo>
                  <a:lnTo>
                    <a:pt x="346" y="42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8" name="Freeform 45"/>
            <p:cNvSpPr>
              <a:spLocks/>
            </p:cNvSpPr>
            <p:nvPr/>
          </p:nvSpPr>
          <p:spPr bwMode="auto">
            <a:xfrm>
              <a:off x="1716" y="3543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9" name="Freeform 46"/>
            <p:cNvSpPr>
              <a:spLocks/>
            </p:cNvSpPr>
            <p:nvPr/>
          </p:nvSpPr>
          <p:spPr bwMode="auto">
            <a:xfrm>
              <a:off x="1305" y="3656"/>
              <a:ext cx="112" cy="71"/>
            </a:xfrm>
            <a:custGeom>
              <a:avLst/>
              <a:gdLst>
                <a:gd name="T0" fmla="*/ 112 w 112"/>
                <a:gd name="T1" fmla="*/ 0 h 71"/>
                <a:gd name="T2" fmla="*/ 0 w 112"/>
                <a:gd name="T3" fmla="*/ 36 h 71"/>
                <a:gd name="T4" fmla="*/ 112 w 112"/>
                <a:gd name="T5" fmla="*/ 71 h 71"/>
                <a:gd name="T6" fmla="*/ 112 w 112"/>
                <a:gd name="T7" fmla="*/ 0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1"/>
                <a:gd name="T14" fmla="*/ 112 w 112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1">
                  <a:moveTo>
                    <a:pt x="112" y="0"/>
                  </a:moveTo>
                  <a:lnTo>
                    <a:pt x="0" y="36"/>
                  </a:lnTo>
                  <a:lnTo>
                    <a:pt x="112" y="7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462338" y="5326063"/>
            <a:ext cx="450850" cy="111125"/>
            <a:chOff x="2181" y="3355"/>
            <a:chExt cx="284" cy="70"/>
          </a:xfrm>
        </p:grpSpPr>
        <p:sp>
          <p:nvSpPr>
            <p:cNvPr id="27774" name="Rectangle 48"/>
            <p:cNvSpPr>
              <a:spLocks noChangeArrowheads="1"/>
            </p:cNvSpPr>
            <p:nvPr/>
          </p:nvSpPr>
          <p:spPr bwMode="auto">
            <a:xfrm>
              <a:off x="2287" y="3381"/>
              <a:ext cx="70" cy="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5" name="Freeform 49"/>
            <p:cNvSpPr>
              <a:spLocks/>
            </p:cNvSpPr>
            <p:nvPr/>
          </p:nvSpPr>
          <p:spPr bwMode="auto">
            <a:xfrm>
              <a:off x="2181" y="3355"/>
              <a:ext cx="110" cy="70"/>
            </a:xfrm>
            <a:custGeom>
              <a:avLst/>
              <a:gdLst>
                <a:gd name="T0" fmla="*/ 110 w 110"/>
                <a:gd name="T1" fmla="*/ 0 h 70"/>
                <a:gd name="T2" fmla="*/ 0 w 110"/>
                <a:gd name="T3" fmla="*/ 36 h 70"/>
                <a:gd name="T4" fmla="*/ 110 w 110"/>
                <a:gd name="T5" fmla="*/ 70 h 70"/>
                <a:gd name="T6" fmla="*/ 110 w 110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0"/>
                <a:gd name="T14" fmla="*/ 110 w 11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0">
                  <a:moveTo>
                    <a:pt x="110" y="0"/>
                  </a:moveTo>
                  <a:lnTo>
                    <a:pt x="0" y="36"/>
                  </a:lnTo>
                  <a:lnTo>
                    <a:pt x="110" y="7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6" name="Freeform 50"/>
            <p:cNvSpPr>
              <a:spLocks/>
            </p:cNvSpPr>
            <p:nvPr/>
          </p:nvSpPr>
          <p:spPr bwMode="auto">
            <a:xfrm>
              <a:off x="2355" y="3355"/>
              <a:ext cx="110" cy="70"/>
            </a:xfrm>
            <a:custGeom>
              <a:avLst/>
              <a:gdLst>
                <a:gd name="T0" fmla="*/ 0 w 110"/>
                <a:gd name="T1" fmla="*/ 70 h 70"/>
                <a:gd name="T2" fmla="*/ 110 w 110"/>
                <a:gd name="T3" fmla="*/ 36 h 70"/>
                <a:gd name="T4" fmla="*/ 0 w 110"/>
                <a:gd name="T5" fmla="*/ 0 h 70"/>
                <a:gd name="T6" fmla="*/ 0 w 110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0"/>
                <a:gd name="T14" fmla="*/ 110 w 11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0">
                  <a:moveTo>
                    <a:pt x="0" y="70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86" name="Rectangle 51"/>
          <p:cNvSpPr>
            <a:spLocks noChangeArrowheads="1"/>
          </p:cNvSpPr>
          <p:nvPr/>
        </p:nvSpPr>
        <p:spPr bwMode="auto">
          <a:xfrm>
            <a:off x="4849813" y="2351088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7" name="Rectangle 52"/>
          <p:cNvSpPr>
            <a:spLocks noChangeArrowheads="1"/>
          </p:cNvSpPr>
          <p:nvPr/>
        </p:nvSpPr>
        <p:spPr bwMode="auto">
          <a:xfrm>
            <a:off x="4932363" y="2351088"/>
            <a:ext cx="11684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Telemetry 1 kbps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8" name="Rectangle 53"/>
          <p:cNvSpPr>
            <a:spLocks noChangeArrowheads="1"/>
          </p:cNvSpPr>
          <p:nvPr/>
        </p:nvSpPr>
        <p:spPr bwMode="auto">
          <a:xfrm>
            <a:off x="4849813" y="2525713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9" name="Rectangle 54"/>
          <p:cNvSpPr>
            <a:spLocks noChangeArrowheads="1"/>
          </p:cNvSpPr>
          <p:nvPr/>
        </p:nvSpPr>
        <p:spPr bwMode="auto">
          <a:xfrm>
            <a:off x="4700588" y="2274888"/>
            <a:ext cx="2251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0" name="Rectangle 55"/>
          <p:cNvSpPr>
            <a:spLocks noChangeArrowheads="1"/>
          </p:cNvSpPr>
          <p:nvPr/>
        </p:nvSpPr>
        <p:spPr bwMode="auto">
          <a:xfrm>
            <a:off x="3792538" y="3527425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1" name="Rectangle 56"/>
          <p:cNvSpPr>
            <a:spLocks noChangeArrowheads="1"/>
          </p:cNvSpPr>
          <p:nvPr/>
        </p:nvSpPr>
        <p:spPr bwMode="auto">
          <a:xfrm>
            <a:off x="3697288" y="370205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2" name="Rectangle 57"/>
          <p:cNvSpPr>
            <a:spLocks noChangeArrowheads="1"/>
          </p:cNvSpPr>
          <p:nvPr/>
        </p:nvSpPr>
        <p:spPr bwMode="auto">
          <a:xfrm>
            <a:off x="3563938" y="3451225"/>
            <a:ext cx="119062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3" name="Rectangle 58"/>
          <p:cNvSpPr>
            <a:spLocks noChangeArrowheads="1"/>
          </p:cNvSpPr>
          <p:nvPr/>
        </p:nvSpPr>
        <p:spPr bwMode="auto">
          <a:xfrm>
            <a:off x="3546475" y="3451225"/>
            <a:ext cx="119062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4" name="Rectangle 59"/>
          <p:cNvSpPr>
            <a:spLocks noChangeArrowheads="1"/>
          </p:cNvSpPr>
          <p:nvPr/>
        </p:nvSpPr>
        <p:spPr bwMode="auto">
          <a:xfrm>
            <a:off x="3678238" y="3527425"/>
            <a:ext cx="0" cy="122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800" b="1">
              <a:solidFill>
                <a:srgbClr val="000000"/>
              </a:solidFill>
            </a:endParaRPr>
          </a:p>
        </p:txBody>
      </p: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483100" y="2754313"/>
            <a:ext cx="2790825" cy="561975"/>
            <a:chOff x="2824" y="1735"/>
            <a:chExt cx="1758" cy="354"/>
          </a:xfrm>
        </p:grpSpPr>
        <p:sp>
          <p:nvSpPr>
            <p:cNvPr id="27772" name="Freeform 61"/>
            <p:cNvSpPr>
              <a:spLocks/>
            </p:cNvSpPr>
            <p:nvPr/>
          </p:nvSpPr>
          <p:spPr bwMode="auto">
            <a:xfrm>
              <a:off x="2928" y="1760"/>
              <a:ext cx="1654" cy="329"/>
            </a:xfrm>
            <a:custGeom>
              <a:avLst/>
              <a:gdLst>
                <a:gd name="T0" fmla="*/ 1650 w 1654"/>
                <a:gd name="T1" fmla="*/ 329 h 329"/>
                <a:gd name="T2" fmla="*/ 1654 w 1654"/>
                <a:gd name="T3" fmla="*/ 314 h 329"/>
                <a:gd name="T4" fmla="*/ 672 w 1654"/>
                <a:gd name="T5" fmla="*/ 84 h 329"/>
                <a:gd name="T6" fmla="*/ 669 w 1654"/>
                <a:gd name="T7" fmla="*/ 82 h 329"/>
                <a:gd name="T8" fmla="*/ 666 w 1654"/>
                <a:gd name="T9" fmla="*/ 84 h 329"/>
                <a:gd name="T10" fmla="*/ 663 w 1654"/>
                <a:gd name="T11" fmla="*/ 85 h 329"/>
                <a:gd name="T12" fmla="*/ 660 w 1654"/>
                <a:gd name="T13" fmla="*/ 91 h 329"/>
                <a:gd name="T14" fmla="*/ 663 w 1654"/>
                <a:gd name="T15" fmla="*/ 97 h 329"/>
                <a:gd name="T16" fmla="*/ 663 w 1654"/>
                <a:gd name="T17" fmla="*/ 98 h 329"/>
                <a:gd name="T18" fmla="*/ 729 w 1654"/>
                <a:gd name="T19" fmla="*/ 180 h 329"/>
                <a:gd name="T20" fmla="*/ 735 w 1654"/>
                <a:gd name="T21" fmla="*/ 173 h 329"/>
                <a:gd name="T22" fmla="*/ 735 w 1654"/>
                <a:gd name="T23" fmla="*/ 164 h 329"/>
                <a:gd name="T24" fmla="*/ 732 w 1654"/>
                <a:gd name="T25" fmla="*/ 166 h 329"/>
                <a:gd name="T26" fmla="*/ 729 w 1654"/>
                <a:gd name="T27" fmla="*/ 167 h 329"/>
                <a:gd name="T28" fmla="*/ 726 w 1654"/>
                <a:gd name="T29" fmla="*/ 173 h 329"/>
                <a:gd name="T30" fmla="*/ 729 w 1654"/>
                <a:gd name="T31" fmla="*/ 179 h 329"/>
                <a:gd name="T32" fmla="*/ 736 w 1654"/>
                <a:gd name="T33" fmla="*/ 164 h 329"/>
                <a:gd name="T34" fmla="*/ 2 w 1654"/>
                <a:gd name="T35" fmla="*/ 0 h 329"/>
                <a:gd name="T36" fmla="*/ 0 w 1654"/>
                <a:gd name="T37" fmla="*/ 18 h 329"/>
                <a:gd name="T38" fmla="*/ 733 w 1654"/>
                <a:gd name="T39" fmla="*/ 181 h 329"/>
                <a:gd name="T40" fmla="*/ 735 w 1654"/>
                <a:gd name="T41" fmla="*/ 181 h 329"/>
                <a:gd name="T42" fmla="*/ 738 w 1654"/>
                <a:gd name="T43" fmla="*/ 180 h 329"/>
                <a:gd name="T44" fmla="*/ 741 w 1654"/>
                <a:gd name="T45" fmla="*/ 179 h 329"/>
                <a:gd name="T46" fmla="*/ 743 w 1654"/>
                <a:gd name="T47" fmla="*/ 173 h 329"/>
                <a:gd name="T48" fmla="*/ 741 w 1654"/>
                <a:gd name="T49" fmla="*/ 167 h 329"/>
                <a:gd name="T50" fmla="*/ 741 w 1654"/>
                <a:gd name="T51" fmla="*/ 167 h 329"/>
                <a:gd name="T52" fmla="*/ 675 w 1654"/>
                <a:gd name="T53" fmla="*/ 85 h 329"/>
                <a:gd name="T54" fmla="*/ 669 w 1654"/>
                <a:gd name="T55" fmla="*/ 100 h 329"/>
                <a:gd name="T56" fmla="*/ 672 w 1654"/>
                <a:gd name="T57" fmla="*/ 98 h 329"/>
                <a:gd name="T58" fmla="*/ 675 w 1654"/>
                <a:gd name="T59" fmla="*/ 97 h 329"/>
                <a:gd name="T60" fmla="*/ 677 w 1654"/>
                <a:gd name="T61" fmla="*/ 91 h 329"/>
                <a:gd name="T62" fmla="*/ 675 w 1654"/>
                <a:gd name="T63" fmla="*/ 85 h 329"/>
                <a:gd name="T64" fmla="*/ 669 w 1654"/>
                <a:gd name="T65" fmla="*/ 91 h 329"/>
                <a:gd name="T66" fmla="*/ 667 w 1654"/>
                <a:gd name="T67" fmla="*/ 100 h 329"/>
                <a:gd name="T68" fmla="*/ 1650 w 1654"/>
                <a:gd name="T69" fmla="*/ 329 h 3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54"/>
                <a:gd name="T106" fmla="*/ 0 h 329"/>
                <a:gd name="T107" fmla="*/ 1654 w 1654"/>
                <a:gd name="T108" fmla="*/ 329 h 3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54" h="329">
                  <a:moveTo>
                    <a:pt x="1650" y="329"/>
                  </a:moveTo>
                  <a:lnTo>
                    <a:pt x="1654" y="314"/>
                  </a:lnTo>
                  <a:lnTo>
                    <a:pt x="672" y="84"/>
                  </a:lnTo>
                  <a:lnTo>
                    <a:pt x="669" y="82"/>
                  </a:lnTo>
                  <a:lnTo>
                    <a:pt x="666" y="84"/>
                  </a:lnTo>
                  <a:lnTo>
                    <a:pt x="663" y="85"/>
                  </a:lnTo>
                  <a:lnTo>
                    <a:pt x="660" y="91"/>
                  </a:lnTo>
                  <a:lnTo>
                    <a:pt x="663" y="97"/>
                  </a:lnTo>
                  <a:lnTo>
                    <a:pt x="663" y="98"/>
                  </a:lnTo>
                  <a:lnTo>
                    <a:pt x="729" y="180"/>
                  </a:lnTo>
                  <a:lnTo>
                    <a:pt x="735" y="173"/>
                  </a:lnTo>
                  <a:lnTo>
                    <a:pt x="735" y="164"/>
                  </a:lnTo>
                  <a:lnTo>
                    <a:pt x="732" y="166"/>
                  </a:lnTo>
                  <a:lnTo>
                    <a:pt x="729" y="167"/>
                  </a:lnTo>
                  <a:lnTo>
                    <a:pt x="726" y="173"/>
                  </a:lnTo>
                  <a:lnTo>
                    <a:pt x="729" y="179"/>
                  </a:lnTo>
                  <a:lnTo>
                    <a:pt x="736" y="164"/>
                  </a:lnTo>
                  <a:lnTo>
                    <a:pt x="2" y="0"/>
                  </a:lnTo>
                  <a:lnTo>
                    <a:pt x="0" y="18"/>
                  </a:lnTo>
                  <a:lnTo>
                    <a:pt x="733" y="181"/>
                  </a:lnTo>
                  <a:lnTo>
                    <a:pt x="735" y="181"/>
                  </a:lnTo>
                  <a:lnTo>
                    <a:pt x="738" y="180"/>
                  </a:lnTo>
                  <a:lnTo>
                    <a:pt x="741" y="179"/>
                  </a:lnTo>
                  <a:lnTo>
                    <a:pt x="743" y="173"/>
                  </a:lnTo>
                  <a:lnTo>
                    <a:pt x="741" y="167"/>
                  </a:lnTo>
                  <a:lnTo>
                    <a:pt x="675" y="85"/>
                  </a:lnTo>
                  <a:lnTo>
                    <a:pt x="669" y="100"/>
                  </a:lnTo>
                  <a:lnTo>
                    <a:pt x="672" y="98"/>
                  </a:lnTo>
                  <a:lnTo>
                    <a:pt x="675" y="97"/>
                  </a:lnTo>
                  <a:lnTo>
                    <a:pt x="677" y="91"/>
                  </a:lnTo>
                  <a:lnTo>
                    <a:pt x="675" y="85"/>
                  </a:lnTo>
                  <a:lnTo>
                    <a:pt x="669" y="91"/>
                  </a:lnTo>
                  <a:lnTo>
                    <a:pt x="667" y="100"/>
                  </a:lnTo>
                  <a:lnTo>
                    <a:pt x="1650" y="329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3" name="Freeform 62"/>
            <p:cNvSpPr>
              <a:spLocks/>
            </p:cNvSpPr>
            <p:nvPr/>
          </p:nvSpPr>
          <p:spPr bwMode="auto">
            <a:xfrm>
              <a:off x="2824" y="1735"/>
              <a:ext cx="118" cy="70"/>
            </a:xfrm>
            <a:custGeom>
              <a:avLst/>
              <a:gdLst>
                <a:gd name="T0" fmla="*/ 118 w 118"/>
                <a:gd name="T1" fmla="*/ 0 h 70"/>
                <a:gd name="T2" fmla="*/ 0 w 118"/>
                <a:gd name="T3" fmla="*/ 10 h 70"/>
                <a:gd name="T4" fmla="*/ 102 w 118"/>
                <a:gd name="T5" fmla="*/ 70 h 70"/>
                <a:gd name="T6" fmla="*/ 118 w 118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8"/>
                <a:gd name="T13" fmla="*/ 0 h 70"/>
                <a:gd name="T14" fmla="*/ 118 w 118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8" h="70">
                  <a:moveTo>
                    <a:pt x="118" y="0"/>
                  </a:moveTo>
                  <a:lnTo>
                    <a:pt x="0" y="10"/>
                  </a:lnTo>
                  <a:lnTo>
                    <a:pt x="102" y="7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7675563" y="3854450"/>
            <a:ext cx="334962" cy="552450"/>
            <a:chOff x="4835" y="2428"/>
            <a:chExt cx="211" cy="348"/>
          </a:xfrm>
        </p:grpSpPr>
        <p:sp>
          <p:nvSpPr>
            <p:cNvPr id="27770" name="Freeform 64"/>
            <p:cNvSpPr>
              <a:spLocks/>
            </p:cNvSpPr>
            <p:nvPr/>
          </p:nvSpPr>
          <p:spPr bwMode="auto">
            <a:xfrm>
              <a:off x="4868" y="2525"/>
              <a:ext cx="178" cy="251"/>
            </a:xfrm>
            <a:custGeom>
              <a:avLst/>
              <a:gdLst>
                <a:gd name="T0" fmla="*/ 163 w 178"/>
                <a:gd name="T1" fmla="*/ 251 h 251"/>
                <a:gd name="T2" fmla="*/ 178 w 178"/>
                <a:gd name="T3" fmla="*/ 245 h 251"/>
                <a:gd name="T4" fmla="*/ 125 w 178"/>
                <a:gd name="T5" fmla="*/ 100 h 251"/>
                <a:gd name="T6" fmla="*/ 123 w 178"/>
                <a:gd name="T7" fmla="*/ 97 h 251"/>
                <a:gd name="T8" fmla="*/ 120 w 178"/>
                <a:gd name="T9" fmla="*/ 96 h 251"/>
                <a:gd name="T10" fmla="*/ 117 w 178"/>
                <a:gd name="T11" fmla="*/ 94 h 251"/>
                <a:gd name="T12" fmla="*/ 115 w 178"/>
                <a:gd name="T13" fmla="*/ 96 h 251"/>
                <a:gd name="T14" fmla="*/ 112 w 178"/>
                <a:gd name="T15" fmla="*/ 97 h 251"/>
                <a:gd name="T16" fmla="*/ 64 w 178"/>
                <a:gd name="T17" fmla="*/ 159 h 251"/>
                <a:gd name="T18" fmla="*/ 70 w 178"/>
                <a:gd name="T19" fmla="*/ 165 h 251"/>
                <a:gd name="T20" fmla="*/ 76 w 178"/>
                <a:gd name="T21" fmla="*/ 159 h 251"/>
                <a:gd name="T22" fmla="*/ 73 w 178"/>
                <a:gd name="T23" fmla="*/ 158 h 251"/>
                <a:gd name="T24" fmla="*/ 70 w 178"/>
                <a:gd name="T25" fmla="*/ 156 h 251"/>
                <a:gd name="T26" fmla="*/ 67 w 178"/>
                <a:gd name="T27" fmla="*/ 158 h 251"/>
                <a:gd name="T28" fmla="*/ 77 w 178"/>
                <a:gd name="T29" fmla="*/ 162 h 251"/>
                <a:gd name="T30" fmla="*/ 14 w 178"/>
                <a:gd name="T31" fmla="*/ 0 h 251"/>
                <a:gd name="T32" fmla="*/ 0 w 178"/>
                <a:gd name="T33" fmla="*/ 5 h 251"/>
                <a:gd name="T34" fmla="*/ 63 w 178"/>
                <a:gd name="T35" fmla="*/ 168 h 251"/>
                <a:gd name="T36" fmla="*/ 64 w 178"/>
                <a:gd name="T37" fmla="*/ 170 h 251"/>
                <a:gd name="T38" fmla="*/ 67 w 178"/>
                <a:gd name="T39" fmla="*/ 172 h 251"/>
                <a:gd name="T40" fmla="*/ 70 w 178"/>
                <a:gd name="T41" fmla="*/ 173 h 251"/>
                <a:gd name="T42" fmla="*/ 73 w 178"/>
                <a:gd name="T43" fmla="*/ 172 h 251"/>
                <a:gd name="T44" fmla="*/ 76 w 178"/>
                <a:gd name="T45" fmla="*/ 172 h 251"/>
                <a:gd name="T46" fmla="*/ 123 w 178"/>
                <a:gd name="T47" fmla="*/ 110 h 251"/>
                <a:gd name="T48" fmla="*/ 112 w 178"/>
                <a:gd name="T49" fmla="*/ 109 h 251"/>
                <a:gd name="T50" fmla="*/ 115 w 178"/>
                <a:gd name="T51" fmla="*/ 110 h 251"/>
                <a:gd name="T52" fmla="*/ 117 w 178"/>
                <a:gd name="T53" fmla="*/ 112 h 251"/>
                <a:gd name="T54" fmla="*/ 120 w 178"/>
                <a:gd name="T55" fmla="*/ 110 h 251"/>
                <a:gd name="T56" fmla="*/ 117 w 178"/>
                <a:gd name="T57" fmla="*/ 103 h 251"/>
                <a:gd name="T58" fmla="*/ 110 w 178"/>
                <a:gd name="T59" fmla="*/ 106 h 251"/>
                <a:gd name="T60" fmla="*/ 163 w 178"/>
                <a:gd name="T61" fmla="*/ 251 h 25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8"/>
                <a:gd name="T94" fmla="*/ 0 h 251"/>
                <a:gd name="T95" fmla="*/ 178 w 178"/>
                <a:gd name="T96" fmla="*/ 251 h 25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8" h="251">
                  <a:moveTo>
                    <a:pt x="163" y="251"/>
                  </a:moveTo>
                  <a:lnTo>
                    <a:pt x="178" y="245"/>
                  </a:lnTo>
                  <a:lnTo>
                    <a:pt x="125" y="100"/>
                  </a:lnTo>
                  <a:lnTo>
                    <a:pt x="123" y="97"/>
                  </a:lnTo>
                  <a:lnTo>
                    <a:pt x="120" y="96"/>
                  </a:lnTo>
                  <a:lnTo>
                    <a:pt x="117" y="94"/>
                  </a:lnTo>
                  <a:lnTo>
                    <a:pt x="115" y="96"/>
                  </a:lnTo>
                  <a:lnTo>
                    <a:pt x="112" y="97"/>
                  </a:lnTo>
                  <a:lnTo>
                    <a:pt x="64" y="159"/>
                  </a:lnTo>
                  <a:lnTo>
                    <a:pt x="70" y="165"/>
                  </a:lnTo>
                  <a:lnTo>
                    <a:pt x="76" y="159"/>
                  </a:lnTo>
                  <a:lnTo>
                    <a:pt x="73" y="158"/>
                  </a:lnTo>
                  <a:lnTo>
                    <a:pt x="70" y="156"/>
                  </a:lnTo>
                  <a:lnTo>
                    <a:pt x="67" y="158"/>
                  </a:lnTo>
                  <a:lnTo>
                    <a:pt x="77" y="162"/>
                  </a:lnTo>
                  <a:lnTo>
                    <a:pt x="14" y="0"/>
                  </a:lnTo>
                  <a:lnTo>
                    <a:pt x="0" y="5"/>
                  </a:lnTo>
                  <a:lnTo>
                    <a:pt x="63" y="168"/>
                  </a:lnTo>
                  <a:lnTo>
                    <a:pt x="64" y="170"/>
                  </a:lnTo>
                  <a:lnTo>
                    <a:pt x="67" y="172"/>
                  </a:lnTo>
                  <a:lnTo>
                    <a:pt x="70" y="173"/>
                  </a:lnTo>
                  <a:lnTo>
                    <a:pt x="73" y="172"/>
                  </a:lnTo>
                  <a:lnTo>
                    <a:pt x="76" y="172"/>
                  </a:lnTo>
                  <a:lnTo>
                    <a:pt x="123" y="110"/>
                  </a:lnTo>
                  <a:lnTo>
                    <a:pt x="112" y="109"/>
                  </a:lnTo>
                  <a:lnTo>
                    <a:pt x="115" y="110"/>
                  </a:lnTo>
                  <a:lnTo>
                    <a:pt x="117" y="112"/>
                  </a:lnTo>
                  <a:lnTo>
                    <a:pt x="120" y="110"/>
                  </a:lnTo>
                  <a:lnTo>
                    <a:pt x="117" y="103"/>
                  </a:lnTo>
                  <a:lnTo>
                    <a:pt x="110" y="106"/>
                  </a:lnTo>
                  <a:lnTo>
                    <a:pt x="163" y="251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1" name="Freeform 65"/>
            <p:cNvSpPr>
              <a:spLocks/>
            </p:cNvSpPr>
            <p:nvPr/>
          </p:nvSpPr>
          <p:spPr bwMode="auto">
            <a:xfrm>
              <a:off x="4835" y="2428"/>
              <a:ext cx="74" cy="118"/>
            </a:xfrm>
            <a:custGeom>
              <a:avLst/>
              <a:gdLst>
                <a:gd name="T0" fmla="*/ 74 w 74"/>
                <a:gd name="T1" fmla="*/ 91 h 118"/>
                <a:gd name="T2" fmla="*/ 0 w 74"/>
                <a:gd name="T3" fmla="*/ 0 h 118"/>
                <a:gd name="T4" fmla="*/ 8 w 74"/>
                <a:gd name="T5" fmla="*/ 118 h 118"/>
                <a:gd name="T6" fmla="*/ 74 w 74"/>
                <a:gd name="T7" fmla="*/ 91 h 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118"/>
                <a:gd name="T14" fmla="*/ 74 w 74"/>
                <a:gd name="T15" fmla="*/ 118 h 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118">
                  <a:moveTo>
                    <a:pt x="74" y="91"/>
                  </a:moveTo>
                  <a:lnTo>
                    <a:pt x="0" y="0"/>
                  </a:lnTo>
                  <a:lnTo>
                    <a:pt x="8" y="118"/>
                  </a:lnTo>
                  <a:lnTo>
                    <a:pt x="74" y="91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4514850" y="4824413"/>
            <a:ext cx="939800" cy="293687"/>
            <a:chOff x="2844" y="3039"/>
            <a:chExt cx="592" cy="185"/>
          </a:xfrm>
        </p:grpSpPr>
        <p:sp>
          <p:nvSpPr>
            <p:cNvPr id="27767" name="Freeform 67"/>
            <p:cNvSpPr>
              <a:spLocks/>
            </p:cNvSpPr>
            <p:nvPr/>
          </p:nvSpPr>
          <p:spPr bwMode="auto">
            <a:xfrm>
              <a:off x="2870" y="3065"/>
              <a:ext cx="457" cy="51"/>
            </a:xfrm>
            <a:custGeom>
              <a:avLst/>
              <a:gdLst>
                <a:gd name="T0" fmla="*/ 0 w 457"/>
                <a:gd name="T1" fmla="*/ 51 h 51"/>
                <a:gd name="T2" fmla="*/ 17 w 457"/>
                <a:gd name="T3" fmla="*/ 51 h 51"/>
                <a:gd name="T4" fmla="*/ 17 w 457"/>
                <a:gd name="T5" fmla="*/ 8 h 51"/>
                <a:gd name="T6" fmla="*/ 9 w 457"/>
                <a:gd name="T7" fmla="*/ 8 h 51"/>
                <a:gd name="T8" fmla="*/ 9 w 457"/>
                <a:gd name="T9" fmla="*/ 17 h 51"/>
                <a:gd name="T10" fmla="*/ 457 w 457"/>
                <a:gd name="T11" fmla="*/ 17 h 51"/>
                <a:gd name="T12" fmla="*/ 457 w 457"/>
                <a:gd name="T13" fmla="*/ 0 h 51"/>
                <a:gd name="T14" fmla="*/ 9 w 457"/>
                <a:gd name="T15" fmla="*/ 0 h 51"/>
                <a:gd name="T16" fmla="*/ 0 w 457"/>
                <a:gd name="T17" fmla="*/ 0 h 51"/>
                <a:gd name="T18" fmla="*/ 0 w 457"/>
                <a:gd name="T19" fmla="*/ 8 h 51"/>
                <a:gd name="T20" fmla="*/ 0 w 457"/>
                <a:gd name="T21" fmla="*/ 51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57"/>
                <a:gd name="T34" fmla="*/ 0 h 51"/>
                <a:gd name="T35" fmla="*/ 457 w 457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57" h="51">
                  <a:moveTo>
                    <a:pt x="0" y="51"/>
                  </a:moveTo>
                  <a:lnTo>
                    <a:pt x="17" y="51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457" y="17"/>
                  </a:lnTo>
                  <a:lnTo>
                    <a:pt x="457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8" name="Freeform 68"/>
            <p:cNvSpPr>
              <a:spLocks/>
            </p:cNvSpPr>
            <p:nvPr/>
          </p:nvSpPr>
          <p:spPr bwMode="auto">
            <a:xfrm>
              <a:off x="2844" y="3113"/>
              <a:ext cx="71" cy="111"/>
            </a:xfrm>
            <a:custGeom>
              <a:avLst/>
              <a:gdLst>
                <a:gd name="T0" fmla="*/ 0 w 71"/>
                <a:gd name="T1" fmla="*/ 0 h 111"/>
                <a:gd name="T2" fmla="*/ 35 w 71"/>
                <a:gd name="T3" fmla="*/ 111 h 111"/>
                <a:gd name="T4" fmla="*/ 71 w 71"/>
                <a:gd name="T5" fmla="*/ 0 h 111"/>
                <a:gd name="T6" fmla="*/ 0 w 71"/>
                <a:gd name="T7" fmla="*/ 0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1"/>
                <a:gd name="T14" fmla="*/ 71 w 71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1">
                  <a:moveTo>
                    <a:pt x="0" y="0"/>
                  </a:moveTo>
                  <a:lnTo>
                    <a:pt x="35" y="111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9" name="Freeform 69"/>
            <p:cNvSpPr>
              <a:spLocks/>
            </p:cNvSpPr>
            <p:nvPr/>
          </p:nvSpPr>
          <p:spPr bwMode="auto">
            <a:xfrm>
              <a:off x="3324" y="3039"/>
              <a:ext cx="112" cy="70"/>
            </a:xfrm>
            <a:custGeom>
              <a:avLst/>
              <a:gdLst>
                <a:gd name="T0" fmla="*/ 0 w 112"/>
                <a:gd name="T1" fmla="*/ 70 h 70"/>
                <a:gd name="T2" fmla="*/ 112 w 112"/>
                <a:gd name="T3" fmla="*/ 36 h 70"/>
                <a:gd name="T4" fmla="*/ 0 w 112"/>
                <a:gd name="T5" fmla="*/ 0 h 70"/>
                <a:gd name="T6" fmla="*/ 0 w 112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0"/>
                <a:gd name="T14" fmla="*/ 112 w 112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0">
                  <a:moveTo>
                    <a:pt x="0" y="70"/>
                  </a:moveTo>
                  <a:lnTo>
                    <a:pt x="112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98" name="Rectangle 70"/>
          <p:cNvSpPr>
            <a:spLocks noChangeArrowheads="1"/>
          </p:cNvSpPr>
          <p:nvPr/>
        </p:nvSpPr>
        <p:spPr bwMode="auto">
          <a:xfrm>
            <a:off x="6584950" y="3314700"/>
            <a:ext cx="101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9" name="Rectangle 71"/>
          <p:cNvSpPr>
            <a:spLocks noChangeArrowheads="1"/>
          </p:cNvSpPr>
          <p:nvPr/>
        </p:nvSpPr>
        <p:spPr bwMode="auto">
          <a:xfrm>
            <a:off x="6453188" y="3240088"/>
            <a:ext cx="825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0" name="Rectangle 72"/>
          <p:cNvSpPr>
            <a:spLocks noChangeArrowheads="1"/>
          </p:cNvSpPr>
          <p:nvPr/>
        </p:nvSpPr>
        <p:spPr bwMode="auto">
          <a:xfrm>
            <a:off x="6434138" y="3240088"/>
            <a:ext cx="825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1" name="Rectangle 73"/>
          <p:cNvSpPr>
            <a:spLocks noChangeArrowheads="1"/>
          </p:cNvSpPr>
          <p:nvPr/>
        </p:nvSpPr>
        <p:spPr bwMode="auto">
          <a:xfrm>
            <a:off x="2303463" y="5915025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Alerts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02" name="Rectangle 74"/>
          <p:cNvSpPr>
            <a:spLocks noChangeArrowheads="1"/>
          </p:cNvSpPr>
          <p:nvPr/>
        </p:nvSpPr>
        <p:spPr bwMode="auto">
          <a:xfrm>
            <a:off x="2171700" y="5838825"/>
            <a:ext cx="6413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3" name="Rectangle 75"/>
          <p:cNvSpPr>
            <a:spLocks noChangeArrowheads="1"/>
          </p:cNvSpPr>
          <p:nvPr/>
        </p:nvSpPr>
        <p:spPr bwMode="auto">
          <a:xfrm>
            <a:off x="2154238" y="5838825"/>
            <a:ext cx="63976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76"/>
          <p:cNvGrpSpPr>
            <a:grpSpLocks/>
          </p:cNvGrpSpPr>
          <p:nvPr/>
        </p:nvGrpSpPr>
        <p:grpSpPr bwMode="auto">
          <a:xfrm>
            <a:off x="3165475" y="4678363"/>
            <a:ext cx="2298700" cy="466725"/>
            <a:chOff x="1994" y="2947"/>
            <a:chExt cx="1448" cy="294"/>
          </a:xfrm>
        </p:grpSpPr>
        <p:sp>
          <p:nvSpPr>
            <p:cNvPr id="27764" name="Freeform 77"/>
            <p:cNvSpPr>
              <a:spLocks/>
            </p:cNvSpPr>
            <p:nvPr/>
          </p:nvSpPr>
          <p:spPr bwMode="auto">
            <a:xfrm>
              <a:off x="2020" y="2973"/>
              <a:ext cx="1314" cy="159"/>
            </a:xfrm>
            <a:custGeom>
              <a:avLst/>
              <a:gdLst>
                <a:gd name="T0" fmla="*/ 0 w 1314"/>
                <a:gd name="T1" fmla="*/ 159 h 159"/>
                <a:gd name="T2" fmla="*/ 17 w 1314"/>
                <a:gd name="T3" fmla="*/ 159 h 159"/>
                <a:gd name="T4" fmla="*/ 17 w 1314"/>
                <a:gd name="T5" fmla="*/ 8 h 159"/>
                <a:gd name="T6" fmla="*/ 9 w 1314"/>
                <a:gd name="T7" fmla="*/ 8 h 159"/>
                <a:gd name="T8" fmla="*/ 9 w 1314"/>
                <a:gd name="T9" fmla="*/ 17 h 159"/>
                <a:gd name="T10" fmla="*/ 11 w 1314"/>
                <a:gd name="T11" fmla="*/ 15 h 159"/>
                <a:gd name="T12" fmla="*/ 14 w 1314"/>
                <a:gd name="T13" fmla="*/ 14 h 159"/>
                <a:gd name="T14" fmla="*/ 9 w 1314"/>
                <a:gd name="T15" fmla="*/ 17 h 159"/>
                <a:gd name="T16" fmla="*/ 1314 w 1314"/>
                <a:gd name="T17" fmla="*/ 17 h 159"/>
                <a:gd name="T18" fmla="*/ 1314 w 1314"/>
                <a:gd name="T19" fmla="*/ 0 h 159"/>
                <a:gd name="T20" fmla="*/ 9 w 1314"/>
                <a:gd name="T21" fmla="*/ 0 h 159"/>
                <a:gd name="T22" fmla="*/ 9 w 1314"/>
                <a:gd name="T23" fmla="*/ 0 h 159"/>
                <a:gd name="T24" fmla="*/ 6 w 1314"/>
                <a:gd name="T25" fmla="*/ 1 h 159"/>
                <a:gd name="T26" fmla="*/ 3 w 1314"/>
                <a:gd name="T27" fmla="*/ 3 h 159"/>
                <a:gd name="T28" fmla="*/ 0 w 1314"/>
                <a:gd name="T29" fmla="*/ 8 h 159"/>
                <a:gd name="T30" fmla="*/ 0 w 1314"/>
                <a:gd name="T31" fmla="*/ 8 h 159"/>
                <a:gd name="T32" fmla="*/ 0 w 1314"/>
                <a:gd name="T33" fmla="*/ 159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14"/>
                <a:gd name="T52" fmla="*/ 0 h 159"/>
                <a:gd name="T53" fmla="*/ 1314 w 1314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14" h="159">
                  <a:moveTo>
                    <a:pt x="0" y="159"/>
                  </a:moveTo>
                  <a:lnTo>
                    <a:pt x="17" y="159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11" y="15"/>
                  </a:lnTo>
                  <a:lnTo>
                    <a:pt x="14" y="14"/>
                  </a:lnTo>
                  <a:lnTo>
                    <a:pt x="9" y="17"/>
                  </a:lnTo>
                  <a:lnTo>
                    <a:pt x="1314" y="17"/>
                  </a:lnTo>
                  <a:lnTo>
                    <a:pt x="1314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8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5" name="Freeform 78"/>
            <p:cNvSpPr>
              <a:spLocks/>
            </p:cNvSpPr>
            <p:nvPr/>
          </p:nvSpPr>
          <p:spPr bwMode="auto">
            <a:xfrm>
              <a:off x="1994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2"/>
                <a:gd name="T14" fmla="*/ 71 w 71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6" name="Freeform 79"/>
            <p:cNvSpPr>
              <a:spLocks/>
            </p:cNvSpPr>
            <p:nvPr/>
          </p:nvSpPr>
          <p:spPr bwMode="auto">
            <a:xfrm>
              <a:off x="3331" y="2947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80"/>
          <p:cNvGrpSpPr>
            <a:grpSpLocks/>
          </p:cNvGrpSpPr>
          <p:nvPr/>
        </p:nvGrpSpPr>
        <p:grpSpPr bwMode="auto">
          <a:xfrm>
            <a:off x="3159125" y="5610225"/>
            <a:ext cx="2305050" cy="520700"/>
            <a:chOff x="1990" y="3534"/>
            <a:chExt cx="1452" cy="328"/>
          </a:xfrm>
        </p:grpSpPr>
        <p:sp>
          <p:nvSpPr>
            <p:cNvPr id="27761" name="Freeform 81"/>
            <p:cNvSpPr>
              <a:spLocks/>
            </p:cNvSpPr>
            <p:nvPr/>
          </p:nvSpPr>
          <p:spPr bwMode="auto">
            <a:xfrm>
              <a:off x="2016" y="3642"/>
              <a:ext cx="1318" cy="192"/>
            </a:xfrm>
            <a:custGeom>
              <a:avLst/>
              <a:gdLst>
                <a:gd name="T0" fmla="*/ 17 w 1318"/>
                <a:gd name="T1" fmla="*/ 0 h 192"/>
                <a:gd name="T2" fmla="*/ 0 w 1318"/>
                <a:gd name="T3" fmla="*/ 0 h 192"/>
                <a:gd name="T4" fmla="*/ 0 w 1318"/>
                <a:gd name="T5" fmla="*/ 184 h 192"/>
                <a:gd name="T6" fmla="*/ 0 w 1318"/>
                <a:gd name="T7" fmla="*/ 184 h 192"/>
                <a:gd name="T8" fmla="*/ 3 w 1318"/>
                <a:gd name="T9" fmla="*/ 190 h 192"/>
                <a:gd name="T10" fmla="*/ 5 w 1318"/>
                <a:gd name="T11" fmla="*/ 191 h 192"/>
                <a:gd name="T12" fmla="*/ 8 w 1318"/>
                <a:gd name="T13" fmla="*/ 192 h 192"/>
                <a:gd name="T14" fmla="*/ 1318 w 1318"/>
                <a:gd name="T15" fmla="*/ 192 h 192"/>
                <a:gd name="T16" fmla="*/ 1318 w 1318"/>
                <a:gd name="T17" fmla="*/ 175 h 192"/>
                <a:gd name="T18" fmla="*/ 8 w 1318"/>
                <a:gd name="T19" fmla="*/ 175 h 192"/>
                <a:gd name="T20" fmla="*/ 17 w 1318"/>
                <a:gd name="T21" fmla="*/ 184 h 192"/>
                <a:gd name="T22" fmla="*/ 14 w 1318"/>
                <a:gd name="T23" fmla="*/ 178 h 192"/>
                <a:gd name="T24" fmla="*/ 11 w 1318"/>
                <a:gd name="T25" fmla="*/ 177 h 192"/>
                <a:gd name="T26" fmla="*/ 8 w 1318"/>
                <a:gd name="T27" fmla="*/ 184 h 192"/>
                <a:gd name="T28" fmla="*/ 17 w 1318"/>
                <a:gd name="T29" fmla="*/ 184 h 192"/>
                <a:gd name="T30" fmla="*/ 17 w 1318"/>
                <a:gd name="T31" fmla="*/ 0 h 1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18"/>
                <a:gd name="T49" fmla="*/ 0 h 192"/>
                <a:gd name="T50" fmla="*/ 1318 w 1318"/>
                <a:gd name="T51" fmla="*/ 192 h 1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18" h="192">
                  <a:moveTo>
                    <a:pt x="17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3" y="190"/>
                  </a:lnTo>
                  <a:lnTo>
                    <a:pt x="5" y="191"/>
                  </a:lnTo>
                  <a:lnTo>
                    <a:pt x="8" y="192"/>
                  </a:lnTo>
                  <a:lnTo>
                    <a:pt x="1318" y="192"/>
                  </a:lnTo>
                  <a:lnTo>
                    <a:pt x="1318" y="175"/>
                  </a:lnTo>
                  <a:lnTo>
                    <a:pt x="8" y="175"/>
                  </a:lnTo>
                  <a:lnTo>
                    <a:pt x="17" y="184"/>
                  </a:lnTo>
                  <a:lnTo>
                    <a:pt x="14" y="178"/>
                  </a:lnTo>
                  <a:lnTo>
                    <a:pt x="11" y="177"/>
                  </a:lnTo>
                  <a:lnTo>
                    <a:pt x="8" y="184"/>
                  </a:lnTo>
                  <a:lnTo>
                    <a:pt x="17" y="18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2" name="Freeform 82"/>
            <p:cNvSpPr>
              <a:spLocks/>
            </p:cNvSpPr>
            <p:nvPr/>
          </p:nvSpPr>
          <p:spPr bwMode="auto">
            <a:xfrm>
              <a:off x="1990" y="3534"/>
              <a:ext cx="70" cy="112"/>
            </a:xfrm>
            <a:custGeom>
              <a:avLst/>
              <a:gdLst>
                <a:gd name="T0" fmla="*/ 70 w 70"/>
                <a:gd name="T1" fmla="*/ 112 h 112"/>
                <a:gd name="T2" fmla="*/ 36 w 70"/>
                <a:gd name="T3" fmla="*/ 0 h 112"/>
                <a:gd name="T4" fmla="*/ 0 w 70"/>
                <a:gd name="T5" fmla="*/ 112 h 112"/>
                <a:gd name="T6" fmla="*/ 70 w 70"/>
                <a:gd name="T7" fmla="*/ 112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2"/>
                <a:gd name="T14" fmla="*/ 70 w 7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2">
                  <a:moveTo>
                    <a:pt x="70" y="112"/>
                  </a:moveTo>
                  <a:lnTo>
                    <a:pt x="36" y="0"/>
                  </a:lnTo>
                  <a:lnTo>
                    <a:pt x="0" y="112"/>
                  </a:lnTo>
                  <a:lnTo>
                    <a:pt x="70" y="1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3" name="Freeform 83"/>
            <p:cNvSpPr>
              <a:spLocks/>
            </p:cNvSpPr>
            <p:nvPr/>
          </p:nvSpPr>
          <p:spPr bwMode="auto">
            <a:xfrm>
              <a:off x="3331" y="3791"/>
              <a:ext cx="111" cy="71"/>
            </a:xfrm>
            <a:custGeom>
              <a:avLst/>
              <a:gdLst>
                <a:gd name="T0" fmla="*/ 0 w 111"/>
                <a:gd name="T1" fmla="*/ 71 h 71"/>
                <a:gd name="T2" fmla="*/ 111 w 111"/>
                <a:gd name="T3" fmla="*/ 36 h 71"/>
                <a:gd name="T4" fmla="*/ 0 w 111"/>
                <a:gd name="T5" fmla="*/ 0 h 71"/>
                <a:gd name="T6" fmla="*/ 0 w 111"/>
                <a:gd name="T7" fmla="*/ 71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1"/>
                <a:gd name="T14" fmla="*/ 111 w 111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1">
                  <a:moveTo>
                    <a:pt x="0" y="71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06" name="Rectangle 84"/>
          <p:cNvSpPr>
            <a:spLocks noChangeArrowheads="1"/>
          </p:cNvSpPr>
          <p:nvPr/>
        </p:nvSpPr>
        <p:spPr bwMode="auto">
          <a:xfrm>
            <a:off x="3400425" y="4465638"/>
            <a:ext cx="17764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7" name="Rectangle 85"/>
          <p:cNvSpPr>
            <a:spLocks noChangeArrowheads="1"/>
          </p:cNvSpPr>
          <p:nvPr/>
        </p:nvSpPr>
        <p:spPr bwMode="auto">
          <a:xfrm>
            <a:off x="3382963" y="4465638"/>
            <a:ext cx="17748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8" name="Rectangle 86"/>
          <p:cNvSpPr>
            <a:spLocks noChangeArrowheads="1"/>
          </p:cNvSpPr>
          <p:nvPr/>
        </p:nvSpPr>
        <p:spPr bwMode="auto">
          <a:xfrm>
            <a:off x="3521075" y="6100763"/>
            <a:ext cx="1044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Data, Command Loads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09" name="Rectangle 87"/>
          <p:cNvSpPr>
            <a:spLocks noChangeArrowheads="1"/>
          </p:cNvSpPr>
          <p:nvPr/>
        </p:nvSpPr>
        <p:spPr bwMode="auto">
          <a:xfrm>
            <a:off x="3389313" y="6026150"/>
            <a:ext cx="177641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0" name="Rectangle 88"/>
          <p:cNvSpPr>
            <a:spLocks noChangeArrowheads="1"/>
          </p:cNvSpPr>
          <p:nvPr/>
        </p:nvSpPr>
        <p:spPr bwMode="auto">
          <a:xfrm>
            <a:off x="3370263" y="6026150"/>
            <a:ext cx="177641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1" name="Rectangle 89"/>
          <p:cNvSpPr>
            <a:spLocks noChangeArrowheads="1"/>
          </p:cNvSpPr>
          <p:nvPr/>
        </p:nvSpPr>
        <p:spPr bwMode="auto">
          <a:xfrm>
            <a:off x="4660900" y="4929188"/>
            <a:ext cx="4746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Schedules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12" name="Rectangle 90"/>
          <p:cNvSpPr>
            <a:spLocks noChangeArrowheads="1"/>
          </p:cNvSpPr>
          <p:nvPr/>
        </p:nvSpPr>
        <p:spPr bwMode="auto">
          <a:xfrm>
            <a:off x="4529138" y="4852988"/>
            <a:ext cx="952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3" name="Rectangle 91"/>
          <p:cNvSpPr>
            <a:spLocks noChangeArrowheads="1"/>
          </p:cNvSpPr>
          <p:nvPr/>
        </p:nvSpPr>
        <p:spPr bwMode="auto">
          <a:xfrm>
            <a:off x="4510088" y="4852988"/>
            <a:ext cx="95408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4" name="Rectangle 92"/>
          <p:cNvSpPr>
            <a:spLocks noChangeArrowheads="1"/>
          </p:cNvSpPr>
          <p:nvPr/>
        </p:nvSpPr>
        <p:spPr bwMode="auto">
          <a:xfrm>
            <a:off x="4716463" y="5686425"/>
            <a:ext cx="4746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Schedules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15" name="Rectangle 93"/>
          <p:cNvSpPr>
            <a:spLocks noChangeArrowheads="1"/>
          </p:cNvSpPr>
          <p:nvPr/>
        </p:nvSpPr>
        <p:spPr bwMode="auto">
          <a:xfrm>
            <a:off x="4583113" y="5610225"/>
            <a:ext cx="95408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6" name="Rectangle 94"/>
          <p:cNvSpPr>
            <a:spLocks noChangeArrowheads="1"/>
          </p:cNvSpPr>
          <p:nvPr/>
        </p:nvSpPr>
        <p:spPr bwMode="auto">
          <a:xfrm>
            <a:off x="4565650" y="5610225"/>
            <a:ext cx="952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7" name="Rectangle 95"/>
          <p:cNvSpPr>
            <a:spLocks noChangeArrowheads="1"/>
          </p:cNvSpPr>
          <p:nvPr/>
        </p:nvSpPr>
        <p:spPr bwMode="auto">
          <a:xfrm>
            <a:off x="6018213" y="5108575"/>
            <a:ext cx="7540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8" name="Rectangle 96"/>
          <p:cNvSpPr>
            <a:spLocks noChangeArrowheads="1"/>
          </p:cNvSpPr>
          <p:nvPr/>
        </p:nvSpPr>
        <p:spPr bwMode="auto">
          <a:xfrm>
            <a:off x="5999163" y="5108575"/>
            <a:ext cx="7540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9" name="Rectangle 97"/>
          <p:cNvSpPr>
            <a:spLocks noChangeArrowheads="1"/>
          </p:cNvSpPr>
          <p:nvPr/>
        </p:nvSpPr>
        <p:spPr bwMode="auto">
          <a:xfrm>
            <a:off x="2035175" y="5132388"/>
            <a:ext cx="1465263" cy="485775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0" name="Rectangle 98"/>
          <p:cNvSpPr>
            <a:spLocks noChangeArrowheads="1"/>
          </p:cNvSpPr>
          <p:nvPr/>
        </p:nvSpPr>
        <p:spPr bwMode="auto">
          <a:xfrm>
            <a:off x="2132013" y="5181600"/>
            <a:ext cx="1214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Mission Operations </a:t>
            </a: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Center (MOC)</a:t>
            </a:r>
          </a:p>
        </p:txBody>
      </p:sp>
      <p:grpSp>
        <p:nvGrpSpPr>
          <p:cNvPr id="12" name="Group 99"/>
          <p:cNvGrpSpPr>
            <a:grpSpLocks/>
          </p:cNvGrpSpPr>
          <p:nvPr/>
        </p:nvGrpSpPr>
        <p:grpSpPr bwMode="auto">
          <a:xfrm>
            <a:off x="4524375" y="5634038"/>
            <a:ext cx="925513" cy="304800"/>
            <a:chOff x="2850" y="3549"/>
            <a:chExt cx="583" cy="192"/>
          </a:xfrm>
        </p:grpSpPr>
        <p:sp>
          <p:nvSpPr>
            <p:cNvPr id="27758" name="Freeform 100"/>
            <p:cNvSpPr>
              <a:spLocks/>
            </p:cNvSpPr>
            <p:nvPr/>
          </p:nvSpPr>
          <p:spPr bwMode="auto">
            <a:xfrm>
              <a:off x="2876" y="3655"/>
              <a:ext cx="449" cy="59"/>
            </a:xfrm>
            <a:custGeom>
              <a:avLst/>
              <a:gdLst>
                <a:gd name="T0" fmla="*/ 17 w 449"/>
                <a:gd name="T1" fmla="*/ 0 h 59"/>
                <a:gd name="T2" fmla="*/ 0 w 449"/>
                <a:gd name="T3" fmla="*/ 0 h 59"/>
                <a:gd name="T4" fmla="*/ 0 w 449"/>
                <a:gd name="T5" fmla="*/ 50 h 59"/>
                <a:gd name="T6" fmla="*/ 0 w 449"/>
                <a:gd name="T7" fmla="*/ 50 h 59"/>
                <a:gd name="T8" fmla="*/ 3 w 449"/>
                <a:gd name="T9" fmla="*/ 56 h 59"/>
                <a:gd name="T10" fmla="*/ 6 w 449"/>
                <a:gd name="T11" fmla="*/ 57 h 59"/>
                <a:gd name="T12" fmla="*/ 8 w 449"/>
                <a:gd name="T13" fmla="*/ 59 h 59"/>
                <a:gd name="T14" fmla="*/ 449 w 449"/>
                <a:gd name="T15" fmla="*/ 59 h 59"/>
                <a:gd name="T16" fmla="*/ 449 w 449"/>
                <a:gd name="T17" fmla="*/ 42 h 59"/>
                <a:gd name="T18" fmla="*/ 8 w 449"/>
                <a:gd name="T19" fmla="*/ 42 h 59"/>
                <a:gd name="T20" fmla="*/ 17 w 449"/>
                <a:gd name="T21" fmla="*/ 50 h 59"/>
                <a:gd name="T22" fmla="*/ 14 w 449"/>
                <a:gd name="T23" fmla="*/ 44 h 59"/>
                <a:gd name="T24" fmla="*/ 11 w 449"/>
                <a:gd name="T25" fmla="*/ 43 h 59"/>
                <a:gd name="T26" fmla="*/ 8 w 449"/>
                <a:gd name="T27" fmla="*/ 50 h 59"/>
                <a:gd name="T28" fmla="*/ 17 w 449"/>
                <a:gd name="T29" fmla="*/ 50 h 59"/>
                <a:gd name="T30" fmla="*/ 17 w 449"/>
                <a:gd name="T31" fmla="*/ 0 h 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9"/>
                <a:gd name="T49" fmla="*/ 0 h 59"/>
                <a:gd name="T50" fmla="*/ 449 w 449"/>
                <a:gd name="T51" fmla="*/ 59 h 5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9" h="59">
                  <a:moveTo>
                    <a:pt x="17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8" y="59"/>
                  </a:lnTo>
                  <a:lnTo>
                    <a:pt x="449" y="59"/>
                  </a:lnTo>
                  <a:lnTo>
                    <a:pt x="449" y="42"/>
                  </a:lnTo>
                  <a:lnTo>
                    <a:pt x="8" y="42"/>
                  </a:lnTo>
                  <a:lnTo>
                    <a:pt x="17" y="50"/>
                  </a:lnTo>
                  <a:lnTo>
                    <a:pt x="14" y="44"/>
                  </a:lnTo>
                  <a:lnTo>
                    <a:pt x="11" y="43"/>
                  </a:lnTo>
                  <a:lnTo>
                    <a:pt x="8" y="50"/>
                  </a:lnTo>
                  <a:lnTo>
                    <a:pt x="17" y="5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9" name="Freeform 101"/>
            <p:cNvSpPr>
              <a:spLocks/>
            </p:cNvSpPr>
            <p:nvPr/>
          </p:nvSpPr>
          <p:spPr bwMode="auto">
            <a:xfrm>
              <a:off x="2850" y="3549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0" name="Freeform 102"/>
            <p:cNvSpPr>
              <a:spLocks/>
            </p:cNvSpPr>
            <p:nvPr/>
          </p:nvSpPr>
          <p:spPr bwMode="auto">
            <a:xfrm>
              <a:off x="3322" y="3671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22" name="Rectangle 103"/>
          <p:cNvSpPr>
            <a:spLocks noChangeArrowheads="1"/>
          </p:cNvSpPr>
          <p:nvPr/>
        </p:nvSpPr>
        <p:spPr bwMode="auto">
          <a:xfrm>
            <a:off x="3913188" y="5118100"/>
            <a:ext cx="1316037" cy="523875"/>
          </a:xfrm>
          <a:prstGeom prst="rect">
            <a:avLst/>
          </a:prstGeom>
          <a:solidFill>
            <a:schemeClr val="bg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3" name="Rectangle 104"/>
          <p:cNvSpPr>
            <a:spLocks noChangeArrowheads="1"/>
          </p:cNvSpPr>
          <p:nvPr/>
        </p:nvSpPr>
        <p:spPr bwMode="auto">
          <a:xfrm>
            <a:off x="4038600" y="51816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 b="1"/>
              <a:t>Fermi Science </a:t>
            </a:r>
          </a:p>
          <a:p>
            <a:pPr eaLnBrk="0" hangingPunct="0"/>
            <a:r>
              <a:rPr lang="en-US" sz="1000" b="1"/>
              <a:t>Support Center</a:t>
            </a:r>
          </a:p>
        </p:txBody>
      </p:sp>
      <p:grpSp>
        <p:nvGrpSpPr>
          <p:cNvPr id="13" name="Group 105"/>
          <p:cNvGrpSpPr>
            <a:grpSpLocks/>
          </p:cNvGrpSpPr>
          <p:nvPr/>
        </p:nvGrpSpPr>
        <p:grpSpPr bwMode="auto">
          <a:xfrm>
            <a:off x="5226050" y="5326063"/>
            <a:ext cx="1870075" cy="111125"/>
            <a:chOff x="3292" y="3355"/>
            <a:chExt cx="1178" cy="70"/>
          </a:xfrm>
        </p:grpSpPr>
        <p:sp>
          <p:nvSpPr>
            <p:cNvPr id="27756" name="Rectangle 106"/>
            <p:cNvSpPr>
              <a:spLocks noChangeArrowheads="1"/>
            </p:cNvSpPr>
            <p:nvPr/>
          </p:nvSpPr>
          <p:spPr bwMode="auto">
            <a:xfrm>
              <a:off x="3292" y="3381"/>
              <a:ext cx="1070" cy="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7" name="Freeform 107"/>
            <p:cNvSpPr>
              <a:spLocks/>
            </p:cNvSpPr>
            <p:nvPr/>
          </p:nvSpPr>
          <p:spPr bwMode="auto">
            <a:xfrm>
              <a:off x="4359" y="3355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25" name="Rectangle 108"/>
          <p:cNvSpPr>
            <a:spLocks noChangeArrowheads="1"/>
          </p:cNvSpPr>
          <p:nvPr/>
        </p:nvSpPr>
        <p:spPr bwMode="auto">
          <a:xfrm>
            <a:off x="1887538" y="1808163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6" name="Rectangle 109"/>
          <p:cNvSpPr>
            <a:spLocks noChangeArrowheads="1"/>
          </p:cNvSpPr>
          <p:nvPr/>
        </p:nvSpPr>
        <p:spPr bwMode="auto">
          <a:xfrm>
            <a:off x="2541588" y="1793875"/>
            <a:ext cx="873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charset="2"/>
              </a:rPr>
              <a:t>m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7" name="Rectangle 110"/>
          <p:cNvSpPr>
            <a:spLocks noChangeArrowheads="1"/>
          </p:cNvSpPr>
          <p:nvPr/>
        </p:nvSpPr>
        <p:spPr bwMode="auto">
          <a:xfrm>
            <a:off x="2622550" y="1808163"/>
            <a:ext cx="2365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sec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8" name="Rectangle 111"/>
          <p:cNvSpPr>
            <a:spLocks noChangeArrowheads="1"/>
          </p:cNvSpPr>
          <p:nvPr/>
        </p:nvSpPr>
        <p:spPr bwMode="auto">
          <a:xfrm>
            <a:off x="1887538" y="198120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9" name="Rectangle 112"/>
          <p:cNvSpPr>
            <a:spLocks noChangeArrowheads="1"/>
          </p:cNvSpPr>
          <p:nvPr/>
        </p:nvSpPr>
        <p:spPr bwMode="auto">
          <a:xfrm>
            <a:off x="1590675" y="1554163"/>
            <a:ext cx="163671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0" name="Rectangle 113"/>
          <p:cNvSpPr>
            <a:spLocks noChangeArrowheads="1"/>
          </p:cNvSpPr>
          <p:nvPr/>
        </p:nvSpPr>
        <p:spPr bwMode="auto">
          <a:xfrm>
            <a:off x="1571625" y="1554163"/>
            <a:ext cx="163671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" name="Group 114"/>
          <p:cNvGrpSpPr>
            <a:grpSpLocks/>
          </p:cNvGrpSpPr>
          <p:nvPr/>
        </p:nvGrpSpPr>
        <p:grpSpPr bwMode="auto">
          <a:xfrm>
            <a:off x="2185988" y="2743200"/>
            <a:ext cx="1243012" cy="1162050"/>
            <a:chOff x="1377" y="1880"/>
            <a:chExt cx="920" cy="580"/>
          </a:xfrm>
        </p:grpSpPr>
        <p:sp>
          <p:nvSpPr>
            <p:cNvPr id="27754" name="Freeform 115"/>
            <p:cNvSpPr>
              <a:spLocks/>
            </p:cNvSpPr>
            <p:nvPr/>
          </p:nvSpPr>
          <p:spPr bwMode="auto">
            <a:xfrm>
              <a:off x="1459" y="1880"/>
              <a:ext cx="838" cy="525"/>
            </a:xfrm>
            <a:custGeom>
              <a:avLst/>
              <a:gdLst>
                <a:gd name="T0" fmla="*/ 0 w 838"/>
                <a:gd name="T1" fmla="*/ 511 h 525"/>
                <a:gd name="T2" fmla="*/ 10 w 838"/>
                <a:gd name="T3" fmla="*/ 525 h 525"/>
                <a:gd name="T4" fmla="*/ 502 w 838"/>
                <a:gd name="T5" fmla="*/ 178 h 525"/>
                <a:gd name="T6" fmla="*/ 496 w 838"/>
                <a:gd name="T7" fmla="*/ 171 h 525"/>
                <a:gd name="T8" fmla="*/ 488 w 838"/>
                <a:gd name="T9" fmla="*/ 171 h 525"/>
                <a:gd name="T10" fmla="*/ 491 w 838"/>
                <a:gd name="T11" fmla="*/ 176 h 525"/>
                <a:gd name="T12" fmla="*/ 494 w 838"/>
                <a:gd name="T13" fmla="*/ 178 h 525"/>
                <a:gd name="T14" fmla="*/ 496 w 838"/>
                <a:gd name="T15" fmla="*/ 179 h 525"/>
                <a:gd name="T16" fmla="*/ 499 w 838"/>
                <a:gd name="T17" fmla="*/ 178 h 525"/>
                <a:gd name="T18" fmla="*/ 489 w 838"/>
                <a:gd name="T19" fmla="*/ 169 h 525"/>
                <a:gd name="T20" fmla="*/ 472 w 838"/>
                <a:gd name="T21" fmla="*/ 264 h 525"/>
                <a:gd name="T22" fmla="*/ 471 w 838"/>
                <a:gd name="T23" fmla="*/ 265 h 525"/>
                <a:gd name="T24" fmla="*/ 473 w 838"/>
                <a:gd name="T25" fmla="*/ 271 h 525"/>
                <a:gd name="T26" fmla="*/ 476 w 838"/>
                <a:gd name="T27" fmla="*/ 273 h 525"/>
                <a:gd name="T28" fmla="*/ 479 w 838"/>
                <a:gd name="T29" fmla="*/ 274 h 525"/>
                <a:gd name="T30" fmla="*/ 482 w 838"/>
                <a:gd name="T31" fmla="*/ 273 h 525"/>
                <a:gd name="T32" fmla="*/ 485 w 838"/>
                <a:gd name="T33" fmla="*/ 273 h 525"/>
                <a:gd name="T34" fmla="*/ 838 w 838"/>
                <a:gd name="T35" fmla="*/ 14 h 525"/>
                <a:gd name="T36" fmla="*/ 828 w 838"/>
                <a:gd name="T37" fmla="*/ 0 h 525"/>
                <a:gd name="T38" fmla="*/ 475 w 838"/>
                <a:gd name="T39" fmla="*/ 258 h 525"/>
                <a:gd name="T40" fmla="*/ 488 w 838"/>
                <a:gd name="T41" fmla="*/ 265 h 525"/>
                <a:gd name="T42" fmla="*/ 485 w 838"/>
                <a:gd name="T43" fmla="*/ 260 h 525"/>
                <a:gd name="T44" fmla="*/ 482 w 838"/>
                <a:gd name="T45" fmla="*/ 258 h 525"/>
                <a:gd name="T46" fmla="*/ 479 w 838"/>
                <a:gd name="T47" fmla="*/ 257 h 525"/>
                <a:gd name="T48" fmla="*/ 476 w 838"/>
                <a:gd name="T49" fmla="*/ 258 h 525"/>
                <a:gd name="T50" fmla="*/ 479 w 838"/>
                <a:gd name="T51" fmla="*/ 265 h 525"/>
                <a:gd name="T52" fmla="*/ 488 w 838"/>
                <a:gd name="T53" fmla="*/ 267 h 525"/>
                <a:gd name="T54" fmla="*/ 505 w 838"/>
                <a:gd name="T55" fmla="*/ 172 h 525"/>
                <a:gd name="T56" fmla="*/ 505 w 838"/>
                <a:gd name="T57" fmla="*/ 171 h 525"/>
                <a:gd name="T58" fmla="*/ 502 w 838"/>
                <a:gd name="T59" fmla="*/ 165 h 525"/>
                <a:gd name="T60" fmla="*/ 499 w 838"/>
                <a:gd name="T61" fmla="*/ 163 h 525"/>
                <a:gd name="T62" fmla="*/ 496 w 838"/>
                <a:gd name="T63" fmla="*/ 162 h 525"/>
                <a:gd name="T64" fmla="*/ 494 w 838"/>
                <a:gd name="T65" fmla="*/ 163 h 525"/>
                <a:gd name="T66" fmla="*/ 492 w 838"/>
                <a:gd name="T67" fmla="*/ 163 h 525"/>
                <a:gd name="T68" fmla="*/ 0 w 838"/>
                <a:gd name="T69" fmla="*/ 511 h 52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38"/>
                <a:gd name="T106" fmla="*/ 0 h 525"/>
                <a:gd name="T107" fmla="*/ 838 w 838"/>
                <a:gd name="T108" fmla="*/ 525 h 52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38" h="525">
                  <a:moveTo>
                    <a:pt x="0" y="511"/>
                  </a:moveTo>
                  <a:lnTo>
                    <a:pt x="10" y="525"/>
                  </a:lnTo>
                  <a:lnTo>
                    <a:pt x="502" y="178"/>
                  </a:lnTo>
                  <a:lnTo>
                    <a:pt x="496" y="171"/>
                  </a:lnTo>
                  <a:lnTo>
                    <a:pt x="488" y="171"/>
                  </a:lnTo>
                  <a:lnTo>
                    <a:pt x="491" y="176"/>
                  </a:lnTo>
                  <a:lnTo>
                    <a:pt x="494" y="178"/>
                  </a:lnTo>
                  <a:lnTo>
                    <a:pt x="496" y="179"/>
                  </a:lnTo>
                  <a:lnTo>
                    <a:pt x="499" y="178"/>
                  </a:lnTo>
                  <a:lnTo>
                    <a:pt x="489" y="169"/>
                  </a:lnTo>
                  <a:lnTo>
                    <a:pt x="472" y="264"/>
                  </a:lnTo>
                  <a:lnTo>
                    <a:pt x="471" y="265"/>
                  </a:lnTo>
                  <a:lnTo>
                    <a:pt x="473" y="271"/>
                  </a:lnTo>
                  <a:lnTo>
                    <a:pt x="476" y="273"/>
                  </a:lnTo>
                  <a:lnTo>
                    <a:pt x="479" y="274"/>
                  </a:lnTo>
                  <a:lnTo>
                    <a:pt x="482" y="273"/>
                  </a:lnTo>
                  <a:lnTo>
                    <a:pt x="485" y="273"/>
                  </a:lnTo>
                  <a:lnTo>
                    <a:pt x="838" y="14"/>
                  </a:lnTo>
                  <a:lnTo>
                    <a:pt x="828" y="0"/>
                  </a:lnTo>
                  <a:lnTo>
                    <a:pt x="475" y="258"/>
                  </a:lnTo>
                  <a:lnTo>
                    <a:pt x="488" y="265"/>
                  </a:lnTo>
                  <a:lnTo>
                    <a:pt x="485" y="260"/>
                  </a:lnTo>
                  <a:lnTo>
                    <a:pt x="482" y="258"/>
                  </a:lnTo>
                  <a:lnTo>
                    <a:pt x="479" y="257"/>
                  </a:lnTo>
                  <a:lnTo>
                    <a:pt x="476" y="258"/>
                  </a:lnTo>
                  <a:lnTo>
                    <a:pt x="479" y="265"/>
                  </a:lnTo>
                  <a:lnTo>
                    <a:pt x="488" y="267"/>
                  </a:lnTo>
                  <a:lnTo>
                    <a:pt x="505" y="172"/>
                  </a:lnTo>
                  <a:lnTo>
                    <a:pt x="505" y="171"/>
                  </a:lnTo>
                  <a:lnTo>
                    <a:pt x="502" y="165"/>
                  </a:lnTo>
                  <a:lnTo>
                    <a:pt x="499" y="163"/>
                  </a:lnTo>
                  <a:lnTo>
                    <a:pt x="496" y="162"/>
                  </a:lnTo>
                  <a:lnTo>
                    <a:pt x="494" y="163"/>
                  </a:lnTo>
                  <a:lnTo>
                    <a:pt x="492" y="163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5" name="Freeform 116"/>
            <p:cNvSpPr>
              <a:spLocks/>
            </p:cNvSpPr>
            <p:nvPr/>
          </p:nvSpPr>
          <p:spPr bwMode="auto">
            <a:xfrm>
              <a:off x="1377" y="2365"/>
              <a:ext cx="112" cy="95"/>
            </a:xfrm>
            <a:custGeom>
              <a:avLst/>
              <a:gdLst>
                <a:gd name="T0" fmla="*/ 70 w 112"/>
                <a:gd name="T1" fmla="*/ 0 h 95"/>
                <a:gd name="T2" fmla="*/ 0 w 112"/>
                <a:gd name="T3" fmla="*/ 95 h 95"/>
                <a:gd name="T4" fmla="*/ 112 w 112"/>
                <a:gd name="T5" fmla="*/ 59 h 95"/>
                <a:gd name="T6" fmla="*/ 70 w 11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95"/>
                <a:gd name="T14" fmla="*/ 112 w 11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95">
                  <a:moveTo>
                    <a:pt x="70" y="0"/>
                  </a:moveTo>
                  <a:lnTo>
                    <a:pt x="0" y="95"/>
                  </a:lnTo>
                  <a:lnTo>
                    <a:pt x="112" y="5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17"/>
          <p:cNvGrpSpPr>
            <a:grpSpLocks/>
          </p:cNvGrpSpPr>
          <p:nvPr/>
        </p:nvGrpSpPr>
        <p:grpSpPr bwMode="auto">
          <a:xfrm>
            <a:off x="2500313" y="2971800"/>
            <a:ext cx="1081087" cy="950913"/>
            <a:chOff x="1575" y="1983"/>
            <a:chExt cx="755" cy="488"/>
          </a:xfrm>
        </p:grpSpPr>
        <p:sp>
          <p:nvSpPr>
            <p:cNvPr id="27752" name="Freeform 118"/>
            <p:cNvSpPr>
              <a:spLocks/>
            </p:cNvSpPr>
            <p:nvPr/>
          </p:nvSpPr>
          <p:spPr bwMode="auto">
            <a:xfrm>
              <a:off x="1575" y="2039"/>
              <a:ext cx="673" cy="432"/>
            </a:xfrm>
            <a:custGeom>
              <a:avLst/>
              <a:gdLst>
                <a:gd name="T0" fmla="*/ 0 w 673"/>
                <a:gd name="T1" fmla="*/ 418 h 432"/>
                <a:gd name="T2" fmla="*/ 10 w 673"/>
                <a:gd name="T3" fmla="*/ 432 h 432"/>
                <a:gd name="T4" fmla="*/ 419 w 673"/>
                <a:gd name="T5" fmla="*/ 138 h 432"/>
                <a:gd name="T6" fmla="*/ 413 w 673"/>
                <a:gd name="T7" fmla="*/ 131 h 432"/>
                <a:gd name="T8" fmla="*/ 405 w 673"/>
                <a:gd name="T9" fmla="*/ 131 h 432"/>
                <a:gd name="T10" fmla="*/ 408 w 673"/>
                <a:gd name="T11" fmla="*/ 137 h 432"/>
                <a:gd name="T12" fmla="*/ 411 w 673"/>
                <a:gd name="T13" fmla="*/ 138 h 432"/>
                <a:gd name="T14" fmla="*/ 413 w 673"/>
                <a:gd name="T15" fmla="*/ 139 h 432"/>
                <a:gd name="T16" fmla="*/ 416 w 673"/>
                <a:gd name="T17" fmla="*/ 138 h 432"/>
                <a:gd name="T18" fmla="*/ 406 w 673"/>
                <a:gd name="T19" fmla="*/ 129 h 432"/>
                <a:gd name="T20" fmla="*/ 392 w 673"/>
                <a:gd name="T21" fmla="*/ 207 h 432"/>
                <a:gd name="T22" fmla="*/ 390 w 673"/>
                <a:gd name="T23" fmla="*/ 208 h 432"/>
                <a:gd name="T24" fmla="*/ 393 w 673"/>
                <a:gd name="T25" fmla="*/ 214 h 432"/>
                <a:gd name="T26" fmla="*/ 396 w 673"/>
                <a:gd name="T27" fmla="*/ 216 h 432"/>
                <a:gd name="T28" fmla="*/ 399 w 673"/>
                <a:gd name="T29" fmla="*/ 217 h 432"/>
                <a:gd name="T30" fmla="*/ 402 w 673"/>
                <a:gd name="T31" fmla="*/ 216 h 432"/>
                <a:gd name="T32" fmla="*/ 405 w 673"/>
                <a:gd name="T33" fmla="*/ 216 h 432"/>
                <a:gd name="T34" fmla="*/ 673 w 673"/>
                <a:gd name="T35" fmla="*/ 14 h 432"/>
                <a:gd name="T36" fmla="*/ 663 w 673"/>
                <a:gd name="T37" fmla="*/ 0 h 432"/>
                <a:gd name="T38" fmla="*/ 395 w 673"/>
                <a:gd name="T39" fmla="*/ 201 h 432"/>
                <a:gd name="T40" fmla="*/ 408 w 673"/>
                <a:gd name="T41" fmla="*/ 208 h 432"/>
                <a:gd name="T42" fmla="*/ 405 w 673"/>
                <a:gd name="T43" fmla="*/ 203 h 432"/>
                <a:gd name="T44" fmla="*/ 402 w 673"/>
                <a:gd name="T45" fmla="*/ 201 h 432"/>
                <a:gd name="T46" fmla="*/ 399 w 673"/>
                <a:gd name="T47" fmla="*/ 200 h 432"/>
                <a:gd name="T48" fmla="*/ 396 w 673"/>
                <a:gd name="T49" fmla="*/ 201 h 432"/>
                <a:gd name="T50" fmla="*/ 399 w 673"/>
                <a:gd name="T51" fmla="*/ 208 h 432"/>
                <a:gd name="T52" fmla="*/ 408 w 673"/>
                <a:gd name="T53" fmla="*/ 210 h 432"/>
                <a:gd name="T54" fmla="*/ 422 w 673"/>
                <a:gd name="T55" fmla="*/ 132 h 432"/>
                <a:gd name="T56" fmla="*/ 422 w 673"/>
                <a:gd name="T57" fmla="*/ 131 h 432"/>
                <a:gd name="T58" fmla="*/ 419 w 673"/>
                <a:gd name="T59" fmla="*/ 125 h 432"/>
                <a:gd name="T60" fmla="*/ 416 w 673"/>
                <a:gd name="T61" fmla="*/ 124 h 432"/>
                <a:gd name="T62" fmla="*/ 413 w 673"/>
                <a:gd name="T63" fmla="*/ 122 h 432"/>
                <a:gd name="T64" fmla="*/ 411 w 673"/>
                <a:gd name="T65" fmla="*/ 124 h 432"/>
                <a:gd name="T66" fmla="*/ 409 w 673"/>
                <a:gd name="T67" fmla="*/ 124 h 432"/>
                <a:gd name="T68" fmla="*/ 0 w 673"/>
                <a:gd name="T69" fmla="*/ 418 h 4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73"/>
                <a:gd name="T106" fmla="*/ 0 h 432"/>
                <a:gd name="T107" fmla="*/ 673 w 673"/>
                <a:gd name="T108" fmla="*/ 432 h 4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73" h="432">
                  <a:moveTo>
                    <a:pt x="0" y="418"/>
                  </a:moveTo>
                  <a:lnTo>
                    <a:pt x="10" y="432"/>
                  </a:lnTo>
                  <a:lnTo>
                    <a:pt x="419" y="138"/>
                  </a:lnTo>
                  <a:lnTo>
                    <a:pt x="413" y="131"/>
                  </a:lnTo>
                  <a:lnTo>
                    <a:pt x="405" y="131"/>
                  </a:lnTo>
                  <a:lnTo>
                    <a:pt x="408" y="137"/>
                  </a:lnTo>
                  <a:lnTo>
                    <a:pt x="411" y="138"/>
                  </a:lnTo>
                  <a:lnTo>
                    <a:pt x="413" y="139"/>
                  </a:lnTo>
                  <a:lnTo>
                    <a:pt x="416" y="138"/>
                  </a:lnTo>
                  <a:lnTo>
                    <a:pt x="406" y="129"/>
                  </a:lnTo>
                  <a:lnTo>
                    <a:pt x="392" y="207"/>
                  </a:lnTo>
                  <a:lnTo>
                    <a:pt x="390" y="208"/>
                  </a:lnTo>
                  <a:lnTo>
                    <a:pt x="393" y="214"/>
                  </a:lnTo>
                  <a:lnTo>
                    <a:pt x="396" y="216"/>
                  </a:lnTo>
                  <a:lnTo>
                    <a:pt x="399" y="217"/>
                  </a:lnTo>
                  <a:lnTo>
                    <a:pt x="402" y="216"/>
                  </a:lnTo>
                  <a:lnTo>
                    <a:pt x="405" y="216"/>
                  </a:lnTo>
                  <a:lnTo>
                    <a:pt x="673" y="14"/>
                  </a:lnTo>
                  <a:lnTo>
                    <a:pt x="663" y="0"/>
                  </a:lnTo>
                  <a:lnTo>
                    <a:pt x="395" y="201"/>
                  </a:lnTo>
                  <a:lnTo>
                    <a:pt x="408" y="208"/>
                  </a:lnTo>
                  <a:lnTo>
                    <a:pt x="405" y="203"/>
                  </a:lnTo>
                  <a:lnTo>
                    <a:pt x="402" y="201"/>
                  </a:lnTo>
                  <a:lnTo>
                    <a:pt x="399" y="200"/>
                  </a:lnTo>
                  <a:lnTo>
                    <a:pt x="396" y="201"/>
                  </a:lnTo>
                  <a:lnTo>
                    <a:pt x="399" y="208"/>
                  </a:lnTo>
                  <a:lnTo>
                    <a:pt x="408" y="210"/>
                  </a:lnTo>
                  <a:lnTo>
                    <a:pt x="422" y="132"/>
                  </a:lnTo>
                  <a:lnTo>
                    <a:pt x="422" y="131"/>
                  </a:lnTo>
                  <a:lnTo>
                    <a:pt x="419" y="125"/>
                  </a:lnTo>
                  <a:lnTo>
                    <a:pt x="416" y="124"/>
                  </a:lnTo>
                  <a:lnTo>
                    <a:pt x="413" y="122"/>
                  </a:lnTo>
                  <a:lnTo>
                    <a:pt x="411" y="124"/>
                  </a:lnTo>
                  <a:lnTo>
                    <a:pt x="409" y="12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3" name="Freeform 119"/>
            <p:cNvSpPr>
              <a:spLocks/>
            </p:cNvSpPr>
            <p:nvPr/>
          </p:nvSpPr>
          <p:spPr bwMode="auto">
            <a:xfrm>
              <a:off x="2218" y="1983"/>
              <a:ext cx="112" cy="96"/>
            </a:xfrm>
            <a:custGeom>
              <a:avLst/>
              <a:gdLst>
                <a:gd name="T0" fmla="*/ 43 w 112"/>
                <a:gd name="T1" fmla="*/ 96 h 96"/>
                <a:gd name="T2" fmla="*/ 112 w 112"/>
                <a:gd name="T3" fmla="*/ 0 h 96"/>
                <a:gd name="T4" fmla="*/ 0 w 112"/>
                <a:gd name="T5" fmla="*/ 39 h 96"/>
                <a:gd name="T6" fmla="*/ 43 w 112"/>
                <a:gd name="T7" fmla="*/ 96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96"/>
                <a:gd name="T14" fmla="*/ 112 w 112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96">
                  <a:moveTo>
                    <a:pt x="43" y="96"/>
                  </a:moveTo>
                  <a:lnTo>
                    <a:pt x="112" y="0"/>
                  </a:lnTo>
                  <a:lnTo>
                    <a:pt x="0" y="39"/>
                  </a:lnTo>
                  <a:lnTo>
                    <a:pt x="43" y="96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33" name="Rectangle 120"/>
          <p:cNvSpPr>
            <a:spLocks noChangeArrowheads="1"/>
          </p:cNvSpPr>
          <p:nvPr/>
        </p:nvSpPr>
        <p:spPr bwMode="auto">
          <a:xfrm>
            <a:off x="6002338" y="396240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34" name="Rectangle 121"/>
          <p:cNvSpPr>
            <a:spLocks noChangeArrowheads="1"/>
          </p:cNvSpPr>
          <p:nvPr/>
        </p:nvSpPr>
        <p:spPr bwMode="auto">
          <a:xfrm>
            <a:off x="6051550" y="3676650"/>
            <a:ext cx="1604963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5" name="Rectangle 122"/>
          <p:cNvSpPr>
            <a:spLocks noChangeArrowheads="1"/>
          </p:cNvSpPr>
          <p:nvPr/>
        </p:nvSpPr>
        <p:spPr bwMode="auto">
          <a:xfrm>
            <a:off x="6034088" y="3676650"/>
            <a:ext cx="1604962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123"/>
          <p:cNvGrpSpPr>
            <a:grpSpLocks/>
          </p:cNvGrpSpPr>
          <p:nvPr/>
        </p:nvGrpSpPr>
        <p:grpSpPr bwMode="auto">
          <a:xfrm>
            <a:off x="2103438" y="4319588"/>
            <a:ext cx="111125" cy="825500"/>
            <a:chOff x="1325" y="2721"/>
            <a:chExt cx="70" cy="520"/>
          </a:xfrm>
        </p:grpSpPr>
        <p:sp>
          <p:nvSpPr>
            <p:cNvPr id="27749" name="Rectangle 124"/>
            <p:cNvSpPr>
              <a:spLocks noChangeArrowheads="1"/>
            </p:cNvSpPr>
            <p:nvPr/>
          </p:nvSpPr>
          <p:spPr bwMode="auto">
            <a:xfrm>
              <a:off x="1351" y="2828"/>
              <a:ext cx="17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0" name="Freeform 125"/>
            <p:cNvSpPr>
              <a:spLocks/>
            </p:cNvSpPr>
            <p:nvPr/>
          </p:nvSpPr>
          <p:spPr bwMode="auto">
            <a:xfrm>
              <a:off x="1325" y="2721"/>
              <a:ext cx="70" cy="111"/>
            </a:xfrm>
            <a:custGeom>
              <a:avLst/>
              <a:gdLst>
                <a:gd name="T0" fmla="*/ 70 w 70"/>
                <a:gd name="T1" fmla="*/ 111 h 111"/>
                <a:gd name="T2" fmla="*/ 34 w 70"/>
                <a:gd name="T3" fmla="*/ 0 h 111"/>
                <a:gd name="T4" fmla="*/ 0 w 70"/>
                <a:gd name="T5" fmla="*/ 111 h 111"/>
                <a:gd name="T6" fmla="*/ 70 w 70"/>
                <a:gd name="T7" fmla="*/ 111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1"/>
                <a:gd name="T14" fmla="*/ 70 w 70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1">
                  <a:moveTo>
                    <a:pt x="70" y="111"/>
                  </a:moveTo>
                  <a:lnTo>
                    <a:pt x="34" y="0"/>
                  </a:lnTo>
                  <a:lnTo>
                    <a:pt x="0" y="111"/>
                  </a:lnTo>
                  <a:lnTo>
                    <a:pt x="70" y="1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1" name="Freeform 126"/>
            <p:cNvSpPr>
              <a:spLocks/>
            </p:cNvSpPr>
            <p:nvPr/>
          </p:nvSpPr>
          <p:spPr bwMode="auto">
            <a:xfrm>
              <a:off x="1325" y="3129"/>
              <a:ext cx="70" cy="112"/>
            </a:xfrm>
            <a:custGeom>
              <a:avLst/>
              <a:gdLst>
                <a:gd name="T0" fmla="*/ 0 w 70"/>
                <a:gd name="T1" fmla="*/ 0 h 112"/>
                <a:gd name="T2" fmla="*/ 34 w 70"/>
                <a:gd name="T3" fmla="*/ 112 h 112"/>
                <a:gd name="T4" fmla="*/ 70 w 70"/>
                <a:gd name="T5" fmla="*/ 0 h 112"/>
                <a:gd name="T6" fmla="*/ 0 w 70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2"/>
                <a:gd name="T14" fmla="*/ 70 w 7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2">
                  <a:moveTo>
                    <a:pt x="0" y="0"/>
                  </a:moveTo>
                  <a:lnTo>
                    <a:pt x="34" y="112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27"/>
          <p:cNvGrpSpPr>
            <a:grpSpLocks/>
          </p:cNvGrpSpPr>
          <p:nvPr/>
        </p:nvGrpSpPr>
        <p:grpSpPr bwMode="auto">
          <a:xfrm>
            <a:off x="2513013" y="4319588"/>
            <a:ext cx="112712" cy="825500"/>
            <a:chOff x="1583" y="2721"/>
            <a:chExt cx="71" cy="520"/>
          </a:xfrm>
        </p:grpSpPr>
        <p:sp>
          <p:nvSpPr>
            <p:cNvPr id="27746" name="Rectangle 128"/>
            <p:cNvSpPr>
              <a:spLocks noChangeArrowheads="1"/>
            </p:cNvSpPr>
            <p:nvPr/>
          </p:nvSpPr>
          <p:spPr bwMode="auto">
            <a:xfrm>
              <a:off x="1609" y="2828"/>
              <a:ext cx="18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47" name="Freeform 129"/>
            <p:cNvSpPr>
              <a:spLocks/>
            </p:cNvSpPr>
            <p:nvPr/>
          </p:nvSpPr>
          <p:spPr bwMode="auto">
            <a:xfrm>
              <a:off x="1583" y="2721"/>
              <a:ext cx="71" cy="111"/>
            </a:xfrm>
            <a:custGeom>
              <a:avLst/>
              <a:gdLst>
                <a:gd name="T0" fmla="*/ 71 w 71"/>
                <a:gd name="T1" fmla="*/ 111 h 111"/>
                <a:gd name="T2" fmla="*/ 35 w 71"/>
                <a:gd name="T3" fmla="*/ 0 h 111"/>
                <a:gd name="T4" fmla="*/ 0 w 71"/>
                <a:gd name="T5" fmla="*/ 111 h 111"/>
                <a:gd name="T6" fmla="*/ 71 w 71"/>
                <a:gd name="T7" fmla="*/ 111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1"/>
                <a:gd name="T14" fmla="*/ 71 w 71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1">
                  <a:moveTo>
                    <a:pt x="71" y="111"/>
                  </a:moveTo>
                  <a:lnTo>
                    <a:pt x="35" y="0"/>
                  </a:lnTo>
                  <a:lnTo>
                    <a:pt x="0" y="111"/>
                  </a:lnTo>
                  <a:lnTo>
                    <a:pt x="71" y="1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48" name="Freeform 130"/>
            <p:cNvSpPr>
              <a:spLocks/>
            </p:cNvSpPr>
            <p:nvPr/>
          </p:nvSpPr>
          <p:spPr bwMode="auto">
            <a:xfrm>
              <a:off x="1583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2"/>
                <a:gd name="T14" fmla="*/ 71 w 71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38" name="Rectangle 131"/>
          <p:cNvSpPr>
            <a:spLocks noChangeArrowheads="1"/>
          </p:cNvSpPr>
          <p:nvPr/>
        </p:nvSpPr>
        <p:spPr bwMode="auto">
          <a:xfrm>
            <a:off x="1746250" y="3119438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27739" name="Text Box 132"/>
          <p:cNvSpPr txBox="1">
            <a:spLocks noChangeArrowheads="1"/>
          </p:cNvSpPr>
          <p:nvPr/>
        </p:nvSpPr>
        <p:spPr bwMode="auto">
          <a:xfrm>
            <a:off x="2636838" y="2438400"/>
            <a:ext cx="1017587" cy="2159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Fermi Spacecraft</a:t>
            </a:r>
          </a:p>
        </p:txBody>
      </p:sp>
      <p:sp>
        <p:nvSpPr>
          <p:cNvPr id="27740" name="Text Box 133"/>
          <p:cNvSpPr txBox="1">
            <a:spLocks noChangeArrowheads="1"/>
          </p:cNvSpPr>
          <p:nvPr/>
        </p:nvSpPr>
        <p:spPr bwMode="auto">
          <a:xfrm>
            <a:off x="4575175" y="1752600"/>
            <a:ext cx="1239838" cy="33655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Large Area Telescope</a:t>
            </a:r>
          </a:p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&amp; GBM</a:t>
            </a:r>
          </a:p>
        </p:txBody>
      </p:sp>
      <p:sp>
        <p:nvSpPr>
          <p:cNvPr id="27741" name="Text Box 134"/>
          <p:cNvSpPr txBox="1">
            <a:spLocks noChangeArrowheads="1"/>
          </p:cNvSpPr>
          <p:nvPr/>
        </p:nvSpPr>
        <p:spPr bwMode="auto">
          <a:xfrm>
            <a:off x="685800" y="1828800"/>
            <a:ext cx="398463" cy="214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solidFill>
                  <a:schemeClr val="bg1"/>
                </a:solidFill>
              </a:rPr>
              <a:t>GPS</a:t>
            </a:r>
          </a:p>
        </p:txBody>
      </p:sp>
      <p:sp>
        <p:nvSpPr>
          <p:cNvPr id="27742" name="Text Box 135"/>
          <p:cNvSpPr txBox="1">
            <a:spLocks noChangeArrowheads="1"/>
          </p:cNvSpPr>
          <p:nvPr/>
        </p:nvSpPr>
        <p:spPr bwMode="auto">
          <a:xfrm>
            <a:off x="2060575" y="304800"/>
            <a:ext cx="4784725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Fermi MISSION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/>
              </a:rPr>
              <a:t>Data Processing Flow at SLAC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230313"/>
            <a:ext cx="8320088" cy="5027612"/>
          </a:xfrm>
        </p:spPr>
        <p:txBody>
          <a:bodyPr/>
          <a:lstStyle/>
          <a:p>
            <a:r>
              <a:rPr lang="en-US" sz="1600" dirty="0" smtClean="0"/>
              <a:t>Downlink from Goddard Space Flight Center ~8/day</a:t>
            </a:r>
          </a:p>
          <a:p>
            <a:pPr lvl="1"/>
            <a:r>
              <a:rPr lang="en-US" sz="1600" dirty="0" smtClean="0"/>
              <a:t>15 GB total daily</a:t>
            </a:r>
          </a:p>
          <a:p>
            <a:r>
              <a:rPr lang="en-US" sz="1600" dirty="0" smtClean="0"/>
              <a:t>Half-pipe</a:t>
            </a:r>
          </a:p>
          <a:p>
            <a:pPr lvl="1"/>
            <a:r>
              <a:rPr lang="en-US" sz="1600" dirty="0" smtClean="0"/>
              <a:t>Automatic launched as data arrives at SLAC</a:t>
            </a:r>
          </a:p>
          <a:p>
            <a:pPr lvl="1"/>
            <a:r>
              <a:rPr lang="en-US" sz="1600" dirty="0" smtClean="0"/>
              <a:t>Decode &amp; repackage incoming data</a:t>
            </a:r>
          </a:p>
          <a:p>
            <a:pPr lvl="2"/>
            <a:r>
              <a:rPr lang="en-US" sz="1600" dirty="0"/>
              <a:t>S</a:t>
            </a:r>
            <a:r>
              <a:rPr lang="en-US" sz="1600" dirty="0" smtClean="0"/>
              <a:t>plit science data from telemetry data</a:t>
            </a:r>
          </a:p>
          <a:p>
            <a:r>
              <a:rPr lang="en-US" sz="1600" dirty="0" smtClean="0"/>
              <a:t>Level 1 Processing</a:t>
            </a:r>
          </a:p>
          <a:p>
            <a:pPr lvl="1"/>
            <a:r>
              <a:rPr lang="en-US" sz="1600" dirty="0" smtClean="0"/>
              <a:t>Full event reconstruction: factor ~x50 expansion on raw data!  750 GB/day</a:t>
            </a:r>
          </a:p>
          <a:p>
            <a:pPr lvl="2"/>
            <a:r>
              <a:rPr lang="en-US" sz="1600" dirty="0" smtClean="0"/>
              <a:t>To turn around data in required timeframe we typically use ~800 cores</a:t>
            </a:r>
          </a:p>
          <a:p>
            <a:pPr lvl="1"/>
            <a:r>
              <a:rPr lang="en-US" sz="1600" dirty="0" smtClean="0"/>
              <a:t>Data Quality Monitoring</a:t>
            </a:r>
          </a:p>
          <a:p>
            <a:pPr lvl="1"/>
            <a:r>
              <a:rPr lang="en-US" sz="1600" dirty="0" smtClean="0"/>
              <a:t>Transfer science summary files to Goddard Science Support </a:t>
            </a:r>
            <a:r>
              <a:rPr lang="en-US" sz="1600" dirty="0" err="1" smtClean="0"/>
              <a:t>Ctr</a:t>
            </a:r>
            <a:r>
              <a:rPr lang="en-US" sz="1600" dirty="0" smtClean="0"/>
              <a:t> -  200 MB/day</a:t>
            </a:r>
          </a:p>
          <a:p>
            <a:pPr lvl="1"/>
            <a:r>
              <a:rPr lang="en-US" sz="1600" dirty="0" smtClean="0"/>
              <a:t>Processing requirements</a:t>
            </a:r>
          </a:p>
          <a:p>
            <a:r>
              <a:rPr lang="en-US" sz="1600" dirty="0" smtClean="0"/>
              <a:t>ASP (Automated Science Processing)</a:t>
            </a:r>
          </a:p>
          <a:p>
            <a:pPr lvl="1"/>
            <a:r>
              <a:rPr lang="en-US" sz="1600" dirty="0" smtClean="0"/>
              <a:t>GRB and Flare detection</a:t>
            </a:r>
          </a:p>
          <a:p>
            <a:pPr lvl="1"/>
            <a:r>
              <a:rPr lang="en-US" sz="1600" dirty="0" smtClean="0"/>
              <a:t>Spectral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ISOC Control Room</a:t>
            </a:r>
            <a:endParaRPr lang="en-US" dirty="0"/>
          </a:p>
        </p:txBody>
      </p:sp>
      <p:pic>
        <p:nvPicPr>
          <p:cNvPr id="3" name="Picture 2" descr="Control Room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251" y="1204912"/>
            <a:ext cx="5505450" cy="4129088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0375" y="5638799"/>
            <a:ext cx="8320088" cy="7143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600" b="1" kern="0" noProof="0" dirty="0" smtClean="0">
                <a:solidFill>
                  <a:srgbClr val="0033CC"/>
                </a:solidFill>
                <a:latin typeface="+mn-lt"/>
              </a:rPr>
              <a:t>All of the data processing and data quality monitoring can be done from the web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1600" b="1" kern="0" noProof="0" dirty="0" smtClean="0">
                <a:solidFill>
                  <a:srgbClr val="0033CC"/>
                </a:solidFill>
                <a:latin typeface="+mn-lt"/>
              </a:rPr>
              <a:t>No need for anyone in the control room, monitoring load shared globally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S Day 1">
  <a:themeElements>
    <a:clrScheme name="SAS Day 1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SAS Day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AS Day 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S Day 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Z:\GLAST\SoftwareManagement\SAS-PDR\SAS Day 1.ppt</Template>
  <TotalTime>23422</TotalTime>
  <Words>774</Words>
  <Application>Microsoft Office PowerPoint</Application>
  <PresentationFormat>On-screen Show (4:3)</PresentationFormat>
  <Paragraphs>216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SAS Day 1</vt:lpstr>
      <vt:lpstr>Slide 1</vt:lpstr>
      <vt:lpstr>Contents</vt:lpstr>
      <vt:lpstr>Launched 11 June 2008 – LAT activated 25 June</vt:lpstr>
      <vt:lpstr>Slide 4</vt:lpstr>
      <vt:lpstr>In Orbit: Single Events in the LAT</vt:lpstr>
      <vt:lpstr>Fermi One Year All Sky Map</vt:lpstr>
      <vt:lpstr>Slide 7</vt:lpstr>
      <vt:lpstr>Data Processing Flow at SLAC</vt:lpstr>
      <vt:lpstr>ISOC Control Room</vt:lpstr>
      <vt:lpstr>Monitoring Pipeline + Data Quality</vt:lpstr>
      <vt:lpstr>Data Access</vt:lpstr>
      <vt:lpstr>Pipeline Introduction</vt:lpstr>
      <vt:lpstr>Pipeline and Data Catalog Components</vt:lpstr>
      <vt:lpstr>Pipeline Task specification (XML)</vt:lpstr>
      <vt:lpstr>Level 1 Task Specification</vt:lpstr>
      <vt:lpstr>Pipeline Implementation</vt:lpstr>
      <vt:lpstr>Slide 17</vt:lpstr>
      <vt:lpstr>Pipeline Performance and Reliability</vt:lpstr>
      <vt:lpstr>Pipeline for MC production</vt:lpstr>
      <vt:lpstr>Pipeline for MC production </vt:lpstr>
      <vt:lpstr>Pipeline + Data Catalog Plans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Dubois</dc:creator>
  <cp:lastModifiedBy>Tony Johnson</cp:lastModifiedBy>
  <cp:revision>294</cp:revision>
  <dcterms:created xsi:type="dcterms:W3CDTF">2002-10-07T18:19:33Z</dcterms:created>
  <dcterms:modified xsi:type="dcterms:W3CDTF">2009-11-10T06:00:21Z</dcterms:modified>
</cp:coreProperties>
</file>