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7" r:id="rId2"/>
    <p:sldId id="316" r:id="rId3"/>
    <p:sldId id="265" r:id="rId4"/>
    <p:sldId id="259" r:id="rId5"/>
    <p:sldId id="260" r:id="rId6"/>
    <p:sldId id="262" r:id="rId7"/>
    <p:sldId id="261" r:id="rId8"/>
    <p:sldId id="263" r:id="rId9"/>
    <p:sldId id="264" r:id="rId10"/>
    <p:sldId id="31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16"/>
    <p:restoredTop sz="91408"/>
  </p:normalViewPr>
  <p:slideViewPr>
    <p:cSldViewPr snapToGrid="0">
      <p:cViewPr varScale="1">
        <p:scale>
          <a:sx n="108" d="100"/>
          <a:sy n="108" d="100"/>
        </p:scale>
        <p:origin x="85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B7296B-59A7-E545-BD46-294AF6352321}" type="datetimeFigureOut">
              <a:rPr lang="en-US" smtClean="0"/>
              <a:t>8/29/24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3A62A6-BD1A-E046-BE2B-FB9817BE7D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6941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Times" pitchFamily="-108" charset="0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F033E71-0234-8C49-8E49-38B4FE43DBA3}" type="slidenum">
              <a:rPr lang="en-US" smtClean="0">
                <a:latin typeface="Times" pitchFamily="-108" charset="0"/>
              </a:rPr>
              <a:pPr/>
              <a:t>2</a:t>
            </a:fld>
            <a:endParaRPr lang="en-US">
              <a:latin typeface="Times" pitchFamily="-10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67347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3A62A6-BD1A-E046-BE2B-FB9817BE7D1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5013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3A62A6-BD1A-E046-BE2B-FB9817BE7D1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5946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3A62A6-BD1A-E046-BE2B-FB9817BE7D1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5200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3A62A6-BD1A-E046-BE2B-FB9817BE7D1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2240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CDF90-E6E9-D547-96C1-D75D6D0197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1FE3A3-4CE8-6041-B884-1CD31ADDAA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2110B5-E4D9-352F-9FCA-AACC8783D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F58FE-4F7F-ED47-A725-345A618BB759}" type="datetimeFigureOut">
              <a:rPr lang="en-US" smtClean="0"/>
              <a:t>8/29/24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8EFD3E-879F-37FB-16F4-70B274DAC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F1714-FBCC-C473-6F12-B9A8C6D7B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1C2E7-BBF0-C147-AFD4-8F35135C5FF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679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9B50D0-7B98-619F-825C-3DFEA04FD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C5F967-5933-7CFD-5645-E4A095E17B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119CD7-688A-163B-8E81-E2F2DFBCED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F58FE-4F7F-ED47-A725-345A618BB759}" type="datetimeFigureOut">
              <a:rPr lang="en-US" smtClean="0"/>
              <a:t>8/29/24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F7D2FE-A716-25F9-8451-6AA273C655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3D6C17-2927-0AEB-1645-8BF1189F1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1C2E7-BBF0-C147-AFD4-8F35135C5FF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801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7DC7A98-1708-ABF8-FD14-69A25AE55C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371ED4-0348-320C-EAFA-87BA635B54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D3C097-774D-FF8F-9090-EEBA0CDFD5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F58FE-4F7F-ED47-A725-345A618BB759}" type="datetimeFigureOut">
              <a:rPr lang="en-US" smtClean="0"/>
              <a:t>8/29/24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303FE5-C85C-1DA0-B45D-D30B0AF97C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205C0E-94ED-7EF6-9F16-75E843CE7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1C2E7-BBF0-C147-AFD4-8F35135C5FF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3022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04FDD0-BC38-6951-999B-263FCEB966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B69288-C4F6-5A89-EEA8-FF44D8F2FB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D72C8E-1717-3C89-C234-A3F484F4BB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F58FE-4F7F-ED47-A725-345A618BB759}" type="datetimeFigureOut">
              <a:rPr lang="en-US" smtClean="0"/>
              <a:t>8/29/24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C928BE-55C7-7AE6-34F7-F11E804EE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D653EF-E509-133C-E7D8-58C46FA5A5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1C2E7-BBF0-C147-AFD4-8F35135C5FF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442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CFD0B5-71F7-BEED-4209-3AEB785D4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99CA15-6691-C459-57F7-4DD9DFB53D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24F834-76F4-2612-528F-DF4EF560B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F58FE-4F7F-ED47-A725-345A618BB759}" type="datetimeFigureOut">
              <a:rPr lang="en-US" smtClean="0"/>
              <a:t>8/29/24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452023-B730-F5E3-8817-BCEE7CBC1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3A0BCB-9968-7E53-D26A-873CC76E7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1C2E7-BBF0-C147-AFD4-8F35135C5FF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5988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F71C80-3C31-11EF-9458-C0797B31D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A3F7D-B7AE-C0E0-0C10-6B9DD81165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528FBB-8515-6ECC-8E75-914A6DE707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EF5DB2-5930-DFD3-F2B6-B1778A5B8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F58FE-4F7F-ED47-A725-345A618BB759}" type="datetimeFigureOut">
              <a:rPr lang="en-US" smtClean="0"/>
              <a:t>8/29/24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834BA3-AAB9-5E1F-C002-5B7451E0A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B265CB-C04B-07D4-862D-40F64A190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1C2E7-BBF0-C147-AFD4-8F35135C5FF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414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117F4B-6741-1CBA-F1D5-F607BE360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EADF5B-354F-8D3A-27A2-FB9CAC41A7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8C9AD6-B2C6-A217-A65B-D63EE26BBC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FF24ADF-5A18-5BF6-464C-5C60363DAD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271495D-BD8D-EA66-C1C4-3F90B4A46A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7D3DDE2-DCA3-868E-05B6-C999D8172F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F58FE-4F7F-ED47-A725-345A618BB759}" type="datetimeFigureOut">
              <a:rPr lang="en-US" smtClean="0"/>
              <a:t>8/29/24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0B35E9F-4BA9-7405-D144-FA4955716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6B77ECF-82D1-78D7-6686-31513B1FD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1C2E7-BBF0-C147-AFD4-8F35135C5FF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0162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464327-4D9D-6CA8-7F4A-7B08006D50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796171C-12BD-054D-8D8A-D46A3B7E01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F58FE-4F7F-ED47-A725-345A618BB759}" type="datetimeFigureOut">
              <a:rPr lang="en-US" smtClean="0"/>
              <a:t>8/29/24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24CBD3-C18D-5AA1-ADCE-DB36AA08C5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05346A-CCEF-CFAA-F6BB-41FE4ABA1A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1C2E7-BBF0-C147-AFD4-8F35135C5FF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2202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5500DF-0FF4-D801-7E05-22AE6C0D8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F58FE-4F7F-ED47-A725-345A618BB759}" type="datetimeFigureOut">
              <a:rPr lang="en-US" smtClean="0"/>
              <a:t>8/29/24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64F0112-9762-CD96-34A2-095A5A13D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EDBBF3-A5FD-A491-D8AA-20CA1CABD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1C2E7-BBF0-C147-AFD4-8F35135C5FF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5901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E56034-14C9-C85F-F96F-7D3D55092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81B0FD-49DF-38E8-7AA5-CF819CFA10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6E6124-4A86-C502-F9B4-B12A0F0360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C516EA-F92F-D332-EB95-3E836BDFC1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F58FE-4F7F-ED47-A725-345A618BB759}" type="datetimeFigureOut">
              <a:rPr lang="en-US" smtClean="0"/>
              <a:t>8/29/24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398BD4-E19D-CF43-C79C-DBC65F98B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E577F5-C84C-5E37-4010-2D736AA53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1C2E7-BBF0-C147-AFD4-8F35135C5FF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1310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507233-88D7-BB6D-171C-020DE5EBF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8160F75-B19D-B6E0-4DD5-BB478A9C1A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3F6BF9-D142-E019-EAA4-F9A88C925F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91B2BC-E420-2E9D-F976-5994D1FCDB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F58FE-4F7F-ED47-A725-345A618BB759}" type="datetimeFigureOut">
              <a:rPr lang="en-US" smtClean="0"/>
              <a:t>8/29/24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F24417-31E6-3216-B39B-8872D0583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EB8901-0298-40BB-8816-34D56C8A01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1C2E7-BBF0-C147-AFD4-8F35135C5FF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423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6BD8A0C-8B2F-5DFE-C008-7C9FC69916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CF22B7-EF54-7042-47B9-62FC8AD24F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85730A-45E3-446A-E1E0-6321E4C52C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7BF58FE-4F7F-ED47-A725-345A618BB759}" type="datetimeFigureOut">
              <a:rPr lang="en-US" smtClean="0"/>
              <a:t>8/29/24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23B659-C95D-499D-C089-FE92EAB998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B9961D-2FC0-A828-0E1E-CA8740C275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3D1C2E7-BBF0-C147-AFD4-8F35135C5FF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23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ermibooth08.jpg">
            <a:extLst>
              <a:ext uri="{FF2B5EF4-FFF2-40B4-BE49-F238E27FC236}">
                <a16:creationId xmlns:a16="http://schemas.microsoft.com/office/drawing/2014/main" id="{9A3B5A98-145E-524D-90E0-92C870F6107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229100" cy="6920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9DD31AC8-759A-954D-8F25-B24A70585B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60578" y="1052786"/>
            <a:ext cx="6369269" cy="2387600"/>
          </a:xfrm>
        </p:spPr>
        <p:txBody>
          <a:bodyPr/>
          <a:lstStyle/>
          <a:p>
            <a:r>
              <a:rPr lang="en-US" dirty="0"/>
              <a:t>Fermi GBM Status, Results, &amp; Plans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CEED31BE-E7FA-C645-8CC7-28496AC6F8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58227" y="3644080"/>
            <a:ext cx="4573969" cy="165576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Colleen Wilson-Hodge</a:t>
            </a:r>
          </a:p>
          <a:p>
            <a:r>
              <a:rPr lang="en-US" dirty="0"/>
              <a:t>Fermi GBM PI, NASA/MSFC</a:t>
            </a:r>
          </a:p>
          <a:p>
            <a:r>
              <a:rPr lang="en-US" dirty="0"/>
              <a:t>Fermi Users Group Meeting </a:t>
            </a:r>
          </a:p>
          <a:p>
            <a:r>
              <a:rPr lang="en-US" dirty="0"/>
              <a:t>Aug 29, 2024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C208EA7-1559-464F-B100-51633BDDF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33CA3-5046-9846-94BF-ED0A074B4AC7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9840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97EB2D-8489-80A1-F9DF-D66652CD60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33391"/>
            <a:ext cx="10515600" cy="1325563"/>
          </a:xfrm>
        </p:spPr>
        <p:txBody>
          <a:bodyPr/>
          <a:lstStyle/>
          <a:p>
            <a:r>
              <a:rPr lang="en-US" dirty="0"/>
              <a:t>Inclusion initiatives and accomplishments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D2D2EA-B587-7C22-3D40-FE6F6939DA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4895" y="931025"/>
            <a:ext cx="10638905" cy="5245938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Fostering a community where everyone feels that their input is valued</a:t>
            </a:r>
          </a:p>
          <a:p>
            <a:pPr lvl="1"/>
            <a:r>
              <a:rPr lang="en-US" dirty="0"/>
              <a:t>Slack channels, BA/MMBA activities, BA self-governing, open meetings</a:t>
            </a:r>
          </a:p>
          <a:p>
            <a:r>
              <a:rPr lang="en-US" dirty="0"/>
              <a:t>Enabling early career members to lead papers with mentorship</a:t>
            </a:r>
          </a:p>
          <a:p>
            <a:pPr lvl="1"/>
            <a:r>
              <a:rPr lang="en-US" dirty="0"/>
              <a:t>BA/MMBA publication policies, foundational team papers (references), </a:t>
            </a:r>
            <a:r>
              <a:rPr lang="en-US"/>
              <a:t>first authorship</a:t>
            </a:r>
            <a:endParaRPr lang="en-US" dirty="0"/>
          </a:p>
          <a:p>
            <a:r>
              <a:rPr lang="en-US" dirty="0"/>
              <a:t>Recommending early career members for invited talks</a:t>
            </a:r>
          </a:p>
          <a:p>
            <a:r>
              <a:rPr lang="en-US" dirty="0"/>
              <a:t>Developing policy for onboarding Burst Advocates</a:t>
            </a:r>
          </a:p>
          <a:p>
            <a:pPr lvl="1"/>
            <a:r>
              <a:rPr lang="en-US" dirty="0"/>
              <a:t>Policy describes what is expected of BAs and must be agreed to by BA and supervisor</a:t>
            </a:r>
          </a:p>
          <a:p>
            <a:r>
              <a:rPr lang="en-US" dirty="0"/>
              <a:t>Performing team brainstorming sessions for GI proposals and Senior review initiatives – open meetings</a:t>
            </a:r>
          </a:p>
          <a:p>
            <a:r>
              <a:rPr lang="en-US" dirty="0"/>
              <a:t>Developing an anonymous feedback system – through slack</a:t>
            </a:r>
          </a:p>
          <a:p>
            <a:r>
              <a:rPr lang="en-US" dirty="0"/>
              <a:t>Participating in the Fermi-wide mentorship program</a:t>
            </a:r>
          </a:p>
          <a:p>
            <a:r>
              <a:rPr lang="en-US" dirty="0"/>
              <a:t>Holding frequent full-team meetings with post-meeting notes sent out </a:t>
            </a:r>
          </a:p>
          <a:p>
            <a:pPr lvl="1"/>
            <a:r>
              <a:rPr lang="en-US" dirty="0"/>
              <a:t>Ensuring that unwritten policies are written down and agreed to by the team</a:t>
            </a:r>
          </a:p>
          <a:p>
            <a:pPr lvl="1"/>
            <a:r>
              <a:rPr lang="en-US" dirty="0"/>
              <a:t>Revisiting Team and meeting norms to update for current team – future team meeting</a:t>
            </a:r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7481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943210" y="12526"/>
            <a:ext cx="8229600" cy="736600"/>
          </a:xfrm>
        </p:spPr>
        <p:txBody>
          <a:bodyPr/>
          <a:lstStyle/>
          <a:p>
            <a:pPr>
              <a:defRPr/>
            </a:pPr>
            <a:r>
              <a:rPr lang="en-US" dirty="0"/>
              <a:t>GBM Trigger History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077200" y="6488431"/>
            <a:ext cx="2133600" cy="365125"/>
          </a:xfrm>
        </p:spPr>
        <p:txBody>
          <a:bodyPr/>
          <a:lstStyle/>
          <a:p>
            <a:pPr>
              <a:defRPr/>
            </a:pPr>
            <a:fld id="{092FCA9C-DF93-7441-9EE8-FAAAD8CCAF28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5F09F51-7B43-118F-0AAD-817695F96300}"/>
              </a:ext>
            </a:extLst>
          </p:cNvPr>
          <p:cNvSpPr txBox="1"/>
          <p:nvPr/>
        </p:nvSpPr>
        <p:spPr>
          <a:xfrm rot="16200000">
            <a:off x="-621430" y="2956142"/>
            <a:ext cx="2076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Triggers per Quarter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AE62B40-E0E6-EB6F-8116-644DEFB81FB0}"/>
              </a:ext>
            </a:extLst>
          </p:cNvPr>
          <p:cNvSpPr txBox="1"/>
          <p:nvPr/>
        </p:nvSpPr>
        <p:spPr>
          <a:xfrm>
            <a:off x="4848721" y="5868165"/>
            <a:ext cx="10085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Quarters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7FAA06-46FF-8EB4-67C9-A6A33383E91C}"/>
              </a:ext>
            </a:extLst>
          </p:cNvPr>
          <p:cNvSpPr txBox="1"/>
          <p:nvPr/>
        </p:nvSpPr>
        <p:spPr>
          <a:xfrm>
            <a:off x="10034302" y="1909796"/>
            <a:ext cx="2069349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As of Aug 25, 2024:</a:t>
            </a:r>
          </a:p>
          <a:p>
            <a:r>
              <a:rPr lang="en-US" dirty="0"/>
              <a:t>10648 Triggers</a:t>
            </a:r>
          </a:p>
          <a:p>
            <a:r>
              <a:rPr lang="en-US" dirty="0"/>
              <a:t>3829 GRBs</a:t>
            </a:r>
          </a:p>
          <a:p>
            <a:r>
              <a:rPr lang="en-US" dirty="0"/>
              <a:t>1565 Particles/SAA</a:t>
            </a:r>
          </a:p>
          <a:p>
            <a:r>
              <a:rPr lang="en-US" dirty="0"/>
              <a:t>1425 TGFs</a:t>
            </a:r>
          </a:p>
          <a:p>
            <a:r>
              <a:rPr lang="en-US" dirty="0"/>
              <a:t>644 SGRs</a:t>
            </a:r>
          </a:p>
          <a:p>
            <a:r>
              <a:rPr lang="en-US" dirty="0"/>
              <a:t>2124 Solar Flares</a:t>
            </a:r>
          </a:p>
          <a:p>
            <a:r>
              <a:rPr lang="en-US" dirty="0"/>
              <a:t>1034 Other</a:t>
            </a: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C4A226B-1BC9-8D3D-2B9C-931CB93D52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34858" y="869355"/>
            <a:ext cx="11950508" cy="536814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3A2952-14DB-22FE-3148-53B9DE771D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300787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/>
              <a:t>Operational Updates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E05DE9-BF5A-F27C-2172-3ED4E6DBFE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85495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/>
              <a:t>Thresholds lowered from 4.5 to 4.2 for trigger algorithms 8-11 and algorithms 57-60 enabled with a 4.2 sigma threshold to allow more immediate alerts for subthreshold detections of SGRBs.</a:t>
            </a:r>
          </a:p>
          <a:p>
            <a:r>
              <a:rPr lang="en-US" dirty="0"/>
              <a:t>New GBM Flight Software loaded Mar 26, 2024</a:t>
            </a:r>
          </a:p>
          <a:p>
            <a:pPr lvl="1"/>
            <a:r>
              <a:rPr lang="en-US" dirty="0"/>
              <a:t>Added repeats of the immediate summary packet (27 s, 87 s)</a:t>
            </a:r>
          </a:p>
          <a:p>
            <a:pPr lvl="2"/>
            <a:r>
              <a:rPr lang="en-US" dirty="0"/>
              <a:t>In last quarter – 8 triggers used the new repeated packet to generate alerts</a:t>
            </a:r>
          </a:p>
          <a:p>
            <a:pPr lvl="1"/>
            <a:r>
              <a:rPr lang="en-US" dirty="0"/>
              <a:t>Added GBM FSW commands to allow a two-part SAA region (see figure)</a:t>
            </a:r>
          </a:p>
          <a:p>
            <a:pPr lvl="2"/>
            <a:r>
              <a:rPr lang="en-US" dirty="0"/>
              <a:t> increases </a:t>
            </a:r>
            <a:r>
              <a:rPr lang="en-US" dirty="0" err="1"/>
              <a:t>livetime</a:t>
            </a:r>
            <a:r>
              <a:rPr lang="en-US" dirty="0"/>
              <a:t> by about 2%.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C98CDC9-00BC-80E6-00A7-8650F7A239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405" y="4125640"/>
            <a:ext cx="11681190" cy="1946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3815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6CA87E-60F9-2147-6AC5-68E567A26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260" y="0"/>
            <a:ext cx="10997540" cy="1325563"/>
          </a:xfrm>
        </p:spPr>
        <p:txBody>
          <a:bodyPr>
            <a:normAutofit/>
          </a:bodyPr>
          <a:lstStyle/>
          <a:p>
            <a:r>
              <a:rPr lang="en-US" sz="4000" dirty="0"/>
              <a:t>GBM Progress on previous Senior Review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4A2899-E8A2-3BA4-1B3C-99B6F2A9A8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28156"/>
            <a:ext cx="10515600" cy="5320145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II.1.1 Exploring </a:t>
            </a:r>
            <a:r>
              <a:rPr lang="en-US" dirty="0" err="1"/>
              <a:t>Multimessenger</a:t>
            </a:r>
            <a:r>
              <a:rPr lang="en-US" dirty="0"/>
              <a:t> sources: Compact Binary Mergers</a:t>
            </a:r>
          </a:p>
          <a:p>
            <a:pPr lvl="1"/>
            <a:r>
              <a:rPr lang="en-US" dirty="0"/>
              <a:t>Science objectives: disentangle jet structure &amp; using time delays as probes – awaiting another GW/GRB detection</a:t>
            </a:r>
          </a:p>
          <a:p>
            <a:pPr lvl="2"/>
            <a:r>
              <a:rPr lang="en-US" dirty="0"/>
              <a:t>Related science accomplishments</a:t>
            </a:r>
          </a:p>
          <a:p>
            <a:pPr lvl="3"/>
            <a:r>
              <a:rPr lang="en-US" dirty="0"/>
              <a:t>Strongly constrained one model that predicts gamma-ray emission from BBHs (Fletcher et al. 2024 (GBM-O3) )</a:t>
            </a:r>
          </a:p>
          <a:p>
            <a:pPr lvl="3"/>
            <a:r>
              <a:rPr lang="en-US" dirty="0"/>
              <a:t>Discovered two long GRBs associated with </a:t>
            </a:r>
            <a:r>
              <a:rPr lang="en-US" dirty="0" err="1"/>
              <a:t>kilonovae</a:t>
            </a:r>
            <a:r>
              <a:rPr lang="en-US" dirty="0"/>
              <a:t> and neutron star mergers: GRB 230307A ( Levan et al. 2023) and GRB 211211A (</a:t>
            </a:r>
            <a:r>
              <a:rPr lang="en-US" dirty="0" err="1"/>
              <a:t>Veres</a:t>
            </a:r>
            <a:r>
              <a:rPr lang="en-US" dirty="0"/>
              <a:t> et al. 2023) – GW detectors not active during these GRBs.</a:t>
            </a:r>
          </a:p>
          <a:p>
            <a:pPr lvl="1"/>
            <a:r>
              <a:rPr lang="en-US" dirty="0"/>
              <a:t>Technical objectives</a:t>
            </a:r>
          </a:p>
          <a:p>
            <a:pPr lvl="2"/>
            <a:r>
              <a:rPr lang="en-US" dirty="0"/>
              <a:t>Updating transient alert technology – updates of GBM alerts to GCN Kafka in progress. Expect to have active Kafka alerts by SR submission, providing additional information to the community not available in classic GCN.</a:t>
            </a:r>
          </a:p>
          <a:p>
            <a:pPr lvl="2"/>
            <a:r>
              <a:rPr lang="en-US" dirty="0"/>
              <a:t>Targeted search alert automated – currently sending Kafka alerts to a private channel to LVK. Plan to make public along with targeted search results webpages</a:t>
            </a:r>
            <a:endParaRPr lang="en-US" dirty="0">
              <a:solidFill>
                <a:srgbClr val="FF0000"/>
              </a:solidFill>
            </a:endParaRPr>
          </a:p>
          <a:p>
            <a:pPr lvl="2"/>
            <a:r>
              <a:rPr lang="en-US" dirty="0"/>
              <a:t>Onboard threshold  reduction tests</a:t>
            </a:r>
          </a:p>
          <a:p>
            <a:pPr lvl="3"/>
            <a:r>
              <a:rPr lang="en-US" dirty="0"/>
              <a:t>Three additional SGRBs detected in 5 months:  ~18% increase! </a:t>
            </a:r>
          </a:p>
          <a:p>
            <a:pPr lvl="3"/>
            <a:r>
              <a:rPr lang="en-US" dirty="0"/>
              <a:t>Reduced threshold from 4.5 to 4.2 for four algorithms and activated 4 unused algorithms</a:t>
            </a:r>
          </a:p>
          <a:p>
            <a:pPr lvl="3"/>
            <a:r>
              <a:rPr lang="en-US" dirty="0"/>
              <a:t>FSW consistently identifies non-GRB sub-threshold events, so no new GCNs needed</a:t>
            </a:r>
          </a:p>
        </p:txBody>
      </p:sp>
    </p:spTree>
    <p:extLst>
      <p:ext uri="{BB962C8B-B14F-4D97-AF65-F5344CB8AC3E}">
        <p14:creationId xmlns:p14="http://schemas.microsoft.com/office/powerpoint/2010/main" val="12683852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6CA87E-60F9-2147-6AC5-68E567A26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260" y="0"/>
            <a:ext cx="10997540" cy="1325563"/>
          </a:xfrm>
        </p:spPr>
        <p:txBody>
          <a:bodyPr>
            <a:normAutofit/>
          </a:bodyPr>
          <a:lstStyle/>
          <a:p>
            <a:r>
              <a:rPr lang="en-US" sz="4000" dirty="0"/>
              <a:t>GBM Progress on previous Senior Review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4A2899-E8A2-3BA4-1B3C-99B6F2A9A8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28156"/>
            <a:ext cx="10515600" cy="504880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II.2.1 Era of Big Surveys: Extreme Physics of Magnetars</a:t>
            </a:r>
          </a:p>
          <a:p>
            <a:pPr lvl="1"/>
            <a:r>
              <a:rPr lang="en-US" dirty="0"/>
              <a:t>Science objectives: Provide clarity on FRB-SGR connection – in</a:t>
            </a:r>
          </a:p>
          <a:p>
            <a:pPr lvl="1"/>
            <a:r>
              <a:rPr lang="en-US" dirty="0"/>
              <a:t>Technical objectives</a:t>
            </a:r>
          </a:p>
          <a:p>
            <a:pPr lvl="2"/>
            <a:r>
              <a:rPr lang="en-US" dirty="0"/>
              <a:t>Search for CHIME FRB counterparts with adapted GBM targeted search</a:t>
            </a:r>
          </a:p>
          <a:p>
            <a:pPr lvl="3"/>
            <a:r>
              <a:rPr lang="en-US" dirty="0"/>
              <a:t>In progress- MOU established with CHIME. Updates to targeted search funded by GI program. Expect to have initial search up and running by ~end of September 2024.</a:t>
            </a:r>
          </a:p>
          <a:p>
            <a:pPr lvl="2"/>
            <a:r>
              <a:rPr lang="en-US" dirty="0"/>
              <a:t>Additional extra galactic Magnetar giant flares found: GRB 180128A (Trigg et al. 2024) and GRB 231115A (Trigg et al 2024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in prep – expected to be submitted in 1-2 months)</a:t>
            </a:r>
          </a:p>
          <a:p>
            <a:r>
              <a:rPr lang="en-US" dirty="0"/>
              <a:t>II.3.2 High Energy Universe: VHE GRBs</a:t>
            </a:r>
          </a:p>
          <a:p>
            <a:pPr lvl="1"/>
            <a:r>
              <a:rPr lang="en-US" dirty="0"/>
              <a:t>Science objectives: constrain emission mechanisms &amp; inform VHE facilities to perform follow-up observations </a:t>
            </a:r>
            <a:endParaRPr lang="en-US" dirty="0">
              <a:solidFill>
                <a:srgbClr val="FF0000"/>
              </a:solidFill>
            </a:endParaRPr>
          </a:p>
          <a:p>
            <a:pPr lvl="2"/>
            <a:r>
              <a:rPr lang="en-US" dirty="0"/>
              <a:t>GBM Team worked with H.E.S.S. to ingest GBM HEALPix localization files. GRB follow-up results found here https://</a:t>
            </a:r>
            <a:r>
              <a:rPr lang="en-US" dirty="0" err="1"/>
              <a:t>grbhess.github.io</a:t>
            </a:r>
            <a:endParaRPr lang="en-US" dirty="0"/>
          </a:p>
          <a:p>
            <a:r>
              <a:rPr lang="en-US" dirty="0"/>
              <a:t>II.4 Low Probability High Reward: GRB neutrinos</a:t>
            </a:r>
          </a:p>
          <a:p>
            <a:pPr lvl="1"/>
            <a:r>
              <a:rPr lang="en-US" dirty="0"/>
              <a:t>The GBM targeted search automatically follows-up reported astrophysical </a:t>
            </a:r>
            <a:r>
              <a:rPr lang="en-US" dirty="0" err="1"/>
              <a:t>IceCube</a:t>
            </a:r>
            <a:r>
              <a:rPr lang="en-US" dirty="0"/>
              <a:t> neutrinos. No detections yet.</a:t>
            </a:r>
          </a:p>
        </p:txBody>
      </p:sp>
    </p:spTree>
    <p:extLst>
      <p:ext uri="{BB962C8B-B14F-4D97-AF65-F5344CB8AC3E}">
        <p14:creationId xmlns:p14="http://schemas.microsoft.com/office/powerpoint/2010/main" val="26599773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455D1F-DC54-DF08-8238-D03D0DE900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52391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/>
              <a:t>Draft GBM science priorities &amp; tech initiatives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371151-4544-351D-09D2-426F2244F1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07522"/>
            <a:ext cx="10515600" cy="5369441"/>
          </a:xfrm>
        </p:spPr>
        <p:txBody>
          <a:bodyPr>
            <a:normAutofit/>
          </a:bodyPr>
          <a:lstStyle/>
          <a:p>
            <a:r>
              <a:rPr lang="en-US" dirty="0"/>
              <a:t>GBM synergies with Rubin (possibly Roman) science</a:t>
            </a:r>
          </a:p>
          <a:p>
            <a:pPr lvl="1"/>
            <a:r>
              <a:rPr lang="en-US" dirty="0"/>
              <a:t>Science</a:t>
            </a:r>
          </a:p>
          <a:p>
            <a:pPr lvl="2"/>
            <a:r>
              <a:rPr lang="en-US" dirty="0"/>
              <a:t>Detect counterparts to GBM GRBs (e.g., </a:t>
            </a:r>
            <a:r>
              <a:rPr lang="en-US" dirty="0" err="1"/>
              <a:t>kilonovae</a:t>
            </a:r>
            <a:r>
              <a:rPr lang="en-US" dirty="0"/>
              <a:t>, afterglow, host galaxies, etc.) – expect ~dozens</a:t>
            </a:r>
          </a:p>
          <a:p>
            <a:pPr lvl="2"/>
            <a:r>
              <a:rPr lang="en-US" dirty="0"/>
              <a:t>Determine redshift measurements for GBM GRBs w/ Rubin counterparts</a:t>
            </a:r>
          </a:p>
          <a:p>
            <a:pPr lvl="1"/>
            <a:r>
              <a:rPr lang="en-US" dirty="0"/>
              <a:t>Tech initiatives</a:t>
            </a:r>
          </a:p>
          <a:p>
            <a:pPr lvl="2"/>
            <a:r>
              <a:rPr lang="en-US" dirty="0"/>
              <a:t>Collaborate with Rubin scientists to develop a pipeline to filter Rubin transients for GRB counterpart properties </a:t>
            </a:r>
          </a:p>
          <a:p>
            <a:pPr lvl="2"/>
            <a:r>
              <a:rPr lang="en-US" dirty="0"/>
              <a:t>Correlate filtered candidates with GBM localization regions</a:t>
            </a:r>
          </a:p>
        </p:txBody>
      </p:sp>
    </p:spTree>
    <p:extLst>
      <p:ext uri="{BB962C8B-B14F-4D97-AF65-F5344CB8AC3E}">
        <p14:creationId xmlns:p14="http://schemas.microsoft.com/office/powerpoint/2010/main" val="39057323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455D1F-DC54-DF08-8238-D03D0DE900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52391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/>
              <a:t>Draft GBM science priorities &amp; tech initiatives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371151-4544-351D-09D2-426F2244F1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07522"/>
            <a:ext cx="10515600" cy="5369441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Enabling </a:t>
            </a:r>
            <a:r>
              <a:rPr lang="en-US" dirty="0" err="1"/>
              <a:t>Multimessenger</a:t>
            </a:r>
            <a:r>
              <a:rPr lang="en-US" dirty="0"/>
              <a:t> and TDAMM science</a:t>
            </a:r>
          </a:p>
          <a:p>
            <a:pPr lvl="1"/>
            <a:r>
              <a:rPr lang="en-US" dirty="0"/>
              <a:t>Science</a:t>
            </a:r>
          </a:p>
          <a:p>
            <a:pPr lvl="2"/>
            <a:r>
              <a:rPr lang="en-US" dirty="0"/>
              <a:t>Distinguish between different GRB origins – mergers, collapsars, magnetars through follow-up</a:t>
            </a:r>
          </a:p>
          <a:p>
            <a:pPr lvl="3"/>
            <a:r>
              <a:rPr lang="en-US" dirty="0"/>
              <a:t>Identify GRBs for VHE (long) and </a:t>
            </a:r>
            <a:r>
              <a:rPr lang="en-US" dirty="0" err="1"/>
              <a:t>kilonovae</a:t>
            </a:r>
            <a:r>
              <a:rPr lang="en-US" dirty="0"/>
              <a:t> (short) follow-up</a:t>
            </a:r>
          </a:p>
          <a:p>
            <a:pPr lvl="3"/>
            <a:r>
              <a:rPr lang="en-US" dirty="0"/>
              <a:t>Provide rapid spectral information to enhance Swift GUANO and SVOM</a:t>
            </a:r>
          </a:p>
          <a:p>
            <a:pPr lvl="3"/>
            <a:r>
              <a:rPr lang="en-US" dirty="0"/>
              <a:t>Provide minimum variability timescales to identify magnetar origins</a:t>
            </a:r>
          </a:p>
          <a:p>
            <a:pPr lvl="3"/>
            <a:r>
              <a:rPr lang="en-US" dirty="0"/>
              <a:t>Improve catalog information</a:t>
            </a:r>
          </a:p>
          <a:p>
            <a:pPr lvl="3"/>
            <a:r>
              <a:rPr lang="en-US" dirty="0"/>
              <a:t>Improve localizations for long GRBs (VHE follow-up)</a:t>
            </a:r>
          </a:p>
          <a:p>
            <a:pPr lvl="1"/>
            <a:r>
              <a:rPr lang="en-US" dirty="0"/>
              <a:t>Tech initiatives</a:t>
            </a:r>
          </a:p>
          <a:p>
            <a:pPr lvl="2"/>
            <a:r>
              <a:rPr lang="en-US" dirty="0"/>
              <a:t>Provide the community with updated near-</a:t>
            </a:r>
            <a:r>
              <a:rPr lang="en-US" dirty="0" err="1"/>
              <a:t>realtime</a:t>
            </a:r>
            <a:r>
              <a:rPr lang="en-US" dirty="0"/>
              <a:t> analysis</a:t>
            </a:r>
          </a:p>
          <a:p>
            <a:pPr lvl="3"/>
            <a:r>
              <a:rPr lang="en-US" dirty="0"/>
              <a:t>Update </a:t>
            </a:r>
            <a:r>
              <a:rPr lang="en-US" dirty="0" err="1"/>
              <a:t>realtime</a:t>
            </a:r>
            <a:r>
              <a:rPr lang="en-US" dirty="0"/>
              <a:t> analysis to include automated classification updates, brightness flags, spectral parameters, duration, and minimum variability timescales. Includes developing rapid response generation to support automated analysis</a:t>
            </a:r>
          </a:p>
          <a:p>
            <a:pPr lvl="3"/>
            <a:r>
              <a:rPr lang="en-US" dirty="0"/>
              <a:t>Provide community tools to rapidly determine if a transient was in GBM’s field of view.</a:t>
            </a:r>
          </a:p>
          <a:p>
            <a:pPr lvl="3"/>
            <a:r>
              <a:rPr lang="en-US" dirty="0"/>
              <a:t>Update the internal Burst Advocate tools to use the public Gamma-ray Data Tools package – also allowing development of public tools to replicate BA analysis and additional tutorials</a:t>
            </a:r>
          </a:p>
          <a:p>
            <a:pPr lvl="2"/>
            <a:r>
              <a:rPr lang="en-US" dirty="0"/>
              <a:t>Modernize GBM catalogs and GRB Analysis</a:t>
            </a:r>
          </a:p>
          <a:p>
            <a:pPr lvl="3"/>
            <a:r>
              <a:rPr lang="en-US" dirty="0"/>
              <a:t>Provide Full posteriors rather than only centroids and 1-sigma errors for GRB localizations</a:t>
            </a:r>
          </a:p>
          <a:p>
            <a:pPr lvl="3"/>
            <a:r>
              <a:rPr lang="en-US" dirty="0"/>
              <a:t>Use t90 to calculate </a:t>
            </a:r>
            <a:r>
              <a:rPr lang="en-US" dirty="0" err="1"/>
              <a:t>Eiso</a:t>
            </a:r>
            <a:r>
              <a:rPr lang="en-US" dirty="0"/>
              <a:t>, including spectral evolution</a:t>
            </a:r>
          </a:p>
          <a:p>
            <a:pPr lvl="3"/>
            <a:r>
              <a:rPr lang="en-US" dirty="0"/>
              <a:t>Provide tools to the community to perform these calculations</a:t>
            </a:r>
          </a:p>
          <a:p>
            <a:pPr lvl="2"/>
            <a:r>
              <a:rPr lang="en-US" dirty="0"/>
              <a:t>Explore localization improvements</a:t>
            </a:r>
          </a:p>
          <a:p>
            <a:pPr lvl="3"/>
            <a:r>
              <a:rPr lang="en-US" dirty="0"/>
              <a:t>Allow spectral templates to vary across long GRBs to incorporate attitude and spectral changes – important for VHE follow-up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9772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455D1F-DC54-DF08-8238-D03D0DE900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52391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/>
              <a:t>Draft GBM science priorities &amp; tech initiatives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371151-4544-351D-09D2-426F2244F1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07522"/>
            <a:ext cx="10515600" cy="536944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Discover new gamma-ray transients with Fermi GBM</a:t>
            </a:r>
          </a:p>
          <a:p>
            <a:pPr lvl="1"/>
            <a:r>
              <a:rPr lang="en-US" dirty="0"/>
              <a:t>Science</a:t>
            </a:r>
          </a:p>
          <a:p>
            <a:pPr lvl="2"/>
            <a:r>
              <a:rPr lang="en-US" dirty="0"/>
              <a:t>Search for gamma-ray counterparts to Fast Radio Bursts – put preliminary search into automated production mode.</a:t>
            </a:r>
          </a:p>
          <a:p>
            <a:pPr lvl="2"/>
            <a:r>
              <a:rPr lang="en-US" dirty="0"/>
              <a:t>Search for counterparts to Einstein Probe transients – longer timescales, softer spectra</a:t>
            </a:r>
          </a:p>
          <a:p>
            <a:pPr lvl="1"/>
            <a:r>
              <a:rPr lang="en-US" dirty="0"/>
              <a:t>Technical objectives</a:t>
            </a:r>
          </a:p>
          <a:p>
            <a:pPr lvl="2"/>
            <a:r>
              <a:rPr lang="en-US" dirty="0"/>
              <a:t>Extend targeted search capabilities to include different spectral shapes and timescales</a:t>
            </a:r>
          </a:p>
          <a:p>
            <a:pPr lvl="2"/>
            <a:r>
              <a:rPr lang="en-US" dirty="0"/>
              <a:t>Study extending the untargeted search to report transients &gt; 2 s</a:t>
            </a:r>
          </a:p>
          <a:p>
            <a:r>
              <a:rPr lang="en-US" dirty="0"/>
              <a:t>Improving Community access to GBM data</a:t>
            </a:r>
          </a:p>
          <a:p>
            <a:pPr lvl="1"/>
            <a:r>
              <a:rPr lang="en-US" dirty="0"/>
              <a:t>Provide a web portal to allow community requests for targeted search analysis and access to targeted search results</a:t>
            </a:r>
          </a:p>
          <a:p>
            <a:pPr lvl="1"/>
            <a:r>
              <a:rPr lang="en-US" dirty="0"/>
              <a:t>Provide </a:t>
            </a:r>
            <a:r>
              <a:rPr lang="en-US" dirty="0" err="1"/>
              <a:t>Jupyter</a:t>
            </a:r>
            <a:r>
              <a:rPr lang="en-US" dirty="0"/>
              <a:t> notebooks for a broadened set of examples to help users analyze GBM data.</a:t>
            </a:r>
          </a:p>
          <a:p>
            <a:pPr lvl="1"/>
            <a:r>
              <a:rPr lang="en-US" dirty="0"/>
              <a:t>Currently exploring options for hosting the web portal and </a:t>
            </a:r>
            <a:r>
              <a:rPr lang="en-US" dirty="0" err="1"/>
              <a:t>Jupyter</a:t>
            </a:r>
            <a:r>
              <a:rPr lang="en-US" dirty="0"/>
              <a:t> notebooks</a:t>
            </a:r>
          </a:p>
          <a:p>
            <a:pPr lvl="2"/>
            <a:r>
              <a:rPr lang="en-US" dirty="0"/>
              <a:t>NASA’s Science Managed Cloud Environment (SMCE), HEASARC’s Formax initiative, or  the Fermi Science Support Center (FSSC)</a:t>
            </a:r>
          </a:p>
        </p:txBody>
      </p:sp>
    </p:spTree>
    <p:extLst>
      <p:ext uri="{BB962C8B-B14F-4D97-AF65-F5344CB8AC3E}">
        <p14:creationId xmlns:p14="http://schemas.microsoft.com/office/powerpoint/2010/main" val="12485771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AD8E87-8800-6EA2-EFC5-87C6C60958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 guide technical initiatives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F088D7-9085-0AD0-137F-0DC3B44272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Full-update of the Burst Alert Processor</a:t>
            </a:r>
          </a:p>
          <a:p>
            <a:pPr lvl="1"/>
            <a:r>
              <a:rPr lang="en-US" dirty="0"/>
              <a:t>rewrite from scratch, improving efficiency and adding features – person power for code development and testing.</a:t>
            </a:r>
          </a:p>
          <a:p>
            <a:r>
              <a:rPr lang="en-US" dirty="0"/>
              <a:t>Atmospheric Scattering</a:t>
            </a:r>
          </a:p>
          <a:p>
            <a:pPr lvl="1"/>
            <a:r>
              <a:rPr lang="en-US" dirty="0"/>
              <a:t>update database using modern computers –needs computing resources and person power. Have had considerable community interest and need. Usable for other missions.</a:t>
            </a:r>
          </a:p>
          <a:p>
            <a:r>
              <a:rPr lang="en-US" dirty="0"/>
              <a:t>Localization improvements</a:t>
            </a:r>
          </a:p>
          <a:p>
            <a:pPr lvl="1"/>
            <a:r>
              <a:rPr lang="en-US" dirty="0"/>
              <a:t>Produce custom DRMs for individual well localized GRBs (&lt;1 deg), bypassing the response generator – to improve localization systematics – person power and possibly computer resources.</a:t>
            </a:r>
          </a:p>
          <a:p>
            <a:pPr lvl="1"/>
            <a:r>
              <a:rPr lang="en-US" dirty="0"/>
              <a:t>Many GEANT simulations to perform a localization – finer sky grid, multiple spectral templates – requires a computer with many cores.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3676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</TotalTime>
  <Words>1229</Words>
  <Application>Microsoft Macintosh PowerPoint</Application>
  <PresentationFormat>Widescreen</PresentationFormat>
  <Paragraphs>120</Paragraphs>
  <Slides>10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Aptos</vt:lpstr>
      <vt:lpstr>Aptos Display</vt:lpstr>
      <vt:lpstr>Arial</vt:lpstr>
      <vt:lpstr>Times</vt:lpstr>
      <vt:lpstr>Office Theme</vt:lpstr>
      <vt:lpstr>Fermi GBM Status, Results, &amp; Plans</vt:lpstr>
      <vt:lpstr>GBM Trigger History</vt:lpstr>
      <vt:lpstr>Operational Updates</vt:lpstr>
      <vt:lpstr>GBM Progress on previous Senior Review Objectives</vt:lpstr>
      <vt:lpstr>GBM Progress on previous Senior Review Objectives</vt:lpstr>
      <vt:lpstr>Draft GBM science priorities &amp; tech initiatives</vt:lpstr>
      <vt:lpstr>Draft GBM science priorities &amp; tech initiatives</vt:lpstr>
      <vt:lpstr>Draft GBM science priorities &amp; tech initiatives</vt:lpstr>
      <vt:lpstr>Over guide technical initiatives</vt:lpstr>
      <vt:lpstr>Inclusion initiatives and accomplishments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Fermi GBM Status, Results, &amp; Plans</dc:title>
  <dc:creator>Wilson-Hodge, Colleen {she, her} (MSFC-ST12)</dc:creator>
  <cp:lastModifiedBy>Wilson-hodge, Colleen A. (MSFC-ST12)</cp:lastModifiedBy>
  <cp:revision>13</cp:revision>
  <dcterms:created xsi:type="dcterms:W3CDTF">2024-08-23T15:13:20Z</dcterms:created>
  <dcterms:modified xsi:type="dcterms:W3CDTF">2024-08-29T15:55:13Z</dcterms:modified>
</cp:coreProperties>
</file>