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71" r:id="rId4"/>
    <p:sldId id="269" r:id="rId5"/>
    <p:sldId id="272" r:id="rId6"/>
    <p:sldId id="264" r:id="rId7"/>
    <p:sldId id="263" r:id="rId8"/>
    <p:sldId id="262" r:id="rId9"/>
    <p:sldId id="265" r:id="rId10"/>
    <p:sldId id="27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>
        <p:scale>
          <a:sx n="75" d="100"/>
          <a:sy n="75" d="100"/>
        </p:scale>
        <p:origin x="1950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5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78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92876"/>
            <a:ext cx="38608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>
            <a:lvl1pPr>
              <a:defRPr sz="1100"/>
            </a:lvl1pPr>
          </a:lstStyle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56800" cy="914400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3756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668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438401"/>
            <a:ext cx="10363200" cy="814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08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David Cesar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AAC 2018, Breckenridge CO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56800" cy="914400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4876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David Cesar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AAC 2018, Breckenridge CO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56800" cy="914400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15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David Cesar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AAC 2018, Breckenridge 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56800" cy="914400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4283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2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8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24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43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8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40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4.png" descr="image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1" cy="1252728"/>
          </a:xfrm>
          <a:prstGeom prst="rect">
            <a:avLst/>
          </a:prstGeom>
          <a:ln w="12700"/>
        </p:spPr>
      </p:pic>
      <p:pic>
        <p:nvPicPr>
          <p:cNvPr id="118" name="image5-small.png" descr="image5-smal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34933"/>
            <a:ext cx="11580337" cy="202692"/>
          </a:xfrm>
          <a:prstGeom prst="rect">
            <a:avLst/>
          </a:prstGeom>
          <a:ln w="12700"/>
        </p:spPr>
      </p:pic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602429" y="1"/>
            <a:ext cx="10804760" cy="882124"/>
          </a:xfrm>
          <a:prstGeom prst="rect">
            <a:avLst/>
          </a:prstGeom>
          <a:ln>
            <a:round/>
          </a:ln>
        </p:spPr>
        <p:txBody>
          <a:bodyPr lIns="0" tIns="0" rIns="0" bIns="0" anchor="b">
            <a:noAutofit/>
          </a:bodyPr>
          <a:lstStyle>
            <a:lvl1pPr algn="l" defTabSz="910796">
              <a:defRPr sz="2200" b="1">
                <a:solidFill>
                  <a:srgbClr val="B51826"/>
                </a:solidFill>
                <a:uFill>
                  <a:solidFill>
                    <a:srgbClr val="B51826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607219" y="1243584"/>
            <a:ext cx="10811933" cy="5065523"/>
          </a:xfrm>
          <a:prstGeom prst="rect">
            <a:avLst/>
          </a:prstGeom>
          <a:ln>
            <a:round/>
          </a:ln>
        </p:spPr>
        <p:txBody>
          <a:bodyPr lIns="0" tIns="0" rIns="0" bIns="0" anchor="t">
            <a:noAutofit/>
          </a:bodyPr>
          <a:lstStyle>
            <a:lvl1pPr marL="0" indent="0" defTabSz="910796">
              <a:lnSpc>
                <a:spcPct val="120000"/>
              </a:lnSpc>
              <a:spcBef>
                <a:spcPts val="281"/>
              </a:spcBef>
              <a:buClr>
                <a:srgbClr val="000000"/>
              </a:buClr>
              <a:buSzTx/>
              <a:buNone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321457" indent="-157380" defTabSz="910796">
              <a:lnSpc>
                <a:spcPct val="120000"/>
              </a:lnSpc>
              <a:spcBef>
                <a:spcPts val="0"/>
              </a:spcBef>
              <a:buClr>
                <a:srgbClr val="B51826"/>
              </a:buClr>
              <a:buSzPct val="100000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485534" indent="-164077" defTabSz="910796">
              <a:lnSpc>
                <a:spcPct val="120000"/>
              </a:lnSpc>
              <a:spcBef>
                <a:spcPts val="0"/>
              </a:spcBef>
              <a:buClr>
                <a:srgbClr val="B51826"/>
              </a:buClr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642915" indent="-157380" defTabSz="910796">
              <a:lnSpc>
                <a:spcPct val="120000"/>
              </a:lnSpc>
              <a:spcBef>
                <a:spcPts val="0"/>
              </a:spcBef>
              <a:buClr>
                <a:srgbClr val="B51826"/>
              </a:buClr>
              <a:buSzPct val="100000"/>
              <a:defRPr sz="17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806991" indent="-164077" defTabSz="910796">
              <a:lnSpc>
                <a:spcPct val="120000"/>
              </a:lnSpc>
              <a:spcBef>
                <a:spcPts val="0"/>
              </a:spcBef>
              <a:buClr>
                <a:srgbClr val="B51826"/>
              </a:buClr>
              <a:buSzPct val="100000"/>
              <a:buChar char="-"/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1533" y="6663591"/>
            <a:ext cx="268752" cy="192364"/>
          </a:xfrm>
          <a:prstGeom prst="rect">
            <a:avLst/>
          </a:prstGeom>
          <a:ln>
            <a:round/>
          </a:ln>
        </p:spPr>
        <p:txBody>
          <a:bodyPr lIns="26788" tIns="26788" rIns="26788" bIns="26788" anchor="ctr"/>
          <a:lstStyle>
            <a:lvl1pPr algn="l" defTabSz="910796">
              <a:defRPr sz="1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362190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"/>
          <p:cNvSpPr/>
          <p:nvPr/>
        </p:nvSpPr>
        <p:spPr>
          <a:xfrm>
            <a:off x="-2105" y="1412875"/>
            <a:ext cx="720725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38405" tIns="38404" rIns="38405" bIns="38404"/>
          <a:lstStyle/>
          <a:p>
            <a:pPr>
              <a:spcBef>
                <a:spcPts val="0"/>
              </a:spcBef>
              <a:defRPr sz="4800">
                <a:latin typeface="Times"/>
                <a:ea typeface="Times"/>
                <a:cs typeface="Times"/>
                <a:sym typeface="Times"/>
              </a:defRPr>
            </a:pPr>
            <a:endParaRPr sz="4800"/>
          </a:p>
        </p:txBody>
      </p:sp>
      <p:pic>
        <p:nvPicPr>
          <p:cNvPr id="52" name="PSI-Logo_narrow_30k.eps" descr="PSI-Logo_narrow_30k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95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2075095" y="291600"/>
            <a:ext cx="9693072" cy="9975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92448" y="6661150"/>
            <a:ext cx="122213" cy="1397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5" name="achip_logo_notag_color_print.pdf" descr="achip_logo_notag_color_print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62" y="263061"/>
            <a:ext cx="593749" cy="47949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536351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0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99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8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8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8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5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F8D34-7549-4012-83F1-4173AB04885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B4BD4-27A2-4375-B226-9BA877635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0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David Cesar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492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AAC 2018, Breckenridge 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259D-BB92-4864-BB12-A73A39857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BLEN 11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68738"/>
            <a:ext cx="9144000" cy="1655762"/>
          </a:xfrm>
        </p:spPr>
        <p:txBody>
          <a:bodyPr/>
          <a:lstStyle/>
          <a:p>
            <a:r>
              <a:rPr lang="en-US" dirty="0"/>
              <a:t>BLEN signal vs orbit, matching</a:t>
            </a:r>
          </a:p>
          <a:p>
            <a:r>
              <a:rPr lang="en-US" dirty="0"/>
              <a:t>David Cesar 8/2023</a:t>
            </a:r>
          </a:p>
        </p:txBody>
      </p:sp>
    </p:spTree>
    <p:extLst>
      <p:ext uri="{BB962C8B-B14F-4D97-AF65-F5344CB8AC3E}">
        <p14:creationId xmlns:p14="http://schemas.microsoft.com/office/powerpoint/2010/main" val="302465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EEB86-B4CD-CF79-FF41-137C0BC8D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basis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538B373-2502-277B-F28F-C94C0A23D151}"/>
                  </a:ext>
                </a:extLst>
              </p:cNvPr>
              <p:cNvSpPr txBox="1"/>
              <p:nvPr/>
            </p:nvSpPr>
            <p:spPr>
              <a:xfrm>
                <a:off x="44276" y="1054695"/>
                <a:ext cx="6745816" cy="1419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dirty="0"/>
              </a:p>
              <a:p>
                <a:r>
                  <a:rPr lang="en-US" sz="1600" dirty="0"/>
                  <a:t>Coherent radiation from the beam depends on the form factors: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sup>
                      </m:sSup>
                    </m:oMath>
                  </m:oMathPara>
                </a14:m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538B373-2502-277B-F28F-C94C0A23D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6" y="1054695"/>
                <a:ext cx="6745816" cy="1419106"/>
              </a:xfrm>
              <a:prstGeom prst="rect">
                <a:avLst/>
              </a:prstGeom>
              <a:blipFill>
                <a:blip r:embed="rId2"/>
                <a:stretch>
                  <a:fillRect l="-452" r="-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>
            <a:extLst>
              <a:ext uri="{FF2B5EF4-FFF2-40B4-BE49-F238E27FC236}">
                <a16:creationId xmlns:a16="http://schemas.microsoft.com/office/drawing/2014/main" id="{09E0C16E-8A18-FEA3-BB0C-ECB4EAE05BCF}"/>
              </a:ext>
            </a:extLst>
          </p:cNvPr>
          <p:cNvGrpSpPr/>
          <p:nvPr/>
        </p:nvGrpSpPr>
        <p:grpSpPr>
          <a:xfrm>
            <a:off x="7145288" y="1194838"/>
            <a:ext cx="4813329" cy="2107162"/>
            <a:chOff x="1879571" y="7647424"/>
            <a:chExt cx="4813329" cy="210716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C3A1739-42E9-6857-97B8-ACD9500E2564}"/>
                </a:ext>
              </a:extLst>
            </p:cNvPr>
            <p:cNvGrpSpPr/>
            <p:nvPr/>
          </p:nvGrpSpPr>
          <p:grpSpPr>
            <a:xfrm>
              <a:off x="3102711" y="9115049"/>
              <a:ext cx="3590189" cy="312821"/>
              <a:chOff x="1627837" y="1547506"/>
              <a:chExt cx="2324073" cy="312821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06913BF-AF50-FA50-5080-F28009EC37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7837" y="1547506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D7C5795-8BB5-EE20-0198-6BCD4D1F19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7837" y="1860327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A66CD21-BB0A-020E-36A1-CAB148EDB143}"/>
                </a:ext>
              </a:extLst>
            </p:cNvPr>
            <p:cNvSpPr/>
            <p:nvPr/>
          </p:nvSpPr>
          <p:spPr>
            <a:xfrm>
              <a:off x="3051021" y="8821820"/>
              <a:ext cx="289917" cy="9327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F8F31F3-263B-CC23-242C-F1594631F90B}"/>
                </a:ext>
              </a:extLst>
            </p:cNvPr>
            <p:cNvSpPr/>
            <p:nvPr/>
          </p:nvSpPr>
          <p:spPr>
            <a:xfrm>
              <a:off x="1879571" y="7661494"/>
              <a:ext cx="289917" cy="9327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CF2F76B-05B1-9C99-E1AC-DB3D81ADE4BE}"/>
                </a:ext>
              </a:extLst>
            </p:cNvPr>
            <p:cNvGrpSpPr/>
            <p:nvPr/>
          </p:nvGrpSpPr>
          <p:grpSpPr>
            <a:xfrm rot="2716225">
              <a:off x="1749972" y="8579036"/>
              <a:ext cx="1710913" cy="312821"/>
              <a:chOff x="1627837" y="1547506"/>
              <a:chExt cx="2324073" cy="312821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55B0A20-4C90-A4A3-C8D2-105279BEFC88}"/>
                  </a:ext>
                </a:extLst>
              </p:cNvPr>
              <p:cNvCxnSpPr/>
              <p:nvPr/>
            </p:nvCxnSpPr>
            <p:spPr>
              <a:xfrm>
                <a:off x="1627837" y="1547506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DF0C765-BB3A-1325-F47E-35199BC80272}"/>
                  </a:ext>
                </a:extLst>
              </p:cNvPr>
              <p:cNvCxnSpPr/>
              <p:nvPr/>
            </p:nvCxnSpPr>
            <p:spPr>
              <a:xfrm>
                <a:off x="1627837" y="1860327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17DFBC3-8788-3CBD-7E0F-392243A4E656}"/>
                </a:ext>
              </a:extLst>
            </p:cNvPr>
            <p:cNvSpPr/>
            <p:nvPr/>
          </p:nvSpPr>
          <p:spPr>
            <a:xfrm rot="1635245">
              <a:off x="5634829" y="8963536"/>
              <a:ext cx="440470" cy="547693"/>
            </a:xfrm>
            <a:custGeom>
              <a:avLst/>
              <a:gdLst>
                <a:gd name="connsiteX0" fmla="*/ 508000 w 1016000"/>
                <a:gd name="connsiteY0" fmla="*/ 283899 h 1016000"/>
                <a:gd name="connsiteX1" fmla="*/ 283899 w 1016000"/>
                <a:gd name="connsiteY1" fmla="*/ 508000 h 1016000"/>
                <a:gd name="connsiteX2" fmla="*/ 508000 w 1016000"/>
                <a:gd name="connsiteY2" fmla="*/ 732101 h 1016000"/>
                <a:gd name="connsiteX3" fmla="*/ 732101 w 1016000"/>
                <a:gd name="connsiteY3" fmla="*/ 508000 h 1016000"/>
                <a:gd name="connsiteX4" fmla="*/ 508000 w 1016000"/>
                <a:gd name="connsiteY4" fmla="*/ 283899 h 1016000"/>
                <a:gd name="connsiteX5" fmla="*/ 508000 w 1016000"/>
                <a:gd name="connsiteY5" fmla="*/ 0 h 1016000"/>
                <a:gd name="connsiteX6" fmla="*/ 1016000 w 1016000"/>
                <a:gd name="connsiteY6" fmla="*/ 508000 h 1016000"/>
                <a:gd name="connsiteX7" fmla="*/ 508000 w 1016000"/>
                <a:gd name="connsiteY7" fmla="*/ 1016000 h 1016000"/>
                <a:gd name="connsiteX8" fmla="*/ 0 w 1016000"/>
                <a:gd name="connsiteY8" fmla="*/ 508000 h 1016000"/>
                <a:gd name="connsiteX9" fmla="*/ 508000 w 1016000"/>
                <a:gd name="connsiteY9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000" h="1016000">
                  <a:moveTo>
                    <a:pt x="508000" y="283899"/>
                  </a:moveTo>
                  <a:cubicBezTo>
                    <a:pt x="384232" y="283899"/>
                    <a:pt x="283899" y="384232"/>
                    <a:pt x="283899" y="508000"/>
                  </a:cubicBezTo>
                  <a:cubicBezTo>
                    <a:pt x="283899" y="631768"/>
                    <a:pt x="384232" y="732101"/>
                    <a:pt x="508000" y="732101"/>
                  </a:cubicBezTo>
                  <a:cubicBezTo>
                    <a:pt x="631768" y="732101"/>
                    <a:pt x="732101" y="631768"/>
                    <a:pt x="732101" y="508000"/>
                  </a:cubicBezTo>
                  <a:cubicBezTo>
                    <a:pt x="732101" y="384232"/>
                    <a:pt x="631768" y="283899"/>
                    <a:pt x="508000" y="283899"/>
                  </a:cubicBezTo>
                  <a:close/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cubicBezTo>
                    <a:pt x="1016000" y="788561"/>
                    <a:pt x="788561" y="1016000"/>
                    <a:pt x="508000" y="1016000"/>
                  </a:cubicBezTo>
                  <a:cubicBezTo>
                    <a:pt x="227439" y="1016000"/>
                    <a:pt x="0" y="788561"/>
                    <a:pt x="0" y="508000"/>
                  </a:cubicBez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59B3DF29-9691-6573-7C3B-1EAD6DFAB146}"/>
                </a:ext>
              </a:extLst>
            </p:cNvPr>
            <p:cNvCxnSpPr>
              <a:cxnSpLocks/>
              <a:stCxn id="50" idx="3"/>
            </p:cNvCxnSpPr>
            <p:nvPr/>
          </p:nvCxnSpPr>
          <p:spPr>
            <a:xfrm flipV="1">
              <a:off x="3340938" y="9083923"/>
              <a:ext cx="2519808" cy="2042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3B0A5E74-1C7D-EE3E-4E9C-88AD280B0BE3}"/>
                </a:ext>
              </a:extLst>
            </p:cNvPr>
            <p:cNvCxnSpPr>
              <a:cxnSpLocks/>
              <a:stCxn id="50" idx="3"/>
            </p:cNvCxnSpPr>
            <p:nvPr/>
          </p:nvCxnSpPr>
          <p:spPr>
            <a:xfrm>
              <a:off x="3340938" y="9288203"/>
              <a:ext cx="2477296" cy="1552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030DF64-0F43-F6DF-1A36-C44B15D478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8234" y="8632160"/>
              <a:ext cx="89887" cy="79293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F0F712A-2717-0F63-1928-F42DA75C3795}"/>
                </a:ext>
              </a:extLst>
            </p:cNvPr>
            <p:cNvSpPr/>
            <p:nvPr/>
          </p:nvSpPr>
          <p:spPr>
            <a:xfrm>
              <a:off x="5589063" y="8028989"/>
              <a:ext cx="674254" cy="1050469"/>
            </a:xfrm>
            <a:custGeom>
              <a:avLst/>
              <a:gdLst>
                <a:gd name="connsiteX0" fmla="*/ 235527 w 674254"/>
                <a:gd name="connsiteY0" fmla="*/ 0 h 1050469"/>
                <a:gd name="connsiteX1" fmla="*/ 438728 w 674254"/>
                <a:gd name="connsiteY1" fmla="*/ 0 h 1050469"/>
                <a:gd name="connsiteX2" fmla="*/ 438728 w 674254"/>
                <a:gd name="connsiteY2" fmla="*/ 386319 h 1050469"/>
                <a:gd name="connsiteX3" fmla="*/ 443345 w 674254"/>
                <a:gd name="connsiteY3" fmla="*/ 386319 h 1050469"/>
                <a:gd name="connsiteX4" fmla="*/ 674254 w 674254"/>
                <a:gd name="connsiteY4" fmla="*/ 852626 h 1050469"/>
                <a:gd name="connsiteX5" fmla="*/ 674254 w 674254"/>
                <a:gd name="connsiteY5" fmla="*/ 1050469 h 1050469"/>
                <a:gd name="connsiteX6" fmla="*/ 0 w 674254"/>
                <a:gd name="connsiteY6" fmla="*/ 1050469 h 1050469"/>
                <a:gd name="connsiteX7" fmla="*/ 0 w 674254"/>
                <a:gd name="connsiteY7" fmla="*/ 852626 h 1050469"/>
                <a:gd name="connsiteX8" fmla="*/ 236091 w 674254"/>
                <a:gd name="connsiteY8" fmla="*/ 388050 h 1050469"/>
                <a:gd name="connsiteX9" fmla="*/ 235527 w 674254"/>
                <a:gd name="connsiteY9" fmla="*/ 388050 h 105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4254" h="1050469">
                  <a:moveTo>
                    <a:pt x="235527" y="0"/>
                  </a:moveTo>
                  <a:lnTo>
                    <a:pt x="438728" y="0"/>
                  </a:lnTo>
                  <a:lnTo>
                    <a:pt x="438728" y="386319"/>
                  </a:lnTo>
                  <a:lnTo>
                    <a:pt x="443345" y="386319"/>
                  </a:lnTo>
                  <a:lnTo>
                    <a:pt x="674254" y="852626"/>
                  </a:lnTo>
                  <a:lnTo>
                    <a:pt x="674254" y="1050469"/>
                  </a:lnTo>
                  <a:lnTo>
                    <a:pt x="0" y="1050469"/>
                  </a:lnTo>
                  <a:lnTo>
                    <a:pt x="0" y="852626"/>
                  </a:lnTo>
                  <a:lnTo>
                    <a:pt x="236091" y="388050"/>
                  </a:lnTo>
                  <a:lnTo>
                    <a:pt x="235527" y="388050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CF18932-077D-D0A3-1F33-0EB659B3DF8D}"/>
                </a:ext>
              </a:extLst>
            </p:cNvPr>
            <p:cNvSpPr txBox="1"/>
            <p:nvPr/>
          </p:nvSpPr>
          <p:spPr>
            <a:xfrm>
              <a:off x="5507704" y="7647424"/>
              <a:ext cx="83697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Pyro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96D34EB-42F9-FEBC-F029-E6D90F813D22}"/>
                  </a:ext>
                </a:extLst>
              </p:cNvPr>
              <p:cNvSpPr txBox="1"/>
              <p:nvPr/>
            </p:nvSpPr>
            <p:spPr>
              <a:xfrm>
                <a:off x="87340" y="3886046"/>
                <a:ext cx="11523052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For beam size of 150um the critical angle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𝑚𝑟𝑎𝑑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𝑢𝑚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	</a:t>
                </a:r>
                <a:r>
                  <a:rPr lang="en-US" sz="1600" dirty="0">
                    <a:sym typeface="Wingdings" panose="05000000000000000000" pitchFamily="2" charset="2"/>
                  </a:rPr>
                  <a:t> C</a:t>
                </a:r>
                <a:r>
                  <a:rPr lang="en-US" sz="1600" dirty="0"/>
                  <a:t>oherent radiation 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=500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1600" dirty="0"/>
                  <a:t> will only care about kicks 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≥500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1600" dirty="0"/>
                  <a:t>. </a:t>
                </a:r>
              </a:p>
              <a:p>
                <a:r>
                  <a:rPr lang="en-US" sz="1600" dirty="0"/>
                  <a:t>	</a:t>
                </a:r>
                <a:r>
                  <a:rPr lang="en-US" sz="16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600" dirty="0"/>
                  <a:t> matters only if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𝛾𝜆</m:t>
                    </m:r>
                  </m:oMath>
                </a14:m>
                <a:r>
                  <a:rPr lang="en-US" sz="1600" dirty="0"/>
                  <a:t>, (implying changes on the order of 1mm).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BUT: these heuristics are for the </a:t>
                </a:r>
                <a:r>
                  <a:rPr lang="en-US" sz="1600" i="1" dirty="0"/>
                  <a:t>far-field</a:t>
                </a:r>
                <a:r>
                  <a:rPr lang="en-US" sz="1600" dirty="0"/>
                  <a:t>. I suspect that near-field radiation can be far more sensitive to steering because the beam current allows us to confine the fields to sub-wavelength spot-sizes.</a:t>
                </a:r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96D34EB-42F9-FEBC-F029-E6D90F813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40" y="3886046"/>
                <a:ext cx="11523052" cy="1815882"/>
              </a:xfrm>
              <a:prstGeom prst="rect">
                <a:avLst/>
              </a:prstGeom>
              <a:blipFill>
                <a:blip r:embed="rId3"/>
                <a:stretch>
                  <a:fillRect l="-264" t="-1007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ED06430-3825-D55C-2960-4FDAFB4CC038}"/>
                  </a:ext>
                </a:extLst>
              </p:cNvPr>
              <p:cNvSpPr txBox="1"/>
              <p:nvPr/>
            </p:nvSpPr>
            <p:spPr>
              <a:xfrm>
                <a:off x="87340" y="2473801"/>
                <a:ext cx="8045450" cy="468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Edge radiation is emitted in a cone centered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~1.5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mrad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ED06430-3825-D55C-2960-4FDAFB4CC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40" y="2473801"/>
                <a:ext cx="8045450" cy="468975"/>
              </a:xfrm>
              <a:prstGeom prst="rect">
                <a:avLst/>
              </a:prstGeom>
              <a:blipFill>
                <a:blip r:embed="rId4"/>
                <a:stretch>
                  <a:fillRect l="-379" b="-1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5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7576-7D1B-6806-A66C-4D867DFB4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9673E9-31D0-719C-4860-7261783A1D89}"/>
              </a:ext>
            </a:extLst>
          </p:cNvPr>
          <p:cNvSpPr txBox="1"/>
          <p:nvPr/>
        </p:nvSpPr>
        <p:spPr>
          <a:xfrm>
            <a:off x="701964" y="1773382"/>
            <a:ext cx="106772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Analysis is preliminary. It should be repeated to be sure observed correlations are persistent.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not clear how the correlations depend on bunch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should take care to align BPMs near B11 to &lt;~0.25mm to be sure we are getting consistent readings.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should also match the beam. Quads matter </a:t>
            </a:r>
            <a:r>
              <a:rPr lang="en-US"/>
              <a:t>too.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this effect big enough to explain the systematic error in BLEN feedback that ops noticed? Hard to say. A couple degrees at BC1 would be a big deal with BC2 feedback off… but with it on, it’s a much more subtle effect. </a:t>
            </a:r>
          </a:p>
        </p:txBody>
      </p:sp>
    </p:spTree>
    <p:extLst>
      <p:ext uri="{BB962C8B-B14F-4D97-AF65-F5344CB8AC3E}">
        <p14:creationId xmlns:p14="http://schemas.microsoft.com/office/powerpoint/2010/main" val="2509576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33567-CA10-328B-1D9B-AF41995FF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0EA920-E4DC-3100-B6F3-02B2B811EB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6" t="22564" r="11253" b="7009"/>
          <a:stretch/>
        </p:blipFill>
        <p:spPr>
          <a:xfrm>
            <a:off x="9965604" y="4164264"/>
            <a:ext cx="2226396" cy="2479122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51555163-3B7A-6183-CE60-1C78E9859607}"/>
              </a:ext>
            </a:extLst>
          </p:cNvPr>
          <p:cNvGrpSpPr/>
          <p:nvPr/>
        </p:nvGrpSpPr>
        <p:grpSpPr>
          <a:xfrm>
            <a:off x="0" y="624305"/>
            <a:ext cx="12061323" cy="2806031"/>
            <a:chOff x="0" y="1018004"/>
            <a:chExt cx="12061323" cy="280603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0399180-675F-8763-8C79-14BF477F355D}"/>
                </a:ext>
              </a:extLst>
            </p:cNvPr>
            <p:cNvGrpSpPr/>
            <p:nvPr/>
          </p:nvGrpSpPr>
          <p:grpSpPr>
            <a:xfrm>
              <a:off x="3425983" y="2714248"/>
              <a:ext cx="8461217" cy="312821"/>
              <a:chOff x="1627837" y="1547506"/>
              <a:chExt cx="2324073" cy="312821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53EFA39-11F5-158B-7C11-7908BC0923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7837" y="1547506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0B4C77A-2A45-8246-C03F-1EF87B1684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7837" y="1860327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" name="Picture 2" descr="A machine with wires and pipes&#10;&#10;Description automatically generated">
              <a:extLst>
                <a:ext uri="{FF2B5EF4-FFF2-40B4-BE49-F238E27FC236}">
                  <a16:creationId xmlns:a16="http://schemas.microsoft.com/office/drawing/2014/main" id="{2D971686-E51F-D558-0B8B-EA15C76CE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800" y="1018004"/>
              <a:ext cx="2104523" cy="280603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93FE7E2-9878-D634-037F-F8426F08078B}"/>
                </a:ext>
              </a:extLst>
            </p:cNvPr>
            <p:cNvSpPr/>
            <p:nvPr/>
          </p:nvSpPr>
          <p:spPr>
            <a:xfrm>
              <a:off x="3374293" y="2421019"/>
              <a:ext cx="289917" cy="9327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8A5198F-A3D1-2675-3956-D3144F3CEB1D}"/>
                </a:ext>
              </a:extLst>
            </p:cNvPr>
            <p:cNvSpPr/>
            <p:nvPr/>
          </p:nvSpPr>
          <p:spPr>
            <a:xfrm>
              <a:off x="2202843" y="1260693"/>
              <a:ext cx="289917" cy="9327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426B95D-93DA-187E-9F79-5D7F22F27414}"/>
                </a:ext>
              </a:extLst>
            </p:cNvPr>
            <p:cNvGrpSpPr/>
            <p:nvPr/>
          </p:nvGrpSpPr>
          <p:grpSpPr>
            <a:xfrm>
              <a:off x="0" y="1547506"/>
              <a:ext cx="2347803" cy="312821"/>
              <a:chOff x="1627837" y="1547506"/>
              <a:chExt cx="2324073" cy="312821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2F1444F2-66E8-EA0C-0E55-5845BABE2448}"/>
                  </a:ext>
                </a:extLst>
              </p:cNvPr>
              <p:cNvCxnSpPr/>
              <p:nvPr/>
            </p:nvCxnSpPr>
            <p:spPr>
              <a:xfrm>
                <a:off x="1627837" y="1547506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DE3A4CE-2AF0-A565-1A0F-33A3108FEE2C}"/>
                  </a:ext>
                </a:extLst>
              </p:cNvPr>
              <p:cNvCxnSpPr/>
              <p:nvPr/>
            </p:nvCxnSpPr>
            <p:spPr>
              <a:xfrm>
                <a:off x="1627837" y="1860327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0E659CA-259E-4815-1ADB-6EF456639840}"/>
                </a:ext>
              </a:extLst>
            </p:cNvPr>
            <p:cNvGrpSpPr/>
            <p:nvPr/>
          </p:nvGrpSpPr>
          <p:grpSpPr>
            <a:xfrm rot="2716225">
              <a:off x="2073244" y="2178235"/>
              <a:ext cx="1710913" cy="312821"/>
              <a:chOff x="1627837" y="1547506"/>
              <a:chExt cx="2324073" cy="312821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B876C686-2289-ABC3-745F-A6CBB19E3A01}"/>
                  </a:ext>
                </a:extLst>
              </p:cNvPr>
              <p:cNvCxnSpPr/>
              <p:nvPr/>
            </p:nvCxnSpPr>
            <p:spPr>
              <a:xfrm>
                <a:off x="1627837" y="1547506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F983F37-5C53-F6E3-338D-95241C0B353D}"/>
                  </a:ext>
                </a:extLst>
              </p:cNvPr>
              <p:cNvCxnSpPr/>
              <p:nvPr/>
            </p:nvCxnSpPr>
            <p:spPr>
              <a:xfrm>
                <a:off x="1627837" y="1860327"/>
                <a:ext cx="232407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E3AE822-A67C-57A5-36B4-CBFCC3E56EF7}"/>
                </a:ext>
              </a:extLst>
            </p:cNvPr>
            <p:cNvSpPr/>
            <p:nvPr/>
          </p:nvSpPr>
          <p:spPr>
            <a:xfrm rot="1635245">
              <a:off x="5958101" y="2562735"/>
              <a:ext cx="440470" cy="547693"/>
            </a:xfrm>
            <a:custGeom>
              <a:avLst/>
              <a:gdLst>
                <a:gd name="connsiteX0" fmla="*/ 508000 w 1016000"/>
                <a:gd name="connsiteY0" fmla="*/ 283899 h 1016000"/>
                <a:gd name="connsiteX1" fmla="*/ 283899 w 1016000"/>
                <a:gd name="connsiteY1" fmla="*/ 508000 h 1016000"/>
                <a:gd name="connsiteX2" fmla="*/ 508000 w 1016000"/>
                <a:gd name="connsiteY2" fmla="*/ 732101 h 1016000"/>
                <a:gd name="connsiteX3" fmla="*/ 732101 w 1016000"/>
                <a:gd name="connsiteY3" fmla="*/ 508000 h 1016000"/>
                <a:gd name="connsiteX4" fmla="*/ 508000 w 1016000"/>
                <a:gd name="connsiteY4" fmla="*/ 283899 h 1016000"/>
                <a:gd name="connsiteX5" fmla="*/ 508000 w 1016000"/>
                <a:gd name="connsiteY5" fmla="*/ 0 h 1016000"/>
                <a:gd name="connsiteX6" fmla="*/ 1016000 w 1016000"/>
                <a:gd name="connsiteY6" fmla="*/ 508000 h 1016000"/>
                <a:gd name="connsiteX7" fmla="*/ 508000 w 1016000"/>
                <a:gd name="connsiteY7" fmla="*/ 1016000 h 1016000"/>
                <a:gd name="connsiteX8" fmla="*/ 0 w 1016000"/>
                <a:gd name="connsiteY8" fmla="*/ 508000 h 1016000"/>
                <a:gd name="connsiteX9" fmla="*/ 508000 w 1016000"/>
                <a:gd name="connsiteY9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000" h="1016000">
                  <a:moveTo>
                    <a:pt x="508000" y="283899"/>
                  </a:moveTo>
                  <a:cubicBezTo>
                    <a:pt x="384232" y="283899"/>
                    <a:pt x="283899" y="384232"/>
                    <a:pt x="283899" y="508000"/>
                  </a:cubicBezTo>
                  <a:cubicBezTo>
                    <a:pt x="283899" y="631768"/>
                    <a:pt x="384232" y="732101"/>
                    <a:pt x="508000" y="732101"/>
                  </a:cubicBezTo>
                  <a:cubicBezTo>
                    <a:pt x="631768" y="732101"/>
                    <a:pt x="732101" y="631768"/>
                    <a:pt x="732101" y="508000"/>
                  </a:cubicBezTo>
                  <a:cubicBezTo>
                    <a:pt x="732101" y="384232"/>
                    <a:pt x="631768" y="283899"/>
                    <a:pt x="508000" y="283899"/>
                  </a:cubicBezTo>
                  <a:close/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cubicBezTo>
                    <a:pt x="1016000" y="788561"/>
                    <a:pt x="788561" y="1016000"/>
                    <a:pt x="508000" y="1016000"/>
                  </a:cubicBezTo>
                  <a:cubicBezTo>
                    <a:pt x="227439" y="1016000"/>
                    <a:pt x="0" y="788561"/>
                    <a:pt x="0" y="508000"/>
                  </a:cubicBez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075DBDF-CCC8-F5DB-4CC4-1E778EAD7344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3664210" y="2683122"/>
              <a:ext cx="2519808" cy="2042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CB8F4AD-295C-2D64-2C79-92B123E6E864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3664210" y="2887402"/>
              <a:ext cx="2477296" cy="1552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9438CB1-0FB5-47D8-E75E-5EA6D800FA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1506" y="2231359"/>
              <a:ext cx="89887" cy="79293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239280-C975-9BBD-D08D-468112E37B7F}"/>
                </a:ext>
              </a:extLst>
            </p:cNvPr>
            <p:cNvSpPr/>
            <p:nvPr/>
          </p:nvSpPr>
          <p:spPr>
            <a:xfrm>
              <a:off x="5912335" y="1628188"/>
              <a:ext cx="674254" cy="1050469"/>
            </a:xfrm>
            <a:custGeom>
              <a:avLst/>
              <a:gdLst>
                <a:gd name="connsiteX0" fmla="*/ 235527 w 674254"/>
                <a:gd name="connsiteY0" fmla="*/ 0 h 1050469"/>
                <a:gd name="connsiteX1" fmla="*/ 438728 w 674254"/>
                <a:gd name="connsiteY1" fmla="*/ 0 h 1050469"/>
                <a:gd name="connsiteX2" fmla="*/ 438728 w 674254"/>
                <a:gd name="connsiteY2" fmla="*/ 386319 h 1050469"/>
                <a:gd name="connsiteX3" fmla="*/ 443345 w 674254"/>
                <a:gd name="connsiteY3" fmla="*/ 386319 h 1050469"/>
                <a:gd name="connsiteX4" fmla="*/ 674254 w 674254"/>
                <a:gd name="connsiteY4" fmla="*/ 852626 h 1050469"/>
                <a:gd name="connsiteX5" fmla="*/ 674254 w 674254"/>
                <a:gd name="connsiteY5" fmla="*/ 1050469 h 1050469"/>
                <a:gd name="connsiteX6" fmla="*/ 0 w 674254"/>
                <a:gd name="connsiteY6" fmla="*/ 1050469 h 1050469"/>
                <a:gd name="connsiteX7" fmla="*/ 0 w 674254"/>
                <a:gd name="connsiteY7" fmla="*/ 852626 h 1050469"/>
                <a:gd name="connsiteX8" fmla="*/ 236091 w 674254"/>
                <a:gd name="connsiteY8" fmla="*/ 388050 h 1050469"/>
                <a:gd name="connsiteX9" fmla="*/ 235527 w 674254"/>
                <a:gd name="connsiteY9" fmla="*/ 388050 h 105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4254" h="1050469">
                  <a:moveTo>
                    <a:pt x="235527" y="0"/>
                  </a:moveTo>
                  <a:lnTo>
                    <a:pt x="438728" y="0"/>
                  </a:lnTo>
                  <a:lnTo>
                    <a:pt x="438728" y="386319"/>
                  </a:lnTo>
                  <a:lnTo>
                    <a:pt x="443345" y="386319"/>
                  </a:lnTo>
                  <a:lnTo>
                    <a:pt x="674254" y="852626"/>
                  </a:lnTo>
                  <a:lnTo>
                    <a:pt x="674254" y="1050469"/>
                  </a:lnTo>
                  <a:lnTo>
                    <a:pt x="0" y="1050469"/>
                  </a:lnTo>
                  <a:lnTo>
                    <a:pt x="0" y="852626"/>
                  </a:lnTo>
                  <a:lnTo>
                    <a:pt x="236091" y="388050"/>
                  </a:lnTo>
                  <a:lnTo>
                    <a:pt x="235527" y="388050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6693B3B-2214-09E1-CC43-CA10A5F0B751}"/>
                </a:ext>
              </a:extLst>
            </p:cNvPr>
            <p:cNvSpPr txBox="1"/>
            <p:nvPr/>
          </p:nvSpPr>
          <p:spPr>
            <a:xfrm>
              <a:off x="5830976" y="1246623"/>
              <a:ext cx="83697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Pyro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8BAD94F-ECF2-895D-EE4C-F78CE74C5770}"/>
              </a:ext>
            </a:extLst>
          </p:cNvPr>
          <p:cNvSpPr txBox="1"/>
          <p:nvPr/>
        </p:nvSpPr>
        <p:spPr>
          <a:xfrm>
            <a:off x="538910" y="3273314"/>
            <a:ext cx="793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BLENs 11,14 are pyros integrating the head deposited by (filtered) radiation from the final bend of the bunch compressor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1D2113A-35F0-EBF2-8554-CB853800AB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79" t="47401" r="5803" b="16970"/>
          <a:stretch/>
        </p:blipFill>
        <p:spPr>
          <a:xfrm>
            <a:off x="2679428" y="4228922"/>
            <a:ext cx="4597943" cy="23216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432CEEB-3E4D-9BFE-56C4-CD59114E08EA}"/>
                  </a:ext>
                </a:extLst>
              </p:cNvPr>
              <p:cNvSpPr txBox="1"/>
              <p:nvPr/>
            </p:nvSpPr>
            <p:spPr>
              <a:xfrm>
                <a:off x="1173901" y="868500"/>
                <a:ext cx="6172200" cy="9217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sup>
                      </m:sSup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432CEEB-3E4D-9BFE-56C4-CD59114E0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901" y="868500"/>
                <a:ext cx="6172200" cy="9217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69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2747B-F93C-855C-39E7-A1335AF47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BLEN signal: LI11 chirp scan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9B6C5B-9D52-739D-5F3B-3C243DC0F5F1}"/>
              </a:ext>
            </a:extLst>
          </p:cNvPr>
          <p:cNvSpPr txBox="1"/>
          <p:nvPr/>
        </p:nvSpPr>
        <p:spPr>
          <a:xfrm>
            <a:off x="5717868" y="2901212"/>
            <a:ext cx="63159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“Chirp scan” actually PDES on 1 of the 2 stations</a:t>
            </a:r>
          </a:p>
          <a:p>
            <a:endParaRPr lang="en-US" dirty="0"/>
          </a:p>
          <a:p>
            <a:r>
              <a:rPr lang="en-US" dirty="0"/>
              <a:t>y scaled to match amplitude from LCLS.</a:t>
            </a:r>
          </a:p>
          <a:p>
            <a:r>
              <a:rPr lang="en-US" dirty="0"/>
              <a:t>x scaled to account for differences in cavity voltage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The shot to shot jitters can be roughly compared.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5B845A-15BE-05F5-EA04-BE9382409228}"/>
                  </a:ext>
                </a:extLst>
              </p:cNvPr>
              <p:cNvSpPr txBox="1"/>
              <p:nvPr/>
            </p:nvSpPr>
            <p:spPr>
              <a:xfrm>
                <a:off x="5837382" y="5458691"/>
                <a:ext cx="484909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Measurement Jitter: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deg</m:t>
                    </m:r>
                  </m:oMath>
                </a14:m>
                <a:r>
                  <a:rPr lang="en-US" dirty="0"/>
                  <a:t>, </a:t>
                </a:r>
              </a:p>
              <a:p>
                <a:r>
                  <a:rPr lang="en-US" sz="1200" dirty="0"/>
                  <a:t>(but feedbacks can average over thousand of shots)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5B845A-15BE-05F5-EA04-BE9382409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382" y="5458691"/>
                <a:ext cx="4849091" cy="553998"/>
              </a:xfrm>
              <a:prstGeom prst="rect">
                <a:avLst/>
              </a:prstGeom>
              <a:blipFill>
                <a:blip r:embed="rId2"/>
                <a:stretch>
                  <a:fillRect l="-1132" t="-549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85A1FECE-ABD6-3F62-1EC2-D65990548A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87"/>
          <a:stretch/>
        </p:blipFill>
        <p:spPr>
          <a:xfrm>
            <a:off x="0" y="1870744"/>
            <a:ext cx="5553850" cy="438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4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CEFF-24B5-2AB5-BA75-5FD6EAA3D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BLEN problems: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E700831-E9A6-69A3-CD97-3092FC0F44D6}"/>
                  </a:ext>
                </a:extLst>
              </p:cNvPr>
              <p:cNvSpPr txBox="1"/>
              <p:nvPr/>
            </p:nvSpPr>
            <p:spPr>
              <a:xfrm>
                <a:off x="676275" y="1123950"/>
                <a:ext cx="1015365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BLEN chirp scans work, BUT: ops notices it is not repeatable</a:t>
                </a:r>
              </a:p>
              <a:p>
                <a:r>
                  <a:rPr lang="en-US" dirty="0"/>
                  <a:t>	</a:t>
                </a:r>
                <a:r>
                  <a:rPr lang="en-US" sz="1400" i="1" dirty="0">
                    <a:latin typeface="Aptos" panose="020B0004020202020204" pitchFamily="34" charset="0"/>
                  </a:rPr>
                  <a:t>“We find, experimentally, that hand-tweaking is required to maintain minimum </a:t>
                </a:r>
                <a:r>
                  <a:rPr lang="en-US" sz="1400" i="1" dirty="0" err="1">
                    <a:latin typeface="Aptos" panose="020B0004020202020204" pitchFamily="34" charset="0"/>
                  </a:rPr>
                  <a:t>sig_z</a:t>
                </a:r>
                <a:r>
                  <a:rPr lang="en-US" sz="1400" i="1" dirty="0">
                    <a:latin typeface="Aptos" panose="020B0004020202020204" pitchFamily="34" charset="0"/>
                  </a:rPr>
                  <a:t>, which indicates that our longitudinal controls aren’t working as well as we’d like”</a:t>
                </a:r>
              </a:p>
              <a:p>
                <a:endParaRPr lang="en-US" dirty="0"/>
              </a:p>
              <a:p>
                <a:r>
                  <a:rPr lang="en-US" dirty="0"/>
                  <a:t>	</a:t>
                </a:r>
                <a:r>
                  <a:rPr lang="en-US" dirty="0">
                    <a:sym typeface="Wingdings" panose="05000000000000000000" pitchFamily="2" charset="2"/>
                  </a:rPr>
                  <a:t> Hidden variable model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𝐵𝐿𝐸𝑁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E700831-E9A6-69A3-CD97-3092FC0F44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75" y="1123950"/>
                <a:ext cx="10153650" cy="1446550"/>
              </a:xfrm>
              <a:prstGeom prst="rect">
                <a:avLst/>
              </a:prstGeom>
              <a:blipFill>
                <a:blip r:embed="rId2"/>
                <a:stretch>
                  <a:fillRect l="-540" t="-2101" b="-3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8814471-09BB-BEA7-7D31-86FED54F8DF9}"/>
              </a:ext>
            </a:extLst>
          </p:cNvPr>
          <p:cNvSpPr txBox="1"/>
          <p:nvPr/>
        </p:nvSpPr>
        <p:spPr>
          <a:xfrm>
            <a:off x="809625" y="3638550"/>
            <a:ext cx="10153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possibilities for “x”: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Microbunching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Stations w/out feedback (e.g. Gun phase)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Optics (beam position, BMAG,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95418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4A8F-4EAE-CBA2-0A08-B08D7D485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outline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30DE72-EC6A-D774-D4AF-532D9C441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089" y="1163782"/>
            <a:ext cx="8411749" cy="260429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D601D9-134E-BCC4-3936-3C4B5F0E56CF}"/>
              </a:ext>
            </a:extLst>
          </p:cNvPr>
          <p:cNvCxnSpPr/>
          <p:nvPr/>
        </p:nvCxnSpPr>
        <p:spPr>
          <a:xfrm>
            <a:off x="6007789" y="1089891"/>
            <a:ext cx="0" cy="3602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4BA1FD-3F94-C025-F758-F04958100620}"/>
              </a:ext>
            </a:extLst>
          </p:cNvPr>
          <p:cNvSpPr txBox="1"/>
          <p:nvPr/>
        </p:nvSpPr>
        <p:spPr>
          <a:xfrm>
            <a:off x="5570990" y="676908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BPM 333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40D199-22FC-B750-7BD4-AFF1AB09ED83}"/>
              </a:ext>
            </a:extLst>
          </p:cNvPr>
          <p:cNvSpPr txBox="1"/>
          <p:nvPr/>
        </p:nvSpPr>
        <p:spPr>
          <a:xfrm>
            <a:off x="6621011" y="669651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BPM 358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695AA16-8299-E96B-9656-6417687C1085}"/>
              </a:ext>
            </a:extLst>
          </p:cNvPr>
          <p:cNvCxnSpPr/>
          <p:nvPr/>
        </p:nvCxnSpPr>
        <p:spPr>
          <a:xfrm>
            <a:off x="7099756" y="1063834"/>
            <a:ext cx="0" cy="3602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6A0A8A-F99D-9628-70F5-9F0D3000113B}"/>
              </a:ext>
            </a:extLst>
          </p:cNvPr>
          <p:cNvCxnSpPr>
            <a:cxnSpLocks/>
          </p:cNvCxnSpPr>
          <p:nvPr/>
        </p:nvCxnSpPr>
        <p:spPr>
          <a:xfrm>
            <a:off x="7168042" y="1154484"/>
            <a:ext cx="0" cy="2695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4611BE-4A50-6390-3437-AB84E2F5A8C9}"/>
              </a:ext>
            </a:extLst>
          </p:cNvPr>
          <p:cNvSpPr txBox="1"/>
          <p:nvPr/>
        </p:nvSpPr>
        <p:spPr>
          <a:xfrm>
            <a:off x="6834232" y="832352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BLEN11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A442DC-1D5B-B97E-A954-C98E6943E6FB}"/>
              </a:ext>
            </a:extLst>
          </p:cNvPr>
          <p:cNvSpPr txBox="1"/>
          <p:nvPr/>
        </p:nvSpPr>
        <p:spPr>
          <a:xfrm>
            <a:off x="528506" y="4099510"/>
            <a:ext cx="11375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 scan BLM response in ‘x’ (2 correctors), ‘y’ (2 correctors), match (2 quads), and charge (1 waveplate)</a:t>
            </a:r>
          </a:p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Use Lucretia to calculate correctors needed for pure position and pure angle (x position shown above)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(X,X’,Y,Y’) each done as their own scan.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Use Lucretia to calculate quads needed for large change in beam size (assuming perfect match)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Approximately 0.5x nominal beam size, to 4x nominal beam size, within quad constraints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Scan waveplate to fit charge variation</a:t>
            </a:r>
          </a:p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9DD57F1-6AE0-4DD2-8FEA-F1DDB7C068F7}"/>
              </a:ext>
            </a:extLst>
          </p:cNvPr>
          <p:cNvCxnSpPr>
            <a:cxnSpLocks/>
          </p:cNvCxnSpPr>
          <p:nvPr/>
        </p:nvCxnSpPr>
        <p:spPr>
          <a:xfrm flipV="1">
            <a:off x="4289444" y="1685930"/>
            <a:ext cx="0" cy="3674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F358F2B-C90A-6DA9-2245-424581DE40C5}"/>
              </a:ext>
            </a:extLst>
          </p:cNvPr>
          <p:cNvSpPr txBox="1"/>
          <p:nvPr/>
        </p:nvSpPr>
        <p:spPr>
          <a:xfrm>
            <a:off x="2950003" y="2113336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Quad 265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D5FBAA-690C-EA42-E62B-0E632CF4A37E}"/>
              </a:ext>
            </a:extLst>
          </p:cNvPr>
          <p:cNvCxnSpPr>
            <a:cxnSpLocks/>
          </p:cNvCxnSpPr>
          <p:nvPr/>
        </p:nvCxnSpPr>
        <p:spPr>
          <a:xfrm flipV="1">
            <a:off x="3819535" y="1526410"/>
            <a:ext cx="0" cy="3674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65D94B-1716-F560-767C-55A2B79ADEB2}"/>
              </a:ext>
            </a:extLst>
          </p:cNvPr>
          <p:cNvCxnSpPr>
            <a:cxnSpLocks/>
          </p:cNvCxnSpPr>
          <p:nvPr/>
        </p:nvCxnSpPr>
        <p:spPr>
          <a:xfrm flipV="1">
            <a:off x="4485188" y="1610852"/>
            <a:ext cx="0" cy="3674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0DB8EB-3CCA-AB77-A4F0-4DE0412D5717}"/>
              </a:ext>
            </a:extLst>
          </p:cNvPr>
          <p:cNvCxnSpPr>
            <a:cxnSpLocks/>
          </p:cNvCxnSpPr>
          <p:nvPr/>
        </p:nvCxnSpPr>
        <p:spPr>
          <a:xfrm flipV="1">
            <a:off x="3354072" y="1620346"/>
            <a:ext cx="0" cy="3674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64F284D-DBF6-6304-F283-CB848D6B3B04}"/>
              </a:ext>
            </a:extLst>
          </p:cNvPr>
          <p:cNvSpPr txBox="1"/>
          <p:nvPr/>
        </p:nvSpPr>
        <p:spPr>
          <a:xfrm>
            <a:off x="3904125" y="2142771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Quad 301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D59729-26AB-4EDB-AD13-D8293786F8CA}"/>
              </a:ext>
            </a:extLst>
          </p:cNvPr>
          <p:cNvSpPr txBox="1"/>
          <p:nvPr/>
        </p:nvSpPr>
        <p:spPr>
          <a:xfrm>
            <a:off x="3354071" y="1857840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XYCor</a:t>
            </a:r>
            <a:r>
              <a:rPr lang="en-US" sz="1100" dirty="0"/>
              <a:t> 272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5C2006-CC01-2249-EE73-53648904E9FA}"/>
              </a:ext>
            </a:extLst>
          </p:cNvPr>
          <p:cNvSpPr txBox="1"/>
          <p:nvPr/>
        </p:nvSpPr>
        <p:spPr>
          <a:xfrm>
            <a:off x="4240169" y="1945869"/>
            <a:ext cx="1476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XYCor</a:t>
            </a:r>
            <a:r>
              <a:rPr lang="en-US" sz="1100" dirty="0"/>
              <a:t> 304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457FBC-B148-CF67-37A7-4A5D0C8B47AE}"/>
              </a:ext>
            </a:extLst>
          </p:cNvPr>
          <p:cNvSpPr txBox="1"/>
          <p:nvPr/>
        </p:nvSpPr>
        <p:spPr>
          <a:xfrm>
            <a:off x="595617" y="6560191"/>
            <a:ext cx="9789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I don’t close the orbit downstream, because that needs </a:t>
            </a:r>
            <a:r>
              <a:rPr lang="en-US" sz="1200" dirty="0" err="1"/>
              <a:t>scp</a:t>
            </a:r>
            <a:r>
              <a:rPr lang="en-US" sz="1200" dirty="0"/>
              <a:t>, but it hasn’t been a problem yet</a:t>
            </a:r>
          </a:p>
        </p:txBody>
      </p:sp>
    </p:spTree>
    <p:extLst>
      <p:ext uri="{BB962C8B-B14F-4D97-AF65-F5344CB8AC3E}">
        <p14:creationId xmlns:p14="http://schemas.microsoft.com/office/powerpoint/2010/main" val="29762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92D1B-1BCE-E38C-D37D-73702FDC2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“Measured orbit”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0894EE-7868-88DD-A249-C30D5AA64D06}"/>
              </a:ext>
            </a:extLst>
          </p:cNvPr>
          <p:cNvSpPr txBox="1"/>
          <p:nvPr/>
        </p:nvSpPr>
        <p:spPr>
          <a:xfrm>
            <a:off x="313354" y="880072"/>
            <a:ext cx="10326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 us compare “BPM” based orbit to the orbit I calculated in Lucretia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5E41B7-A10F-6AD9-05E0-6445B0550A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69" b="630"/>
          <a:stretch/>
        </p:blipFill>
        <p:spPr>
          <a:xfrm>
            <a:off x="174346" y="3956643"/>
            <a:ext cx="5203644" cy="27300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E57BE9-FB0E-55B7-A4E8-347B22303A56}"/>
              </a:ext>
            </a:extLst>
          </p:cNvPr>
          <p:cNvSpPr txBox="1"/>
          <p:nvPr/>
        </p:nvSpPr>
        <p:spPr>
          <a:xfrm>
            <a:off x="600945" y="3047525"/>
            <a:ext cx="3546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X: Lucretia bump</a:t>
            </a:r>
          </a:p>
          <a:p>
            <a:r>
              <a:rPr lang="en-US" sz="1200" dirty="0"/>
              <a:t>Y: measured bump</a:t>
            </a:r>
          </a:p>
          <a:p>
            <a:r>
              <a:rPr lang="en-US" sz="1200" dirty="0"/>
              <a:t>They match reasonably well except for the first couple (negative) points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61AFE-B1CB-E60B-9050-1492670865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33" b="3314"/>
          <a:stretch/>
        </p:blipFill>
        <p:spPr>
          <a:xfrm>
            <a:off x="6960665" y="3800166"/>
            <a:ext cx="3679536" cy="28186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A80AF3-04CA-FCB2-EA47-CAF840CBFAF9}"/>
              </a:ext>
            </a:extLst>
          </p:cNvPr>
          <p:cNvSpPr txBox="1"/>
          <p:nvPr/>
        </p:nvSpPr>
        <p:spPr>
          <a:xfrm>
            <a:off x="6960665" y="3506390"/>
            <a:ext cx="3297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Magnet strengths used in the scans.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65B2EE0-97EC-3F5C-9867-7479F6FF1514}"/>
              </a:ext>
            </a:extLst>
          </p:cNvPr>
          <p:cNvGrpSpPr/>
          <p:nvPr/>
        </p:nvGrpSpPr>
        <p:grpSpPr>
          <a:xfrm>
            <a:off x="2109489" y="1323104"/>
            <a:ext cx="8411749" cy="1734730"/>
            <a:chOff x="2084089" y="669651"/>
            <a:chExt cx="8411749" cy="17347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44E153F-5A5B-61CB-251E-F20B7928A3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1445"/>
            <a:stretch/>
          </p:blipFill>
          <p:spPr>
            <a:xfrm>
              <a:off x="2084089" y="1163782"/>
              <a:ext cx="8411749" cy="483229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6E16BB2-674B-93C0-63AB-92CE1BFE320E}"/>
                </a:ext>
              </a:extLst>
            </p:cNvPr>
            <p:cNvCxnSpPr/>
            <p:nvPr/>
          </p:nvCxnSpPr>
          <p:spPr>
            <a:xfrm>
              <a:off x="6007789" y="1089891"/>
              <a:ext cx="0" cy="36021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92D50DB-3A36-9859-B6C7-9B821BE76D7A}"/>
                </a:ext>
              </a:extLst>
            </p:cNvPr>
            <p:cNvSpPr txBox="1"/>
            <p:nvPr/>
          </p:nvSpPr>
          <p:spPr>
            <a:xfrm>
              <a:off x="5570990" y="676908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BPM 333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17B6D5-51B0-E4F2-CA6F-7FE05B8650A1}"/>
                </a:ext>
              </a:extLst>
            </p:cNvPr>
            <p:cNvSpPr txBox="1"/>
            <p:nvPr/>
          </p:nvSpPr>
          <p:spPr>
            <a:xfrm>
              <a:off x="6621011" y="669651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BPM 358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24C8D47-8866-0C92-8025-6BCAEC771A33}"/>
                </a:ext>
              </a:extLst>
            </p:cNvPr>
            <p:cNvCxnSpPr/>
            <p:nvPr/>
          </p:nvCxnSpPr>
          <p:spPr>
            <a:xfrm>
              <a:off x="7099756" y="1063834"/>
              <a:ext cx="0" cy="36021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C224F74-4308-522A-BE27-961B14DB8092}"/>
                </a:ext>
              </a:extLst>
            </p:cNvPr>
            <p:cNvCxnSpPr>
              <a:cxnSpLocks/>
            </p:cNvCxnSpPr>
            <p:nvPr/>
          </p:nvCxnSpPr>
          <p:spPr>
            <a:xfrm>
              <a:off x="7168042" y="1154484"/>
              <a:ext cx="0" cy="2695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724271-5D55-0E1D-EB13-1FB31BB83BAF}"/>
                </a:ext>
              </a:extLst>
            </p:cNvPr>
            <p:cNvSpPr txBox="1"/>
            <p:nvPr/>
          </p:nvSpPr>
          <p:spPr>
            <a:xfrm>
              <a:off x="6834232" y="832352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BLEN11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598DA3F-3B4E-6452-219F-BA4B3FF2CA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9444" y="1685930"/>
              <a:ext cx="0" cy="36742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1DAC64F-1EB3-2799-34A0-843D87B6192E}"/>
                </a:ext>
              </a:extLst>
            </p:cNvPr>
            <p:cNvSpPr txBox="1"/>
            <p:nvPr/>
          </p:nvSpPr>
          <p:spPr>
            <a:xfrm>
              <a:off x="2950003" y="2113336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Quad 265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078EEA5-8708-6F03-A364-15C0441A9C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9535" y="1526410"/>
              <a:ext cx="0" cy="36742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22D0DD6-767B-1D6F-88A0-A0504B4EA7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5188" y="1610852"/>
              <a:ext cx="0" cy="36742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EF69C26-221F-CE86-8321-3809E093BD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4072" y="1620346"/>
              <a:ext cx="0" cy="36742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547D77-5E4C-4BD9-2AEA-EBEE7AF95194}"/>
                </a:ext>
              </a:extLst>
            </p:cNvPr>
            <p:cNvSpPr txBox="1"/>
            <p:nvPr/>
          </p:nvSpPr>
          <p:spPr>
            <a:xfrm>
              <a:off x="3904125" y="2142771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Quad 301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4C5003-2356-214A-A74C-0AD4D234C8E1}"/>
                </a:ext>
              </a:extLst>
            </p:cNvPr>
            <p:cNvSpPr txBox="1"/>
            <p:nvPr/>
          </p:nvSpPr>
          <p:spPr>
            <a:xfrm>
              <a:off x="3354071" y="1857840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XYCor</a:t>
              </a:r>
              <a:r>
                <a:rPr lang="en-US" sz="1100" dirty="0"/>
                <a:t> 272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B2BBC3-7042-0935-E569-7B38A1D1235C}"/>
                </a:ext>
              </a:extLst>
            </p:cNvPr>
            <p:cNvSpPr txBox="1"/>
            <p:nvPr/>
          </p:nvSpPr>
          <p:spPr>
            <a:xfrm>
              <a:off x="4240169" y="1945869"/>
              <a:ext cx="14764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XYCor</a:t>
              </a:r>
              <a:r>
                <a:rPr lang="en-US" sz="1100" dirty="0"/>
                <a:t> 304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82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0E8D9-143E-008F-86E3-6DC21804E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Normalization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6E7F6-1045-F7CD-43FB-D1EC4FF17F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41" b="2280"/>
          <a:stretch/>
        </p:blipFill>
        <p:spPr>
          <a:xfrm>
            <a:off x="44666" y="3796496"/>
            <a:ext cx="3928550" cy="29746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5922A3-F725-29F7-FD83-0BF0CF69E1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33" b="2568"/>
          <a:stretch/>
        </p:blipFill>
        <p:spPr>
          <a:xfrm>
            <a:off x="8225863" y="3796495"/>
            <a:ext cx="3928549" cy="29746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D23308-5E13-0146-4FB7-D3B032AC4B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97" t="2568" r="3051"/>
          <a:stretch/>
        </p:blipFill>
        <p:spPr>
          <a:xfrm>
            <a:off x="4193019" y="3796495"/>
            <a:ext cx="3805962" cy="2974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B02885-34EE-3DEB-27C2-4798CD4D52AE}"/>
              </a:ext>
            </a:extLst>
          </p:cNvPr>
          <p:cNvSpPr txBox="1"/>
          <p:nvPr/>
        </p:nvSpPr>
        <p:spPr>
          <a:xfrm>
            <a:off x="434109" y="3241964"/>
            <a:ext cx="3205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BLEN vs Lucretia setpoint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0F4C86-5EB5-07D2-D035-1E296C8ED315}"/>
              </a:ext>
            </a:extLst>
          </p:cNvPr>
          <p:cNvSpPr txBox="1"/>
          <p:nvPr/>
        </p:nvSpPr>
        <p:spPr>
          <a:xfrm>
            <a:off x="4493491" y="3162367"/>
            <a:ext cx="320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Fit to charge variation (scanning waveplate)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531B1-9CAD-97B3-C429-BABDE4A8B670}"/>
              </a:ext>
            </a:extLst>
          </p:cNvPr>
          <p:cNvSpPr txBox="1"/>
          <p:nvPr/>
        </p:nvSpPr>
        <p:spPr>
          <a:xfrm>
            <a:off x="8120543" y="3135103"/>
            <a:ext cx="4026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BLEN vs Lucretia setpoint (normalized for the charge variation)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F6B6FD-15BB-DC84-A9C8-2630D7DA255A}"/>
              </a:ext>
            </a:extLst>
          </p:cNvPr>
          <p:cNvSpPr txBox="1"/>
          <p:nvPr/>
        </p:nvSpPr>
        <p:spPr>
          <a:xfrm>
            <a:off x="1031846" y="1194799"/>
            <a:ext cx="9689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BLEN depends strongly the bunch charge. If we loose charge (or simply have some low-frequency charge oscillation), then our data will be misleading. So, we normalize this out by fitting the charge dependence.</a:t>
            </a:r>
          </a:p>
        </p:txBody>
      </p:sp>
    </p:spTree>
    <p:extLst>
      <p:ext uri="{BB962C8B-B14F-4D97-AF65-F5344CB8AC3E}">
        <p14:creationId xmlns:p14="http://schemas.microsoft.com/office/powerpoint/2010/main" val="159476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CCCC-2AEB-9B07-413E-58FA2C4C6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D24D7F-991D-C125-B7C7-A3FC410ABE65}"/>
              </a:ext>
            </a:extLst>
          </p:cNvPr>
          <p:cNvSpPr txBox="1"/>
          <p:nvPr/>
        </p:nvSpPr>
        <p:spPr>
          <a:xfrm>
            <a:off x="2968336" y="5740297"/>
            <a:ext cx="658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Facet BLEN depends on orbit and quad settings.</a:t>
            </a:r>
          </a:p>
          <a:p>
            <a:pPr lvl="1"/>
            <a:endParaRPr lang="en-US" sz="1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9A78C03-9133-22A0-DE3F-17E5F79F21E6}"/>
              </a:ext>
            </a:extLst>
          </p:cNvPr>
          <p:cNvGrpSpPr/>
          <p:nvPr/>
        </p:nvGrpSpPr>
        <p:grpSpPr>
          <a:xfrm>
            <a:off x="2507555" y="1041503"/>
            <a:ext cx="7716584" cy="4368697"/>
            <a:chOff x="227323" y="829253"/>
            <a:chExt cx="4077917" cy="230868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F333F5F-C8B3-4311-ACA6-01E61DDD43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607"/>
            <a:stretch/>
          </p:blipFill>
          <p:spPr>
            <a:xfrm>
              <a:off x="227323" y="1055780"/>
              <a:ext cx="3660575" cy="182824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24B1F4D-5DC7-93D4-2971-AF990928E085}"/>
                </a:ext>
              </a:extLst>
            </p:cNvPr>
            <p:cNvSpPr txBox="1"/>
            <p:nvPr/>
          </p:nvSpPr>
          <p:spPr>
            <a:xfrm>
              <a:off x="1016756" y="2884025"/>
              <a:ext cx="32884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Red lines are polynomial fits to valid data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EB2D8F-EA22-CFB0-00BF-821151738841}"/>
                </a:ext>
              </a:extLst>
            </p:cNvPr>
            <p:cNvSpPr txBox="1"/>
            <p:nvPr/>
          </p:nvSpPr>
          <p:spPr>
            <a:xfrm>
              <a:off x="227323" y="829253"/>
              <a:ext cx="3660575" cy="369332"/>
            </a:xfrm>
            <a:prstGeom prst="rect">
              <a:avLst/>
            </a:prstGeom>
            <a:solidFill>
              <a:srgbClr val="F0F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BLEN variation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6049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5616-BAD8-9C2B-E570-6C83E9C74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data &amp; inferred systematic error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5A54D5-B9E6-7D10-380F-41C938C51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846" y="1184564"/>
            <a:ext cx="9148827" cy="29556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B2132C-A93E-A680-6FF4-D5941B5B9C83}"/>
                  </a:ext>
                </a:extLst>
              </p:cNvPr>
              <p:cNvSpPr txBox="1"/>
              <p:nvPr/>
            </p:nvSpPr>
            <p:spPr>
              <a:xfrm>
                <a:off x="1070846" y="4912073"/>
                <a:ext cx="8255000" cy="152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Fit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𝑐h𝑎𝑟𝑔𝑒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𝐵𝐿𝐸𝑁</m:t>
                    </m:r>
                  </m:oMath>
                </a14:m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Fit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𝐵𝑃𝑀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𝐵𝐿𝐸𝑁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(2000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𝑐h𝑎𝑟𝑔𝑒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Fit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𝐵𝐿𝐸𝑁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(2000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𝑝𝐶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𝑐h𝑎𝑟𝑔𝑒</m:t>
                                </m:r>
                              </m:e>
                            </m:d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𝑝h𝑎𝑠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Calc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𝑝h𝑎𝑠𝑒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𝐵𝑃𝑀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B2132C-A93E-A680-6FF4-D5941B5B9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846" y="4912073"/>
                <a:ext cx="8255000" cy="1522725"/>
              </a:xfrm>
              <a:prstGeom prst="rect">
                <a:avLst/>
              </a:prstGeom>
              <a:blipFill>
                <a:blip r:embed="rId3"/>
                <a:stretch>
                  <a:fillRect l="-665" t="-2400" b="-5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3111278-EBFF-D88A-B480-89519FE02472}"/>
              </a:ext>
            </a:extLst>
          </p:cNvPr>
          <p:cNvSpPr txBox="1"/>
          <p:nvPr/>
        </p:nvSpPr>
        <p:spPr>
          <a:xfrm>
            <a:off x="664446" y="4418568"/>
            <a:ext cx="431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(approximate) Inductive path: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69BD19-E688-2097-0E76-6C3A2EE363B3}"/>
                  </a:ext>
                </a:extLst>
              </p:cNvPr>
              <p:cNvSpPr txBox="1"/>
              <p:nvPr/>
            </p:nvSpPr>
            <p:spPr>
              <a:xfrm>
                <a:off x="6816073" y="5196381"/>
                <a:ext cx="35179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𝑝h𝑎𝑠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In step three I used 1 station to control phase. Had I used two the numbers for phase variation would half this size.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69BD19-E688-2097-0E76-6C3A2EE36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73" y="5196381"/>
                <a:ext cx="3517900" cy="954107"/>
              </a:xfrm>
              <a:prstGeom prst="rect">
                <a:avLst/>
              </a:prstGeom>
              <a:blipFill>
                <a:blip r:embed="rId4"/>
                <a:stretch>
                  <a:fillRect l="-520" t="-637" r="-867" b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21426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UCLA">
      <a:dk1>
        <a:sysClr val="windowText" lastClr="000000"/>
      </a:dk1>
      <a:lt1>
        <a:sysClr val="window" lastClr="FFFFFF"/>
      </a:lt1>
      <a:dk2>
        <a:srgbClr val="0055A6"/>
      </a:dk2>
      <a:lt2>
        <a:srgbClr val="EEECE1"/>
      </a:lt2>
      <a:accent1>
        <a:srgbClr val="00A9E5"/>
      </a:accent1>
      <a:accent2>
        <a:srgbClr val="FFE600"/>
      </a:accent2>
      <a:accent3>
        <a:srgbClr val="34B458"/>
      </a:accent3>
      <a:accent4>
        <a:srgbClr val="6657A5"/>
      </a:accent4>
      <a:accent5>
        <a:srgbClr val="EC008B"/>
      </a:accent5>
      <a:accent6>
        <a:srgbClr val="FFC727"/>
      </a:accent6>
      <a:hlink>
        <a:srgbClr val="0000FF"/>
      </a:hlink>
      <a:folHlink>
        <a:srgbClr val="80008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10691</TotalTime>
  <Words>797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Cambria Math</vt:lpstr>
      <vt:lpstr>Ebrima</vt:lpstr>
      <vt:lpstr>Times</vt:lpstr>
      <vt:lpstr>Verdana</vt:lpstr>
      <vt:lpstr>1_Office Theme</vt:lpstr>
      <vt:lpstr>3_Office Theme</vt:lpstr>
      <vt:lpstr>BLEN 11</vt:lpstr>
      <vt:lpstr>BLEN</vt:lpstr>
      <vt:lpstr>BLEN signal: LI11 chirp scan</vt:lpstr>
      <vt:lpstr>BLEN problems:</vt:lpstr>
      <vt:lpstr>Measurement outline</vt:lpstr>
      <vt:lpstr>“Measured orbit”</vt:lpstr>
      <vt:lpstr>Charge Normalization</vt:lpstr>
      <vt:lpstr>Measurement summary</vt:lpstr>
      <vt:lpstr>Archive data &amp; inferred systematic error</vt:lpstr>
      <vt:lpstr>Physical basis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 11</dc:title>
  <dc:creator>Cesar, David B.</dc:creator>
  <cp:lastModifiedBy>Cesar, David B.</cp:lastModifiedBy>
  <cp:revision>14</cp:revision>
  <dcterms:created xsi:type="dcterms:W3CDTF">2023-08-28T18:57:58Z</dcterms:created>
  <dcterms:modified xsi:type="dcterms:W3CDTF">2023-09-20T21:57:54Z</dcterms:modified>
</cp:coreProperties>
</file>