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58" r:id="rId4"/>
  </p:sldMasterIdLst>
  <p:notesMasterIdLst>
    <p:notesMasterId r:id="rId45"/>
  </p:notesMasterIdLst>
  <p:handoutMasterIdLst>
    <p:handoutMasterId r:id="rId46"/>
  </p:handoutMasterIdLst>
  <p:sldIdLst>
    <p:sldId id="256" r:id="rId5"/>
    <p:sldId id="807" r:id="rId6"/>
    <p:sldId id="978" r:id="rId7"/>
    <p:sldId id="909" r:id="rId8"/>
    <p:sldId id="261" r:id="rId9"/>
    <p:sldId id="273" r:id="rId10"/>
    <p:sldId id="264" r:id="rId11"/>
    <p:sldId id="265" r:id="rId12"/>
    <p:sldId id="266" r:id="rId13"/>
    <p:sldId id="270" r:id="rId14"/>
    <p:sldId id="269" r:id="rId15"/>
    <p:sldId id="275" r:id="rId16"/>
    <p:sldId id="280" r:id="rId17"/>
    <p:sldId id="277" r:id="rId18"/>
    <p:sldId id="289" r:id="rId19"/>
    <p:sldId id="290" r:id="rId20"/>
    <p:sldId id="288" r:id="rId21"/>
    <p:sldId id="306" r:id="rId22"/>
    <p:sldId id="292" r:id="rId23"/>
    <p:sldId id="294" r:id="rId24"/>
    <p:sldId id="307" r:id="rId25"/>
    <p:sldId id="301" r:id="rId26"/>
    <p:sldId id="302" r:id="rId27"/>
    <p:sldId id="303" r:id="rId28"/>
    <p:sldId id="305" r:id="rId29"/>
    <p:sldId id="309" r:id="rId30"/>
    <p:sldId id="1002" r:id="rId31"/>
    <p:sldId id="311" r:id="rId32"/>
    <p:sldId id="1006" r:id="rId33"/>
    <p:sldId id="308" r:id="rId34"/>
    <p:sldId id="312" r:id="rId35"/>
    <p:sldId id="267" r:id="rId36"/>
    <p:sldId id="1003" r:id="rId37"/>
    <p:sldId id="276" r:id="rId38"/>
    <p:sldId id="262" r:id="rId39"/>
    <p:sldId id="278" r:id="rId40"/>
    <p:sldId id="279" r:id="rId41"/>
    <p:sldId id="304" r:id="rId42"/>
    <p:sldId id="996" r:id="rId43"/>
    <p:sldId id="992" r:id="rId44"/>
  </p:sldIdLst>
  <p:sldSz cx="9144000" cy="5143500" type="screen16x9"/>
  <p:notesSz cx="6858000" cy="9144000"/>
  <p:custDataLst>
    <p:tags r:id="rId4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">
          <p15:clr>
            <a:srgbClr val="A4A3A4"/>
          </p15:clr>
        </p15:guide>
        <p15:guide id="2" orient="horz" pos="971">
          <p15:clr>
            <a:srgbClr val="A4A3A4"/>
          </p15:clr>
        </p15:guide>
        <p15:guide id="3" orient="horz" pos="2809">
          <p15:clr>
            <a:srgbClr val="A4A3A4"/>
          </p15:clr>
        </p15:guide>
        <p15:guide id="4" orient="horz" pos="2985">
          <p15:clr>
            <a:srgbClr val="A4A3A4"/>
          </p15:clr>
        </p15:guide>
        <p15:guide id="5" orient="horz" pos="789">
          <p15:clr>
            <a:srgbClr val="A4A3A4"/>
          </p15:clr>
        </p15:guide>
        <p15:guide id="6" orient="horz" pos="1306">
          <p15:clr>
            <a:srgbClr val="A4A3A4"/>
          </p15:clr>
        </p15:guide>
        <p15:guide id="7" orient="horz" pos="3137">
          <p15:clr>
            <a:srgbClr val="A4A3A4"/>
          </p15:clr>
        </p15:guide>
        <p15:guide id="8" orient="horz" pos="425">
          <p15:clr>
            <a:srgbClr val="A4A3A4"/>
          </p15:clr>
        </p15:guide>
        <p15:guide id="9" orient="horz" pos="2106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7000"/>
    <a:srgbClr val="981E32"/>
    <a:srgbClr val="FFFFFF"/>
    <a:srgbClr val="C75B12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E26A2E-7579-422C-807F-5B8B8313B1B7}" v="46" dt="2020-09-15T18:46:13.1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08" autoAdjust="0"/>
    <p:restoredTop sz="94660"/>
  </p:normalViewPr>
  <p:slideViewPr>
    <p:cSldViewPr snapToObjects="1" showGuides="1">
      <p:cViewPr varScale="1">
        <p:scale>
          <a:sx n="146" d="100"/>
          <a:sy n="146" d="100"/>
        </p:scale>
        <p:origin x="702" y="108"/>
      </p:cViewPr>
      <p:guideLst>
        <p:guide orient="horz" pos="245"/>
        <p:guide orient="horz" pos="971"/>
        <p:guide orient="horz" pos="2809"/>
        <p:guide orient="horz" pos="2985"/>
        <p:guide orient="horz" pos="789"/>
        <p:guide orient="horz" pos="1306"/>
        <p:guide orient="horz" pos="3137"/>
        <p:guide orient="horz" pos="425"/>
        <p:guide orient="horz" pos="2106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gs" Target="tags/tag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944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46fc982db4_2_0:notes"/>
          <p:cNvSpPr txBox="1">
            <a:spLocks noGrp="1"/>
          </p:cNvSpPr>
          <p:nvPr>
            <p:ph type="body" idx="1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g46fc982db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7404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C6D5-870B-4F99-B497-03779DBB3614}" type="datetime1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38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B510-BDF2-488B-BE3D-8F004E137735}" type="datetime1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03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51B22-1712-4FB8-9D12-362B24400726}" type="datetime1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4647651"/>
            <a:ext cx="2275566" cy="495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5147"/>
            <a:ext cx="1973584" cy="5383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402432"/>
            <a:ext cx="8008937" cy="1684735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4" y="2734627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066259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625"/>
            <a:ext cx="9158400" cy="5151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4647651"/>
            <a:ext cx="2275566" cy="4958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5147"/>
            <a:ext cx="1973584" cy="5383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625"/>
            <a:ext cx="9158400" cy="51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939547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939546"/>
            <a:ext cx="2442340" cy="1860804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2914650"/>
            <a:ext cx="2442340" cy="18240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932688"/>
            <a:ext cx="2442340" cy="379914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1" y="932688"/>
            <a:ext cx="3013075" cy="379914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4647651"/>
            <a:ext cx="2275566" cy="495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5147"/>
            <a:ext cx="1973584" cy="5383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402432"/>
            <a:ext cx="8008937" cy="1684735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4" y="2734627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066259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625"/>
            <a:ext cx="9158400" cy="51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1343-EB61-4EA1-886F-D98BD202D263}" type="datetime1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7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939547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939546"/>
            <a:ext cx="2442340" cy="1860804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2914650"/>
            <a:ext cx="2442340" cy="18240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932688"/>
            <a:ext cx="2442340" cy="379914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1" y="932688"/>
            <a:ext cx="3013075" cy="379914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165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350"/>
            </a:lvl4pPr>
            <a:lvl5pPr>
              <a:buClr>
                <a:srgbClr val="981E32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542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4_Title and Conten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939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" y="701200"/>
            <a:ext cx="8685252" cy="152018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7"/>
          <p:cNvSpPr txBox="1">
            <a:spLocks noGrp="1"/>
          </p:cNvSpPr>
          <p:nvPr>
            <p:ph type="sldNum" idx="12"/>
          </p:nvPr>
        </p:nvSpPr>
        <p:spPr>
          <a:xfrm>
            <a:off x="8566150" y="4738688"/>
            <a:ext cx="318900" cy="40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57600" rIns="72000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2" name="Google Shape;112;p17"/>
          <p:cNvSpPr txBox="1">
            <a:spLocks noGrp="1"/>
          </p:cNvSpPr>
          <p:nvPr>
            <p:ph type="title"/>
          </p:nvPr>
        </p:nvSpPr>
        <p:spPr>
          <a:xfrm>
            <a:off x="451822" y="96818"/>
            <a:ext cx="8103600" cy="564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1"/>
          </p:nvPr>
        </p:nvSpPr>
        <p:spPr>
          <a:xfrm>
            <a:off x="457200" y="932688"/>
            <a:ext cx="8109000" cy="379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342900" lvl="0" indent="-1714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None/>
              <a:defRPr/>
            </a:lvl1pPr>
            <a:lvl2pPr marL="685800" lvl="1" indent="-297180" algn="l" rtl="0">
              <a:lnSpc>
                <a:spcPct val="120000"/>
              </a:lnSpc>
              <a:spcBef>
                <a:spcPts val="225"/>
              </a:spcBef>
              <a:spcAft>
                <a:spcPts val="0"/>
              </a:spcAft>
              <a:buClr>
                <a:srgbClr val="981E32"/>
              </a:buClr>
              <a:buSzPts val="2640"/>
              <a:buChar char="•"/>
              <a:defRPr/>
            </a:lvl2pPr>
            <a:lvl3pPr marL="1028700" lvl="2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Char char="-"/>
              <a:defRPr b="0"/>
            </a:lvl3pPr>
            <a:lvl4pPr marL="1371600" lvl="3" indent="-27432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160"/>
              <a:buChar char="•"/>
              <a:defRPr/>
            </a:lvl4pPr>
            <a:lvl5pPr marL="1714500" lvl="4" indent="-26289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1920"/>
              <a:buChar char="-"/>
              <a:defRPr/>
            </a:lvl5pPr>
            <a:lvl6pPr marL="2057400" lvl="5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7"/>
          <p:cNvSpPr/>
          <p:nvPr/>
        </p:nvSpPr>
        <p:spPr>
          <a:xfrm>
            <a:off x="7391400" y="628650"/>
            <a:ext cx="607800" cy="17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675" b="1" i="1" u="none" strike="noStrike" cap="none">
                <a:solidFill>
                  <a:srgbClr val="981E32"/>
                </a:solidFill>
                <a:latin typeface="Arial"/>
                <a:ea typeface="Arial"/>
                <a:cs typeface="Arial"/>
                <a:sym typeface="Arial"/>
              </a:rPr>
              <a:t>TID-AIR</a:t>
            </a:r>
            <a:endParaRPr sz="675" b="1" i="1" u="none" strike="noStrike" cap="none">
              <a:solidFill>
                <a:srgbClr val="981E3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939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165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350"/>
            </a:lvl4pPr>
            <a:lvl5pPr>
              <a:buClr>
                <a:srgbClr val="981E32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143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Google Shape;26;p3">
            <a:extLst>
              <a:ext uri="{FF2B5EF4-FFF2-40B4-BE49-F238E27FC236}">
                <a16:creationId xmlns:a16="http://schemas.microsoft.com/office/drawing/2014/main" id="{0CF8D2CA-EEAA-4DB9-B171-CBA288C1EA50}"/>
              </a:ext>
            </a:extLst>
          </p:cNvPr>
          <p:cNvSpPr/>
          <p:nvPr userDrawn="1"/>
        </p:nvSpPr>
        <p:spPr>
          <a:xfrm>
            <a:off x="7391401" y="575031"/>
            <a:ext cx="607859" cy="173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5" b="1" i="1" dirty="0">
                <a:solidFill>
                  <a:srgbClr val="981E32"/>
                </a:solidFill>
                <a:latin typeface="Arial"/>
                <a:ea typeface="Arial"/>
                <a:cs typeface="Arial"/>
                <a:sym typeface="Arial"/>
              </a:rPr>
              <a:t>TID-AIR</a:t>
            </a:r>
            <a:endParaRPr sz="675" b="1" i="1" dirty="0">
              <a:solidFill>
                <a:srgbClr val="981E3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7933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6858019" cy="939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Google Shape;26;p3">
            <a:extLst>
              <a:ext uri="{FF2B5EF4-FFF2-40B4-BE49-F238E27FC236}">
                <a16:creationId xmlns:a16="http://schemas.microsoft.com/office/drawing/2014/main" id="{0CF8D2CA-EEAA-4DB9-B171-CBA288C1EA50}"/>
              </a:ext>
            </a:extLst>
          </p:cNvPr>
          <p:cNvSpPr/>
          <p:nvPr userDrawn="1"/>
        </p:nvSpPr>
        <p:spPr>
          <a:xfrm>
            <a:off x="7391401" y="575031"/>
            <a:ext cx="607859" cy="173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5" b="1" i="1" dirty="0">
                <a:solidFill>
                  <a:srgbClr val="981E32"/>
                </a:solidFill>
                <a:latin typeface="Arial"/>
                <a:ea typeface="Arial"/>
                <a:cs typeface="Arial"/>
                <a:sym typeface="Arial"/>
              </a:rPr>
              <a:t>TID-AIR</a:t>
            </a:r>
            <a:endParaRPr sz="675" b="1" i="1" dirty="0">
              <a:solidFill>
                <a:srgbClr val="981E3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345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E6F37-F060-4471-B984-09C41574919A}" type="datetime1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28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DD6DE-F58B-4BAB-9E8F-E567B5BD9F3B}" type="datetime1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0"/>
            <a:ext cx="8685251" cy="15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4C90-CE17-4C2A-BDAD-84B9CED0967A}" type="datetime1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19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43B7D-EE63-4195-8FC1-35DF8274A2B9}" type="datetime1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59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3377-3F1A-4052-BA2D-0D7E0CEAC16F}" type="datetime1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42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9065-3130-4A9E-BBD3-722AD0A59328}" type="datetime1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1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326C-EBC8-43CC-A03F-3F4B1DE1EB82}" type="datetime1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7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CAF20-83A2-4759-AEF7-025DC544E857}" type="datetime1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9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  <p:sldLayoutId id="2147483775" r:id="rId17"/>
    <p:sldLayoutId id="2147483713" r:id="rId18"/>
    <p:sldLayoutId id="2147483670" r:id="rId19"/>
    <p:sldLayoutId id="2147483674" r:id="rId20"/>
    <p:sldLayoutId id="2147483671" r:id="rId21"/>
    <p:sldLayoutId id="2147483672" r:id="rId22"/>
    <p:sldLayoutId id="2147483673" r:id="rId23"/>
    <p:sldLayoutId id="2147483776" r:id="rId24"/>
    <p:sldLayoutId id="2147483777" r:id="rId25"/>
    <p:sldLayoutId id="2147483778" r:id="rId26"/>
    <p:sldLayoutId id="2147483780" r:id="rId27"/>
    <p:sldLayoutId id="2147483781" r:id="rId28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M.Oriunno</a:t>
            </a:r>
            <a:r>
              <a:rPr lang="en-US" dirty="0"/>
              <a:t>, September 25, 2020</a:t>
            </a:r>
          </a:p>
          <a:p>
            <a:r>
              <a:rPr lang="en-US" dirty="0"/>
              <a:t>on behalf </a:t>
            </a:r>
            <a:r>
              <a:rPr lang="en-US" dirty="0" err="1"/>
              <a:t>ePix</a:t>
            </a:r>
            <a:r>
              <a:rPr lang="en-US" dirty="0"/>
              <a:t> Design team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Shingled </a:t>
            </a:r>
            <a:r>
              <a:rPr lang="en-US" sz="3200" dirty="0" err="1"/>
              <a:t>ePix</a:t>
            </a:r>
            <a:r>
              <a:rPr lang="en-US" sz="3200" dirty="0"/>
              <a:t> 2020 Design</a:t>
            </a:r>
          </a:p>
        </p:txBody>
      </p:sp>
    </p:spTree>
    <p:extLst>
      <p:ext uri="{BB962C8B-B14F-4D97-AF65-F5344CB8AC3E}">
        <p14:creationId xmlns:p14="http://schemas.microsoft.com/office/powerpoint/2010/main" val="70856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63A52-CC8A-47FB-997C-8F4E20FD1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solution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D149440-D904-41CB-81AA-83F43E104B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528235"/>
              </p:ext>
            </p:extLst>
          </p:nvPr>
        </p:nvGraphicFramePr>
        <p:xfrm>
          <a:off x="800897" y="3042546"/>
          <a:ext cx="412451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733">
                  <a:extLst>
                    <a:ext uri="{9D8B030D-6E8A-4147-A177-3AD203B41FA5}">
                      <a16:colId xmlns:a16="http://schemas.microsoft.com/office/drawing/2014/main" val="2716336952"/>
                    </a:ext>
                  </a:extLst>
                </a:gridCol>
                <a:gridCol w="942721">
                  <a:extLst>
                    <a:ext uri="{9D8B030D-6E8A-4147-A177-3AD203B41FA5}">
                      <a16:colId xmlns:a16="http://schemas.microsoft.com/office/drawing/2014/main" val="2310031088"/>
                    </a:ext>
                  </a:extLst>
                </a:gridCol>
                <a:gridCol w="1635061">
                  <a:extLst>
                    <a:ext uri="{9D8B030D-6E8A-4147-A177-3AD203B41FA5}">
                      <a16:colId xmlns:a16="http://schemas.microsoft.com/office/drawing/2014/main" val="12851456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Htc</a:t>
                      </a:r>
                      <a:r>
                        <a:rPr lang="en-US" dirty="0"/>
                        <a:t> [W/m2.K]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DT 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@-20C capable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361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 500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29.2 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Monophase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579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1’000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15.5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Monophase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538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8’000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2.6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Evaporative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361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10’000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2.01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Evaporative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94792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F2A2D0-15C0-4D61-91A0-7F96711C8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19A2CB-4F71-4FBA-8E8C-76C112C90C24}"/>
              </a:ext>
            </a:extLst>
          </p:cNvPr>
          <p:cNvSpPr txBox="1"/>
          <p:nvPr/>
        </p:nvSpPr>
        <p:spPr>
          <a:xfrm>
            <a:off x="365653" y="951957"/>
            <a:ext cx="86259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Requirement : </a:t>
            </a:r>
            <a:r>
              <a:rPr lang="en-US" sz="2000" dirty="0">
                <a:latin typeface="Symbol" panose="05050102010706020507" pitchFamily="18" charset="2"/>
              </a:rPr>
              <a:t>D</a:t>
            </a:r>
            <a:r>
              <a:rPr lang="en-US" sz="2000" dirty="0"/>
              <a:t>T on the sensor &lt; 2 deg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Evaporative cooling with microchannels is the only technology that allows to meet the requirement.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Available turnkey solutions: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CO2, specially developed for scientific instruments, ATLAS-SLAC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Industrial CFC based solutions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63E80-95C6-4DE3-9965-F2704F9E8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7533" y="2777559"/>
            <a:ext cx="3031334" cy="22846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EADCA9-25CB-4758-80FB-437B27CBC1C1}"/>
              </a:ext>
            </a:extLst>
          </p:cNvPr>
          <p:cNvSpPr txBox="1"/>
          <p:nvPr/>
        </p:nvSpPr>
        <p:spPr>
          <a:xfrm>
            <a:off x="6705600" y="3252623"/>
            <a:ext cx="1490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SiC</a:t>
            </a:r>
            <a:r>
              <a:rPr lang="en-US" dirty="0"/>
              <a:t> cold plate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BFB5B-EDE1-41C3-A384-7BB204D326DE}"/>
              </a:ext>
            </a:extLst>
          </p:cNvPr>
          <p:cNvSpPr txBox="1"/>
          <p:nvPr/>
        </p:nvSpPr>
        <p:spPr>
          <a:xfrm>
            <a:off x="5410200" y="4432527"/>
            <a:ext cx="146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microchannel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ECEF523-5E4D-4B3D-8144-BAFB8D89D1C9}"/>
              </a:ext>
            </a:extLst>
          </p:cNvPr>
          <p:cNvCxnSpPr>
            <a:stCxn id="3" idx="0"/>
          </p:cNvCxnSpPr>
          <p:nvPr/>
        </p:nvCxnSpPr>
        <p:spPr>
          <a:xfrm flipV="1">
            <a:off x="6140272" y="3919861"/>
            <a:ext cx="108128" cy="512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88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C88BC-B225-4529-93FD-2B61B331D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Simulation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1469D10-7070-412B-9B63-0A857C3D6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4563" y="1200150"/>
            <a:ext cx="7174874" cy="33940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62A3AC-2058-4785-990A-E5756BCCC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8F8688-C0CA-4333-BE0F-853211173910}"/>
              </a:ext>
            </a:extLst>
          </p:cNvPr>
          <p:cNvSpPr txBox="1"/>
          <p:nvPr/>
        </p:nvSpPr>
        <p:spPr>
          <a:xfrm>
            <a:off x="3505200" y="3790950"/>
            <a:ext cx="2980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h=8000, Q = 7 W (2.4 W/cm2)</a:t>
            </a:r>
          </a:p>
        </p:txBody>
      </p:sp>
    </p:spTree>
    <p:extLst>
      <p:ext uri="{BB962C8B-B14F-4D97-AF65-F5344CB8AC3E}">
        <p14:creationId xmlns:p14="http://schemas.microsoft.com/office/powerpoint/2010/main" val="176436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48C4E77-49C9-46B8-BE87-B4AC843FC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Plate Assembly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A780CB96-2F98-4BA3-8C60-9CE5DBD56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9" name="Content Placeholder 4" descr="A picture containing table&#10;&#10;Description automatically generated">
            <a:extLst>
              <a:ext uri="{FF2B5EF4-FFF2-40B4-BE49-F238E27FC236}">
                <a16:creationId xmlns:a16="http://schemas.microsoft.com/office/drawing/2014/main" id="{F0BF731A-FD61-4E1E-A8A6-625E4A1ACD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69670" y="2506028"/>
            <a:ext cx="4454847" cy="2535079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E14B337-595A-4A5F-8D81-F952C93FC504}"/>
              </a:ext>
            </a:extLst>
          </p:cNvPr>
          <p:cNvSpPr/>
          <p:nvPr/>
        </p:nvSpPr>
        <p:spPr>
          <a:xfrm>
            <a:off x="152400" y="971550"/>
            <a:ext cx="868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detector modules are individually fastened to the cold plate to allow the installation and  the replacement of single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micro-channeled heat spreaders are bonded to a support structure and serially connected to the cooling manifold</a:t>
            </a:r>
          </a:p>
        </p:txBody>
      </p:sp>
      <p:pic>
        <p:nvPicPr>
          <p:cNvPr id="11" name="Content Placeholder 9">
            <a:extLst>
              <a:ext uri="{FF2B5EF4-FFF2-40B4-BE49-F238E27FC236}">
                <a16:creationId xmlns:a16="http://schemas.microsoft.com/office/drawing/2014/main" id="{4C143F74-C3B8-4C13-9309-5CE2A42B4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096" y="2489144"/>
            <a:ext cx="4599234" cy="2368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986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E4D18C9-93C8-4D45-8174-0FF2F1DB9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Plate Construction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F25530-A349-45F4-AFDE-F84A1096BE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301" y="1805811"/>
            <a:ext cx="4842044" cy="3394075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FB74F400-DAE8-40D2-8239-837B786B8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884D1-190C-4D11-AFDB-0C2E6FA646A5}"/>
              </a:ext>
            </a:extLst>
          </p:cNvPr>
          <p:cNvSpPr txBox="1"/>
          <p:nvPr/>
        </p:nvSpPr>
        <p:spPr>
          <a:xfrm>
            <a:off x="2971800" y="1020154"/>
            <a:ext cx="586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The high density of the electronic integration requires  a cold plate design made of bonded low-CTE parts, ideally Silicon Carbide or </a:t>
            </a:r>
            <a:r>
              <a:rPr lang="en-US" dirty="0" err="1"/>
              <a:t>SiC</a:t>
            </a:r>
            <a:r>
              <a:rPr lang="en-US" dirty="0"/>
              <a:t> and Titanium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 pre-production development run will be done with the vendor, to optimize the manufacturing procedure of the final assembly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0D15BDDC-752E-4C8B-AC0A-4636263A1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539290"/>
            <a:ext cx="3581400" cy="25427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265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F10BE-61F9-4813-8CB8-5206E5FE3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Electronics Architecture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450E642-63D7-4732-B449-2412C98EF5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8707" y="914400"/>
            <a:ext cx="4844888" cy="42563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85EB26-1371-4B1C-95A6-9BF4C7A64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D4CB055-7352-4005-B92F-4732B3A31C9E}"/>
              </a:ext>
            </a:extLst>
          </p:cNvPr>
          <p:cNvSpPr/>
          <p:nvPr/>
        </p:nvSpPr>
        <p:spPr>
          <a:xfrm rot="10800000">
            <a:off x="1965317" y="1656319"/>
            <a:ext cx="297155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5AF2235-4E3E-4457-B5E5-26D312085823}"/>
              </a:ext>
            </a:extLst>
          </p:cNvPr>
          <p:cNvSpPr/>
          <p:nvPr/>
        </p:nvSpPr>
        <p:spPr>
          <a:xfrm rot="5400000">
            <a:off x="4153544" y="3262787"/>
            <a:ext cx="1096809" cy="264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AF10264-5C71-4147-96F2-33A7C34B32D2}"/>
              </a:ext>
            </a:extLst>
          </p:cNvPr>
          <p:cNvSpPr/>
          <p:nvPr/>
        </p:nvSpPr>
        <p:spPr>
          <a:xfrm>
            <a:off x="5541613" y="3943351"/>
            <a:ext cx="609600" cy="264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0E50DC-DECD-4801-A2C2-CB92069068C5}"/>
              </a:ext>
            </a:extLst>
          </p:cNvPr>
          <p:cNvSpPr txBox="1"/>
          <p:nvPr/>
        </p:nvSpPr>
        <p:spPr>
          <a:xfrm>
            <a:off x="381001" y="1211829"/>
            <a:ext cx="212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Board-to-Board</a:t>
            </a:r>
          </a:p>
          <a:p>
            <a:r>
              <a:rPr lang="en-US" dirty="0"/>
              <a:t>Connectors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4E5F70-EA8A-4FB8-B7D1-B7E3BF481779}"/>
              </a:ext>
            </a:extLst>
          </p:cNvPr>
          <p:cNvSpPr txBox="1"/>
          <p:nvPr/>
        </p:nvSpPr>
        <p:spPr>
          <a:xfrm>
            <a:off x="4749607" y="3409906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Cables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6D4CF7-DA79-49D0-BA98-7835ACCDDCC7}"/>
              </a:ext>
            </a:extLst>
          </p:cNvPr>
          <p:cNvSpPr txBox="1"/>
          <p:nvPr/>
        </p:nvSpPr>
        <p:spPr>
          <a:xfrm>
            <a:off x="6246530" y="3838338"/>
            <a:ext cx="2477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Cables to the VC Flanges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9D1F31-9F9D-47BF-9A84-B2B498116BB4}"/>
              </a:ext>
            </a:extLst>
          </p:cNvPr>
          <p:cNvSpPr txBox="1"/>
          <p:nvPr/>
        </p:nvSpPr>
        <p:spPr>
          <a:xfrm>
            <a:off x="164115" y="2814276"/>
            <a:ext cx="203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Concentrator Board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CC3A7A-8C36-44F5-9D42-658D0B53F0B2}"/>
              </a:ext>
            </a:extLst>
          </p:cNvPr>
          <p:cNvSpPr txBox="1"/>
          <p:nvPr/>
        </p:nvSpPr>
        <p:spPr>
          <a:xfrm>
            <a:off x="4056828" y="4392529"/>
            <a:ext cx="150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Mother Board</a:t>
            </a:r>
          </a:p>
        </p:txBody>
      </p:sp>
    </p:spTree>
    <p:extLst>
      <p:ext uri="{BB962C8B-B14F-4D97-AF65-F5344CB8AC3E}">
        <p14:creationId xmlns:p14="http://schemas.microsoft.com/office/powerpoint/2010/main" val="357442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EC8C4C-50BC-4C3D-A14B-FCEEA72C4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Read-Out Electronics Cooling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EF278C2-E12B-4B45-8980-545A1292C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Requirement : remove the heat and keep the R/O electronic below the max. op. range. ~70 C </a:t>
            </a:r>
          </a:p>
          <a:p>
            <a:r>
              <a:rPr lang="en-US" dirty="0"/>
              <a:t>Heat loads :</a:t>
            </a:r>
          </a:p>
          <a:p>
            <a:pPr lvl="1"/>
            <a:r>
              <a:rPr lang="en-US" dirty="0"/>
              <a:t>6 x Concentrator Boards, 14 W/</a:t>
            </a:r>
            <a:r>
              <a:rPr lang="en-US" dirty="0" err="1"/>
              <a:t>ea</a:t>
            </a:r>
            <a:r>
              <a:rPr lang="en-US" dirty="0"/>
              <a:t>  =  84 W</a:t>
            </a:r>
          </a:p>
          <a:p>
            <a:pPr lvl="1"/>
            <a:r>
              <a:rPr lang="en-US" dirty="0"/>
              <a:t>1 x Mother Board, 41 W</a:t>
            </a:r>
          </a:p>
          <a:p>
            <a:pPr lvl="1"/>
            <a:r>
              <a:rPr lang="en-US" dirty="0"/>
              <a:t>Total R/O = 125 W</a:t>
            </a:r>
          </a:p>
          <a:p>
            <a:r>
              <a:rPr lang="en-US" dirty="0"/>
              <a:t>Active cold plate on a Water/Glycol cooling loop independent from the sensors' primary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BB7BAD-FACD-45BA-9963-ED0457770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37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D209B-4AA0-4B48-BF51-EC015D325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49E5C55-7A02-4C54-888F-3F00FABB25E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81000" y="9032"/>
            <a:ext cx="7680960" cy="5125435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18903B95-DCD7-410B-A299-5CBDE085844F}"/>
              </a:ext>
            </a:extLst>
          </p:cNvPr>
          <p:cNvSpPr/>
          <p:nvPr/>
        </p:nvSpPr>
        <p:spPr>
          <a:xfrm rot="14244988">
            <a:off x="7925353" y="1780231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AA91722-3C23-4FAC-9438-E1E345649860}"/>
              </a:ext>
            </a:extLst>
          </p:cNvPr>
          <p:cNvSpPr/>
          <p:nvPr/>
        </p:nvSpPr>
        <p:spPr>
          <a:xfrm rot="3732673">
            <a:off x="7692135" y="1572537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U-Turn 8">
            <a:extLst>
              <a:ext uri="{FF2B5EF4-FFF2-40B4-BE49-F238E27FC236}">
                <a16:creationId xmlns:a16="http://schemas.microsoft.com/office/drawing/2014/main" id="{9E82F85C-A319-4907-B1C8-76830AF720FA}"/>
              </a:ext>
            </a:extLst>
          </p:cNvPr>
          <p:cNvSpPr/>
          <p:nvPr/>
        </p:nvSpPr>
        <p:spPr>
          <a:xfrm rot="18714127" flipH="1">
            <a:off x="3258982" y="2318354"/>
            <a:ext cx="937518" cy="82776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row: U-Turn 9">
            <a:extLst>
              <a:ext uri="{FF2B5EF4-FFF2-40B4-BE49-F238E27FC236}">
                <a16:creationId xmlns:a16="http://schemas.microsoft.com/office/drawing/2014/main" id="{3763B387-9ACC-4B7A-BCC6-EEAADCB40480}"/>
              </a:ext>
            </a:extLst>
          </p:cNvPr>
          <p:cNvSpPr/>
          <p:nvPr/>
        </p:nvSpPr>
        <p:spPr>
          <a:xfrm rot="14732539">
            <a:off x="3478422" y="1325772"/>
            <a:ext cx="304800" cy="3048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row: U-Turn 10">
            <a:extLst>
              <a:ext uri="{FF2B5EF4-FFF2-40B4-BE49-F238E27FC236}">
                <a16:creationId xmlns:a16="http://schemas.microsoft.com/office/drawing/2014/main" id="{643643A3-240D-4EC8-9E94-5B66348E56F6}"/>
              </a:ext>
            </a:extLst>
          </p:cNvPr>
          <p:cNvSpPr/>
          <p:nvPr/>
        </p:nvSpPr>
        <p:spPr>
          <a:xfrm rot="3813522" flipH="1">
            <a:off x="2329389" y="1838835"/>
            <a:ext cx="304800" cy="3048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2113C4-CC64-4F0D-8669-DA018DA725AF}"/>
              </a:ext>
            </a:extLst>
          </p:cNvPr>
          <p:cNvSpPr txBox="1"/>
          <p:nvPr/>
        </p:nvSpPr>
        <p:spPr>
          <a:xfrm>
            <a:off x="1588852" y="203084"/>
            <a:ext cx="2194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Enclosure Strongback</a:t>
            </a:r>
          </a:p>
          <a:p>
            <a:pPr algn="ctr"/>
            <a:r>
              <a:rPr lang="en-US" dirty="0"/>
              <a:t> 2 mm Alu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1F543E-72E1-42FA-B8EB-4C1FE2EDB879}"/>
              </a:ext>
            </a:extLst>
          </p:cNvPr>
          <p:cNvSpPr txBox="1"/>
          <p:nvPr/>
        </p:nvSpPr>
        <p:spPr>
          <a:xfrm>
            <a:off x="7075087" y="2495550"/>
            <a:ext cx="19737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Water/Glycol @ 0C</a:t>
            </a:r>
          </a:p>
          <a:p>
            <a:r>
              <a:rPr lang="en-US" dirty="0" err="1"/>
              <a:t>Q_dot</a:t>
            </a:r>
            <a:r>
              <a:rPr lang="en-US" dirty="0"/>
              <a:t> = 2 L/min</a:t>
            </a:r>
          </a:p>
          <a:p>
            <a:r>
              <a:rPr lang="en-US" dirty="0" err="1"/>
              <a:t>Dtout-Dtin</a:t>
            </a:r>
            <a:r>
              <a:rPr lang="en-US" dirty="0"/>
              <a:t> = 2 deg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3A7C73-BB39-4F64-82EC-3917FFC455A2}"/>
              </a:ext>
            </a:extLst>
          </p:cNvPr>
          <p:cNvSpPr txBox="1"/>
          <p:nvPr/>
        </p:nvSpPr>
        <p:spPr>
          <a:xfrm>
            <a:off x="1295400" y="3295678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x 14 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023310-6A8B-47FA-A189-548B5ED23206}"/>
              </a:ext>
            </a:extLst>
          </p:cNvPr>
          <p:cNvSpPr txBox="1"/>
          <p:nvPr/>
        </p:nvSpPr>
        <p:spPr>
          <a:xfrm>
            <a:off x="6575591" y="431905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x 14 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49760A-89F6-4B76-BB43-B7F133154FB4}"/>
              </a:ext>
            </a:extLst>
          </p:cNvPr>
          <p:cNvSpPr txBox="1"/>
          <p:nvPr/>
        </p:nvSpPr>
        <p:spPr>
          <a:xfrm>
            <a:off x="4660945" y="347329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41 W</a:t>
            </a:r>
          </a:p>
        </p:txBody>
      </p:sp>
    </p:spTree>
    <p:extLst>
      <p:ext uri="{BB962C8B-B14F-4D97-AF65-F5344CB8AC3E}">
        <p14:creationId xmlns:p14="http://schemas.microsoft.com/office/powerpoint/2010/main" val="234814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F3E9F4D-4256-4114-BDD0-00BB2B6B4D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0488" y="50899"/>
            <a:ext cx="8963025" cy="5041701"/>
          </a:xfrm>
          <a:prstGeom prst="rect">
            <a:avLst/>
          </a:prstGeo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C58CCF19-EE08-4930-B901-10D251808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E0B43D-C652-4A29-B8B0-40928F661175}"/>
              </a:ext>
            </a:extLst>
          </p:cNvPr>
          <p:cNvSpPr txBox="1"/>
          <p:nvPr/>
        </p:nvSpPr>
        <p:spPr>
          <a:xfrm>
            <a:off x="304800" y="3867150"/>
            <a:ext cx="3000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 over the base temperature</a:t>
            </a:r>
          </a:p>
        </p:txBody>
      </p:sp>
    </p:spTree>
    <p:extLst>
      <p:ext uri="{BB962C8B-B14F-4D97-AF65-F5344CB8AC3E}">
        <p14:creationId xmlns:p14="http://schemas.microsoft.com/office/powerpoint/2010/main" val="334308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A31422-19C4-4199-BD81-0C6F9A77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0A912D-61A0-49D4-B0C1-A215DC05509F}"/>
              </a:ext>
            </a:extLst>
          </p:cNvPr>
          <p:cNvSpPr txBox="1"/>
          <p:nvPr/>
        </p:nvSpPr>
        <p:spPr>
          <a:xfrm>
            <a:off x="1828800" y="2114550"/>
            <a:ext cx="50765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Assembly Procedures</a:t>
            </a:r>
          </a:p>
        </p:txBody>
      </p:sp>
    </p:spTree>
    <p:extLst>
      <p:ext uri="{BB962C8B-B14F-4D97-AF65-F5344CB8AC3E}">
        <p14:creationId xmlns:p14="http://schemas.microsoft.com/office/powerpoint/2010/main" val="342254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30B8E7-7B16-487F-A7F2-612CE4076F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200" y="50800"/>
            <a:ext cx="7076351" cy="5041900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A95BFDBB-2DD6-436E-9D73-D9D6C0675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5914555-F437-431E-85AB-7149E7CA4DD1}"/>
              </a:ext>
            </a:extLst>
          </p:cNvPr>
          <p:cNvCxnSpPr/>
          <p:nvPr/>
        </p:nvCxnSpPr>
        <p:spPr>
          <a:xfrm>
            <a:off x="871175" y="3714750"/>
            <a:ext cx="0" cy="91440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9302312-C9BB-4E65-9EF1-950F38967E9B}"/>
              </a:ext>
            </a:extLst>
          </p:cNvPr>
          <p:cNvCxnSpPr/>
          <p:nvPr/>
        </p:nvCxnSpPr>
        <p:spPr>
          <a:xfrm>
            <a:off x="3080975" y="2800350"/>
            <a:ext cx="0" cy="91440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AB85BB3-04E3-472D-ADDA-215DE0187D7E}"/>
              </a:ext>
            </a:extLst>
          </p:cNvPr>
          <p:cNvCxnSpPr>
            <a:cxnSpLocks/>
          </p:cNvCxnSpPr>
          <p:nvPr/>
        </p:nvCxnSpPr>
        <p:spPr>
          <a:xfrm>
            <a:off x="4985975" y="4680743"/>
            <a:ext cx="0" cy="411957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665F785-DE4D-4E57-8C3B-AED8572D1B2D}"/>
              </a:ext>
            </a:extLst>
          </p:cNvPr>
          <p:cNvSpPr txBox="1"/>
          <p:nvPr/>
        </p:nvSpPr>
        <p:spPr>
          <a:xfrm>
            <a:off x="3962399" y="50800"/>
            <a:ext cx="4952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Detector Cold Plate is secured to the assembly fixtures (granite table) and lifted up on ~ 2” posts</a:t>
            </a:r>
          </a:p>
          <a:p>
            <a:r>
              <a:rPr lang="en-US" dirty="0"/>
              <a:t>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F1C097-33C6-42BF-A637-36B9F7175553}"/>
              </a:ext>
            </a:extLst>
          </p:cNvPr>
          <p:cNvSpPr txBox="1"/>
          <p:nvPr/>
        </p:nvSpPr>
        <p:spPr>
          <a:xfrm>
            <a:off x="990600" y="4162912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 2 inches</a:t>
            </a:r>
          </a:p>
        </p:txBody>
      </p:sp>
    </p:spTree>
    <p:extLst>
      <p:ext uri="{BB962C8B-B14F-4D97-AF65-F5344CB8AC3E}">
        <p14:creationId xmlns:p14="http://schemas.microsoft.com/office/powerpoint/2010/main" val="11794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r>
              <a:rPr lang="en-US" dirty="0"/>
              <a:t>Goals and Requirements</a:t>
            </a:r>
            <a:endParaRPr u="sng" dirty="0"/>
          </a:p>
        </p:txBody>
      </p:sp>
      <p:sp>
        <p:nvSpPr>
          <p:cNvPr id="223" name="Google Shape;223;p3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54000" tIns="43200" rIns="54000" bIns="34275" rtlCol="0" anchor="ctr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449381"/>
              </p:ext>
            </p:extLst>
          </p:nvPr>
        </p:nvGraphicFramePr>
        <p:xfrm>
          <a:off x="457200" y="2319734"/>
          <a:ext cx="7900691" cy="2233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3944">
                  <a:extLst>
                    <a:ext uri="{9D8B030D-6E8A-4147-A177-3AD203B41FA5}">
                      <a16:colId xmlns:a16="http://schemas.microsoft.com/office/drawing/2014/main" val="2488074592"/>
                    </a:ext>
                  </a:extLst>
                </a:gridCol>
                <a:gridCol w="1124834">
                  <a:extLst>
                    <a:ext uri="{9D8B030D-6E8A-4147-A177-3AD203B41FA5}">
                      <a16:colId xmlns:a16="http://schemas.microsoft.com/office/drawing/2014/main" val="252603046"/>
                    </a:ext>
                  </a:extLst>
                </a:gridCol>
                <a:gridCol w="1068070">
                  <a:extLst>
                    <a:ext uri="{9D8B030D-6E8A-4147-A177-3AD203B41FA5}">
                      <a16:colId xmlns:a16="http://schemas.microsoft.com/office/drawing/2014/main" val="2891418467"/>
                    </a:ext>
                  </a:extLst>
                </a:gridCol>
                <a:gridCol w="507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0560">
                  <a:extLst>
                    <a:ext uri="{9D8B030D-6E8A-4147-A177-3AD203B41FA5}">
                      <a16:colId xmlns:a16="http://schemas.microsoft.com/office/drawing/2014/main" val="3819135113"/>
                    </a:ext>
                  </a:extLst>
                </a:gridCol>
                <a:gridCol w="689415">
                  <a:extLst>
                    <a:ext uri="{9D8B030D-6E8A-4147-A177-3AD203B41FA5}">
                      <a16:colId xmlns:a16="http://schemas.microsoft.com/office/drawing/2014/main" val="3725226273"/>
                    </a:ext>
                  </a:extLst>
                </a:gridCol>
                <a:gridCol w="11358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Threshold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Objective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REXS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XPCS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1MPixM</a:t>
                      </a:r>
                    </a:p>
                  </a:txBody>
                  <a:tcPr marL="51435" marR="5143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482114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Pixel Pitch (um)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6"/>
                          </a:solidFill>
                          <a:effectLst/>
                        </a:rPr>
                        <a:t>50</a:t>
                      </a:r>
                      <a:endParaRPr lang="en-US" sz="120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50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135372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Read Noise (e- rms)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6"/>
                          </a:solidFill>
                          <a:effectLst/>
                        </a:rPr>
                        <a:t>15</a:t>
                      </a:r>
                      <a:endParaRPr lang="en-US" sz="120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12</a:t>
                      </a:r>
                    </a:p>
                  </a:txBody>
                  <a:tcPr marL="51435" marR="51435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892642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Quantum efficiency (%, 275eV-1500eV)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90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~84</a:t>
                      </a:r>
                    </a:p>
                  </a:txBody>
                  <a:tcPr marL="51435" marR="5143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11856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Frame Rate (kHz)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6"/>
                          </a:solidFill>
                          <a:effectLst/>
                        </a:rPr>
                        <a:t>5</a:t>
                      </a:r>
                      <a:endParaRPr lang="en-US" sz="120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7.5</a:t>
                      </a:r>
                    </a:p>
                  </a:txBody>
                  <a:tcPr marL="51435" marR="51435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419184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Array size (pixels)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6"/>
                          </a:solidFill>
                          <a:effectLst/>
                        </a:rPr>
                        <a:t>512x512</a:t>
                      </a:r>
                      <a:endParaRPr lang="en-US" sz="120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1024x1024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1152x1152</a:t>
                      </a:r>
                    </a:p>
                  </a:txBody>
                  <a:tcPr marL="51435" marR="5143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622318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Well Depth (Number of 530eV photons)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3000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✔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&gt;1000</a:t>
                      </a:r>
                    </a:p>
                  </a:txBody>
                  <a:tcPr marL="51435" marR="51435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32529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Vacuum outgassing rate (torr*L/s)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2E-8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1E-8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2E-8</a:t>
                      </a:r>
                    </a:p>
                  </a:txBody>
                  <a:tcPr marL="51435" marR="5143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94945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Cabling and cooling length (m)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144650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Physical package envelope (</a:t>
                      </a:r>
                      <a:r>
                        <a:rPr lang="en-US" sz="1200" err="1">
                          <a:effectLst/>
                        </a:rPr>
                        <a:t>WxLxD</a:t>
                      </a:r>
                      <a:r>
                        <a:rPr lang="en-US" sz="1200">
                          <a:effectLst/>
                        </a:rPr>
                        <a:t>, mm)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69BE28"/>
                          </a:solidFill>
                          <a:effectLst/>
                        </a:rPr>
                        <a:t>100x175x75mm</a:t>
                      </a:r>
                      <a:endParaRPr lang="en-US" sz="1200" dirty="0">
                        <a:solidFill>
                          <a:srgbClr val="69BE28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75x150x50mm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100x175x75mm</a:t>
                      </a:r>
                    </a:p>
                  </a:txBody>
                  <a:tcPr marL="51435" marR="5143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988677"/>
                  </a:ext>
                </a:extLst>
              </a:tr>
              <a:tr h="20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Power dissipation (W)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r>
                        <a:rPr lang="en-US" sz="1200" baseline="30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 baseline="30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✔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250 </a:t>
                      </a:r>
                    </a:p>
                  </a:txBody>
                  <a:tcPr marL="51435" marR="51435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30608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5800" y="4653017"/>
            <a:ext cx="548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 – Assuming a 2x3 tiles or 768x576 consumes 125W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99BE8E-07AB-4DE6-91AB-0C25855BC4CA}"/>
              </a:ext>
            </a:extLst>
          </p:cNvPr>
          <p:cNvSpPr/>
          <p:nvPr/>
        </p:nvSpPr>
        <p:spPr>
          <a:xfrm>
            <a:off x="304800" y="1034731"/>
            <a:ext cx="800100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075" lvl="1" indent="-257175">
              <a:buFont typeface="Wingdings" panose="05000000000000000000" pitchFamily="2" charset="2"/>
              <a:buChar char="§"/>
            </a:pPr>
            <a:r>
              <a:rPr lang="en-US" sz="1600" b="1" i="1" dirty="0"/>
              <a:t>Develop a low risk concept for </a:t>
            </a:r>
            <a:r>
              <a:rPr lang="en-US" sz="1600" b="1" i="1" dirty="0" err="1"/>
              <a:t>tileing</a:t>
            </a:r>
            <a:r>
              <a:rPr lang="en-US" sz="1600" b="1" i="1" dirty="0"/>
              <a:t> </a:t>
            </a:r>
            <a:r>
              <a:rPr lang="en-US" sz="1600" b="1" i="1" dirty="0" err="1"/>
              <a:t>ePixM</a:t>
            </a:r>
            <a:r>
              <a:rPr lang="en-US" sz="1600" b="1" i="1" dirty="0"/>
              <a:t> prototype modules into a large area 1Mpix camera</a:t>
            </a:r>
          </a:p>
          <a:p>
            <a:pPr marL="600075" lvl="1" indent="-257175">
              <a:buFont typeface="Wingdings" panose="05000000000000000000" pitchFamily="2" charset="2"/>
              <a:buChar char="§"/>
            </a:pPr>
            <a:endParaRPr lang="en-US" b="1" i="1" dirty="0"/>
          </a:p>
          <a:p>
            <a:pPr marL="600075" lvl="1" indent="-257175">
              <a:buFont typeface="Wingdings" panose="05000000000000000000" pitchFamily="2" charset="2"/>
              <a:buChar char="§"/>
            </a:pPr>
            <a:r>
              <a:rPr lang="en-US" sz="1600" i="1" dirty="0"/>
              <a:t>Setup the infrastructure for soft x-ray entrance window fabrication</a:t>
            </a:r>
          </a:p>
          <a:p>
            <a:pPr lvl="1" indent="0">
              <a:buNone/>
            </a:pPr>
            <a:endParaRPr lang="en-US" sz="500" i="1" dirty="0"/>
          </a:p>
        </p:txBody>
      </p:sp>
    </p:spTree>
    <p:extLst>
      <p:ext uri="{BB962C8B-B14F-4D97-AF65-F5344CB8AC3E}">
        <p14:creationId xmlns:p14="http://schemas.microsoft.com/office/powerpoint/2010/main" val="222305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4" descr="A close up of a device&#10;&#10;Description automatically generated">
            <a:extLst>
              <a:ext uri="{FF2B5EF4-FFF2-40B4-BE49-F238E27FC236}">
                <a16:creationId xmlns:a16="http://schemas.microsoft.com/office/drawing/2014/main" id="{960A7548-5A56-4381-9C1C-2DE8226104E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086" y="3165059"/>
            <a:ext cx="2782473" cy="1843388"/>
          </a:xfrm>
          <a:prstGeom prst="rect">
            <a:avLst/>
          </a:prstGeom>
          <a:noFill/>
        </p:spPr>
      </p:pic>
      <p:pic>
        <p:nvPicPr>
          <p:cNvPr id="5" name="Content Placeholder 4" descr="A picture containing bed&#10;&#10;Description automatically generated">
            <a:extLst>
              <a:ext uri="{FF2B5EF4-FFF2-40B4-BE49-F238E27FC236}">
                <a16:creationId xmlns:a16="http://schemas.microsoft.com/office/drawing/2014/main" id="{07F0AE8B-8E82-4FA3-BC6E-E07BE323D521}"/>
              </a:ext>
            </a:extLst>
          </p:cNvPr>
          <p:cNvPicPr preferRelativeResize="0"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384764" y="1200151"/>
            <a:ext cx="2659120" cy="1814848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336FB941-D167-46B8-9608-1225019BA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85464E4-D691-4DF4-8D69-B98BA7B9F889}"/>
              </a:ext>
            </a:extLst>
          </p:cNvPr>
          <p:cNvSpPr/>
          <p:nvPr/>
        </p:nvSpPr>
        <p:spPr>
          <a:xfrm rot="19603207">
            <a:off x="3663129" y="2537400"/>
            <a:ext cx="411406" cy="217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47BF0-88BA-42D4-81CF-F0488568259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402" y="1149617"/>
            <a:ext cx="2752284" cy="20512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66D053-C0E5-4033-9F79-25F4907F849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00" y="2799487"/>
            <a:ext cx="2809575" cy="2271694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0CD589A1-47AF-480F-952D-7617901B7D3B}"/>
              </a:ext>
            </a:extLst>
          </p:cNvPr>
          <p:cNvSpPr/>
          <p:nvPr/>
        </p:nvSpPr>
        <p:spPr>
          <a:xfrm rot="12630410">
            <a:off x="6569262" y="2220132"/>
            <a:ext cx="566259" cy="217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BCDA29-12EC-4C30-9837-3C335270C4F6}"/>
              </a:ext>
            </a:extLst>
          </p:cNvPr>
          <p:cNvSpPr txBox="1"/>
          <p:nvPr/>
        </p:nvSpPr>
        <p:spPr>
          <a:xfrm>
            <a:off x="3841645" y="2728106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B7AC32-728A-48ED-9171-6E0510E48800}"/>
              </a:ext>
            </a:extLst>
          </p:cNvPr>
          <p:cNvSpPr txBox="1"/>
          <p:nvPr/>
        </p:nvSpPr>
        <p:spPr>
          <a:xfrm>
            <a:off x="6938353" y="26780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E6ED00-53F8-403A-B8CE-618E7DB6FB18}"/>
              </a:ext>
            </a:extLst>
          </p:cNvPr>
          <p:cNvSpPr txBox="1"/>
          <p:nvPr/>
        </p:nvSpPr>
        <p:spPr>
          <a:xfrm>
            <a:off x="1350422" y="4723368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A9CFC8-6913-46E8-BADE-F5FE86BA1DB4}"/>
              </a:ext>
            </a:extLst>
          </p:cNvPr>
          <p:cNvSpPr txBox="1"/>
          <p:nvPr/>
        </p:nvSpPr>
        <p:spPr>
          <a:xfrm flipH="1">
            <a:off x="6172200" y="4641352"/>
            <a:ext cx="345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2D7C5BD0-CE1F-436C-A1C3-117D284A98CC}"/>
              </a:ext>
            </a:extLst>
          </p:cNvPr>
          <p:cNvSpPr/>
          <p:nvPr/>
        </p:nvSpPr>
        <p:spPr>
          <a:xfrm rot="16200000">
            <a:off x="935792" y="4375285"/>
            <a:ext cx="566259" cy="217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0F764C-F1A8-4E9B-A0C0-8DC07F4DEDB4}"/>
              </a:ext>
            </a:extLst>
          </p:cNvPr>
          <p:cNvSpPr txBox="1"/>
          <p:nvPr/>
        </p:nvSpPr>
        <p:spPr>
          <a:xfrm>
            <a:off x="457201" y="50800"/>
            <a:ext cx="8458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carrier board is inserted horizontally from the two sides and brought to the final position with two lateral movements in the horizontal plan (a. &amp; b.)</a:t>
            </a:r>
          </a:p>
          <a:p>
            <a:endParaRPr lang="en-US" dirty="0"/>
          </a:p>
          <a:p>
            <a:r>
              <a:rPr lang="en-US" dirty="0"/>
              <a:t>The Concentrator Board is connected once the Carrier Board is fastened  to the cold plate (c. &amp; d.)</a:t>
            </a:r>
          </a:p>
        </p:txBody>
      </p:sp>
    </p:spTree>
    <p:extLst>
      <p:ext uri="{BB962C8B-B14F-4D97-AF65-F5344CB8AC3E}">
        <p14:creationId xmlns:p14="http://schemas.microsoft.com/office/powerpoint/2010/main" val="127872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1A482B-6271-46E9-A1C7-61872E3B15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95296" y="50800"/>
            <a:ext cx="7553408" cy="5041900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2C3DF588-EBF5-4574-832D-0C8C9BAD8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3EE7A26-AD81-499A-AE5B-7998856AC0CC}"/>
              </a:ext>
            </a:extLst>
          </p:cNvPr>
          <p:cNvSpPr/>
          <p:nvPr/>
        </p:nvSpPr>
        <p:spPr>
          <a:xfrm>
            <a:off x="1752600" y="971550"/>
            <a:ext cx="1066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69340EC-3C05-4897-989C-E222897D2518}"/>
              </a:ext>
            </a:extLst>
          </p:cNvPr>
          <p:cNvSpPr/>
          <p:nvPr/>
        </p:nvSpPr>
        <p:spPr>
          <a:xfrm rot="16200000">
            <a:off x="2870562" y="2076450"/>
            <a:ext cx="1066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E33924B-D75A-43C6-875D-0B1094817C02}"/>
              </a:ext>
            </a:extLst>
          </p:cNvPr>
          <p:cNvCxnSpPr/>
          <p:nvPr/>
        </p:nvCxnSpPr>
        <p:spPr>
          <a:xfrm>
            <a:off x="3124200" y="4019550"/>
            <a:ext cx="0" cy="91440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C1A7D0-D9A9-45EA-AB1E-0E25AB663059}"/>
              </a:ext>
            </a:extLst>
          </p:cNvPr>
          <p:cNvCxnSpPr/>
          <p:nvPr/>
        </p:nvCxnSpPr>
        <p:spPr>
          <a:xfrm>
            <a:off x="5473338" y="4019550"/>
            <a:ext cx="0" cy="91440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80AE7C-D860-4F9D-B893-A008DC9569A1}"/>
              </a:ext>
            </a:extLst>
          </p:cNvPr>
          <p:cNvCxnSpPr/>
          <p:nvPr/>
        </p:nvCxnSpPr>
        <p:spPr>
          <a:xfrm>
            <a:off x="7696200" y="4019550"/>
            <a:ext cx="0" cy="91440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69798FE-C8C1-41C4-8F12-1555F76E80F1}"/>
              </a:ext>
            </a:extLst>
          </p:cNvPr>
          <p:cNvSpPr txBox="1"/>
          <p:nvPr/>
        </p:nvSpPr>
        <p:spPr>
          <a:xfrm>
            <a:off x="2328964" y="141843"/>
            <a:ext cx="422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Carrier Board and Concentrator Installation</a:t>
            </a:r>
          </a:p>
        </p:txBody>
      </p:sp>
    </p:spTree>
    <p:extLst>
      <p:ext uri="{BB962C8B-B14F-4D97-AF65-F5344CB8AC3E}">
        <p14:creationId xmlns:p14="http://schemas.microsoft.com/office/powerpoint/2010/main" val="368877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79C4DA9-77D7-4D4E-914D-FFF2DAE360A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0975" y="382380"/>
            <a:ext cx="8963025" cy="4324660"/>
          </a:xfrm>
          <a:prstGeom prst="rect">
            <a:avLst/>
          </a:prstGeo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A229B83F-CE24-49FA-8A31-3FFC00BD7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B5560F-4A27-4DA6-ACDA-A12F6AF9CE92}"/>
              </a:ext>
            </a:extLst>
          </p:cNvPr>
          <p:cNvSpPr txBox="1"/>
          <p:nvPr/>
        </p:nvSpPr>
        <p:spPr>
          <a:xfrm>
            <a:off x="1219200" y="224754"/>
            <a:ext cx="703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camera ready for the integration with motherboard on the enclosure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6B9FD6-C5F8-4120-8881-EDEE219BA7A7}"/>
              </a:ext>
            </a:extLst>
          </p:cNvPr>
          <p:cNvSpPr txBox="1"/>
          <p:nvPr/>
        </p:nvSpPr>
        <p:spPr>
          <a:xfrm>
            <a:off x="1981200" y="4707040"/>
            <a:ext cx="5716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Cables are pre-connected to the concentrator boards</a:t>
            </a:r>
          </a:p>
        </p:txBody>
      </p:sp>
    </p:spTree>
    <p:extLst>
      <p:ext uri="{BB962C8B-B14F-4D97-AF65-F5344CB8AC3E}">
        <p14:creationId xmlns:p14="http://schemas.microsoft.com/office/powerpoint/2010/main" val="58101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circuit board&#10;&#10;Description automatically generated">
            <a:extLst>
              <a:ext uri="{FF2B5EF4-FFF2-40B4-BE49-F238E27FC236}">
                <a16:creationId xmlns:a16="http://schemas.microsoft.com/office/drawing/2014/main" id="{573D1A42-2D71-455D-8188-180EA5DE13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" y="1208926"/>
            <a:ext cx="7186438" cy="3934574"/>
          </a:xfrm>
          <a:prstGeom prst="rect">
            <a:avLst/>
          </a:prstGeo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D1ED6998-8952-4F7F-BCA0-2807984E9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FAD3E8C-C50F-402B-BAA8-32E37D23BF41}"/>
              </a:ext>
            </a:extLst>
          </p:cNvPr>
          <p:cNvSpPr/>
          <p:nvPr/>
        </p:nvSpPr>
        <p:spPr>
          <a:xfrm rot="20617423">
            <a:off x="4068692" y="4576763"/>
            <a:ext cx="1219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0446AF-715C-4A97-8846-A426E79D11E6}"/>
              </a:ext>
            </a:extLst>
          </p:cNvPr>
          <p:cNvSpPr txBox="1"/>
          <p:nvPr/>
        </p:nvSpPr>
        <p:spPr>
          <a:xfrm>
            <a:off x="357259" y="209550"/>
            <a:ext cx="8558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Motherboard is pre-assembled and tested on the L-shaped enclosure strongback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standoff of the cold plate bolt to the bottom of the strong back and the heat sink on the concentrator board bolts to the vertical wall </a:t>
            </a:r>
          </a:p>
        </p:txBody>
      </p:sp>
    </p:spTree>
    <p:extLst>
      <p:ext uri="{BB962C8B-B14F-4D97-AF65-F5344CB8AC3E}">
        <p14:creationId xmlns:p14="http://schemas.microsoft.com/office/powerpoint/2010/main" val="271879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9A4590E-77C1-4DF5-8E17-0252EABC18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2001" y="209550"/>
            <a:ext cx="7939999" cy="5041900"/>
          </a:xfrm>
          <a:prstGeom prst="rect">
            <a:avLst/>
          </a:prstGeo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5B59F724-04BD-45DF-9C12-8E1B166AE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4A7F38-0376-4732-A3AA-7B8B942D319F}"/>
              </a:ext>
            </a:extLst>
          </p:cNvPr>
          <p:cNvSpPr txBox="1"/>
          <p:nvPr/>
        </p:nvSpPr>
        <p:spPr>
          <a:xfrm>
            <a:off x="622580" y="209550"/>
            <a:ext cx="735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Camera ready for final testing before the installation in the vacuum chamber</a:t>
            </a:r>
          </a:p>
        </p:txBody>
      </p:sp>
    </p:spTree>
    <p:extLst>
      <p:ext uri="{BB962C8B-B14F-4D97-AF65-F5344CB8AC3E}">
        <p14:creationId xmlns:p14="http://schemas.microsoft.com/office/powerpoint/2010/main" val="31326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0C3FF5B-D1CA-4B7C-A796-E07B8900D8E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4307" r="5239"/>
          <a:stretch/>
        </p:blipFill>
        <p:spPr>
          <a:xfrm>
            <a:off x="22746" y="100747"/>
            <a:ext cx="4800601" cy="5041900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7744B3F9-4860-4E58-87A4-816CBFB70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661A22-AC3C-4BDE-AF77-3FB5B1BC8F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36" r="3314"/>
          <a:stretch/>
        </p:blipFill>
        <p:spPr>
          <a:xfrm>
            <a:off x="4223335" y="64637"/>
            <a:ext cx="4659730" cy="3886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87F6DB-EFDF-4ED0-B332-72ADF9AD6BC7}"/>
              </a:ext>
            </a:extLst>
          </p:cNvPr>
          <p:cNvSpPr txBox="1"/>
          <p:nvPr/>
        </p:nvSpPr>
        <p:spPr>
          <a:xfrm>
            <a:off x="2548529" y="29698"/>
            <a:ext cx="4046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Camera in the envelope assigned by LCLS</a:t>
            </a:r>
          </a:p>
        </p:txBody>
      </p:sp>
    </p:spTree>
    <p:extLst>
      <p:ext uri="{BB962C8B-B14F-4D97-AF65-F5344CB8AC3E}">
        <p14:creationId xmlns:p14="http://schemas.microsoft.com/office/powerpoint/2010/main" val="132123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119D6-DCFD-4916-82A8-6EC4C29B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Camera on the theta-arm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929BCB-4A4A-4D0E-A22D-DDDC5D12D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FE6F07-6A3D-4B41-B1D6-EC39F9A87F0C}"/>
              </a:ext>
            </a:extLst>
          </p:cNvPr>
          <p:cNvSpPr txBox="1"/>
          <p:nvPr/>
        </p:nvSpPr>
        <p:spPr>
          <a:xfrm>
            <a:off x="4419600" y="2647950"/>
            <a:ext cx="2904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x Power Cable</a:t>
            </a:r>
          </a:p>
          <a:p>
            <a:r>
              <a:rPr lang="en-US" dirty="0"/>
              <a:t>1 x Optical Fiber Transceiver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B108F1-9A46-4065-9FDB-7BF98BBA8A95}"/>
              </a:ext>
            </a:extLst>
          </p:cNvPr>
          <p:cNvSpPr/>
          <p:nvPr/>
        </p:nvSpPr>
        <p:spPr>
          <a:xfrm>
            <a:off x="4881321" y="4257570"/>
            <a:ext cx="342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 x Flex Cooling lines  - Sensors </a:t>
            </a:r>
          </a:p>
          <a:p>
            <a:r>
              <a:rPr lang="en-US" dirty="0"/>
              <a:t>2 x Flex Cooling lines  - </a:t>
            </a:r>
            <a:r>
              <a:rPr lang="en-US" dirty="0" err="1"/>
              <a:t>ReadOut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B12725-1596-464A-9A38-64861B852923}"/>
              </a:ext>
            </a:extLst>
          </p:cNvPr>
          <p:cNvSpPr txBox="1"/>
          <p:nvPr/>
        </p:nvSpPr>
        <p:spPr>
          <a:xfrm>
            <a:off x="4195595" y="1387546"/>
            <a:ext cx="335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mass of the camera  = 0.9 kg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8FEB40-F42D-4261-81F1-E9236BE48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22" y="1032743"/>
            <a:ext cx="3662795" cy="411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82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8A2131-48C8-4E7D-8323-3711F74CF2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7708"/>
          <a:stretch/>
        </p:blipFill>
        <p:spPr>
          <a:xfrm>
            <a:off x="76200" y="101600"/>
            <a:ext cx="7299263" cy="5041900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73DF5362-9A64-4FFD-A17D-5029322B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C9E40E-8EE4-451C-A483-CBEC1BD74FE1}"/>
              </a:ext>
            </a:extLst>
          </p:cNvPr>
          <p:cNvSpPr txBox="1"/>
          <p:nvPr/>
        </p:nvSpPr>
        <p:spPr>
          <a:xfrm>
            <a:off x="3778838" y="184150"/>
            <a:ext cx="3421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Low-thermal conductivity V-guides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8EF13C-AE6F-4378-97C5-E3CFE9C4A1B0}"/>
              </a:ext>
            </a:extLst>
          </p:cNvPr>
          <p:cNvSpPr txBox="1"/>
          <p:nvPr/>
        </p:nvSpPr>
        <p:spPr>
          <a:xfrm>
            <a:off x="3497231" y="2571982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U-bracket attached to the theta-arm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1813B26-404D-4934-B745-D313C4A8DD03}"/>
              </a:ext>
            </a:extLst>
          </p:cNvPr>
          <p:cNvCxnSpPr/>
          <p:nvPr/>
        </p:nvCxnSpPr>
        <p:spPr>
          <a:xfrm flipH="1">
            <a:off x="4716431" y="553482"/>
            <a:ext cx="762000" cy="5477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889F3E-7B87-4E23-A699-63953376C692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3104635" y="553482"/>
            <a:ext cx="2384960" cy="73964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91D66A9-3881-4F13-817D-90713DA1DB32}"/>
              </a:ext>
            </a:extLst>
          </p:cNvPr>
          <p:cNvSpPr txBox="1"/>
          <p:nvPr/>
        </p:nvSpPr>
        <p:spPr>
          <a:xfrm>
            <a:off x="6369550" y="2277711"/>
            <a:ext cx="1166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screws</a:t>
            </a:r>
          </a:p>
        </p:txBody>
      </p:sp>
      <p:pic>
        <p:nvPicPr>
          <p:cNvPr id="13" name="Content Placeholder 9">
            <a:extLst>
              <a:ext uri="{FF2B5EF4-FFF2-40B4-BE49-F238E27FC236}">
                <a16:creationId xmlns:a16="http://schemas.microsoft.com/office/drawing/2014/main" id="{15B6865E-AE49-41F3-82E3-1AA5C95D88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415" t="14271" r="148" b="34344"/>
          <a:stretch/>
        </p:blipFill>
        <p:spPr>
          <a:xfrm>
            <a:off x="7599986" y="819150"/>
            <a:ext cx="1295400" cy="3390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1DE2666-4D30-4BF7-8C50-679301E8E43B}"/>
              </a:ext>
            </a:extLst>
          </p:cNvPr>
          <p:cNvSpPr txBox="1"/>
          <p:nvPr/>
        </p:nvSpPr>
        <p:spPr>
          <a:xfrm>
            <a:off x="7535831" y="4215884"/>
            <a:ext cx="148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V-guide detail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343D9E-6DD2-4F32-AE88-FEB33B8C30B4}"/>
              </a:ext>
            </a:extLst>
          </p:cNvPr>
          <p:cNvSpPr txBox="1"/>
          <p:nvPr/>
        </p:nvSpPr>
        <p:spPr>
          <a:xfrm>
            <a:off x="1219200" y="4400550"/>
            <a:ext cx="2877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Kinematic mounting through set screw with 3 </a:t>
            </a:r>
            <a:r>
              <a:rPr lang="en-US" dirty="0" err="1"/>
              <a:t>dof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377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A12785-389C-45E1-8144-A11E18AE5E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44450"/>
            <a:ext cx="5436011" cy="5041900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6D4468F4-8A79-433B-9F0B-BDF7E303F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72428C-4333-400F-9697-441F54DBB727}"/>
              </a:ext>
            </a:extLst>
          </p:cNvPr>
          <p:cNvSpPr txBox="1"/>
          <p:nvPr/>
        </p:nvSpPr>
        <p:spPr>
          <a:xfrm>
            <a:off x="5436011" y="3726934"/>
            <a:ext cx="3202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Feedthrough 6” Flange - Cooling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8ED834-BF5F-4F04-826E-8F0489DD5FCC}"/>
              </a:ext>
            </a:extLst>
          </p:cNvPr>
          <p:cNvSpPr txBox="1"/>
          <p:nvPr/>
        </p:nvSpPr>
        <p:spPr>
          <a:xfrm>
            <a:off x="5185917" y="4521200"/>
            <a:ext cx="3112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Feedthrough 6” Flange - Cables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5302075-2924-408A-9EF3-14883A31AD1F}"/>
              </a:ext>
            </a:extLst>
          </p:cNvPr>
          <p:cNvCxnSpPr>
            <a:cxnSpLocks/>
          </p:cNvCxnSpPr>
          <p:nvPr/>
        </p:nvCxnSpPr>
        <p:spPr>
          <a:xfrm flipH="1">
            <a:off x="4953001" y="4041775"/>
            <a:ext cx="483010" cy="1746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E300B11-2044-4EAD-B1AA-B0C5CBE01795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267201" y="4521200"/>
            <a:ext cx="918716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2B2B0B3-244E-44F8-9884-E4F30FD21179}"/>
              </a:ext>
            </a:extLst>
          </p:cNvPr>
          <p:cNvSpPr txBox="1"/>
          <p:nvPr/>
        </p:nvSpPr>
        <p:spPr>
          <a:xfrm>
            <a:off x="5334000" y="1927673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Distance Camera-flanges ~ 1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Expected  +500 mm slack for the On-OFF beam motion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5DCDB9-C1B0-4E33-80BA-14890E7C2BAF}"/>
              </a:ext>
            </a:extLst>
          </p:cNvPr>
          <p:cNvCxnSpPr>
            <a:cxnSpLocks/>
          </p:cNvCxnSpPr>
          <p:nvPr/>
        </p:nvCxnSpPr>
        <p:spPr>
          <a:xfrm flipH="1">
            <a:off x="4064764" y="2240355"/>
            <a:ext cx="1371247" cy="477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41A5FA6-3914-491E-9E4E-FC3967260034}"/>
              </a:ext>
            </a:extLst>
          </p:cNvPr>
          <p:cNvSpPr txBox="1"/>
          <p:nvPr/>
        </p:nvSpPr>
        <p:spPr>
          <a:xfrm>
            <a:off x="4876800" y="44450"/>
            <a:ext cx="3657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Integration with the RIXS instrument </a:t>
            </a:r>
          </a:p>
        </p:txBody>
      </p:sp>
    </p:spTree>
    <p:extLst>
      <p:ext uri="{BB962C8B-B14F-4D97-AF65-F5344CB8AC3E}">
        <p14:creationId xmlns:p14="http://schemas.microsoft.com/office/powerpoint/2010/main" val="321278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supply and fiber optic cable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12" y="1017287"/>
            <a:ext cx="2930950" cy="222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89" y="883902"/>
            <a:ext cx="50291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Fiber optic ribbon hermetic feed-through (24 fiber MTP bundle)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supply cable 30 x 26 AWG wires with </a:t>
            </a:r>
            <a:r>
              <a:rPr lang="en-US" dirty="0">
                <a:solidFill>
                  <a:srgbClr val="222222"/>
                </a:solidFill>
                <a:latin typeface="Fira Sans"/>
              </a:rPr>
              <a:t>MTHT-212-037-161-415R</a:t>
            </a:r>
            <a:r>
              <a:rPr lang="en-US" dirty="0"/>
              <a:t> </a:t>
            </a:r>
            <a:r>
              <a:rPr lang="en-US" dirty="0" err="1"/>
              <a:t>AirBorn</a:t>
            </a:r>
            <a:r>
              <a:rPr lang="en-US" dirty="0"/>
              <a:t>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About 0.5A per wire at 48V (3 meter length only 0.2V drop)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Minimum 3 isolated 48V supplies but up to 7 can be used for current split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voltage bias power supply (-120V)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D29900-6616-E041-9929-F86AACE0B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671" y="3351006"/>
            <a:ext cx="4286129" cy="159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7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7240">
            <a:off x="1562287" y="2053818"/>
            <a:ext cx="2599781" cy="15053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Detector Concept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33853A-9FAB-4CD6-814D-8F8189299D29}"/>
              </a:ext>
            </a:extLst>
          </p:cNvPr>
          <p:cNvSpPr txBox="1"/>
          <p:nvPr/>
        </p:nvSpPr>
        <p:spPr>
          <a:xfrm>
            <a:off x="4812669" y="1602477"/>
            <a:ext cx="2917004" cy="3462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50"/>
              <a:t>ePixM monolithic front-end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1D3A9E-305F-48D0-A3F4-B06056C4B0F6}"/>
              </a:ext>
            </a:extLst>
          </p:cNvPr>
          <p:cNvSpPr txBox="1"/>
          <p:nvPr/>
        </p:nvSpPr>
        <p:spPr>
          <a:xfrm>
            <a:off x="4805007" y="3644339"/>
            <a:ext cx="241775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/>
              <a:t>Readout ASIC (ROIC)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3B9E00-6624-4F29-A33F-81B9E34C08B9}"/>
              </a:ext>
            </a:extLst>
          </p:cNvPr>
          <p:cNvSpPr txBox="1"/>
          <p:nvPr/>
        </p:nvSpPr>
        <p:spPr>
          <a:xfrm>
            <a:off x="4811187" y="3171400"/>
            <a:ext cx="2525533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/>
              <a:t>Standard micro-bumps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3CCFA3F-AB46-4E13-83A2-9FF59893909F}"/>
              </a:ext>
            </a:extLst>
          </p:cNvPr>
          <p:cNvCxnSpPr>
            <a:cxnSpLocks/>
          </p:cNvCxnSpPr>
          <p:nvPr/>
        </p:nvCxnSpPr>
        <p:spPr>
          <a:xfrm flipH="1">
            <a:off x="3485692" y="1821703"/>
            <a:ext cx="1229888" cy="422657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A15DE4C-D5F6-43B9-A3F8-DCC5DFA2F4BF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529013" y="3021628"/>
            <a:ext cx="1282174" cy="322897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D15A35D-95BD-49ED-9AAE-425230516E17}"/>
              </a:ext>
            </a:extLst>
          </p:cNvPr>
          <p:cNvCxnSpPr>
            <a:cxnSpLocks/>
          </p:cNvCxnSpPr>
          <p:nvPr/>
        </p:nvCxnSpPr>
        <p:spPr>
          <a:xfrm flipH="1" flipV="1">
            <a:off x="4110700" y="3502483"/>
            <a:ext cx="604880" cy="288798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oogle Shape;184;p27"/>
          <p:cNvSpPr txBox="1">
            <a:spLocks/>
          </p:cNvSpPr>
          <p:nvPr/>
        </p:nvSpPr>
        <p:spPr>
          <a:xfrm>
            <a:off x="1346390" y="699650"/>
            <a:ext cx="6077678" cy="5647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b" anchorCtr="0">
            <a:noAutofit/>
          </a:bodyPr>
          <a:lstStyle>
            <a:lvl1pPr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buSzPts val="2000"/>
              <a:buFont typeface="Arial"/>
              <a:buNone/>
            </a:pPr>
            <a:r>
              <a:rPr lang="en-US" sz="1800">
                <a:solidFill>
                  <a:schemeClr val="tx2"/>
                </a:solidFill>
              </a:rPr>
              <a:t>Standard modular hybrid approach</a:t>
            </a:r>
            <a:endParaRPr lang="en-US" sz="210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47A870-B05B-4CB1-B4E2-A678527CE26C}"/>
              </a:ext>
            </a:extLst>
          </p:cNvPr>
          <p:cNvSpPr txBox="1"/>
          <p:nvPr/>
        </p:nvSpPr>
        <p:spPr>
          <a:xfrm>
            <a:off x="1321170" y="1304385"/>
            <a:ext cx="22671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/>
              <a:t>Core module architecture: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816399" y="1915389"/>
            <a:ext cx="2843908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C00000"/>
              </a:buClr>
            </a:pPr>
            <a:r>
              <a:rPr lang="en-US" sz="1050">
                <a:solidFill>
                  <a:schemeClr val="dk1"/>
                </a:solidFill>
                <a:ea typeface="Arial"/>
                <a:cs typeface="Arial"/>
                <a:sym typeface="Arial"/>
              </a:rPr>
              <a:t>Fully depleted CMOS Image Sensor with front-end circuitry</a:t>
            </a:r>
          </a:p>
          <a:p>
            <a:pPr marL="557213" lvl="1" indent="-214313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050">
                <a:solidFill>
                  <a:schemeClr val="dk1"/>
                </a:solidFill>
                <a:cs typeface="Arial"/>
                <a:sym typeface="Arial"/>
              </a:rPr>
              <a:t>on-sensors amplifier reduces input detector capacitance and thus noise</a:t>
            </a:r>
            <a:endParaRPr lang="en-US" sz="1050"/>
          </a:p>
          <a:p>
            <a:pPr marL="557213" lvl="1" indent="-214313" algn="just">
              <a:buClr>
                <a:srgbClr val="C00000"/>
              </a:buClr>
              <a:buSzPts val="1400"/>
              <a:buFont typeface="Arial"/>
              <a:buChar char="•"/>
            </a:pPr>
            <a:r>
              <a:rPr lang="en-US" sz="1050">
                <a:solidFill>
                  <a:schemeClr val="dk1"/>
                </a:solidFill>
                <a:ea typeface="Arial"/>
                <a:cs typeface="Arial"/>
                <a:sym typeface="Arial"/>
              </a:rPr>
              <a:t>Back-thinned and back illuminated</a:t>
            </a:r>
          </a:p>
          <a:p>
            <a:pPr marL="557213" lvl="1" indent="-214313" algn="just">
              <a:buClr>
                <a:srgbClr val="C00000"/>
              </a:buClr>
              <a:buSzPts val="1400"/>
              <a:buFont typeface="Arial"/>
              <a:buChar char="•"/>
            </a:pPr>
            <a:r>
              <a:rPr lang="en-US" sz="1050">
                <a:solidFill>
                  <a:schemeClr val="dk1"/>
                </a:solidFill>
                <a:ea typeface="Arial"/>
                <a:cs typeface="Arial"/>
                <a:sym typeface="Arial"/>
              </a:rPr>
              <a:t>Entrance window optimized for soft X-rays (</a:t>
            </a:r>
            <a:r>
              <a:rPr lang="en-US" sz="1050">
                <a:solidFill>
                  <a:schemeClr val="accent6">
                    <a:lumMod val="75000"/>
                  </a:schemeClr>
                </a:solidFill>
                <a:ea typeface="Arial"/>
                <a:cs typeface="Arial"/>
                <a:sym typeface="Arial"/>
              </a:rPr>
              <a:t>demonstrated</a:t>
            </a:r>
            <a:r>
              <a:rPr lang="en-US" sz="1050">
                <a:solidFill>
                  <a:schemeClr val="dk1"/>
                </a:solidFill>
                <a:ea typeface="Arial"/>
                <a:cs typeface="Arial"/>
                <a:sym typeface="Arial"/>
              </a:rPr>
              <a:t>)</a:t>
            </a:r>
            <a:endParaRPr lang="en-US" sz="1350">
              <a:solidFill>
                <a:schemeClr val="dk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816548" y="3958844"/>
            <a:ext cx="28439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C00000"/>
              </a:buClr>
            </a:pPr>
            <a:r>
              <a:rPr lang="en-US" sz="1050">
                <a:solidFill>
                  <a:schemeClr val="dk1"/>
                </a:solidFill>
                <a:ea typeface="Arial"/>
                <a:cs typeface="Arial"/>
                <a:sym typeface="Arial"/>
              </a:rPr>
              <a:t>Variant of the ePixHR back-end </a:t>
            </a:r>
          </a:p>
          <a:p>
            <a:pPr marL="557213" lvl="1" indent="-214313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050">
                <a:solidFill>
                  <a:schemeClr val="dk1"/>
                </a:solidFill>
                <a:cs typeface="Arial"/>
                <a:sym typeface="Arial"/>
              </a:rPr>
              <a:t>4 arrays of 192 ADCs</a:t>
            </a:r>
          </a:p>
          <a:p>
            <a:pPr marL="557213" lvl="1" indent="-214313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050">
                <a:solidFill>
                  <a:schemeClr val="dk1"/>
                </a:solidFill>
                <a:cs typeface="Arial"/>
                <a:sym typeface="Arial"/>
              </a:rPr>
              <a:t>Each array is a copy of the ePixHR back-end (</a:t>
            </a:r>
            <a:r>
              <a:rPr lang="en-US" sz="1050">
                <a:solidFill>
                  <a:schemeClr val="accent6">
                    <a:lumMod val="75000"/>
                  </a:schemeClr>
                </a:solidFill>
                <a:cs typeface="Arial"/>
                <a:sym typeface="Arial"/>
              </a:rPr>
              <a:t>demonstrated</a:t>
            </a:r>
            <a:r>
              <a:rPr lang="en-US" sz="1050">
                <a:solidFill>
                  <a:schemeClr val="dk1"/>
                </a:solidFill>
                <a:cs typeface="Arial"/>
                <a:sym typeface="Arial"/>
              </a:rPr>
              <a:t>)</a:t>
            </a:r>
            <a:endParaRPr lang="en-US" sz="1350">
              <a:solidFill>
                <a:schemeClr val="dk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542600" y="3862660"/>
            <a:ext cx="1339141" cy="1003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/>
          <p:cNvSpPr/>
          <p:nvPr/>
        </p:nvSpPr>
        <p:spPr>
          <a:xfrm>
            <a:off x="1542599" y="3862660"/>
            <a:ext cx="1339141" cy="6856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/>
              <a:t>Active area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853231" y="4559552"/>
            <a:ext cx="7330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Balcony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1275217" y="4089506"/>
            <a:ext cx="338554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/>
              <a:t>192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076248" y="3660978"/>
            <a:ext cx="338554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/>
              <a:t>384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886481" y="4284200"/>
            <a:ext cx="2725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900"/>
              <a:t>CMOS sensor with 384 * 192 pixels.</a:t>
            </a:r>
          </a:p>
          <a:p>
            <a:pPr marL="471488" lvl="1" indent="-1285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900"/>
              <a:t>Size is 19.772 x 10.371 mm </a:t>
            </a:r>
          </a:p>
          <a:p>
            <a:pPr>
              <a:buClr>
                <a:srgbClr val="C00000"/>
              </a:buClr>
            </a:pPr>
            <a:r>
              <a:rPr lang="en-US" sz="900" err="1"/>
              <a:t>ePixHR</a:t>
            </a:r>
            <a:r>
              <a:rPr lang="en-US" sz="900"/>
              <a:t>-M readout </a:t>
            </a:r>
          </a:p>
          <a:p>
            <a:pPr marL="471488" lvl="1" indent="-1285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900"/>
              <a:t>Size is 20.072 x 14.932 mm</a:t>
            </a:r>
          </a:p>
        </p:txBody>
      </p:sp>
      <p:sp>
        <p:nvSpPr>
          <p:cNvPr id="46" name="Freeform: Shape 24">
            <a:extLst>
              <a:ext uri="{FF2B5EF4-FFF2-40B4-BE49-F238E27FC236}">
                <a16:creationId xmlns:a16="http://schemas.microsoft.com/office/drawing/2014/main" id="{65A25F33-D875-4055-B75C-645A45C7EE4E}"/>
              </a:ext>
            </a:extLst>
          </p:cNvPr>
          <p:cNvSpPr/>
          <p:nvPr/>
        </p:nvSpPr>
        <p:spPr>
          <a:xfrm>
            <a:off x="2476562" y="2001222"/>
            <a:ext cx="220197" cy="486277"/>
          </a:xfrm>
          <a:custGeom>
            <a:avLst/>
            <a:gdLst>
              <a:gd name="connsiteX0" fmla="*/ 76296 w 260343"/>
              <a:gd name="connsiteY0" fmla="*/ 0 h 660898"/>
              <a:gd name="connsiteX1" fmla="*/ 205836 w 260343"/>
              <a:gd name="connsiteY1" fmla="*/ 106680 h 660898"/>
              <a:gd name="connsiteX2" fmla="*/ 96 w 260343"/>
              <a:gd name="connsiteY2" fmla="*/ 160020 h 660898"/>
              <a:gd name="connsiteX3" fmla="*/ 236316 w 260343"/>
              <a:gd name="connsiteY3" fmla="*/ 266700 h 660898"/>
              <a:gd name="connsiteX4" fmla="*/ 96 w 260343"/>
              <a:gd name="connsiteY4" fmla="*/ 320040 h 660898"/>
              <a:gd name="connsiteX5" fmla="*/ 259176 w 260343"/>
              <a:gd name="connsiteY5" fmla="*/ 403860 h 660898"/>
              <a:gd name="connsiteX6" fmla="*/ 99156 w 260343"/>
              <a:gd name="connsiteY6" fmla="*/ 510540 h 660898"/>
              <a:gd name="connsiteX7" fmla="*/ 182976 w 260343"/>
              <a:gd name="connsiteY7" fmla="*/ 647700 h 660898"/>
              <a:gd name="connsiteX8" fmla="*/ 129636 w 260343"/>
              <a:gd name="connsiteY8" fmla="*/ 647700 h 66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343" h="660898">
                <a:moveTo>
                  <a:pt x="76296" y="0"/>
                </a:moveTo>
                <a:cubicBezTo>
                  <a:pt x="147416" y="40005"/>
                  <a:pt x="218536" y="80010"/>
                  <a:pt x="205836" y="106680"/>
                </a:cubicBezTo>
                <a:cubicBezTo>
                  <a:pt x="193136" y="133350"/>
                  <a:pt x="-4984" y="133350"/>
                  <a:pt x="96" y="160020"/>
                </a:cubicBezTo>
                <a:cubicBezTo>
                  <a:pt x="5176" y="186690"/>
                  <a:pt x="236316" y="240030"/>
                  <a:pt x="236316" y="266700"/>
                </a:cubicBezTo>
                <a:cubicBezTo>
                  <a:pt x="236316" y="293370"/>
                  <a:pt x="-3714" y="297180"/>
                  <a:pt x="96" y="320040"/>
                </a:cubicBezTo>
                <a:cubicBezTo>
                  <a:pt x="3906" y="342900"/>
                  <a:pt x="242666" y="372110"/>
                  <a:pt x="259176" y="403860"/>
                </a:cubicBezTo>
                <a:cubicBezTo>
                  <a:pt x="275686" y="435610"/>
                  <a:pt x="111856" y="469900"/>
                  <a:pt x="99156" y="510540"/>
                </a:cubicBezTo>
                <a:cubicBezTo>
                  <a:pt x="86456" y="551180"/>
                  <a:pt x="177896" y="624840"/>
                  <a:pt x="182976" y="647700"/>
                </a:cubicBezTo>
                <a:cubicBezTo>
                  <a:pt x="188056" y="670560"/>
                  <a:pt x="158846" y="659130"/>
                  <a:pt x="129636" y="647700"/>
                </a:cubicBezTo>
              </a:path>
            </a:pathLst>
          </a:custGeom>
          <a:noFill/>
          <a:ln>
            <a:solidFill>
              <a:srgbClr val="E17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A47A870-B05B-4CB1-B4E2-A678527CE26C}"/>
              </a:ext>
            </a:extLst>
          </p:cNvPr>
          <p:cNvSpPr txBox="1"/>
          <p:nvPr/>
        </p:nvSpPr>
        <p:spPr>
          <a:xfrm>
            <a:off x="1790147" y="1732939"/>
            <a:ext cx="15696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X-rays E</a:t>
            </a:r>
            <a:r>
              <a:rPr lang="el-GR" sz="1050" baseline="-25000" dirty="0"/>
              <a:t>γ</a:t>
            </a:r>
            <a:r>
              <a:rPr lang="en-US" sz="1050" dirty="0"/>
              <a:t> = 250 eV – 2keV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3324648" y="2487499"/>
            <a:ext cx="1823427" cy="36272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6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2602D-646B-4B09-AD98-5BF245010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25EA1-7CC0-4844-9CA4-660E367A7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The required Vacuum outgassing rate threshold  is 2e-8 (torr*L/s)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active electronics (sensors, ASICs) and the cooling components are made of Silicon, Metal and </a:t>
            </a:r>
            <a:r>
              <a:rPr lang="en-US" dirty="0" err="1"/>
              <a:t>SiCarbide</a:t>
            </a:r>
            <a:r>
              <a:rPr lang="en-US" dirty="0"/>
              <a:t> which are low-outgassing. Cleaning and eventually bake-out of the parts  will be part of the pre-assembly procedures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Most of the camera volume is filled by PCBs </a:t>
            </a:r>
            <a:r>
              <a:rPr lang="en-US"/>
              <a:t>that are </a:t>
            </a:r>
            <a:r>
              <a:rPr lang="en-US" dirty="0"/>
              <a:t>made of low-outgassing stratified polyamide. The final out-gassing rate will be tested with dummy PCBs of a representative volume in a vacuum chamber equipped with RGA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Connectors and cables are made of plastic based on the vendor catalogue. The outgassing properties of cable will be also tested and measured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D918C8-FFF4-40BB-A060-963076CD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9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1651F-9780-4F52-9BB5-AA00DF716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A4694-8D07-47B1-B86F-2D5642AE3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4171950"/>
          </a:xfrm>
        </p:spPr>
        <p:txBody>
          <a:bodyPr>
            <a:normAutofit fontScale="92500"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The Camera fits the assigned mechanical envelope. The amount of the required services is minimal and compatible with the existing flanges of the RIXS Vacuum chamber</a:t>
            </a:r>
          </a:p>
          <a:p>
            <a:pPr marL="971550" lvl="1" indent="-514350">
              <a:buFont typeface="+mj-lt"/>
              <a:buAutoNum type="arabicPeriod"/>
            </a:pPr>
            <a:endParaRPr lang="en-US" sz="1600" dirty="0"/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The cooling system proposed is based on active liquid cold plate with evaporative cooling, capable to span over RT to -40C with less than 2 deg thermal gradient across the sensor</a:t>
            </a:r>
          </a:p>
          <a:p>
            <a:pPr marL="971550" lvl="1" indent="-514350">
              <a:buFont typeface="+mj-lt"/>
              <a:buAutoNum type="arabicPeriod"/>
            </a:pPr>
            <a:endParaRPr lang="en-US" sz="1600" dirty="0"/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The performance are based on FEA and experience with similar detectors. Testing and development of a single unit will be required to  tune the performance</a:t>
            </a:r>
          </a:p>
          <a:p>
            <a:pPr marL="971550" lvl="1" indent="-514350">
              <a:buFont typeface="+mj-lt"/>
              <a:buAutoNum type="arabicPeriod"/>
            </a:pPr>
            <a:endParaRPr lang="en-US" sz="1600" dirty="0"/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The assembly and maintenance procedures have been identified.   The camera design has the modularity to replace single individual detector  if required</a:t>
            </a:r>
          </a:p>
          <a:p>
            <a:pPr marL="971550" lvl="1" indent="-514350">
              <a:buFont typeface="+mj-lt"/>
              <a:buAutoNum type="arabicPeriod"/>
            </a:pPr>
            <a:endParaRPr lang="en-US" sz="1600" dirty="0"/>
          </a:p>
          <a:p>
            <a:pPr marL="971550" lvl="1" indent="-514350">
              <a:buFont typeface="+mj-lt"/>
              <a:buAutoNum type="arabicPeriod"/>
            </a:pPr>
            <a:r>
              <a:rPr lang="en-US" sz="1600" dirty="0"/>
              <a:t>The max weight of the camera is 0.9 kg. Given the small amount of services and the low mass, the connection/disconnection and testing time is short and does not required special fixtures.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00B6C-1239-45EE-91EA-034B9907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56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38C93-E5B8-41A6-9BF4-7740C16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6EAA16-F312-4012-BC6A-A656C5E098A3}"/>
              </a:ext>
            </a:extLst>
          </p:cNvPr>
          <p:cNvSpPr txBox="1"/>
          <p:nvPr/>
        </p:nvSpPr>
        <p:spPr>
          <a:xfrm>
            <a:off x="2599729" y="1962150"/>
            <a:ext cx="39445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3068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22CCB-4D29-480C-B856-DA2AFA18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: Technical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B317F-C73C-42E3-A251-B21977F9F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dirty="0"/>
              <a:t>Does the mechanical design presented meet the physical requirements of the installation environment, including electrical and vacuum penetrations, cable and cooling management, and range of motion limitations?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Is the cooling model well founded, and does it provide a means for assessing the thermal risk associated with operation at high (5kHz) rates?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Given the limitations of the thermal model, is the design likely to operate effectively without compromising detector performance?  Is sufficient testing identified to confirm successful operation in a vacuum environment?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Are the assembly and disassembly procedures consistent with the needs to replace modules as needed? Have these procedures defined ad verified?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Is physical complexity reasonably managed, and can the proposed design be successfully installed?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Is detector serviceability addressed in an appropriate manner for a user facility like LCLS?  Can he device be removed and repaired in a reasonable time should it be damaged or fail in use?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5D102-A846-4CED-AD21-BCD3EDA08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64039CA-1ABB-4FBD-B8A7-1C0288DD4AC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0488" y="263771"/>
            <a:ext cx="8963025" cy="4615957"/>
          </a:xfrm>
          <a:prstGeom prst="rect">
            <a:avLst/>
          </a:prstGeo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F2211114-6115-4BC9-BE2F-A387088E5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0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9193E41-2A82-4077-8BD6-FDD938738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47" y="0"/>
            <a:ext cx="7447106" cy="5143500"/>
          </a:xfrm>
          <a:prstGeom prst="rect">
            <a:avLst/>
          </a:prstGeom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30841950-3038-4B4C-ACAA-AB4362E9E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FC02E9-E5F9-4355-826E-125AE51AF6BB}"/>
              </a:ext>
            </a:extLst>
          </p:cNvPr>
          <p:cNvSpPr txBox="1"/>
          <p:nvPr/>
        </p:nvSpPr>
        <p:spPr>
          <a:xfrm>
            <a:off x="5724646" y="24884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0C0A74-C230-4DC6-A393-D8D8BC081636}"/>
              </a:ext>
            </a:extLst>
          </p:cNvPr>
          <p:cNvSpPr txBox="1"/>
          <p:nvPr/>
        </p:nvSpPr>
        <p:spPr>
          <a:xfrm>
            <a:off x="7543800" y="651112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41F205-5A69-4BCA-8F52-28ADF521B722}"/>
              </a:ext>
            </a:extLst>
          </p:cNvPr>
          <p:cNvSpPr txBox="1"/>
          <p:nvPr/>
        </p:nvSpPr>
        <p:spPr>
          <a:xfrm>
            <a:off x="6781800" y="2268372"/>
            <a:ext cx="1827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SiC</a:t>
            </a:r>
            <a:r>
              <a:rPr lang="en-US" dirty="0"/>
              <a:t> heat spreader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B6AF7F-F0CA-4AC9-85A6-2D624ABA9503}"/>
              </a:ext>
            </a:extLst>
          </p:cNvPr>
          <p:cNvSpPr txBox="1"/>
          <p:nvPr/>
        </p:nvSpPr>
        <p:spPr>
          <a:xfrm>
            <a:off x="3733800" y="4160282"/>
            <a:ext cx="1163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58C557-7E73-4A23-8459-4944033175AD}"/>
              </a:ext>
            </a:extLst>
          </p:cNvPr>
          <p:cNvSpPr txBox="1"/>
          <p:nvPr/>
        </p:nvSpPr>
        <p:spPr>
          <a:xfrm>
            <a:off x="2775547" y="2248584"/>
            <a:ext cx="1546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Kapton Carrier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532606-BD0E-41CB-AC30-A6D2952B77D7}"/>
              </a:ext>
            </a:extLst>
          </p:cNvPr>
          <p:cNvSpPr txBox="1"/>
          <p:nvPr/>
        </p:nvSpPr>
        <p:spPr>
          <a:xfrm>
            <a:off x="6585205" y="3760456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Liquid Cooling </a:t>
            </a:r>
          </a:p>
        </p:txBody>
      </p:sp>
    </p:spTree>
    <p:extLst>
      <p:ext uri="{BB962C8B-B14F-4D97-AF65-F5344CB8AC3E}">
        <p14:creationId xmlns:p14="http://schemas.microsoft.com/office/powerpoint/2010/main" val="204270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6A89059-9523-4F8C-A666-F5E48E62754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0488" y="1305723"/>
            <a:ext cx="8963025" cy="2532053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43E6A674-5C08-4CA0-904B-3ACF6ECC6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16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9B139A3-36CB-438B-81CB-4D2D07012CB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3616" y="50800"/>
            <a:ext cx="7756768" cy="5041900"/>
          </a:xfrm>
          <a:prstGeom prst="rect">
            <a:avLst/>
          </a:prstGeo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040B0B9E-4698-404E-BDBD-66D88E890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C200E33-7964-4D6F-805A-F92240ED14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70417" y="50800"/>
            <a:ext cx="8403167" cy="5041900"/>
          </a:xfrm>
          <a:prstGeom prst="rect">
            <a:avLst/>
          </a:prstGeo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6F4062B4-5D9B-418E-939D-8B0A131F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4E2550-06C8-3043-AF0D-DCCDD77C6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PCB mount and cable mount cables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DD132-CF4D-6742-927D-C46EC4B1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943136-413D-A24F-82EC-C2D54E2F87E7}"/>
              </a:ext>
            </a:extLst>
          </p:cNvPr>
          <p:cNvSpPr/>
          <p:nvPr/>
        </p:nvSpPr>
        <p:spPr>
          <a:xfrm>
            <a:off x="1254950" y="1077241"/>
            <a:ext cx="195047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rgbClr val="222222"/>
                </a:solidFill>
                <a:latin typeface="Fira Sans"/>
              </a:rPr>
              <a:t>MKHT-262-037-433-220S</a:t>
            </a:r>
            <a:endParaRPr lang="en-US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180C72-3CF5-8947-B583-14C9E3C3B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40" y="2914661"/>
            <a:ext cx="1696120" cy="8795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817F46-A97C-F946-87B2-C5641208395A}"/>
              </a:ext>
            </a:extLst>
          </p:cNvPr>
          <p:cNvSpPr/>
          <p:nvPr/>
        </p:nvSpPr>
        <p:spPr>
          <a:xfrm>
            <a:off x="5169489" y="1049945"/>
            <a:ext cx="196008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rgbClr val="222222"/>
                </a:solidFill>
                <a:latin typeface="Fira Sans"/>
              </a:rPr>
              <a:t>MTHT-212-037-161-415R</a:t>
            </a:r>
            <a:endParaRPr lang="en-US" sz="13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D29900-6616-E041-9929-F86AACE0B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458" y="1336996"/>
            <a:ext cx="3175224" cy="10456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300F61-490A-B043-A565-749D59FDC6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741" y="1680332"/>
            <a:ext cx="3428609" cy="10456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2663FAB-A375-2E44-9CEF-EA36250BA9EA}"/>
              </a:ext>
            </a:extLst>
          </p:cNvPr>
          <p:cNvSpPr txBox="1"/>
          <p:nvPr/>
        </p:nvSpPr>
        <p:spPr>
          <a:xfrm>
            <a:off x="5619142" y="2894733"/>
            <a:ext cx="1728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Max length of 120” (3m)</a:t>
            </a:r>
          </a:p>
          <a:p>
            <a:r>
              <a:rPr lang="en-US" sz="1050" dirty="0"/>
              <a:t>Max drop per wire of 0.4V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B48E83-A897-B945-9391-30D341DD0E4C}"/>
              </a:ext>
            </a:extLst>
          </p:cNvPr>
          <p:cNvSpPr txBox="1"/>
          <p:nvPr/>
        </p:nvSpPr>
        <p:spPr>
          <a:xfrm>
            <a:off x="5035150" y="2333344"/>
            <a:ext cx="1704313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Vin 48V</a:t>
            </a:r>
          </a:p>
          <a:p>
            <a:r>
              <a:rPr lang="en-US" sz="1050" dirty="0"/>
              <a:t>I/supply (2 wires) &lt;1A</a:t>
            </a:r>
          </a:p>
          <a:p>
            <a:r>
              <a:rPr lang="en-US" sz="1050" dirty="0"/>
              <a:t>Wire thickness is 26AWG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CDBDC8-6279-F440-9C6F-7624556432F6}"/>
              </a:ext>
            </a:extLst>
          </p:cNvPr>
          <p:cNvSpPr txBox="1"/>
          <p:nvPr/>
        </p:nvSpPr>
        <p:spPr>
          <a:xfrm>
            <a:off x="2943097" y="3454087"/>
            <a:ext cx="118654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Max 600V</a:t>
            </a:r>
          </a:p>
          <a:p>
            <a:r>
              <a:rPr lang="en-US" sz="1050" dirty="0"/>
              <a:t>I/contact 3A max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5DBF58D-8910-1E42-942F-58FC6529F1F7}"/>
              </a:ext>
            </a:extLst>
          </p:cNvPr>
          <p:cNvCxnSpPr/>
          <p:nvPr/>
        </p:nvCxnSpPr>
        <p:spPr>
          <a:xfrm flipH="1">
            <a:off x="4473959" y="1049945"/>
            <a:ext cx="59295" cy="389114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AC064F0E-017E-F644-B4DB-C2ED1024800E}"/>
              </a:ext>
            </a:extLst>
          </p:cNvPr>
          <p:cNvSpPr/>
          <p:nvPr/>
        </p:nvSpPr>
        <p:spPr>
          <a:xfrm>
            <a:off x="653854" y="4928008"/>
            <a:ext cx="766097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https://</a:t>
            </a:r>
            <a:r>
              <a:rPr lang="en-US" sz="600" dirty="0" err="1"/>
              <a:t>www.calculator.net</a:t>
            </a:r>
            <a:r>
              <a:rPr lang="en-US" sz="600" dirty="0"/>
              <a:t>/</a:t>
            </a:r>
            <a:r>
              <a:rPr lang="en-US" sz="600" dirty="0" err="1"/>
              <a:t>voltage-drop-calculator.html?material</a:t>
            </a:r>
            <a:r>
              <a:rPr lang="en-US" sz="600" dirty="0"/>
              <a:t>=</a:t>
            </a:r>
            <a:r>
              <a:rPr lang="en-US" sz="600" dirty="0" err="1"/>
              <a:t>copper&amp;wiresize</a:t>
            </a:r>
            <a:r>
              <a:rPr lang="en-US" sz="600" dirty="0"/>
              <a:t>=133.9&amp;voltage=48&amp;phase=</a:t>
            </a:r>
            <a:r>
              <a:rPr lang="en-US" sz="600" dirty="0" err="1"/>
              <a:t>dc&amp;noofconductor</a:t>
            </a:r>
            <a:r>
              <a:rPr lang="en-US" sz="600" dirty="0"/>
              <a:t>=2&amp;distance=3&amp;distanceunit=</a:t>
            </a:r>
            <a:r>
              <a:rPr lang="en-US" sz="600" dirty="0" err="1"/>
              <a:t>meters&amp;amperes</a:t>
            </a:r>
            <a:r>
              <a:rPr lang="en-US" sz="600" dirty="0"/>
              <a:t>=1&amp;x=71&amp;y=20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93B665-2124-F649-9A78-0EB02E2B49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349"/>
          <a:stretch/>
        </p:blipFill>
        <p:spPr>
          <a:xfrm>
            <a:off x="5169489" y="3270075"/>
            <a:ext cx="1973145" cy="141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9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Tiling for a 1Mpix camera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2640168" y="4678357"/>
            <a:ext cx="928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Front view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2673029" y="1088076"/>
            <a:ext cx="8490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Side view</a:t>
            </a:r>
          </a:p>
        </p:txBody>
      </p:sp>
      <p:sp>
        <p:nvSpPr>
          <p:cNvPr id="155" name="TextBox 154"/>
          <p:cNvSpPr txBox="1"/>
          <p:nvPr/>
        </p:nvSpPr>
        <p:spPr>
          <a:xfrm rot="16200000">
            <a:off x="1409958" y="3303645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1152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836915" y="1996239"/>
            <a:ext cx="24384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1152 (active area of ~ 57.2mmx 57.2mm)</a:t>
            </a:r>
          </a:p>
        </p:txBody>
      </p:sp>
      <p:pic>
        <p:nvPicPr>
          <p:cNvPr id="39" name="Picture 1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3560" y="3592138"/>
            <a:ext cx="1577340" cy="984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5434088" y="4642191"/>
            <a:ext cx="12811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W: 100-175mm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4500544" y="4012775"/>
            <a:ext cx="1111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L: 75-100mm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36562" y="3489247"/>
            <a:ext cx="8659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D: 75 mm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6776140" y="4610733"/>
            <a:ext cx="0" cy="211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393560" y="4592272"/>
            <a:ext cx="0" cy="211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134326" y="4512588"/>
            <a:ext cx="205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138016" y="3843048"/>
            <a:ext cx="205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300332" y="4678357"/>
            <a:ext cx="15988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733985" y="3577246"/>
            <a:ext cx="0" cy="211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935612" y="3375620"/>
            <a:ext cx="0" cy="211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6660204" y="3443244"/>
            <a:ext cx="333016" cy="365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237196" y="3731281"/>
            <a:ext cx="0" cy="879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229075" y="1215731"/>
            <a:ext cx="29438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dk1"/>
                </a:solidFill>
                <a:ea typeface="Arial"/>
                <a:cs typeface="Arial"/>
                <a:sym typeface="Arial"/>
              </a:rPr>
              <a:t>Shingled assembly to maximize fill factor</a:t>
            </a:r>
          </a:p>
          <a:p>
            <a:pPr marL="214313" indent="-214313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214313" indent="-214313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dk1"/>
                </a:solidFill>
                <a:cs typeface="Arial"/>
                <a:sym typeface="Arial"/>
              </a:rPr>
              <a:t>Overall dimensions compatible with requirements</a:t>
            </a:r>
            <a:endParaRPr lang="en-US">
              <a:solidFill>
                <a:schemeClr val="dk1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836916" y="1511096"/>
            <a:ext cx="2584697" cy="295914"/>
            <a:chOff x="1635453" y="2724150"/>
            <a:chExt cx="3878629" cy="534646"/>
          </a:xfrm>
        </p:grpSpPr>
        <p:grpSp>
          <p:nvGrpSpPr>
            <p:cNvPr id="55" name="Group 54"/>
            <p:cNvGrpSpPr/>
            <p:nvPr/>
          </p:nvGrpSpPr>
          <p:grpSpPr>
            <a:xfrm>
              <a:off x="1635453" y="2724150"/>
              <a:ext cx="1899288" cy="534646"/>
              <a:chOff x="1635453" y="2996872"/>
              <a:chExt cx="1899288" cy="534646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2849935" y="3345820"/>
                <a:ext cx="684806" cy="185698"/>
                <a:chOff x="1678220" y="3187648"/>
                <a:chExt cx="684806" cy="185698"/>
              </a:xfrm>
            </p:grpSpPr>
            <p:sp>
              <p:nvSpPr>
                <p:cNvPr id="93" name="Google Shape;153;p17"/>
                <p:cNvSpPr/>
                <p:nvPr/>
              </p:nvSpPr>
              <p:spPr>
                <a:xfrm>
                  <a:off x="1678220" y="3327627"/>
                  <a:ext cx="684806" cy="45719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77001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" name="Google Shape;154;p17"/>
                <p:cNvSpPr/>
                <p:nvPr/>
              </p:nvSpPr>
              <p:spPr>
                <a:xfrm>
                  <a:off x="1833058" y="3187648"/>
                  <a:ext cx="529967" cy="45719"/>
                </a:xfrm>
                <a:prstGeom prst="rect">
                  <a:avLst/>
                </a:prstGeom>
                <a:solidFill>
                  <a:schemeClr val="accent5"/>
                </a:solidFill>
                <a:ln w="25400" cap="flat" cmpd="sng">
                  <a:solidFill>
                    <a:srgbClr val="006F9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30885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15327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99770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84212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>
                <a:off x="2242694" y="3171346"/>
                <a:ext cx="684806" cy="185698"/>
                <a:chOff x="1678220" y="3187648"/>
                <a:chExt cx="684806" cy="185698"/>
              </a:xfrm>
            </p:grpSpPr>
            <p:sp>
              <p:nvSpPr>
                <p:cNvPr id="87" name="Google Shape;153;p17"/>
                <p:cNvSpPr/>
                <p:nvPr/>
              </p:nvSpPr>
              <p:spPr>
                <a:xfrm>
                  <a:off x="1678220" y="3327627"/>
                  <a:ext cx="684806" cy="45719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77001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" name="Google Shape;154;p17"/>
                <p:cNvSpPr/>
                <p:nvPr/>
              </p:nvSpPr>
              <p:spPr>
                <a:xfrm>
                  <a:off x="1833058" y="3187648"/>
                  <a:ext cx="529967" cy="45719"/>
                </a:xfrm>
                <a:prstGeom prst="rect">
                  <a:avLst/>
                </a:prstGeom>
                <a:solidFill>
                  <a:schemeClr val="accent5"/>
                </a:solidFill>
                <a:ln w="25400" cap="flat" cmpd="sng">
                  <a:solidFill>
                    <a:srgbClr val="006F9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Oval 88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30885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15327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99770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84212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1635453" y="2996872"/>
                <a:ext cx="684806" cy="185698"/>
                <a:chOff x="1678220" y="3187648"/>
                <a:chExt cx="684806" cy="185698"/>
              </a:xfrm>
            </p:grpSpPr>
            <p:sp>
              <p:nvSpPr>
                <p:cNvPr id="81" name="Google Shape;153;p17"/>
                <p:cNvSpPr/>
                <p:nvPr/>
              </p:nvSpPr>
              <p:spPr>
                <a:xfrm>
                  <a:off x="1678220" y="3327627"/>
                  <a:ext cx="684806" cy="45719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77001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" name="Google Shape;154;p17"/>
                <p:cNvSpPr/>
                <p:nvPr/>
              </p:nvSpPr>
              <p:spPr>
                <a:xfrm>
                  <a:off x="1833058" y="3187648"/>
                  <a:ext cx="529967" cy="45719"/>
                </a:xfrm>
                <a:prstGeom prst="rect">
                  <a:avLst/>
                </a:prstGeom>
                <a:solidFill>
                  <a:schemeClr val="accent5"/>
                </a:solidFill>
                <a:ln w="25400" cap="flat" cmpd="sng">
                  <a:solidFill>
                    <a:srgbClr val="006F9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30885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15327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99770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84212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</p:grpSp>
        <p:grpSp>
          <p:nvGrpSpPr>
            <p:cNvPr id="56" name="Group 55"/>
            <p:cNvGrpSpPr/>
            <p:nvPr/>
          </p:nvGrpSpPr>
          <p:grpSpPr>
            <a:xfrm flipH="1">
              <a:off x="3614794" y="2724150"/>
              <a:ext cx="1899288" cy="534646"/>
              <a:chOff x="1635453" y="2996872"/>
              <a:chExt cx="1899288" cy="534646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2849935" y="3345820"/>
                <a:ext cx="684806" cy="185698"/>
                <a:chOff x="1678220" y="3187648"/>
                <a:chExt cx="684806" cy="185698"/>
              </a:xfrm>
            </p:grpSpPr>
            <p:sp>
              <p:nvSpPr>
                <p:cNvPr id="72" name="Google Shape;153;p17"/>
                <p:cNvSpPr/>
                <p:nvPr/>
              </p:nvSpPr>
              <p:spPr>
                <a:xfrm>
                  <a:off x="1678220" y="3327627"/>
                  <a:ext cx="684806" cy="45719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77001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" name="Google Shape;154;p17"/>
                <p:cNvSpPr/>
                <p:nvPr/>
              </p:nvSpPr>
              <p:spPr>
                <a:xfrm>
                  <a:off x="1833058" y="3187648"/>
                  <a:ext cx="529967" cy="45719"/>
                </a:xfrm>
                <a:prstGeom prst="rect">
                  <a:avLst/>
                </a:prstGeom>
                <a:solidFill>
                  <a:schemeClr val="accent5"/>
                </a:solidFill>
                <a:ln w="25400" cap="flat" cmpd="sng">
                  <a:solidFill>
                    <a:srgbClr val="006F9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30885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15327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99770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84212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2242694" y="3171346"/>
                <a:ext cx="684806" cy="185698"/>
                <a:chOff x="1678220" y="3187648"/>
                <a:chExt cx="684806" cy="185698"/>
              </a:xfrm>
            </p:grpSpPr>
            <p:sp>
              <p:nvSpPr>
                <p:cNvPr id="66" name="Google Shape;153;p17"/>
                <p:cNvSpPr/>
                <p:nvPr/>
              </p:nvSpPr>
              <p:spPr>
                <a:xfrm>
                  <a:off x="1678220" y="3327627"/>
                  <a:ext cx="684806" cy="45719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77001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154;p17"/>
                <p:cNvSpPr/>
                <p:nvPr/>
              </p:nvSpPr>
              <p:spPr>
                <a:xfrm>
                  <a:off x="1833058" y="3187648"/>
                  <a:ext cx="529967" cy="45719"/>
                </a:xfrm>
                <a:prstGeom prst="rect">
                  <a:avLst/>
                </a:prstGeom>
                <a:solidFill>
                  <a:schemeClr val="accent5"/>
                </a:solidFill>
                <a:ln w="25400" cap="flat" cmpd="sng">
                  <a:solidFill>
                    <a:srgbClr val="006F9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30885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15327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99770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84212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1635453" y="2996872"/>
                <a:ext cx="684806" cy="185698"/>
                <a:chOff x="1678220" y="3187648"/>
                <a:chExt cx="684806" cy="185698"/>
              </a:xfrm>
            </p:grpSpPr>
            <p:sp>
              <p:nvSpPr>
                <p:cNvPr id="60" name="Google Shape;153;p17"/>
                <p:cNvSpPr/>
                <p:nvPr/>
              </p:nvSpPr>
              <p:spPr>
                <a:xfrm>
                  <a:off x="1678220" y="3327627"/>
                  <a:ext cx="684806" cy="45719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77001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" name="Google Shape;154;p17"/>
                <p:cNvSpPr/>
                <p:nvPr/>
              </p:nvSpPr>
              <p:spPr>
                <a:xfrm>
                  <a:off x="1833058" y="3187648"/>
                  <a:ext cx="529967" cy="45719"/>
                </a:xfrm>
                <a:prstGeom prst="rect">
                  <a:avLst/>
                </a:prstGeom>
                <a:solidFill>
                  <a:schemeClr val="accent5"/>
                </a:solidFill>
                <a:ln w="25400" cap="flat" cmpd="sng">
                  <a:solidFill>
                    <a:srgbClr val="006F9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68569" tIns="34275" rIns="68569" bIns="34275" anchor="ctr" anchorCtr="0">
                  <a:noAutofit/>
                </a:bodyPr>
                <a:lstStyle/>
                <a:p>
                  <a:pPr algn="ctr"/>
                  <a:endParaRPr sz="135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30885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215327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997700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4D20C119-C067-4A71-ACB9-60316DE7B614}"/>
                    </a:ext>
                  </a:extLst>
                </p:cNvPr>
                <p:cNvSpPr/>
                <p:nvPr/>
              </p:nvSpPr>
              <p:spPr>
                <a:xfrm>
                  <a:off x="1842125" y="3257777"/>
                  <a:ext cx="45719" cy="4571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</p:grpSp>
      </p:grpSp>
      <p:grpSp>
        <p:nvGrpSpPr>
          <p:cNvPr id="99" name="Group 98"/>
          <p:cNvGrpSpPr/>
          <p:nvPr/>
        </p:nvGrpSpPr>
        <p:grpSpPr>
          <a:xfrm rot="16200000">
            <a:off x="1961307" y="2166249"/>
            <a:ext cx="2341015" cy="2534734"/>
            <a:chOff x="6273189" y="5519344"/>
            <a:chExt cx="2148839" cy="2504729"/>
          </a:xfrm>
        </p:grpSpPr>
        <p:sp>
          <p:nvSpPr>
            <p:cNvPr id="100" name="Google Shape;153;p17"/>
            <p:cNvSpPr/>
            <p:nvPr/>
          </p:nvSpPr>
          <p:spPr>
            <a:xfrm>
              <a:off x="6273189" y="7475240"/>
              <a:ext cx="717858" cy="548833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7700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        </a:t>
              </a:r>
            </a:p>
            <a:p>
              <a:pPr algn="ctr"/>
              <a:endParaRPr lang="en-US"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Balcony</a:t>
              </a:r>
              <a:endParaRPr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54;p17"/>
            <p:cNvSpPr/>
            <p:nvPr/>
          </p:nvSpPr>
          <p:spPr>
            <a:xfrm>
              <a:off x="6273189" y="7475239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53;p17"/>
            <p:cNvSpPr/>
            <p:nvPr/>
          </p:nvSpPr>
          <p:spPr>
            <a:xfrm>
              <a:off x="6992039" y="7475241"/>
              <a:ext cx="717858" cy="548831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7700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        </a:t>
              </a:r>
            </a:p>
            <a:p>
              <a:pPr algn="ctr"/>
              <a:endParaRPr lang="en-US"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Balcony</a:t>
              </a:r>
              <a:endParaRPr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54;p17"/>
            <p:cNvSpPr/>
            <p:nvPr/>
          </p:nvSpPr>
          <p:spPr>
            <a:xfrm>
              <a:off x="6992039" y="7475240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53;p17"/>
            <p:cNvSpPr/>
            <p:nvPr/>
          </p:nvSpPr>
          <p:spPr>
            <a:xfrm>
              <a:off x="7700202" y="7473802"/>
              <a:ext cx="717858" cy="550270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7700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        </a:t>
              </a:r>
            </a:p>
            <a:p>
              <a:pPr algn="ctr"/>
              <a:endParaRPr lang="en-US"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Balcony</a:t>
              </a:r>
              <a:endParaRPr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54;p17"/>
            <p:cNvSpPr/>
            <p:nvPr/>
          </p:nvSpPr>
          <p:spPr>
            <a:xfrm>
              <a:off x="7700202" y="7476976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54;p17"/>
            <p:cNvSpPr/>
            <p:nvPr/>
          </p:nvSpPr>
          <p:spPr>
            <a:xfrm>
              <a:off x="6274181" y="7123129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54;p17"/>
            <p:cNvSpPr/>
            <p:nvPr/>
          </p:nvSpPr>
          <p:spPr>
            <a:xfrm>
              <a:off x="6993031" y="7123130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54;p17"/>
            <p:cNvSpPr/>
            <p:nvPr/>
          </p:nvSpPr>
          <p:spPr>
            <a:xfrm>
              <a:off x="7701194" y="7124866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54;p17"/>
            <p:cNvSpPr/>
            <p:nvPr/>
          </p:nvSpPr>
          <p:spPr>
            <a:xfrm>
              <a:off x="6275173" y="6771019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54;p17"/>
            <p:cNvSpPr/>
            <p:nvPr/>
          </p:nvSpPr>
          <p:spPr>
            <a:xfrm>
              <a:off x="6994023" y="6771020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54;p17"/>
            <p:cNvSpPr/>
            <p:nvPr/>
          </p:nvSpPr>
          <p:spPr>
            <a:xfrm>
              <a:off x="7702186" y="6772756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54;p17"/>
            <p:cNvSpPr/>
            <p:nvPr/>
          </p:nvSpPr>
          <p:spPr>
            <a:xfrm>
              <a:off x="6276165" y="6418909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54;p17"/>
            <p:cNvSpPr/>
            <p:nvPr/>
          </p:nvSpPr>
          <p:spPr>
            <a:xfrm>
              <a:off x="6995015" y="6418910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54;p17"/>
            <p:cNvSpPr/>
            <p:nvPr/>
          </p:nvSpPr>
          <p:spPr>
            <a:xfrm>
              <a:off x="7703178" y="6420646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54;p17"/>
            <p:cNvSpPr/>
            <p:nvPr/>
          </p:nvSpPr>
          <p:spPr>
            <a:xfrm>
              <a:off x="6277157" y="6066799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54;p17"/>
            <p:cNvSpPr/>
            <p:nvPr/>
          </p:nvSpPr>
          <p:spPr>
            <a:xfrm>
              <a:off x="6996007" y="6066800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54;p17"/>
            <p:cNvSpPr/>
            <p:nvPr/>
          </p:nvSpPr>
          <p:spPr>
            <a:xfrm>
              <a:off x="7704170" y="6068536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54;p17"/>
            <p:cNvSpPr/>
            <p:nvPr/>
          </p:nvSpPr>
          <p:spPr>
            <a:xfrm>
              <a:off x="6278149" y="5714689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54;p17"/>
            <p:cNvSpPr/>
            <p:nvPr/>
          </p:nvSpPr>
          <p:spPr>
            <a:xfrm>
              <a:off x="6996999" y="5714690"/>
              <a:ext cx="71785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54;p17"/>
            <p:cNvSpPr/>
            <p:nvPr/>
          </p:nvSpPr>
          <p:spPr>
            <a:xfrm>
              <a:off x="7705162" y="5716426"/>
              <a:ext cx="712898" cy="350279"/>
            </a:xfrm>
            <a:prstGeom prst="rect">
              <a:avLst/>
            </a:prstGeom>
            <a:solidFill>
              <a:schemeClr val="accent5"/>
            </a:solidFill>
            <a:ln w="25400" cap="flat" cmpd="sng">
              <a:solidFill>
                <a:srgbClr val="006F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Active Area</a:t>
              </a:r>
              <a:endParaRPr sz="7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53;p17"/>
            <p:cNvSpPr/>
            <p:nvPr/>
          </p:nvSpPr>
          <p:spPr>
            <a:xfrm>
              <a:off x="6276165" y="5519345"/>
              <a:ext cx="717858" cy="197605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7700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Balcony</a:t>
              </a:r>
              <a:endParaRPr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53;p17"/>
            <p:cNvSpPr/>
            <p:nvPr/>
          </p:nvSpPr>
          <p:spPr>
            <a:xfrm>
              <a:off x="6995015" y="5519344"/>
              <a:ext cx="717858" cy="199045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7700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Balcony</a:t>
              </a:r>
              <a:endParaRPr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53;p17"/>
            <p:cNvSpPr/>
            <p:nvPr/>
          </p:nvSpPr>
          <p:spPr>
            <a:xfrm>
              <a:off x="7703178" y="5519345"/>
              <a:ext cx="717858" cy="197605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7700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r>
                <a:rPr lang="en-US" sz="788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Balcony</a:t>
              </a:r>
              <a:endParaRPr sz="78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581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FCE235-B5AB-9748-AC22-A7F41A611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Fiber optics cable and vacuum feedthrough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8D8036-78ED-A64A-A83D-B3CA4F5FC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https://</a:t>
            </a:r>
            <a:r>
              <a:rPr lang="en-US" sz="1800" dirty="0" err="1"/>
              <a:t>www.fs.com</a:t>
            </a:r>
            <a:r>
              <a:rPr lang="en-US" sz="1800" dirty="0"/>
              <a:t>/products/69995.html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D6513F-C4F7-E04D-8B95-2032A975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DD63C7-44E5-E245-B7E9-A1BC651A95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416" y="2635250"/>
            <a:ext cx="3937122" cy="10356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07CEC8-3F9F-F14B-A342-7780315C2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40" y="1954379"/>
            <a:ext cx="1749952" cy="121810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B285B6E-6AB9-4249-955C-2AA53EDF5C0B}"/>
              </a:ext>
            </a:extLst>
          </p:cNvPr>
          <p:cNvSpPr/>
          <p:nvPr/>
        </p:nvSpPr>
        <p:spPr>
          <a:xfrm>
            <a:off x="4138613" y="3864564"/>
            <a:ext cx="36337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www.lasercomponents.com</a:t>
            </a:r>
            <a:r>
              <a:rPr lang="en-US" sz="1400" dirty="0"/>
              <a:t>/</a:t>
            </a:r>
            <a:r>
              <a:rPr lang="en-US" sz="1400" dirty="0" err="1"/>
              <a:t>fileadmin</a:t>
            </a:r>
            <a:r>
              <a:rPr lang="en-US" sz="1400" dirty="0"/>
              <a:t>/</a:t>
            </a:r>
            <a:r>
              <a:rPr lang="en-US" sz="1400" dirty="0" err="1"/>
              <a:t>user_upload</a:t>
            </a:r>
            <a:r>
              <a:rPr lang="en-US" sz="1400" dirty="0"/>
              <a:t>/home/Datasheets/</a:t>
            </a:r>
            <a:r>
              <a:rPr lang="en-US" sz="1400" dirty="0" err="1"/>
              <a:t>sedi</a:t>
            </a:r>
            <a:r>
              <a:rPr lang="en-US" sz="1400" dirty="0"/>
              <a:t>/</a:t>
            </a:r>
            <a:r>
              <a:rPr lang="en-US" sz="1400" dirty="0" err="1"/>
              <a:t>fibre</a:t>
            </a:r>
            <a:r>
              <a:rPr lang="en-US" sz="1400" dirty="0"/>
              <a:t>-optic-ribbon-hermetic-</a:t>
            </a:r>
            <a:r>
              <a:rPr lang="en-US" sz="1400" dirty="0" err="1"/>
              <a:t>feedthroughs.pdf</a:t>
            </a:r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CC0BED-6FCB-9649-8495-934BE819E62A}"/>
              </a:ext>
            </a:extLst>
          </p:cNvPr>
          <p:cNvSpPr/>
          <p:nvPr/>
        </p:nvSpPr>
        <p:spPr>
          <a:xfrm>
            <a:off x="4138613" y="2164630"/>
            <a:ext cx="266092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rgbClr val="514F4F"/>
                </a:solidFill>
                <a:latin typeface="Calibri" panose="020F0502020204030204" pitchFamily="34" charset="0"/>
              </a:rPr>
              <a:t>RETA-RIB-CF40-12-050a-2-S48-11b 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95312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FDA9-F3A7-4AE2-8EB0-49DE1DF08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Engineering Requirement Flow-down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0F333-DE4F-4D4E-A351-6A9819CAF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1FC12F-85DF-470E-927C-C1C74F330825}"/>
              </a:ext>
            </a:extLst>
          </p:cNvPr>
          <p:cNvSpPr/>
          <p:nvPr/>
        </p:nvSpPr>
        <p:spPr>
          <a:xfrm>
            <a:off x="327455" y="1944203"/>
            <a:ext cx="1915297" cy="396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Cooling requirements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FD70D12-AD6D-46C7-B67F-09FB1A8B9CC1}"/>
              </a:ext>
            </a:extLst>
          </p:cNvPr>
          <p:cNvSpPr/>
          <p:nvPr/>
        </p:nvSpPr>
        <p:spPr>
          <a:xfrm>
            <a:off x="1251006" y="1139471"/>
            <a:ext cx="2286000" cy="376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ASICs and Sensors</a:t>
            </a:r>
          </a:p>
          <a:p>
            <a:pPr algn="ctr"/>
            <a:r>
              <a:rPr lang="en-US" sz="1400" dirty="0"/>
              <a:t>Design and Performance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DAC0CB3-9799-42ED-91C4-D98A156D82D9}"/>
              </a:ext>
            </a:extLst>
          </p:cNvPr>
          <p:cNvSpPr/>
          <p:nvPr/>
        </p:nvSpPr>
        <p:spPr>
          <a:xfrm>
            <a:off x="2623752" y="1956682"/>
            <a:ext cx="1915297" cy="396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Power and Read-Out Interconnections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D91E059C-DB50-41AC-959C-C51D54CCF20C}"/>
              </a:ext>
            </a:extLst>
          </p:cNvPr>
          <p:cNvCxnSpPr>
            <a:stCxn id="8" idx="2"/>
            <a:endCxn id="6" idx="0"/>
          </p:cNvCxnSpPr>
          <p:nvPr/>
        </p:nvCxnSpPr>
        <p:spPr>
          <a:xfrm rot="5400000">
            <a:off x="1625236" y="1175433"/>
            <a:ext cx="428638" cy="110890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4E779094-1CE5-4BDE-A509-6A038E33A221}"/>
              </a:ext>
            </a:extLst>
          </p:cNvPr>
          <p:cNvCxnSpPr>
            <a:stCxn id="8" idx="2"/>
            <a:endCxn id="10" idx="0"/>
          </p:cNvCxnSpPr>
          <p:nvPr/>
        </p:nvCxnSpPr>
        <p:spPr>
          <a:xfrm rot="16200000" flipH="1">
            <a:off x="2767145" y="1142425"/>
            <a:ext cx="441117" cy="1187395"/>
          </a:xfrm>
          <a:prstGeom prst="bent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E48BB18-DD94-4803-A5ED-56FCF8B2F7CA}"/>
              </a:ext>
            </a:extLst>
          </p:cNvPr>
          <p:cNvSpPr/>
          <p:nvPr/>
        </p:nvSpPr>
        <p:spPr>
          <a:xfrm>
            <a:off x="1332501" y="2906872"/>
            <a:ext cx="2347784" cy="396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Assembly and Maintenance procedures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93FF953-E64E-4B09-99FC-8504A9AC5B81}"/>
              </a:ext>
            </a:extLst>
          </p:cNvPr>
          <p:cNvSpPr/>
          <p:nvPr/>
        </p:nvSpPr>
        <p:spPr>
          <a:xfrm>
            <a:off x="4100895" y="4115828"/>
            <a:ext cx="2109004" cy="762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ePix</a:t>
            </a:r>
            <a:r>
              <a:rPr lang="en-US" dirty="0"/>
              <a:t> 2020</a:t>
            </a:r>
          </a:p>
          <a:p>
            <a:pPr algn="ctr"/>
            <a:r>
              <a:rPr lang="en-US" dirty="0"/>
              <a:t>Camera Design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9EC8F7B5-6D9A-4345-89F0-58EAEED9A85C}"/>
              </a:ext>
            </a:extLst>
          </p:cNvPr>
          <p:cNvCxnSpPr>
            <a:stCxn id="6" idx="2"/>
            <a:endCxn id="17" idx="0"/>
          </p:cNvCxnSpPr>
          <p:nvPr/>
        </p:nvCxnSpPr>
        <p:spPr>
          <a:xfrm rot="16200000" flipH="1">
            <a:off x="1612884" y="2013362"/>
            <a:ext cx="565729" cy="122128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F2188103-B3D0-4210-AC46-31D929EDC58B}"/>
              </a:ext>
            </a:extLst>
          </p:cNvPr>
          <p:cNvCxnSpPr>
            <a:stCxn id="10" idx="2"/>
            <a:endCxn id="17" idx="0"/>
          </p:cNvCxnSpPr>
          <p:nvPr/>
        </p:nvCxnSpPr>
        <p:spPr>
          <a:xfrm rot="5400000">
            <a:off x="2767272" y="2092743"/>
            <a:ext cx="553250" cy="10750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85A62B-8B98-49F6-917B-3AFA47A22D69}"/>
              </a:ext>
            </a:extLst>
          </p:cNvPr>
          <p:cNvSpPr/>
          <p:nvPr/>
        </p:nvSpPr>
        <p:spPr>
          <a:xfrm>
            <a:off x="6629400" y="2444601"/>
            <a:ext cx="1529294" cy="39694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Vacuum Requirements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E2E563E-0ABD-4A90-8778-99EF3C55EA94}"/>
              </a:ext>
            </a:extLst>
          </p:cNvPr>
          <p:cNvSpPr/>
          <p:nvPr/>
        </p:nvSpPr>
        <p:spPr>
          <a:xfrm>
            <a:off x="6629400" y="3105342"/>
            <a:ext cx="1529294" cy="39694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Services</a:t>
            </a:r>
          </a:p>
          <a:p>
            <a:pPr algn="ctr"/>
            <a:r>
              <a:rPr lang="en-US" sz="1400" dirty="0"/>
              <a:t>Requirements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A30642A-A86C-4A5C-B58E-487C4C203C11}"/>
              </a:ext>
            </a:extLst>
          </p:cNvPr>
          <p:cNvSpPr/>
          <p:nvPr/>
        </p:nvSpPr>
        <p:spPr>
          <a:xfrm>
            <a:off x="6629399" y="1850885"/>
            <a:ext cx="1529294" cy="39694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Assigned Camera Envelope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E698AEBE-ADF0-4ADC-B60D-04A91658AB20}"/>
              </a:ext>
            </a:extLst>
          </p:cNvPr>
          <p:cNvCxnSpPr>
            <a:stCxn id="17" idx="2"/>
            <a:endCxn id="21" idx="0"/>
          </p:cNvCxnSpPr>
          <p:nvPr/>
        </p:nvCxnSpPr>
        <p:spPr>
          <a:xfrm rot="16200000" flipH="1">
            <a:off x="3424887" y="2385318"/>
            <a:ext cx="812016" cy="26490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9E9E7029-CFD6-4BEC-8419-509F22D996C3}"/>
              </a:ext>
            </a:extLst>
          </p:cNvPr>
          <p:cNvCxnSpPr>
            <a:cxnSpLocks/>
            <a:stCxn id="32" idx="1"/>
            <a:endCxn id="21" idx="0"/>
          </p:cNvCxnSpPr>
          <p:nvPr/>
        </p:nvCxnSpPr>
        <p:spPr>
          <a:xfrm rot="10800000" flipV="1">
            <a:off x="5155398" y="3303812"/>
            <a:ext cx="1474003" cy="812016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2DC21B90-F19E-4A86-AD93-0DB2196BE16D}"/>
              </a:ext>
            </a:extLst>
          </p:cNvPr>
          <p:cNvCxnSpPr>
            <a:cxnSpLocks/>
            <a:stCxn id="31" idx="1"/>
            <a:endCxn id="21" idx="0"/>
          </p:cNvCxnSpPr>
          <p:nvPr/>
        </p:nvCxnSpPr>
        <p:spPr>
          <a:xfrm rot="10800000" flipV="1">
            <a:off x="5155398" y="2643070"/>
            <a:ext cx="1474003" cy="147275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D60B0B53-B564-4BBE-9770-B53B6B910642}"/>
              </a:ext>
            </a:extLst>
          </p:cNvPr>
          <p:cNvCxnSpPr>
            <a:cxnSpLocks/>
            <a:stCxn id="34" idx="1"/>
            <a:endCxn id="21" idx="0"/>
          </p:cNvCxnSpPr>
          <p:nvPr/>
        </p:nvCxnSpPr>
        <p:spPr>
          <a:xfrm rot="10800000" flipV="1">
            <a:off x="5155397" y="2049354"/>
            <a:ext cx="1474002" cy="206647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A9B40796-C0CE-48AD-907A-F0EC8B22EDBA}"/>
              </a:ext>
            </a:extLst>
          </p:cNvPr>
          <p:cNvSpPr/>
          <p:nvPr/>
        </p:nvSpPr>
        <p:spPr>
          <a:xfrm>
            <a:off x="6637744" y="1277600"/>
            <a:ext cx="14125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1200" b="1" dirty="0">
                <a:latin typeface="Arial" panose="020B0604020202020204" pitchFamily="34" charset="0"/>
                <a:ea typeface="Arial" panose="020B0604020202020204" pitchFamily="34" charset="0"/>
              </a:rPr>
              <a:t>L2SI-PR-0168-R0</a:t>
            </a:r>
            <a:endParaRPr lang="en-US" sz="120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F0257B8-1D54-4947-9C8B-1D64D7D5D33E}"/>
              </a:ext>
            </a:extLst>
          </p:cNvPr>
          <p:cNvSpPr/>
          <p:nvPr/>
        </p:nvSpPr>
        <p:spPr>
          <a:xfrm>
            <a:off x="4953000" y="1079979"/>
            <a:ext cx="4191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Arial" panose="020B0604020202020204" pitchFamily="34" charset="0"/>
              </a:rPr>
              <a:t>L2S-I Soft X-ray Area  Detector Physics Requirements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0162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36C587-24A3-4BD5-9BA0-728B5D37B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Active area Layout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5DE40B-F1DF-459E-BD1E-809B9301F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7056" y="2266950"/>
            <a:ext cx="4224098" cy="1479434"/>
          </a:xfrm>
          <a:prstGeom prst="rect">
            <a:avLst/>
          </a:prstGeo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84FF478F-0E2E-4924-B5FC-5521AC67A9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" y="1200150"/>
            <a:ext cx="4058941" cy="33940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73AD79-D542-4FD1-8350-970EAE059F04}"/>
              </a:ext>
            </a:extLst>
          </p:cNvPr>
          <p:cNvSpPr txBox="1"/>
          <p:nvPr/>
        </p:nvSpPr>
        <p:spPr>
          <a:xfrm>
            <a:off x="2209800" y="4594225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Sensor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B88400E-73D1-4EE5-9767-758329560263}"/>
              </a:ext>
            </a:extLst>
          </p:cNvPr>
          <p:cNvCxnSpPr>
            <a:stCxn id="2" idx="0"/>
          </p:cNvCxnSpPr>
          <p:nvPr/>
        </p:nvCxnSpPr>
        <p:spPr>
          <a:xfrm flipH="1" flipV="1">
            <a:off x="2514600" y="4019550"/>
            <a:ext cx="104928" cy="574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14F0BE9-5B8B-4FC4-B972-B600EBCAA5D8}"/>
              </a:ext>
            </a:extLst>
          </p:cNvPr>
          <p:cNvSpPr txBox="1"/>
          <p:nvPr/>
        </p:nvSpPr>
        <p:spPr>
          <a:xfrm>
            <a:off x="436759" y="4594225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ASIC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7FF50A7-932A-464C-9127-570EB14D3CBB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609600" y="4002587"/>
            <a:ext cx="129486" cy="5916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3F78302-45DC-4AFC-B8E5-00BB7F5DCF40}"/>
              </a:ext>
            </a:extLst>
          </p:cNvPr>
          <p:cNvSpPr txBox="1"/>
          <p:nvPr/>
        </p:nvSpPr>
        <p:spPr>
          <a:xfrm>
            <a:off x="1703475" y="2897187"/>
            <a:ext cx="999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Active area</a:t>
            </a:r>
          </a:p>
        </p:txBody>
      </p:sp>
    </p:spTree>
    <p:extLst>
      <p:ext uri="{BB962C8B-B14F-4D97-AF65-F5344CB8AC3E}">
        <p14:creationId xmlns:p14="http://schemas.microsoft.com/office/powerpoint/2010/main" val="229884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84027-BA7E-4980-AE30-1FC7B64F4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21487-F10B-4CA0-9CE6-442F50CD4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Cooling requirements are split in two sets:</a:t>
            </a:r>
          </a:p>
          <a:p>
            <a:pPr lvl="1"/>
            <a:r>
              <a:rPr lang="en-US" dirty="0"/>
              <a:t> Remove heat generated by the sensors to run at the required Op. Temp. Performance Requirements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The heat generated by the active components of the Read-out boards. Thermal neutrality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/>
              <a:t>Operation in Vacuum asks direct cooling, no-convection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52B5A-5725-40D6-A57C-4BC030B3D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8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6303A60-D0C8-49A4-AFDB-14EECCCD8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liquid cooling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36850A0-91C4-4A9B-85E7-8E7E675E5A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high heat flux, 2.4 W/cm</a:t>
            </a:r>
            <a:r>
              <a:rPr lang="en-US" baseline="30000" dirty="0"/>
              <a:t>2</a:t>
            </a:r>
            <a:r>
              <a:rPr lang="en-US" dirty="0"/>
              <a:t>,  makes impossible the use of passive conduction with cold-fingers</a:t>
            </a:r>
          </a:p>
          <a:p>
            <a:r>
              <a:rPr lang="en-US" dirty="0"/>
              <a:t>To minimize the thermal gradient across the sensors (&lt;2 deg), active cooling  by liquid circulation directly under the sensors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8B635-6DAB-487B-9045-65C58345C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52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5C2B099-034E-4601-B8DE-344501110F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438400" y="101600"/>
            <a:ext cx="4704881" cy="4939507"/>
          </a:xfrm>
          <a:prstGeom prst="rect">
            <a:avLst/>
          </a:prstGeo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FE34DA5D-C44A-4985-994C-5564A568E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247750-7C3A-478C-96E7-4725CE5AAC27}"/>
              </a:ext>
            </a:extLst>
          </p:cNvPr>
          <p:cNvSpPr/>
          <p:nvPr/>
        </p:nvSpPr>
        <p:spPr>
          <a:xfrm>
            <a:off x="142593" y="500971"/>
            <a:ext cx="47048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Op. Temperature = -20 C (threshold), -40 C (goal)</a:t>
            </a:r>
          </a:p>
          <a:p>
            <a:r>
              <a:rPr lang="en-US" dirty="0"/>
              <a:t>ASIC heat Dissipation (</a:t>
            </a:r>
            <a:r>
              <a:rPr lang="en-US" dirty="0" err="1"/>
              <a:t>q</a:t>
            </a:r>
            <a:r>
              <a:rPr lang="en-US" baseline="-25000" dirty="0" err="1"/>
              <a:t>a</a:t>
            </a:r>
            <a:r>
              <a:rPr lang="en-US" dirty="0"/>
              <a:t>) = 7 W</a:t>
            </a:r>
          </a:p>
          <a:p>
            <a:r>
              <a:rPr lang="en-US" dirty="0"/>
              <a:t>Total for one module (</a:t>
            </a:r>
            <a:r>
              <a:rPr lang="en-US" dirty="0" err="1"/>
              <a:t>q</a:t>
            </a:r>
            <a:r>
              <a:rPr lang="en-US" baseline="-25000" dirty="0" err="1"/>
              <a:t>m</a:t>
            </a:r>
            <a:r>
              <a:rPr lang="en-US" dirty="0"/>
              <a:t>) = 21 W</a:t>
            </a:r>
          </a:p>
          <a:p>
            <a:r>
              <a:rPr lang="en-US" dirty="0"/>
              <a:t>Total Camera ASIC only (</a:t>
            </a:r>
            <a:r>
              <a:rPr lang="en-US" dirty="0" err="1"/>
              <a:t>q</a:t>
            </a:r>
            <a:r>
              <a:rPr lang="en-US" baseline="-25000" dirty="0" err="1"/>
              <a:t>tot</a:t>
            </a:r>
            <a:r>
              <a:rPr lang="en-US" dirty="0"/>
              <a:t>) = 126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86C9FB-F3C8-4199-92A5-F23736C097BE}"/>
              </a:ext>
            </a:extLst>
          </p:cNvPr>
          <p:cNvSpPr txBox="1"/>
          <p:nvPr/>
        </p:nvSpPr>
        <p:spPr>
          <a:xfrm>
            <a:off x="6781800" y="101600"/>
            <a:ext cx="1520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ASICS/Sensors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E3EAED-5CD8-402F-BC68-C359F90FBA8B}"/>
              </a:ext>
            </a:extLst>
          </p:cNvPr>
          <p:cNvSpPr txBox="1"/>
          <p:nvPr/>
        </p:nvSpPr>
        <p:spPr>
          <a:xfrm>
            <a:off x="2362200" y="1885950"/>
            <a:ext cx="1546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Kapton Carrier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CE73BC-3E16-4B3E-A6EA-A0EE6F6B7E51}"/>
              </a:ext>
            </a:extLst>
          </p:cNvPr>
          <p:cNvSpPr txBox="1"/>
          <p:nvPr/>
        </p:nvSpPr>
        <p:spPr>
          <a:xfrm>
            <a:off x="6529261" y="1444882"/>
            <a:ext cx="2197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SiC</a:t>
            </a:r>
            <a:r>
              <a:rPr lang="en-US" dirty="0"/>
              <a:t> thermal spreader</a:t>
            </a:r>
          </a:p>
          <a:p>
            <a:r>
              <a:rPr lang="en-US" dirty="0"/>
              <a:t>bonded to the carrier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CBA4CF-AC52-4919-A905-82FB75E96196}"/>
              </a:ext>
            </a:extLst>
          </p:cNvPr>
          <p:cNvSpPr txBox="1"/>
          <p:nvPr/>
        </p:nvSpPr>
        <p:spPr>
          <a:xfrm>
            <a:off x="6950325" y="2526298"/>
            <a:ext cx="1965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Micro-channeled </a:t>
            </a:r>
          </a:p>
          <a:p>
            <a:r>
              <a:rPr lang="en-US" dirty="0"/>
              <a:t>active spreader on the cold plate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53CD4B-6F48-4B0A-BBC8-134B89D97256}"/>
              </a:ext>
            </a:extLst>
          </p:cNvPr>
          <p:cNvSpPr txBox="1"/>
          <p:nvPr/>
        </p:nvSpPr>
        <p:spPr>
          <a:xfrm>
            <a:off x="1101910" y="2792398"/>
            <a:ext cx="2064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Electrical Connector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F91F7A-CF6C-479A-8A95-2355BEE498BE}"/>
              </a:ext>
            </a:extLst>
          </p:cNvPr>
          <p:cNvSpPr txBox="1"/>
          <p:nvPr/>
        </p:nvSpPr>
        <p:spPr>
          <a:xfrm>
            <a:off x="1339506" y="3703272"/>
            <a:ext cx="158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Cooling fittings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E02973A-30C3-4C1A-8E99-4B6097F65D7D}"/>
              </a:ext>
            </a:extLst>
          </p:cNvPr>
          <p:cNvSpPr/>
          <p:nvPr/>
        </p:nvSpPr>
        <p:spPr>
          <a:xfrm rot="19772075">
            <a:off x="2321312" y="4163329"/>
            <a:ext cx="609600" cy="1558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8148357-BAF4-4A1B-AB1E-A622332C304C}"/>
              </a:ext>
            </a:extLst>
          </p:cNvPr>
          <p:cNvSpPr/>
          <p:nvPr/>
        </p:nvSpPr>
        <p:spPr>
          <a:xfrm rot="9070798">
            <a:off x="2449411" y="4283750"/>
            <a:ext cx="609600" cy="1558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396685-2690-46FA-B2B4-CCF999716B93}"/>
              </a:ext>
            </a:extLst>
          </p:cNvPr>
          <p:cNvSpPr txBox="1"/>
          <p:nvPr/>
        </p:nvSpPr>
        <p:spPr>
          <a:xfrm>
            <a:off x="2819400" y="2373"/>
            <a:ext cx="2878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Cooling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33362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SLAC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15CD10F3CE414CA503D20CE4CF8A77" ma:contentTypeVersion="15" ma:contentTypeDescription="Create a new document." ma:contentTypeScope="" ma:versionID="5c8085ba691084dcd6496907a383dcfd">
  <xsd:schema xmlns:xsd="http://www.w3.org/2001/XMLSchema" xmlns:xs="http://www.w3.org/2001/XMLSchema" xmlns:p="http://schemas.microsoft.com/office/2006/metadata/properties" xmlns:ns1="http://schemas.microsoft.com/sharepoint/v3" xmlns:ns3="035dce68-f9fb-4dac-aa2b-179ff59af5c2" xmlns:ns4="e6ab8596-212c-46f9-99cf-5e130184b91b" targetNamespace="http://schemas.microsoft.com/office/2006/metadata/properties" ma:root="true" ma:fieldsID="6bb12240372564eb372a0dec51052271" ns1:_="" ns3:_="" ns4:_="">
    <xsd:import namespace="http://schemas.microsoft.com/sharepoint/v3"/>
    <xsd:import namespace="035dce68-f9fb-4dac-aa2b-179ff59af5c2"/>
    <xsd:import namespace="e6ab8596-212c-46f9-99cf-5e130184b91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1:_ip_UnifiedCompliancePolicyProperties" minOccurs="0"/>
                <xsd:element ref="ns1:_ip_UnifiedCompliancePolicyUIAc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5dce68-f9fb-4dac-aa2b-179ff59af5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ab8596-212c-46f9-99cf-5e130184b91b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D38D205-A273-4ABA-A83A-77DB3B1F88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5FA02A-ACB3-4351-9CA5-EB3AAAA009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35dce68-f9fb-4dac-aa2b-179ff59af5c2"/>
    <ds:schemaRef ds:uri="e6ab8596-212c-46f9-99cf-5e130184b9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DC465C-0AFA-4B02-8D00-CB14DF55DD9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1831</Words>
  <Application>Microsoft Office PowerPoint</Application>
  <PresentationFormat>On-screen Show (16:9)</PresentationFormat>
  <Paragraphs>371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Fira Sans</vt:lpstr>
      <vt:lpstr>Symbol</vt:lpstr>
      <vt:lpstr>Wingdings</vt:lpstr>
      <vt:lpstr>SLAC Template</vt:lpstr>
      <vt:lpstr>PowerPoint Presentation</vt:lpstr>
      <vt:lpstr>Goals and Requirements</vt:lpstr>
      <vt:lpstr>Detector Concept</vt:lpstr>
      <vt:lpstr>Tiling for a 1Mpix camera</vt:lpstr>
      <vt:lpstr>Engineering Requirement Flow-down</vt:lpstr>
      <vt:lpstr>Active area Layout</vt:lpstr>
      <vt:lpstr>Cooling Requirements</vt:lpstr>
      <vt:lpstr>Active liquid cooling</vt:lpstr>
      <vt:lpstr>PowerPoint Presentation</vt:lpstr>
      <vt:lpstr>Cooling solution</vt:lpstr>
      <vt:lpstr>Thermal Simulation</vt:lpstr>
      <vt:lpstr>Cold Plate Assembly</vt:lpstr>
      <vt:lpstr>Cold Plate Construction</vt:lpstr>
      <vt:lpstr>Integrated Electronics Architecture</vt:lpstr>
      <vt:lpstr>Read-Out Electronics Cooling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Camera on the theta-arm</vt:lpstr>
      <vt:lpstr>PowerPoint Presentation</vt:lpstr>
      <vt:lpstr>PowerPoint Presentation</vt:lpstr>
      <vt:lpstr>Power supply and fiber optic cable</vt:lpstr>
      <vt:lpstr>Vacuum testing</vt:lpstr>
      <vt:lpstr>Summary</vt:lpstr>
      <vt:lpstr>PowerPoint Presentation</vt:lpstr>
      <vt:lpstr>Charge : Technical Scope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PCB mount and cable mount cables</vt:lpstr>
      <vt:lpstr>Fiber optics cable and vacuum feedthrough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2020-09-22T00:03:35Z</dcterms:created>
  <dcterms:modified xsi:type="dcterms:W3CDTF">2020-09-22T17:22:45Z</dcterms:modified>
</cp:coreProperties>
</file>