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0" r:id="rId4"/>
    <p:sldId id="257" r:id="rId5"/>
    <p:sldId id="261" r:id="rId6"/>
    <p:sldId id="264" r:id="rId7"/>
    <p:sldId id="262" r:id="rId8"/>
    <p:sldId id="263" r:id="rId9"/>
    <p:sldId id="25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son, Janice L." initials="NL" lastIdx="9" clrIdx="0">
    <p:extLst>
      <p:ext uri="{19B8F6BF-5375-455C-9EA6-DF929625EA0E}">
        <p15:presenceInfo xmlns:p15="http://schemas.microsoft.com/office/powerpoint/2012/main" userId="S::jnelson@slac.stanford.edu::58dc42d0-3ea1-4587-862f-4f5f7504ca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6F6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A68D14-8991-4540-82CF-96C61ACBD1E2}" v="9" dt="2020-06-23T18:04:21.757"/>
    <p1510:client id="{CAB7312C-ECEC-2236-66DF-B18CBB34C748}" v="1" dt="2020-06-23T16:40:48.5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p:cViewPr varScale="1">
        <p:scale>
          <a:sx n="121" d="100"/>
          <a:sy n="121" d="100"/>
        </p:scale>
        <p:origin x="696"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6-23T09:48:04.214" idx="2">
    <p:pos x="5336" y="1774"/>
    <p:text>Cavities per amp?</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06-23T10:23:28.992" idx="5">
    <p:pos x="1476" y="1099"/>
    <p:text>HLO needs to ensure ADESs less than AMAXs</p:text>
    <p:extLst>
      <p:ext uri="{C676402C-5697-4E1C-873F-D02D1690AC5C}">
        <p15:threadingInfo xmlns:p15="http://schemas.microsoft.com/office/powerpoint/2012/main" timeZoneBias="4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06-23T10:22:41.079" idx="4">
    <p:pos x="5283" y="1702"/>
    <p:text>HLO should ensure ADES less than AMAXs too</p:text>
    <p:extLst>
      <p:ext uri="{C676402C-5697-4E1C-873F-D02D1690AC5C}">
        <p15:threadingInfo xmlns:p15="http://schemas.microsoft.com/office/powerpoint/2012/main" timeZoneBias="4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06-23T10:59:09.561" idx="6">
    <p:pos x="4330" y="1609"/>
    <p:text>Yeah!</p:text>
    <p:extLst>
      <p:ext uri="{C676402C-5697-4E1C-873F-D02D1690AC5C}">
        <p15:threadingInfo xmlns:p15="http://schemas.microsoft.com/office/powerpoint/2012/main" timeZoneBias="4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06-23T11:02:10.766" idx="7">
    <p:pos x="5442" y="1033"/>
    <p:text>Phasing the linac should happen pretty early</p:text>
    <p:extLst>
      <p:ext uri="{C676402C-5697-4E1C-873F-D02D1690AC5C}">
        <p15:threadingInfo xmlns:p15="http://schemas.microsoft.com/office/powerpoint/2012/main" timeZoneBias="420"/>
      </p:ext>
    </p:extLst>
  </p:cm>
  <p:cm authorId="1" dt="2020-06-23T11:02:32.789" idx="8">
    <p:pos x="5561" y="1721"/>
    <p:text>The feedbacks are traditionally tied to the model and know dispersion and R12s and things like that</p:text>
    <p:extLst>
      <p:ext uri="{C676402C-5697-4E1C-873F-D02D1690AC5C}">
        <p15:threadingInfo xmlns:p15="http://schemas.microsoft.com/office/powerpoint/2012/main" timeZoneBias="420"/>
      </p:ext>
    </p:extLst>
  </p:cm>
  <p:cm authorId="1" dt="2020-06-23T11:03:09.320" idx="9">
    <p:pos x="5495" y="2470"/>
    <p:text>I vote that the LLRF displays show the phase being written to the cavity while the higher level displays show the values with all the goodies added. We can ask folks what LCLS NC has now. They show some of the phases on the keys cud for example</p:text>
    <p:extLst>
      <p:ext uri="{C676402C-5697-4E1C-873F-D02D1690AC5C}">
        <p15:threadingInfo xmlns:p15="http://schemas.microsoft.com/office/powerpoint/2012/main" timeZoneBias="4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tiff"/><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gif"/><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gif"/></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9.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F9C4881-1012-4A3A-A48A-6E5EBCA59D6D}" type="datetimeFigureOut">
              <a:rPr lang="en-US" smtClean="0"/>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870925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9C4881-1012-4A3A-A48A-6E5EBCA59D6D}" type="datetimeFigureOut">
              <a:rPr lang="en-US" smtClean="0"/>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119873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9C4881-1012-4A3A-A48A-6E5EBCA59D6D}" type="datetimeFigureOut">
              <a:rPr lang="en-US" smtClean="0"/>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28550931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userDrawn="1"/>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userDrawn="1"/>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userDrawn="1"/>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userDrawn="1"/>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userDrawn="1"/>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userDrawn="1"/>
        </p:nvPicPr>
        <p:blipFill>
          <a:blip r:embed="rId9"/>
          <a:stretch>
            <a:fillRect/>
          </a:stretch>
        </p:blipFill>
        <p:spPr>
          <a:xfrm>
            <a:off x="4210050" y="4371975"/>
            <a:ext cx="775963" cy="754745"/>
          </a:xfrm>
          <a:prstGeom prst="rect">
            <a:avLst/>
          </a:prstGeom>
        </p:spPr>
      </p:pic>
      <p:pic>
        <p:nvPicPr>
          <p:cNvPr id="17" name="Picture 16" descr="C:\Users\boyce\Documents\lclsII_banner_v01_wd565.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565588" y="540794"/>
            <a:ext cx="5349126" cy="110769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363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a:xfrm>
            <a:off x="8797150" y="6468176"/>
            <a:ext cx="318932" cy="360949"/>
          </a:xfrm>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31597" y="6614750"/>
            <a:ext cx="4126528" cy="219185"/>
          </a:xfrm>
          <a:prstGeom prst="rect">
            <a:avLst/>
          </a:prstGeom>
        </p:spPr>
        <p:txBody>
          <a:bodyPr/>
          <a:lstStyle>
            <a:lvl1pPr algn="l">
              <a:defRPr sz="1100" b="0">
                <a:solidFill>
                  <a:schemeClr val="tx1"/>
                </a:solidFill>
              </a:defRPr>
            </a:lvl1pPr>
          </a:lstStyle>
          <a:p>
            <a:r>
              <a:rPr lang="en-US">
                <a:solidFill>
                  <a:srgbClr val="000000"/>
                </a:solidFill>
              </a:rPr>
              <a:t>LCLS-II FAC Review, Oct. 13-15, 2015</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cxnSp>
        <p:nvCxnSpPr>
          <p:cNvPr id="14" name="Straight Connector 13"/>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2757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solidFill>
                  <a:srgbClr val="000000"/>
                </a:solidFill>
              </a:rPr>
              <a:t>LCLS-II FAC Review, Oct. 13-15, 2015</a:t>
            </a:r>
            <a:endParaRPr lang="en-US" dirty="0">
              <a:solidFill>
                <a:srgbClr val="000000"/>
              </a:solidFill>
            </a:endParaRPr>
          </a:p>
        </p:txBody>
      </p:sp>
      <p:cxnSp>
        <p:nvCxnSpPr>
          <p:cNvPr id="7" name="Straight Connector 6"/>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3066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solidFill>
                  <a:srgbClr val="000000"/>
                </a:solidFill>
              </a:rPr>
              <a:t>LCLS-II FAC Review, Oct. 13-15, 2015</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cxnSp>
        <p:nvCxnSpPr>
          <p:cNvPr id="13" name="Straight Connector 12"/>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9239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solidFill>
                  <a:srgbClr val="000000"/>
                </a:solidFill>
              </a:rPr>
              <a:t>LCLS-II FAC Review, Oct. 13-15, 2015</a:t>
            </a:r>
            <a:endParaRPr lang="en-US" dirty="0">
              <a:solidFill>
                <a:srgbClr val="000000"/>
              </a:solidFill>
            </a:endParaRPr>
          </a:p>
        </p:txBody>
      </p:sp>
      <p:cxnSp>
        <p:nvCxnSpPr>
          <p:cNvPr id="12" name="Straight Connector 11"/>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0640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a:solidFill>
                  <a:srgbClr val="000000"/>
                </a:solidFill>
              </a:rPr>
              <a:t>LCLS-II FAC Review, Oct. 13-15, 2015</a:t>
            </a:r>
            <a:endParaRPr lang="en-US" dirty="0">
              <a:solidFill>
                <a:srgbClr val="000000"/>
              </a:solidFill>
            </a:endParaRPr>
          </a:p>
        </p:txBody>
      </p:sp>
      <p:cxnSp>
        <p:nvCxnSpPr>
          <p:cNvPr id="12" name="Straight Connector 11"/>
          <p:cNvCxnSpPr/>
          <p:nvPr userDrawn="1"/>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2323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9703049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solidFill>
                  <a:srgbClr val="000000"/>
                </a:solidFill>
              </a:rPr>
              <a:t>LCLS-II FAC Review, Oct. 13-15, 2015</a:t>
            </a: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7314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9C4881-1012-4A3A-A48A-6E5EBCA59D6D}" type="datetimeFigureOut">
              <a:rPr lang="en-US" smtClean="0"/>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2019887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Simple Title 01">
    <p:spTree>
      <p:nvGrpSpPr>
        <p:cNvPr id="1" name=""/>
        <p:cNvGrpSpPr/>
        <p:nvPr/>
      </p:nvGrpSpPr>
      <p:grpSpPr>
        <a:xfrm>
          <a:off x="0" y="0"/>
          <a:ext cx="0" cy="0"/>
          <a:chOff x="0" y="0"/>
          <a:chExt cx="0" cy="0"/>
        </a:xfrm>
      </p:grpSpPr>
      <p:pic>
        <p:nvPicPr>
          <p:cNvPr id="1026" name="Picture 2" descr="C:\Users\bronwynb\Desktop\Branding\divider_template_backg#5330.jpg"/>
          <p:cNvPicPr>
            <a:picLocks noChangeAspect="1" noChangeArrowheads="1"/>
          </p:cNvPicPr>
          <p:nvPr userDrawn="1"/>
        </p:nvPicPr>
        <p:blipFill>
          <a:blip r:embed="rId2"/>
          <a:srcRect/>
          <a:stretch>
            <a:fillRect/>
          </a:stretch>
        </p:blipFill>
        <p:spPr bwMode="auto">
          <a:xfrm>
            <a:off x="0" y="0"/>
            <a:ext cx="9144001" cy="6858000"/>
          </a:xfrm>
          <a:prstGeom prst="rect">
            <a:avLst/>
          </a:prstGeom>
          <a:noFill/>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7128" y="6096000"/>
            <a:ext cx="2765528" cy="1005840"/>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bg2"/>
                </a:solidFill>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3067050" y="3646170"/>
            <a:ext cx="5480050" cy="2187702"/>
          </a:xfrm>
        </p:spPr>
        <p:txBody>
          <a:bodyPr>
            <a:noAutofit/>
          </a:bodyPr>
          <a:lstStyle>
            <a:lvl1pPr marL="0" indent="0" algn="l">
              <a:lnSpc>
                <a:spcPct val="110000"/>
              </a:lnSpc>
              <a:buNone/>
              <a:defRPr sz="1600" b="0">
                <a:solidFill>
                  <a:schemeClr val="bg2"/>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3600" b="0">
                <a:solidFill>
                  <a:schemeClr val="bg2"/>
                </a:solidFill>
                <a:latin typeface="Arial" pitchFamily="34" charset="0"/>
                <a:cs typeface="Arial" pitchFamily="34" charset="0"/>
              </a:defRPr>
            </a:lvl1pPr>
          </a:lstStyle>
          <a:p>
            <a:pPr lvl="0"/>
            <a:r>
              <a:rPr lang="en-CA" dirty="0"/>
              <a:t>Click to edit Master subtitle style</a:t>
            </a:r>
          </a:p>
        </p:txBody>
      </p:sp>
    </p:spTree>
    <p:extLst>
      <p:ext uri="{BB962C8B-B14F-4D97-AF65-F5344CB8AC3E}">
        <p14:creationId xmlns:p14="http://schemas.microsoft.com/office/powerpoint/2010/main" val="42239682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Simple Title 01">
    <p:spTree>
      <p:nvGrpSpPr>
        <p:cNvPr id="1" name=""/>
        <p:cNvGrpSpPr/>
        <p:nvPr/>
      </p:nvGrpSpPr>
      <p:grpSpPr>
        <a:xfrm>
          <a:off x="0" y="0"/>
          <a:ext cx="0" cy="0"/>
          <a:chOff x="0" y="0"/>
          <a:chExt cx="0" cy="0"/>
        </a:xfrm>
      </p:grpSpPr>
      <p:pic>
        <p:nvPicPr>
          <p:cNvPr id="1026" name="Picture 2" descr="C:\Users\bronwynb\Desktop\Branding\divider_template_backg#5330.jpg"/>
          <p:cNvPicPr>
            <a:picLocks noChangeAspect="1" noChangeArrowheads="1"/>
          </p:cNvPicPr>
          <p:nvPr userDrawn="1"/>
        </p:nvPicPr>
        <p:blipFill>
          <a:blip r:embed="rId2"/>
          <a:srcRect/>
          <a:stretch>
            <a:fillRect/>
          </a:stretch>
        </p:blipFill>
        <p:spPr bwMode="auto">
          <a:xfrm>
            <a:off x="0" y="0"/>
            <a:ext cx="9144001" cy="6858000"/>
          </a:xfrm>
          <a:prstGeom prst="rect">
            <a:avLst/>
          </a:prstGeom>
          <a:noFill/>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7128" y="6096000"/>
            <a:ext cx="2765528" cy="1005840"/>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bg2"/>
                </a:solidFill>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3067050" y="3646170"/>
            <a:ext cx="5480050" cy="2187702"/>
          </a:xfrm>
        </p:spPr>
        <p:txBody>
          <a:bodyPr>
            <a:noAutofit/>
          </a:bodyPr>
          <a:lstStyle>
            <a:lvl1pPr marL="0" indent="0" algn="l">
              <a:lnSpc>
                <a:spcPct val="110000"/>
              </a:lnSpc>
              <a:buNone/>
              <a:defRPr sz="1600" b="0">
                <a:solidFill>
                  <a:schemeClr val="bg2"/>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3600" b="0">
                <a:solidFill>
                  <a:schemeClr val="bg2"/>
                </a:solidFill>
                <a:latin typeface="Arial" pitchFamily="34" charset="0"/>
                <a:cs typeface="Arial" pitchFamily="34" charset="0"/>
              </a:defRPr>
            </a:lvl1pPr>
          </a:lstStyle>
          <a:p>
            <a:pPr lvl="0"/>
            <a:r>
              <a:rPr lang="en-CA" dirty="0"/>
              <a:t>Click to edit Master subtitle style</a:t>
            </a:r>
          </a:p>
        </p:txBody>
      </p:sp>
      <p:pic>
        <p:nvPicPr>
          <p:cNvPr id="8" name="Picture 7" descr="C:\Users\boyce\Documents\lclsII_banner_v01_wd565.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65588" y="540794"/>
            <a:ext cx="5349126" cy="110769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7769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9C4881-1012-4A3A-A48A-6E5EBCA59D6D}" type="datetimeFigureOut">
              <a:rPr lang="en-US" smtClean="0"/>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1952534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F9C4881-1012-4A3A-A48A-6E5EBCA59D6D}" type="datetimeFigureOut">
              <a:rPr lang="en-US" smtClean="0"/>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3047455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F9C4881-1012-4A3A-A48A-6E5EBCA59D6D}" type="datetimeFigureOut">
              <a:rPr lang="en-US" smtClean="0"/>
              <a:t>7/21/2020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3118755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F9C4881-1012-4A3A-A48A-6E5EBCA59D6D}" type="datetimeFigureOut">
              <a:rPr lang="en-US" smtClean="0"/>
              <a:t>7/21/2020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2534574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C4881-1012-4A3A-A48A-6E5EBCA59D6D}" type="datetimeFigureOut">
              <a:rPr lang="en-US" smtClean="0"/>
              <a:t>7/21/2020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1390524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F9C4881-1012-4A3A-A48A-6E5EBCA59D6D}" type="datetimeFigureOut">
              <a:rPr lang="en-US" smtClean="0"/>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1634148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F9C4881-1012-4A3A-A48A-6E5EBCA59D6D}" type="datetimeFigureOut">
              <a:rPr lang="en-US" smtClean="0"/>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CEB62-93C9-48C3-863A-29B189D7263F}" type="slidenum">
              <a:rPr lang="en-US" smtClean="0"/>
              <a:t>‹#›</a:t>
            </a:fld>
            <a:endParaRPr lang="en-US"/>
          </a:p>
        </p:txBody>
      </p:sp>
    </p:spTree>
    <p:extLst>
      <p:ext uri="{BB962C8B-B14F-4D97-AF65-F5344CB8AC3E}">
        <p14:creationId xmlns:p14="http://schemas.microsoft.com/office/powerpoint/2010/main" val="2138602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9C4881-1012-4A3A-A48A-6E5EBCA59D6D}" type="datetimeFigureOut">
              <a:rPr lang="en-US" smtClean="0"/>
              <a:t>7/21/2020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CEB62-93C9-48C3-863A-29B189D7263F}" type="slidenum">
              <a:rPr lang="en-US" smtClean="0"/>
              <a:t>‹#›</a:t>
            </a:fld>
            <a:endParaRPr lang="en-US"/>
          </a:p>
        </p:txBody>
      </p:sp>
    </p:spTree>
    <p:extLst>
      <p:ext uri="{BB962C8B-B14F-4D97-AF65-F5344CB8AC3E}">
        <p14:creationId xmlns:p14="http://schemas.microsoft.com/office/powerpoint/2010/main" val="795804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fontAlgn="base">
              <a:spcBef>
                <a:spcPct val="0"/>
              </a:spcBef>
              <a:spcAft>
                <a:spcPct val="0"/>
              </a:spcAft>
            </a:pPr>
            <a:fld id="{5BD36294-2849-48A8-8531-5354CF3095D2}" type="slidenum">
              <a:rPr lang="en-US" smtClean="0">
                <a:solidFill>
                  <a:srgbClr val="000000"/>
                </a:solidFill>
                <a:ea typeface="ＭＳ Ｐゴシック" pitchFamily="-110" charset="-128"/>
              </a:rPr>
              <a:pPr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126528" cy="314326"/>
          </a:xfrm>
          <a:prstGeom prst="rect">
            <a:avLst/>
          </a:prstGeom>
        </p:spPr>
        <p:txBody>
          <a:bodyPr/>
          <a:lstStyle>
            <a:lvl1pPr algn="l">
              <a:defRPr sz="1100" b="0">
                <a:solidFill>
                  <a:schemeClr val="tx1"/>
                </a:solidFill>
              </a:defRPr>
            </a:lvl1pPr>
          </a:lstStyle>
          <a:p>
            <a:pPr fontAlgn="base">
              <a:spcBef>
                <a:spcPct val="0"/>
              </a:spcBef>
              <a:spcAft>
                <a:spcPct val="0"/>
              </a:spcAft>
            </a:pPr>
            <a:r>
              <a:rPr lang="en-US">
                <a:solidFill>
                  <a:srgbClr val="000000"/>
                </a:solidFill>
                <a:ea typeface="ＭＳ Ｐゴシック" pitchFamily="-110" charset="-128"/>
              </a:rPr>
              <a:t>LCLS-II FAC Review, Oct. 13-15, 2015</a:t>
            </a:r>
            <a:endParaRPr lang="en-US" dirty="0">
              <a:solidFill>
                <a:srgbClr val="000000"/>
              </a:solidFill>
              <a:ea typeface="ＭＳ Ｐゴシック" pitchFamily="-110" charset="-128"/>
            </a:endParaRPr>
          </a:p>
        </p:txBody>
      </p:sp>
    </p:spTree>
    <p:extLst>
      <p:ext uri="{BB962C8B-B14F-4D97-AF65-F5344CB8AC3E}">
        <p14:creationId xmlns:p14="http://schemas.microsoft.com/office/powerpoint/2010/main" val="3441613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Abstraction Layer, 6x6 and HLO</a:t>
            </a:r>
            <a:br>
              <a:rPr lang="en-US" dirty="0"/>
            </a:br>
            <a:r>
              <a:rPr lang="en-US" dirty="0"/>
              <a:t>(Oh, my!)*</a:t>
            </a:r>
          </a:p>
        </p:txBody>
      </p:sp>
      <p:sp>
        <p:nvSpPr>
          <p:cNvPr id="3" name="Subtitle 2"/>
          <p:cNvSpPr>
            <a:spLocks noGrp="1"/>
          </p:cNvSpPr>
          <p:nvPr>
            <p:ph type="subTitle" idx="1"/>
          </p:nvPr>
        </p:nvSpPr>
        <p:spPr/>
        <p:txBody>
          <a:bodyPr vert="horz" lIns="91440" tIns="45720" rIns="91440" bIns="45720" rtlCol="0" anchor="t">
            <a:normAutofit/>
          </a:bodyPr>
          <a:lstStyle/>
          <a:p>
            <a:r>
              <a:rPr lang="en-US"/>
              <a:t>5June2020</a:t>
            </a:r>
          </a:p>
        </p:txBody>
      </p:sp>
      <p:sp>
        <p:nvSpPr>
          <p:cNvPr id="4" name="TextBox 3"/>
          <p:cNvSpPr txBox="1"/>
          <p:nvPr/>
        </p:nvSpPr>
        <p:spPr>
          <a:xfrm>
            <a:off x="76200" y="6501884"/>
            <a:ext cx="2686376" cy="369332"/>
          </a:xfrm>
          <a:prstGeom prst="rect">
            <a:avLst/>
          </a:prstGeom>
          <a:noFill/>
        </p:spPr>
        <p:txBody>
          <a:bodyPr wrap="none" rtlCol="0">
            <a:spAutoFit/>
          </a:bodyPr>
          <a:lstStyle/>
          <a:p>
            <a:r>
              <a:rPr lang="en-US" dirty="0"/>
              <a:t>* Apologies to Frank Baum</a:t>
            </a:r>
          </a:p>
        </p:txBody>
      </p:sp>
    </p:spTree>
    <p:extLst>
      <p:ext uri="{BB962C8B-B14F-4D97-AF65-F5344CB8AC3E}">
        <p14:creationId xmlns:p14="http://schemas.microsoft.com/office/powerpoint/2010/main" val="3469931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 name="Table 100"/>
          <p:cNvGraphicFramePr>
            <a:graphicFrameLocks noGrp="1"/>
          </p:cNvGraphicFramePr>
          <p:nvPr>
            <p:extLst>
              <p:ext uri="{D42A27DB-BD31-4B8C-83A1-F6EECF244321}">
                <p14:modId xmlns:p14="http://schemas.microsoft.com/office/powerpoint/2010/main" val="1784222250"/>
              </p:ext>
            </p:extLst>
          </p:nvPr>
        </p:nvGraphicFramePr>
        <p:xfrm>
          <a:off x="304802" y="2286000"/>
          <a:ext cx="8381997" cy="3863409"/>
        </p:xfrm>
        <a:graphic>
          <a:graphicData uri="http://schemas.openxmlformats.org/drawingml/2006/table">
            <a:tbl>
              <a:tblPr firstRow="1" bandRow="1">
                <a:effectLst>
                  <a:outerShdw blurRad="50800" dist="38100" dir="2700000" algn="tl" rotWithShape="0">
                    <a:prstClr val="black">
                      <a:alpha val="40000"/>
                    </a:prstClr>
                  </a:outerShdw>
                </a:effectLst>
              </a:tblPr>
              <a:tblGrid>
                <a:gridCol w="685798">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818149">
                  <a:extLst>
                    <a:ext uri="{9D8B030D-6E8A-4147-A177-3AD203B41FA5}">
                      <a16:colId xmlns:a16="http://schemas.microsoft.com/office/drawing/2014/main" val="20003"/>
                    </a:ext>
                  </a:extLst>
                </a:gridCol>
                <a:gridCol w="1235242">
                  <a:extLst>
                    <a:ext uri="{9D8B030D-6E8A-4147-A177-3AD203B41FA5}">
                      <a16:colId xmlns:a16="http://schemas.microsoft.com/office/drawing/2014/main" val="20004"/>
                    </a:ext>
                  </a:extLst>
                </a:gridCol>
                <a:gridCol w="970547">
                  <a:extLst>
                    <a:ext uri="{9D8B030D-6E8A-4147-A177-3AD203B41FA5}">
                      <a16:colId xmlns:a16="http://schemas.microsoft.com/office/drawing/2014/main" val="20005"/>
                    </a:ext>
                  </a:extLst>
                </a:gridCol>
                <a:gridCol w="970547">
                  <a:extLst>
                    <a:ext uri="{9D8B030D-6E8A-4147-A177-3AD203B41FA5}">
                      <a16:colId xmlns:a16="http://schemas.microsoft.com/office/drawing/2014/main" val="20006"/>
                    </a:ext>
                  </a:extLst>
                </a:gridCol>
                <a:gridCol w="882314">
                  <a:extLst>
                    <a:ext uri="{9D8B030D-6E8A-4147-A177-3AD203B41FA5}">
                      <a16:colId xmlns:a16="http://schemas.microsoft.com/office/drawing/2014/main" val="20007"/>
                    </a:ext>
                  </a:extLst>
                </a:gridCol>
              </a:tblGrid>
              <a:tr h="1177011">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US" sz="1600" dirty="0">
                          <a:effectLst>
                            <a:outerShdw blurRad="38100" dist="38100" dir="2700000" algn="tl">
                              <a:srgbClr val="000000">
                                <a:alpha val="43137"/>
                              </a:srgbClr>
                            </a:outerShdw>
                          </a:effectLst>
                        </a:rPr>
                        <a:t>Linac</a:t>
                      </a:r>
                    </a:p>
                    <a:p>
                      <a:r>
                        <a:rPr lang="en-US" sz="1600" dirty="0">
                          <a:effectLst>
                            <a:outerShdw blurRad="38100" dist="38100" dir="2700000" algn="tl">
                              <a:srgbClr val="000000">
                                <a:alpha val="43137"/>
                              </a:srgbClr>
                            </a:outerShdw>
                          </a:effectLst>
                        </a:rPr>
                        <a:t>Sec.</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i="1" dirty="0">
                          <a:effectLst>
                            <a:outerShdw blurRad="38100" dist="38100" dir="2700000" algn="tl">
                              <a:srgbClr val="000000">
                                <a:alpha val="43137"/>
                              </a:srgbClr>
                            </a:outerShdw>
                          </a:effectLst>
                        </a:rPr>
                        <a:t>V</a:t>
                      </a:r>
                      <a:r>
                        <a:rPr lang="en-US" sz="1600" i="0" baseline="-25000" dirty="0">
                          <a:effectLst>
                            <a:outerShdw blurRad="38100" dist="38100" dir="2700000" algn="tl">
                              <a:srgbClr val="000000">
                                <a:alpha val="43137"/>
                              </a:srgbClr>
                            </a:outerShdw>
                          </a:effectLst>
                        </a:rPr>
                        <a:t>0</a:t>
                      </a:r>
                    </a:p>
                    <a:p>
                      <a:pPr algn="ctr"/>
                      <a:r>
                        <a:rPr lang="en-US" sz="1600" b="0" dirty="0">
                          <a:effectLst>
                            <a:outerShdw blurRad="38100" dist="38100" dir="2700000" algn="tl">
                              <a:srgbClr val="000000">
                                <a:alpha val="43137"/>
                              </a:srgbClr>
                            </a:outerShdw>
                          </a:effectLst>
                        </a:rPr>
                        <a:t>(MV)</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i="1" dirty="0">
                          <a:effectLst>
                            <a:outerShdw blurRad="38100" dist="38100" dir="2700000" algn="tl">
                              <a:srgbClr val="000000">
                                <a:alpha val="43137"/>
                              </a:srgbClr>
                            </a:outerShdw>
                          </a:effectLst>
                          <a:latin typeface="Symbol" panose="05050102010706020507" pitchFamily="18" charset="2"/>
                        </a:rPr>
                        <a:t>j</a:t>
                      </a:r>
                      <a:endParaRPr lang="en-US" sz="1600" i="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1600" b="0" i="0" baseline="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(deg)</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Ave.</a:t>
                      </a:r>
                      <a:br>
                        <a:rPr lang="en-US" sz="1600" dirty="0">
                          <a:effectLst>
                            <a:outerShdw blurRad="38100" dist="38100" dir="2700000" algn="tl">
                              <a:srgbClr val="000000">
                                <a:alpha val="43137"/>
                              </a:srgbClr>
                            </a:outerShdw>
                          </a:effectLst>
                        </a:rPr>
                      </a:br>
                      <a:r>
                        <a:rPr lang="en-US" sz="1600" dirty="0">
                          <a:effectLst>
                            <a:outerShdw blurRad="38100" dist="38100" dir="2700000" algn="tl">
                              <a:srgbClr val="000000">
                                <a:alpha val="43137"/>
                              </a:srgbClr>
                            </a:outerShdw>
                          </a:effectLst>
                        </a:rPr>
                        <a:t>Acc. Grad.</a:t>
                      </a:r>
                      <a:r>
                        <a:rPr lang="en-US" sz="1600" baseline="30000" dirty="0">
                          <a:effectLst>
                            <a:outerShdw blurRad="38100" dist="38100" dir="2700000" algn="tl">
                              <a:srgbClr val="000000">
                                <a:alpha val="43137"/>
                              </a:srgbClr>
                            </a:outerShdw>
                          </a:effectLst>
                        </a:rPr>
                        <a:t>*</a:t>
                      </a:r>
                      <a:r>
                        <a:rPr lang="en-US" sz="1600" dirty="0">
                          <a:effectLst>
                            <a:outerShdw blurRad="38100" dist="38100" dir="2700000" algn="tl">
                              <a:srgbClr val="000000">
                                <a:alpha val="43137"/>
                              </a:srgbClr>
                            </a:outerShdw>
                          </a:effectLst>
                        </a:rPr>
                        <a:t> </a:t>
                      </a:r>
                      <a:r>
                        <a:rPr lang="en-US" sz="1400" b="0" dirty="0">
                          <a:effectLst>
                            <a:outerShdw blurRad="38100" dist="38100" dir="2700000" algn="tl">
                              <a:srgbClr val="000000">
                                <a:alpha val="43137"/>
                              </a:srgbClr>
                            </a:outerShdw>
                          </a:effectLst>
                        </a:rPr>
                        <a:t>(MV/m)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No.</a:t>
                      </a:r>
                    </a:p>
                    <a:p>
                      <a:pPr algn="ctr"/>
                      <a:r>
                        <a:rPr lang="en-US" sz="1600" dirty="0">
                          <a:effectLst>
                            <a:outerShdw blurRad="38100" dist="38100" dir="2700000" algn="tl">
                              <a:srgbClr val="000000">
                                <a:alpha val="43137"/>
                              </a:srgbClr>
                            </a:outerShdw>
                          </a:effectLst>
                        </a:rPr>
                        <a:t>Cryo Mod’s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No. </a:t>
                      </a:r>
                    </a:p>
                    <a:p>
                      <a:pPr algn="ctr"/>
                      <a:r>
                        <a:rPr lang="en-US" sz="1600" dirty="0">
                          <a:effectLst>
                            <a:outerShdw blurRad="38100" dist="38100" dir="2700000" algn="tl">
                              <a:srgbClr val="000000">
                                <a:alpha val="43137"/>
                              </a:srgbClr>
                            </a:outerShdw>
                          </a:effectLst>
                        </a:rPr>
                        <a:t>Avail.</a:t>
                      </a:r>
                    </a:p>
                    <a:p>
                      <a:pPr algn="ctr"/>
                      <a:r>
                        <a:rPr lang="en-US" sz="1600" dirty="0">
                          <a:effectLst>
                            <a:outerShdw blurRad="38100" dist="38100" dir="2700000" algn="tl">
                              <a:srgbClr val="000000">
                                <a:alpha val="43137"/>
                              </a:srgbClr>
                            </a:outerShdw>
                          </a:effectLst>
                        </a:rPr>
                        <a:t>Cav’s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Spare Cav’s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Cav’s</a:t>
                      </a:r>
                      <a:r>
                        <a:rPr lang="en-US" sz="1600" baseline="0" dirty="0">
                          <a:effectLst>
                            <a:outerShdw blurRad="38100" dist="38100" dir="2700000" algn="tl">
                              <a:srgbClr val="000000">
                                <a:alpha val="43137"/>
                              </a:srgbClr>
                            </a:outerShdw>
                          </a:effectLst>
                        </a:rPr>
                        <a:t> per Amp.</a:t>
                      </a:r>
                      <a:endParaRPr lang="en-US" sz="1600" dirty="0">
                        <a:effectLst>
                          <a:outerShdw blurRad="38100" dist="38100" dir="2700000" algn="tl">
                            <a:srgbClr val="000000">
                              <a:alpha val="43137"/>
                            </a:srgbClr>
                          </a:outerShdw>
                        </a:effectLst>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36991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100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a:latin typeface="+mn-lt"/>
                        </a:rPr>
                        <a:t>16.3</a:t>
                      </a:r>
                      <a:endParaRPr lang="en-US" sz="1600" b="1" dirty="0">
                        <a:latin typeface="+mn-lt"/>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8</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6991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231 </a:t>
                      </a:r>
                    </a:p>
                    <a:p>
                      <a:pPr algn="ctr"/>
                      <a:r>
                        <a:rPr lang="en-US" sz="1600" b="1" dirty="0">
                          <a:solidFill>
                            <a:srgbClr val="FF0000"/>
                          </a:solidFill>
                          <a:latin typeface="+mn-lt"/>
                        </a:rPr>
                        <a:t>211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-24.9</a:t>
                      </a:r>
                      <a:r>
                        <a:rPr lang="en-US" sz="1600" b="1" baseline="0" dirty="0">
                          <a:latin typeface="+mn-lt"/>
                        </a:rPr>
                        <a:t> </a:t>
                      </a:r>
                    </a:p>
                    <a:p>
                      <a:pPr algn="ctr"/>
                      <a:r>
                        <a:rPr lang="en-US" sz="1600" b="1" baseline="0" dirty="0">
                          <a:solidFill>
                            <a:srgbClr val="FF0000"/>
                          </a:solidFill>
                          <a:latin typeface="+mn-lt"/>
                        </a:rPr>
                        <a:t>-12.7</a:t>
                      </a:r>
                      <a:endParaRPr lang="en-US" sz="1600" b="1" dirty="0">
                        <a:solidFill>
                          <a:srgbClr val="FF0000"/>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14.8 </a:t>
                      </a:r>
                      <a:r>
                        <a:rPr lang="en-US" sz="1600" b="1" dirty="0">
                          <a:solidFill>
                            <a:srgbClr val="FF0000"/>
                          </a:solidFill>
                          <a:latin typeface="+mn-lt"/>
                        </a:rPr>
                        <a:t>13.6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6991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solidFill>
                            <a:srgbClr val="0000FF"/>
                          </a:solidFill>
                          <a:effectLst>
                            <a:outerShdw blurRad="38100" dist="38100" dir="2700000" algn="tl">
                              <a:srgbClr val="000000">
                                <a:alpha val="43137"/>
                              </a:srgbClr>
                            </a:outerShdw>
                          </a:effectLst>
                          <a:latin typeface="+mn-lt"/>
                        </a:rPr>
                        <a:t>HL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-60 </a:t>
                      </a:r>
                    </a:p>
                    <a:p>
                      <a:pPr algn="ctr"/>
                      <a:r>
                        <a:rPr lang="en-US" sz="1600" b="1" dirty="0">
                          <a:solidFill>
                            <a:srgbClr val="FF0000"/>
                          </a:solidFill>
                          <a:latin typeface="+mn-lt"/>
                        </a:rPr>
                        <a:t>-64.7</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-172.5 </a:t>
                      </a:r>
                      <a:br>
                        <a:rPr lang="en-US" sz="1600" b="1" dirty="0">
                          <a:solidFill>
                            <a:srgbClr val="0000FF"/>
                          </a:solidFill>
                          <a:latin typeface="+mn-lt"/>
                        </a:rPr>
                      </a:br>
                      <a:r>
                        <a:rPr lang="en-US" sz="1600" b="1" dirty="0">
                          <a:solidFill>
                            <a:srgbClr val="FF0000"/>
                          </a:solidFill>
                          <a:latin typeface="+mn-lt"/>
                        </a:rPr>
                        <a:t>-150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12.4</a:t>
                      </a:r>
                    </a:p>
                    <a:p>
                      <a:pPr algn="ctr"/>
                      <a:r>
                        <a:rPr lang="en-US" sz="1600" b="1" dirty="0">
                          <a:solidFill>
                            <a:srgbClr val="FF0000"/>
                          </a:solidFill>
                          <a:latin typeface="+mn-lt"/>
                        </a:rPr>
                        <a:t>13.4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2</a:t>
                      </a:r>
                      <a:endParaRPr lang="en-US" sz="1200" b="1" dirty="0">
                        <a:solidFill>
                          <a:srgbClr val="0000FF"/>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16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6991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1479 </a:t>
                      </a:r>
                      <a:endParaRPr lang="en-US" sz="1600" b="1" dirty="0">
                        <a:solidFill>
                          <a:srgbClr val="FF0000"/>
                        </a:solidFill>
                        <a:latin typeface="+mn-lt"/>
                      </a:endParaRPr>
                    </a:p>
                    <a:p>
                      <a:pPr algn="ctr"/>
                      <a:r>
                        <a:rPr lang="en-US" sz="1600" b="1" dirty="0">
                          <a:solidFill>
                            <a:srgbClr val="FF0000"/>
                          </a:solidFill>
                          <a:latin typeface="+mn-lt"/>
                        </a:rPr>
                        <a:t>1446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-32.3 </a:t>
                      </a:r>
                    </a:p>
                    <a:p>
                      <a:pPr algn="ctr"/>
                      <a:r>
                        <a:rPr lang="en-US" sz="1600" b="1" dirty="0">
                          <a:solidFill>
                            <a:srgbClr val="FF0000"/>
                          </a:solidFill>
                          <a:latin typeface="+mn-lt"/>
                        </a:rPr>
                        <a:t>-21.0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15.8 </a:t>
                      </a:r>
                      <a:r>
                        <a:rPr lang="en-US" sz="1600" b="1" dirty="0">
                          <a:solidFill>
                            <a:srgbClr val="FF0000"/>
                          </a:solidFill>
                          <a:latin typeface="+mn-lt"/>
                        </a:rPr>
                        <a:t>15.5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96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69918">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2538 </a:t>
                      </a:r>
                    </a:p>
                    <a:p>
                      <a:pPr algn="ctr"/>
                      <a:r>
                        <a:rPr lang="en-US" sz="1600" b="1" dirty="0">
                          <a:solidFill>
                            <a:srgbClr val="FF0000"/>
                          </a:solidFill>
                          <a:latin typeface="+mn-lt"/>
                        </a:rPr>
                        <a:t>2437</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sym typeface="Symbol"/>
                        </a:rPr>
                        <a:t></a:t>
                      </a:r>
                      <a:r>
                        <a:rPr lang="en-US" sz="1600" b="1" dirty="0">
                          <a:latin typeface="+mn-lt"/>
                        </a:rPr>
                        <a:t>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16.3 </a:t>
                      </a:r>
                      <a:r>
                        <a:rPr lang="en-US" sz="1600" b="1" dirty="0">
                          <a:solidFill>
                            <a:srgbClr val="FF0000"/>
                          </a:solidFill>
                          <a:latin typeface="+mn-lt"/>
                        </a:rPr>
                        <a:t>15.7</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20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160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bl>
          </a:graphicData>
        </a:graphic>
      </p:graphicFrame>
      <p:sp>
        <p:nvSpPr>
          <p:cNvPr id="102" name="Title 1">
            <a:extLst>
              <a:ext uri="{FF2B5EF4-FFF2-40B4-BE49-F238E27FC236}">
                <a16:creationId xmlns:a16="http://schemas.microsoft.com/office/drawing/2014/main" id="{AF25D2B4-F106-894A-B04C-D5E2E7A1309E}"/>
              </a:ext>
            </a:extLst>
          </p:cNvPr>
          <p:cNvSpPr>
            <a:spLocks noGrp="1"/>
          </p:cNvSpPr>
          <p:nvPr/>
        </p:nvSpPr>
        <p:spPr>
          <a:xfrm>
            <a:off x="76200" y="152400"/>
            <a:ext cx="8991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rPr>
              <a:t>100pC, Elegant, BC1 R56= -53mm,  BC2 R56= -45mm</a:t>
            </a:r>
          </a:p>
        </p:txBody>
      </p:sp>
      <p:sp>
        <p:nvSpPr>
          <p:cNvPr id="3" name="TextBox 2"/>
          <p:cNvSpPr txBox="1"/>
          <p:nvPr/>
        </p:nvSpPr>
        <p:spPr>
          <a:xfrm>
            <a:off x="228600" y="1477963"/>
            <a:ext cx="8382000" cy="646331"/>
          </a:xfrm>
          <a:prstGeom prst="rect">
            <a:avLst/>
          </a:prstGeom>
          <a:noFill/>
        </p:spPr>
        <p:txBody>
          <a:bodyPr wrap="square" rtlCol="0">
            <a:spAutoFit/>
          </a:bodyPr>
          <a:lstStyle/>
          <a:p>
            <a:pPr algn="ctr"/>
            <a:r>
              <a:rPr lang="en-US" dirty="0"/>
              <a:t>NEW!  Hot off the presses! Note changes to the chirp phases and the higher average cavity gradients in L1B, L2B and L3B</a:t>
            </a:r>
          </a:p>
        </p:txBody>
      </p:sp>
      <p:sp>
        <p:nvSpPr>
          <p:cNvPr id="2" name="TextBox 1"/>
          <p:cNvSpPr txBox="1"/>
          <p:nvPr/>
        </p:nvSpPr>
        <p:spPr>
          <a:xfrm>
            <a:off x="587991" y="6228771"/>
            <a:ext cx="1915909" cy="369332"/>
          </a:xfrm>
          <a:prstGeom prst="rect">
            <a:avLst/>
          </a:prstGeom>
          <a:noFill/>
        </p:spPr>
        <p:txBody>
          <a:bodyPr wrap="none" rtlCol="0">
            <a:spAutoFit/>
          </a:bodyPr>
          <a:lstStyle/>
          <a:p>
            <a:r>
              <a:rPr lang="en-US" dirty="0">
                <a:solidFill>
                  <a:srgbClr val="FF0000"/>
                </a:solidFill>
              </a:rPr>
              <a:t>Old values in red</a:t>
            </a:r>
          </a:p>
        </p:txBody>
      </p:sp>
    </p:spTree>
    <p:extLst>
      <p:ext uri="{BB962C8B-B14F-4D97-AF65-F5344CB8AC3E}">
        <p14:creationId xmlns:p14="http://schemas.microsoft.com/office/powerpoint/2010/main" val="42590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0619"/>
            <a:ext cx="9144000" cy="792162"/>
          </a:xfrm>
        </p:spPr>
        <p:txBody>
          <a:bodyPr>
            <a:normAutofit fontScale="90000"/>
          </a:bodyPr>
          <a:lstStyle/>
          <a:p>
            <a:r>
              <a:rPr lang="en-US" sz="3200" dirty="0"/>
              <a:t>High level PVs in Abstraction Layer for 6x6 FBCK</a:t>
            </a:r>
            <a:br>
              <a:rPr lang="en-US" sz="3200" dirty="0"/>
            </a:br>
            <a:r>
              <a:rPr lang="en-US" sz="3200" i="1" dirty="0"/>
              <a:t>Using L1B </a:t>
            </a:r>
            <a:r>
              <a:rPr lang="en-US" sz="3200" dirty="0"/>
              <a:t>as an example</a:t>
            </a:r>
          </a:p>
        </p:txBody>
      </p:sp>
      <p:pic>
        <p:nvPicPr>
          <p:cNvPr id="4" name="Google Shape;333;p4"/>
          <p:cNvPicPr preferRelativeResize="0"/>
          <p:nvPr/>
        </p:nvPicPr>
        <p:blipFill rotWithShape="1">
          <a:blip r:embed="rId2">
            <a:alphaModFix/>
          </a:blip>
          <a:srcRect t="63984" b="16866"/>
          <a:stretch/>
        </p:blipFill>
        <p:spPr>
          <a:xfrm>
            <a:off x="0" y="4948208"/>
            <a:ext cx="9066362" cy="1003111"/>
          </a:xfrm>
          <a:prstGeom prst="rect">
            <a:avLst/>
          </a:prstGeom>
          <a:noFill/>
          <a:ln>
            <a:noFill/>
          </a:ln>
        </p:spPr>
      </p:pic>
      <p:cxnSp>
        <p:nvCxnSpPr>
          <p:cNvPr id="6" name="Straight Arrow Connector 5"/>
          <p:cNvCxnSpPr/>
          <p:nvPr/>
        </p:nvCxnSpPr>
        <p:spPr>
          <a:xfrm>
            <a:off x="1371600" y="4689566"/>
            <a:ext cx="0" cy="56003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524000" y="4710842"/>
            <a:ext cx="152400" cy="53875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2231234" y="5168042"/>
            <a:ext cx="628571" cy="89515"/>
          </a:xfrm>
          <a:custGeom>
            <a:avLst/>
            <a:gdLst>
              <a:gd name="connsiteX0" fmla="*/ 6999 w 628571"/>
              <a:gd name="connsiteY0" fmla="*/ 82691 h 89515"/>
              <a:gd name="connsiteX1" fmla="*/ 6999 w 628571"/>
              <a:gd name="connsiteY1" fmla="*/ 21276 h 89515"/>
              <a:gd name="connsiteX2" fmla="*/ 27470 w 628571"/>
              <a:gd name="connsiteY2" fmla="*/ 14453 h 89515"/>
              <a:gd name="connsiteX3" fmla="*/ 143476 w 628571"/>
              <a:gd name="connsiteY3" fmla="*/ 21276 h 89515"/>
              <a:gd name="connsiteX4" fmla="*/ 163948 w 628571"/>
              <a:gd name="connsiteY4" fmla="*/ 28100 h 89515"/>
              <a:gd name="connsiteX5" fmla="*/ 314073 w 628571"/>
              <a:gd name="connsiteY5" fmla="*/ 21276 h 89515"/>
              <a:gd name="connsiteX6" fmla="*/ 327721 w 628571"/>
              <a:gd name="connsiteY6" fmla="*/ 21276 h 89515"/>
              <a:gd name="connsiteX7" fmla="*/ 348193 w 628571"/>
              <a:gd name="connsiteY7" fmla="*/ 34924 h 89515"/>
              <a:gd name="connsiteX8" fmla="*/ 573381 w 628571"/>
              <a:gd name="connsiteY8" fmla="*/ 28100 h 89515"/>
              <a:gd name="connsiteX9" fmla="*/ 621148 w 628571"/>
              <a:gd name="connsiteY9" fmla="*/ 34924 h 89515"/>
              <a:gd name="connsiteX10" fmla="*/ 627972 w 628571"/>
              <a:gd name="connsiteY10" fmla="*/ 89515 h 8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8571" h="89515">
                <a:moveTo>
                  <a:pt x="6999" y="82691"/>
                </a:moveTo>
                <a:cubicBezTo>
                  <a:pt x="3580" y="65594"/>
                  <a:pt x="-6878" y="38623"/>
                  <a:pt x="6999" y="21276"/>
                </a:cubicBezTo>
                <a:cubicBezTo>
                  <a:pt x="11492" y="15659"/>
                  <a:pt x="20646" y="16727"/>
                  <a:pt x="27470" y="14453"/>
                </a:cubicBezTo>
                <a:cubicBezTo>
                  <a:pt x="66139" y="16727"/>
                  <a:pt x="104933" y="17422"/>
                  <a:pt x="143476" y="21276"/>
                </a:cubicBezTo>
                <a:cubicBezTo>
                  <a:pt x="150633" y="21992"/>
                  <a:pt x="156755" y="28100"/>
                  <a:pt x="163948" y="28100"/>
                </a:cubicBezTo>
                <a:cubicBezTo>
                  <a:pt x="214041" y="28100"/>
                  <a:pt x="264031" y="23551"/>
                  <a:pt x="314073" y="21276"/>
                </a:cubicBezTo>
                <a:cubicBezTo>
                  <a:pt x="326918" y="-17257"/>
                  <a:pt x="314876" y="5220"/>
                  <a:pt x="327721" y="21276"/>
                </a:cubicBezTo>
                <a:cubicBezTo>
                  <a:pt x="332844" y="27680"/>
                  <a:pt x="341369" y="30375"/>
                  <a:pt x="348193" y="34924"/>
                </a:cubicBezTo>
                <a:cubicBezTo>
                  <a:pt x="423256" y="32649"/>
                  <a:pt x="498284" y="28100"/>
                  <a:pt x="573381" y="28100"/>
                </a:cubicBezTo>
                <a:cubicBezTo>
                  <a:pt x="589465" y="28100"/>
                  <a:pt x="606762" y="27731"/>
                  <a:pt x="621148" y="34924"/>
                </a:cubicBezTo>
                <a:cubicBezTo>
                  <a:pt x="631568" y="40134"/>
                  <a:pt x="627972" y="89392"/>
                  <a:pt x="627972" y="8951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012205" y="5168042"/>
            <a:ext cx="628571" cy="89515"/>
          </a:xfrm>
          <a:custGeom>
            <a:avLst/>
            <a:gdLst>
              <a:gd name="connsiteX0" fmla="*/ 6999 w 628571"/>
              <a:gd name="connsiteY0" fmla="*/ 82691 h 89515"/>
              <a:gd name="connsiteX1" fmla="*/ 6999 w 628571"/>
              <a:gd name="connsiteY1" fmla="*/ 21276 h 89515"/>
              <a:gd name="connsiteX2" fmla="*/ 27470 w 628571"/>
              <a:gd name="connsiteY2" fmla="*/ 14453 h 89515"/>
              <a:gd name="connsiteX3" fmla="*/ 143476 w 628571"/>
              <a:gd name="connsiteY3" fmla="*/ 21276 h 89515"/>
              <a:gd name="connsiteX4" fmla="*/ 163948 w 628571"/>
              <a:gd name="connsiteY4" fmla="*/ 28100 h 89515"/>
              <a:gd name="connsiteX5" fmla="*/ 314073 w 628571"/>
              <a:gd name="connsiteY5" fmla="*/ 21276 h 89515"/>
              <a:gd name="connsiteX6" fmla="*/ 327721 w 628571"/>
              <a:gd name="connsiteY6" fmla="*/ 21276 h 89515"/>
              <a:gd name="connsiteX7" fmla="*/ 348193 w 628571"/>
              <a:gd name="connsiteY7" fmla="*/ 34924 h 89515"/>
              <a:gd name="connsiteX8" fmla="*/ 573381 w 628571"/>
              <a:gd name="connsiteY8" fmla="*/ 28100 h 89515"/>
              <a:gd name="connsiteX9" fmla="*/ 621148 w 628571"/>
              <a:gd name="connsiteY9" fmla="*/ 34924 h 89515"/>
              <a:gd name="connsiteX10" fmla="*/ 627972 w 628571"/>
              <a:gd name="connsiteY10" fmla="*/ 89515 h 8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8571" h="89515">
                <a:moveTo>
                  <a:pt x="6999" y="82691"/>
                </a:moveTo>
                <a:cubicBezTo>
                  <a:pt x="3580" y="65594"/>
                  <a:pt x="-6878" y="38623"/>
                  <a:pt x="6999" y="21276"/>
                </a:cubicBezTo>
                <a:cubicBezTo>
                  <a:pt x="11492" y="15659"/>
                  <a:pt x="20646" y="16727"/>
                  <a:pt x="27470" y="14453"/>
                </a:cubicBezTo>
                <a:cubicBezTo>
                  <a:pt x="66139" y="16727"/>
                  <a:pt x="104933" y="17422"/>
                  <a:pt x="143476" y="21276"/>
                </a:cubicBezTo>
                <a:cubicBezTo>
                  <a:pt x="150633" y="21992"/>
                  <a:pt x="156755" y="28100"/>
                  <a:pt x="163948" y="28100"/>
                </a:cubicBezTo>
                <a:cubicBezTo>
                  <a:pt x="214041" y="28100"/>
                  <a:pt x="264031" y="23551"/>
                  <a:pt x="314073" y="21276"/>
                </a:cubicBezTo>
                <a:cubicBezTo>
                  <a:pt x="326918" y="-17257"/>
                  <a:pt x="314876" y="5220"/>
                  <a:pt x="327721" y="21276"/>
                </a:cubicBezTo>
                <a:cubicBezTo>
                  <a:pt x="332844" y="27680"/>
                  <a:pt x="341369" y="30375"/>
                  <a:pt x="348193" y="34924"/>
                </a:cubicBezTo>
                <a:cubicBezTo>
                  <a:pt x="423256" y="32649"/>
                  <a:pt x="498284" y="28100"/>
                  <a:pt x="573381" y="28100"/>
                </a:cubicBezTo>
                <a:cubicBezTo>
                  <a:pt x="589465" y="28100"/>
                  <a:pt x="606762" y="27731"/>
                  <a:pt x="621148" y="34924"/>
                </a:cubicBezTo>
                <a:cubicBezTo>
                  <a:pt x="631568" y="40134"/>
                  <a:pt x="627972" y="89392"/>
                  <a:pt x="627972" y="8951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2545519" y="4710842"/>
            <a:ext cx="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337863" y="4710842"/>
            <a:ext cx="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6096000" y="5160081"/>
            <a:ext cx="1143000" cy="89515"/>
          </a:xfrm>
          <a:custGeom>
            <a:avLst/>
            <a:gdLst>
              <a:gd name="connsiteX0" fmla="*/ 6999 w 628571"/>
              <a:gd name="connsiteY0" fmla="*/ 82691 h 89515"/>
              <a:gd name="connsiteX1" fmla="*/ 6999 w 628571"/>
              <a:gd name="connsiteY1" fmla="*/ 21276 h 89515"/>
              <a:gd name="connsiteX2" fmla="*/ 27470 w 628571"/>
              <a:gd name="connsiteY2" fmla="*/ 14453 h 89515"/>
              <a:gd name="connsiteX3" fmla="*/ 143476 w 628571"/>
              <a:gd name="connsiteY3" fmla="*/ 21276 h 89515"/>
              <a:gd name="connsiteX4" fmla="*/ 163948 w 628571"/>
              <a:gd name="connsiteY4" fmla="*/ 28100 h 89515"/>
              <a:gd name="connsiteX5" fmla="*/ 314073 w 628571"/>
              <a:gd name="connsiteY5" fmla="*/ 21276 h 89515"/>
              <a:gd name="connsiteX6" fmla="*/ 327721 w 628571"/>
              <a:gd name="connsiteY6" fmla="*/ 21276 h 89515"/>
              <a:gd name="connsiteX7" fmla="*/ 348193 w 628571"/>
              <a:gd name="connsiteY7" fmla="*/ 34924 h 89515"/>
              <a:gd name="connsiteX8" fmla="*/ 573381 w 628571"/>
              <a:gd name="connsiteY8" fmla="*/ 28100 h 89515"/>
              <a:gd name="connsiteX9" fmla="*/ 621148 w 628571"/>
              <a:gd name="connsiteY9" fmla="*/ 34924 h 89515"/>
              <a:gd name="connsiteX10" fmla="*/ 627972 w 628571"/>
              <a:gd name="connsiteY10" fmla="*/ 89515 h 8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8571" h="89515">
                <a:moveTo>
                  <a:pt x="6999" y="82691"/>
                </a:moveTo>
                <a:cubicBezTo>
                  <a:pt x="3580" y="65594"/>
                  <a:pt x="-6878" y="38623"/>
                  <a:pt x="6999" y="21276"/>
                </a:cubicBezTo>
                <a:cubicBezTo>
                  <a:pt x="11492" y="15659"/>
                  <a:pt x="20646" y="16727"/>
                  <a:pt x="27470" y="14453"/>
                </a:cubicBezTo>
                <a:cubicBezTo>
                  <a:pt x="66139" y="16727"/>
                  <a:pt x="104933" y="17422"/>
                  <a:pt x="143476" y="21276"/>
                </a:cubicBezTo>
                <a:cubicBezTo>
                  <a:pt x="150633" y="21992"/>
                  <a:pt x="156755" y="28100"/>
                  <a:pt x="163948" y="28100"/>
                </a:cubicBezTo>
                <a:cubicBezTo>
                  <a:pt x="214041" y="28100"/>
                  <a:pt x="264031" y="23551"/>
                  <a:pt x="314073" y="21276"/>
                </a:cubicBezTo>
                <a:cubicBezTo>
                  <a:pt x="326918" y="-17257"/>
                  <a:pt x="314876" y="5220"/>
                  <a:pt x="327721" y="21276"/>
                </a:cubicBezTo>
                <a:cubicBezTo>
                  <a:pt x="332844" y="27680"/>
                  <a:pt x="341369" y="30375"/>
                  <a:pt x="348193" y="34924"/>
                </a:cubicBezTo>
                <a:cubicBezTo>
                  <a:pt x="423256" y="32649"/>
                  <a:pt x="498284" y="28100"/>
                  <a:pt x="573381" y="28100"/>
                </a:cubicBezTo>
                <a:cubicBezTo>
                  <a:pt x="589465" y="28100"/>
                  <a:pt x="606762" y="27731"/>
                  <a:pt x="621148" y="34924"/>
                </a:cubicBezTo>
                <a:cubicBezTo>
                  <a:pt x="631568" y="40134"/>
                  <a:pt x="627972" y="89392"/>
                  <a:pt x="627972" y="8951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467600" y="5134254"/>
            <a:ext cx="1143000" cy="89515"/>
          </a:xfrm>
          <a:custGeom>
            <a:avLst/>
            <a:gdLst>
              <a:gd name="connsiteX0" fmla="*/ 6999 w 628571"/>
              <a:gd name="connsiteY0" fmla="*/ 82691 h 89515"/>
              <a:gd name="connsiteX1" fmla="*/ 6999 w 628571"/>
              <a:gd name="connsiteY1" fmla="*/ 21276 h 89515"/>
              <a:gd name="connsiteX2" fmla="*/ 27470 w 628571"/>
              <a:gd name="connsiteY2" fmla="*/ 14453 h 89515"/>
              <a:gd name="connsiteX3" fmla="*/ 143476 w 628571"/>
              <a:gd name="connsiteY3" fmla="*/ 21276 h 89515"/>
              <a:gd name="connsiteX4" fmla="*/ 163948 w 628571"/>
              <a:gd name="connsiteY4" fmla="*/ 28100 h 89515"/>
              <a:gd name="connsiteX5" fmla="*/ 314073 w 628571"/>
              <a:gd name="connsiteY5" fmla="*/ 21276 h 89515"/>
              <a:gd name="connsiteX6" fmla="*/ 327721 w 628571"/>
              <a:gd name="connsiteY6" fmla="*/ 21276 h 89515"/>
              <a:gd name="connsiteX7" fmla="*/ 348193 w 628571"/>
              <a:gd name="connsiteY7" fmla="*/ 34924 h 89515"/>
              <a:gd name="connsiteX8" fmla="*/ 573381 w 628571"/>
              <a:gd name="connsiteY8" fmla="*/ 28100 h 89515"/>
              <a:gd name="connsiteX9" fmla="*/ 621148 w 628571"/>
              <a:gd name="connsiteY9" fmla="*/ 34924 h 89515"/>
              <a:gd name="connsiteX10" fmla="*/ 627972 w 628571"/>
              <a:gd name="connsiteY10" fmla="*/ 89515 h 8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8571" h="89515">
                <a:moveTo>
                  <a:pt x="6999" y="82691"/>
                </a:moveTo>
                <a:cubicBezTo>
                  <a:pt x="3580" y="65594"/>
                  <a:pt x="-6878" y="38623"/>
                  <a:pt x="6999" y="21276"/>
                </a:cubicBezTo>
                <a:cubicBezTo>
                  <a:pt x="11492" y="15659"/>
                  <a:pt x="20646" y="16727"/>
                  <a:pt x="27470" y="14453"/>
                </a:cubicBezTo>
                <a:cubicBezTo>
                  <a:pt x="66139" y="16727"/>
                  <a:pt x="104933" y="17422"/>
                  <a:pt x="143476" y="21276"/>
                </a:cubicBezTo>
                <a:cubicBezTo>
                  <a:pt x="150633" y="21992"/>
                  <a:pt x="156755" y="28100"/>
                  <a:pt x="163948" y="28100"/>
                </a:cubicBezTo>
                <a:cubicBezTo>
                  <a:pt x="214041" y="28100"/>
                  <a:pt x="264031" y="23551"/>
                  <a:pt x="314073" y="21276"/>
                </a:cubicBezTo>
                <a:cubicBezTo>
                  <a:pt x="326918" y="-17257"/>
                  <a:pt x="314876" y="5220"/>
                  <a:pt x="327721" y="21276"/>
                </a:cubicBezTo>
                <a:cubicBezTo>
                  <a:pt x="332844" y="27680"/>
                  <a:pt x="341369" y="30375"/>
                  <a:pt x="348193" y="34924"/>
                </a:cubicBezTo>
                <a:cubicBezTo>
                  <a:pt x="423256" y="32649"/>
                  <a:pt x="498284" y="28100"/>
                  <a:pt x="573381" y="28100"/>
                </a:cubicBezTo>
                <a:cubicBezTo>
                  <a:pt x="589465" y="28100"/>
                  <a:pt x="606762" y="27731"/>
                  <a:pt x="621148" y="34924"/>
                </a:cubicBezTo>
                <a:cubicBezTo>
                  <a:pt x="631568" y="40134"/>
                  <a:pt x="627972" y="89392"/>
                  <a:pt x="627972" y="8951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a:off x="8049184" y="4677054"/>
            <a:ext cx="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673035" y="4689566"/>
            <a:ext cx="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0" y="4440609"/>
            <a:ext cx="570990" cy="307777"/>
          </a:xfrm>
          <a:prstGeom prst="rect">
            <a:avLst/>
          </a:prstGeom>
          <a:noFill/>
        </p:spPr>
        <p:txBody>
          <a:bodyPr wrap="none" rtlCol="0">
            <a:spAutoFit/>
          </a:bodyPr>
          <a:lstStyle/>
          <a:p>
            <a:r>
              <a:rPr lang="en-US" sz="1400" dirty="0"/>
              <a:t>L1E</a:t>
            </a:r>
            <a:r>
              <a:rPr lang="el-GR" sz="1400" dirty="0"/>
              <a:t>ᵩ</a:t>
            </a:r>
            <a:r>
              <a:rPr lang="en-US" sz="1400" dirty="0"/>
              <a:t>-</a:t>
            </a:r>
          </a:p>
        </p:txBody>
      </p:sp>
      <p:sp>
        <p:nvSpPr>
          <p:cNvPr id="23" name="TextBox 22"/>
          <p:cNvSpPr txBox="1"/>
          <p:nvPr/>
        </p:nvSpPr>
        <p:spPr>
          <a:xfrm>
            <a:off x="2183080" y="4399241"/>
            <a:ext cx="724878" cy="369332"/>
          </a:xfrm>
          <a:prstGeom prst="rect">
            <a:avLst/>
          </a:prstGeom>
          <a:noFill/>
          <a:ln>
            <a:noFill/>
          </a:ln>
        </p:spPr>
        <p:txBody>
          <a:bodyPr wrap="none" rtlCol="0">
            <a:spAutoFit/>
          </a:bodyPr>
          <a:lstStyle/>
          <a:p>
            <a:r>
              <a:rPr lang="en-US" dirty="0"/>
              <a:t>L2E</a:t>
            </a:r>
            <a:r>
              <a:rPr lang="el-GR" dirty="0"/>
              <a:t>ᵩ</a:t>
            </a:r>
            <a:r>
              <a:rPr lang="en-US" dirty="0"/>
              <a:t>+</a:t>
            </a:r>
          </a:p>
        </p:txBody>
      </p:sp>
      <p:sp>
        <p:nvSpPr>
          <p:cNvPr id="24" name="TextBox 23"/>
          <p:cNvSpPr txBox="1"/>
          <p:nvPr/>
        </p:nvSpPr>
        <p:spPr>
          <a:xfrm>
            <a:off x="3012205" y="4409832"/>
            <a:ext cx="679994" cy="369332"/>
          </a:xfrm>
          <a:prstGeom prst="rect">
            <a:avLst/>
          </a:prstGeom>
          <a:noFill/>
        </p:spPr>
        <p:txBody>
          <a:bodyPr wrap="none" rtlCol="0">
            <a:spAutoFit/>
          </a:bodyPr>
          <a:lstStyle/>
          <a:p>
            <a:r>
              <a:rPr lang="en-US" dirty="0"/>
              <a:t>L2E</a:t>
            </a:r>
            <a:r>
              <a:rPr lang="el-GR" dirty="0"/>
              <a:t>ᵩ</a:t>
            </a:r>
            <a:r>
              <a:rPr lang="en-US" dirty="0"/>
              <a:t>-</a:t>
            </a:r>
          </a:p>
        </p:txBody>
      </p:sp>
      <p:sp>
        <p:nvSpPr>
          <p:cNvPr id="25" name="TextBox 24"/>
          <p:cNvSpPr txBox="1"/>
          <p:nvPr/>
        </p:nvSpPr>
        <p:spPr>
          <a:xfrm>
            <a:off x="6305061" y="4377750"/>
            <a:ext cx="724878" cy="369332"/>
          </a:xfrm>
          <a:prstGeom prst="rect">
            <a:avLst/>
          </a:prstGeom>
          <a:noFill/>
        </p:spPr>
        <p:txBody>
          <a:bodyPr wrap="none" rtlCol="0">
            <a:spAutoFit/>
          </a:bodyPr>
          <a:lstStyle/>
          <a:p>
            <a:r>
              <a:rPr lang="en-US" dirty="0"/>
              <a:t>L3E</a:t>
            </a:r>
            <a:r>
              <a:rPr lang="el-GR" dirty="0"/>
              <a:t>ᵩ</a:t>
            </a:r>
            <a:r>
              <a:rPr lang="en-US" dirty="0"/>
              <a:t>+</a:t>
            </a:r>
          </a:p>
        </p:txBody>
      </p:sp>
      <p:sp>
        <p:nvSpPr>
          <p:cNvPr id="26" name="TextBox 25"/>
          <p:cNvSpPr txBox="1"/>
          <p:nvPr/>
        </p:nvSpPr>
        <p:spPr>
          <a:xfrm>
            <a:off x="7686745" y="4381340"/>
            <a:ext cx="679994" cy="369332"/>
          </a:xfrm>
          <a:prstGeom prst="rect">
            <a:avLst/>
          </a:prstGeom>
          <a:noFill/>
        </p:spPr>
        <p:txBody>
          <a:bodyPr wrap="none" rtlCol="0">
            <a:spAutoFit/>
          </a:bodyPr>
          <a:lstStyle/>
          <a:p>
            <a:r>
              <a:rPr lang="en-US" dirty="0"/>
              <a:t>L3E</a:t>
            </a:r>
            <a:r>
              <a:rPr lang="el-GR" dirty="0"/>
              <a:t>ᵩ</a:t>
            </a:r>
            <a:r>
              <a:rPr lang="en-US" dirty="0"/>
              <a:t>-</a:t>
            </a:r>
          </a:p>
        </p:txBody>
      </p:sp>
      <p:sp>
        <p:nvSpPr>
          <p:cNvPr id="27" name="Down Arrow 26"/>
          <p:cNvSpPr/>
          <p:nvPr/>
        </p:nvSpPr>
        <p:spPr>
          <a:xfrm>
            <a:off x="1319253" y="3887763"/>
            <a:ext cx="533400" cy="60960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2688590" y="3888049"/>
            <a:ext cx="533400" cy="60960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own Arrow 28"/>
          <p:cNvSpPr/>
          <p:nvPr/>
        </p:nvSpPr>
        <p:spPr>
          <a:xfrm>
            <a:off x="7029939" y="3984898"/>
            <a:ext cx="533400" cy="60960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082654" y="3518431"/>
            <a:ext cx="1274708" cy="369332"/>
          </a:xfrm>
          <a:prstGeom prst="rect">
            <a:avLst/>
          </a:prstGeom>
          <a:noFill/>
        </p:spPr>
        <p:txBody>
          <a:bodyPr wrap="none" rtlCol="0">
            <a:spAutoFit/>
          </a:bodyPr>
          <a:lstStyle/>
          <a:p>
            <a:r>
              <a:rPr lang="en-US" dirty="0"/>
              <a:t>L1CHRPOFF</a:t>
            </a:r>
          </a:p>
        </p:txBody>
      </p:sp>
      <p:sp>
        <p:nvSpPr>
          <p:cNvPr id="31" name="TextBox 30"/>
          <p:cNvSpPr txBox="1"/>
          <p:nvPr/>
        </p:nvSpPr>
        <p:spPr>
          <a:xfrm>
            <a:off x="1082654" y="4442917"/>
            <a:ext cx="606256" cy="307777"/>
          </a:xfrm>
          <a:prstGeom prst="rect">
            <a:avLst/>
          </a:prstGeom>
          <a:noFill/>
        </p:spPr>
        <p:txBody>
          <a:bodyPr wrap="none" rtlCol="0">
            <a:spAutoFit/>
          </a:bodyPr>
          <a:lstStyle/>
          <a:p>
            <a:r>
              <a:rPr lang="en-US" sz="1400" dirty="0"/>
              <a:t>L1E</a:t>
            </a:r>
            <a:r>
              <a:rPr lang="el-GR" sz="1400" dirty="0"/>
              <a:t>ᵩ</a:t>
            </a:r>
            <a:r>
              <a:rPr lang="en-US" sz="1400" dirty="0"/>
              <a:t>+</a:t>
            </a:r>
          </a:p>
        </p:txBody>
      </p:sp>
      <p:sp>
        <p:nvSpPr>
          <p:cNvPr id="32" name="TextBox 31"/>
          <p:cNvSpPr txBox="1"/>
          <p:nvPr/>
        </p:nvSpPr>
        <p:spPr>
          <a:xfrm>
            <a:off x="2330902" y="3518431"/>
            <a:ext cx="1274708" cy="369332"/>
          </a:xfrm>
          <a:prstGeom prst="rect">
            <a:avLst/>
          </a:prstGeom>
          <a:noFill/>
        </p:spPr>
        <p:txBody>
          <a:bodyPr wrap="none" rtlCol="0">
            <a:spAutoFit/>
          </a:bodyPr>
          <a:lstStyle/>
          <a:p>
            <a:r>
              <a:rPr lang="en-US" dirty="0"/>
              <a:t>L2CHRPOFF</a:t>
            </a:r>
          </a:p>
        </p:txBody>
      </p:sp>
      <p:sp>
        <p:nvSpPr>
          <p:cNvPr id="33" name="TextBox 32"/>
          <p:cNvSpPr txBox="1"/>
          <p:nvPr/>
        </p:nvSpPr>
        <p:spPr>
          <a:xfrm>
            <a:off x="6682073" y="3615566"/>
            <a:ext cx="1274708" cy="369332"/>
          </a:xfrm>
          <a:prstGeom prst="rect">
            <a:avLst/>
          </a:prstGeom>
          <a:noFill/>
        </p:spPr>
        <p:txBody>
          <a:bodyPr wrap="none" rtlCol="0">
            <a:spAutoFit/>
          </a:bodyPr>
          <a:lstStyle/>
          <a:p>
            <a:r>
              <a:rPr lang="en-US" dirty="0"/>
              <a:t>L3CHRPOFF</a:t>
            </a:r>
          </a:p>
        </p:txBody>
      </p:sp>
      <p:sp>
        <p:nvSpPr>
          <p:cNvPr id="34" name="TextBox 33"/>
          <p:cNvSpPr txBox="1"/>
          <p:nvPr/>
        </p:nvSpPr>
        <p:spPr>
          <a:xfrm>
            <a:off x="842662" y="1229736"/>
            <a:ext cx="6386813" cy="369332"/>
          </a:xfrm>
          <a:prstGeom prst="rect">
            <a:avLst/>
          </a:prstGeom>
          <a:noFill/>
        </p:spPr>
        <p:txBody>
          <a:bodyPr wrap="none" rtlCol="0">
            <a:spAutoFit/>
          </a:bodyPr>
          <a:lstStyle/>
          <a:p>
            <a:pPr marL="285750" indent="-285750">
              <a:buFont typeface="Arial" panose="020B0604020202020204" pitchFamily="34" charset="0"/>
              <a:buChar char="•"/>
            </a:pPr>
            <a:r>
              <a:rPr lang="en-US" dirty="0"/>
              <a:t>Value written to the LEM Phase of cavity 1 of CM02 would be:</a:t>
            </a:r>
          </a:p>
        </p:txBody>
      </p:sp>
      <p:sp>
        <p:nvSpPr>
          <p:cNvPr id="35" name="TextBox 34"/>
          <p:cNvSpPr txBox="1"/>
          <p:nvPr/>
        </p:nvSpPr>
        <p:spPr>
          <a:xfrm>
            <a:off x="0" y="1579439"/>
            <a:ext cx="9144000" cy="1938992"/>
          </a:xfrm>
          <a:prstGeom prst="rect">
            <a:avLst/>
          </a:prstGeom>
          <a:noFill/>
        </p:spPr>
        <p:txBody>
          <a:bodyPr wrap="square" rtlCol="0">
            <a:spAutoFit/>
          </a:bodyPr>
          <a:lstStyle/>
          <a:p>
            <a:pPr algn="ctr"/>
            <a:r>
              <a:rPr lang="en-US" dirty="0"/>
              <a:t>ACCL:L1B:0210:PLEM </a:t>
            </a:r>
            <a:r>
              <a:rPr lang="en-US" dirty="0">
                <a:solidFill>
                  <a:schemeClr val="accent2">
                    <a:lumMod val="75000"/>
                  </a:schemeClr>
                </a:solidFill>
              </a:rPr>
              <a:t>(?)</a:t>
            </a:r>
            <a:r>
              <a:rPr lang="en-US" dirty="0"/>
              <a:t> = L1CHRPDES + L1E</a:t>
            </a:r>
            <a:r>
              <a:rPr lang="el-GR" dirty="0"/>
              <a:t>ᵩ</a:t>
            </a:r>
            <a:r>
              <a:rPr lang="en-US" dirty="0"/>
              <a:t>+</a:t>
            </a:r>
          </a:p>
          <a:p>
            <a:endParaRPr lang="en-US" sz="1200" dirty="0"/>
          </a:p>
          <a:p>
            <a:pPr marL="285750" indent="-285750">
              <a:buFont typeface="Arial" panose="020B0604020202020204" pitchFamily="34" charset="0"/>
              <a:buChar char="•"/>
            </a:pPr>
            <a:r>
              <a:rPr lang="en-US" dirty="0"/>
              <a:t>L1E</a:t>
            </a:r>
            <a:r>
              <a:rPr lang="el-GR" dirty="0"/>
              <a:t>ᵩ</a:t>
            </a:r>
            <a:r>
              <a:rPr lang="en-US" u="sng" dirty="0"/>
              <a:t>+</a:t>
            </a:r>
            <a:r>
              <a:rPr lang="en-US" dirty="0"/>
              <a:t> is calculated phase change to correct  BPM offset in BC1</a:t>
            </a:r>
          </a:p>
          <a:p>
            <a:pPr marL="285750" indent="-285750">
              <a:buFont typeface="Arial" panose="020B0604020202020204" pitchFamily="34" charset="0"/>
              <a:buChar char="•"/>
            </a:pPr>
            <a:r>
              <a:rPr lang="en-US" dirty="0"/>
              <a:t>L1CHRPOFF is phase of chirp in L1B, -24.9°, adjusted in feedback to reach </a:t>
            </a:r>
            <a:r>
              <a:rPr lang="en-US" dirty="0" err="1"/>
              <a:t>I</a:t>
            </a:r>
            <a:r>
              <a:rPr lang="en-US" baseline="-25000" dirty="0" err="1"/>
              <a:t>bunch</a:t>
            </a:r>
            <a:r>
              <a:rPr lang="en-US" baseline="-25000" dirty="0"/>
              <a:t> </a:t>
            </a:r>
            <a:r>
              <a:rPr lang="en-US" dirty="0"/>
              <a:t>or </a:t>
            </a:r>
            <a:r>
              <a:rPr lang="el-GR" dirty="0"/>
              <a:t>σ</a:t>
            </a:r>
            <a:r>
              <a:rPr lang="en-US" baseline="-25000" dirty="0"/>
              <a:t>z</a:t>
            </a:r>
            <a:r>
              <a:rPr lang="en-US" dirty="0"/>
              <a:t>.</a:t>
            </a:r>
          </a:p>
          <a:p>
            <a:pPr marL="285750" indent="-285750">
              <a:buFont typeface="Arial" panose="020B0604020202020204" pitchFamily="34" charset="0"/>
              <a:buChar char="•"/>
            </a:pPr>
            <a:r>
              <a:rPr lang="en-US" dirty="0"/>
              <a:t>L1BFF is L1B Amplitude Fudge Factor to match linac section energy to BC1 applied to all cavities.</a:t>
            </a:r>
          </a:p>
          <a:p>
            <a:r>
              <a:rPr lang="en-US" dirty="0"/>
              <a:t>	</a:t>
            </a:r>
          </a:p>
        </p:txBody>
      </p:sp>
      <p:sp>
        <p:nvSpPr>
          <p:cNvPr id="36" name="Up Arrow 35"/>
          <p:cNvSpPr/>
          <p:nvPr/>
        </p:nvSpPr>
        <p:spPr>
          <a:xfrm>
            <a:off x="1422779" y="5715000"/>
            <a:ext cx="326349"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Up Arrow 36"/>
          <p:cNvSpPr/>
          <p:nvPr/>
        </p:nvSpPr>
        <p:spPr>
          <a:xfrm>
            <a:off x="2744783" y="5722719"/>
            <a:ext cx="326349"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Up Arrow 37"/>
          <p:cNvSpPr/>
          <p:nvPr/>
        </p:nvSpPr>
        <p:spPr>
          <a:xfrm>
            <a:off x="7260555" y="5715000"/>
            <a:ext cx="326349"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1191491" y="6158059"/>
            <a:ext cx="736099" cy="369332"/>
          </a:xfrm>
          <a:prstGeom prst="rect">
            <a:avLst/>
          </a:prstGeom>
          <a:noFill/>
        </p:spPr>
        <p:txBody>
          <a:bodyPr wrap="none" rtlCol="0">
            <a:spAutoFit/>
          </a:bodyPr>
          <a:lstStyle/>
          <a:p>
            <a:r>
              <a:rPr lang="en-US" dirty="0"/>
              <a:t>L1BFF</a:t>
            </a:r>
          </a:p>
        </p:txBody>
      </p:sp>
      <p:sp>
        <p:nvSpPr>
          <p:cNvPr id="41" name="TextBox 40"/>
          <p:cNvSpPr txBox="1"/>
          <p:nvPr/>
        </p:nvSpPr>
        <p:spPr>
          <a:xfrm>
            <a:off x="2545519" y="6179919"/>
            <a:ext cx="736099" cy="369332"/>
          </a:xfrm>
          <a:prstGeom prst="rect">
            <a:avLst/>
          </a:prstGeom>
          <a:noFill/>
        </p:spPr>
        <p:txBody>
          <a:bodyPr wrap="none" rtlCol="0">
            <a:spAutoFit/>
          </a:bodyPr>
          <a:lstStyle/>
          <a:p>
            <a:r>
              <a:rPr lang="en-US" dirty="0"/>
              <a:t>L2BFF</a:t>
            </a:r>
          </a:p>
        </p:txBody>
      </p:sp>
      <p:sp>
        <p:nvSpPr>
          <p:cNvPr id="42" name="TextBox 41"/>
          <p:cNvSpPr txBox="1"/>
          <p:nvPr/>
        </p:nvSpPr>
        <p:spPr>
          <a:xfrm>
            <a:off x="7055679" y="6179919"/>
            <a:ext cx="736099" cy="369332"/>
          </a:xfrm>
          <a:prstGeom prst="rect">
            <a:avLst/>
          </a:prstGeom>
          <a:noFill/>
        </p:spPr>
        <p:txBody>
          <a:bodyPr wrap="none" rtlCol="0">
            <a:spAutoFit/>
          </a:bodyPr>
          <a:lstStyle/>
          <a:p>
            <a:r>
              <a:rPr lang="en-US" dirty="0"/>
              <a:t>L3BFF</a:t>
            </a:r>
          </a:p>
        </p:txBody>
      </p:sp>
      <p:cxnSp>
        <p:nvCxnSpPr>
          <p:cNvPr id="40" name="Straight Arrow Connector 39"/>
          <p:cNvCxnSpPr/>
          <p:nvPr/>
        </p:nvCxnSpPr>
        <p:spPr>
          <a:xfrm>
            <a:off x="886344" y="4744012"/>
            <a:ext cx="0" cy="56003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930254" y="4289698"/>
            <a:ext cx="0" cy="99975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44759" y="4038674"/>
            <a:ext cx="570990" cy="307777"/>
          </a:xfrm>
          <a:prstGeom prst="rect">
            <a:avLst/>
          </a:prstGeom>
          <a:noFill/>
        </p:spPr>
        <p:txBody>
          <a:bodyPr wrap="none" rtlCol="0">
            <a:spAutoFit/>
          </a:bodyPr>
          <a:lstStyle/>
          <a:p>
            <a:r>
              <a:rPr lang="en-US" sz="1400" dirty="0"/>
              <a:t>L0E</a:t>
            </a:r>
            <a:r>
              <a:rPr lang="el-GR" sz="1400" dirty="0"/>
              <a:t>ᵩ</a:t>
            </a:r>
            <a:r>
              <a:rPr lang="en-US" sz="1400" dirty="0"/>
              <a:t>-</a:t>
            </a:r>
          </a:p>
        </p:txBody>
      </p:sp>
      <p:sp>
        <p:nvSpPr>
          <p:cNvPr id="45" name="TextBox 44"/>
          <p:cNvSpPr txBox="1"/>
          <p:nvPr/>
        </p:nvSpPr>
        <p:spPr>
          <a:xfrm>
            <a:off x="305643" y="4497363"/>
            <a:ext cx="606256" cy="307777"/>
          </a:xfrm>
          <a:prstGeom prst="rect">
            <a:avLst/>
          </a:prstGeom>
          <a:noFill/>
        </p:spPr>
        <p:txBody>
          <a:bodyPr wrap="none" rtlCol="0">
            <a:spAutoFit/>
          </a:bodyPr>
          <a:lstStyle/>
          <a:p>
            <a:r>
              <a:rPr lang="en-US" sz="1400" dirty="0"/>
              <a:t>L0E</a:t>
            </a:r>
            <a:r>
              <a:rPr lang="el-GR" sz="1400" dirty="0"/>
              <a:t>ᵩ</a:t>
            </a:r>
            <a:r>
              <a:rPr lang="en-US" sz="1400" dirty="0"/>
              <a:t>+</a:t>
            </a:r>
          </a:p>
        </p:txBody>
      </p:sp>
    </p:spTree>
    <p:extLst>
      <p:ext uri="{BB962C8B-B14F-4D97-AF65-F5344CB8AC3E}">
        <p14:creationId xmlns:p14="http://schemas.microsoft.com/office/powerpoint/2010/main" val="1286540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991600" cy="715962"/>
          </a:xfrm>
        </p:spPr>
        <p:txBody>
          <a:bodyPr>
            <a:noAutofit/>
          </a:bodyPr>
          <a:lstStyle/>
          <a:p>
            <a:r>
              <a:rPr lang="en-US" sz="3200" dirty="0"/>
              <a:t>HLO (Heat Load Optimization) and 6x6 FBCK</a:t>
            </a:r>
          </a:p>
        </p:txBody>
      </p:sp>
      <p:sp>
        <p:nvSpPr>
          <p:cNvPr id="3" name="Content Placeholder 2"/>
          <p:cNvSpPr>
            <a:spLocks noGrp="1"/>
          </p:cNvSpPr>
          <p:nvPr>
            <p:ph idx="1"/>
          </p:nvPr>
        </p:nvSpPr>
        <p:spPr>
          <a:xfrm>
            <a:off x="304800" y="838200"/>
            <a:ext cx="8686800" cy="2971800"/>
          </a:xfrm>
        </p:spPr>
        <p:txBody>
          <a:bodyPr>
            <a:noAutofit/>
          </a:bodyPr>
          <a:lstStyle/>
          <a:p>
            <a:r>
              <a:rPr lang="en-US" sz="1400" dirty="0"/>
              <a:t>Heat Load Optimization, HLO, to optimize gradients for heat for cavities in the section.</a:t>
            </a:r>
          </a:p>
          <a:p>
            <a:pPr lvl="1"/>
            <a:r>
              <a:rPr lang="en-US" sz="1000" dirty="0"/>
              <a:t>HLO has to calculate total required amplitude for the linac section from ∑(ADES). </a:t>
            </a:r>
            <a:r>
              <a:rPr lang="en-US" sz="1000" i="1" dirty="0"/>
              <a:t>When do we use manual over write of PV to set linac section Amp?</a:t>
            </a:r>
          </a:p>
          <a:p>
            <a:r>
              <a:rPr lang="en-US" sz="1400" dirty="0"/>
              <a:t>Optimized cavities’ ADES are sorted from highest to lowest. Alternating entries are assigned to phase+ and phase- arrays in 1-2-1 order for use by other HLAs</a:t>
            </a:r>
          </a:p>
          <a:p>
            <a:r>
              <a:rPr lang="en-US" sz="1400" dirty="0"/>
              <a:t>HLO calculates ∑ADES of the cavities and passes value to PV for use by 6x6 FBCK.  </a:t>
            </a:r>
          </a:p>
          <a:p>
            <a:r>
              <a:rPr lang="en-US" sz="1400" dirty="0"/>
              <a:t>6x6 FBCK adjusts both the E</a:t>
            </a:r>
            <a:r>
              <a:rPr lang="el-GR" sz="1400" dirty="0"/>
              <a:t>ᵩ</a:t>
            </a:r>
            <a:r>
              <a:rPr lang="en-US" sz="1400" dirty="0"/>
              <a:t> and </a:t>
            </a:r>
            <a:r>
              <a:rPr lang="el-GR" sz="1400" dirty="0"/>
              <a:t>φ</a:t>
            </a:r>
            <a:r>
              <a:rPr lang="en-US" sz="1400" baseline="-25000" dirty="0"/>
              <a:t>chirp</a:t>
            </a:r>
            <a:r>
              <a:rPr lang="en-US" sz="1400" dirty="0"/>
              <a:t> PVs for the three linac sections.</a:t>
            </a:r>
          </a:p>
          <a:p>
            <a:pPr marL="0" indent="0">
              <a:buNone/>
            </a:pPr>
            <a:r>
              <a:rPr lang="en-US" sz="1200" dirty="0"/>
              <a:t>	</a:t>
            </a:r>
            <a:r>
              <a:rPr lang="en-US" sz="1400" b="1" dirty="0"/>
              <a:t>E</a:t>
            </a:r>
            <a:r>
              <a:rPr lang="en-US" sz="1400" dirty="0"/>
              <a:t> </a:t>
            </a:r>
            <a:r>
              <a:rPr lang="en-US" sz="1200" dirty="0"/>
              <a:t>=  ∑((ADES)-(ADES Energy FBCK))* cos(</a:t>
            </a:r>
            <a:r>
              <a:rPr lang="el-GR" sz="1200" dirty="0"/>
              <a:t>φ</a:t>
            </a:r>
            <a:r>
              <a:rPr lang="en-US" sz="1200" dirty="0"/>
              <a:t>chirp) + ∑(ADES Energy FBCK)cos(</a:t>
            </a:r>
            <a:r>
              <a:rPr lang="el-GR" sz="1200" dirty="0"/>
              <a:t>φ</a:t>
            </a:r>
            <a:r>
              <a:rPr lang="en-US" sz="1200" dirty="0"/>
              <a:t>Chirp)cos(E</a:t>
            </a:r>
            <a:r>
              <a:rPr lang="el-GR" sz="1200" dirty="0"/>
              <a:t>ᵩ1)</a:t>
            </a:r>
            <a:endParaRPr lang="en-US" sz="1200" dirty="0"/>
          </a:p>
          <a:p>
            <a:pPr marL="457200" lvl="1" indent="0">
              <a:buNone/>
            </a:pPr>
            <a:r>
              <a:rPr lang="en-US" sz="1400" dirty="0"/>
              <a:t> 	E</a:t>
            </a:r>
            <a:r>
              <a:rPr lang="el-GR" sz="1400" dirty="0"/>
              <a:t>ᵩ2 = </a:t>
            </a:r>
            <a:r>
              <a:rPr lang="en-US" sz="1400" dirty="0"/>
              <a:t>cos</a:t>
            </a:r>
            <a:r>
              <a:rPr lang="en-US" sz="1400" baseline="30000" dirty="0"/>
              <a:t>-1</a:t>
            </a:r>
            <a:r>
              <a:rPr lang="en-US" sz="1400" dirty="0"/>
              <a:t>(</a:t>
            </a:r>
            <a:r>
              <a:rPr lang="en-US" sz="1400" dirty="0" err="1"/>
              <a:t>cosE</a:t>
            </a:r>
            <a:r>
              <a:rPr lang="el-GR" sz="1400" dirty="0"/>
              <a:t>ᵩ1 - ∆</a:t>
            </a:r>
            <a:r>
              <a:rPr lang="en-US" sz="1400" dirty="0"/>
              <a:t>E / ∑(ADES Energy FBCK)),     </a:t>
            </a:r>
            <a:r>
              <a:rPr lang="en-US" sz="1200" dirty="0"/>
              <a:t>where</a:t>
            </a:r>
          </a:p>
          <a:p>
            <a:pPr lvl="3"/>
            <a:r>
              <a:rPr lang="en-US" sz="1200" dirty="0"/>
              <a:t>E</a:t>
            </a:r>
            <a:r>
              <a:rPr lang="el-GR" sz="1200" dirty="0"/>
              <a:t>ᵩ</a:t>
            </a:r>
            <a:r>
              <a:rPr lang="en-US" sz="1200" baseline="-25000" dirty="0"/>
              <a:t>1</a:t>
            </a:r>
            <a:r>
              <a:rPr lang="en-US" sz="1200" dirty="0"/>
              <a:t> is initial phase of energy feedback</a:t>
            </a:r>
          </a:p>
          <a:p>
            <a:pPr lvl="3"/>
            <a:r>
              <a:rPr lang="en-US" sz="1200" dirty="0"/>
              <a:t>∆E is amplitude of energy error at diagnostic</a:t>
            </a:r>
          </a:p>
          <a:p>
            <a:pPr lvl="3"/>
            <a:r>
              <a:rPr lang="en-US" sz="1200" dirty="0"/>
              <a:t>∑(ADES Energy FBCK) is sum of energy feedback cavities ADES</a:t>
            </a:r>
          </a:p>
          <a:p>
            <a:pPr lvl="3"/>
            <a:r>
              <a:rPr lang="en-US" sz="1200" dirty="0"/>
              <a:t>E</a:t>
            </a:r>
            <a:r>
              <a:rPr lang="el-GR" sz="1200" dirty="0"/>
              <a:t>ᵩ2 </a:t>
            </a:r>
            <a:r>
              <a:rPr lang="en-US" sz="1200" dirty="0"/>
              <a:t>is phase of energy feedback to correct energy offset in diagnostic</a:t>
            </a:r>
          </a:p>
          <a:p>
            <a:pPr marL="914400" lvl="2" indent="0">
              <a:buNone/>
            </a:pPr>
            <a:r>
              <a:rPr lang="en-US" sz="1600" dirty="0"/>
              <a:t> </a:t>
            </a:r>
            <a:r>
              <a:rPr lang="en-US" sz="1400" dirty="0"/>
              <a:t>∆</a:t>
            </a:r>
            <a:r>
              <a:rPr lang="el-GR" sz="1400" dirty="0"/>
              <a:t> φ</a:t>
            </a:r>
            <a:r>
              <a:rPr lang="en-US" sz="1400" baseline="-25000" dirty="0"/>
              <a:t>chirp</a:t>
            </a:r>
            <a:r>
              <a:rPr lang="en-US" sz="1400" dirty="0"/>
              <a:t> </a:t>
            </a:r>
            <a:r>
              <a:rPr lang="en-US" sz="1400" dirty="0">
                <a:sym typeface="Symbol"/>
              </a:rPr>
              <a:t> ∆</a:t>
            </a:r>
            <a:r>
              <a:rPr lang="en-US" sz="1400" dirty="0" err="1">
                <a:sym typeface="Symbol"/>
              </a:rPr>
              <a:t>Bunchlength</a:t>
            </a:r>
            <a:r>
              <a:rPr lang="en-US" sz="1400" dirty="0">
                <a:sym typeface="Symbol"/>
              </a:rPr>
              <a:t> or ∆</a:t>
            </a:r>
            <a:r>
              <a:rPr lang="en-US" sz="1400" dirty="0" err="1">
                <a:sym typeface="Symbol"/>
              </a:rPr>
              <a:t>I</a:t>
            </a:r>
            <a:r>
              <a:rPr lang="en-US" sz="1400" baseline="-25000" dirty="0" err="1">
                <a:sym typeface="Symbol"/>
              </a:rPr>
              <a:t>bunch</a:t>
            </a:r>
            <a:r>
              <a:rPr lang="en-US" sz="1400" dirty="0">
                <a:sym typeface="Symbol"/>
              </a:rPr>
              <a:t> after compressor</a:t>
            </a:r>
          </a:p>
          <a:p>
            <a:pPr marL="914400" lvl="2" indent="0">
              <a:buNone/>
            </a:pPr>
            <a:endParaRPr lang="en-US" sz="1400" dirty="0"/>
          </a:p>
          <a:p>
            <a:pPr lvl="1"/>
            <a:endParaRPr lang="en-US" sz="1000" dirty="0"/>
          </a:p>
        </p:txBody>
      </p:sp>
      <p:graphicFrame>
        <p:nvGraphicFramePr>
          <p:cNvPr id="15" name="Table 14"/>
          <p:cNvGraphicFramePr>
            <a:graphicFrameLocks noGrp="1"/>
          </p:cNvGraphicFramePr>
          <p:nvPr>
            <p:extLst>
              <p:ext uri="{D42A27DB-BD31-4B8C-83A1-F6EECF244321}">
                <p14:modId xmlns:p14="http://schemas.microsoft.com/office/powerpoint/2010/main" val="759799519"/>
              </p:ext>
            </p:extLst>
          </p:nvPr>
        </p:nvGraphicFramePr>
        <p:xfrm>
          <a:off x="762000" y="4191000"/>
          <a:ext cx="7391403" cy="2499360"/>
        </p:xfrm>
        <a:graphic>
          <a:graphicData uri="http://schemas.openxmlformats.org/drawingml/2006/table">
            <a:tbl>
              <a:tblPr firstRow="1" bandRow="1">
                <a:effectLst>
                  <a:outerShdw blurRad="50800" dist="38100" dir="2700000" algn="tl" rotWithShape="0">
                    <a:prstClr val="black">
                      <a:alpha val="40000"/>
                    </a:prstClr>
                  </a:outerShdw>
                </a:effectLst>
              </a:tblPr>
              <a:tblGrid>
                <a:gridCol w="6858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gridCol w="1143000">
                  <a:extLst>
                    <a:ext uri="{9D8B030D-6E8A-4147-A177-3AD203B41FA5}">
                      <a16:colId xmlns:a16="http://schemas.microsoft.com/office/drawing/2014/main" val="20004"/>
                    </a:ext>
                  </a:extLst>
                </a:gridCol>
                <a:gridCol w="2057403">
                  <a:extLst>
                    <a:ext uri="{9D8B030D-6E8A-4147-A177-3AD203B41FA5}">
                      <a16:colId xmlns:a16="http://schemas.microsoft.com/office/drawing/2014/main" val="20005"/>
                    </a:ext>
                  </a:extLst>
                </a:gridCol>
              </a:tblGrid>
              <a:tr h="81662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US" sz="1600" dirty="0">
                          <a:effectLst>
                            <a:outerShdw blurRad="38100" dist="38100" dir="2700000" algn="tl">
                              <a:srgbClr val="000000">
                                <a:alpha val="43137"/>
                              </a:srgbClr>
                            </a:outerShdw>
                          </a:effectLst>
                        </a:rPr>
                        <a:t>Linac</a:t>
                      </a:r>
                    </a:p>
                    <a:p>
                      <a:r>
                        <a:rPr lang="en-US" sz="1600" dirty="0">
                          <a:effectLst>
                            <a:outerShdw blurRad="38100" dist="38100" dir="2700000" algn="tl">
                              <a:srgbClr val="000000">
                                <a:alpha val="43137"/>
                              </a:srgbClr>
                            </a:outerShdw>
                          </a:effectLst>
                        </a:rPr>
                        <a:t>Sec.</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No.</a:t>
                      </a:r>
                    </a:p>
                    <a:p>
                      <a:pPr algn="ctr"/>
                      <a:r>
                        <a:rPr lang="en-US" sz="1600" dirty="0">
                          <a:effectLst>
                            <a:outerShdw blurRad="38100" dist="38100" dir="2700000" algn="tl">
                              <a:srgbClr val="000000">
                                <a:alpha val="43137"/>
                              </a:srgbClr>
                            </a:outerShdw>
                          </a:effectLst>
                        </a:rPr>
                        <a:t>Cryo Mod’s</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No. </a:t>
                      </a:r>
                    </a:p>
                    <a:p>
                      <a:pPr algn="ctr"/>
                      <a:r>
                        <a:rPr lang="en-US" sz="1600" dirty="0">
                          <a:effectLst>
                            <a:outerShdw blurRad="38100" dist="38100" dir="2700000" algn="tl">
                              <a:srgbClr val="000000">
                                <a:alpha val="43137"/>
                              </a:srgbClr>
                            </a:outerShdw>
                          </a:effectLst>
                        </a:rPr>
                        <a:t>Avail.</a:t>
                      </a:r>
                    </a:p>
                    <a:p>
                      <a:pPr algn="ctr"/>
                      <a:r>
                        <a:rPr lang="en-US" sz="1600" dirty="0">
                          <a:effectLst>
                            <a:outerShdw blurRad="38100" dist="38100" dir="2700000" algn="tl">
                              <a:srgbClr val="000000">
                                <a:alpha val="43137"/>
                              </a:srgbClr>
                            </a:outerShdw>
                          </a:effectLst>
                        </a:rPr>
                        <a:t>Cav’s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Spare </a:t>
                      </a:r>
                    </a:p>
                    <a:p>
                      <a:pPr algn="ctr"/>
                      <a:r>
                        <a:rPr lang="en-US" sz="1600" dirty="0">
                          <a:effectLst>
                            <a:outerShdw blurRad="38100" dist="38100" dir="2700000" algn="tl">
                              <a:srgbClr val="000000">
                                <a:alpha val="43137"/>
                              </a:srgbClr>
                            </a:outerShdw>
                          </a:effectLst>
                        </a:rPr>
                        <a:t>Cav’s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600" dirty="0">
                          <a:effectLst>
                            <a:outerShdw blurRad="38100" dist="38100" dir="2700000" algn="tl">
                              <a:srgbClr val="000000">
                                <a:alpha val="43137"/>
                              </a:srgbClr>
                            </a:outerShdw>
                          </a:effectLst>
                        </a:rPr>
                        <a:t>Chirp Cavs</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gn="ctr"/>
                      <a:r>
                        <a:rPr lang="en-US" sz="1600" b="1" dirty="0">
                          <a:solidFill>
                            <a:schemeClr val="bg1"/>
                          </a:solidFill>
                          <a:effectLst>
                            <a:outerShdw blurRad="38100" dist="38100" dir="2700000" algn="tl">
                              <a:srgbClr val="000000">
                                <a:alpha val="43137"/>
                              </a:srgbClr>
                            </a:outerShdw>
                          </a:effectLst>
                        </a:rPr>
                        <a:t>Energy Feedback Cavities</a:t>
                      </a:r>
                    </a:p>
                    <a:p>
                      <a:pPr algn="ctr"/>
                      <a:r>
                        <a:rPr lang="en-US" sz="1600" b="0" dirty="0">
                          <a:solidFill>
                            <a:schemeClr val="bg1"/>
                          </a:solidFill>
                          <a:effectLst>
                            <a:outerShdw blurRad="38100" dist="38100" dir="2700000" algn="tl">
                              <a:srgbClr val="000000">
                                <a:alpha val="43137"/>
                              </a:srgbClr>
                            </a:outerShdw>
                          </a:effectLst>
                        </a:rPr>
                        <a:t>E</a:t>
                      </a:r>
                      <a:r>
                        <a:rPr lang="el-GR" sz="1600" b="0" dirty="0">
                          <a:solidFill>
                            <a:schemeClr val="bg1"/>
                          </a:solidFill>
                          <a:effectLst>
                            <a:outerShdw blurRad="38100" dist="38100" dir="2700000" algn="tl">
                              <a:srgbClr val="000000">
                                <a:alpha val="43137"/>
                              </a:srgbClr>
                            </a:outerShdw>
                          </a:effectLst>
                        </a:rPr>
                        <a:t>ᵩ</a:t>
                      </a:r>
                      <a:r>
                        <a:rPr lang="en-US" sz="1600" b="0" dirty="0">
                          <a:solidFill>
                            <a:schemeClr val="bg1"/>
                          </a:solidFill>
                          <a:effectLst>
                            <a:outerShdw blurRad="38100" dist="38100" dir="2700000" algn="tl">
                              <a:srgbClr val="000000">
                                <a:alpha val="43137"/>
                              </a:srgbClr>
                            </a:outerShdw>
                          </a:effectLst>
                        </a:rPr>
                        <a:t>+, E</a:t>
                      </a:r>
                      <a:r>
                        <a:rPr lang="el-GR" sz="1600" b="0" dirty="0">
                          <a:solidFill>
                            <a:schemeClr val="bg1"/>
                          </a:solidFill>
                          <a:effectLst>
                            <a:outerShdw blurRad="38100" dist="38100" dir="2700000" algn="tl">
                              <a:srgbClr val="000000">
                                <a:alpha val="43137"/>
                              </a:srgbClr>
                            </a:outerShdw>
                          </a:effectLst>
                        </a:rPr>
                        <a:t>ᵩ</a:t>
                      </a:r>
                      <a:r>
                        <a:rPr lang="en-US" sz="1600" b="0" dirty="0">
                          <a:solidFill>
                            <a:schemeClr val="bg1"/>
                          </a:solidFill>
                          <a:effectLst>
                            <a:outerShdw blurRad="38100" dist="38100" dir="2700000" algn="tl">
                              <a:srgbClr val="000000">
                                <a:alpha val="43137"/>
                              </a:srgbClr>
                            </a:outerShdw>
                          </a:effectLst>
                        </a:rPr>
                        <a:t>-</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3243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8</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algn="ctr"/>
                      <a:r>
                        <a:rPr lang="en-US" sz="1600" b="1" dirty="0">
                          <a:latin typeface="+mn-lt"/>
                        </a:rPr>
                        <a:t>2</a:t>
                      </a:r>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243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2</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ALL</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a:r>
                        <a:rPr lang="en-US" sz="1600" b="1" dirty="0">
                          <a:latin typeface="+mn-lt"/>
                        </a:rPr>
                        <a:t>12</a:t>
                      </a:r>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243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solidFill>
                            <a:srgbClr val="0000FF"/>
                          </a:solidFill>
                          <a:effectLst>
                            <a:outerShdw blurRad="38100" dist="38100" dir="2700000" algn="tl">
                              <a:srgbClr val="000000">
                                <a:alpha val="43137"/>
                              </a:srgbClr>
                            </a:outerShdw>
                          </a:effectLst>
                          <a:latin typeface="+mn-lt"/>
                        </a:rPr>
                        <a:t>HL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2</a:t>
                      </a:r>
                      <a:endParaRPr lang="en-US" sz="1200" b="1" dirty="0">
                        <a:solidFill>
                          <a:srgbClr val="0000FF"/>
                        </a:solidFill>
                        <a:latin typeface="+mn-lt"/>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16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solidFill>
                            <a:srgbClr val="0000FF"/>
                          </a:solidFill>
                          <a:latin typeface="+mn-lt"/>
                        </a:rPr>
                        <a:t>-</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algn="ctr"/>
                      <a:r>
                        <a:rPr lang="en-US" sz="1600" b="1" dirty="0">
                          <a:solidFill>
                            <a:srgbClr val="0000FF"/>
                          </a:solidFill>
                          <a:latin typeface="+mn-lt"/>
                        </a:rPr>
                        <a:t>-</a:t>
                      </a:r>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243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12</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96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ALL</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a:r>
                        <a:rPr lang="en-US" sz="1600" b="1" dirty="0">
                          <a:latin typeface="+mn-lt"/>
                        </a:rPr>
                        <a:t>80</a:t>
                      </a:r>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243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600" b="1" dirty="0">
                          <a:effectLst>
                            <a:outerShdw blurRad="38100" dist="38100" dir="2700000" algn="tl">
                              <a:srgbClr val="000000">
                                <a:alpha val="43137"/>
                              </a:srgbClr>
                            </a:outerShdw>
                          </a:effectLst>
                          <a:latin typeface="+mn-lt"/>
                        </a:rPr>
                        <a:t>L3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20</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160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600" b="1" dirty="0">
                          <a:latin typeface="+mn-lt"/>
                        </a:rPr>
                        <a:t>-</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algn="ctr"/>
                      <a:r>
                        <a:rPr lang="en-US" sz="1600" b="1" dirty="0">
                          <a:latin typeface="+mn-lt"/>
                        </a:rPr>
                        <a:t>128</a:t>
                      </a:r>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1790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685800"/>
          </a:xfrm>
        </p:spPr>
        <p:txBody>
          <a:bodyPr>
            <a:normAutofit fontScale="90000"/>
          </a:bodyPr>
          <a:lstStyle/>
          <a:p>
            <a:r>
              <a:rPr lang="en-US" i="1" dirty="0"/>
              <a:t>L1B</a:t>
            </a:r>
            <a:r>
              <a:rPr lang="en-US" dirty="0"/>
              <a:t> </a:t>
            </a:r>
            <a:r>
              <a:rPr lang="en-US" i="1" dirty="0"/>
              <a:t>Example</a:t>
            </a:r>
          </a:p>
        </p:txBody>
      </p:sp>
      <p:sp>
        <p:nvSpPr>
          <p:cNvPr id="5" name="Right Arrow 4"/>
          <p:cNvSpPr/>
          <p:nvPr/>
        </p:nvSpPr>
        <p:spPr>
          <a:xfrm>
            <a:off x="1519451" y="4114800"/>
            <a:ext cx="304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553200" y="3050640"/>
            <a:ext cx="974947" cy="338554"/>
          </a:xfrm>
          <a:prstGeom prst="rect">
            <a:avLst/>
          </a:prstGeom>
          <a:noFill/>
        </p:spPr>
        <p:txBody>
          <a:bodyPr wrap="none" rtlCol="0">
            <a:spAutoFit/>
          </a:bodyPr>
          <a:lstStyle/>
          <a:p>
            <a:pPr algn="ctr"/>
            <a:r>
              <a:rPr lang="en-US" sz="1600" dirty="0"/>
              <a:t>E Phase +</a:t>
            </a:r>
          </a:p>
        </p:txBody>
      </p:sp>
      <p:sp>
        <p:nvSpPr>
          <p:cNvPr id="11" name="TextBox 10"/>
          <p:cNvSpPr txBox="1"/>
          <p:nvPr/>
        </p:nvSpPr>
        <p:spPr>
          <a:xfrm>
            <a:off x="7734533" y="3050640"/>
            <a:ext cx="934871" cy="338554"/>
          </a:xfrm>
          <a:prstGeom prst="rect">
            <a:avLst/>
          </a:prstGeom>
          <a:noFill/>
        </p:spPr>
        <p:txBody>
          <a:bodyPr wrap="none" rtlCol="0">
            <a:spAutoFit/>
          </a:bodyPr>
          <a:lstStyle/>
          <a:p>
            <a:r>
              <a:rPr lang="en-US" sz="1600" dirty="0"/>
              <a:t>E Phase -</a:t>
            </a:r>
          </a:p>
        </p:txBody>
      </p:sp>
      <p:sp>
        <p:nvSpPr>
          <p:cNvPr id="12" name="TextBox 11"/>
          <p:cNvSpPr txBox="1"/>
          <p:nvPr/>
        </p:nvSpPr>
        <p:spPr>
          <a:xfrm>
            <a:off x="5397033" y="5029200"/>
            <a:ext cx="3272372" cy="830997"/>
          </a:xfrm>
          <a:prstGeom prst="rect">
            <a:avLst/>
          </a:prstGeom>
          <a:noFill/>
        </p:spPr>
        <p:txBody>
          <a:bodyPr wrap="square" rtlCol="0">
            <a:spAutoFit/>
          </a:bodyPr>
          <a:lstStyle/>
          <a:p>
            <a:r>
              <a:rPr lang="en-US" sz="1600" dirty="0"/>
              <a:t>∑(ADES) = 231.9 MV</a:t>
            </a:r>
          </a:p>
          <a:p>
            <a:r>
              <a:rPr lang="en-US" sz="1600" dirty="0"/>
              <a:t>∑(ADES) for Energy FBCK = 186.7 MV</a:t>
            </a:r>
          </a:p>
          <a:p>
            <a:r>
              <a:rPr lang="en-US" sz="1600" dirty="0"/>
              <a:t>Energy Feedback range = 1.2%</a:t>
            </a:r>
          </a:p>
        </p:txBody>
      </p:sp>
      <p:sp>
        <p:nvSpPr>
          <p:cNvPr id="13" name="TextBox 12"/>
          <p:cNvSpPr txBox="1"/>
          <p:nvPr/>
        </p:nvSpPr>
        <p:spPr>
          <a:xfrm>
            <a:off x="2057400" y="1392072"/>
            <a:ext cx="676595" cy="338554"/>
          </a:xfrm>
          <a:prstGeom prst="rect">
            <a:avLst/>
          </a:prstGeom>
          <a:noFill/>
        </p:spPr>
        <p:txBody>
          <a:bodyPr wrap="none" rtlCol="0">
            <a:spAutoFit/>
          </a:bodyPr>
          <a:lstStyle/>
          <a:p>
            <a:r>
              <a:rPr lang="en-US" sz="1600" dirty="0" err="1"/>
              <a:t>HLO’d</a:t>
            </a:r>
            <a:endParaRPr lang="en-US" sz="1600" dirty="0"/>
          </a:p>
        </p:txBody>
      </p:sp>
      <p:sp>
        <p:nvSpPr>
          <p:cNvPr id="14" name="TextBox 13"/>
          <p:cNvSpPr txBox="1"/>
          <p:nvPr/>
        </p:nvSpPr>
        <p:spPr>
          <a:xfrm>
            <a:off x="3746966" y="2209799"/>
            <a:ext cx="1650067" cy="307777"/>
          </a:xfrm>
          <a:prstGeom prst="rect">
            <a:avLst/>
          </a:prstGeom>
          <a:noFill/>
        </p:spPr>
        <p:txBody>
          <a:bodyPr wrap="none" rtlCol="0">
            <a:spAutoFit/>
          </a:bodyPr>
          <a:lstStyle/>
          <a:p>
            <a:r>
              <a:rPr lang="en-US" sz="1400" dirty="0"/>
              <a:t>L1B Sorted by ADES </a:t>
            </a:r>
          </a:p>
        </p:txBody>
      </p:sp>
      <p:graphicFrame>
        <p:nvGraphicFramePr>
          <p:cNvPr id="15" name="Table 14"/>
          <p:cNvGraphicFramePr>
            <a:graphicFrameLocks noGrp="1"/>
          </p:cNvGraphicFramePr>
          <p:nvPr>
            <p:extLst>
              <p:ext uri="{D42A27DB-BD31-4B8C-83A1-F6EECF244321}">
                <p14:modId xmlns:p14="http://schemas.microsoft.com/office/powerpoint/2010/main" val="3382468770"/>
              </p:ext>
            </p:extLst>
          </p:nvPr>
        </p:nvGraphicFramePr>
        <p:xfrm>
          <a:off x="304800" y="1676400"/>
          <a:ext cx="1143000" cy="2468880"/>
        </p:xfrm>
        <a:graphic>
          <a:graphicData uri="http://schemas.openxmlformats.org/drawingml/2006/table">
            <a:tbl>
              <a:tblPr firstRow="1" bandRow="1">
                <a:tableStyleId>{5C22544A-7EE6-4342-B048-85BDC9FD1C3A}</a:tableStyleId>
              </a:tblPr>
              <a:tblGrid>
                <a:gridCol w="5334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tblGrid>
              <a:tr h="245533">
                <a:tc>
                  <a:txBody>
                    <a:bodyPr/>
                    <a:lstStyle/>
                    <a:p>
                      <a:r>
                        <a:rPr lang="en-US" sz="1200" dirty="0"/>
                        <a:t>ADES</a:t>
                      </a:r>
                    </a:p>
                  </a:txBody>
                  <a:tcPr/>
                </a:tc>
                <a:tc>
                  <a:txBody>
                    <a:bodyPr/>
                    <a:lstStyle/>
                    <a:p>
                      <a:r>
                        <a:rPr lang="en-US" sz="1200" dirty="0"/>
                        <a:t>Cavity</a:t>
                      </a:r>
                    </a:p>
                  </a:txBody>
                  <a:tcPr/>
                </a:tc>
                <a:extLst>
                  <a:ext uri="{0D108BD9-81ED-4DB2-BD59-A6C34878D82A}">
                    <a16:rowId xmlns:a16="http://schemas.microsoft.com/office/drawing/2014/main" val="10000"/>
                  </a:ext>
                </a:extLst>
              </a:tr>
              <a:tr h="245533">
                <a:tc>
                  <a:txBody>
                    <a:bodyPr/>
                    <a:lstStyle/>
                    <a:p>
                      <a:r>
                        <a:rPr lang="en-US" sz="1200" dirty="0"/>
                        <a:t>15.4</a:t>
                      </a:r>
                    </a:p>
                  </a:txBody>
                  <a:tcPr/>
                </a:tc>
                <a:tc>
                  <a:txBody>
                    <a:bodyPr/>
                    <a:lstStyle/>
                    <a:p>
                      <a:r>
                        <a:rPr lang="en-US" sz="1200" dirty="0"/>
                        <a:t>0210</a:t>
                      </a:r>
                    </a:p>
                  </a:txBody>
                  <a:tcPr/>
                </a:tc>
                <a:extLst>
                  <a:ext uri="{0D108BD9-81ED-4DB2-BD59-A6C34878D82A}">
                    <a16:rowId xmlns:a16="http://schemas.microsoft.com/office/drawing/2014/main" val="10001"/>
                  </a:ext>
                </a:extLst>
              </a:tr>
              <a:tr h="245533">
                <a:tc>
                  <a:txBody>
                    <a:bodyPr/>
                    <a:lstStyle/>
                    <a:p>
                      <a:r>
                        <a:rPr lang="en-US" sz="1200" dirty="0"/>
                        <a:t>15.4</a:t>
                      </a:r>
                    </a:p>
                  </a:txBody>
                  <a:tcPr/>
                </a:tc>
                <a:tc>
                  <a:txBody>
                    <a:bodyPr/>
                    <a:lstStyle/>
                    <a:p>
                      <a:r>
                        <a:rPr lang="en-US" sz="1200" dirty="0"/>
                        <a:t>0220</a:t>
                      </a:r>
                    </a:p>
                  </a:txBody>
                  <a:tcPr/>
                </a:tc>
                <a:extLst>
                  <a:ext uri="{0D108BD9-81ED-4DB2-BD59-A6C34878D82A}">
                    <a16:rowId xmlns:a16="http://schemas.microsoft.com/office/drawing/2014/main" val="10002"/>
                  </a:ext>
                </a:extLst>
              </a:tr>
              <a:tr h="245533">
                <a:tc>
                  <a:txBody>
                    <a:bodyPr/>
                    <a:lstStyle/>
                    <a:p>
                      <a:r>
                        <a:rPr lang="en-US" sz="1200" dirty="0"/>
                        <a:t>15.8</a:t>
                      </a:r>
                    </a:p>
                  </a:txBody>
                  <a:tcPr/>
                </a:tc>
                <a:tc>
                  <a:txBody>
                    <a:bodyPr/>
                    <a:lstStyle/>
                    <a:p>
                      <a:r>
                        <a:rPr lang="en-US" sz="1200" dirty="0"/>
                        <a:t>0230</a:t>
                      </a:r>
                    </a:p>
                  </a:txBody>
                  <a:tcPr/>
                </a:tc>
                <a:extLst>
                  <a:ext uri="{0D108BD9-81ED-4DB2-BD59-A6C34878D82A}">
                    <a16:rowId xmlns:a16="http://schemas.microsoft.com/office/drawing/2014/main" val="10003"/>
                  </a:ext>
                </a:extLst>
              </a:tr>
              <a:tr h="245533">
                <a:tc>
                  <a:txBody>
                    <a:bodyPr/>
                    <a:lstStyle/>
                    <a:p>
                      <a:r>
                        <a:rPr lang="en-US" sz="1200" dirty="0"/>
                        <a:t>15.7</a:t>
                      </a:r>
                    </a:p>
                  </a:txBody>
                  <a:tcPr/>
                </a:tc>
                <a:tc>
                  <a:txBody>
                    <a:bodyPr/>
                    <a:lstStyle/>
                    <a:p>
                      <a:r>
                        <a:rPr lang="en-US" sz="1200" dirty="0"/>
                        <a:t>0240</a:t>
                      </a:r>
                    </a:p>
                  </a:txBody>
                  <a:tcPr/>
                </a:tc>
                <a:extLst>
                  <a:ext uri="{0D108BD9-81ED-4DB2-BD59-A6C34878D82A}">
                    <a16:rowId xmlns:a16="http://schemas.microsoft.com/office/drawing/2014/main" val="10004"/>
                  </a:ext>
                </a:extLst>
              </a:tr>
              <a:tr h="245533">
                <a:tc>
                  <a:txBody>
                    <a:bodyPr/>
                    <a:lstStyle/>
                    <a:p>
                      <a:r>
                        <a:rPr lang="en-US" sz="1200" dirty="0"/>
                        <a:t>15.9</a:t>
                      </a:r>
                    </a:p>
                  </a:txBody>
                  <a:tcPr/>
                </a:tc>
                <a:tc>
                  <a:txBody>
                    <a:bodyPr/>
                    <a:lstStyle/>
                    <a:p>
                      <a:r>
                        <a:rPr lang="en-US" sz="1200" dirty="0"/>
                        <a:t>0250</a:t>
                      </a:r>
                    </a:p>
                  </a:txBody>
                  <a:tcPr/>
                </a:tc>
                <a:extLst>
                  <a:ext uri="{0D108BD9-81ED-4DB2-BD59-A6C34878D82A}">
                    <a16:rowId xmlns:a16="http://schemas.microsoft.com/office/drawing/2014/main" val="10005"/>
                  </a:ext>
                </a:extLst>
              </a:tr>
              <a:tr h="245533">
                <a:tc>
                  <a:txBody>
                    <a:bodyPr/>
                    <a:lstStyle/>
                    <a:p>
                      <a:r>
                        <a:rPr lang="en-US" sz="1200" dirty="0"/>
                        <a:t>15.5</a:t>
                      </a:r>
                    </a:p>
                  </a:txBody>
                  <a:tcPr/>
                </a:tc>
                <a:tc>
                  <a:txBody>
                    <a:bodyPr/>
                    <a:lstStyle/>
                    <a:p>
                      <a:r>
                        <a:rPr lang="en-US" sz="1200" dirty="0"/>
                        <a:t>0260</a:t>
                      </a:r>
                    </a:p>
                  </a:txBody>
                  <a:tcPr/>
                </a:tc>
                <a:extLst>
                  <a:ext uri="{0D108BD9-81ED-4DB2-BD59-A6C34878D82A}">
                    <a16:rowId xmlns:a16="http://schemas.microsoft.com/office/drawing/2014/main" val="10006"/>
                  </a:ext>
                </a:extLst>
              </a:tr>
              <a:tr h="245533">
                <a:tc>
                  <a:txBody>
                    <a:bodyPr/>
                    <a:lstStyle/>
                    <a:p>
                      <a:r>
                        <a:rPr lang="en-US" sz="1200" dirty="0"/>
                        <a:t>15.4</a:t>
                      </a:r>
                    </a:p>
                  </a:txBody>
                  <a:tcPr/>
                </a:tc>
                <a:tc>
                  <a:txBody>
                    <a:bodyPr/>
                    <a:lstStyle/>
                    <a:p>
                      <a:r>
                        <a:rPr lang="en-US" sz="1200" dirty="0"/>
                        <a:t>0270</a:t>
                      </a:r>
                    </a:p>
                  </a:txBody>
                  <a:tcPr/>
                </a:tc>
                <a:extLst>
                  <a:ext uri="{0D108BD9-81ED-4DB2-BD59-A6C34878D82A}">
                    <a16:rowId xmlns:a16="http://schemas.microsoft.com/office/drawing/2014/main" val="10007"/>
                  </a:ext>
                </a:extLst>
              </a:tr>
              <a:tr h="245533">
                <a:tc>
                  <a:txBody>
                    <a:bodyPr/>
                    <a:lstStyle/>
                    <a:p>
                      <a:r>
                        <a:rPr lang="en-US" sz="1200" dirty="0"/>
                        <a:t>15.4</a:t>
                      </a:r>
                    </a:p>
                  </a:txBody>
                  <a:tcPr/>
                </a:tc>
                <a:tc>
                  <a:txBody>
                    <a:bodyPr/>
                    <a:lstStyle/>
                    <a:p>
                      <a:r>
                        <a:rPr lang="en-US" sz="1200" dirty="0"/>
                        <a:t>0280</a:t>
                      </a:r>
                    </a:p>
                  </a:txBody>
                  <a:tcPr/>
                </a:tc>
                <a:extLst>
                  <a:ext uri="{0D108BD9-81ED-4DB2-BD59-A6C34878D82A}">
                    <a16:rowId xmlns:a16="http://schemas.microsoft.com/office/drawing/2014/main" val="10008"/>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827307821"/>
              </p:ext>
            </p:extLst>
          </p:nvPr>
        </p:nvGraphicFramePr>
        <p:xfrm>
          <a:off x="304800" y="4230444"/>
          <a:ext cx="1143000" cy="2468880"/>
        </p:xfrm>
        <a:graphic>
          <a:graphicData uri="http://schemas.openxmlformats.org/drawingml/2006/table">
            <a:tbl>
              <a:tblPr firstRow="1" bandRow="1">
                <a:tableStyleId>{5C22544A-7EE6-4342-B048-85BDC9FD1C3A}</a:tableStyleId>
              </a:tblPr>
              <a:tblGrid>
                <a:gridCol w="5334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tblGrid>
              <a:tr h="245533">
                <a:tc>
                  <a:txBody>
                    <a:bodyPr/>
                    <a:lstStyle/>
                    <a:p>
                      <a:r>
                        <a:rPr lang="en-US" sz="1200" dirty="0"/>
                        <a:t>ADES</a:t>
                      </a:r>
                    </a:p>
                  </a:txBody>
                  <a:tcPr/>
                </a:tc>
                <a:tc>
                  <a:txBody>
                    <a:bodyPr/>
                    <a:lstStyle/>
                    <a:p>
                      <a:r>
                        <a:rPr lang="en-US" sz="1200" dirty="0"/>
                        <a:t>Cavity</a:t>
                      </a:r>
                    </a:p>
                  </a:txBody>
                  <a:tcPr/>
                </a:tc>
                <a:extLst>
                  <a:ext uri="{0D108BD9-81ED-4DB2-BD59-A6C34878D82A}">
                    <a16:rowId xmlns:a16="http://schemas.microsoft.com/office/drawing/2014/main" val="10000"/>
                  </a:ext>
                </a:extLst>
              </a:tr>
              <a:tr h="245533">
                <a:tc>
                  <a:txBody>
                    <a:bodyPr/>
                    <a:lstStyle/>
                    <a:p>
                      <a:r>
                        <a:rPr lang="en-US" sz="1200" dirty="0"/>
                        <a:t>15.2</a:t>
                      </a:r>
                    </a:p>
                  </a:txBody>
                  <a:tcPr/>
                </a:tc>
                <a:tc>
                  <a:txBody>
                    <a:bodyPr/>
                    <a:lstStyle/>
                    <a:p>
                      <a:r>
                        <a:rPr lang="en-US" sz="1200" dirty="0"/>
                        <a:t>0310</a:t>
                      </a:r>
                    </a:p>
                  </a:txBody>
                  <a:tcPr/>
                </a:tc>
                <a:extLst>
                  <a:ext uri="{0D108BD9-81ED-4DB2-BD59-A6C34878D82A}">
                    <a16:rowId xmlns:a16="http://schemas.microsoft.com/office/drawing/2014/main" val="10001"/>
                  </a:ext>
                </a:extLst>
              </a:tr>
              <a:tr h="245533">
                <a:tc>
                  <a:txBody>
                    <a:bodyPr/>
                    <a:lstStyle/>
                    <a:p>
                      <a:r>
                        <a:rPr lang="en-US" sz="1200" dirty="0"/>
                        <a:t>15.4</a:t>
                      </a:r>
                    </a:p>
                  </a:txBody>
                  <a:tcPr/>
                </a:tc>
                <a:tc>
                  <a:txBody>
                    <a:bodyPr/>
                    <a:lstStyle/>
                    <a:p>
                      <a:r>
                        <a:rPr lang="en-US" sz="1200" dirty="0"/>
                        <a:t>0320</a:t>
                      </a:r>
                    </a:p>
                  </a:txBody>
                  <a:tcPr/>
                </a:tc>
                <a:extLst>
                  <a:ext uri="{0D108BD9-81ED-4DB2-BD59-A6C34878D82A}">
                    <a16:rowId xmlns:a16="http://schemas.microsoft.com/office/drawing/2014/main" val="10002"/>
                  </a:ext>
                </a:extLst>
              </a:tr>
              <a:tr h="245533">
                <a:tc>
                  <a:txBody>
                    <a:bodyPr/>
                    <a:lstStyle/>
                    <a:p>
                      <a:r>
                        <a:rPr lang="en-US" sz="1200" dirty="0"/>
                        <a:t>15.6</a:t>
                      </a:r>
                    </a:p>
                  </a:txBody>
                  <a:tcPr/>
                </a:tc>
                <a:tc>
                  <a:txBody>
                    <a:bodyPr/>
                    <a:lstStyle/>
                    <a:p>
                      <a:r>
                        <a:rPr lang="en-US" sz="1200" dirty="0"/>
                        <a:t>0330</a:t>
                      </a:r>
                    </a:p>
                  </a:txBody>
                  <a:tcPr/>
                </a:tc>
                <a:extLst>
                  <a:ext uri="{0D108BD9-81ED-4DB2-BD59-A6C34878D82A}">
                    <a16:rowId xmlns:a16="http://schemas.microsoft.com/office/drawing/2014/main" val="10003"/>
                  </a:ext>
                </a:extLst>
              </a:tr>
              <a:tr h="245533">
                <a:tc>
                  <a:txBody>
                    <a:bodyPr/>
                    <a:lstStyle/>
                    <a:p>
                      <a:r>
                        <a:rPr lang="en-US" sz="1200" dirty="0"/>
                        <a:t>15.6</a:t>
                      </a:r>
                    </a:p>
                  </a:txBody>
                  <a:tcPr/>
                </a:tc>
                <a:tc>
                  <a:txBody>
                    <a:bodyPr/>
                    <a:lstStyle/>
                    <a:p>
                      <a:r>
                        <a:rPr lang="en-US" sz="1200" dirty="0"/>
                        <a:t>0340</a:t>
                      </a:r>
                    </a:p>
                  </a:txBody>
                  <a:tcPr/>
                </a:tc>
                <a:extLst>
                  <a:ext uri="{0D108BD9-81ED-4DB2-BD59-A6C34878D82A}">
                    <a16:rowId xmlns:a16="http://schemas.microsoft.com/office/drawing/2014/main" val="10004"/>
                  </a:ext>
                </a:extLst>
              </a:tr>
              <a:tr h="245533">
                <a:tc>
                  <a:txBody>
                    <a:bodyPr/>
                    <a:lstStyle/>
                    <a:p>
                      <a:r>
                        <a:rPr lang="en-US" sz="1200" dirty="0"/>
                        <a:t>15.2</a:t>
                      </a:r>
                    </a:p>
                  </a:txBody>
                  <a:tcPr/>
                </a:tc>
                <a:tc>
                  <a:txBody>
                    <a:bodyPr/>
                    <a:lstStyle/>
                    <a:p>
                      <a:r>
                        <a:rPr lang="en-US" sz="1200" dirty="0"/>
                        <a:t>0350</a:t>
                      </a:r>
                    </a:p>
                  </a:txBody>
                  <a:tcPr/>
                </a:tc>
                <a:extLst>
                  <a:ext uri="{0D108BD9-81ED-4DB2-BD59-A6C34878D82A}">
                    <a16:rowId xmlns:a16="http://schemas.microsoft.com/office/drawing/2014/main" val="10005"/>
                  </a:ext>
                </a:extLst>
              </a:tr>
              <a:tr h="245533">
                <a:tc>
                  <a:txBody>
                    <a:bodyPr/>
                    <a:lstStyle/>
                    <a:p>
                      <a:r>
                        <a:rPr lang="en-US" sz="1200" dirty="0"/>
                        <a:t>14.9</a:t>
                      </a:r>
                    </a:p>
                  </a:txBody>
                  <a:tcPr/>
                </a:tc>
                <a:tc>
                  <a:txBody>
                    <a:bodyPr/>
                    <a:lstStyle/>
                    <a:p>
                      <a:r>
                        <a:rPr lang="en-US" sz="1200" dirty="0"/>
                        <a:t>0360</a:t>
                      </a:r>
                    </a:p>
                  </a:txBody>
                  <a:tcPr/>
                </a:tc>
                <a:extLst>
                  <a:ext uri="{0D108BD9-81ED-4DB2-BD59-A6C34878D82A}">
                    <a16:rowId xmlns:a16="http://schemas.microsoft.com/office/drawing/2014/main" val="10006"/>
                  </a:ext>
                </a:extLst>
              </a:tr>
              <a:tr h="245533">
                <a:tc>
                  <a:txBody>
                    <a:bodyPr/>
                    <a:lstStyle/>
                    <a:p>
                      <a:r>
                        <a:rPr lang="en-US" sz="1200" dirty="0"/>
                        <a:t>15.5</a:t>
                      </a:r>
                    </a:p>
                  </a:txBody>
                  <a:tcPr/>
                </a:tc>
                <a:tc>
                  <a:txBody>
                    <a:bodyPr/>
                    <a:lstStyle/>
                    <a:p>
                      <a:r>
                        <a:rPr lang="en-US" sz="1200" dirty="0"/>
                        <a:t>0370</a:t>
                      </a:r>
                    </a:p>
                  </a:txBody>
                  <a:tcPr/>
                </a:tc>
                <a:extLst>
                  <a:ext uri="{0D108BD9-81ED-4DB2-BD59-A6C34878D82A}">
                    <a16:rowId xmlns:a16="http://schemas.microsoft.com/office/drawing/2014/main" val="10007"/>
                  </a:ext>
                </a:extLst>
              </a:tr>
              <a:tr h="245533">
                <a:tc>
                  <a:txBody>
                    <a:bodyPr/>
                    <a:lstStyle/>
                    <a:p>
                      <a:r>
                        <a:rPr lang="en-US" sz="1200" dirty="0"/>
                        <a:t>OFF</a:t>
                      </a:r>
                    </a:p>
                  </a:txBody>
                  <a:tcPr/>
                </a:tc>
                <a:tc>
                  <a:txBody>
                    <a:bodyPr/>
                    <a:lstStyle/>
                    <a:p>
                      <a:r>
                        <a:rPr lang="en-US" sz="1200" dirty="0"/>
                        <a:t>0380</a:t>
                      </a:r>
                    </a:p>
                  </a:txBody>
                  <a:tcPr/>
                </a:tc>
                <a:extLst>
                  <a:ext uri="{0D108BD9-81ED-4DB2-BD59-A6C34878D82A}">
                    <a16:rowId xmlns:a16="http://schemas.microsoft.com/office/drawing/2014/main" val="10008"/>
                  </a:ext>
                </a:extLst>
              </a:tr>
            </a:tbl>
          </a:graphicData>
        </a:graphic>
      </p:graphicFrame>
      <p:sp>
        <p:nvSpPr>
          <p:cNvPr id="17" name="TextBox 16"/>
          <p:cNvSpPr txBox="1"/>
          <p:nvPr/>
        </p:nvSpPr>
        <p:spPr>
          <a:xfrm>
            <a:off x="533399" y="1371600"/>
            <a:ext cx="649537" cy="338554"/>
          </a:xfrm>
          <a:prstGeom prst="rect">
            <a:avLst/>
          </a:prstGeom>
          <a:noFill/>
        </p:spPr>
        <p:txBody>
          <a:bodyPr wrap="none" rtlCol="0">
            <a:spAutoFit/>
          </a:bodyPr>
          <a:lstStyle/>
          <a:p>
            <a:r>
              <a:rPr lang="en-US" sz="1600" dirty="0"/>
              <a:t>Initial</a:t>
            </a:r>
          </a:p>
        </p:txBody>
      </p:sp>
      <p:sp>
        <p:nvSpPr>
          <p:cNvPr id="18" name="TextBox 17"/>
          <p:cNvSpPr txBox="1"/>
          <p:nvPr/>
        </p:nvSpPr>
        <p:spPr>
          <a:xfrm>
            <a:off x="228600" y="617547"/>
            <a:ext cx="8991600" cy="646331"/>
          </a:xfrm>
          <a:prstGeom prst="rect">
            <a:avLst/>
          </a:prstGeom>
          <a:noFill/>
        </p:spPr>
        <p:txBody>
          <a:bodyPr wrap="square" rtlCol="0">
            <a:spAutoFit/>
          </a:bodyPr>
          <a:lstStyle/>
          <a:p>
            <a:r>
              <a:rPr lang="en-US" dirty="0"/>
              <a:t>Initially,  the chirp phase is  24.9° and ∑(ADES) is 231.9 MV.  BUT,</a:t>
            </a:r>
          </a:p>
          <a:p>
            <a:r>
              <a:rPr lang="en-US" dirty="0"/>
              <a:t>Cavity 0360 is tripping &gt;14.7 MV.  OPS Max AMP is changed to 14.6 and L1B is re-</a:t>
            </a:r>
            <a:r>
              <a:rPr lang="en-US" dirty="0" err="1"/>
              <a:t>HLO’d</a:t>
            </a:r>
            <a:endParaRPr lang="en-US" dirty="0"/>
          </a:p>
        </p:txBody>
      </p:sp>
      <p:sp>
        <p:nvSpPr>
          <p:cNvPr id="19" name="Oval 18"/>
          <p:cNvSpPr/>
          <p:nvPr/>
        </p:nvSpPr>
        <p:spPr>
          <a:xfrm>
            <a:off x="152400" y="5791200"/>
            <a:ext cx="13716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Table 19"/>
          <p:cNvGraphicFramePr>
            <a:graphicFrameLocks noGrp="1"/>
          </p:cNvGraphicFramePr>
          <p:nvPr>
            <p:extLst>
              <p:ext uri="{D42A27DB-BD31-4B8C-83A1-F6EECF244321}">
                <p14:modId xmlns:p14="http://schemas.microsoft.com/office/powerpoint/2010/main" val="647382096"/>
              </p:ext>
            </p:extLst>
          </p:nvPr>
        </p:nvGraphicFramePr>
        <p:xfrm>
          <a:off x="1828800" y="1676400"/>
          <a:ext cx="1143000" cy="2468880"/>
        </p:xfrm>
        <a:graphic>
          <a:graphicData uri="http://schemas.openxmlformats.org/drawingml/2006/table">
            <a:tbl>
              <a:tblPr firstRow="1" bandRow="1">
                <a:tableStyleId>{5C22544A-7EE6-4342-B048-85BDC9FD1C3A}</a:tableStyleId>
              </a:tblPr>
              <a:tblGrid>
                <a:gridCol w="5334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tblGrid>
              <a:tr h="245533">
                <a:tc>
                  <a:txBody>
                    <a:bodyPr/>
                    <a:lstStyle/>
                    <a:p>
                      <a:r>
                        <a:rPr lang="en-US" sz="1200" dirty="0"/>
                        <a:t>ADES</a:t>
                      </a:r>
                    </a:p>
                  </a:txBody>
                  <a:tcPr/>
                </a:tc>
                <a:tc>
                  <a:txBody>
                    <a:bodyPr/>
                    <a:lstStyle/>
                    <a:p>
                      <a:r>
                        <a:rPr lang="en-US" sz="1200" dirty="0"/>
                        <a:t>Cavity</a:t>
                      </a:r>
                    </a:p>
                  </a:txBody>
                  <a:tcPr/>
                </a:tc>
                <a:extLst>
                  <a:ext uri="{0D108BD9-81ED-4DB2-BD59-A6C34878D82A}">
                    <a16:rowId xmlns:a16="http://schemas.microsoft.com/office/drawing/2014/main" val="10000"/>
                  </a:ext>
                </a:extLst>
              </a:tr>
              <a:tr h="245533">
                <a:tc>
                  <a:txBody>
                    <a:bodyPr/>
                    <a:lstStyle/>
                    <a:p>
                      <a:r>
                        <a:rPr lang="en-US" sz="1200" dirty="0"/>
                        <a:t>15.4</a:t>
                      </a:r>
                    </a:p>
                  </a:txBody>
                  <a:tcPr/>
                </a:tc>
                <a:tc>
                  <a:txBody>
                    <a:bodyPr/>
                    <a:lstStyle/>
                    <a:p>
                      <a:r>
                        <a:rPr lang="en-US" sz="1200" dirty="0"/>
                        <a:t>0210</a:t>
                      </a:r>
                    </a:p>
                  </a:txBody>
                  <a:tcPr/>
                </a:tc>
                <a:extLst>
                  <a:ext uri="{0D108BD9-81ED-4DB2-BD59-A6C34878D82A}">
                    <a16:rowId xmlns:a16="http://schemas.microsoft.com/office/drawing/2014/main" val="10001"/>
                  </a:ext>
                </a:extLst>
              </a:tr>
              <a:tr h="245533">
                <a:tc>
                  <a:txBody>
                    <a:bodyPr/>
                    <a:lstStyle/>
                    <a:p>
                      <a:r>
                        <a:rPr lang="en-US" sz="1200" dirty="0"/>
                        <a:t>15.4</a:t>
                      </a:r>
                    </a:p>
                  </a:txBody>
                  <a:tcPr/>
                </a:tc>
                <a:tc>
                  <a:txBody>
                    <a:bodyPr/>
                    <a:lstStyle/>
                    <a:p>
                      <a:r>
                        <a:rPr lang="en-US" sz="1200" dirty="0"/>
                        <a:t>0220</a:t>
                      </a:r>
                    </a:p>
                  </a:txBody>
                  <a:tcPr/>
                </a:tc>
                <a:extLst>
                  <a:ext uri="{0D108BD9-81ED-4DB2-BD59-A6C34878D82A}">
                    <a16:rowId xmlns:a16="http://schemas.microsoft.com/office/drawing/2014/main" val="10002"/>
                  </a:ext>
                </a:extLst>
              </a:tr>
              <a:tr h="245533">
                <a:tc>
                  <a:txBody>
                    <a:bodyPr/>
                    <a:lstStyle/>
                    <a:p>
                      <a:r>
                        <a:rPr lang="en-US" sz="1200" dirty="0"/>
                        <a:t>15.8</a:t>
                      </a:r>
                    </a:p>
                  </a:txBody>
                  <a:tcPr/>
                </a:tc>
                <a:tc>
                  <a:txBody>
                    <a:bodyPr/>
                    <a:lstStyle/>
                    <a:p>
                      <a:r>
                        <a:rPr lang="en-US" sz="1200" dirty="0"/>
                        <a:t>0230</a:t>
                      </a:r>
                    </a:p>
                  </a:txBody>
                  <a:tcPr/>
                </a:tc>
                <a:extLst>
                  <a:ext uri="{0D108BD9-81ED-4DB2-BD59-A6C34878D82A}">
                    <a16:rowId xmlns:a16="http://schemas.microsoft.com/office/drawing/2014/main" val="10003"/>
                  </a:ext>
                </a:extLst>
              </a:tr>
              <a:tr h="245533">
                <a:tc>
                  <a:txBody>
                    <a:bodyPr/>
                    <a:lstStyle/>
                    <a:p>
                      <a:r>
                        <a:rPr lang="en-US" sz="1200" dirty="0"/>
                        <a:t>15.7</a:t>
                      </a:r>
                    </a:p>
                  </a:txBody>
                  <a:tcPr/>
                </a:tc>
                <a:tc>
                  <a:txBody>
                    <a:bodyPr/>
                    <a:lstStyle/>
                    <a:p>
                      <a:r>
                        <a:rPr lang="en-US" sz="1200" dirty="0"/>
                        <a:t>0240</a:t>
                      </a:r>
                    </a:p>
                  </a:txBody>
                  <a:tcPr/>
                </a:tc>
                <a:extLst>
                  <a:ext uri="{0D108BD9-81ED-4DB2-BD59-A6C34878D82A}">
                    <a16:rowId xmlns:a16="http://schemas.microsoft.com/office/drawing/2014/main" val="10004"/>
                  </a:ext>
                </a:extLst>
              </a:tr>
              <a:tr h="245533">
                <a:tc>
                  <a:txBody>
                    <a:bodyPr/>
                    <a:lstStyle/>
                    <a:p>
                      <a:r>
                        <a:rPr lang="en-US" sz="1200" dirty="0"/>
                        <a:t>15.9</a:t>
                      </a:r>
                    </a:p>
                  </a:txBody>
                  <a:tcPr/>
                </a:tc>
                <a:tc>
                  <a:txBody>
                    <a:bodyPr/>
                    <a:lstStyle/>
                    <a:p>
                      <a:r>
                        <a:rPr lang="en-US" sz="1200" dirty="0"/>
                        <a:t>0250</a:t>
                      </a:r>
                    </a:p>
                  </a:txBody>
                  <a:tcPr/>
                </a:tc>
                <a:extLst>
                  <a:ext uri="{0D108BD9-81ED-4DB2-BD59-A6C34878D82A}">
                    <a16:rowId xmlns:a16="http://schemas.microsoft.com/office/drawing/2014/main" val="10005"/>
                  </a:ext>
                </a:extLst>
              </a:tr>
              <a:tr h="245533">
                <a:tc>
                  <a:txBody>
                    <a:bodyPr/>
                    <a:lstStyle/>
                    <a:p>
                      <a:r>
                        <a:rPr lang="en-US" sz="1200" dirty="0"/>
                        <a:t>15.5</a:t>
                      </a:r>
                    </a:p>
                  </a:txBody>
                  <a:tcPr/>
                </a:tc>
                <a:tc>
                  <a:txBody>
                    <a:bodyPr/>
                    <a:lstStyle/>
                    <a:p>
                      <a:r>
                        <a:rPr lang="en-US" sz="1200" dirty="0"/>
                        <a:t>0260</a:t>
                      </a:r>
                    </a:p>
                  </a:txBody>
                  <a:tcPr/>
                </a:tc>
                <a:extLst>
                  <a:ext uri="{0D108BD9-81ED-4DB2-BD59-A6C34878D82A}">
                    <a16:rowId xmlns:a16="http://schemas.microsoft.com/office/drawing/2014/main" val="10006"/>
                  </a:ext>
                </a:extLst>
              </a:tr>
              <a:tr h="245533">
                <a:tc>
                  <a:txBody>
                    <a:bodyPr/>
                    <a:lstStyle/>
                    <a:p>
                      <a:r>
                        <a:rPr lang="en-US" sz="1200" dirty="0"/>
                        <a:t>15.5</a:t>
                      </a:r>
                    </a:p>
                  </a:txBody>
                  <a:tcPr/>
                </a:tc>
                <a:tc>
                  <a:txBody>
                    <a:bodyPr/>
                    <a:lstStyle/>
                    <a:p>
                      <a:r>
                        <a:rPr lang="en-US" sz="1200" dirty="0"/>
                        <a:t>0270</a:t>
                      </a:r>
                    </a:p>
                  </a:txBody>
                  <a:tcPr/>
                </a:tc>
                <a:extLst>
                  <a:ext uri="{0D108BD9-81ED-4DB2-BD59-A6C34878D82A}">
                    <a16:rowId xmlns:a16="http://schemas.microsoft.com/office/drawing/2014/main" val="10007"/>
                  </a:ext>
                </a:extLst>
              </a:tr>
              <a:tr h="245533">
                <a:tc>
                  <a:txBody>
                    <a:bodyPr/>
                    <a:lstStyle/>
                    <a:p>
                      <a:r>
                        <a:rPr lang="en-US" sz="1200" dirty="0"/>
                        <a:t>15.4</a:t>
                      </a:r>
                    </a:p>
                  </a:txBody>
                  <a:tcPr/>
                </a:tc>
                <a:tc>
                  <a:txBody>
                    <a:bodyPr/>
                    <a:lstStyle/>
                    <a:p>
                      <a:r>
                        <a:rPr lang="en-US" sz="1200" dirty="0"/>
                        <a:t>0280</a:t>
                      </a:r>
                    </a:p>
                  </a:txBody>
                  <a:tcPr/>
                </a:tc>
                <a:extLst>
                  <a:ext uri="{0D108BD9-81ED-4DB2-BD59-A6C34878D82A}">
                    <a16:rowId xmlns:a16="http://schemas.microsoft.com/office/drawing/2014/main" val="10008"/>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053635326"/>
              </p:ext>
            </p:extLst>
          </p:nvPr>
        </p:nvGraphicFramePr>
        <p:xfrm>
          <a:off x="1828800" y="4230444"/>
          <a:ext cx="1143000" cy="2468880"/>
        </p:xfrm>
        <a:graphic>
          <a:graphicData uri="http://schemas.openxmlformats.org/drawingml/2006/table">
            <a:tbl>
              <a:tblPr firstRow="1" bandRow="1">
                <a:tableStyleId>{5C22544A-7EE6-4342-B048-85BDC9FD1C3A}</a:tableStyleId>
              </a:tblPr>
              <a:tblGrid>
                <a:gridCol w="5334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tblGrid>
              <a:tr h="245533">
                <a:tc>
                  <a:txBody>
                    <a:bodyPr/>
                    <a:lstStyle/>
                    <a:p>
                      <a:r>
                        <a:rPr lang="en-US" sz="1200" dirty="0"/>
                        <a:t>ADES</a:t>
                      </a:r>
                    </a:p>
                  </a:txBody>
                  <a:tcPr/>
                </a:tc>
                <a:tc>
                  <a:txBody>
                    <a:bodyPr/>
                    <a:lstStyle/>
                    <a:p>
                      <a:r>
                        <a:rPr lang="en-US" sz="1200" dirty="0"/>
                        <a:t>Cavity</a:t>
                      </a:r>
                    </a:p>
                  </a:txBody>
                  <a:tcPr/>
                </a:tc>
                <a:extLst>
                  <a:ext uri="{0D108BD9-81ED-4DB2-BD59-A6C34878D82A}">
                    <a16:rowId xmlns:a16="http://schemas.microsoft.com/office/drawing/2014/main" val="10000"/>
                  </a:ext>
                </a:extLst>
              </a:tr>
              <a:tr h="245533">
                <a:tc>
                  <a:txBody>
                    <a:bodyPr/>
                    <a:lstStyle/>
                    <a:p>
                      <a:r>
                        <a:rPr lang="en-US" sz="1200" dirty="0"/>
                        <a:t>15.4</a:t>
                      </a:r>
                    </a:p>
                  </a:txBody>
                  <a:tcPr/>
                </a:tc>
                <a:tc>
                  <a:txBody>
                    <a:bodyPr/>
                    <a:lstStyle/>
                    <a:p>
                      <a:r>
                        <a:rPr lang="en-US" sz="1200" dirty="0"/>
                        <a:t>0310</a:t>
                      </a:r>
                    </a:p>
                  </a:txBody>
                  <a:tcPr/>
                </a:tc>
                <a:extLst>
                  <a:ext uri="{0D108BD9-81ED-4DB2-BD59-A6C34878D82A}">
                    <a16:rowId xmlns:a16="http://schemas.microsoft.com/office/drawing/2014/main" val="10001"/>
                  </a:ext>
                </a:extLst>
              </a:tr>
              <a:tr h="245533">
                <a:tc>
                  <a:txBody>
                    <a:bodyPr/>
                    <a:lstStyle/>
                    <a:p>
                      <a:r>
                        <a:rPr lang="en-US" sz="1200" dirty="0"/>
                        <a:t>15.4</a:t>
                      </a:r>
                    </a:p>
                  </a:txBody>
                  <a:tcPr/>
                </a:tc>
                <a:tc>
                  <a:txBody>
                    <a:bodyPr/>
                    <a:lstStyle/>
                    <a:p>
                      <a:r>
                        <a:rPr lang="en-US" sz="1200" dirty="0"/>
                        <a:t>0320</a:t>
                      </a:r>
                    </a:p>
                  </a:txBody>
                  <a:tcPr/>
                </a:tc>
                <a:extLst>
                  <a:ext uri="{0D108BD9-81ED-4DB2-BD59-A6C34878D82A}">
                    <a16:rowId xmlns:a16="http://schemas.microsoft.com/office/drawing/2014/main" val="10002"/>
                  </a:ext>
                </a:extLst>
              </a:tr>
              <a:tr h="245533">
                <a:tc>
                  <a:txBody>
                    <a:bodyPr/>
                    <a:lstStyle/>
                    <a:p>
                      <a:r>
                        <a:rPr lang="en-US" sz="1200" dirty="0"/>
                        <a:t>15.6</a:t>
                      </a:r>
                    </a:p>
                  </a:txBody>
                  <a:tcPr/>
                </a:tc>
                <a:tc>
                  <a:txBody>
                    <a:bodyPr/>
                    <a:lstStyle/>
                    <a:p>
                      <a:r>
                        <a:rPr lang="en-US" sz="1200" dirty="0"/>
                        <a:t>0330</a:t>
                      </a:r>
                    </a:p>
                  </a:txBody>
                  <a:tcPr/>
                </a:tc>
                <a:extLst>
                  <a:ext uri="{0D108BD9-81ED-4DB2-BD59-A6C34878D82A}">
                    <a16:rowId xmlns:a16="http://schemas.microsoft.com/office/drawing/2014/main" val="10003"/>
                  </a:ext>
                </a:extLst>
              </a:tr>
              <a:tr h="245533">
                <a:tc>
                  <a:txBody>
                    <a:bodyPr/>
                    <a:lstStyle/>
                    <a:p>
                      <a:r>
                        <a:rPr lang="en-US" sz="1200" dirty="0"/>
                        <a:t>15.6</a:t>
                      </a:r>
                    </a:p>
                  </a:txBody>
                  <a:tcPr/>
                </a:tc>
                <a:tc>
                  <a:txBody>
                    <a:bodyPr/>
                    <a:lstStyle/>
                    <a:p>
                      <a:r>
                        <a:rPr lang="en-US" sz="1200" dirty="0"/>
                        <a:t>0340</a:t>
                      </a:r>
                    </a:p>
                  </a:txBody>
                  <a:tcPr/>
                </a:tc>
                <a:extLst>
                  <a:ext uri="{0D108BD9-81ED-4DB2-BD59-A6C34878D82A}">
                    <a16:rowId xmlns:a16="http://schemas.microsoft.com/office/drawing/2014/main" val="10004"/>
                  </a:ext>
                </a:extLst>
              </a:tr>
              <a:tr h="245533">
                <a:tc>
                  <a:txBody>
                    <a:bodyPr/>
                    <a:lstStyle/>
                    <a:p>
                      <a:r>
                        <a:rPr lang="en-US" sz="1200" dirty="0"/>
                        <a:t>15.2</a:t>
                      </a:r>
                    </a:p>
                  </a:txBody>
                  <a:tcPr/>
                </a:tc>
                <a:tc>
                  <a:txBody>
                    <a:bodyPr/>
                    <a:lstStyle/>
                    <a:p>
                      <a:r>
                        <a:rPr lang="en-US" sz="1200" dirty="0"/>
                        <a:t>0350</a:t>
                      </a:r>
                    </a:p>
                  </a:txBody>
                  <a:tcPr/>
                </a:tc>
                <a:extLst>
                  <a:ext uri="{0D108BD9-81ED-4DB2-BD59-A6C34878D82A}">
                    <a16:rowId xmlns:a16="http://schemas.microsoft.com/office/drawing/2014/main" val="10005"/>
                  </a:ext>
                </a:extLst>
              </a:tr>
              <a:tr h="245533">
                <a:tc>
                  <a:txBody>
                    <a:bodyPr/>
                    <a:lstStyle/>
                    <a:p>
                      <a:r>
                        <a:rPr lang="en-US" sz="1200" dirty="0"/>
                        <a:t>14.6</a:t>
                      </a:r>
                    </a:p>
                  </a:txBody>
                  <a:tcPr/>
                </a:tc>
                <a:tc>
                  <a:txBody>
                    <a:bodyPr/>
                    <a:lstStyle/>
                    <a:p>
                      <a:r>
                        <a:rPr lang="en-US" sz="1200" dirty="0"/>
                        <a:t>0360</a:t>
                      </a:r>
                    </a:p>
                  </a:txBody>
                  <a:tcPr/>
                </a:tc>
                <a:extLst>
                  <a:ext uri="{0D108BD9-81ED-4DB2-BD59-A6C34878D82A}">
                    <a16:rowId xmlns:a16="http://schemas.microsoft.com/office/drawing/2014/main" val="10006"/>
                  </a:ext>
                </a:extLst>
              </a:tr>
              <a:tr h="245533">
                <a:tc>
                  <a:txBody>
                    <a:bodyPr/>
                    <a:lstStyle/>
                    <a:p>
                      <a:r>
                        <a:rPr lang="en-US" sz="1200" dirty="0"/>
                        <a:t>15.5</a:t>
                      </a:r>
                    </a:p>
                  </a:txBody>
                  <a:tcPr/>
                </a:tc>
                <a:tc>
                  <a:txBody>
                    <a:bodyPr/>
                    <a:lstStyle/>
                    <a:p>
                      <a:r>
                        <a:rPr lang="en-US" sz="1200" dirty="0"/>
                        <a:t>0370</a:t>
                      </a:r>
                    </a:p>
                  </a:txBody>
                  <a:tcPr/>
                </a:tc>
                <a:extLst>
                  <a:ext uri="{0D108BD9-81ED-4DB2-BD59-A6C34878D82A}">
                    <a16:rowId xmlns:a16="http://schemas.microsoft.com/office/drawing/2014/main" val="10007"/>
                  </a:ext>
                </a:extLst>
              </a:tr>
              <a:tr h="245533">
                <a:tc>
                  <a:txBody>
                    <a:bodyPr/>
                    <a:lstStyle/>
                    <a:p>
                      <a:r>
                        <a:rPr lang="en-US" sz="1200" dirty="0"/>
                        <a:t>OFF</a:t>
                      </a:r>
                    </a:p>
                  </a:txBody>
                  <a:tcPr/>
                </a:tc>
                <a:tc>
                  <a:txBody>
                    <a:bodyPr/>
                    <a:lstStyle/>
                    <a:p>
                      <a:r>
                        <a:rPr lang="en-US" sz="1200" dirty="0"/>
                        <a:t>0380</a:t>
                      </a:r>
                    </a:p>
                  </a:txBody>
                  <a:tcPr/>
                </a:tc>
                <a:extLst>
                  <a:ext uri="{0D108BD9-81ED-4DB2-BD59-A6C34878D82A}">
                    <a16:rowId xmlns:a16="http://schemas.microsoft.com/office/drawing/2014/main" val="10008"/>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53662547"/>
              </p:ext>
            </p:extLst>
          </p:nvPr>
        </p:nvGraphicFramePr>
        <p:xfrm>
          <a:off x="3911275" y="2487250"/>
          <a:ext cx="1219200" cy="3162300"/>
        </p:xfrm>
        <a:graphic>
          <a:graphicData uri="http://schemas.openxmlformats.org/drawingml/2006/table">
            <a:tbl>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tblGrid>
              <a:tr h="209550">
                <a:tc>
                  <a:txBody>
                    <a:bodyPr/>
                    <a:lstStyle/>
                    <a:p>
                      <a:pPr algn="l" rtl="0" fontAlgn="ctr"/>
                      <a:r>
                        <a:rPr lang="en-US" sz="1200" b="0" i="0" u="none" strike="noStrike">
                          <a:solidFill>
                            <a:srgbClr val="000000"/>
                          </a:solidFill>
                          <a:effectLst/>
                          <a:latin typeface="Calibri"/>
                        </a:rPr>
                        <a:t>15.9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en-US" sz="1200" b="0" i="0" u="none" strike="noStrike">
                          <a:solidFill>
                            <a:srgbClr val="000000"/>
                          </a:solidFill>
                          <a:effectLst/>
                          <a:latin typeface="Calibri"/>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0"/>
                  </a:ext>
                </a:extLst>
              </a:tr>
              <a:tr h="219075">
                <a:tc>
                  <a:txBody>
                    <a:bodyPr/>
                    <a:lstStyle/>
                    <a:p>
                      <a:pPr algn="l" rtl="0" fontAlgn="ctr"/>
                      <a:r>
                        <a:rPr lang="en-US" sz="1200" b="0" i="0" u="none" strike="noStrike">
                          <a:solidFill>
                            <a:srgbClr val="000000"/>
                          </a:solidFill>
                          <a:effectLst/>
                          <a:latin typeface="Calibri"/>
                        </a:rPr>
                        <a:t>15.8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en-US" sz="1200" b="0" i="0" u="none" strike="noStrike">
                          <a:solidFill>
                            <a:srgbClr val="000000"/>
                          </a:solidFill>
                          <a:effectLst/>
                          <a:latin typeface="Calibri"/>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1"/>
                  </a:ext>
                </a:extLst>
              </a:tr>
              <a:tr h="209550">
                <a:tc>
                  <a:txBody>
                    <a:bodyPr/>
                    <a:lstStyle/>
                    <a:p>
                      <a:pPr algn="l" rtl="0" fontAlgn="ctr"/>
                      <a:r>
                        <a:rPr lang="en-US" sz="1200" b="0" i="0" u="none" strike="noStrike">
                          <a:solidFill>
                            <a:srgbClr val="000000"/>
                          </a:solidFill>
                          <a:effectLst/>
                          <a:latin typeface="Calibri"/>
                        </a:rPr>
                        <a:t>15.7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200" b="0" i="0" u="none" strike="noStrike">
                          <a:solidFill>
                            <a:srgbClr val="000000"/>
                          </a:solidFill>
                          <a:effectLst/>
                          <a:latin typeface="Calibri"/>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0002"/>
                  </a:ext>
                </a:extLst>
              </a:tr>
              <a:tr h="209550">
                <a:tc>
                  <a:txBody>
                    <a:bodyPr/>
                    <a:lstStyle/>
                    <a:p>
                      <a:pPr algn="l" rtl="0" fontAlgn="ctr"/>
                      <a:r>
                        <a:rPr lang="en-US" sz="1200" b="0" i="0" u="none" strike="noStrike">
                          <a:solidFill>
                            <a:srgbClr val="000000"/>
                          </a:solidFill>
                          <a:effectLst/>
                          <a:latin typeface="Calibri"/>
                        </a:rPr>
                        <a:t>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en-US" sz="1200" b="0" i="0" u="none" strike="noStrike">
                          <a:solidFill>
                            <a:srgbClr val="000000"/>
                          </a:solidFill>
                          <a:effectLst/>
                          <a:latin typeface="Calibri"/>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3"/>
                  </a:ext>
                </a:extLst>
              </a:tr>
              <a:tr h="209550">
                <a:tc>
                  <a:txBody>
                    <a:bodyPr/>
                    <a:lstStyle/>
                    <a:p>
                      <a:pPr algn="l" rtl="0" fontAlgn="ctr"/>
                      <a:r>
                        <a:rPr lang="en-US" sz="1200" b="0" i="0" u="none" strike="noStrike">
                          <a:solidFill>
                            <a:srgbClr val="000000"/>
                          </a:solidFill>
                          <a:effectLst/>
                          <a:latin typeface="Calibri"/>
                        </a:rPr>
                        <a:t>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200" b="0" i="0" u="none" strike="noStrike">
                          <a:solidFill>
                            <a:srgbClr val="000000"/>
                          </a:solidFill>
                          <a:effectLst/>
                          <a:latin typeface="Calibri"/>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0004"/>
                  </a:ext>
                </a:extLst>
              </a:tr>
              <a:tr h="209550">
                <a:tc>
                  <a:txBody>
                    <a:bodyPr/>
                    <a:lstStyle/>
                    <a:p>
                      <a:pPr algn="l" rtl="0" fontAlgn="ctr"/>
                      <a:r>
                        <a:rPr lang="en-US" sz="1200" b="0" i="0" u="none" strike="noStrike">
                          <a:solidFill>
                            <a:srgbClr val="000000"/>
                          </a:solidFill>
                          <a:effectLst/>
                          <a:latin typeface="Calibri"/>
                        </a:rPr>
                        <a:t>15.5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200" b="0" i="0" u="none" strike="noStrike">
                          <a:solidFill>
                            <a:srgbClr val="000000"/>
                          </a:solidFill>
                          <a:effectLst/>
                          <a:latin typeface="Calibri"/>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0005"/>
                  </a:ext>
                </a:extLst>
              </a:tr>
              <a:tr h="209550">
                <a:tc>
                  <a:txBody>
                    <a:bodyPr/>
                    <a:lstStyle/>
                    <a:p>
                      <a:pPr algn="l" rtl="0" fontAlgn="ctr"/>
                      <a:r>
                        <a:rPr lang="en-US" sz="1200" b="0" i="0" u="none" strike="noStrike">
                          <a:solidFill>
                            <a:srgbClr val="000000"/>
                          </a:solidFill>
                          <a:effectLst/>
                          <a:latin typeface="Calibri"/>
                        </a:rPr>
                        <a:t>15.5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en-US" sz="1200" b="0" i="0" u="none" strike="noStrike">
                          <a:solidFill>
                            <a:srgbClr val="000000"/>
                          </a:solidFill>
                          <a:effectLst/>
                          <a:latin typeface="Calibri"/>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6"/>
                  </a:ext>
                </a:extLst>
              </a:tr>
              <a:tr h="209550">
                <a:tc>
                  <a:txBody>
                    <a:bodyPr/>
                    <a:lstStyle/>
                    <a:p>
                      <a:pPr algn="l" rtl="0" fontAlgn="ctr"/>
                      <a:r>
                        <a:rPr lang="en-US" sz="1200" b="0" i="0" u="none" strike="noStrike">
                          <a:solidFill>
                            <a:srgbClr val="000000"/>
                          </a:solidFill>
                          <a:effectLst/>
                          <a:latin typeface="Calibri"/>
                        </a:rPr>
                        <a:t>15.5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en-US" sz="1200" b="0" i="0" u="none" strike="noStrike">
                          <a:solidFill>
                            <a:srgbClr val="000000"/>
                          </a:solidFill>
                          <a:effectLst/>
                          <a:latin typeface="Calibri"/>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7"/>
                  </a:ext>
                </a:extLst>
              </a:tr>
              <a:tr h="209550">
                <a:tc>
                  <a:txBody>
                    <a:bodyPr/>
                    <a:lstStyle/>
                    <a:p>
                      <a:pPr algn="l" rtl="0" fontAlgn="ctr"/>
                      <a:r>
                        <a:rPr lang="en-US" sz="1200" b="1" i="0" u="none" strike="noStrike">
                          <a:solidFill>
                            <a:srgbClr val="FFFFFF"/>
                          </a:solidFill>
                          <a:effectLst/>
                          <a:latin typeface="Calibri"/>
                        </a:rPr>
                        <a:t>15.4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l" rtl="0" fontAlgn="ctr"/>
                      <a:r>
                        <a:rPr lang="en-US" sz="1200" b="1" i="0" u="none" strike="noStrike">
                          <a:solidFill>
                            <a:srgbClr val="FFFFFF"/>
                          </a:solidFill>
                          <a:effectLst/>
                          <a:latin typeface="Calibri"/>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10008"/>
                  </a:ext>
                </a:extLst>
              </a:tr>
              <a:tr h="219075">
                <a:tc>
                  <a:txBody>
                    <a:bodyPr/>
                    <a:lstStyle/>
                    <a:p>
                      <a:pPr algn="l" rtl="0" fontAlgn="ctr"/>
                      <a:r>
                        <a:rPr lang="en-US" sz="1200" b="0" i="0" u="none" strike="noStrike">
                          <a:solidFill>
                            <a:srgbClr val="000000"/>
                          </a:solidFill>
                          <a:effectLst/>
                          <a:latin typeface="Calibri"/>
                        </a:rPr>
                        <a:t>15.4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200" b="0" i="0" u="none" strike="noStrike">
                          <a:solidFill>
                            <a:srgbClr val="000000"/>
                          </a:solidFill>
                          <a:effectLst/>
                          <a:latin typeface="Calibri"/>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0009"/>
                  </a:ext>
                </a:extLst>
              </a:tr>
              <a:tr h="209550">
                <a:tc>
                  <a:txBody>
                    <a:bodyPr/>
                    <a:lstStyle/>
                    <a:p>
                      <a:pPr algn="l" rtl="0" fontAlgn="ctr"/>
                      <a:r>
                        <a:rPr lang="en-US" sz="1200" b="0" i="0" u="none" strike="noStrike">
                          <a:solidFill>
                            <a:srgbClr val="000000"/>
                          </a:solidFill>
                          <a:effectLst/>
                          <a:latin typeface="Calibri"/>
                        </a:rPr>
                        <a:t>15.4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200" b="0" i="0" u="none" strike="noStrike">
                          <a:solidFill>
                            <a:srgbClr val="000000"/>
                          </a:solidFill>
                          <a:effectLst/>
                          <a:latin typeface="Calibri"/>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0010"/>
                  </a:ext>
                </a:extLst>
              </a:tr>
              <a:tr h="209550">
                <a:tc>
                  <a:txBody>
                    <a:bodyPr/>
                    <a:lstStyle/>
                    <a:p>
                      <a:pPr algn="l" rtl="0" fontAlgn="ctr"/>
                      <a:r>
                        <a:rPr lang="en-US" sz="1200" b="1" i="0" u="none" strike="noStrike">
                          <a:solidFill>
                            <a:srgbClr val="FFFFFF"/>
                          </a:solidFill>
                          <a:effectLst/>
                          <a:latin typeface="Calibri"/>
                        </a:rPr>
                        <a:t>15.4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fontAlgn="ctr"/>
                      <a:r>
                        <a:rPr lang="en-US" sz="1200" b="1" i="0" u="none" strike="noStrike">
                          <a:solidFill>
                            <a:srgbClr val="FFFFFF"/>
                          </a:solidFill>
                          <a:effectLst/>
                          <a:latin typeface="Calibri"/>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10011"/>
                  </a:ext>
                </a:extLst>
              </a:tr>
              <a:tr h="209550">
                <a:tc>
                  <a:txBody>
                    <a:bodyPr/>
                    <a:lstStyle/>
                    <a:p>
                      <a:pPr algn="l" rtl="0" fontAlgn="ctr"/>
                      <a:r>
                        <a:rPr lang="en-US" sz="1200" b="0" i="0" u="none" strike="noStrike">
                          <a:solidFill>
                            <a:srgbClr val="000000"/>
                          </a:solidFill>
                          <a:effectLst/>
                          <a:latin typeface="Calibri"/>
                        </a:rPr>
                        <a:t>15.4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200" b="0" i="0" u="none" strike="noStrike">
                          <a:solidFill>
                            <a:srgbClr val="000000"/>
                          </a:solidFill>
                          <a:effectLst/>
                          <a:latin typeface="Calibri"/>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0012"/>
                  </a:ext>
                </a:extLst>
              </a:tr>
              <a:tr h="209550">
                <a:tc>
                  <a:txBody>
                    <a:bodyPr/>
                    <a:lstStyle/>
                    <a:p>
                      <a:pPr algn="l" rtl="0" fontAlgn="ctr"/>
                      <a:r>
                        <a:rPr lang="en-US" sz="1200" b="0" i="0" u="none" strike="noStrike">
                          <a:solidFill>
                            <a:srgbClr val="000000"/>
                          </a:solidFill>
                          <a:effectLst/>
                          <a:latin typeface="Calibri"/>
                        </a:rPr>
                        <a:t>15.2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en-US" sz="1200" b="0" i="0" u="none" strike="noStrike">
                          <a:solidFill>
                            <a:srgbClr val="000000"/>
                          </a:solidFill>
                          <a:effectLst/>
                          <a:latin typeface="Calibri"/>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13"/>
                  </a:ext>
                </a:extLst>
              </a:tr>
              <a:tr h="209550">
                <a:tc>
                  <a:txBody>
                    <a:bodyPr/>
                    <a:lstStyle/>
                    <a:p>
                      <a:pPr algn="l" rtl="0" fontAlgn="ctr"/>
                      <a:r>
                        <a:rPr lang="en-US" sz="1200" b="0" i="0" u="none" strike="noStrike">
                          <a:solidFill>
                            <a:srgbClr val="000000"/>
                          </a:solidFill>
                          <a:effectLst/>
                          <a:latin typeface="Calibri"/>
                        </a:rPr>
                        <a:t>14.6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200" b="0" i="0" u="none" strike="noStrike" dirty="0">
                          <a:solidFill>
                            <a:srgbClr val="000000"/>
                          </a:solidFill>
                          <a:effectLst/>
                          <a:latin typeface="Calibri"/>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0014"/>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1626982247"/>
              </p:ext>
            </p:extLst>
          </p:nvPr>
        </p:nvGraphicFramePr>
        <p:xfrm>
          <a:off x="6526993" y="3361898"/>
          <a:ext cx="1008798" cy="1276350"/>
        </p:xfrm>
        <a:graphic>
          <a:graphicData uri="http://schemas.openxmlformats.org/drawingml/2006/table">
            <a:tbl>
              <a:tblPr>
                <a:tableStyleId>{5C22544A-7EE6-4342-B048-85BDC9FD1C3A}</a:tableStyleId>
              </a:tblPr>
              <a:tblGrid>
                <a:gridCol w="504399">
                  <a:extLst>
                    <a:ext uri="{9D8B030D-6E8A-4147-A177-3AD203B41FA5}">
                      <a16:colId xmlns:a16="http://schemas.microsoft.com/office/drawing/2014/main" val="20000"/>
                    </a:ext>
                  </a:extLst>
                </a:gridCol>
                <a:gridCol w="504399">
                  <a:extLst>
                    <a:ext uri="{9D8B030D-6E8A-4147-A177-3AD203B41FA5}">
                      <a16:colId xmlns:a16="http://schemas.microsoft.com/office/drawing/2014/main" val="20001"/>
                    </a:ext>
                  </a:extLst>
                </a:gridCol>
              </a:tblGrid>
              <a:tr h="219075">
                <a:tc>
                  <a:txBody>
                    <a:bodyPr/>
                    <a:lstStyle/>
                    <a:p>
                      <a:pPr algn="l" rtl="0" fontAlgn="ctr"/>
                      <a:r>
                        <a:rPr lang="en-US" sz="1200" u="none" strike="noStrike" dirty="0">
                          <a:effectLst/>
                        </a:rPr>
                        <a:t>15.9</a:t>
                      </a:r>
                      <a:endParaRPr lang="en-US" sz="1200" b="0" i="0" u="none" strike="noStrike" dirty="0">
                        <a:solidFill>
                          <a:srgbClr val="000000"/>
                        </a:solidFill>
                        <a:effectLst/>
                        <a:latin typeface="Calibri"/>
                      </a:endParaRPr>
                    </a:p>
                  </a:txBody>
                  <a:tcPr marL="9525" marR="9525" marT="9525" marB="0" anchor="ctr"/>
                </a:tc>
                <a:tc>
                  <a:txBody>
                    <a:bodyPr/>
                    <a:lstStyle/>
                    <a:p>
                      <a:pPr algn="l" rtl="0" fontAlgn="ctr"/>
                      <a:r>
                        <a:rPr lang="en-US" sz="1200" u="none" strike="noStrike">
                          <a:effectLst/>
                        </a:rPr>
                        <a:t>250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0"/>
                  </a:ext>
                </a:extLst>
              </a:tr>
              <a:tr h="209550">
                <a:tc>
                  <a:txBody>
                    <a:bodyPr/>
                    <a:lstStyle/>
                    <a:p>
                      <a:pPr algn="l" rtl="0" fontAlgn="ctr"/>
                      <a:r>
                        <a:rPr lang="en-US" sz="1200" u="none" strike="noStrike">
                          <a:effectLst/>
                        </a:rPr>
                        <a:t>15.6</a:t>
                      </a:r>
                      <a:endParaRPr lang="en-US" sz="1200" b="0" i="0" u="none" strike="noStrike">
                        <a:solidFill>
                          <a:srgbClr val="000000"/>
                        </a:solidFill>
                        <a:effectLst/>
                        <a:latin typeface="Calibri"/>
                      </a:endParaRPr>
                    </a:p>
                  </a:txBody>
                  <a:tcPr marL="9525" marR="9525" marT="9525" marB="0" anchor="ctr"/>
                </a:tc>
                <a:tc>
                  <a:txBody>
                    <a:bodyPr/>
                    <a:lstStyle/>
                    <a:p>
                      <a:pPr algn="l" rtl="0" fontAlgn="ctr"/>
                      <a:r>
                        <a:rPr lang="en-US" sz="1200" u="none" strike="noStrike">
                          <a:effectLst/>
                        </a:rPr>
                        <a:t>330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1"/>
                  </a:ext>
                </a:extLst>
              </a:tr>
              <a:tr h="209550">
                <a:tc>
                  <a:txBody>
                    <a:bodyPr/>
                    <a:lstStyle/>
                    <a:p>
                      <a:pPr algn="l" rtl="0" fontAlgn="ctr"/>
                      <a:r>
                        <a:rPr lang="en-US" sz="1200" u="none" strike="noStrike">
                          <a:effectLst/>
                        </a:rPr>
                        <a:t>15.6</a:t>
                      </a:r>
                      <a:endParaRPr lang="en-US" sz="1200" b="0" i="0" u="none" strike="noStrike">
                        <a:solidFill>
                          <a:srgbClr val="000000"/>
                        </a:solidFill>
                        <a:effectLst/>
                        <a:latin typeface="Calibri"/>
                      </a:endParaRPr>
                    </a:p>
                  </a:txBody>
                  <a:tcPr marL="9525" marR="9525" marT="9525" marB="0" anchor="ctr"/>
                </a:tc>
                <a:tc>
                  <a:txBody>
                    <a:bodyPr/>
                    <a:lstStyle/>
                    <a:p>
                      <a:pPr algn="l" rtl="0" fontAlgn="ctr"/>
                      <a:r>
                        <a:rPr lang="en-US" sz="1200" u="none" strike="noStrike">
                          <a:effectLst/>
                        </a:rPr>
                        <a:t>340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2"/>
                  </a:ext>
                </a:extLst>
              </a:tr>
              <a:tr h="209550">
                <a:tc>
                  <a:txBody>
                    <a:bodyPr/>
                    <a:lstStyle/>
                    <a:p>
                      <a:pPr algn="l" rtl="0" fontAlgn="ctr"/>
                      <a:r>
                        <a:rPr lang="en-US" sz="1200" u="none" strike="noStrike">
                          <a:effectLst/>
                        </a:rPr>
                        <a:t>15.5</a:t>
                      </a:r>
                      <a:endParaRPr lang="en-US" sz="1200" b="0" i="0" u="none" strike="noStrike">
                        <a:solidFill>
                          <a:srgbClr val="000000"/>
                        </a:solidFill>
                        <a:effectLst/>
                        <a:latin typeface="Calibri"/>
                      </a:endParaRPr>
                    </a:p>
                  </a:txBody>
                  <a:tcPr marL="9525" marR="9525" marT="9525" marB="0" anchor="ctr"/>
                </a:tc>
                <a:tc>
                  <a:txBody>
                    <a:bodyPr/>
                    <a:lstStyle/>
                    <a:p>
                      <a:pPr algn="l" rtl="0" fontAlgn="ctr"/>
                      <a:r>
                        <a:rPr lang="en-US" sz="1200" u="none" strike="noStrike">
                          <a:effectLst/>
                        </a:rPr>
                        <a:t>370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3"/>
                  </a:ext>
                </a:extLst>
              </a:tr>
              <a:tr h="219075">
                <a:tc>
                  <a:txBody>
                    <a:bodyPr/>
                    <a:lstStyle/>
                    <a:p>
                      <a:pPr algn="l" rtl="0" fontAlgn="ctr"/>
                      <a:r>
                        <a:rPr lang="en-US" sz="1200" u="none" strike="noStrike">
                          <a:effectLst/>
                        </a:rPr>
                        <a:t>15.4</a:t>
                      </a:r>
                      <a:endParaRPr lang="en-US" sz="1200" b="1" i="0" u="none" strike="noStrike">
                        <a:solidFill>
                          <a:srgbClr val="FFFFFF"/>
                        </a:solidFill>
                        <a:effectLst/>
                        <a:latin typeface="Calibri"/>
                      </a:endParaRPr>
                    </a:p>
                  </a:txBody>
                  <a:tcPr marL="9525" marR="9525" marT="9525" marB="0" anchor="ctr"/>
                </a:tc>
                <a:tc>
                  <a:txBody>
                    <a:bodyPr/>
                    <a:lstStyle/>
                    <a:p>
                      <a:pPr algn="l" rtl="0" fontAlgn="ctr"/>
                      <a:r>
                        <a:rPr lang="en-US" sz="1200" u="none" strike="noStrike">
                          <a:effectLst/>
                        </a:rPr>
                        <a:t>210</a:t>
                      </a:r>
                      <a:endParaRPr lang="en-US" sz="1200" b="1" i="0" u="none" strike="noStrike">
                        <a:solidFill>
                          <a:srgbClr val="FFFFFF"/>
                        </a:solidFill>
                        <a:effectLst/>
                        <a:latin typeface="Calibri"/>
                      </a:endParaRPr>
                    </a:p>
                  </a:txBody>
                  <a:tcPr marL="9525" marR="9525" marT="9525" marB="0" anchor="ctr"/>
                </a:tc>
                <a:extLst>
                  <a:ext uri="{0D108BD9-81ED-4DB2-BD59-A6C34878D82A}">
                    <a16:rowId xmlns:a16="http://schemas.microsoft.com/office/drawing/2014/main" val="10004"/>
                  </a:ext>
                </a:extLst>
              </a:tr>
              <a:tr h="209550">
                <a:tc>
                  <a:txBody>
                    <a:bodyPr/>
                    <a:lstStyle/>
                    <a:p>
                      <a:pPr algn="l" rtl="0" fontAlgn="ctr"/>
                      <a:r>
                        <a:rPr lang="en-US" sz="1200" u="none" strike="noStrike">
                          <a:effectLst/>
                        </a:rPr>
                        <a:t>15.4</a:t>
                      </a:r>
                      <a:endParaRPr lang="en-US" sz="1200" b="1" i="0" u="none" strike="noStrike">
                        <a:solidFill>
                          <a:srgbClr val="FFFFFF"/>
                        </a:solidFill>
                        <a:effectLst/>
                        <a:latin typeface="Calibri"/>
                      </a:endParaRPr>
                    </a:p>
                  </a:txBody>
                  <a:tcPr marL="9525" marR="9525" marT="9525" marB="0" anchor="ctr"/>
                </a:tc>
                <a:tc>
                  <a:txBody>
                    <a:bodyPr/>
                    <a:lstStyle/>
                    <a:p>
                      <a:pPr algn="l" rtl="0" fontAlgn="ctr"/>
                      <a:r>
                        <a:rPr lang="en-US" sz="1200" u="none" strike="noStrike" dirty="0">
                          <a:effectLst/>
                        </a:rPr>
                        <a:t>310</a:t>
                      </a:r>
                      <a:endParaRPr lang="en-US" sz="1200" b="1" i="0" u="none" strike="noStrike" dirty="0">
                        <a:solidFill>
                          <a:srgbClr val="FFFFFF"/>
                        </a:solidFill>
                        <a:effectLst/>
                        <a:latin typeface="Calibri"/>
                      </a:endParaRPr>
                    </a:p>
                  </a:txBody>
                  <a:tcPr marL="9525" marR="9525" marT="9525" marB="0" anchor="ctr"/>
                </a:tc>
                <a:extLst>
                  <a:ext uri="{0D108BD9-81ED-4DB2-BD59-A6C34878D82A}">
                    <a16:rowId xmlns:a16="http://schemas.microsoft.com/office/drawing/2014/main" val="10005"/>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955391600"/>
              </p:ext>
            </p:extLst>
          </p:nvPr>
        </p:nvGraphicFramePr>
        <p:xfrm>
          <a:off x="7696200" y="3345834"/>
          <a:ext cx="1041770" cy="1276350"/>
        </p:xfrm>
        <a:graphic>
          <a:graphicData uri="http://schemas.openxmlformats.org/drawingml/2006/table">
            <a:tbl>
              <a:tblPr>
                <a:tableStyleId>{5C22544A-7EE6-4342-B048-85BDC9FD1C3A}</a:tableStyleId>
              </a:tblPr>
              <a:tblGrid>
                <a:gridCol w="520885">
                  <a:extLst>
                    <a:ext uri="{9D8B030D-6E8A-4147-A177-3AD203B41FA5}">
                      <a16:colId xmlns:a16="http://schemas.microsoft.com/office/drawing/2014/main" val="20000"/>
                    </a:ext>
                  </a:extLst>
                </a:gridCol>
                <a:gridCol w="520885">
                  <a:extLst>
                    <a:ext uri="{9D8B030D-6E8A-4147-A177-3AD203B41FA5}">
                      <a16:colId xmlns:a16="http://schemas.microsoft.com/office/drawing/2014/main" val="20001"/>
                    </a:ext>
                  </a:extLst>
                </a:gridCol>
              </a:tblGrid>
              <a:tr h="219075">
                <a:tc>
                  <a:txBody>
                    <a:bodyPr/>
                    <a:lstStyle/>
                    <a:p>
                      <a:pPr algn="l" rtl="0" fontAlgn="ctr"/>
                      <a:r>
                        <a:rPr lang="en-US" sz="1200" u="none" strike="noStrike" dirty="0">
                          <a:effectLst/>
                        </a:rPr>
                        <a:t>15.8</a:t>
                      </a:r>
                      <a:endParaRPr lang="en-US" sz="1200" b="0" i="0" u="none" strike="noStrike" dirty="0">
                        <a:solidFill>
                          <a:srgbClr val="000000"/>
                        </a:solidFill>
                        <a:effectLst/>
                        <a:latin typeface="Calibri"/>
                      </a:endParaRPr>
                    </a:p>
                  </a:txBody>
                  <a:tcPr marL="9525" marR="9525" marT="9525" marB="0" anchor="ctr"/>
                </a:tc>
                <a:tc>
                  <a:txBody>
                    <a:bodyPr/>
                    <a:lstStyle/>
                    <a:p>
                      <a:pPr algn="l" rtl="0" fontAlgn="ctr"/>
                      <a:r>
                        <a:rPr lang="en-US" sz="1200" u="none" strike="noStrike">
                          <a:effectLst/>
                        </a:rPr>
                        <a:t>230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0"/>
                  </a:ext>
                </a:extLst>
              </a:tr>
              <a:tr h="209550">
                <a:tc>
                  <a:txBody>
                    <a:bodyPr/>
                    <a:lstStyle/>
                    <a:p>
                      <a:pPr algn="l" rtl="0" fontAlgn="ctr"/>
                      <a:r>
                        <a:rPr lang="en-US" sz="1200" u="none" strike="noStrike">
                          <a:effectLst/>
                        </a:rPr>
                        <a:t>15.7</a:t>
                      </a:r>
                      <a:endParaRPr lang="en-US" sz="1200" b="0" i="0" u="none" strike="noStrike">
                        <a:solidFill>
                          <a:srgbClr val="000000"/>
                        </a:solidFill>
                        <a:effectLst/>
                        <a:latin typeface="Calibri"/>
                      </a:endParaRPr>
                    </a:p>
                  </a:txBody>
                  <a:tcPr marL="9525" marR="9525" marT="9525" marB="0" anchor="ctr"/>
                </a:tc>
                <a:tc>
                  <a:txBody>
                    <a:bodyPr/>
                    <a:lstStyle/>
                    <a:p>
                      <a:pPr algn="l" rtl="0" fontAlgn="ctr"/>
                      <a:r>
                        <a:rPr lang="en-US" sz="1200" u="none" strike="noStrike">
                          <a:effectLst/>
                        </a:rPr>
                        <a:t>240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1"/>
                  </a:ext>
                </a:extLst>
              </a:tr>
              <a:tr h="209550">
                <a:tc>
                  <a:txBody>
                    <a:bodyPr/>
                    <a:lstStyle/>
                    <a:p>
                      <a:pPr algn="l" rtl="0" fontAlgn="ctr"/>
                      <a:r>
                        <a:rPr lang="en-US" sz="1200" u="none" strike="noStrike">
                          <a:effectLst/>
                        </a:rPr>
                        <a:t>15.5</a:t>
                      </a:r>
                      <a:endParaRPr lang="en-US" sz="1200" b="0" i="0" u="none" strike="noStrike">
                        <a:solidFill>
                          <a:srgbClr val="000000"/>
                        </a:solidFill>
                        <a:effectLst/>
                        <a:latin typeface="Calibri"/>
                      </a:endParaRPr>
                    </a:p>
                  </a:txBody>
                  <a:tcPr marL="9525" marR="9525" marT="9525" marB="0" anchor="ctr"/>
                </a:tc>
                <a:tc>
                  <a:txBody>
                    <a:bodyPr/>
                    <a:lstStyle/>
                    <a:p>
                      <a:pPr algn="l" rtl="0" fontAlgn="ctr"/>
                      <a:r>
                        <a:rPr lang="en-US" sz="1200" u="none" strike="noStrike">
                          <a:effectLst/>
                        </a:rPr>
                        <a:t>260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2"/>
                  </a:ext>
                </a:extLst>
              </a:tr>
              <a:tr h="209550">
                <a:tc>
                  <a:txBody>
                    <a:bodyPr/>
                    <a:lstStyle/>
                    <a:p>
                      <a:pPr algn="l" rtl="0" fontAlgn="ctr"/>
                      <a:r>
                        <a:rPr lang="en-US" sz="1200" u="none" strike="noStrike">
                          <a:effectLst/>
                        </a:rPr>
                        <a:t>15.5</a:t>
                      </a:r>
                      <a:endParaRPr lang="en-US" sz="1200" b="0" i="0" u="none" strike="noStrike">
                        <a:solidFill>
                          <a:srgbClr val="000000"/>
                        </a:solidFill>
                        <a:effectLst/>
                        <a:latin typeface="Calibri"/>
                      </a:endParaRPr>
                    </a:p>
                  </a:txBody>
                  <a:tcPr marL="9525" marR="9525" marT="9525" marB="0" anchor="ctr"/>
                </a:tc>
                <a:tc>
                  <a:txBody>
                    <a:bodyPr/>
                    <a:lstStyle/>
                    <a:p>
                      <a:pPr algn="l" rtl="0" fontAlgn="ctr"/>
                      <a:r>
                        <a:rPr lang="en-US" sz="1200" u="none" strike="noStrike">
                          <a:effectLst/>
                        </a:rPr>
                        <a:t>270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3"/>
                  </a:ext>
                </a:extLst>
              </a:tr>
              <a:tr h="219075">
                <a:tc>
                  <a:txBody>
                    <a:bodyPr/>
                    <a:lstStyle/>
                    <a:p>
                      <a:pPr algn="l" rtl="0" fontAlgn="ctr"/>
                      <a:r>
                        <a:rPr lang="en-US" sz="1200" u="none" strike="noStrike">
                          <a:effectLst/>
                        </a:rPr>
                        <a:t>15.4</a:t>
                      </a:r>
                      <a:endParaRPr lang="en-US" sz="1200" b="0" i="0" u="none" strike="noStrike">
                        <a:solidFill>
                          <a:srgbClr val="000000"/>
                        </a:solidFill>
                        <a:effectLst/>
                        <a:latin typeface="Calibri"/>
                      </a:endParaRPr>
                    </a:p>
                  </a:txBody>
                  <a:tcPr marL="9525" marR="9525" marT="9525" marB="0" anchor="ctr"/>
                </a:tc>
                <a:tc>
                  <a:txBody>
                    <a:bodyPr/>
                    <a:lstStyle/>
                    <a:p>
                      <a:pPr algn="l" rtl="0" fontAlgn="ctr"/>
                      <a:r>
                        <a:rPr lang="en-US" sz="1200" u="none" strike="noStrike">
                          <a:effectLst/>
                        </a:rPr>
                        <a:t>220</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4"/>
                  </a:ext>
                </a:extLst>
              </a:tr>
              <a:tr h="209550">
                <a:tc>
                  <a:txBody>
                    <a:bodyPr/>
                    <a:lstStyle/>
                    <a:p>
                      <a:pPr algn="l" rtl="0" fontAlgn="ctr"/>
                      <a:r>
                        <a:rPr lang="en-US" sz="1200" u="none" strike="noStrike" dirty="0">
                          <a:effectLst/>
                        </a:rPr>
                        <a:t>15.4</a:t>
                      </a:r>
                      <a:endParaRPr lang="en-US" sz="1200" b="0" i="0" u="none" strike="noStrike" dirty="0">
                        <a:solidFill>
                          <a:srgbClr val="000000"/>
                        </a:solidFill>
                        <a:effectLst/>
                        <a:latin typeface="Calibri"/>
                      </a:endParaRPr>
                    </a:p>
                  </a:txBody>
                  <a:tcPr marL="9525" marR="9525" marT="9525" marB="0" anchor="ctr"/>
                </a:tc>
                <a:tc>
                  <a:txBody>
                    <a:bodyPr/>
                    <a:lstStyle/>
                    <a:p>
                      <a:pPr algn="l" rtl="0" fontAlgn="ctr"/>
                      <a:r>
                        <a:rPr lang="en-US" sz="1200" u="none" strike="noStrike" dirty="0">
                          <a:effectLst/>
                        </a:rPr>
                        <a:t>280</a:t>
                      </a:r>
                      <a:endParaRPr lang="en-US" sz="12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5"/>
                  </a:ext>
                </a:extLst>
              </a:tr>
            </a:tbl>
          </a:graphicData>
        </a:graphic>
      </p:graphicFrame>
      <p:sp>
        <p:nvSpPr>
          <p:cNvPr id="26" name="TextBox 25"/>
          <p:cNvSpPr txBox="1"/>
          <p:nvPr/>
        </p:nvSpPr>
        <p:spPr>
          <a:xfrm>
            <a:off x="5119334" y="3296552"/>
            <a:ext cx="1357665" cy="1200329"/>
          </a:xfrm>
          <a:prstGeom prst="rect">
            <a:avLst/>
          </a:prstGeom>
          <a:noFill/>
        </p:spPr>
        <p:txBody>
          <a:bodyPr wrap="square" rtlCol="0">
            <a:spAutoFit/>
          </a:bodyPr>
          <a:lstStyle/>
          <a:p>
            <a:r>
              <a:rPr lang="en-US" sz="1200" dirty="0"/>
              <a:t>First 12 cavities sorted into Energy feedback phase+ and phase- arrays running at +/-10° from chirp </a:t>
            </a:r>
            <a:r>
              <a:rPr lang="el-GR" sz="1200" dirty="0"/>
              <a:t>φ</a:t>
            </a:r>
            <a:endParaRPr lang="en-US" sz="1200" dirty="0"/>
          </a:p>
        </p:txBody>
      </p:sp>
      <p:sp>
        <p:nvSpPr>
          <p:cNvPr id="6" name="Right Arrow 5"/>
          <p:cNvSpPr/>
          <p:nvPr/>
        </p:nvSpPr>
        <p:spPr>
          <a:xfrm>
            <a:off x="5105400" y="3129409"/>
            <a:ext cx="1371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9468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a:bodyPr>
          <a:lstStyle/>
          <a:p>
            <a:r>
              <a:rPr lang="en-US" sz="3200" dirty="0"/>
              <a:t>Abstraction Layer in the Middle</a:t>
            </a:r>
          </a:p>
        </p:txBody>
      </p:sp>
      <p:sp>
        <p:nvSpPr>
          <p:cNvPr id="3" name="Content Placeholder 2"/>
          <p:cNvSpPr>
            <a:spLocks noGrp="1"/>
          </p:cNvSpPr>
          <p:nvPr>
            <p:ph idx="1"/>
          </p:nvPr>
        </p:nvSpPr>
        <p:spPr>
          <a:xfrm>
            <a:off x="152400" y="914401"/>
            <a:ext cx="8686800" cy="2743199"/>
          </a:xfrm>
        </p:spPr>
        <p:txBody>
          <a:bodyPr>
            <a:normAutofit fontScale="70000" lnSpcReduction="20000"/>
          </a:bodyPr>
          <a:lstStyle/>
          <a:p>
            <a:r>
              <a:rPr lang="en-US" dirty="0"/>
              <a:t>Abstraction layer applies PVs for phases for energy feedback to individual cavities using labels from arrays generated by HLO</a:t>
            </a:r>
          </a:p>
          <a:p>
            <a:r>
              <a:rPr lang="en-US" dirty="0"/>
              <a:t>Abstraction layer applies PVs for phases for linac section chirp to all cavities in each linac section</a:t>
            </a:r>
          </a:p>
          <a:p>
            <a:r>
              <a:rPr lang="en-US" dirty="0"/>
              <a:t>Abstraction layer applies any other Gang phase values to groups of cavities</a:t>
            </a:r>
          </a:p>
          <a:p>
            <a:r>
              <a:rPr lang="en-US" dirty="0"/>
              <a:t>Abstraction layer compares optimized ADES or Operator input to the cavity Amplitude maximum, SRF, RF and OPS, and pushes the lessor values to LLRF for each cavity.</a:t>
            </a:r>
          </a:p>
        </p:txBody>
      </p:sp>
      <p:sp>
        <p:nvSpPr>
          <p:cNvPr id="4" name="Rectangle 3"/>
          <p:cNvSpPr/>
          <p:nvPr/>
        </p:nvSpPr>
        <p:spPr>
          <a:xfrm>
            <a:off x="762000" y="4114800"/>
            <a:ext cx="685800" cy="17526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LLRF </a:t>
            </a:r>
            <a:r>
              <a:rPr lang="en-US" sz="1200" dirty="0">
                <a:solidFill>
                  <a:schemeClr val="tx1"/>
                </a:solidFill>
              </a:rPr>
              <a:t>for 1 cavity</a:t>
            </a:r>
          </a:p>
        </p:txBody>
      </p:sp>
      <p:sp>
        <p:nvSpPr>
          <p:cNvPr id="6" name="Bevel 5"/>
          <p:cNvSpPr/>
          <p:nvPr/>
        </p:nvSpPr>
        <p:spPr>
          <a:xfrm>
            <a:off x="7171899" y="4809213"/>
            <a:ext cx="1143000" cy="609600"/>
          </a:xfrm>
          <a:prstGeom prst="bevel">
            <a:avLst/>
          </a:prstGeom>
          <a:solidFill>
            <a:schemeClr val="bg2">
              <a:alpha val="38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en-US" kern="0" spc="-100" dirty="0">
                <a:solidFill>
                  <a:schemeClr val="tx1"/>
                </a:solidFill>
              </a:rPr>
              <a:t>OPS Console</a:t>
            </a:r>
          </a:p>
        </p:txBody>
      </p:sp>
      <p:sp>
        <p:nvSpPr>
          <p:cNvPr id="7" name="TextBox 6"/>
          <p:cNvSpPr txBox="1"/>
          <p:nvPr/>
        </p:nvSpPr>
        <p:spPr>
          <a:xfrm>
            <a:off x="6715836" y="4895593"/>
            <a:ext cx="526106" cy="523220"/>
          </a:xfrm>
          <a:prstGeom prst="rect">
            <a:avLst/>
          </a:prstGeom>
          <a:noFill/>
        </p:spPr>
        <p:txBody>
          <a:bodyPr wrap="none" rtlCol="0">
            <a:spAutoFit/>
          </a:bodyPr>
          <a:lstStyle/>
          <a:p>
            <a:pPr algn="ctr"/>
            <a:r>
              <a:rPr lang="en-US" sz="1400" dirty="0"/>
              <a:t>Amp</a:t>
            </a:r>
          </a:p>
          <a:p>
            <a:pPr algn="ctr"/>
            <a:r>
              <a:rPr lang="en-US" sz="1400" dirty="0"/>
              <a:t>φ</a:t>
            </a:r>
          </a:p>
        </p:txBody>
      </p:sp>
      <p:cxnSp>
        <p:nvCxnSpPr>
          <p:cNvPr id="12" name="Straight Arrow Connector 11"/>
          <p:cNvCxnSpPr/>
          <p:nvPr/>
        </p:nvCxnSpPr>
        <p:spPr>
          <a:xfrm flipH="1">
            <a:off x="4820527" y="4379460"/>
            <a:ext cx="295007"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745533" y="3726362"/>
            <a:ext cx="752129" cy="400110"/>
          </a:xfrm>
          <a:prstGeom prst="rect">
            <a:avLst/>
          </a:prstGeom>
          <a:noFill/>
        </p:spPr>
        <p:txBody>
          <a:bodyPr wrap="none" rtlCol="0">
            <a:spAutoFit/>
          </a:bodyPr>
          <a:lstStyle/>
          <a:p>
            <a:pPr algn="ctr"/>
            <a:r>
              <a:rPr lang="en-US" sz="1000" dirty="0"/>
              <a:t>Optimized </a:t>
            </a:r>
          </a:p>
          <a:p>
            <a:pPr algn="ctr"/>
            <a:r>
              <a:rPr lang="en-US" sz="1000" dirty="0"/>
              <a:t>ADES </a:t>
            </a:r>
          </a:p>
        </p:txBody>
      </p:sp>
      <p:cxnSp>
        <p:nvCxnSpPr>
          <p:cNvPr id="15" name="Straight Arrow Connector 14"/>
          <p:cNvCxnSpPr/>
          <p:nvPr/>
        </p:nvCxnSpPr>
        <p:spPr>
          <a:xfrm flipH="1">
            <a:off x="4015518" y="4654604"/>
            <a:ext cx="370700"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581400" y="4331796"/>
            <a:ext cx="457200" cy="575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stCxn id="23" idx="1"/>
          </p:cNvCxnSpPr>
          <p:nvPr/>
        </p:nvCxnSpPr>
        <p:spPr>
          <a:xfrm flipH="1">
            <a:off x="4028365" y="4432322"/>
            <a:ext cx="453535" cy="5012"/>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27925" y="4479549"/>
            <a:ext cx="835217" cy="400110"/>
          </a:xfrm>
          <a:prstGeom prst="rect">
            <a:avLst/>
          </a:prstGeom>
          <a:noFill/>
        </p:spPr>
        <p:txBody>
          <a:bodyPr wrap="square" rtlCol="0">
            <a:spAutoFit/>
          </a:bodyPr>
          <a:lstStyle/>
          <a:p>
            <a:r>
              <a:rPr lang="en-US" sz="1000" dirty="0"/>
              <a:t>Max gradient</a:t>
            </a:r>
          </a:p>
        </p:txBody>
      </p:sp>
      <p:sp>
        <p:nvSpPr>
          <p:cNvPr id="24" name="TextBox 23"/>
          <p:cNvSpPr txBox="1"/>
          <p:nvPr/>
        </p:nvSpPr>
        <p:spPr>
          <a:xfrm>
            <a:off x="3589636" y="4499887"/>
            <a:ext cx="488147" cy="276999"/>
          </a:xfrm>
          <a:prstGeom prst="rect">
            <a:avLst/>
          </a:prstGeom>
          <a:noFill/>
        </p:spPr>
        <p:txBody>
          <a:bodyPr wrap="none" rtlCol="0">
            <a:spAutoFit/>
          </a:bodyPr>
          <a:lstStyle/>
          <a:p>
            <a:r>
              <a:rPr lang="en-US" sz="1200" dirty="0"/>
              <a:t>L.T.E.</a:t>
            </a:r>
          </a:p>
        </p:txBody>
      </p:sp>
      <p:cxnSp>
        <p:nvCxnSpPr>
          <p:cNvPr id="25" name="Straight Arrow Connector 24"/>
          <p:cNvCxnSpPr/>
          <p:nvPr/>
        </p:nvCxnSpPr>
        <p:spPr>
          <a:xfrm flipH="1">
            <a:off x="1426944" y="4537397"/>
            <a:ext cx="2133600"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4972775" y="5254232"/>
            <a:ext cx="1794320" cy="6262"/>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31" name="Flowchart: Or 30"/>
          <p:cNvSpPr/>
          <p:nvPr/>
        </p:nvSpPr>
        <p:spPr>
          <a:xfrm>
            <a:off x="4197379" y="5126346"/>
            <a:ext cx="238836" cy="228600"/>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p:cNvCxnSpPr>
            <a:stCxn id="31" idx="2"/>
            <a:endCxn id="34" idx="6"/>
          </p:cNvCxnSpPr>
          <p:nvPr/>
        </p:nvCxnSpPr>
        <p:spPr>
          <a:xfrm flipH="1" flipV="1">
            <a:off x="3804610" y="5237132"/>
            <a:ext cx="392769" cy="351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34" name="Flowchart: Or 33"/>
          <p:cNvSpPr/>
          <p:nvPr/>
        </p:nvSpPr>
        <p:spPr>
          <a:xfrm>
            <a:off x="3565774" y="5122832"/>
            <a:ext cx="238836" cy="228600"/>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4079782" y="6123537"/>
            <a:ext cx="1157689" cy="246221"/>
          </a:xfrm>
          <a:prstGeom prst="rect">
            <a:avLst/>
          </a:prstGeom>
          <a:noFill/>
        </p:spPr>
        <p:txBody>
          <a:bodyPr wrap="none" rtlCol="0">
            <a:spAutoFit/>
          </a:bodyPr>
          <a:lstStyle/>
          <a:p>
            <a:r>
              <a:rPr lang="en-US" sz="1000" dirty="0"/>
              <a:t>Energy feedback </a:t>
            </a:r>
            <a:r>
              <a:rPr lang="el-GR" sz="1000" dirty="0"/>
              <a:t>φ</a:t>
            </a:r>
            <a:endParaRPr lang="en-US" sz="1000" dirty="0"/>
          </a:p>
        </p:txBody>
      </p:sp>
      <p:cxnSp>
        <p:nvCxnSpPr>
          <p:cNvPr id="41" name="Straight Arrow Connector 40"/>
          <p:cNvCxnSpPr>
            <a:stCxn id="42" idx="0"/>
            <a:endCxn id="34" idx="4"/>
          </p:cNvCxnSpPr>
          <p:nvPr/>
        </p:nvCxnSpPr>
        <p:spPr>
          <a:xfrm flipV="1">
            <a:off x="3685192" y="5351432"/>
            <a:ext cx="0" cy="77210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398094" y="6123537"/>
            <a:ext cx="574196" cy="246221"/>
          </a:xfrm>
          <a:prstGeom prst="rect">
            <a:avLst/>
          </a:prstGeom>
          <a:noFill/>
        </p:spPr>
        <p:txBody>
          <a:bodyPr wrap="none" rtlCol="0">
            <a:spAutoFit/>
          </a:bodyPr>
          <a:lstStyle/>
          <a:p>
            <a:r>
              <a:rPr lang="en-US" sz="1000" dirty="0"/>
              <a:t>Chirp </a:t>
            </a:r>
            <a:r>
              <a:rPr lang="el-GR" sz="1000" dirty="0"/>
              <a:t>φ</a:t>
            </a:r>
            <a:endParaRPr lang="en-US" sz="1000" dirty="0"/>
          </a:p>
        </p:txBody>
      </p:sp>
      <p:sp>
        <p:nvSpPr>
          <p:cNvPr id="45" name="TextBox 44"/>
          <p:cNvSpPr txBox="1"/>
          <p:nvPr/>
        </p:nvSpPr>
        <p:spPr>
          <a:xfrm>
            <a:off x="1426943" y="4261809"/>
            <a:ext cx="526105" cy="307777"/>
          </a:xfrm>
          <a:prstGeom prst="rect">
            <a:avLst/>
          </a:prstGeom>
          <a:noFill/>
        </p:spPr>
        <p:txBody>
          <a:bodyPr wrap="none" rtlCol="0">
            <a:spAutoFit/>
          </a:bodyPr>
          <a:lstStyle/>
          <a:p>
            <a:pPr algn="ctr"/>
            <a:r>
              <a:rPr lang="en-US" sz="1400" dirty="0"/>
              <a:t>Amp</a:t>
            </a:r>
          </a:p>
        </p:txBody>
      </p:sp>
      <p:sp>
        <p:nvSpPr>
          <p:cNvPr id="46" name="TextBox 45"/>
          <p:cNvSpPr txBox="1"/>
          <p:nvPr/>
        </p:nvSpPr>
        <p:spPr>
          <a:xfrm>
            <a:off x="1453487" y="4937499"/>
            <a:ext cx="301685" cy="307777"/>
          </a:xfrm>
          <a:prstGeom prst="rect">
            <a:avLst/>
          </a:prstGeom>
          <a:noFill/>
        </p:spPr>
        <p:txBody>
          <a:bodyPr wrap="none" rtlCol="0">
            <a:spAutoFit/>
          </a:bodyPr>
          <a:lstStyle/>
          <a:p>
            <a:pPr algn="ctr"/>
            <a:r>
              <a:rPr lang="en-US" sz="1400" dirty="0"/>
              <a:t>φ</a:t>
            </a:r>
          </a:p>
        </p:txBody>
      </p:sp>
      <p:cxnSp>
        <p:nvCxnSpPr>
          <p:cNvPr id="49" name="Straight Arrow Connector 48"/>
          <p:cNvCxnSpPr/>
          <p:nvPr/>
        </p:nvCxnSpPr>
        <p:spPr>
          <a:xfrm flipH="1">
            <a:off x="1447801" y="5245276"/>
            <a:ext cx="2112743"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51" name="Flowchart: Alternate Process 50"/>
          <p:cNvSpPr/>
          <p:nvPr/>
        </p:nvSpPr>
        <p:spPr>
          <a:xfrm>
            <a:off x="2209800" y="4261809"/>
            <a:ext cx="3751256" cy="1653988"/>
          </a:xfrm>
          <a:prstGeom prst="flowChartAlternateProcess">
            <a:avLst/>
          </a:prstGeom>
          <a:noFill/>
          <a:ln>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2291414" y="5589288"/>
            <a:ext cx="1455014" cy="307777"/>
          </a:xfrm>
          <a:prstGeom prst="rect">
            <a:avLst/>
          </a:prstGeom>
          <a:noFill/>
        </p:spPr>
        <p:txBody>
          <a:bodyPr wrap="none" rtlCol="0">
            <a:spAutoFit/>
          </a:bodyPr>
          <a:lstStyle/>
          <a:p>
            <a:r>
              <a:rPr lang="en-US" sz="1400" dirty="0"/>
              <a:t>Abstraction Layer</a:t>
            </a:r>
          </a:p>
        </p:txBody>
      </p:sp>
      <p:sp>
        <p:nvSpPr>
          <p:cNvPr id="11" name="Rounded Rectangle 10"/>
          <p:cNvSpPr/>
          <p:nvPr/>
        </p:nvSpPr>
        <p:spPr>
          <a:xfrm>
            <a:off x="2291414" y="6074342"/>
            <a:ext cx="3200400" cy="60960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140530" y="6369758"/>
            <a:ext cx="1656479" cy="307777"/>
          </a:xfrm>
          <a:prstGeom prst="rect">
            <a:avLst/>
          </a:prstGeom>
          <a:noFill/>
        </p:spPr>
        <p:txBody>
          <a:bodyPr wrap="none" rtlCol="0">
            <a:spAutoFit/>
          </a:bodyPr>
          <a:lstStyle/>
          <a:p>
            <a:r>
              <a:rPr lang="en-US" sz="1400" dirty="0"/>
              <a:t>Fancy phase Control</a:t>
            </a:r>
          </a:p>
        </p:txBody>
      </p:sp>
      <p:sp>
        <p:nvSpPr>
          <p:cNvPr id="23" name="Flowchart: Stored Data 22"/>
          <p:cNvSpPr/>
          <p:nvPr/>
        </p:nvSpPr>
        <p:spPr>
          <a:xfrm>
            <a:off x="4481900" y="4331796"/>
            <a:ext cx="399253" cy="201052"/>
          </a:xfrm>
          <a:prstGeom prst="flowChartOnlineStorage">
            <a:avLst/>
          </a:prstGeom>
          <a:solidFill>
            <a:schemeClr val="accent1">
              <a:alpha val="31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p:nvPr/>
        </p:nvCxnSpPr>
        <p:spPr>
          <a:xfrm flipV="1">
            <a:off x="5120291" y="4114801"/>
            <a:ext cx="1" cy="26466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2362200" y="3728110"/>
            <a:ext cx="4267200" cy="44329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3124200" y="3894410"/>
            <a:ext cx="1221040" cy="307777"/>
          </a:xfrm>
          <a:prstGeom prst="rect">
            <a:avLst/>
          </a:prstGeom>
          <a:noFill/>
        </p:spPr>
        <p:txBody>
          <a:bodyPr wrap="none" rtlCol="0">
            <a:spAutoFit/>
          </a:bodyPr>
          <a:lstStyle/>
          <a:p>
            <a:r>
              <a:rPr lang="en-US" sz="1400" dirty="0"/>
              <a:t>HLO optimizer</a:t>
            </a:r>
          </a:p>
        </p:txBody>
      </p:sp>
      <p:cxnSp>
        <p:nvCxnSpPr>
          <p:cNvPr id="10" name="Elbow Connector 9"/>
          <p:cNvCxnSpPr/>
          <p:nvPr/>
        </p:nvCxnSpPr>
        <p:spPr>
          <a:xfrm>
            <a:off x="4821342" y="4499887"/>
            <a:ext cx="1894494" cy="546822"/>
          </a:xfrm>
          <a:prstGeom prst="bentConnector3">
            <a:avLst>
              <a:gd name="adj1" fmla="val 88538"/>
            </a:avLst>
          </a:prstGeom>
          <a:ln w="15875">
            <a:headEnd type="stealth"/>
            <a:tailEnd type="non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94903" y="3726362"/>
            <a:ext cx="863121" cy="276999"/>
          </a:xfrm>
          <a:prstGeom prst="rect">
            <a:avLst/>
          </a:prstGeom>
          <a:noFill/>
        </p:spPr>
        <p:txBody>
          <a:bodyPr wrap="none" rtlCol="0">
            <a:spAutoFit/>
          </a:bodyPr>
          <a:lstStyle/>
          <a:p>
            <a:r>
              <a:rPr lang="en-US" sz="1200" dirty="0"/>
              <a:t>[E</a:t>
            </a:r>
            <a:r>
              <a:rPr lang="el-GR" sz="1200" dirty="0"/>
              <a:t>ᵩ</a:t>
            </a:r>
            <a:r>
              <a:rPr lang="en-US" sz="1200" dirty="0"/>
              <a:t>+ Array]</a:t>
            </a:r>
          </a:p>
        </p:txBody>
      </p:sp>
      <p:sp>
        <p:nvSpPr>
          <p:cNvPr id="50" name="TextBox 49"/>
          <p:cNvSpPr txBox="1"/>
          <p:nvPr/>
        </p:nvSpPr>
        <p:spPr>
          <a:xfrm>
            <a:off x="5694902" y="3889573"/>
            <a:ext cx="832664" cy="276999"/>
          </a:xfrm>
          <a:prstGeom prst="rect">
            <a:avLst/>
          </a:prstGeom>
          <a:noFill/>
        </p:spPr>
        <p:txBody>
          <a:bodyPr wrap="none" rtlCol="0">
            <a:spAutoFit/>
          </a:bodyPr>
          <a:lstStyle/>
          <a:p>
            <a:r>
              <a:rPr lang="en-US" sz="1200" dirty="0"/>
              <a:t>[E</a:t>
            </a:r>
            <a:r>
              <a:rPr lang="el-GR" sz="1200" dirty="0"/>
              <a:t>ᵩ</a:t>
            </a:r>
            <a:r>
              <a:rPr lang="en-US" sz="1200" dirty="0"/>
              <a:t>- Array]</a:t>
            </a:r>
          </a:p>
        </p:txBody>
      </p:sp>
      <p:cxnSp>
        <p:nvCxnSpPr>
          <p:cNvPr id="32" name="Straight Arrow Connector 31"/>
          <p:cNvCxnSpPr/>
          <p:nvPr/>
        </p:nvCxnSpPr>
        <p:spPr>
          <a:xfrm flipH="1">
            <a:off x="5825688" y="4937499"/>
            <a:ext cx="300776" cy="396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6126464" y="4114802"/>
            <a:ext cx="6823" cy="151946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4" name="Flowchart: Decision 43"/>
          <p:cNvSpPr/>
          <p:nvPr/>
        </p:nvSpPr>
        <p:spPr>
          <a:xfrm>
            <a:off x="5203551" y="4725716"/>
            <a:ext cx="638314" cy="431487"/>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5223470" y="4784278"/>
            <a:ext cx="625492" cy="338554"/>
          </a:xfrm>
          <a:prstGeom prst="rect">
            <a:avLst/>
          </a:prstGeom>
          <a:noFill/>
        </p:spPr>
        <p:txBody>
          <a:bodyPr wrap="none" rtlCol="0">
            <a:spAutoFit/>
          </a:bodyPr>
          <a:lstStyle/>
          <a:p>
            <a:r>
              <a:rPr lang="en-US" sz="800" kern="300" dirty="0"/>
              <a:t>Cavity in </a:t>
            </a:r>
          </a:p>
          <a:p>
            <a:r>
              <a:rPr lang="en-US" sz="800" kern="300" dirty="0"/>
              <a:t>E</a:t>
            </a:r>
            <a:r>
              <a:rPr lang="el-GR" sz="800" kern="300" dirty="0"/>
              <a:t>ᵩ</a:t>
            </a:r>
            <a:r>
              <a:rPr lang="en-US" sz="800" kern="300" dirty="0"/>
              <a:t>+ Array</a:t>
            </a:r>
            <a:r>
              <a:rPr lang="en-US" sz="800" dirty="0"/>
              <a:t>?</a:t>
            </a:r>
          </a:p>
        </p:txBody>
      </p:sp>
      <p:sp>
        <p:nvSpPr>
          <p:cNvPr id="56" name="Flowchart: Decision 55"/>
          <p:cNvSpPr/>
          <p:nvPr/>
        </p:nvSpPr>
        <p:spPr>
          <a:xfrm>
            <a:off x="5174671" y="5418524"/>
            <a:ext cx="638314" cy="431487"/>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5223470" y="5443375"/>
            <a:ext cx="602216" cy="338554"/>
          </a:xfrm>
          <a:prstGeom prst="rect">
            <a:avLst/>
          </a:prstGeom>
          <a:noFill/>
        </p:spPr>
        <p:txBody>
          <a:bodyPr wrap="none" rtlCol="0">
            <a:spAutoFit/>
          </a:bodyPr>
          <a:lstStyle/>
          <a:p>
            <a:r>
              <a:rPr lang="en-US" sz="800" kern="300" dirty="0"/>
              <a:t>Cavity in </a:t>
            </a:r>
          </a:p>
          <a:p>
            <a:r>
              <a:rPr lang="en-US" sz="800" kern="300" dirty="0"/>
              <a:t>E</a:t>
            </a:r>
            <a:r>
              <a:rPr lang="el-GR" sz="800" kern="300" dirty="0"/>
              <a:t>ᵩ</a:t>
            </a:r>
            <a:r>
              <a:rPr lang="en-US" sz="800" kern="300" dirty="0"/>
              <a:t>- Array</a:t>
            </a:r>
            <a:r>
              <a:rPr lang="en-US" sz="800" dirty="0"/>
              <a:t>?</a:t>
            </a:r>
          </a:p>
        </p:txBody>
      </p:sp>
      <p:cxnSp>
        <p:nvCxnSpPr>
          <p:cNvPr id="61" name="Straight Arrow Connector 60"/>
          <p:cNvCxnSpPr/>
          <p:nvPr/>
        </p:nvCxnSpPr>
        <p:spPr>
          <a:xfrm flipH="1">
            <a:off x="5829099" y="5612652"/>
            <a:ext cx="300776" cy="396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9" name="Isosceles Triangle 68"/>
          <p:cNvSpPr/>
          <p:nvPr/>
        </p:nvSpPr>
        <p:spPr>
          <a:xfrm>
            <a:off x="4818771" y="5570833"/>
            <a:ext cx="119418" cy="126867"/>
          </a:xfrm>
          <a:prstGeom prst="triangle">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p:cNvCxnSpPr/>
          <p:nvPr/>
        </p:nvCxnSpPr>
        <p:spPr>
          <a:xfrm flipH="1" flipV="1">
            <a:off x="4613160" y="5850011"/>
            <a:ext cx="1" cy="273527"/>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4327925" y="5850011"/>
            <a:ext cx="5532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endCxn id="69" idx="3"/>
          </p:cNvCxnSpPr>
          <p:nvPr/>
        </p:nvCxnSpPr>
        <p:spPr>
          <a:xfrm flipH="1" flipV="1">
            <a:off x="4878480" y="5697700"/>
            <a:ext cx="2673" cy="152311"/>
          </a:xfrm>
          <a:prstGeom prst="line">
            <a:avLst/>
          </a:prstGeom>
        </p:spPr>
        <p:style>
          <a:lnRef idx="1">
            <a:schemeClr val="accent1"/>
          </a:lnRef>
          <a:fillRef idx="0">
            <a:schemeClr val="accent1"/>
          </a:fillRef>
          <a:effectRef idx="0">
            <a:schemeClr val="accent1"/>
          </a:effectRef>
          <a:fontRef idx="minor">
            <a:schemeClr val="tx1"/>
          </a:fontRef>
        </p:style>
      </p:cxnSp>
      <p:sp>
        <p:nvSpPr>
          <p:cNvPr id="80" name="Isosceles Triangle 79"/>
          <p:cNvSpPr/>
          <p:nvPr/>
        </p:nvSpPr>
        <p:spPr>
          <a:xfrm>
            <a:off x="4261936" y="5576932"/>
            <a:ext cx="119418" cy="126867"/>
          </a:xfrm>
          <a:prstGeom prst="triangle">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1" name="Straight Connector 80"/>
          <p:cNvCxnSpPr/>
          <p:nvPr/>
        </p:nvCxnSpPr>
        <p:spPr>
          <a:xfrm flipH="1" flipV="1">
            <a:off x="4321645" y="5697699"/>
            <a:ext cx="2673" cy="152311"/>
          </a:xfrm>
          <a:prstGeom prst="line">
            <a:avLst/>
          </a:prstGeom>
        </p:spPr>
        <p:style>
          <a:lnRef idx="1">
            <a:schemeClr val="accent1"/>
          </a:lnRef>
          <a:fillRef idx="0">
            <a:schemeClr val="accent1"/>
          </a:fillRef>
          <a:effectRef idx="0">
            <a:schemeClr val="accent1"/>
          </a:effectRef>
          <a:fontRef idx="minor">
            <a:schemeClr val="tx1"/>
          </a:fontRef>
        </p:style>
      </p:cxnSp>
      <p:sp>
        <p:nvSpPr>
          <p:cNvPr id="82" name="Flowchart: Connector 81"/>
          <p:cNvSpPr/>
          <p:nvPr/>
        </p:nvSpPr>
        <p:spPr>
          <a:xfrm>
            <a:off x="4845695" y="5501301"/>
            <a:ext cx="64573" cy="69532"/>
          </a:xfrm>
          <a:prstGeom prst="flowChartConnector">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Arrow Connector 83"/>
          <p:cNvCxnSpPr>
            <a:stCxn id="56" idx="1"/>
            <a:endCxn id="69" idx="5"/>
          </p:cNvCxnSpPr>
          <p:nvPr/>
        </p:nvCxnSpPr>
        <p:spPr>
          <a:xfrm flipH="1" flipV="1">
            <a:off x="4908335" y="5634267"/>
            <a:ext cx="266336"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5003111" y="5469210"/>
            <a:ext cx="234360" cy="215444"/>
          </a:xfrm>
          <a:prstGeom prst="rect">
            <a:avLst/>
          </a:prstGeom>
          <a:noFill/>
        </p:spPr>
        <p:txBody>
          <a:bodyPr wrap="none" rtlCol="0">
            <a:spAutoFit/>
          </a:bodyPr>
          <a:lstStyle/>
          <a:p>
            <a:r>
              <a:rPr lang="en-US" sz="800" dirty="0"/>
              <a:t>Y</a:t>
            </a:r>
          </a:p>
        </p:txBody>
      </p:sp>
      <p:sp>
        <p:nvSpPr>
          <p:cNvPr id="87" name="Flowchart: Or 86"/>
          <p:cNvSpPr/>
          <p:nvPr/>
        </p:nvSpPr>
        <p:spPr>
          <a:xfrm>
            <a:off x="4764275" y="5139932"/>
            <a:ext cx="238836" cy="228600"/>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Straight Arrow Connector 87"/>
          <p:cNvCxnSpPr>
            <a:stCxn id="87" idx="2"/>
          </p:cNvCxnSpPr>
          <p:nvPr/>
        </p:nvCxnSpPr>
        <p:spPr>
          <a:xfrm flipH="1" flipV="1">
            <a:off x="4419600" y="5245277"/>
            <a:ext cx="344675" cy="895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90" name="Elbow Connector 89"/>
          <p:cNvCxnSpPr>
            <a:stCxn id="44" idx="1"/>
            <a:endCxn id="80" idx="5"/>
          </p:cNvCxnSpPr>
          <p:nvPr/>
        </p:nvCxnSpPr>
        <p:spPr>
          <a:xfrm rot="10800000" flipV="1">
            <a:off x="4351501" y="4941460"/>
            <a:ext cx="852051" cy="698906"/>
          </a:xfrm>
          <a:prstGeom prst="bentConnector3">
            <a:avLst>
              <a:gd name="adj1" fmla="val 73905"/>
            </a:avLst>
          </a:prstGeom>
          <a:ln>
            <a:tailEnd type="arrow"/>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4972775" y="4766812"/>
            <a:ext cx="234360" cy="215444"/>
          </a:xfrm>
          <a:prstGeom prst="rect">
            <a:avLst/>
          </a:prstGeom>
          <a:noFill/>
        </p:spPr>
        <p:txBody>
          <a:bodyPr wrap="none" rtlCol="0">
            <a:spAutoFit/>
          </a:bodyPr>
          <a:lstStyle/>
          <a:p>
            <a:r>
              <a:rPr lang="en-US" sz="800" dirty="0"/>
              <a:t>Y</a:t>
            </a:r>
          </a:p>
        </p:txBody>
      </p:sp>
      <p:cxnSp>
        <p:nvCxnSpPr>
          <p:cNvPr id="100" name="Straight Arrow Connector 99"/>
          <p:cNvCxnSpPr>
            <a:stCxn id="80" idx="0"/>
            <a:endCxn id="31" idx="4"/>
          </p:cNvCxnSpPr>
          <p:nvPr/>
        </p:nvCxnSpPr>
        <p:spPr>
          <a:xfrm flipH="1" flipV="1">
            <a:off x="4316797" y="5354946"/>
            <a:ext cx="4848" cy="2219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stCxn id="82" idx="0"/>
            <a:endCxn id="87" idx="4"/>
          </p:cNvCxnSpPr>
          <p:nvPr/>
        </p:nvCxnSpPr>
        <p:spPr>
          <a:xfrm flipV="1">
            <a:off x="4877982" y="5368532"/>
            <a:ext cx="5711" cy="1327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6712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fontScale="90000"/>
          </a:bodyPr>
          <a:lstStyle/>
          <a:p>
            <a:r>
              <a:rPr lang="en-US" dirty="0"/>
              <a:t>Step by step re-HLO of Linac Section</a:t>
            </a:r>
          </a:p>
        </p:txBody>
      </p:sp>
      <p:sp>
        <p:nvSpPr>
          <p:cNvPr id="3" name="Content Placeholder 2"/>
          <p:cNvSpPr>
            <a:spLocks noGrp="1"/>
          </p:cNvSpPr>
          <p:nvPr>
            <p:ph idx="1"/>
          </p:nvPr>
        </p:nvSpPr>
        <p:spPr>
          <a:xfrm>
            <a:off x="228600" y="838200"/>
            <a:ext cx="8686800" cy="4830763"/>
          </a:xfrm>
        </p:spPr>
        <p:txBody>
          <a:bodyPr>
            <a:normAutofit fontScale="55000" lnSpcReduction="20000"/>
          </a:bodyPr>
          <a:lstStyle/>
          <a:p>
            <a:r>
              <a:rPr lang="en-US" dirty="0"/>
              <a:t>If not already done, stop beam from injector</a:t>
            </a:r>
          </a:p>
          <a:p>
            <a:r>
              <a:rPr lang="en-US" dirty="0"/>
              <a:t>Stop 6x6 Feedback so after re-HLO it gets new value for Summed amplitude for energy feedback cavities</a:t>
            </a:r>
          </a:p>
          <a:p>
            <a:r>
              <a:rPr lang="en-US" dirty="0"/>
              <a:t>Update OPS Max gradients to reflect cavities which are to be turned down</a:t>
            </a:r>
          </a:p>
          <a:p>
            <a:r>
              <a:rPr lang="en-US" dirty="0"/>
              <a:t>Run HLO to optimize amplitude vs heat in linac section being re-optimized</a:t>
            </a:r>
          </a:p>
          <a:p>
            <a:pPr lvl="1"/>
            <a:r>
              <a:rPr lang="en-US" dirty="0"/>
              <a:t>Calculate ∑(ADES) for linac section being optimized, this is integrated gradient required from the linac section</a:t>
            </a:r>
          </a:p>
          <a:p>
            <a:pPr lvl="1"/>
            <a:r>
              <a:rPr lang="en-US" dirty="0"/>
              <a:t>Generate new, optimized cavity ADES less than cavity amplitude maximums</a:t>
            </a:r>
          </a:p>
          <a:p>
            <a:pPr lvl="1"/>
            <a:r>
              <a:rPr lang="en-US" dirty="0"/>
              <a:t>Generate new E</a:t>
            </a:r>
            <a:r>
              <a:rPr lang="el-GR" dirty="0"/>
              <a:t>ᵩ</a:t>
            </a:r>
            <a:r>
              <a:rPr lang="en-US" dirty="0"/>
              <a:t>+ and E</a:t>
            </a:r>
            <a:r>
              <a:rPr lang="el-GR" dirty="0"/>
              <a:t>ᵩ</a:t>
            </a:r>
            <a:r>
              <a:rPr lang="en-US" dirty="0"/>
              <a:t>- arrays for energy feedback</a:t>
            </a:r>
          </a:p>
          <a:p>
            <a:pPr lvl="1"/>
            <a:r>
              <a:rPr lang="en-US" dirty="0"/>
              <a:t>PUT new ADES values to cavities and turn cavities on</a:t>
            </a:r>
          </a:p>
          <a:p>
            <a:r>
              <a:rPr lang="en-US" dirty="0"/>
              <a:t>Pause feedbacks downstream of linac section being </a:t>
            </a:r>
            <a:r>
              <a:rPr lang="en-US" dirty="0" err="1"/>
              <a:t>HLO’d</a:t>
            </a:r>
            <a:r>
              <a:rPr lang="en-US" dirty="0"/>
              <a:t> so they don’t run away when beam is first restored.</a:t>
            </a:r>
          </a:p>
          <a:p>
            <a:r>
              <a:rPr lang="en-US" dirty="0"/>
              <a:t>Check that re-</a:t>
            </a:r>
            <a:r>
              <a:rPr lang="en-US" dirty="0" err="1"/>
              <a:t>HLO’d</a:t>
            </a:r>
            <a:r>
              <a:rPr lang="en-US" dirty="0"/>
              <a:t> cavities are running in SELAP at new amplitudes.</a:t>
            </a:r>
          </a:p>
          <a:p>
            <a:r>
              <a:rPr lang="en-US" dirty="0"/>
              <a:t>Restore beam in 1 Hz mode.</a:t>
            </a:r>
          </a:p>
          <a:p>
            <a:r>
              <a:rPr lang="en-US" dirty="0"/>
              <a:t>Turn on  energy and chirp feedback in section under test.  </a:t>
            </a:r>
          </a:p>
          <a:p>
            <a:pPr lvl="1"/>
            <a:r>
              <a:rPr lang="en-US" dirty="0"/>
              <a:t>Watch that beam position at BPM in dispersive region moves to nominal orbit. </a:t>
            </a:r>
          </a:p>
          <a:p>
            <a:pPr lvl="1"/>
            <a:r>
              <a:rPr lang="en-US" dirty="0"/>
              <a:t>Watch that </a:t>
            </a:r>
            <a:r>
              <a:rPr lang="en-US" dirty="0" err="1"/>
              <a:t>bunchlength</a:t>
            </a:r>
            <a:r>
              <a:rPr lang="en-US" dirty="0"/>
              <a:t>/peak current/ chirp phase come back to pre-HLO values.</a:t>
            </a:r>
          </a:p>
          <a:p>
            <a:r>
              <a:rPr lang="en-US" dirty="0"/>
              <a:t>Turn on down stream feedbacks.</a:t>
            </a:r>
          </a:p>
          <a:p>
            <a:r>
              <a:rPr lang="en-US" dirty="0"/>
              <a:t>Process is complete</a:t>
            </a:r>
          </a:p>
          <a:p>
            <a:endParaRPr lang="en-US" dirty="0"/>
          </a:p>
        </p:txBody>
      </p:sp>
    </p:spTree>
    <p:extLst>
      <p:ext uri="{BB962C8B-B14F-4D97-AF65-F5344CB8AC3E}">
        <p14:creationId xmlns:p14="http://schemas.microsoft.com/office/powerpoint/2010/main" val="1485792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Details, always Details</a:t>
            </a:r>
          </a:p>
        </p:txBody>
      </p:sp>
      <p:sp>
        <p:nvSpPr>
          <p:cNvPr id="3" name="Content Placeholder 2"/>
          <p:cNvSpPr>
            <a:spLocks noGrp="1"/>
          </p:cNvSpPr>
          <p:nvPr>
            <p:ph idx="1"/>
          </p:nvPr>
        </p:nvSpPr>
        <p:spPr>
          <a:xfrm>
            <a:off x="152400" y="1600200"/>
            <a:ext cx="8839200" cy="4525963"/>
          </a:xfrm>
        </p:spPr>
        <p:txBody>
          <a:bodyPr>
            <a:normAutofit fontScale="92500" lnSpcReduction="20000"/>
          </a:bodyPr>
          <a:lstStyle/>
          <a:p>
            <a:r>
              <a:rPr lang="en-US" dirty="0"/>
              <a:t>‘GOLD’ phases are in the </a:t>
            </a:r>
            <a:r>
              <a:rPr lang="en-US" dirty="0" err="1"/>
              <a:t>LLRF</a:t>
            </a:r>
            <a:r>
              <a:rPr lang="en-US" dirty="0"/>
              <a:t> as ‘PREF’ PV.  At what point in commissioning do we push values to those PVs? </a:t>
            </a:r>
          </a:p>
          <a:p>
            <a:r>
              <a:rPr lang="en-US" dirty="0"/>
              <a:t>Do we need to rewrite the 6x6 Feedback for differing dispersions, precision of new LLRF, </a:t>
            </a:r>
            <a:r>
              <a:rPr lang="en-US" dirty="0" err="1"/>
              <a:t>etc</a:t>
            </a:r>
            <a:r>
              <a:rPr lang="en-US" dirty="0"/>
              <a:t>? Is that </a:t>
            </a:r>
            <a:r>
              <a:rPr lang="en-US" dirty="0" err="1"/>
              <a:t>Yuantao</a:t>
            </a:r>
            <a:r>
              <a:rPr lang="en-US" dirty="0"/>
              <a:t> or Tim?</a:t>
            </a:r>
          </a:p>
          <a:p>
            <a:r>
              <a:rPr lang="en-US" dirty="0"/>
              <a:t>Should operator displays show amplitude and phase values written to LLRF or values input to abstraction layer?</a:t>
            </a:r>
          </a:p>
          <a:p>
            <a:r>
              <a:rPr lang="en-US" dirty="0"/>
              <a:t>Should Operator screens read actual </a:t>
            </a:r>
            <a:r>
              <a:rPr lang="en-US" dirty="0" err="1"/>
              <a:t>readbacks</a:t>
            </a:r>
            <a:r>
              <a:rPr lang="en-US" dirty="0"/>
              <a:t> or should abstraction layer invert process for </a:t>
            </a:r>
            <a:r>
              <a:rPr lang="en-US" dirty="0" err="1"/>
              <a:t>readbacks</a:t>
            </a:r>
            <a:r>
              <a:rPr lang="en-US" dirty="0"/>
              <a:t>?</a:t>
            </a:r>
          </a:p>
          <a:p>
            <a:endParaRPr lang="en-US" dirty="0"/>
          </a:p>
        </p:txBody>
      </p:sp>
    </p:spTree>
    <p:extLst>
      <p:ext uri="{BB962C8B-B14F-4D97-AF65-F5344CB8AC3E}">
        <p14:creationId xmlns:p14="http://schemas.microsoft.com/office/powerpoint/2010/main" val="36440074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976</TotalTime>
  <Words>1229</Words>
  <Application>Microsoft Office PowerPoint</Application>
  <PresentationFormat>On-screen Show (4:3)</PresentationFormat>
  <Paragraphs>332</Paragraphs>
  <Slides>8</Slides>
  <Notes>0</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2_Blank</vt:lpstr>
      <vt:lpstr>Abstraction Layer, 6x6 and HLO (Oh, my!)*</vt:lpstr>
      <vt:lpstr>PowerPoint Presentation</vt:lpstr>
      <vt:lpstr>High level PVs in Abstraction Layer for 6x6 FBCK Using L1B as an example</vt:lpstr>
      <vt:lpstr>HLO (Heat Load Optimization) and 6x6 FBCK</vt:lpstr>
      <vt:lpstr>L1B Example</vt:lpstr>
      <vt:lpstr>Abstraction Layer in the Middle</vt:lpstr>
      <vt:lpstr>Step by step re-HLO of Linac Section</vt:lpstr>
      <vt:lpstr>Details, always Details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Abstraction Layer, 6x6 and HLO</dc:title>
  <dc:creator>bob</dc:creator>
  <cp:lastModifiedBy>Nelson, Janice L.</cp:lastModifiedBy>
  <cp:revision>70</cp:revision>
  <dcterms:created xsi:type="dcterms:W3CDTF">2020-06-03T11:59:43Z</dcterms:created>
  <dcterms:modified xsi:type="dcterms:W3CDTF">2020-07-21T18:56:33Z</dcterms:modified>
</cp:coreProperties>
</file>