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8" r:id="rId1"/>
  </p:sldMasterIdLst>
  <p:notesMasterIdLst>
    <p:notesMasterId r:id="rId29"/>
  </p:notesMasterIdLst>
  <p:sldIdLst>
    <p:sldId id="395" r:id="rId2"/>
    <p:sldId id="276" r:id="rId3"/>
    <p:sldId id="277" r:id="rId4"/>
    <p:sldId id="278" r:id="rId5"/>
    <p:sldId id="328" r:id="rId6"/>
    <p:sldId id="320" r:id="rId7"/>
    <p:sldId id="321" r:id="rId8"/>
    <p:sldId id="322" r:id="rId9"/>
    <p:sldId id="323" r:id="rId10"/>
    <p:sldId id="313" r:id="rId11"/>
    <p:sldId id="329" r:id="rId12"/>
    <p:sldId id="325" r:id="rId13"/>
    <p:sldId id="388" r:id="rId14"/>
    <p:sldId id="406" r:id="rId15"/>
    <p:sldId id="407" r:id="rId16"/>
    <p:sldId id="408" r:id="rId17"/>
    <p:sldId id="409" r:id="rId18"/>
    <p:sldId id="412" r:id="rId19"/>
    <p:sldId id="413" r:id="rId20"/>
    <p:sldId id="410" r:id="rId21"/>
    <p:sldId id="411" r:id="rId22"/>
    <p:sldId id="387" r:id="rId23"/>
    <p:sldId id="389" r:id="rId24"/>
    <p:sldId id="414" r:id="rId25"/>
    <p:sldId id="415" r:id="rId26"/>
    <p:sldId id="416" r:id="rId27"/>
    <p:sldId id="417" r:id="rId28"/>
  </p:sldIdLst>
  <p:sldSz cx="9144000" cy="6858000" type="screen4x3"/>
  <p:notesSz cx="6985000" cy="92837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792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81" autoAdjust="0"/>
    <p:restoredTop sz="98864" autoAdjust="0"/>
  </p:normalViewPr>
  <p:slideViewPr>
    <p:cSldViewPr snapToGrid="0">
      <p:cViewPr varScale="1">
        <p:scale>
          <a:sx n="84" d="100"/>
          <a:sy n="84" d="100"/>
        </p:scale>
        <p:origin x="1555" y="82"/>
      </p:cViewPr>
      <p:guideLst>
        <p:guide orient="horz" pos="379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2"/>
            <a:ext cx="3026524" cy="464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875" tIns="46425" rIns="92875" bIns="4642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56929" y="2"/>
            <a:ext cx="3026524" cy="464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875" tIns="46425" rIns="92875" bIns="4642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71575" y="695325"/>
            <a:ext cx="4641850" cy="3481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98192" y="4409446"/>
            <a:ext cx="5588620" cy="417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875" tIns="46425" rIns="92875" bIns="46425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8817334"/>
            <a:ext cx="3026524" cy="464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875" tIns="46425" rIns="92875" bIns="4642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56929" y="8817334"/>
            <a:ext cx="3026524" cy="464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875" tIns="46425" rIns="92875" bIns="464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36314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defTabSz="459532">
              <a:spcBef>
                <a:spcPts val="0"/>
              </a:spcBef>
              <a:buClrTx/>
              <a:buSzTx/>
              <a:defRPr/>
            </a:pPr>
            <a:r>
              <a:rPr lang="en-US" dirty="0" smtClean="0"/>
              <a:t>DESI</a:t>
            </a:r>
            <a:r>
              <a:rPr lang="en-US" baseline="0" dirty="0" smtClean="0"/>
              <a:t> </a:t>
            </a:r>
            <a:r>
              <a:rPr lang="en-US" dirty="0" smtClean="0"/>
              <a:t>configuration iterated using</a:t>
            </a:r>
            <a:r>
              <a:rPr lang="en-US" baseline="0" dirty="0" smtClean="0"/>
              <a:t> SE approach to develop Preliminary Design that meets science requirements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E0153-FD07-B043-8849-6C998B3E7C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504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472f960445_0_2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472f960445_0_235:notes"/>
          <p:cNvSpPr txBox="1">
            <a:spLocks noGrp="1"/>
          </p:cNvSpPr>
          <p:nvPr>
            <p:ph type="body" idx="1"/>
          </p:nvPr>
        </p:nvSpPr>
        <p:spPr>
          <a:xfrm>
            <a:off x="698192" y="4409446"/>
            <a:ext cx="5588700" cy="4178700"/>
          </a:xfrm>
          <a:prstGeom prst="rect">
            <a:avLst/>
          </a:prstGeom>
        </p:spPr>
        <p:txBody>
          <a:bodyPr spcFirstLastPara="1" wrap="square" lIns="92875" tIns="46425" rIns="92875" bIns="46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g472f960445_0_235:notes"/>
          <p:cNvSpPr txBox="1">
            <a:spLocks noGrp="1"/>
          </p:cNvSpPr>
          <p:nvPr>
            <p:ph type="sldNum" idx="12"/>
          </p:nvPr>
        </p:nvSpPr>
        <p:spPr>
          <a:xfrm>
            <a:off x="3956929" y="8817334"/>
            <a:ext cx="3026400" cy="464700"/>
          </a:xfrm>
          <a:prstGeom prst="rect">
            <a:avLst/>
          </a:prstGeom>
        </p:spPr>
        <p:txBody>
          <a:bodyPr spcFirstLastPara="1" wrap="square" lIns="92875" tIns="46425" rIns="92875" bIns="46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12092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472f960445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472f960445_0_153:notes"/>
          <p:cNvSpPr txBox="1">
            <a:spLocks noGrp="1"/>
          </p:cNvSpPr>
          <p:nvPr>
            <p:ph type="body" idx="1"/>
          </p:nvPr>
        </p:nvSpPr>
        <p:spPr>
          <a:xfrm>
            <a:off x="698192" y="4409446"/>
            <a:ext cx="5588700" cy="4178700"/>
          </a:xfrm>
          <a:prstGeom prst="rect">
            <a:avLst/>
          </a:prstGeom>
        </p:spPr>
        <p:txBody>
          <a:bodyPr spcFirstLastPara="1" wrap="square" lIns="92875" tIns="46425" rIns="92875" bIns="46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g472f960445_0_153:notes"/>
          <p:cNvSpPr txBox="1">
            <a:spLocks noGrp="1"/>
          </p:cNvSpPr>
          <p:nvPr>
            <p:ph type="sldNum" idx="12"/>
          </p:nvPr>
        </p:nvSpPr>
        <p:spPr>
          <a:xfrm>
            <a:off x="3956929" y="8817334"/>
            <a:ext cx="3026400" cy="464700"/>
          </a:xfrm>
          <a:prstGeom prst="rect">
            <a:avLst/>
          </a:prstGeom>
        </p:spPr>
        <p:txBody>
          <a:bodyPr spcFirstLastPara="1" wrap="square" lIns="92875" tIns="46425" rIns="92875" bIns="46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3821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4890eb3726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29" name="Google Shape;429;g4890eb3726_0_62:notes"/>
          <p:cNvSpPr txBox="1">
            <a:spLocks noGrp="1"/>
          </p:cNvSpPr>
          <p:nvPr>
            <p:ph type="body" idx="1"/>
          </p:nvPr>
        </p:nvSpPr>
        <p:spPr>
          <a:xfrm>
            <a:off x="699134" y="4410393"/>
            <a:ext cx="5586600" cy="417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00" tIns="46425" rIns="92900" bIns="46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g4890eb3726_0_62:notes"/>
          <p:cNvSpPr txBox="1">
            <a:spLocks noGrp="1"/>
          </p:cNvSpPr>
          <p:nvPr>
            <p:ph type="sldNum" idx="12"/>
          </p:nvPr>
        </p:nvSpPr>
        <p:spPr>
          <a:xfrm>
            <a:off x="3955953" y="8819199"/>
            <a:ext cx="3027300" cy="4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00" tIns="46425" rIns="92900" bIns="46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2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472f960445_0_2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472f960445_0_272:notes"/>
          <p:cNvSpPr txBox="1">
            <a:spLocks noGrp="1"/>
          </p:cNvSpPr>
          <p:nvPr>
            <p:ph type="body" idx="1"/>
          </p:nvPr>
        </p:nvSpPr>
        <p:spPr>
          <a:xfrm>
            <a:off x="698192" y="4409446"/>
            <a:ext cx="5588700" cy="4178700"/>
          </a:xfrm>
          <a:prstGeom prst="rect">
            <a:avLst/>
          </a:prstGeom>
        </p:spPr>
        <p:txBody>
          <a:bodyPr spcFirstLastPara="1" wrap="square" lIns="92875" tIns="46425" rIns="92875" bIns="46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8" name="Google Shape;438;g472f960445_0_272:notes"/>
          <p:cNvSpPr txBox="1">
            <a:spLocks noGrp="1"/>
          </p:cNvSpPr>
          <p:nvPr>
            <p:ph type="sldNum" idx="12"/>
          </p:nvPr>
        </p:nvSpPr>
        <p:spPr>
          <a:xfrm>
            <a:off x="3956929" y="8817334"/>
            <a:ext cx="3026400" cy="464700"/>
          </a:xfrm>
          <a:prstGeom prst="rect">
            <a:avLst/>
          </a:prstGeom>
        </p:spPr>
        <p:txBody>
          <a:bodyPr spcFirstLastPara="1" wrap="square" lIns="92875" tIns="46425" rIns="92875" bIns="46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41773514f4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5" name="Google Shape;445;g41773514f4_2_0:notes"/>
          <p:cNvSpPr txBox="1">
            <a:spLocks noGrp="1"/>
          </p:cNvSpPr>
          <p:nvPr>
            <p:ph type="body" idx="1"/>
          </p:nvPr>
        </p:nvSpPr>
        <p:spPr>
          <a:xfrm>
            <a:off x="698192" y="4409446"/>
            <a:ext cx="5588700" cy="4178700"/>
          </a:xfrm>
          <a:prstGeom prst="rect">
            <a:avLst/>
          </a:prstGeom>
        </p:spPr>
        <p:txBody>
          <a:bodyPr spcFirstLastPara="1" wrap="square" lIns="92875" tIns="46425" rIns="92875" bIns="46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g41773514f4_2_0:notes"/>
          <p:cNvSpPr txBox="1">
            <a:spLocks noGrp="1"/>
          </p:cNvSpPr>
          <p:nvPr>
            <p:ph type="sldNum" idx="12"/>
          </p:nvPr>
        </p:nvSpPr>
        <p:spPr>
          <a:xfrm>
            <a:off x="3956929" y="8817334"/>
            <a:ext cx="3026400" cy="464700"/>
          </a:xfrm>
          <a:prstGeom prst="rect">
            <a:avLst/>
          </a:prstGeom>
        </p:spPr>
        <p:txBody>
          <a:bodyPr spcFirstLastPara="1" wrap="square" lIns="92875" tIns="46425" rIns="92875" bIns="46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464bb6607e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504" name="Google Shape;504;g464bb6607e_0_51:notes"/>
          <p:cNvSpPr txBox="1">
            <a:spLocks noGrp="1"/>
          </p:cNvSpPr>
          <p:nvPr>
            <p:ph type="body" idx="1"/>
          </p:nvPr>
        </p:nvSpPr>
        <p:spPr>
          <a:xfrm>
            <a:off x="699134" y="4410393"/>
            <a:ext cx="5586600" cy="417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00" tIns="46425" rIns="92900" bIns="46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g464bb6607e_0_51:notes"/>
          <p:cNvSpPr txBox="1">
            <a:spLocks noGrp="1"/>
          </p:cNvSpPr>
          <p:nvPr>
            <p:ph type="sldNum" idx="12"/>
          </p:nvPr>
        </p:nvSpPr>
        <p:spPr>
          <a:xfrm>
            <a:off x="3955953" y="8819199"/>
            <a:ext cx="3027300" cy="4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00" tIns="46425" rIns="92900" bIns="46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13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464bb6607e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504" name="Google Shape;504;g464bb6607e_0_51:notes"/>
          <p:cNvSpPr txBox="1">
            <a:spLocks noGrp="1"/>
          </p:cNvSpPr>
          <p:nvPr>
            <p:ph type="body" idx="1"/>
          </p:nvPr>
        </p:nvSpPr>
        <p:spPr>
          <a:xfrm>
            <a:off x="699134" y="4410393"/>
            <a:ext cx="5586600" cy="417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00" tIns="46425" rIns="92900" bIns="46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g464bb6607e_0_51:notes"/>
          <p:cNvSpPr txBox="1">
            <a:spLocks noGrp="1"/>
          </p:cNvSpPr>
          <p:nvPr>
            <p:ph type="sldNum" idx="12"/>
          </p:nvPr>
        </p:nvSpPr>
        <p:spPr>
          <a:xfrm>
            <a:off x="3955953" y="8819199"/>
            <a:ext cx="3027300" cy="4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00" tIns="46425" rIns="92900" bIns="46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14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583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:notes"/>
          <p:cNvSpPr txBox="1">
            <a:spLocks noGrp="1"/>
          </p:cNvSpPr>
          <p:nvPr>
            <p:ph type="body" idx="1"/>
          </p:nvPr>
        </p:nvSpPr>
        <p:spPr>
          <a:xfrm>
            <a:off x="698192" y="4409446"/>
            <a:ext cx="5588620" cy="4178600"/>
          </a:xfrm>
          <a:prstGeom prst="rect">
            <a:avLst/>
          </a:prstGeom>
        </p:spPr>
        <p:txBody>
          <a:bodyPr spcFirstLastPara="1" wrap="square" lIns="92875" tIns="46425" rIns="92875" bIns="46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27663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41773514f4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5" name="Google Shape;445;g41773514f4_2_0:notes"/>
          <p:cNvSpPr txBox="1">
            <a:spLocks noGrp="1"/>
          </p:cNvSpPr>
          <p:nvPr>
            <p:ph type="body" idx="1"/>
          </p:nvPr>
        </p:nvSpPr>
        <p:spPr>
          <a:xfrm>
            <a:off x="698192" y="4409446"/>
            <a:ext cx="5588700" cy="4178700"/>
          </a:xfrm>
          <a:prstGeom prst="rect">
            <a:avLst/>
          </a:prstGeom>
        </p:spPr>
        <p:txBody>
          <a:bodyPr spcFirstLastPara="1" wrap="square" lIns="92875" tIns="46425" rIns="92875" bIns="46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g41773514f4_2_0:notes"/>
          <p:cNvSpPr txBox="1">
            <a:spLocks noGrp="1"/>
          </p:cNvSpPr>
          <p:nvPr>
            <p:ph type="sldNum" idx="12"/>
          </p:nvPr>
        </p:nvSpPr>
        <p:spPr>
          <a:xfrm>
            <a:off x="3956929" y="8817334"/>
            <a:ext cx="3026400" cy="464700"/>
          </a:xfrm>
          <a:prstGeom prst="rect">
            <a:avLst/>
          </a:prstGeom>
        </p:spPr>
        <p:txBody>
          <a:bodyPr spcFirstLastPara="1" wrap="square" lIns="92875" tIns="46425" rIns="92875" bIns="46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68141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472f960445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472f960445_0_183:notes"/>
          <p:cNvSpPr txBox="1">
            <a:spLocks noGrp="1"/>
          </p:cNvSpPr>
          <p:nvPr>
            <p:ph type="body" idx="1"/>
          </p:nvPr>
        </p:nvSpPr>
        <p:spPr>
          <a:xfrm>
            <a:off x="698192" y="4409446"/>
            <a:ext cx="5588700" cy="4178700"/>
          </a:xfrm>
          <a:prstGeom prst="rect">
            <a:avLst/>
          </a:prstGeom>
        </p:spPr>
        <p:txBody>
          <a:bodyPr spcFirstLastPara="1" wrap="square" lIns="92875" tIns="46425" rIns="92875" bIns="46425" anchor="t" anchorCtr="0">
            <a:noAutofit/>
          </a:bodyPr>
          <a:lstStyle/>
          <a:p>
            <a:pPr marL="342900" lvl="0" indent="-32385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Char char="•"/>
            </a:pP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800">
                <a:solidFill>
                  <a:srgbClr val="18572E"/>
                </a:solidFill>
              </a:rPr>
              <a:t>S</a:t>
            </a:r>
            <a:r>
              <a:rPr lang="en-US" sz="2000">
                <a:solidFill>
                  <a:srgbClr val="18572E"/>
                </a:solidFill>
              </a:rPr>
              <a:t>cience Requirements Document is the parent requirements flow down.</a:t>
            </a:r>
            <a:endParaRPr sz="2000">
              <a:solidFill>
                <a:srgbClr val="18572E"/>
              </a:solidFill>
            </a:endParaRPr>
          </a:p>
          <a:p>
            <a:pPr marL="457200" lvl="0" indent="-3302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1600"/>
              <a:buChar char="●"/>
            </a:pPr>
            <a:r>
              <a:rPr lang="en-US" sz="1600">
                <a:solidFill>
                  <a:srgbClr val="18572E"/>
                </a:solidFill>
              </a:rPr>
              <a:t>Defines a range (min, design, stretch goal) acceptable performance for the survey </a:t>
            </a:r>
            <a:endParaRPr sz="1600">
              <a:solidFill>
                <a:srgbClr val="18572E"/>
              </a:solidFill>
            </a:endParaRPr>
          </a:p>
          <a:p>
            <a:pPr marL="457200" lvl="0" indent="-3302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1600"/>
              <a:buChar char="●"/>
            </a:pPr>
            <a:r>
              <a:rPr lang="en-US" sz="1600">
                <a:solidFill>
                  <a:srgbClr val="18572E"/>
                </a:solidFill>
              </a:rPr>
              <a:t>Defines specific survey performance requirements</a:t>
            </a:r>
            <a:endParaRPr sz="1600">
              <a:solidFill>
                <a:srgbClr val="18572E"/>
              </a:solidFill>
            </a:endParaRPr>
          </a:p>
          <a:p>
            <a:pPr marL="457200" lvl="0" indent="-3302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1600"/>
              <a:buChar char="●"/>
            </a:pPr>
            <a:r>
              <a:rPr lang="en-US" sz="1600">
                <a:solidFill>
                  <a:srgbClr val="18572E"/>
                </a:solidFill>
              </a:rPr>
              <a:t>Establishes high level functional requirements</a:t>
            </a:r>
            <a:endParaRPr sz="1600">
              <a:solidFill>
                <a:srgbClr val="18572E"/>
              </a:solidFill>
            </a:endParaRPr>
          </a:p>
          <a:p>
            <a:pPr marL="0" lvl="0" indent="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2000">
                <a:solidFill>
                  <a:srgbClr val="18572E"/>
                </a:solidFill>
              </a:rPr>
              <a:t>CMB-S4 System Specifications (CMB-S4 high level what it must)</a:t>
            </a:r>
            <a:endParaRPr sz="1800">
              <a:solidFill>
                <a:srgbClr val="18572E"/>
              </a:solidFill>
            </a:endParaRPr>
          </a:p>
          <a:p>
            <a:pPr marL="457200" lvl="0" indent="-3302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1600"/>
              <a:buChar char="●"/>
            </a:pPr>
            <a:r>
              <a:rPr lang="en-US" sz="1600">
                <a:solidFill>
                  <a:srgbClr val="18572E"/>
                </a:solidFill>
              </a:rPr>
              <a:t>System Composition and Constraints</a:t>
            </a:r>
            <a:endParaRPr sz="1600">
              <a:solidFill>
                <a:srgbClr val="18572E"/>
              </a:solidFill>
            </a:endParaRPr>
          </a:p>
          <a:p>
            <a:pPr marL="457200" lvl="0" indent="-3302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1600"/>
              <a:buChar char="●"/>
            </a:pPr>
            <a:r>
              <a:rPr lang="en-US" sz="1600">
                <a:solidFill>
                  <a:srgbClr val="18572E"/>
                </a:solidFill>
              </a:rPr>
              <a:t>Common System Functions &amp; Performance</a:t>
            </a:r>
            <a:endParaRPr sz="1600">
              <a:solidFill>
                <a:srgbClr val="18572E"/>
              </a:solidFill>
            </a:endParaRPr>
          </a:p>
          <a:p>
            <a:pPr marL="457200" lvl="0" indent="-3302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1600"/>
              <a:buChar char="●"/>
            </a:pPr>
            <a:r>
              <a:rPr lang="en-US" sz="1600">
                <a:solidFill>
                  <a:srgbClr val="18572E"/>
                </a:solidFill>
              </a:rPr>
              <a:t>Detailed System Specifications</a:t>
            </a:r>
            <a:endParaRPr sz="1600">
              <a:solidFill>
                <a:srgbClr val="18572E"/>
              </a:solidFill>
            </a:endParaRPr>
          </a:p>
          <a:p>
            <a:pPr marL="914400" lvl="1" indent="-3175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1400"/>
              <a:buChar char="○"/>
            </a:pPr>
            <a:r>
              <a:rPr lang="en-US" sz="1400">
                <a:solidFill>
                  <a:srgbClr val="18572E"/>
                </a:solidFill>
              </a:rPr>
              <a:t>Science &amp; Bulk Data</a:t>
            </a:r>
            <a:endParaRPr sz="1400">
              <a:solidFill>
                <a:srgbClr val="18572E"/>
              </a:solidFill>
            </a:endParaRPr>
          </a:p>
          <a:p>
            <a:pPr marL="914400" lvl="1" indent="-3175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1400"/>
              <a:buChar char="○"/>
            </a:pPr>
            <a:r>
              <a:rPr lang="en-US" sz="1400">
                <a:solidFill>
                  <a:srgbClr val="18572E"/>
                </a:solidFill>
              </a:rPr>
              <a:t>Optical System</a:t>
            </a:r>
            <a:endParaRPr sz="1400">
              <a:solidFill>
                <a:srgbClr val="18572E"/>
              </a:solidFill>
            </a:endParaRPr>
          </a:p>
          <a:p>
            <a:pPr marL="914400" lvl="1" indent="-3175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1400"/>
              <a:buChar char="○"/>
            </a:pPr>
            <a:r>
              <a:rPr lang="en-US" sz="1400">
                <a:solidFill>
                  <a:srgbClr val="18572E"/>
                </a:solidFill>
              </a:rPr>
              <a:t>System Throughput</a:t>
            </a:r>
            <a:endParaRPr sz="1400">
              <a:solidFill>
                <a:srgbClr val="18572E"/>
              </a:solidFill>
            </a:endParaRPr>
          </a:p>
          <a:p>
            <a:pPr marL="914400" lvl="1" indent="-3175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1400"/>
              <a:buChar char="○"/>
            </a:pPr>
            <a:r>
              <a:rPr lang="en-US" sz="1400">
                <a:solidFill>
                  <a:srgbClr val="18572E"/>
                </a:solidFill>
              </a:rPr>
              <a:t>Camera System</a:t>
            </a:r>
            <a:endParaRPr sz="1400">
              <a:solidFill>
                <a:srgbClr val="18572E"/>
              </a:solidFill>
            </a:endParaRPr>
          </a:p>
          <a:p>
            <a:pPr marL="914400" lvl="1" indent="-3175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1400"/>
              <a:buChar char="○"/>
            </a:pPr>
            <a:r>
              <a:rPr lang="en-US" sz="1400">
                <a:solidFill>
                  <a:srgbClr val="18572E"/>
                </a:solidFill>
              </a:rPr>
              <a:t>Photometric Calibration</a:t>
            </a:r>
            <a:endParaRPr sz="1400">
              <a:solidFill>
                <a:srgbClr val="18572E"/>
              </a:solidFill>
            </a:endParaRPr>
          </a:p>
          <a:p>
            <a:pPr marL="914400" lvl="1" indent="-3175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1400"/>
              <a:buChar char="○"/>
            </a:pPr>
            <a:r>
              <a:rPr lang="en-US" sz="1400">
                <a:solidFill>
                  <a:srgbClr val="18572E"/>
                </a:solidFill>
              </a:rPr>
              <a:t>System Timing and Dynamics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g472f960445_0_183:notes"/>
          <p:cNvSpPr txBox="1">
            <a:spLocks noGrp="1"/>
          </p:cNvSpPr>
          <p:nvPr>
            <p:ph type="sldNum" idx="12"/>
          </p:nvPr>
        </p:nvSpPr>
        <p:spPr>
          <a:xfrm>
            <a:off x="3956929" y="8817334"/>
            <a:ext cx="3026400" cy="464700"/>
          </a:xfrm>
          <a:prstGeom prst="rect">
            <a:avLst/>
          </a:prstGeom>
        </p:spPr>
        <p:txBody>
          <a:bodyPr spcFirstLastPara="1" wrap="square" lIns="92875" tIns="46425" rIns="92875" bIns="46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580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57600" rIns="72000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title"/>
          </p:nvPr>
        </p:nvSpPr>
        <p:spPr>
          <a:xfrm>
            <a:off x="451822" y="52891"/>
            <a:ext cx="81036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>
                <a:cs typeface="Arial"/>
              </a:rPr>
              <a:t>R. Besuner – P3</a:t>
            </a:r>
            <a:endParaRPr lang="en-US" dirty="0" smtClean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May 2016 DOE CD-3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87D0-9856-4D22-8A47-CD9A0EC044B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32165"/>
            <a:ext cx="4038600" cy="4983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32165"/>
            <a:ext cx="4038600" cy="49831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595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" descr="C:\Users\bronwynb\Desktop\Branding\divider_template_backg#5330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>
            <a:spLocks noGrp="1"/>
          </p:cNvSpPr>
          <p:nvPr>
            <p:ph type="ctrTitle"/>
          </p:nvPr>
        </p:nvSpPr>
        <p:spPr>
          <a:xfrm>
            <a:off x="557213" y="536575"/>
            <a:ext cx="8008800" cy="2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None/>
              <a:defRPr sz="4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ubTitle" idx="1"/>
          </p:nvPr>
        </p:nvSpPr>
        <p:spPr>
          <a:xfrm>
            <a:off x="557213" y="3181350"/>
            <a:ext cx="7989900" cy="26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2"/>
          </p:nvPr>
        </p:nvSpPr>
        <p:spPr>
          <a:xfrm>
            <a:off x="557213" y="2755011"/>
            <a:ext cx="8008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3pPr>
            <a:lvl4pPr marL="1828800" lvl="3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556784" y="6333134"/>
            <a:ext cx="548700" cy="525000"/>
          </a:xfrm>
          <a:prstGeom prst="rect">
            <a:avLst/>
          </a:prstGeom>
        </p:spPr>
        <p:txBody>
          <a:bodyPr spcFirstLastPara="1" wrap="square" lIns="72000" tIns="57600" rIns="72000" bIns="45700" anchor="t" anchorCtr="0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</a:defRPr>
            </a:lvl1pPr>
            <a:lvl2pPr lvl="1" algn="r">
              <a:buNone/>
              <a:defRPr sz="1300">
                <a:solidFill>
                  <a:schemeClr val="dk1"/>
                </a:solidFill>
              </a:defRPr>
            </a:lvl2pPr>
            <a:lvl3pPr lvl="2" algn="r">
              <a:buNone/>
              <a:defRPr sz="1300">
                <a:solidFill>
                  <a:schemeClr val="dk1"/>
                </a:solidFill>
              </a:defRPr>
            </a:lvl3pPr>
            <a:lvl4pPr lvl="3" algn="r">
              <a:buNone/>
              <a:defRPr sz="1300">
                <a:solidFill>
                  <a:schemeClr val="dk1"/>
                </a:solidFill>
              </a:defRPr>
            </a:lvl4pPr>
            <a:lvl5pPr lvl="4" algn="r">
              <a:buNone/>
              <a:defRPr sz="1300">
                <a:solidFill>
                  <a:schemeClr val="dk1"/>
                </a:solidFill>
              </a:defRPr>
            </a:lvl5pPr>
            <a:lvl6pPr lvl="5" algn="r">
              <a:buNone/>
              <a:defRPr sz="1300">
                <a:solidFill>
                  <a:schemeClr val="dk1"/>
                </a:solidFill>
              </a:defRPr>
            </a:lvl6pPr>
            <a:lvl7pPr lvl="6" algn="r">
              <a:buNone/>
              <a:defRPr sz="1300">
                <a:solidFill>
                  <a:schemeClr val="dk1"/>
                </a:solidFill>
              </a:defRPr>
            </a:lvl7pPr>
            <a:lvl8pPr lvl="7" algn="r">
              <a:buNone/>
              <a:defRPr sz="1300">
                <a:solidFill>
                  <a:schemeClr val="dk1"/>
                </a:solidFill>
              </a:defRPr>
            </a:lvl8pPr>
            <a:lvl9pPr lvl="8" algn="r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57600" rIns="72000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451822" y="52891"/>
            <a:ext cx="81036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2400"/>
              <a:buFont typeface="Arial"/>
              <a:buNone/>
              <a:defRPr>
                <a:solidFill>
                  <a:srgbClr val="18572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ftr" idx="11"/>
          </p:nvPr>
        </p:nvSpPr>
        <p:spPr>
          <a:xfrm>
            <a:off x="445472" y="6400800"/>
            <a:ext cx="41265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457200" y="1243584"/>
            <a:ext cx="8109000" cy="50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None/>
              <a:defRPr/>
            </a:lvl1pPr>
            <a:lvl2pPr marL="914400" lvl="1" indent="-36830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18572E"/>
              </a:buClr>
              <a:buSzPts val="2200"/>
              <a:buFont typeface="Arial"/>
              <a:buChar char="•"/>
              <a:defRPr>
                <a:solidFill>
                  <a:srgbClr val="18572E"/>
                </a:solidFill>
              </a:defRPr>
            </a:lvl2pPr>
            <a:lvl3pPr marL="1371600" lvl="2" indent="-355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2000"/>
              <a:buFont typeface="Arial"/>
              <a:buChar char="•"/>
              <a:defRPr b="0">
                <a:solidFill>
                  <a:srgbClr val="18572E"/>
                </a:solidFill>
              </a:defRPr>
            </a:lvl3pPr>
            <a:lvl4pPr marL="1828800" lvl="3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800"/>
              <a:buFont typeface="Arial"/>
              <a:buChar char="•"/>
              <a:defRPr>
                <a:solidFill>
                  <a:srgbClr val="18572E"/>
                </a:solidFill>
              </a:defRPr>
            </a:lvl4pPr>
            <a:lvl5pPr marL="2286000" lvl="4" indent="-330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600"/>
              <a:buFont typeface="Arial"/>
              <a:buChar char="•"/>
              <a:defRPr>
                <a:solidFill>
                  <a:srgbClr val="18572E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57600" rIns="72000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451822" y="52891"/>
            <a:ext cx="81036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ftr" idx="11"/>
          </p:nvPr>
        </p:nvSpPr>
        <p:spPr>
          <a:xfrm>
            <a:off x="445472" y="6400800"/>
            <a:ext cx="41265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457200" y="1243584"/>
            <a:ext cx="3886200" cy="50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None/>
              <a:defRPr/>
            </a:lvl1pPr>
            <a:lvl2pPr marL="914400" lvl="1" indent="-36830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18572E"/>
              </a:buClr>
              <a:buSzPts val="2200"/>
              <a:buFont typeface="Arial"/>
              <a:buChar char="•"/>
              <a:defRPr/>
            </a:lvl2pPr>
            <a:lvl3pPr marL="1371600" lvl="2" indent="-355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2000"/>
              <a:buFont typeface="Arial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800"/>
              <a:buFont typeface="Arial"/>
              <a:buChar char="•"/>
              <a:defRPr/>
            </a:lvl4pPr>
            <a:lvl5pPr marL="2286000" lvl="4" indent="-330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600"/>
              <a:buFont typeface="Arial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4648200" y="1252729"/>
            <a:ext cx="3886200" cy="50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None/>
              <a:defRPr/>
            </a:lvl1pPr>
            <a:lvl2pPr marL="914400" lvl="1" indent="-36830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18572E"/>
              </a:buClr>
              <a:buSzPts val="2200"/>
              <a:buFont typeface="Arial"/>
              <a:buChar char="•"/>
              <a:defRPr/>
            </a:lvl2pPr>
            <a:lvl3pPr marL="1371600" lvl="2" indent="-355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2000"/>
              <a:buFont typeface="Arial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800"/>
              <a:buFont typeface="Arial"/>
              <a:buChar char="•"/>
              <a:defRPr/>
            </a:lvl4pPr>
            <a:lvl5pPr marL="2286000" lvl="4" indent="-330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600"/>
              <a:buFont typeface="Arial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line headline">
  <p:cSld name="2 line headlin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57600" rIns="72000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51822" y="52891"/>
            <a:ext cx="81036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>
            <a:spLocks noGrp="1"/>
          </p:cNvSpPr>
          <p:nvPr>
            <p:ph type="pic" idx="2"/>
          </p:nvPr>
        </p:nvSpPr>
        <p:spPr>
          <a:xfrm>
            <a:off x="3646488" y="1252728"/>
            <a:ext cx="2442300" cy="24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18572E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600"/>
              <a:buFont typeface="Arial"/>
              <a:buChar char="-"/>
              <a:defRPr sz="16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>
            <a:spLocks noGrp="1"/>
          </p:cNvSpPr>
          <p:nvPr>
            <p:ph type="pic" idx="3"/>
          </p:nvPr>
        </p:nvSpPr>
        <p:spPr>
          <a:xfrm>
            <a:off x="3646488" y="3886200"/>
            <a:ext cx="2442300" cy="24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18572E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600"/>
              <a:buFont typeface="Arial"/>
              <a:buChar char="-"/>
              <a:defRPr sz="16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>
            <a:spLocks noGrp="1"/>
          </p:cNvSpPr>
          <p:nvPr>
            <p:ph type="pic" idx="4"/>
          </p:nvPr>
        </p:nvSpPr>
        <p:spPr>
          <a:xfrm>
            <a:off x="6242954" y="1243584"/>
            <a:ext cx="2442300" cy="50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18572E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600"/>
              <a:buFont typeface="Arial"/>
              <a:buChar char="-"/>
              <a:defRPr sz="16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457200" y="1243584"/>
            <a:ext cx="3013200" cy="50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4290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3pPr>
            <a:lvl4pPr marL="1828800" lvl="3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45472" y="6400800"/>
            <a:ext cx="41265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Chart on right">
  <p:cSld name="Content and Chart on righ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57600" rIns="72000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1822" y="52891"/>
            <a:ext cx="81036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>
            <a:spLocks noGrp="1"/>
          </p:cNvSpPr>
          <p:nvPr>
            <p:ph type="chart" idx="2"/>
          </p:nvPr>
        </p:nvSpPr>
        <p:spPr>
          <a:xfrm>
            <a:off x="6007100" y="1243584"/>
            <a:ext cx="2667000" cy="50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18572E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600"/>
              <a:buFont typeface="Arial"/>
              <a:buChar char="-"/>
              <a:defRPr sz="16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457200" y="1243584"/>
            <a:ext cx="5484900" cy="50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4290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3pPr>
            <a:lvl4pPr marL="1828800" lvl="3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ftr" idx="11"/>
          </p:nvPr>
        </p:nvSpPr>
        <p:spPr>
          <a:xfrm>
            <a:off x="445472" y="6400800"/>
            <a:ext cx="41265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imple Title 01">
  <p:cSld name="1_Simple Title 0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sldNum" idx="12"/>
          </p:nvPr>
        </p:nvSpPr>
        <p:spPr>
          <a:xfrm>
            <a:off x="8556784" y="6333134"/>
            <a:ext cx="548700" cy="525000"/>
          </a:xfrm>
          <a:prstGeom prst="rect">
            <a:avLst/>
          </a:prstGeom>
        </p:spPr>
        <p:txBody>
          <a:bodyPr spcFirstLastPara="1" wrap="square" lIns="72000" tIns="57600" rIns="72000" bIns="45700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1" type="obj">
  <p:cSld name="OBJEC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>
            <a:spLocks noGrp="1"/>
          </p:cNvSpPr>
          <p:nvPr>
            <p:ph type="title"/>
          </p:nvPr>
        </p:nvSpPr>
        <p:spPr>
          <a:xfrm>
            <a:off x="152400" y="38100"/>
            <a:ext cx="71628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18275" rIns="45700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2400"/>
              <a:buNone/>
              <a:defRPr sz="2400" i="0" u="none" strike="noStrike" cap="none">
                <a:solidFill>
                  <a:srgbClr val="18572E"/>
                </a:solidFill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9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9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9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9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9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9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9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009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1"/>
          </p:nvPr>
        </p:nvSpPr>
        <p:spPr>
          <a:xfrm>
            <a:off x="98425" y="965201"/>
            <a:ext cx="8937600" cy="56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 rtl="0">
              <a:spcBef>
                <a:spcPts val="360"/>
              </a:spcBef>
              <a:spcAft>
                <a:spcPts val="0"/>
              </a:spcAft>
              <a:buClr>
                <a:srgbClr val="18572E"/>
              </a:buClr>
              <a:buSzPts val="1800"/>
              <a:buChar char="•"/>
              <a:defRPr sz="1800" b="1" i="0" u="none" strike="noStrike" cap="none">
                <a:solidFill>
                  <a:srgbClr val="18572E"/>
                </a:solidFill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 sz="1800" b="1" i="0" u="none" strike="noStrike" cap="none">
                <a:solidFill>
                  <a:srgbClr val="000000"/>
                </a:solidFill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 i="0" u="none" strike="noStrike" cap="none">
                <a:solidFill>
                  <a:schemeClr val="dk1"/>
                </a:solidFill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18572E"/>
              </a:buClr>
              <a:buSzPts val="1600"/>
              <a:buChar char="–"/>
              <a:defRPr sz="1600" i="0" u="none" strike="noStrike" cap="none">
                <a:solidFill>
                  <a:srgbClr val="18572E"/>
                </a:solidFill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 i="0" u="none" strike="noStrike" cap="none">
                <a:solidFill>
                  <a:schemeClr val="dk1"/>
                </a:solidFill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 i="0" u="none" strike="noStrike" cap="none">
                <a:solidFill>
                  <a:schemeClr val="dk1"/>
                </a:solidFill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 i="0" u="none" strike="noStrike" cap="none">
                <a:solidFill>
                  <a:schemeClr val="dk1"/>
                </a:solidFill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 i="0" u="none" strike="noStrike" cap="none">
                <a:solidFill>
                  <a:schemeClr val="dk1"/>
                </a:solidFill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 i="0" u="none" strike="noStrike" cap="none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sldNum" idx="12"/>
          </p:nvPr>
        </p:nvSpPr>
        <p:spPr>
          <a:xfrm>
            <a:off x="8556775" y="6502400"/>
            <a:ext cx="479400" cy="279600"/>
          </a:xfrm>
          <a:prstGeom prst="rect">
            <a:avLst/>
          </a:prstGeom>
        </p:spPr>
        <p:txBody>
          <a:bodyPr spcFirstLastPara="1" wrap="square" lIns="72000" tIns="57600" rIns="72000" bIns="45700" anchor="t" anchorCtr="0">
            <a:noAutofit/>
          </a:bodyPr>
          <a:lstStyle>
            <a:lvl1pPr lvl="0" algn="r">
              <a:buNone/>
              <a:defRPr sz="1300">
                <a:solidFill>
                  <a:srgbClr val="18572E"/>
                </a:solidFill>
              </a:defRPr>
            </a:lvl1pPr>
            <a:lvl2pPr lvl="1" algn="r">
              <a:buNone/>
              <a:defRPr sz="1300">
                <a:solidFill>
                  <a:srgbClr val="18572E"/>
                </a:solidFill>
              </a:defRPr>
            </a:lvl2pPr>
            <a:lvl3pPr lvl="2" algn="r">
              <a:buNone/>
              <a:defRPr sz="1300">
                <a:solidFill>
                  <a:srgbClr val="18572E"/>
                </a:solidFill>
              </a:defRPr>
            </a:lvl3pPr>
            <a:lvl4pPr lvl="3" algn="r">
              <a:buNone/>
              <a:defRPr sz="1300">
                <a:solidFill>
                  <a:srgbClr val="18572E"/>
                </a:solidFill>
              </a:defRPr>
            </a:lvl4pPr>
            <a:lvl5pPr lvl="4" algn="r">
              <a:buNone/>
              <a:defRPr sz="1300">
                <a:solidFill>
                  <a:srgbClr val="18572E"/>
                </a:solidFill>
              </a:defRPr>
            </a:lvl5pPr>
            <a:lvl6pPr lvl="5" algn="r">
              <a:buNone/>
              <a:defRPr sz="1300">
                <a:solidFill>
                  <a:srgbClr val="18572E"/>
                </a:solidFill>
              </a:defRPr>
            </a:lvl6pPr>
            <a:lvl7pPr lvl="6" algn="r">
              <a:buNone/>
              <a:defRPr sz="1300">
                <a:solidFill>
                  <a:srgbClr val="18572E"/>
                </a:solidFill>
              </a:defRPr>
            </a:lvl7pPr>
            <a:lvl8pPr lvl="7" algn="r">
              <a:buNone/>
              <a:defRPr sz="1300">
                <a:solidFill>
                  <a:srgbClr val="18572E"/>
                </a:solidFill>
              </a:defRPr>
            </a:lvl8pPr>
            <a:lvl9pPr lvl="8" algn="r">
              <a:buNone/>
              <a:defRPr sz="1300">
                <a:solidFill>
                  <a:srgbClr val="18572E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>
                <a:cs typeface="Arial"/>
              </a:rPr>
              <a:t>R. Besuner – P3</a:t>
            </a:r>
            <a:endParaRPr lang="en-US" dirty="0" smtClean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May 2016 DOE CD-3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87D0-9856-4D22-8A47-CD9A0EC044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332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144000" cy="930000"/>
          </a:xfrm>
          <a:prstGeom prst="rect">
            <a:avLst/>
          </a:prstGeom>
          <a:solidFill>
            <a:srgbClr val="FFFCE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451822" y="52891"/>
            <a:ext cx="81036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57200" y="1243584"/>
            <a:ext cx="8109900" cy="49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18572E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600"/>
              <a:buFont typeface="Arial"/>
              <a:buChar char="-"/>
              <a:defRPr sz="16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57600" rIns="72000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18572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445472" y="6400800"/>
            <a:ext cx="41265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/>
          <p:nvPr/>
        </p:nvSpPr>
        <p:spPr>
          <a:xfrm>
            <a:off x="0" y="896221"/>
            <a:ext cx="9144000" cy="76500"/>
          </a:xfrm>
          <a:prstGeom prst="rect">
            <a:avLst/>
          </a:prstGeom>
          <a:solidFill>
            <a:srgbClr val="1857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7" r:id="rId8"/>
    <p:sldLayoutId id="2147483670" r:id="rId9"/>
    <p:sldLayoutId id="2147483672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92" y="0"/>
            <a:ext cx="8811608" cy="8572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Requirements will be traced from Science and Operations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6367" y="1180323"/>
            <a:ext cx="4115496" cy="515778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Science requirements flow-down</a:t>
            </a:r>
            <a:endParaRPr lang="en-US" sz="1500" dirty="0" smtClean="0"/>
          </a:p>
          <a:p>
            <a:endParaRPr lang="en-US" sz="1800" dirty="0" smtClean="0"/>
          </a:p>
          <a:p>
            <a:r>
              <a:rPr lang="en-US" sz="1800" dirty="0" smtClean="0"/>
              <a:t>Performance predictions by simulation</a:t>
            </a:r>
          </a:p>
          <a:p>
            <a:endParaRPr lang="en-US" sz="1800" dirty="0" smtClean="0"/>
          </a:p>
          <a:p>
            <a:r>
              <a:rPr lang="en-US" sz="1800" dirty="0" smtClean="0"/>
              <a:t>Resource Allocations (</a:t>
            </a:r>
            <a:r>
              <a:rPr lang="en-US" sz="1800" i="1" dirty="0" smtClean="0"/>
              <a:t>driven by system scientific </a:t>
            </a:r>
            <a:r>
              <a:rPr lang="en-US" sz="1800" i="1" u="sng" dirty="0" smtClean="0"/>
              <a:t>throughput</a:t>
            </a:r>
            <a:r>
              <a:rPr lang="en-US" sz="1800" dirty="0" smtClean="0"/>
              <a:t>)</a:t>
            </a:r>
          </a:p>
          <a:p>
            <a:pPr lvl="1"/>
            <a:r>
              <a:rPr lang="en-US" sz="1500" dirty="0"/>
              <a:t>Mechanical tolerances</a:t>
            </a:r>
          </a:p>
          <a:p>
            <a:pPr lvl="1"/>
            <a:r>
              <a:rPr lang="en-US" sz="1500" dirty="0"/>
              <a:t>Optics specs</a:t>
            </a:r>
          </a:p>
          <a:p>
            <a:pPr lvl="1"/>
            <a:r>
              <a:rPr lang="en-US" sz="1500" dirty="0" smtClean="0"/>
              <a:t>Inter-exposure time</a:t>
            </a:r>
          </a:p>
          <a:p>
            <a:pPr lvl="1"/>
            <a:r>
              <a:rPr lang="en-US" sz="1500" dirty="0"/>
              <a:t>Iteration</a:t>
            </a:r>
          </a:p>
          <a:p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2442825" y="6318300"/>
            <a:ext cx="318900" cy="539700"/>
          </a:xfrm>
        </p:spPr>
        <p:txBody>
          <a:bodyPr/>
          <a:lstStyle/>
          <a:p>
            <a:fld id="{F59B87D0-9856-4D22-8A47-CD9A0EC044B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3" name="Google Shape;365;p39"/>
          <p:cNvSpPr txBox="1"/>
          <p:nvPr/>
        </p:nvSpPr>
        <p:spPr>
          <a:xfrm>
            <a:off x="5328223" y="1040154"/>
            <a:ext cx="1600200" cy="457200"/>
          </a:xfrm>
          <a:prstGeom prst="rect">
            <a:avLst/>
          </a:prstGeom>
          <a:solidFill>
            <a:srgbClr val="BADDE1"/>
          </a:solidFill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CMB-S4 Science </a:t>
            </a:r>
            <a:r>
              <a:rPr lang="en-US" sz="12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Req’s</a:t>
            </a:r>
            <a:r>
              <a:rPr lang="en-US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Doc (SRD)</a:t>
            </a:r>
            <a:endParaRPr dirty="0"/>
          </a:p>
        </p:txBody>
      </p:sp>
      <p:sp>
        <p:nvSpPr>
          <p:cNvPr id="36" name="Google Shape;366;p39"/>
          <p:cNvSpPr txBox="1"/>
          <p:nvPr/>
        </p:nvSpPr>
        <p:spPr>
          <a:xfrm>
            <a:off x="5328223" y="1788642"/>
            <a:ext cx="1600200" cy="457200"/>
          </a:xfrm>
          <a:prstGeom prst="rect">
            <a:avLst/>
          </a:prstGeom>
          <a:solidFill>
            <a:srgbClr val="8AC6CC"/>
          </a:solidFill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CMB-S4 </a:t>
            </a:r>
            <a:r>
              <a:rPr lang="en-US" sz="1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Survey </a:t>
            </a:r>
            <a:r>
              <a:rPr lang="en-US" sz="1200" b="1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Req’s</a:t>
            </a:r>
            <a:endParaRPr dirty="0"/>
          </a:p>
        </p:txBody>
      </p:sp>
      <p:cxnSp>
        <p:nvCxnSpPr>
          <p:cNvPr id="37" name="Google Shape;367;p39"/>
          <p:cNvCxnSpPr>
            <a:stCxn id="33" idx="2"/>
            <a:endCxn id="36" idx="0"/>
          </p:cNvCxnSpPr>
          <p:nvPr/>
        </p:nvCxnSpPr>
        <p:spPr>
          <a:xfrm>
            <a:off x="6128323" y="1497354"/>
            <a:ext cx="0" cy="291300"/>
          </a:xfrm>
          <a:prstGeom prst="straightConnector1">
            <a:avLst/>
          </a:prstGeom>
          <a:noFill/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9" name="Google Shape;368;p39"/>
          <p:cNvCxnSpPr/>
          <p:nvPr/>
        </p:nvCxnSpPr>
        <p:spPr>
          <a:xfrm>
            <a:off x="6128323" y="3453914"/>
            <a:ext cx="1657" cy="729394"/>
          </a:xfrm>
          <a:prstGeom prst="straightConnector1">
            <a:avLst/>
          </a:prstGeom>
          <a:noFill/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0" name="Google Shape;369;p39"/>
          <p:cNvSpPr txBox="1"/>
          <p:nvPr/>
        </p:nvSpPr>
        <p:spPr>
          <a:xfrm>
            <a:off x="5102567" y="5395663"/>
            <a:ext cx="731520" cy="585300"/>
          </a:xfrm>
          <a:prstGeom prst="rect">
            <a:avLst/>
          </a:prstGeom>
          <a:solidFill>
            <a:srgbClr val="F0F8F9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SAT </a:t>
            </a:r>
            <a:r>
              <a:rPr lang="en-US" sz="12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Req’s</a:t>
            </a:r>
            <a:endParaRPr sz="1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370;p39"/>
          <p:cNvSpPr txBox="1"/>
          <p:nvPr/>
        </p:nvSpPr>
        <p:spPr>
          <a:xfrm>
            <a:off x="6748275" y="5395663"/>
            <a:ext cx="731520" cy="585300"/>
          </a:xfrm>
          <a:prstGeom prst="rect">
            <a:avLst/>
          </a:prstGeom>
          <a:solidFill>
            <a:srgbClr val="F0F8F9"/>
          </a:solidFill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LAT </a:t>
            </a:r>
            <a:r>
              <a:rPr lang="en-US" sz="12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Req’s</a:t>
            </a:r>
            <a:endParaRPr sz="1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371;p39"/>
          <p:cNvSpPr txBox="1"/>
          <p:nvPr/>
        </p:nvSpPr>
        <p:spPr>
          <a:xfrm>
            <a:off x="5516938" y="6100746"/>
            <a:ext cx="731520" cy="585300"/>
          </a:xfrm>
          <a:prstGeom prst="rect">
            <a:avLst/>
          </a:prstGeom>
          <a:solidFill>
            <a:srgbClr val="F0F8F9"/>
          </a:solidFill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DM Req’s</a:t>
            </a:r>
            <a:endParaRPr sz="1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374;p39"/>
          <p:cNvSpPr txBox="1"/>
          <p:nvPr/>
        </p:nvSpPr>
        <p:spPr>
          <a:xfrm>
            <a:off x="7273115" y="6100746"/>
            <a:ext cx="731520" cy="585300"/>
          </a:xfrm>
          <a:prstGeom prst="rect">
            <a:avLst/>
          </a:prstGeom>
          <a:solidFill>
            <a:srgbClr val="F0F8F9"/>
          </a:solidFill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Cntr</a:t>
            </a:r>
            <a:r>
              <a:rPr lang="en-US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Req’s</a:t>
            </a:r>
            <a:endParaRPr sz="1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386;p39"/>
          <p:cNvSpPr txBox="1"/>
          <p:nvPr/>
        </p:nvSpPr>
        <p:spPr>
          <a:xfrm>
            <a:off x="6395027" y="6100746"/>
            <a:ext cx="731520" cy="585300"/>
          </a:xfrm>
          <a:prstGeom prst="rect">
            <a:avLst/>
          </a:prstGeom>
          <a:solidFill>
            <a:srgbClr val="F0F8F9"/>
          </a:solidFill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DAQ Req’s</a:t>
            </a:r>
            <a:endParaRPr sz="1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387;p39"/>
          <p:cNvSpPr txBox="1"/>
          <p:nvPr/>
        </p:nvSpPr>
        <p:spPr>
          <a:xfrm>
            <a:off x="7571128" y="5395663"/>
            <a:ext cx="731520" cy="585300"/>
          </a:xfrm>
          <a:prstGeom prst="rect">
            <a:avLst/>
          </a:prstGeom>
          <a:solidFill>
            <a:srgbClr val="F0F8F9"/>
          </a:solidFill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Site Req’s</a:t>
            </a:r>
            <a:endParaRPr sz="1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389;p39"/>
          <p:cNvSpPr txBox="1"/>
          <p:nvPr/>
        </p:nvSpPr>
        <p:spPr>
          <a:xfrm>
            <a:off x="5925421" y="5395662"/>
            <a:ext cx="731520" cy="585300"/>
          </a:xfrm>
          <a:prstGeom prst="rect">
            <a:avLst/>
          </a:prstGeom>
          <a:solidFill>
            <a:srgbClr val="F0F8F9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Det &amp; Readout Req’s</a:t>
            </a:r>
            <a:endParaRPr sz="1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" name="Google Shape;391;p39"/>
          <p:cNvCxnSpPr/>
          <p:nvPr/>
        </p:nvCxnSpPr>
        <p:spPr>
          <a:xfrm flipH="1">
            <a:off x="6114797" y="4143546"/>
            <a:ext cx="16485" cy="966219"/>
          </a:xfrm>
          <a:prstGeom prst="straightConnector1">
            <a:avLst/>
          </a:prstGeom>
          <a:noFill/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64" name="Google Shape;393;p39"/>
          <p:cNvCxnSpPr>
            <a:stCxn id="73" idx="0"/>
          </p:cNvCxnSpPr>
          <p:nvPr/>
        </p:nvCxnSpPr>
        <p:spPr>
          <a:xfrm flipV="1">
            <a:off x="7903787" y="2252398"/>
            <a:ext cx="6858" cy="1807804"/>
          </a:xfrm>
          <a:prstGeom prst="straightConnector1">
            <a:avLst/>
          </a:prstGeom>
          <a:noFill/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5" name="Google Shape;397;p39"/>
          <p:cNvSpPr txBox="1"/>
          <p:nvPr/>
        </p:nvSpPr>
        <p:spPr>
          <a:xfrm>
            <a:off x="4114942" y="3687742"/>
            <a:ext cx="965400" cy="457200"/>
          </a:xfrm>
          <a:prstGeom prst="rect">
            <a:avLst/>
          </a:prstGeom>
          <a:solidFill>
            <a:srgbClr val="8AC6CC"/>
          </a:solidFill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Operations </a:t>
            </a:r>
            <a:r>
              <a:rPr lang="en-US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Concept</a:t>
            </a:r>
            <a:endParaRPr dirty="0"/>
          </a:p>
        </p:txBody>
      </p:sp>
      <p:cxnSp>
        <p:nvCxnSpPr>
          <p:cNvPr id="66" name="Google Shape;398;p39"/>
          <p:cNvCxnSpPr/>
          <p:nvPr/>
        </p:nvCxnSpPr>
        <p:spPr>
          <a:xfrm>
            <a:off x="5117835" y="3942575"/>
            <a:ext cx="1005204" cy="0"/>
          </a:xfrm>
          <a:prstGeom prst="straightConnector1">
            <a:avLst/>
          </a:prstGeom>
          <a:noFill/>
          <a:ln w="9525" cap="flat" cmpd="sng">
            <a:solidFill>
              <a:srgbClr val="2E2E97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7" name="Google Shape;366;p39"/>
          <p:cNvSpPr txBox="1"/>
          <p:nvPr/>
        </p:nvSpPr>
        <p:spPr>
          <a:xfrm>
            <a:off x="5328223" y="3225311"/>
            <a:ext cx="1600200" cy="457200"/>
          </a:xfrm>
          <a:prstGeom prst="rect">
            <a:avLst/>
          </a:prstGeom>
          <a:solidFill>
            <a:srgbClr val="8AC6CC"/>
          </a:solidFill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CMB-S4 </a:t>
            </a:r>
            <a:r>
              <a:rPr lang="en-US" sz="1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System </a:t>
            </a:r>
            <a:r>
              <a:rPr lang="en-US" sz="1200" b="1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Req’s</a:t>
            </a:r>
            <a:endParaRPr dirty="0"/>
          </a:p>
        </p:txBody>
      </p:sp>
      <p:cxnSp>
        <p:nvCxnSpPr>
          <p:cNvPr id="68" name="Google Shape;368;p39"/>
          <p:cNvCxnSpPr>
            <a:endCxn id="67" idx="0"/>
          </p:cNvCxnSpPr>
          <p:nvPr/>
        </p:nvCxnSpPr>
        <p:spPr>
          <a:xfrm flipH="1">
            <a:off x="6128323" y="2994592"/>
            <a:ext cx="3314" cy="230719"/>
          </a:xfrm>
          <a:prstGeom prst="straightConnector1">
            <a:avLst/>
          </a:prstGeom>
          <a:noFill/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9" name="Google Shape;397;p39"/>
          <p:cNvSpPr txBox="1"/>
          <p:nvPr/>
        </p:nvSpPr>
        <p:spPr>
          <a:xfrm>
            <a:off x="5427593" y="4203186"/>
            <a:ext cx="118872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Design Cycles</a:t>
            </a:r>
            <a:endParaRPr dirty="0"/>
          </a:p>
        </p:txBody>
      </p:sp>
      <p:sp>
        <p:nvSpPr>
          <p:cNvPr id="70" name="Google Shape;397;p39"/>
          <p:cNvSpPr txBox="1"/>
          <p:nvPr/>
        </p:nvSpPr>
        <p:spPr>
          <a:xfrm>
            <a:off x="7598007" y="1786299"/>
            <a:ext cx="1188720" cy="4572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</a:rPr>
              <a:t>Scientific Simulations</a:t>
            </a:r>
            <a:endParaRPr dirty="0"/>
          </a:p>
        </p:txBody>
      </p:sp>
      <p:sp>
        <p:nvSpPr>
          <p:cNvPr id="73" name="Google Shape;397;p39"/>
          <p:cNvSpPr txBox="1"/>
          <p:nvPr/>
        </p:nvSpPr>
        <p:spPr>
          <a:xfrm>
            <a:off x="6910184" y="4060202"/>
            <a:ext cx="1987206" cy="75656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Allocations-performance estimates (noise equiv. power, </a:t>
            </a:r>
            <a:r>
              <a:rPr lang="en-US" sz="1200" b="1" dirty="0" err="1" smtClean="0">
                <a:solidFill>
                  <a:schemeClr val="dk1"/>
                </a:solidFill>
              </a:rPr>
              <a:t>sidelobe</a:t>
            </a:r>
            <a:r>
              <a:rPr lang="en-US" sz="1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etc.), system analysis</a:t>
            </a:r>
            <a:endParaRPr dirty="0"/>
          </a:p>
        </p:txBody>
      </p:sp>
      <p:sp>
        <p:nvSpPr>
          <p:cNvPr id="23" name="Rectangle 22"/>
          <p:cNvSpPr/>
          <p:nvPr/>
        </p:nvSpPr>
        <p:spPr>
          <a:xfrm>
            <a:off x="4949687" y="5109765"/>
            <a:ext cx="3518452" cy="1703886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017767" y="5109765"/>
            <a:ext cx="3450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Baseline Design, Engineering Specifications</a:t>
            </a:r>
            <a:endParaRPr lang="en-US" sz="1200" b="1" dirty="0"/>
          </a:p>
        </p:txBody>
      </p:sp>
      <p:cxnSp>
        <p:nvCxnSpPr>
          <p:cNvPr id="75" name="Google Shape;391;p39"/>
          <p:cNvCxnSpPr>
            <a:stCxn id="69" idx="3"/>
            <a:endCxn id="73" idx="1"/>
          </p:cNvCxnSpPr>
          <p:nvPr/>
        </p:nvCxnSpPr>
        <p:spPr>
          <a:xfrm>
            <a:off x="6616313" y="4431786"/>
            <a:ext cx="293871" cy="6698"/>
          </a:xfrm>
          <a:prstGeom prst="straightConnector1">
            <a:avLst/>
          </a:prstGeom>
          <a:noFill/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81" name="Google Shape;393;p39"/>
          <p:cNvCxnSpPr>
            <a:stCxn id="33" idx="3"/>
            <a:endCxn id="70" idx="1"/>
          </p:cNvCxnSpPr>
          <p:nvPr/>
        </p:nvCxnSpPr>
        <p:spPr>
          <a:xfrm>
            <a:off x="6928423" y="1268754"/>
            <a:ext cx="669584" cy="746145"/>
          </a:xfrm>
          <a:prstGeom prst="straightConnector1">
            <a:avLst/>
          </a:prstGeom>
          <a:noFill/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97" name="Google Shape;393;p39"/>
          <p:cNvCxnSpPr>
            <a:stCxn id="70" idx="1"/>
            <a:endCxn id="36" idx="3"/>
          </p:cNvCxnSpPr>
          <p:nvPr/>
        </p:nvCxnSpPr>
        <p:spPr>
          <a:xfrm flipH="1">
            <a:off x="6928423" y="2014899"/>
            <a:ext cx="669584" cy="2343"/>
          </a:xfrm>
          <a:prstGeom prst="straightConnector1">
            <a:avLst/>
          </a:prstGeom>
          <a:noFill/>
          <a:ln w="9525" cap="flat" cmpd="sng">
            <a:solidFill>
              <a:srgbClr val="0000CC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10" name="Google Shape;369;p39"/>
          <p:cNvSpPr txBox="1"/>
          <p:nvPr/>
        </p:nvSpPr>
        <p:spPr>
          <a:xfrm>
            <a:off x="5048262" y="2424597"/>
            <a:ext cx="914400" cy="457200"/>
          </a:xfrm>
          <a:prstGeom prst="rect">
            <a:avLst/>
          </a:prstGeom>
          <a:solidFill>
            <a:srgbClr val="F0F8F9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</a:rPr>
              <a:t>Inflation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Survey</a:t>
            </a:r>
          </a:p>
        </p:txBody>
      </p:sp>
      <p:sp>
        <p:nvSpPr>
          <p:cNvPr id="111" name="Google Shape;369;p39"/>
          <p:cNvSpPr txBox="1"/>
          <p:nvPr/>
        </p:nvSpPr>
        <p:spPr>
          <a:xfrm>
            <a:off x="6273580" y="2435448"/>
            <a:ext cx="914400" cy="457200"/>
          </a:xfrm>
          <a:prstGeom prst="rect">
            <a:avLst/>
          </a:prstGeom>
          <a:solidFill>
            <a:srgbClr val="F0F8F9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Legacy Survey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4948194" y="2350043"/>
            <a:ext cx="2386885" cy="623717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91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Camera system-level interface documents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83110"/>
              </p:ext>
            </p:extLst>
          </p:nvPr>
        </p:nvGraphicFramePr>
        <p:xfrm>
          <a:off x="178672" y="916503"/>
          <a:ext cx="8746387" cy="5669280"/>
        </p:xfrm>
        <a:graphic>
          <a:graphicData uri="http://schemas.openxmlformats.org/drawingml/2006/table">
            <a:tbl>
              <a:tblPr/>
              <a:tblGrid>
                <a:gridCol w="748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19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3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418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88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52450" algn="l"/>
                        </a:tabLst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Doc. #</a:t>
                      </a:r>
                    </a:p>
                  </a:txBody>
                  <a:tcPr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52450" algn="l"/>
                        </a:tabLst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Title</a:t>
                      </a:r>
                    </a:p>
                  </a:txBody>
                  <a:tcPr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52450" algn="l"/>
                        </a:tabLst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Latest Revision</a:t>
                      </a:r>
                    </a:p>
                  </a:txBody>
                  <a:tcPr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52450" algn="l"/>
                        </a:tabLst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Interface Description</a:t>
                      </a:r>
                    </a:p>
                  </a:txBody>
                  <a:tcPr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LSE-18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Camera Mechanical Definition Drawing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Released</a:t>
                      </a:r>
                      <a:b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</a:b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14-May-2014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Defines camera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stayclear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boundaries, interfaces to the telescope, and volumes/locations for camera lifts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LSE-64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Camera-Telescope Utilities Interface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Released</a:t>
                      </a:r>
                      <a:b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</a:b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22-Oct-2014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Establishes utilities and utility lines provided by the telescope for camera use (power,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refrig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lines, glycol, air, …)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LSE-65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Camera-Telescope Facilities Interface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Released</a:t>
                      </a:r>
                      <a:b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</a:b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22-Oct-2014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Establishes summit facility requirements to support camera servicing (room features, power, utilities, cranes, …)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LSE-66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Guider Interface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Released</a:t>
                      </a:r>
                      <a:b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</a:b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22-Oct-2014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Defines requirements for camera guide sensor and read-out functionality to support telescope guiding needs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LSE-67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Wavefront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Sensor Interface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Released</a:t>
                      </a:r>
                      <a:b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</a:b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25-Jul-2014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Defines requirements for camera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wavefront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sensors to support telescope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wavefront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correction functions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LSE-68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Camera Data Acquisition Interface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Released</a:t>
                      </a:r>
                      <a:b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</a:b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22-Oct-2014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Support document to LSE-69; delineates data flow, command, and telemetry interface details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LSE-69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Camera DAQ-Data Management Interface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Released</a:t>
                      </a:r>
                      <a:b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</a:b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22-Oct-2014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Defines data flow interface between camera and Data Management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LSE-70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OCS Communication Architecture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12-May-2012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Defines generic communication protocols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LSE-71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Camera CCS-Observatory Control System Interface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Released</a:t>
                      </a:r>
                      <a:b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</a:b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10-Oct-2014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Defines command dictionary and protocols for OCS command of the camera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LSE-74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System Dictionary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 work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Describes OCS systems and command and control standards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LSE-78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Observatory Network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1-Jan-2014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Defines network connectivity for all systems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LSE-80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Camera-Telescope Mechanical Interface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Released</a:t>
                      </a:r>
                      <a:b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</a:b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14-May-2014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Establishes mechanical, thermal, and access interfaces for the camera, and capabilities provided by the telescope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LSE-130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Camera Data Items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 work for pre-FDR release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Lists data items to be delivered by the camera to support Data Management early data processing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8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LSE-164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Utilities and Services Schematic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 work for pre-FDR release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Support schematics for LSE-64; delineates utilities routing, line, and connector details</a:t>
                      </a:r>
                    </a:p>
                  </a:txBody>
                  <a:tcPr marL="66675" marR="66675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966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Interface definitions developed with the system design, helped allocate responsibilities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47662" y="1127134"/>
            <a:ext cx="8448675" cy="54609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•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C00000"/>
              </a:buClr>
              <a:buFont typeface="Arial"/>
              <a:buChar char="»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Interfaces defined where subsystems meet</a:t>
            </a:r>
          </a:p>
          <a:p>
            <a:endParaRPr lang="en-US" dirty="0" smtClean="0"/>
          </a:p>
          <a:p>
            <a:r>
              <a:rPr lang="en-US" dirty="0" smtClean="0"/>
              <a:t>As designs have matured, interfaces iterated, refined, and documented in Interface Control Documents (ICDs)</a:t>
            </a:r>
          </a:p>
          <a:p>
            <a:endParaRPr lang="en-US" dirty="0" smtClean="0"/>
          </a:p>
          <a:p>
            <a:r>
              <a:rPr lang="en-US" dirty="0" smtClean="0"/>
              <a:t>Level of maturity of ICDs rated by Phase:</a:t>
            </a:r>
          </a:p>
          <a:p>
            <a:pPr lvl="1"/>
            <a:r>
              <a:rPr lang="en-US" dirty="0" smtClean="0"/>
              <a:t>Phase 1</a:t>
            </a:r>
            <a:r>
              <a:rPr lang="en-US" dirty="0"/>
              <a:t>:  </a:t>
            </a:r>
            <a:r>
              <a:rPr lang="en-US" dirty="0" smtClean="0"/>
              <a:t>At Preliminary Design maturity--scope</a:t>
            </a:r>
            <a:r>
              <a:rPr lang="en-US" dirty="0"/>
              <a:t>, boundaries and </a:t>
            </a:r>
            <a:r>
              <a:rPr lang="en-US" dirty="0" smtClean="0"/>
              <a:t>responsibilities defined.</a:t>
            </a:r>
          </a:p>
          <a:p>
            <a:pPr lvl="1"/>
            <a:r>
              <a:rPr lang="en-US" dirty="0" smtClean="0"/>
              <a:t>Phase 2</a:t>
            </a:r>
            <a:r>
              <a:rPr lang="en-US" dirty="0"/>
              <a:t>:  </a:t>
            </a:r>
            <a:r>
              <a:rPr lang="en-US" dirty="0" smtClean="0"/>
              <a:t>Design-driven refinements to </a:t>
            </a:r>
            <a:r>
              <a:rPr lang="en-US" dirty="0"/>
              <a:t>boundaries and </a:t>
            </a:r>
            <a:r>
              <a:rPr lang="en-US" dirty="0" smtClean="0"/>
              <a:t>responsibilities</a:t>
            </a:r>
            <a:r>
              <a:rPr lang="en-US" dirty="0"/>
              <a:t>.  </a:t>
            </a:r>
            <a:r>
              <a:rPr lang="en-US" dirty="0" smtClean="0"/>
              <a:t>Loads, flows, and functional requirements defined.</a:t>
            </a:r>
          </a:p>
          <a:p>
            <a:pPr lvl="1"/>
            <a:r>
              <a:rPr lang="en-US" dirty="0" smtClean="0"/>
              <a:t>Phase 3:  At Final Design maturity--all details fully-documented.  Subsystems can finalize their respective designs independently.</a:t>
            </a:r>
          </a:p>
          <a:p>
            <a:pPr lvl="1"/>
            <a:endParaRPr lang="en-US" dirty="0"/>
          </a:p>
          <a:p>
            <a:r>
              <a:rPr lang="en-US" dirty="0" smtClean="0"/>
              <a:t>Note that interfaces within subsystems are managed by subsystem managers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87D0-9856-4D22-8A47-CD9A0EC044B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31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730" y="411620"/>
            <a:ext cx="7934530" cy="619744"/>
          </a:xfrm>
        </p:spPr>
        <p:txBody>
          <a:bodyPr>
            <a:noAutofit/>
          </a:bodyPr>
          <a:lstStyle/>
          <a:p>
            <a:r>
              <a:rPr lang="en-US" dirty="0" smtClean="0"/>
              <a:t>Interfaces between subsystems managed at the project level.  Interfaces within subsystems managed within the subsystem.</a:t>
            </a:r>
            <a:endParaRPr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38267" y="1204553"/>
            <a:ext cx="2370771" cy="3538817"/>
          </a:xfrm>
          <a:prstGeom prst="rect">
            <a:avLst/>
          </a:prstGeom>
        </p:spPr>
        <p:txBody>
          <a:bodyPr/>
          <a:lstStyle>
            <a:lvl1pPr marL="361498" indent="-361498" algn="l" defTabSz="965583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300" b="1">
                <a:solidFill>
                  <a:srgbClr val="00279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84833" indent="-302835" algn="l" defTabSz="965583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—"/>
              <a:defRPr sz="2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2pPr>
            <a:lvl3pPr marL="1206580" indent="-241001" algn="l" defTabSz="965583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7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3pPr>
            <a:lvl4pPr marL="1690165" indent="-242585" algn="l" defTabSz="965583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—"/>
              <a:defRPr sz="15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4pPr>
            <a:lvl5pPr marL="2172165" indent="-241001" algn="l" defTabSz="965583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5pPr>
            <a:lvl6pPr marL="2628793" indent="-241001" algn="l" defTabSz="965583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085423" indent="-241001" algn="l" defTabSz="965583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3542061" indent="-241001" algn="l" defTabSz="965583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3998683" indent="-241001" algn="l" defTabSz="965583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1600" b="0" kern="0" dirty="0" smtClean="0">
                <a:solidFill>
                  <a:schemeClr val="tx1"/>
                </a:solidFill>
              </a:rPr>
              <a:t>Populated cells indicate where an interface exists and shows type of interface and DESI document number of ICD.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600" b="0" kern="0" dirty="0" smtClean="0">
                <a:solidFill>
                  <a:schemeClr val="tx1"/>
                </a:solidFill>
              </a:rPr>
              <a:t>ICDs tracked in DESI-0532</a:t>
            </a:r>
          </a:p>
          <a:p>
            <a:pPr marL="0" indent="0">
              <a:spcAft>
                <a:spcPts val="600"/>
              </a:spcAft>
              <a:buNone/>
            </a:pPr>
            <a:endParaRPr lang="en-US" sz="1600" kern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537" y="1204553"/>
            <a:ext cx="5699545" cy="524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87D0-9856-4D22-8A47-CD9A0EC044B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25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52"/>
          <p:cNvSpPr txBox="1">
            <a:spLocks noGrp="1"/>
          </p:cNvSpPr>
          <p:nvPr>
            <p:ph type="title"/>
          </p:nvPr>
        </p:nvSpPr>
        <p:spPr>
          <a:xfrm>
            <a:off x="558847" y="3073866"/>
            <a:ext cx="81036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3200"/>
              <a:buFont typeface="Arial"/>
              <a:buNone/>
            </a:pPr>
            <a:r>
              <a:rPr lang="en-US" sz="3200" dirty="0" smtClean="0"/>
              <a:t>SE CD-1 Deliverables</a:t>
            </a:r>
            <a:endParaRPr sz="3200" dirty="0">
              <a:solidFill>
                <a:srgbClr val="1857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52"/>
          <p:cNvSpPr txBox="1">
            <a:spLocks noGrp="1"/>
          </p:cNvSpPr>
          <p:nvPr>
            <p:ph type="subTitle" idx="4294967295"/>
          </p:nvPr>
        </p:nvSpPr>
        <p:spPr>
          <a:xfrm>
            <a:off x="1281000" y="3998150"/>
            <a:ext cx="6582000" cy="5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b="1"/>
          </a:p>
        </p:txBody>
      </p:sp>
      <p:sp>
        <p:nvSpPr>
          <p:cNvPr id="509" name="Google Shape;509;p52"/>
          <p:cNvSpPr txBox="1">
            <a:spLocks noGrp="1"/>
          </p:cNvSpPr>
          <p:nvPr>
            <p:ph type="sldNum" idx="12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</p:spPr>
        <p:txBody>
          <a:bodyPr spcFirstLastPara="1" wrap="square" lIns="72000" tIns="57600" rIns="720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2771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52"/>
          <p:cNvSpPr txBox="1">
            <a:spLocks noGrp="1"/>
          </p:cNvSpPr>
          <p:nvPr>
            <p:ph type="title"/>
          </p:nvPr>
        </p:nvSpPr>
        <p:spPr>
          <a:xfrm>
            <a:off x="539797" y="2521416"/>
            <a:ext cx="81036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3200"/>
              <a:buFont typeface="Arial"/>
              <a:buNone/>
            </a:pPr>
            <a:r>
              <a:rPr lang="en-US" sz="3200" dirty="0" smtClean="0"/>
              <a:t>SE, Path to CD-1 </a:t>
            </a:r>
            <a:endParaRPr sz="3200" dirty="0">
              <a:solidFill>
                <a:srgbClr val="1857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52"/>
          <p:cNvSpPr txBox="1">
            <a:spLocks noGrp="1"/>
          </p:cNvSpPr>
          <p:nvPr>
            <p:ph type="subTitle" idx="4294967295"/>
          </p:nvPr>
        </p:nvSpPr>
        <p:spPr>
          <a:xfrm>
            <a:off x="1281000" y="3998150"/>
            <a:ext cx="6582000" cy="21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b="1" dirty="0" smtClean="0"/>
              <a:t>Response to Review Committee Questions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</a:pPr>
            <a:r>
              <a:rPr lang="en-US" altLang="en-US" sz="16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</a:t>
            </a:r>
            <a:r>
              <a:rPr lang="en-US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 present list of your expected requirements/ICD document package for CD-1/PDR</a:t>
            </a:r>
            <a:r>
              <a:rPr lang="en-US" altLang="en-US" sz="16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</a:pPr>
            <a:endParaRPr lang="en-US" altLang="en-US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</a:pPr>
            <a:r>
              <a:rPr lang="en-US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there a rough development schedule for these documents?</a:t>
            </a:r>
            <a:endParaRPr lang="en-US" altLang="en-US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en-US" b="1" dirty="0" smtClean="0"/>
          </a:p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b="1" dirty="0"/>
          </a:p>
        </p:txBody>
      </p:sp>
      <p:sp>
        <p:nvSpPr>
          <p:cNvPr id="509" name="Google Shape;509;p52"/>
          <p:cNvSpPr txBox="1">
            <a:spLocks noGrp="1"/>
          </p:cNvSpPr>
          <p:nvPr>
            <p:ph type="sldNum" idx="12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</p:spPr>
        <p:txBody>
          <a:bodyPr spcFirstLastPara="1" wrap="square" lIns="72000" tIns="57600" rIns="720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13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oogle Shape;205;p30"/>
          <p:cNvGrpSpPr/>
          <p:nvPr/>
        </p:nvGrpSpPr>
        <p:grpSpPr>
          <a:xfrm>
            <a:off x="-280931" y="1140115"/>
            <a:ext cx="7033102" cy="5536977"/>
            <a:chOff x="-532834" y="649198"/>
            <a:chExt cx="7610100" cy="6105525"/>
          </a:xfrm>
        </p:grpSpPr>
        <p:pic>
          <p:nvPicPr>
            <p:cNvPr id="206" name="Google Shape;206;p3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00468" y="649198"/>
              <a:ext cx="5686425" cy="610552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07" name="Google Shape;207;p30"/>
            <p:cNvCxnSpPr/>
            <p:nvPr/>
          </p:nvCxnSpPr>
          <p:spPr>
            <a:xfrm>
              <a:off x="3267480" y="1323445"/>
              <a:ext cx="0" cy="309562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08" name="Google Shape;208;p30"/>
            <p:cNvCxnSpPr/>
            <p:nvPr/>
          </p:nvCxnSpPr>
          <p:spPr>
            <a:xfrm>
              <a:off x="2200680" y="1633007"/>
              <a:ext cx="0" cy="2281238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09" name="Google Shape;209;p30"/>
            <p:cNvCxnSpPr/>
            <p:nvPr/>
          </p:nvCxnSpPr>
          <p:spPr>
            <a:xfrm>
              <a:off x="4318782" y="1633007"/>
              <a:ext cx="0" cy="4864289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10" name="Google Shape;210;p30"/>
            <p:cNvCxnSpPr/>
            <p:nvPr/>
          </p:nvCxnSpPr>
          <p:spPr>
            <a:xfrm rot="10800000">
              <a:off x="2200680" y="1633007"/>
              <a:ext cx="2116812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11" name="Google Shape;211;p30"/>
            <p:cNvCxnSpPr/>
            <p:nvPr/>
          </p:nvCxnSpPr>
          <p:spPr>
            <a:xfrm rot="10800000">
              <a:off x="1885515" y="2009245"/>
              <a:ext cx="36576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12" name="Google Shape;212;p30"/>
            <p:cNvCxnSpPr/>
            <p:nvPr/>
          </p:nvCxnSpPr>
          <p:spPr>
            <a:xfrm rot="10800000">
              <a:off x="1881250" y="2661707"/>
              <a:ext cx="36576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13" name="Google Shape;213;p30"/>
            <p:cNvCxnSpPr/>
            <p:nvPr/>
          </p:nvCxnSpPr>
          <p:spPr>
            <a:xfrm>
              <a:off x="2200680" y="2009245"/>
              <a:ext cx="36576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14" name="Google Shape;214;p30"/>
            <p:cNvCxnSpPr/>
            <p:nvPr/>
          </p:nvCxnSpPr>
          <p:spPr>
            <a:xfrm>
              <a:off x="2200680" y="2664049"/>
              <a:ext cx="36576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15" name="Google Shape;215;p30"/>
            <p:cNvCxnSpPr/>
            <p:nvPr/>
          </p:nvCxnSpPr>
          <p:spPr>
            <a:xfrm>
              <a:off x="2200680" y="3304645"/>
              <a:ext cx="36576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16" name="Google Shape;216;p30"/>
            <p:cNvCxnSpPr/>
            <p:nvPr/>
          </p:nvCxnSpPr>
          <p:spPr>
            <a:xfrm>
              <a:off x="1210080" y="2914965"/>
              <a:ext cx="0" cy="18288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17" name="Google Shape;217;p30"/>
            <p:cNvCxnSpPr/>
            <p:nvPr/>
          </p:nvCxnSpPr>
          <p:spPr>
            <a:xfrm rot="10800000">
              <a:off x="1972080" y="3921994"/>
              <a:ext cx="22860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18" name="Google Shape;218;p30"/>
            <p:cNvCxnSpPr/>
            <p:nvPr/>
          </p:nvCxnSpPr>
          <p:spPr>
            <a:xfrm>
              <a:off x="3329472" y="3553505"/>
              <a:ext cx="0" cy="18288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19" name="Google Shape;219;p30"/>
            <p:cNvCxnSpPr/>
            <p:nvPr/>
          </p:nvCxnSpPr>
          <p:spPr>
            <a:xfrm>
              <a:off x="4318782" y="2009245"/>
              <a:ext cx="36576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20" name="Google Shape;220;p30"/>
            <p:cNvCxnSpPr/>
            <p:nvPr/>
          </p:nvCxnSpPr>
          <p:spPr>
            <a:xfrm>
              <a:off x="4318782" y="2664049"/>
              <a:ext cx="36576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21" name="Google Shape;221;p30"/>
            <p:cNvCxnSpPr/>
            <p:nvPr/>
          </p:nvCxnSpPr>
          <p:spPr>
            <a:xfrm>
              <a:off x="4311033" y="3304645"/>
              <a:ext cx="36576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22" name="Google Shape;222;p30"/>
            <p:cNvCxnSpPr/>
            <p:nvPr/>
          </p:nvCxnSpPr>
          <p:spPr>
            <a:xfrm>
              <a:off x="4325241" y="3914245"/>
              <a:ext cx="36576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23" name="Google Shape;223;p30"/>
            <p:cNvCxnSpPr/>
            <p:nvPr/>
          </p:nvCxnSpPr>
          <p:spPr>
            <a:xfrm>
              <a:off x="4317492" y="4569049"/>
              <a:ext cx="36576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24" name="Google Shape;224;p30"/>
            <p:cNvCxnSpPr/>
            <p:nvPr/>
          </p:nvCxnSpPr>
          <p:spPr>
            <a:xfrm>
              <a:off x="4318782" y="5209645"/>
              <a:ext cx="36576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25" name="Google Shape;225;p30"/>
            <p:cNvCxnSpPr/>
            <p:nvPr/>
          </p:nvCxnSpPr>
          <p:spPr>
            <a:xfrm>
              <a:off x="4318782" y="5842492"/>
              <a:ext cx="36576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26" name="Google Shape;226;p30"/>
            <p:cNvCxnSpPr/>
            <p:nvPr/>
          </p:nvCxnSpPr>
          <p:spPr>
            <a:xfrm>
              <a:off x="4311033" y="6497296"/>
              <a:ext cx="365760" cy="0"/>
            </a:xfrm>
            <a:prstGeom prst="straightConnector1">
              <a:avLst/>
            </a:prstGeom>
            <a:noFill/>
            <a:ln w="9525" cap="flat" cmpd="sng">
              <a:solidFill>
                <a:srgbClr val="2E2E9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27" name="Google Shape;227;p30"/>
            <p:cNvCxnSpPr/>
            <p:nvPr/>
          </p:nvCxnSpPr>
          <p:spPr>
            <a:xfrm>
              <a:off x="-532834" y="3002024"/>
              <a:ext cx="7610100" cy="19029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A2A2E0"/>
              </a:solidFill>
              <a:prstDash val="dash"/>
              <a:round/>
              <a:headEnd type="none" w="sm" len="sm"/>
              <a:tailEnd type="none" w="sm" len="sm"/>
            </a:ln>
          </p:spPr>
        </p:cxnSp>
      </p:grpSp>
      <p:sp>
        <p:nvSpPr>
          <p:cNvPr id="228" name="Google Shape;228;p30"/>
          <p:cNvSpPr/>
          <p:nvPr/>
        </p:nvSpPr>
        <p:spPr>
          <a:xfrm>
            <a:off x="4377817" y="2087201"/>
            <a:ext cx="1715634" cy="4659961"/>
          </a:xfrm>
          <a:prstGeom prst="rect">
            <a:avLst/>
          </a:prstGeom>
          <a:solidFill>
            <a:srgbClr val="BBE0E3">
              <a:alpha val="41960"/>
            </a:srgbClr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30"/>
          <p:cNvSpPr txBox="1"/>
          <p:nvPr/>
        </p:nvSpPr>
        <p:spPr>
          <a:xfrm>
            <a:off x="6336167" y="1529211"/>
            <a:ext cx="1554480" cy="400203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Requirements management</a:t>
            </a:r>
            <a:endParaRPr dirty="0"/>
          </a:p>
        </p:txBody>
      </p:sp>
      <p:cxnSp>
        <p:nvCxnSpPr>
          <p:cNvPr id="230" name="Google Shape;230;p30"/>
          <p:cNvCxnSpPr>
            <a:stCxn id="229" idx="1"/>
          </p:cNvCxnSpPr>
          <p:nvPr/>
        </p:nvCxnSpPr>
        <p:spPr>
          <a:xfrm flipH="1" flipV="1">
            <a:off x="4264427" y="1404239"/>
            <a:ext cx="2071740" cy="325074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31" name="Google Shape;231;p30"/>
          <p:cNvSpPr txBox="1"/>
          <p:nvPr/>
        </p:nvSpPr>
        <p:spPr>
          <a:xfrm>
            <a:off x="6336167" y="2112374"/>
            <a:ext cx="1554480" cy="400203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Interface control</a:t>
            </a:r>
            <a:endParaRPr/>
          </a:p>
        </p:txBody>
      </p:sp>
      <p:cxnSp>
        <p:nvCxnSpPr>
          <p:cNvPr id="232" name="Google Shape;232;p30"/>
          <p:cNvCxnSpPr/>
          <p:nvPr/>
        </p:nvCxnSpPr>
        <p:spPr>
          <a:xfrm rot="10800000">
            <a:off x="4264501" y="1566870"/>
            <a:ext cx="2071666" cy="545506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33" name="Google Shape;233;p30"/>
          <p:cNvSpPr txBox="1"/>
          <p:nvPr/>
        </p:nvSpPr>
        <p:spPr>
          <a:xfrm>
            <a:off x="6336167" y="2695537"/>
            <a:ext cx="1554480" cy="400203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Technical Configuration </a:t>
            </a:r>
            <a:r>
              <a:rPr lang="en-US" b="1" dirty="0" err="1" smtClean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Mng</a:t>
            </a:r>
            <a:endParaRPr dirty="0"/>
          </a:p>
        </p:txBody>
      </p:sp>
      <p:cxnSp>
        <p:nvCxnSpPr>
          <p:cNvPr id="234" name="Google Shape;234;p30"/>
          <p:cNvCxnSpPr>
            <a:stCxn id="233" idx="1"/>
          </p:cNvCxnSpPr>
          <p:nvPr/>
        </p:nvCxnSpPr>
        <p:spPr>
          <a:xfrm flipH="1" flipV="1">
            <a:off x="3845191" y="2430021"/>
            <a:ext cx="2490976" cy="465618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35" name="Google Shape;235;p30"/>
          <p:cNvSpPr txBox="1"/>
          <p:nvPr/>
        </p:nvSpPr>
        <p:spPr>
          <a:xfrm>
            <a:off x="6336167" y="3278700"/>
            <a:ext cx="1554480" cy="400203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Managing design development</a:t>
            </a:r>
            <a:endParaRPr/>
          </a:p>
        </p:txBody>
      </p:sp>
      <p:sp>
        <p:nvSpPr>
          <p:cNvPr id="236" name="Google Shape;236;p30"/>
          <p:cNvSpPr txBox="1"/>
          <p:nvPr/>
        </p:nvSpPr>
        <p:spPr>
          <a:xfrm>
            <a:off x="6336167" y="5028187"/>
            <a:ext cx="1554480" cy="400203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Verification planning</a:t>
            </a:r>
            <a:endParaRPr dirty="0"/>
          </a:p>
        </p:txBody>
      </p:sp>
      <p:sp>
        <p:nvSpPr>
          <p:cNvPr id="237" name="Google Shape;237;p30"/>
          <p:cNvSpPr txBox="1"/>
          <p:nvPr/>
        </p:nvSpPr>
        <p:spPr>
          <a:xfrm>
            <a:off x="6336167" y="3861861"/>
            <a:ext cx="1554480" cy="400203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Value engineering</a:t>
            </a:r>
            <a:endParaRPr dirty="0"/>
          </a:p>
        </p:txBody>
      </p:sp>
      <p:sp>
        <p:nvSpPr>
          <p:cNvPr id="238" name="Google Shape;238;p30"/>
          <p:cNvSpPr txBox="1"/>
          <p:nvPr/>
        </p:nvSpPr>
        <p:spPr>
          <a:xfrm>
            <a:off x="6336167" y="4445023"/>
            <a:ext cx="1554480" cy="400203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Risk management</a:t>
            </a:r>
            <a:endParaRPr dirty="0"/>
          </a:p>
        </p:txBody>
      </p:sp>
      <p:cxnSp>
        <p:nvCxnSpPr>
          <p:cNvPr id="239" name="Google Shape;239;p30"/>
          <p:cNvCxnSpPr>
            <a:stCxn id="235" idx="1"/>
          </p:cNvCxnSpPr>
          <p:nvPr/>
        </p:nvCxnSpPr>
        <p:spPr>
          <a:xfrm flipH="1" flipV="1">
            <a:off x="1950071" y="2489274"/>
            <a:ext cx="4386096" cy="989528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40" name="Google Shape;240;p30"/>
          <p:cNvCxnSpPr>
            <a:stCxn id="236" idx="1"/>
          </p:cNvCxnSpPr>
          <p:nvPr/>
        </p:nvCxnSpPr>
        <p:spPr>
          <a:xfrm flipH="1" flipV="1">
            <a:off x="3845191" y="4262193"/>
            <a:ext cx="2490976" cy="966096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41" name="Google Shape;241;p30"/>
          <p:cNvCxnSpPr>
            <a:stCxn id="237" idx="1"/>
          </p:cNvCxnSpPr>
          <p:nvPr/>
        </p:nvCxnSpPr>
        <p:spPr>
          <a:xfrm flipH="1" flipV="1">
            <a:off x="3845191" y="3095867"/>
            <a:ext cx="2490976" cy="966096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42" name="Google Shape;242;p30"/>
          <p:cNvCxnSpPr>
            <a:stCxn id="238" idx="1"/>
          </p:cNvCxnSpPr>
          <p:nvPr/>
        </p:nvCxnSpPr>
        <p:spPr>
          <a:xfrm flipH="1" flipV="1">
            <a:off x="1950071" y="3095829"/>
            <a:ext cx="4386096" cy="1549296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43" name="Google Shape;243;p30"/>
          <p:cNvSpPr txBox="1"/>
          <p:nvPr/>
        </p:nvSpPr>
        <p:spPr>
          <a:xfrm>
            <a:off x="6336167" y="5611345"/>
            <a:ext cx="1554480" cy="400203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Standards &amp; Plans</a:t>
            </a:r>
            <a:endParaRPr dirty="0"/>
          </a:p>
        </p:txBody>
      </p:sp>
      <p:cxnSp>
        <p:nvCxnSpPr>
          <p:cNvPr id="244" name="Google Shape;244;p30"/>
          <p:cNvCxnSpPr/>
          <p:nvPr/>
        </p:nvCxnSpPr>
        <p:spPr>
          <a:xfrm rot="10800000">
            <a:off x="6093453" y="5703180"/>
            <a:ext cx="244845" cy="108266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45" name="Google Shape;245;p30"/>
          <p:cNvSpPr txBox="1">
            <a:spLocks noGrp="1"/>
          </p:cNvSpPr>
          <p:nvPr>
            <p:ph type="title"/>
          </p:nvPr>
        </p:nvSpPr>
        <p:spPr>
          <a:xfrm>
            <a:off x="180350" y="119375"/>
            <a:ext cx="87144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18275" rIns="457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i="0" u="none" strike="noStrike" cap="none" dirty="0" smtClean="0">
                <a:solidFill>
                  <a:srgbClr val="18572E"/>
                </a:solidFill>
              </a:rPr>
              <a:t>Complet</a:t>
            </a:r>
            <a:r>
              <a:rPr lang="en-US" dirty="0" smtClean="0"/>
              <a:t>e, Release and Roll out Plans;  Draft Standards</a:t>
            </a:r>
            <a:endParaRPr sz="2400" i="0" u="none" strike="noStrike" cap="none" dirty="0">
              <a:solidFill>
                <a:srgbClr val="18572E"/>
              </a:solidFill>
            </a:endParaRPr>
          </a:p>
        </p:txBody>
      </p:sp>
      <p:sp>
        <p:nvSpPr>
          <p:cNvPr id="246" name="Google Shape;246;p30"/>
          <p:cNvSpPr txBox="1">
            <a:spLocks noGrp="1"/>
          </p:cNvSpPr>
          <p:nvPr>
            <p:ph type="sldNum" idx="12"/>
          </p:nvPr>
        </p:nvSpPr>
        <p:spPr>
          <a:xfrm>
            <a:off x="8318650" y="6502400"/>
            <a:ext cx="479400" cy="279600"/>
          </a:xfrm>
          <a:prstGeom prst="rect">
            <a:avLst/>
          </a:prstGeom>
        </p:spPr>
        <p:txBody>
          <a:bodyPr spcFirstLastPara="1" wrap="square" lIns="72000" tIns="57600" rIns="7200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599451" y="1165625"/>
            <a:ext cx="13114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rgbClr val="0070C0"/>
                </a:solidFill>
              </a:rPr>
              <a:t>Draft Plan Discussion with L2 SE</a:t>
            </a:r>
            <a:endParaRPr lang="en-US" sz="13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62463" y="6169047"/>
            <a:ext cx="182155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 smtClean="0">
                <a:solidFill>
                  <a:srgbClr val="0070C0"/>
                </a:solidFill>
              </a:rPr>
              <a:t>Standards have not started.  </a:t>
            </a:r>
            <a:endParaRPr lang="en-US" sz="1300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329" y="2252632"/>
            <a:ext cx="65051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 smtClean="0">
                <a:solidFill>
                  <a:srgbClr val="0070C0"/>
                </a:solidFill>
              </a:rPr>
              <a:t>Draft</a:t>
            </a:r>
            <a:endParaRPr lang="en-US" sz="1300" dirty="0">
              <a:solidFill>
                <a:srgbClr val="0070C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8904" y="2824132"/>
            <a:ext cx="65051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 smtClean="0">
                <a:solidFill>
                  <a:srgbClr val="0070C0"/>
                </a:solidFill>
              </a:rPr>
              <a:t>Draft</a:t>
            </a:r>
            <a:endParaRPr lang="en-US" sz="1300" dirty="0">
              <a:solidFill>
                <a:srgbClr val="0070C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-26346" y="3433732"/>
            <a:ext cx="83796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 smtClean="0">
                <a:solidFill>
                  <a:srgbClr val="0070C0"/>
                </a:solidFill>
              </a:rPr>
              <a:t>Record</a:t>
            </a:r>
            <a:endParaRPr lang="en-US" sz="1300" dirty="0">
              <a:solidFill>
                <a:srgbClr val="0070C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936028" y="3574268"/>
            <a:ext cx="139847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 smtClean="0">
                <a:solidFill>
                  <a:srgbClr val="0070C0"/>
                </a:solidFill>
              </a:rPr>
              <a:t>Draft created but approach driven by L2s and TBD</a:t>
            </a:r>
            <a:endParaRPr lang="en-US" sz="1300" dirty="0">
              <a:solidFill>
                <a:srgbClr val="0070C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79832" y="4803204"/>
            <a:ext cx="226712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0070C0"/>
                </a:solidFill>
              </a:rPr>
              <a:t>Remaining drafts from LSST, DESI and Smithsonian.  Need agreement on approach from SE Working Group</a:t>
            </a:r>
            <a:endParaRPr lang="en-US" sz="1300" dirty="0">
              <a:solidFill>
                <a:srgbClr val="0070C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108509" y="2714391"/>
            <a:ext cx="126564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 smtClean="0">
                <a:solidFill>
                  <a:srgbClr val="0070C0"/>
                </a:solidFill>
              </a:rPr>
              <a:t>Hold – coupled with PMCS &amp; tools</a:t>
            </a:r>
            <a:endParaRPr lang="en-US" sz="1300" dirty="0">
              <a:solidFill>
                <a:srgbClr val="0070C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276371" y="6184649"/>
            <a:ext cx="182155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 smtClean="0">
                <a:solidFill>
                  <a:srgbClr val="0070C0"/>
                </a:solidFill>
              </a:rPr>
              <a:t>Standards have not started.  </a:t>
            </a:r>
            <a:endParaRPr lang="en-US" sz="13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49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0" animBg="1"/>
      <p:bldP spid="231" grpId="0" animBg="1"/>
      <p:bldP spid="233" grpId="0" animBg="1"/>
      <p:bldP spid="235" grpId="0" animBg="1"/>
      <p:bldP spid="236" grpId="0" animBg="1"/>
      <p:bldP spid="237" grpId="0" animBg="1"/>
      <p:bldP spid="238" grpId="0" animBg="1"/>
      <p:bldP spid="243" grpId="0" animBg="1"/>
      <p:bldP spid="6" grpId="0"/>
      <p:bldP spid="7" grpId="0"/>
      <p:bldP spid="8" grpId="0"/>
      <p:bldP spid="53" grpId="0"/>
      <p:bldP spid="54" grpId="0"/>
      <p:bldP spid="55" grpId="0"/>
      <p:bldP spid="56" grpId="0"/>
      <p:bldP spid="51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 &amp; Specification Timeline </a:t>
            </a:r>
            <a:endParaRPr lang="en-US" dirty="0"/>
          </a:p>
        </p:txBody>
      </p:sp>
      <p:sp>
        <p:nvSpPr>
          <p:cNvPr id="36" name="Text Placeholder 35"/>
          <p:cNvSpPr>
            <a:spLocks noGrp="1"/>
          </p:cNvSpPr>
          <p:nvPr>
            <p:ph type="body" idx="1"/>
          </p:nvPr>
        </p:nvSpPr>
        <p:spPr>
          <a:xfrm>
            <a:off x="457200" y="1036610"/>
            <a:ext cx="8109000" cy="1019082"/>
          </a:xfrm>
        </p:spPr>
        <p:txBody>
          <a:bodyPr/>
          <a:lstStyle/>
          <a:p>
            <a:r>
              <a:rPr lang="en-US" dirty="0" smtClean="0"/>
              <a:t>CD-1, Conceptual Design:  Q3FY21 (Apr-Jun)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82276" y="1978150"/>
          <a:ext cx="8478833" cy="239554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20067">
                  <a:extLst>
                    <a:ext uri="{9D8B030D-6E8A-4147-A177-3AD203B41FA5}">
                      <a16:colId xmlns:a16="http://schemas.microsoft.com/office/drawing/2014/main" val="3478474459"/>
                    </a:ext>
                  </a:extLst>
                </a:gridCol>
                <a:gridCol w="820982">
                  <a:extLst>
                    <a:ext uri="{9D8B030D-6E8A-4147-A177-3AD203B41FA5}">
                      <a16:colId xmlns:a16="http://schemas.microsoft.com/office/drawing/2014/main" val="285566603"/>
                    </a:ext>
                  </a:extLst>
                </a:gridCol>
                <a:gridCol w="843472">
                  <a:extLst>
                    <a:ext uri="{9D8B030D-6E8A-4147-A177-3AD203B41FA5}">
                      <a16:colId xmlns:a16="http://schemas.microsoft.com/office/drawing/2014/main" val="2848774577"/>
                    </a:ext>
                  </a:extLst>
                </a:gridCol>
                <a:gridCol w="2047461">
                  <a:extLst>
                    <a:ext uri="{9D8B030D-6E8A-4147-A177-3AD203B41FA5}">
                      <a16:colId xmlns:a16="http://schemas.microsoft.com/office/drawing/2014/main" val="531794235"/>
                    </a:ext>
                  </a:extLst>
                </a:gridCol>
                <a:gridCol w="2146851">
                  <a:extLst>
                    <a:ext uri="{9D8B030D-6E8A-4147-A177-3AD203B41FA5}">
                      <a16:colId xmlns:a16="http://schemas.microsoft.com/office/drawing/2014/main" val="3252801672"/>
                    </a:ext>
                  </a:extLst>
                </a:gridCol>
              </a:tblGrid>
              <a:tr h="451184">
                <a:tc>
                  <a:txBody>
                    <a:bodyPr/>
                    <a:lstStyle/>
                    <a:p>
                      <a:r>
                        <a:rPr lang="en-US" dirty="0" smtClean="0"/>
                        <a:t>Document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 Draft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 Review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System</a:t>
                      </a:r>
                      <a:r>
                        <a:rPr lang="en-US" baseline="0" dirty="0" smtClean="0"/>
                        <a:t> Function/ Requirement Review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 Release for CD-1 /NSF</a:t>
                      </a:r>
                      <a:r>
                        <a:rPr lang="en-US" baseline="0" dirty="0" smtClean="0"/>
                        <a:t> PDR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2845127"/>
                  </a:ext>
                </a:extLst>
              </a:tr>
              <a:tr h="451184">
                <a:tc>
                  <a:txBody>
                    <a:bodyPr/>
                    <a:lstStyle/>
                    <a:p>
                      <a:r>
                        <a:rPr lang="en-US" dirty="0" smtClean="0"/>
                        <a:t>CMB-S4</a:t>
                      </a:r>
                      <a:r>
                        <a:rPr lang="en-US" baseline="0" dirty="0" smtClean="0"/>
                        <a:t> Science Requirements Document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9/2020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3486743"/>
                  </a:ext>
                </a:extLst>
              </a:tr>
              <a:tr h="451184">
                <a:tc>
                  <a:txBody>
                    <a:bodyPr/>
                    <a:lstStyle/>
                    <a:p>
                      <a:r>
                        <a:rPr lang="en-US" dirty="0" smtClean="0"/>
                        <a:t>CMB-S4 Survey Requirements (Inflation</a:t>
                      </a:r>
                      <a:r>
                        <a:rPr lang="en-US" baseline="0" dirty="0" smtClean="0"/>
                        <a:t> &amp; Legacy)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9/2020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82070"/>
                  </a:ext>
                </a:extLst>
              </a:tr>
              <a:tr h="451184">
                <a:tc>
                  <a:txBody>
                    <a:bodyPr/>
                    <a:lstStyle/>
                    <a:p>
                      <a:r>
                        <a:rPr lang="en-US" dirty="0" smtClean="0"/>
                        <a:t>CMB-S4</a:t>
                      </a:r>
                      <a:r>
                        <a:rPr lang="en-US" baseline="0" dirty="0" smtClean="0"/>
                        <a:t> System Requirements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9/2020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903468"/>
                  </a:ext>
                </a:extLst>
              </a:tr>
              <a:tr h="322906"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Operations Concept Document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9/2020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5652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0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 &amp; Specification Timeline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70121" y="1516061"/>
          <a:ext cx="7511937" cy="31063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01070">
                  <a:extLst>
                    <a:ext uri="{9D8B030D-6E8A-4147-A177-3AD203B41FA5}">
                      <a16:colId xmlns:a16="http://schemas.microsoft.com/office/drawing/2014/main" val="3478474459"/>
                    </a:ext>
                  </a:extLst>
                </a:gridCol>
                <a:gridCol w="1172818">
                  <a:extLst>
                    <a:ext uri="{9D8B030D-6E8A-4147-A177-3AD203B41FA5}">
                      <a16:colId xmlns:a16="http://schemas.microsoft.com/office/drawing/2014/main" val="28556660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848774577"/>
                    </a:ext>
                  </a:extLst>
                </a:gridCol>
                <a:gridCol w="1232452">
                  <a:extLst>
                    <a:ext uri="{9D8B030D-6E8A-4147-A177-3AD203B41FA5}">
                      <a16:colId xmlns:a16="http://schemas.microsoft.com/office/drawing/2014/main" val="531794235"/>
                    </a:ext>
                  </a:extLst>
                </a:gridCol>
                <a:gridCol w="1662597">
                  <a:extLst>
                    <a:ext uri="{9D8B030D-6E8A-4147-A177-3AD203B41FA5}">
                      <a16:colId xmlns:a16="http://schemas.microsoft.com/office/drawing/2014/main" val="3252801672"/>
                    </a:ext>
                  </a:extLst>
                </a:gridCol>
              </a:tblGrid>
              <a:tr h="667964">
                <a:tc>
                  <a:txBody>
                    <a:bodyPr/>
                    <a:lstStyle/>
                    <a:p>
                      <a:r>
                        <a:rPr lang="en-US" dirty="0" smtClean="0"/>
                        <a:t>Document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 Draft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 Review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CDR Review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Update for CD-1/ NSF PDR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2845127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SAT </a:t>
                      </a:r>
                      <a:r>
                        <a:rPr lang="en-US" dirty="0" err="1" smtClean="0"/>
                        <a:t>Req’s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3/2021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3486743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LAT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Req’s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3/2021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82070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Detector &amp; Readout </a:t>
                      </a:r>
                      <a:r>
                        <a:rPr lang="en-US" dirty="0" err="1" smtClean="0"/>
                        <a:t>Req’s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3/2021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903468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DM </a:t>
                      </a:r>
                      <a:r>
                        <a:rPr lang="en-US" dirty="0" err="1" smtClean="0"/>
                        <a:t>Req’s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Arial"/>
                        </a:rPr>
                        <a:t>3/2021</a:t>
                      </a:r>
                      <a:endPara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565262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Site </a:t>
                      </a:r>
                      <a:r>
                        <a:rPr lang="en-US" dirty="0" err="1" smtClean="0"/>
                        <a:t>Req’s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Arial"/>
                        </a:rPr>
                        <a:t>3/2021</a:t>
                      </a:r>
                      <a:endPara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23208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DAQ </a:t>
                      </a:r>
                      <a:r>
                        <a:rPr lang="en-US" dirty="0" err="1" smtClean="0"/>
                        <a:t>Req’s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Arial"/>
                        </a:rPr>
                        <a:t>3/2021</a:t>
                      </a:r>
                      <a:endPara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973823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Controls </a:t>
                      </a:r>
                      <a:r>
                        <a:rPr lang="en-US" dirty="0" err="1" smtClean="0"/>
                        <a:t>Req’s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Arial"/>
                        </a:rPr>
                        <a:t>3/2021</a:t>
                      </a:r>
                      <a:endPara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658271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0278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405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45"/>
          <p:cNvSpPr txBox="1">
            <a:spLocks noGrp="1"/>
          </p:cNvSpPr>
          <p:nvPr>
            <p:ph type="title"/>
          </p:nvPr>
        </p:nvSpPr>
        <p:spPr>
          <a:xfrm>
            <a:off x="152400" y="38100"/>
            <a:ext cx="7162800" cy="728100"/>
          </a:xfrm>
          <a:prstGeom prst="rect">
            <a:avLst/>
          </a:prstGeom>
        </p:spPr>
        <p:txBody>
          <a:bodyPr spcFirstLastPara="1" wrap="square" lIns="45700" tIns="18275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Defining Interfaces - N</a:t>
            </a:r>
            <a:r>
              <a:rPr lang="en-US" baseline="30000"/>
              <a:t>2</a:t>
            </a:r>
            <a:r>
              <a:rPr lang="en-US"/>
              <a:t> Diagram</a:t>
            </a:r>
            <a:endParaRPr/>
          </a:p>
        </p:txBody>
      </p:sp>
      <p:sp>
        <p:nvSpPr>
          <p:cNvPr id="449" name="Google Shape;449;p45"/>
          <p:cNvSpPr/>
          <p:nvPr/>
        </p:nvSpPr>
        <p:spPr>
          <a:xfrm rot="-2248783">
            <a:off x="3416290" y="2768401"/>
            <a:ext cx="3089335" cy="923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u="sng">
                <a:solidFill>
                  <a:srgbClr val="F8F8F8"/>
                </a:solidFill>
                <a:latin typeface="Arial"/>
                <a:ea typeface="Arial"/>
                <a:cs typeface="Arial"/>
                <a:sym typeface="Arial"/>
              </a:rPr>
              <a:t>example</a:t>
            </a:r>
            <a:endParaRPr sz="5400" b="1">
              <a:solidFill>
                <a:srgbClr val="F8F8F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45"/>
          <p:cNvSpPr txBox="1">
            <a:spLocks noGrp="1"/>
          </p:cNvSpPr>
          <p:nvPr>
            <p:ph type="sldNum" idx="12"/>
          </p:nvPr>
        </p:nvSpPr>
        <p:spPr>
          <a:xfrm>
            <a:off x="8556775" y="6502400"/>
            <a:ext cx="479400" cy="279600"/>
          </a:xfrm>
          <a:prstGeom prst="rect">
            <a:avLst/>
          </a:prstGeom>
        </p:spPr>
        <p:txBody>
          <a:bodyPr spcFirstLastPara="1" wrap="square" lIns="72000" tIns="57600" rIns="7200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pic>
        <p:nvPicPr>
          <p:cNvPr id="451" name="Google Shape;451;p45"/>
          <p:cNvPicPr preferRelativeResize="0"/>
          <p:nvPr/>
        </p:nvPicPr>
        <p:blipFill rotWithShape="1">
          <a:blip r:embed="rId3">
            <a:alphaModFix/>
          </a:blip>
          <a:srcRect t="3278"/>
          <a:stretch/>
        </p:blipFill>
        <p:spPr>
          <a:xfrm>
            <a:off x="250825" y="1844025"/>
            <a:ext cx="8617274" cy="4134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009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Block Diagram Example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8" y="942413"/>
            <a:ext cx="8937625" cy="540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67000" y="6359525"/>
            <a:ext cx="37338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u="sng" dirty="0" smtClean="0">
                <a:solidFill>
                  <a:srgbClr val="000099"/>
                </a:solidFill>
              </a:rPr>
              <a:t>Thermal Block Diagram</a:t>
            </a:r>
            <a:endParaRPr lang="en-US" sz="1400" b="1" u="sng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41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43"/>
          <p:cNvSpPr txBox="1">
            <a:spLocks noGrp="1"/>
          </p:cNvSpPr>
          <p:nvPr>
            <p:ph type="title"/>
          </p:nvPr>
        </p:nvSpPr>
        <p:spPr>
          <a:xfrm>
            <a:off x="558847" y="3073866"/>
            <a:ext cx="81036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3200"/>
              <a:buFont typeface="Arial"/>
              <a:buNone/>
            </a:pPr>
            <a:r>
              <a:rPr lang="en-US" sz="3200"/>
              <a:t>Interface Management and Verification</a:t>
            </a:r>
            <a:endParaRPr sz="3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3200"/>
              <a:buFont typeface="Arial"/>
              <a:buNone/>
            </a:pPr>
            <a:r>
              <a:rPr lang="en-US" sz="3200"/>
              <a:t> for CMB-S4</a:t>
            </a:r>
            <a:endParaRPr sz="3200">
              <a:solidFill>
                <a:srgbClr val="1857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43"/>
          <p:cNvSpPr txBox="1">
            <a:spLocks noGrp="1"/>
          </p:cNvSpPr>
          <p:nvPr>
            <p:ph type="subTitle" idx="4294967295"/>
          </p:nvPr>
        </p:nvSpPr>
        <p:spPr>
          <a:xfrm>
            <a:off x="1281000" y="3998150"/>
            <a:ext cx="6582000" cy="5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b="1"/>
          </a:p>
        </p:txBody>
      </p:sp>
      <p:sp>
        <p:nvSpPr>
          <p:cNvPr id="434" name="Google Shape;434;p43"/>
          <p:cNvSpPr txBox="1">
            <a:spLocks noGrp="1"/>
          </p:cNvSpPr>
          <p:nvPr>
            <p:ph type="sldNum" idx="12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</p:spPr>
        <p:txBody>
          <a:bodyPr spcFirstLastPara="1" wrap="square" lIns="72000" tIns="57600" rIns="720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Control Documents Timeline </a:t>
            </a:r>
            <a:endParaRPr lang="en-US" dirty="0"/>
          </a:p>
        </p:txBody>
      </p:sp>
      <p:sp>
        <p:nvSpPr>
          <p:cNvPr id="36" name="Text Placeholder 35"/>
          <p:cNvSpPr>
            <a:spLocks noGrp="1"/>
          </p:cNvSpPr>
          <p:nvPr>
            <p:ph type="body" idx="1"/>
          </p:nvPr>
        </p:nvSpPr>
        <p:spPr>
          <a:xfrm>
            <a:off x="457200" y="1036610"/>
            <a:ext cx="8109000" cy="1019082"/>
          </a:xfrm>
        </p:spPr>
        <p:txBody>
          <a:bodyPr/>
          <a:lstStyle/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1800" dirty="0"/>
              <a:t>Create Block Diagrams &amp; Define N^2 Diagram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1800" dirty="0"/>
              <a:t>Complete ICD Phase 1 -  define scope boundaries, interface features driving/being driven by the conceptual design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51822" y="2055692"/>
          <a:ext cx="8099054" cy="4541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424853">
                  <a:extLst>
                    <a:ext uri="{9D8B030D-6E8A-4147-A177-3AD203B41FA5}">
                      <a16:colId xmlns:a16="http://schemas.microsoft.com/office/drawing/2014/main" val="3478474459"/>
                    </a:ext>
                  </a:extLst>
                </a:gridCol>
                <a:gridCol w="1285875">
                  <a:extLst>
                    <a:ext uri="{9D8B030D-6E8A-4147-A177-3AD203B41FA5}">
                      <a16:colId xmlns:a16="http://schemas.microsoft.com/office/drawing/2014/main" val="285566603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2848774577"/>
                    </a:ext>
                  </a:extLst>
                </a:gridCol>
                <a:gridCol w="962025">
                  <a:extLst>
                    <a:ext uri="{9D8B030D-6E8A-4147-A177-3AD203B41FA5}">
                      <a16:colId xmlns:a16="http://schemas.microsoft.com/office/drawing/2014/main" val="531794235"/>
                    </a:ext>
                  </a:extLst>
                </a:gridCol>
                <a:gridCol w="1273776">
                  <a:extLst>
                    <a:ext uri="{9D8B030D-6E8A-4147-A177-3AD203B41FA5}">
                      <a16:colId xmlns:a16="http://schemas.microsoft.com/office/drawing/2014/main" val="3252801672"/>
                    </a:ext>
                  </a:extLst>
                </a:gridCol>
              </a:tblGrid>
              <a:tr h="667964">
                <a:tc>
                  <a:txBody>
                    <a:bodyPr/>
                    <a:lstStyle/>
                    <a:p>
                      <a:r>
                        <a:rPr lang="en-US" dirty="0" smtClean="0"/>
                        <a:t>Document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 Draft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 Review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CDR Review Update</a:t>
                      </a:r>
                      <a:r>
                        <a:rPr lang="en-US" baseline="0" dirty="0" smtClean="0"/>
                        <a:t> &amp; Release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Update &amp; Release for CD-1/ NSF PDR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2845127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Block Diagrams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3/2021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3486743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N^2</a:t>
                      </a:r>
                      <a:r>
                        <a:rPr lang="en-US" baseline="0" dirty="0" smtClean="0"/>
                        <a:t> 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4/2020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3/2021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82070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 List of ICD Documents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903468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Utilities and Services ICD (SAT</a:t>
                      </a:r>
                      <a:r>
                        <a:rPr lang="en-US" baseline="0" dirty="0" smtClean="0"/>
                        <a:t> and Site)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Arial"/>
                        </a:rPr>
                        <a:t>3/2021</a:t>
                      </a:r>
                      <a:endPara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565262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Utilities and Services ICD (LAT</a:t>
                      </a:r>
                      <a:r>
                        <a:rPr lang="en-US" baseline="0" dirty="0" smtClean="0"/>
                        <a:t> and Site)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Arial"/>
                        </a:rPr>
                        <a:t>3/2021</a:t>
                      </a:r>
                      <a:endPara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23208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Utilities and Services ICD (</a:t>
                      </a:r>
                      <a:r>
                        <a:rPr lang="en-US" dirty="0" err="1" smtClean="0"/>
                        <a:t>Det&amp;RO</a:t>
                      </a:r>
                      <a:r>
                        <a:rPr lang="en-US" baseline="0" dirty="0" smtClean="0"/>
                        <a:t> and Site)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Arial"/>
                        </a:rPr>
                        <a:t>3/2021</a:t>
                      </a:r>
                      <a:endPara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973823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Utilities and Services ICD (DMT</a:t>
                      </a:r>
                      <a:r>
                        <a:rPr lang="en-US" baseline="0" dirty="0" smtClean="0"/>
                        <a:t> and Site)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Arial"/>
                        </a:rPr>
                        <a:t>3/2021</a:t>
                      </a:r>
                      <a:endPara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658271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Utilities and Services ICD (DAQ</a:t>
                      </a:r>
                      <a:r>
                        <a:rPr lang="en-US" baseline="0" dirty="0" smtClean="0"/>
                        <a:t> and Site)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027803"/>
                  </a:ext>
                </a:extLst>
              </a:tr>
              <a:tr h="276869">
                <a:tc>
                  <a:txBody>
                    <a:bodyPr/>
                    <a:lstStyle/>
                    <a:p>
                      <a:r>
                        <a:rPr lang="en-US" dirty="0" smtClean="0"/>
                        <a:t>Utilities and Services ICD (Controls</a:t>
                      </a:r>
                      <a:r>
                        <a:rPr lang="en-US" baseline="0" dirty="0" smtClean="0"/>
                        <a:t> and Site)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511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19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SE Deliverables for CD-1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Plans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Requirements &amp; Specification with status metrics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Need science requirements and </a:t>
            </a:r>
            <a:r>
              <a:rPr lang="en-US" sz="1800" dirty="0" err="1" smtClean="0"/>
              <a:t>flowdown</a:t>
            </a:r>
            <a:r>
              <a:rPr lang="en-US" sz="1800" dirty="0" smtClean="0"/>
              <a:t> by early FY20 or sooner 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Work closely and support the Science </a:t>
            </a:r>
            <a:r>
              <a:rPr lang="en-US" sz="1800" dirty="0" err="1" smtClean="0"/>
              <a:t>Flowdown</a:t>
            </a:r>
            <a:r>
              <a:rPr lang="en-US" sz="1800" dirty="0" smtClean="0"/>
              <a:t> Coordinator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Science Simulation support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Draft Operations Concept Document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Use cases, storyboards and sequence diagrams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1800" dirty="0"/>
              <a:t>Draft of </a:t>
            </a:r>
            <a:r>
              <a:rPr lang="en-US" sz="1800" dirty="0" smtClean="0"/>
              <a:t>Standards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Technical budgets, analysis, margin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Interfaces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Block Diagrams, N^2 diagram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ICDs with status metrics</a:t>
            </a:r>
            <a:endParaRPr lang="en-US" sz="1600" dirty="0"/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CDR section on SE &amp; System Level Design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System level drawings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Hazard Identification and preliminary analysis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571500" indent="-34290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571500" indent="-34290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5715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7023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Deliverables from LSST CD-1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9" y="1123005"/>
            <a:ext cx="2229952" cy="3607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893" y="1123005"/>
            <a:ext cx="3729774" cy="397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34"/>
          <a:stretch/>
        </p:blipFill>
        <p:spPr bwMode="auto">
          <a:xfrm>
            <a:off x="6185465" y="1123005"/>
            <a:ext cx="2958535" cy="461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4176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 Deliverables from LSST CD-1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" y="1183226"/>
            <a:ext cx="3206826" cy="285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681" y="1125996"/>
            <a:ext cx="2593251" cy="5569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328" y="1158036"/>
            <a:ext cx="2716675" cy="2624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5402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87D0-9856-4D22-8A47-CD9A0EC044B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4582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40"/>
          <p:cNvSpPr txBox="1">
            <a:spLocks noGrp="1"/>
          </p:cNvSpPr>
          <p:nvPr>
            <p:ph type="title"/>
          </p:nvPr>
        </p:nvSpPr>
        <p:spPr>
          <a:xfrm>
            <a:off x="451822" y="52891"/>
            <a:ext cx="8103600" cy="753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Requirements Management</a:t>
            </a:r>
            <a:endParaRPr/>
          </a:p>
        </p:txBody>
      </p:sp>
      <p:sp>
        <p:nvSpPr>
          <p:cNvPr id="407" name="Google Shape;407;p40"/>
          <p:cNvSpPr txBox="1">
            <a:spLocks noGrp="1"/>
          </p:cNvSpPr>
          <p:nvPr>
            <p:ph type="body" idx="1"/>
          </p:nvPr>
        </p:nvSpPr>
        <p:spPr>
          <a:xfrm>
            <a:off x="255425" y="1151525"/>
            <a:ext cx="8661600" cy="5461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800"/>
              <a:buChar char="⦁"/>
            </a:pPr>
            <a:r>
              <a:rPr lang="en-US" sz="1800" b="1">
                <a:solidFill>
                  <a:srgbClr val="18572E"/>
                </a:solidFill>
              </a:rPr>
              <a:t>CMB-S4 Science &amp; Measurement Requirements Document</a:t>
            </a:r>
            <a:r>
              <a:rPr lang="en-US" sz="1800">
                <a:solidFill>
                  <a:srgbClr val="18572E"/>
                </a:solidFill>
              </a:rPr>
              <a:t> (parent for all CMB-S4 requirements)</a:t>
            </a:r>
            <a:endParaRPr sz="1800">
              <a:solidFill>
                <a:srgbClr val="18572E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8572E"/>
              </a:buClr>
              <a:buSzPts val="1600"/>
              <a:buChar char="○"/>
            </a:pPr>
            <a:r>
              <a:rPr lang="en-US" sz="1600">
                <a:solidFill>
                  <a:srgbClr val="18572E"/>
                </a:solidFill>
              </a:rPr>
              <a:t>Defines science &amp; measurement</a:t>
            </a:r>
            <a:r>
              <a:rPr lang="en-US" sz="1600"/>
              <a:t> goals and </a:t>
            </a:r>
            <a:r>
              <a:rPr lang="en-US" sz="1600">
                <a:solidFill>
                  <a:srgbClr val="18572E"/>
                </a:solidFill>
              </a:rPr>
              <a:t>acceptable performance </a:t>
            </a:r>
            <a:endParaRPr sz="1600">
              <a:solidFill>
                <a:srgbClr val="18572E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8572E"/>
              </a:buClr>
              <a:buSzPts val="1800"/>
              <a:buChar char="⦁"/>
            </a:pPr>
            <a:r>
              <a:rPr lang="en-US" sz="1800" b="1">
                <a:solidFill>
                  <a:srgbClr val="18572E"/>
                </a:solidFill>
              </a:rPr>
              <a:t>CMB-S4 System Requirements</a:t>
            </a:r>
            <a:r>
              <a:rPr lang="en-US" sz="1800">
                <a:solidFill>
                  <a:srgbClr val="18572E"/>
                </a:solidFill>
              </a:rPr>
              <a:t> (high level </a:t>
            </a:r>
            <a:r>
              <a:rPr lang="en-US" sz="1800" u="sng">
                <a:solidFill>
                  <a:srgbClr val="18572E"/>
                </a:solidFill>
              </a:rPr>
              <a:t>what</a:t>
            </a:r>
            <a:r>
              <a:rPr lang="en-US" sz="1800">
                <a:solidFill>
                  <a:srgbClr val="18572E"/>
                </a:solidFill>
              </a:rPr>
              <a:t> CMB-S4 is and must do)</a:t>
            </a:r>
            <a:endParaRPr sz="1800">
              <a:solidFill>
                <a:srgbClr val="18572E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8572E"/>
              </a:buClr>
              <a:buSzPts val="1600"/>
              <a:buChar char="○"/>
            </a:pPr>
            <a:r>
              <a:rPr lang="en-US" sz="1600">
                <a:solidFill>
                  <a:srgbClr val="18572E"/>
                </a:solidFill>
              </a:rPr>
              <a:t>Defines specific survey performance requirements </a:t>
            </a:r>
            <a:endParaRPr sz="1600">
              <a:solidFill>
                <a:srgbClr val="18572E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8572E"/>
              </a:buClr>
              <a:buSzPts val="1600"/>
              <a:buChar char="○"/>
            </a:pPr>
            <a:r>
              <a:rPr lang="en-US" sz="1600">
                <a:solidFill>
                  <a:srgbClr val="18572E"/>
                </a:solidFill>
              </a:rPr>
              <a:t>Establishes high level functional requirements </a:t>
            </a:r>
            <a:endParaRPr sz="1600">
              <a:solidFill>
                <a:srgbClr val="18572E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8572E"/>
              </a:buClr>
              <a:buSzPts val="1800"/>
              <a:buChar char="⦁"/>
            </a:pPr>
            <a:r>
              <a:rPr lang="en-US" sz="1800" b="1">
                <a:solidFill>
                  <a:srgbClr val="18572E"/>
                </a:solidFill>
              </a:rPr>
              <a:t>CMB-S4 System Specification</a:t>
            </a:r>
            <a:r>
              <a:rPr lang="en-US" sz="1800">
                <a:solidFill>
                  <a:srgbClr val="18572E"/>
                </a:solidFill>
              </a:rPr>
              <a:t> (high level </a:t>
            </a:r>
            <a:r>
              <a:rPr lang="en-US" sz="1800" u="sng">
                <a:solidFill>
                  <a:srgbClr val="18572E"/>
                </a:solidFill>
              </a:rPr>
              <a:t>how</a:t>
            </a:r>
            <a:r>
              <a:rPr lang="en-US" sz="1800">
                <a:solidFill>
                  <a:srgbClr val="18572E"/>
                </a:solidFill>
              </a:rPr>
              <a:t> CMB-S4 will do what it must do)</a:t>
            </a:r>
            <a:endParaRPr sz="1800">
              <a:solidFill>
                <a:srgbClr val="18572E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8572E"/>
              </a:buClr>
              <a:buSzPts val="1600"/>
              <a:buChar char="○"/>
            </a:pPr>
            <a:r>
              <a:rPr lang="en-US" sz="1600">
                <a:solidFill>
                  <a:srgbClr val="18572E"/>
                </a:solidFill>
              </a:rPr>
              <a:t>System Composition and Constraints </a:t>
            </a:r>
            <a:endParaRPr sz="1600">
              <a:solidFill>
                <a:srgbClr val="18572E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8572E"/>
              </a:buClr>
              <a:buSzPts val="1600"/>
              <a:buChar char="○"/>
            </a:pPr>
            <a:r>
              <a:rPr lang="en-US" sz="1600">
                <a:solidFill>
                  <a:srgbClr val="18572E"/>
                </a:solidFill>
              </a:rPr>
              <a:t>Common System Functions &amp; Performance </a:t>
            </a:r>
            <a:endParaRPr sz="1600">
              <a:solidFill>
                <a:srgbClr val="18572E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8572E"/>
              </a:buClr>
              <a:buSzPts val="1600"/>
              <a:buChar char="○"/>
            </a:pPr>
            <a:r>
              <a:rPr lang="en-US" sz="1600">
                <a:solidFill>
                  <a:srgbClr val="18572E"/>
                </a:solidFill>
              </a:rPr>
              <a:t>Detailed System Specifications</a:t>
            </a:r>
            <a:endParaRPr sz="1600"/>
          </a:p>
          <a:p>
            <a:pPr marL="1371600" lvl="2" indent="-3302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600"/>
              <a:buChar char="◆"/>
            </a:pPr>
            <a:r>
              <a:rPr lang="en-US" sz="1600"/>
              <a:t>Telescopes</a:t>
            </a:r>
            <a:endParaRPr sz="1600"/>
          </a:p>
          <a:p>
            <a:pPr marL="1371600" lvl="2" indent="-3302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600"/>
              <a:buChar char="◆"/>
            </a:pPr>
            <a:r>
              <a:rPr lang="en-US" sz="1600"/>
              <a:t>Cameras</a:t>
            </a:r>
            <a:endParaRPr sz="1600"/>
          </a:p>
          <a:p>
            <a:pPr marL="1371600" lvl="2" indent="-3302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600"/>
              <a:buChar char="◆"/>
            </a:pPr>
            <a:r>
              <a:rPr lang="en-US" sz="1600"/>
              <a:t>Data </a:t>
            </a:r>
            <a:endParaRPr sz="1600"/>
          </a:p>
          <a:p>
            <a:pPr marL="1371600" lvl="2" indent="-3302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600"/>
              <a:buChar char="◆"/>
            </a:pPr>
            <a:r>
              <a:rPr lang="en-US" sz="1600"/>
              <a:t>Control</a:t>
            </a:r>
            <a:endParaRPr sz="1600"/>
          </a:p>
          <a:p>
            <a:pPr marL="1371600" lvl="2" indent="-3302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600"/>
              <a:buChar char="◆"/>
            </a:pPr>
            <a:r>
              <a:rPr lang="en-US" sz="1600"/>
              <a:t>Calibration</a:t>
            </a:r>
            <a:endParaRPr sz="1600"/>
          </a:p>
          <a:p>
            <a:pPr marL="457200" lvl="0" indent="-342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8572E"/>
              </a:buClr>
              <a:buSzPts val="1800"/>
              <a:buChar char="⦁"/>
            </a:pPr>
            <a:r>
              <a:rPr lang="en-US" sz="1800" b="1">
                <a:solidFill>
                  <a:srgbClr val="18572E"/>
                </a:solidFill>
              </a:rPr>
              <a:t>Component </a:t>
            </a:r>
            <a:r>
              <a:rPr lang="en-US" sz="1800" b="1"/>
              <a:t>Specifications </a:t>
            </a:r>
            <a:r>
              <a:rPr lang="en-US" sz="1800" b="1">
                <a:solidFill>
                  <a:srgbClr val="18572E"/>
                </a:solidFill>
              </a:rPr>
              <a:t>Documents</a:t>
            </a:r>
            <a:r>
              <a:rPr lang="en-US" sz="1800">
                <a:solidFill>
                  <a:srgbClr val="18572E"/>
                </a:solidFill>
              </a:rPr>
              <a:t> (component-level </a:t>
            </a:r>
            <a:r>
              <a:rPr lang="en-US" sz="1800" u="sng">
                <a:solidFill>
                  <a:srgbClr val="18572E"/>
                </a:solidFill>
              </a:rPr>
              <a:t>how</a:t>
            </a:r>
            <a:r>
              <a:rPr lang="en-US" sz="1800">
                <a:solidFill>
                  <a:srgbClr val="18572E"/>
                </a:solidFill>
              </a:rPr>
              <a:t> it will do what it must do)</a:t>
            </a:r>
            <a:endParaRPr sz="1800" b="1">
              <a:solidFill>
                <a:srgbClr val="18572E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18572E"/>
              </a:buClr>
              <a:buSzPts val="1800"/>
              <a:buChar char="⦁"/>
            </a:pPr>
            <a:r>
              <a:rPr lang="en-US" sz="1800" b="1"/>
              <a:t>Technical working groups to date have been working on deriving requirements for the reference design</a:t>
            </a:r>
            <a:endParaRPr sz="1800" b="1"/>
          </a:p>
        </p:txBody>
      </p:sp>
      <p:sp>
        <p:nvSpPr>
          <p:cNvPr id="408" name="Google Shape;408;p40"/>
          <p:cNvSpPr txBox="1">
            <a:spLocks noGrp="1"/>
          </p:cNvSpPr>
          <p:nvPr>
            <p:ph type="sldNum" idx="12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</p:spPr>
        <p:txBody>
          <a:bodyPr spcFirstLastPara="1" wrap="square" lIns="72000" tIns="57600" rIns="720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33629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41"/>
          <p:cNvSpPr txBox="1">
            <a:spLocks noGrp="1"/>
          </p:cNvSpPr>
          <p:nvPr>
            <p:ph type="title"/>
          </p:nvPr>
        </p:nvSpPr>
        <p:spPr>
          <a:xfrm>
            <a:off x="451822" y="52891"/>
            <a:ext cx="8103600" cy="753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Example of Specification Sheet - Draft Methodology</a:t>
            </a:r>
            <a:endParaRPr/>
          </a:p>
        </p:txBody>
      </p:sp>
      <p:sp>
        <p:nvSpPr>
          <p:cNvPr id="415" name="Google Shape;415;p41"/>
          <p:cNvSpPr txBox="1">
            <a:spLocks noGrp="1"/>
          </p:cNvSpPr>
          <p:nvPr>
            <p:ph type="sldNum" idx="12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</p:spPr>
        <p:txBody>
          <a:bodyPr spcFirstLastPara="1" wrap="square" lIns="72000" tIns="57600" rIns="720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pic>
        <p:nvPicPr>
          <p:cNvPr id="416" name="Google Shape;416;p41"/>
          <p:cNvPicPr preferRelativeResize="0"/>
          <p:nvPr/>
        </p:nvPicPr>
        <p:blipFill rotWithShape="1">
          <a:blip r:embed="rId3">
            <a:alphaModFix/>
          </a:blip>
          <a:srcRect r="34314" b="32845"/>
          <a:stretch/>
        </p:blipFill>
        <p:spPr>
          <a:xfrm>
            <a:off x="370150" y="1193900"/>
            <a:ext cx="7142876" cy="120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41"/>
          <p:cNvPicPr preferRelativeResize="0"/>
          <p:nvPr/>
        </p:nvPicPr>
        <p:blipFill rotWithShape="1">
          <a:blip r:embed="rId4">
            <a:alphaModFix/>
          </a:blip>
          <a:srcRect l="32263"/>
          <a:stretch/>
        </p:blipFill>
        <p:spPr>
          <a:xfrm>
            <a:off x="1506225" y="4428050"/>
            <a:ext cx="7142875" cy="16372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41"/>
          <p:cNvPicPr preferRelativeResize="0"/>
          <p:nvPr/>
        </p:nvPicPr>
        <p:blipFill rotWithShape="1">
          <a:blip r:embed="rId3">
            <a:alphaModFix/>
          </a:blip>
          <a:srcRect l="65297" b="31516"/>
          <a:stretch/>
        </p:blipFill>
        <p:spPr>
          <a:xfrm>
            <a:off x="1060250" y="2701050"/>
            <a:ext cx="3904426" cy="1270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21591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42"/>
          <p:cNvSpPr txBox="1">
            <a:spLocks noGrp="1"/>
          </p:cNvSpPr>
          <p:nvPr>
            <p:ph type="title"/>
          </p:nvPr>
        </p:nvSpPr>
        <p:spPr>
          <a:xfrm>
            <a:off x="451822" y="52891"/>
            <a:ext cx="8103600" cy="753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Requirements Management</a:t>
            </a:r>
            <a:endParaRPr/>
          </a:p>
        </p:txBody>
      </p:sp>
      <p:sp>
        <p:nvSpPr>
          <p:cNvPr id="425" name="Google Shape;425;p42"/>
          <p:cNvSpPr txBox="1">
            <a:spLocks noGrp="1"/>
          </p:cNvSpPr>
          <p:nvPr>
            <p:ph type="body" idx="1"/>
          </p:nvPr>
        </p:nvSpPr>
        <p:spPr>
          <a:xfrm>
            <a:off x="380999" y="1152315"/>
            <a:ext cx="8536289" cy="526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2000"/>
              <a:buChar char="⦁"/>
            </a:pPr>
            <a:r>
              <a:rPr lang="en-US" sz="2000" dirty="0">
                <a:solidFill>
                  <a:srgbClr val="18572E"/>
                </a:solidFill>
              </a:rPr>
              <a:t>All requirements will be clearly defined in “CMB-S4 System </a:t>
            </a:r>
            <a:r>
              <a:rPr lang="en-US" sz="2000" dirty="0"/>
              <a:t>Requirement</a:t>
            </a:r>
            <a:r>
              <a:rPr lang="en-US" sz="2000" dirty="0">
                <a:solidFill>
                  <a:srgbClr val="18572E"/>
                </a:solidFill>
              </a:rPr>
              <a:t>”</a:t>
            </a:r>
            <a:endParaRPr sz="2000" dirty="0">
              <a:solidFill>
                <a:srgbClr val="18572E"/>
              </a:solidFill>
            </a:endParaRPr>
          </a:p>
          <a:p>
            <a:pPr marL="914400" lvl="1" indent="-342900" algn="l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-US" sz="1800" dirty="0">
                <a:solidFill>
                  <a:srgbClr val="000000"/>
                </a:solidFill>
              </a:rPr>
              <a:t>Each requirement has a unique ID and is checked for clarity and </a:t>
            </a:r>
            <a:r>
              <a:rPr lang="en-US" sz="1800" dirty="0" err="1">
                <a:solidFill>
                  <a:srgbClr val="000000"/>
                </a:solidFill>
              </a:rPr>
              <a:t>separability</a:t>
            </a:r>
            <a:endParaRPr sz="1800" dirty="0">
              <a:solidFill>
                <a:srgbClr val="000000"/>
              </a:solidFill>
            </a:endParaRPr>
          </a:p>
          <a:p>
            <a:pPr lvl="1" indent="-342900">
              <a:lnSpc>
                <a:spcPct val="114000"/>
              </a:lnSpc>
              <a:spcBef>
                <a:spcPts val="600"/>
              </a:spcBef>
              <a:buClr>
                <a:srgbClr val="000000"/>
              </a:buClr>
              <a:buSzPts val="1800"/>
              <a:buFont typeface="Arial"/>
              <a:buChar char="○"/>
            </a:pPr>
            <a:r>
              <a:rPr lang="en-US" sz="1800" dirty="0" err="1">
                <a:solidFill>
                  <a:srgbClr val="000000"/>
                </a:solidFill>
              </a:rPr>
              <a:t>Separability</a:t>
            </a:r>
            <a:r>
              <a:rPr lang="en-US" sz="1800" dirty="0">
                <a:solidFill>
                  <a:srgbClr val="000000"/>
                </a:solidFill>
              </a:rPr>
              <a:t>, in particular, is important to ensure that clearly defined tests can be developed to verify the requirement</a:t>
            </a:r>
            <a:endParaRPr sz="1800" dirty="0">
              <a:solidFill>
                <a:srgbClr val="000000"/>
              </a:solidFill>
            </a:endParaRPr>
          </a:p>
          <a:p>
            <a:pPr marL="914400" lvl="1" indent="-342900" algn="l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-US" sz="1800" dirty="0">
                <a:solidFill>
                  <a:srgbClr val="000000"/>
                </a:solidFill>
              </a:rPr>
              <a:t>Flow-down analysis and validation are also captured</a:t>
            </a:r>
            <a:endParaRPr sz="2000" b="1" dirty="0">
              <a:solidFill>
                <a:srgbClr val="1F497D"/>
              </a:solidFill>
            </a:endParaRPr>
          </a:p>
          <a:p>
            <a:pPr marL="457200" lvl="0" indent="-355600" algn="l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2000"/>
              <a:buChar char="⦁"/>
            </a:pPr>
            <a:r>
              <a:rPr lang="en-US" sz="2000" dirty="0">
                <a:solidFill>
                  <a:srgbClr val="18572E"/>
                </a:solidFill>
              </a:rPr>
              <a:t>In many cases, this flow-down analysis provides the starting point for defining test requirements and any pre-test analysis</a:t>
            </a:r>
            <a:endParaRPr sz="2000" dirty="0"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-US" sz="1800" dirty="0">
                <a:solidFill>
                  <a:srgbClr val="000000"/>
                </a:solidFill>
              </a:rPr>
              <a:t>Verification methodology is identified for each requirement:  design, analysis, inspection, demonstration, test</a:t>
            </a:r>
            <a:endParaRPr sz="2000" b="1" dirty="0">
              <a:solidFill>
                <a:srgbClr val="1F497D"/>
              </a:solidFill>
            </a:endParaRPr>
          </a:p>
          <a:p>
            <a:pPr marL="457200" lvl="0" indent="-355600" algn="l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2000"/>
              <a:buChar char="⦁"/>
            </a:pPr>
            <a:r>
              <a:rPr lang="en-US" sz="2000" dirty="0">
                <a:solidFill>
                  <a:srgbClr val="18572E"/>
                </a:solidFill>
              </a:rPr>
              <a:t>Beyond this, a discrete I&amp;T test activity will be identified for each requirement</a:t>
            </a:r>
            <a:endParaRPr sz="2000" dirty="0">
              <a:solidFill>
                <a:srgbClr val="18572E"/>
              </a:solidFill>
            </a:endParaRPr>
          </a:p>
          <a:p>
            <a:pPr marL="457200" marR="0" lvl="0" indent="-355600" algn="l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2000"/>
              <a:buFont typeface="Arial"/>
              <a:buChar char="⦁"/>
            </a:pPr>
            <a:r>
              <a:rPr lang="en-US" sz="2000" dirty="0">
                <a:solidFill>
                  <a:srgbClr val="18572E"/>
                </a:solidFill>
              </a:rPr>
              <a:t>SE </a:t>
            </a:r>
            <a:r>
              <a:rPr lang="en-US" sz="2000" dirty="0"/>
              <a:t>is </a:t>
            </a:r>
            <a:r>
              <a:rPr lang="en-US" sz="2000" dirty="0">
                <a:solidFill>
                  <a:srgbClr val="18572E"/>
                </a:solidFill>
              </a:rPr>
              <a:t>start</a:t>
            </a:r>
            <a:r>
              <a:rPr lang="en-US" sz="2000" dirty="0"/>
              <a:t>ing to</a:t>
            </a:r>
            <a:r>
              <a:rPr lang="en-US" sz="2000" dirty="0">
                <a:solidFill>
                  <a:srgbClr val="18572E"/>
                </a:solidFill>
              </a:rPr>
              <a:t> documenting </a:t>
            </a:r>
            <a:r>
              <a:rPr lang="en-US" sz="2000" dirty="0"/>
              <a:t>and trace</a:t>
            </a:r>
            <a:r>
              <a:rPr lang="en-US" sz="2000" dirty="0">
                <a:solidFill>
                  <a:srgbClr val="18572E"/>
                </a:solidFill>
              </a:rPr>
              <a:t> </a:t>
            </a:r>
            <a:r>
              <a:rPr lang="en-US" sz="2000" dirty="0" smtClean="0">
                <a:solidFill>
                  <a:srgbClr val="18572E"/>
                </a:solidFill>
              </a:rPr>
              <a:t>requirements</a:t>
            </a:r>
          </a:p>
          <a:p>
            <a:pPr marL="457200" marR="0" lvl="0" indent="-355600" algn="l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18572E"/>
              </a:buClr>
              <a:buSzPts val="2000"/>
              <a:buFont typeface="Arial"/>
              <a:buChar char="⦁"/>
            </a:pPr>
            <a:r>
              <a:rPr lang="en-US" sz="2000" dirty="0" smtClean="0"/>
              <a:t>What should be the CD-1 goal for requirement/specifications?</a:t>
            </a:r>
            <a:endParaRPr sz="2000" dirty="0">
              <a:solidFill>
                <a:srgbClr val="1F497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300"/>
              </a:spcAft>
              <a:buNone/>
            </a:pPr>
            <a:endParaRPr dirty="0"/>
          </a:p>
        </p:txBody>
      </p:sp>
      <p:sp>
        <p:nvSpPr>
          <p:cNvPr id="426" name="Google Shape;426;p42"/>
          <p:cNvSpPr txBox="1">
            <a:spLocks noGrp="1"/>
          </p:cNvSpPr>
          <p:nvPr>
            <p:ph type="sldNum" idx="12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</p:spPr>
        <p:txBody>
          <a:bodyPr spcFirstLastPara="1" wrap="square" lIns="72000" tIns="57600" rIns="720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5393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44"/>
          <p:cNvSpPr txBox="1">
            <a:spLocks noGrp="1"/>
          </p:cNvSpPr>
          <p:nvPr>
            <p:ph type="sldNum" idx="12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</p:spPr>
        <p:txBody>
          <a:bodyPr spcFirstLastPara="1" wrap="square" lIns="72000" tIns="57600" rIns="720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441" name="Google Shape;441;p44"/>
          <p:cNvSpPr txBox="1">
            <a:spLocks noGrp="1"/>
          </p:cNvSpPr>
          <p:nvPr>
            <p:ph type="title"/>
          </p:nvPr>
        </p:nvSpPr>
        <p:spPr>
          <a:xfrm>
            <a:off x="451822" y="52891"/>
            <a:ext cx="8103600" cy="753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Interface management and control process helps manage across the broad collaboration</a:t>
            </a:r>
            <a:endParaRPr/>
          </a:p>
        </p:txBody>
      </p:sp>
      <p:sp>
        <p:nvSpPr>
          <p:cNvPr id="442" name="Google Shape;442;p44"/>
          <p:cNvSpPr txBox="1">
            <a:spLocks noGrp="1"/>
          </p:cNvSpPr>
          <p:nvPr>
            <p:ph type="body" idx="1"/>
          </p:nvPr>
        </p:nvSpPr>
        <p:spPr>
          <a:xfrm>
            <a:off x="296613" y="1091175"/>
            <a:ext cx="8446864" cy="571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572E"/>
              </a:buClr>
              <a:buSzPts val="1900"/>
              <a:buChar char="⦁"/>
            </a:pPr>
            <a:r>
              <a:rPr lang="en-US" sz="1800" dirty="0"/>
              <a:t>“System Engineering Management Plan” will describe processes for management of interfaces</a:t>
            </a:r>
            <a:endParaRPr sz="1800" dirty="0"/>
          </a:p>
          <a:p>
            <a:pPr marL="457200" lvl="0" indent="-34925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8572E"/>
              </a:buClr>
              <a:buSzPts val="1900"/>
              <a:buChar char="⦁"/>
            </a:pPr>
            <a:r>
              <a:rPr lang="en-US" sz="1800" dirty="0"/>
              <a:t>Interface connectivity will been delineated for:</a:t>
            </a:r>
            <a:endParaRPr sz="1800" dirty="0">
              <a:solidFill>
                <a:srgbClr val="18572E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US" sz="1600" u="sng" dirty="0">
                <a:solidFill>
                  <a:schemeClr val="dk1"/>
                </a:solidFill>
              </a:rPr>
              <a:t>Structural</a:t>
            </a:r>
            <a:r>
              <a:rPr lang="en-US" sz="1600" dirty="0">
                <a:solidFill>
                  <a:schemeClr val="dk1"/>
                </a:solidFill>
              </a:rPr>
              <a:t> connection and mounts</a:t>
            </a:r>
            <a:endParaRPr sz="1600" dirty="0">
              <a:solidFill>
                <a:schemeClr val="dk1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US" sz="1600" u="sng" dirty="0">
                <a:solidFill>
                  <a:schemeClr val="dk1"/>
                </a:solidFill>
              </a:rPr>
              <a:t>Thermal</a:t>
            </a:r>
            <a:r>
              <a:rPr lang="en-US" sz="1600" dirty="0">
                <a:solidFill>
                  <a:schemeClr val="dk1"/>
                </a:solidFill>
              </a:rPr>
              <a:t> interfaces and heat transfer</a:t>
            </a:r>
            <a:endParaRPr sz="1600" dirty="0">
              <a:solidFill>
                <a:schemeClr val="dk1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US" sz="1600" u="sng" dirty="0">
                <a:solidFill>
                  <a:schemeClr val="dk1"/>
                </a:solidFill>
              </a:rPr>
              <a:t>Logical</a:t>
            </a:r>
            <a:r>
              <a:rPr lang="en-US" sz="1600" dirty="0">
                <a:solidFill>
                  <a:schemeClr val="dk1"/>
                </a:solidFill>
              </a:rPr>
              <a:t> command, telemetry, power, and protection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8572E"/>
              </a:buClr>
              <a:buSzPts val="1900"/>
              <a:buChar char="⦁"/>
            </a:pPr>
            <a:r>
              <a:rPr lang="en-US" sz="1800" dirty="0"/>
              <a:t>Interfaces between subsystem entities are being captured in block diagrams</a:t>
            </a:r>
            <a:endParaRPr sz="1800" dirty="0"/>
          </a:p>
          <a:p>
            <a:pPr marL="457200" lvl="0" indent="-34925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8572E"/>
              </a:buClr>
              <a:buSzPts val="1900"/>
              <a:buChar char="⦁"/>
            </a:pPr>
            <a:r>
              <a:rPr lang="en-US" sz="1800" dirty="0"/>
              <a:t>Detailed interface agreements and deliverables are then managed by interface control documents (ICDs) and interface definition drawings (IDDs) between the subsystems</a:t>
            </a:r>
            <a:endParaRPr sz="1800" dirty="0"/>
          </a:p>
          <a:p>
            <a:pPr marL="457200" lvl="0" indent="-34925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8572E"/>
              </a:buClr>
              <a:buSzPts val="1900"/>
              <a:buChar char="⦁"/>
            </a:pPr>
            <a:r>
              <a:rPr lang="en-US" sz="1800" dirty="0"/>
              <a:t>The level of maturity of the interface parallels that of the interfacing components; we identify 3 phases of interface maturity level to recognize this</a:t>
            </a:r>
            <a:endParaRPr sz="1800" dirty="0">
              <a:solidFill>
                <a:srgbClr val="18572E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US" sz="1600" dirty="0">
                <a:solidFill>
                  <a:schemeClr val="dk1"/>
                </a:solidFill>
              </a:rPr>
              <a:t>Phase 1: </a:t>
            </a:r>
            <a:r>
              <a:rPr lang="en-US" sz="1600" dirty="0" smtClean="0">
                <a:solidFill>
                  <a:schemeClr val="dk1"/>
                </a:solidFill>
              </a:rPr>
              <a:t>Define scope &amp; responsibility at boundaries; interface </a:t>
            </a:r>
            <a:r>
              <a:rPr lang="en-US" sz="1600" dirty="0">
                <a:solidFill>
                  <a:schemeClr val="dk1"/>
                </a:solidFill>
              </a:rPr>
              <a:t>features driving/being driven by the conceptual design</a:t>
            </a:r>
            <a:endParaRPr sz="1600" dirty="0">
              <a:solidFill>
                <a:schemeClr val="dk1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US" sz="1600" dirty="0">
                <a:solidFill>
                  <a:schemeClr val="dk1"/>
                </a:solidFill>
              </a:rPr>
              <a:t>Phase 2: interface details affecting component preliminary design and possibly costs</a:t>
            </a:r>
            <a:endParaRPr sz="1600" dirty="0">
              <a:solidFill>
                <a:schemeClr val="dk1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600"/>
              <a:buChar char="○"/>
            </a:pPr>
            <a:r>
              <a:rPr lang="en-US" sz="1600" dirty="0">
                <a:solidFill>
                  <a:schemeClr val="dk1"/>
                </a:solidFill>
              </a:rPr>
              <a:t>Phase 3: final details to fully define all aspects of the interface</a:t>
            </a:r>
            <a:endParaRPr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45"/>
          <p:cNvSpPr txBox="1">
            <a:spLocks noGrp="1"/>
          </p:cNvSpPr>
          <p:nvPr>
            <p:ph type="title"/>
          </p:nvPr>
        </p:nvSpPr>
        <p:spPr>
          <a:xfrm>
            <a:off x="152400" y="38100"/>
            <a:ext cx="7162800" cy="728100"/>
          </a:xfrm>
          <a:prstGeom prst="rect">
            <a:avLst/>
          </a:prstGeom>
        </p:spPr>
        <p:txBody>
          <a:bodyPr spcFirstLastPara="1" wrap="square" lIns="45700" tIns="18275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Defining Interfaces - N</a:t>
            </a:r>
            <a:r>
              <a:rPr lang="en-US" baseline="30000"/>
              <a:t>2</a:t>
            </a:r>
            <a:r>
              <a:rPr lang="en-US"/>
              <a:t> Diagram</a:t>
            </a:r>
            <a:endParaRPr/>
          </a:p>
        </p:txBody>
      </p:sp>
      <p:sp>
        <p:nvSpPr>
          <p:cNvPr id="449" name="Google Shape;449;p45"/>
          <p:cNvSpPr/>
          <p:nvPr/>
        </p:nvSpPr>
        <p:spPr>
          <a:xfrm rot="-2248783">
            <a:off x="3416290" y="2768401"/>
            <a:ext cx="3089335" cy="923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u="sng">
                <a:solidFill>
                  <a:srgbClr val="F8F8F8"/>
                </a:solidFill>
                <a:latin typeface="Arial"/>
                <a:ea typeface="Arial"/>
                <a:cs typeface="Arial"/>
                <a:sym typeface="Arial"/>
              </a:rPr>
              <a:t>example</a:t>
            </a:r>
            <a:endParaRPr sz="5400" b="1">
              <a:solidFill>
                <a:srgbClr val="F8F8F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45"/>
          <p:cNvSpPr txBox="1">
            <a:spLocks noGrp="1"/>
          </p:cNvSpPr>
          <p:nvPr>
            <p:ph type="sldNum" idx="12"/>
          </p:nvPr>
        </p:nvSpPr>
        <p:spPr>
          <a:xfrm>
            <a:off x="8556775" y="6502400"/>
            <a:ext cx="479400" cy="279600"/>
          </a:xfrm>
          <a:prstGeom prst="rect">
            <a:avLst/>
          </a:prstGeom>
        </p:spPr>
        <p:txBody>
          <a:bodyPr spcFirstLastPara="1" wrap="square" lIns="72000" tIns="57600" rIns="7200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pic>
        <p:nvPicPr>
          <p:cNvPr id="451" name="Google Shape;451;p45"/>
          <p:cNvPicPr preferRelativeResize="0"/>
          <p:nvPr/>
        </p:nvPicPr>
        <p:blipFill rotWithShape="1">
          <a:blip r:embed="rId3">
            <a:alphaModFix/>
          </a:blip>
          <a:srcRect t="3278"/>
          <a:stretch/>
        </p:blipFill>
        <p:spPr>
          <a:xfrm>
            <a:off x="250825" y="1844025"/>
            <a:ext cx="8617274" cy="413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67299" y="3113809"/>
            <a:ext cx="7162800" cy="728663"/>
          </a:xfrm>
        </p:spPr>
        <p:txBody>
          <a:bodyPr/>
          <a:lstStyle/>
          <a:p>
            <a:pPr algn="ctr"/>
            <a:r>
              <a:rPr lang="en-US" dirty="0" smtClean="0"/>
              <a:t>LSST &amp; DESI Examples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4294967295"/>
          </p:nvPr>
        </p:nvSpPr>
        <p:spPr>
          <a:xfrm>
            <a:off x="8664575" y="6502400"/>
            <a:ext cx="479425" cy="2794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81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LSST Example:  Camera Structural </a:t>
            </a:r>
            <a:r>
              <a:rPr lang="en-US" dirty="0"/>
              <a:t>Block Diagram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8" y="937013"/>
            <a:ext cx="8937625" cy="529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667000" y="6245225"/>
            <a:ext cx="37338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u="sng" dirty="0" smtClean="0">
                <a:solidFill>
                  <a:srgbClr val="000099"/>
                </a:solidFill>
              </a:rPr>
              <a:t>Camera Structural Block Diagram</a:t>
            </a:r>
            <a:endParaRPr lang="en-US" sz="1400" b="1" u="sng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10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LSST Example:  Camera Thermal Block </a:t>
            </a:r>
            <a:r>
              <a:rPr lang="en-US" dirty="0"/>
              <a:t>Diagram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8" y="942413"/>
            <a:ext cx="8937625" cy="540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67000" y="6359525"/>
            <a:ext cx="37338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u="sng" dirty="0" smtClean="0">
                <a:solidFill>
                  <a:srgbClr val="000099"/>
                </a:solidFill>
              </a:rPr>
              <a:t>Camera Thermal Block Diagram</a:t>
            </a:r>
            <a:endParaRPr lang="en-US" sz="1400" b="1" u="sng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19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LSST Example:  Camera Logical Block </a:t>
            </a:r>
            <a:r>
              <a:rPr lang="en-US" dirty="0"/>
              <a:t>Diagram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67000" y="6345175"/>
            <a:ext cx="37338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u="sng" dirty="0" smtClean="0">
                <a:solidFill>
                  <a:srgbClr val="000099"/>
                </a:solidFill>
              </a:rPr>
              <a:t>Camera Logical Block Diagram</a:t>
            </a:r>
            <a:endParaRPr lang="en-US" sz="1400" b="1" u="sng" dirty="0">
              <a:solidFill>
                <a:srgbClr val="000099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847225"/>
            <a:ext cx="9040813" cy="554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129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LSST Example:  Interface control documents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166639"/>
              </p:ext>
            </p:extLst>
          </p:nvPr>
        </p:nvGraphicFramePr>
        <p:xfrm>
          <a:off x="791163" y="1043155"/>
          <a:ext cx="7899277" cy="5562879"/>
        </p:xfrm>
        <a:graphic>
          <a:graphicData uri="http://schemas.openxmlformats.org/drawingml/2006/table">
            <a:tbl>
              <a:tblPr/>
              <a:tblGrid>
                <a:gridCol w="387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5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5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54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54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54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54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054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0543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0543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0543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4068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4068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4068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7289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898998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578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557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CCS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Auxiliary Electronics</a:t>
                      </a:r>
                    </a:p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DAQ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Cryostat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CB&amp;M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Raft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Crnr Raft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I&amp;T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WBS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47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Camera Control System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Electronics Infrastructure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Control &amp; Monitoring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Master Protect. Module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CDS (Gnd Unit)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OTM (Optical Transition Module)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Cryostat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Utility Trunk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Refrig System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(Gnd Unit)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Shutter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Camera Body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Filter 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Exch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System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Science Raft Tower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Corner Raft Tower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Optics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Integration &amp; Test</a:t>
                      </a:r>
                    </a:p>
                  </a:txBody>
                  <a:tcPr marL="6612" marR="6612" marT="66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Entity</a:t>
                      </a:r>
                    </a:p>
                  </a:txBody>
                  <a:tcPr marL="6612" marR="6612" marT="66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Entity Acronym</a:t>
                      </a:r>
                    </a:p>
                  </a:txBody>
                  <a:tcPr marL="6612" marR="6612" marT="661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5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LCA-10839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&lt;LCA-10771&gt;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LCA-336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LCA-10838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&lt;LCA-10771&gt;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LCA-230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LCA-315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LCA-231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LCA-339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LCA-340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LCA-317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Camera Control System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CCS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4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&lt;LCA-10771&gt;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&lt;LCA-10771&gt;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&lt;LCA-10771&gt;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&lt;LCA-10771&gt;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&lt;LCA-10771&gt;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&lt;LCA-10771&gt;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&lt;LCA-10771&gt;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4485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LCA-10840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LCA-10841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LCA-10842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LCA-10843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LCA-10844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LCA-10845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LCA-10846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Electronics Infrastructure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485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Control &amp; Monitoring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PCM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485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Master Protect. Module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MPM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LCA-335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LCA-334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CDS (Gnd Unit)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CDS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LCA-341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LCA-341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LCA-332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OTM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OTM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LCA-10847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(LCA-78)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LCA-151 (LCA-121)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LCA-311 (LCA-123)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LCA-310</a:t>
                      </a:r>
                    </a:p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(LCA-120)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LCA-10848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Cryostat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Utility Trunk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UT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4485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Refrig System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(Gnd Unit)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Rfg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LCA-224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LCA-289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Shutter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Shtr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(LCA-73)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(LCA-10205)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(LCA-10206)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LCA-294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(LCA-72)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LCA-232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LCA-284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Camera Body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Body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(LCA-74)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(LCA-77)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(LCA-75)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LCA-338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LCA-286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Filter Exch System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Exch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(LCA-71)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(LCA-10204)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Exch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LCA-291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Science Raft Tower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SRft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LCA-292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Corner Raft Tower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CRft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LCA-287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Optics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3224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12" marR="6612" marT="66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12" marR="6612" marT="661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Integration &amp; Test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I&amp;T</a:t>
                      </a:r>
                    </a:p>
                  </a:txBody>
                  <a:tcPr marL="6612" marR="6612" marT="66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4318" y="5475144"/>
            <a:ext cx="425495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rIns="45720">
            <a:spAutoFit/>
          </a:bodyPr>
          <a:lstStyle/>
          <a:p>
            <a:pPr algn="ctr"/>
            <a:r>
              <a:rPr lang="en-US" sz="1400" b="1" u="sng" dirty="0" smtClean="0">
                <a:solidFill>
                  <a:srgbClr val="000099"/>
                </a:solidFill>
              </a:rPr>
              <a:t>Legend</a:t>
            </a:r>
          </a:p>
          <a:p>
            <a:pPr>
              <a:tabLst>
                <a:tab pos="1255713" algn="l"/>
              </a:tabLst>
            </a:pPr>
            <a:r>
              <a:rPr lang="en-US" sz="1400" dirty="0" smtClean="0">
                <a:solidFill>
                  <a:srgbClr val="000099"/>
                </a:solidFill>
              </a:rPr>
              <a:t>LCA-12345  	Interface Control Document (ICD)</a:t>
            </a:r>
          </a:p>
          <a:p>
            <a:pPr>
              <a:tabLst>
                <a:tab pos="1255713" algn="l"/>
              </a:tabLst>
            </a:pPr>
            <a:r>
              <a:rPr lang="en-US" sz="1400" dirty="0" smtClean="0">
                <a:solidFill>
                  <a:srgbClr val="000099"/>
                </a:solidFill>
              </a:rPr>
              <a:t>&lt;LCA-12345&gt;	Interface Support Document (ISD)</a:t>
            </a:r>
          </a:p>
          <a:p>
            <a:pPr>
              <a:tabLst>
                <a:tab pos="1255713" algn="l"/>
              </a:tabLst>
            </a:pPr>
            <a:r>
              <a:rPr lang="en-US" sz="1400" dirty="0" smtClean="0">
                <a:solidFill>
                  <a:srgbClr val="000099"/>
                </a:solidFill>
              </a:rPr>
              <a:t>(LCA-12345)	Interface Definition Drawing (IDD)</a:t>
            </a:r>
            <a:endParaRPr lang="en-US" sz="14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20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stName_Template_DR201502">
  <a:themeElements>
    <a:clrScheme name="SLAC_RevisedPalette_2012">
      <a:dk1>
        <a:srgbClr val="000000"/>
      </a:dk1>
      <a:lt1>
        <a:srgbClr val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31707</TotalTime>
  <Words>1749</Words>
  <Application>Microsoft Office PowerPoint</Application>
  <PresentationFormat>On-screen Show (4:3)</PresentationFormat>
  <Paragraphs>580</Paragraphs>
  <Slides>27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LastName_Template_DR201502</vt:lpstr>
      <vt:lpstr>Requirements will be traced from Science and Operations</vt:lpstr>
      <vt:lpstr>Interface Management and Verification  for CMB-S4</vt:lpstr>
      <vt:lpstr>Interface management and control process helps manage across the broad collaboration</vt:lpstr>
      <vt:lpstr>Defining Interfaces - N2 Diagram</vt:lpstr>
      <vt:lpstr>LSST &amp; DESI Examples</vt:lpstr>
      <vt:lpstr>LSST Example:  Camera Structural Block Diagram</vt:lpstr>
      <vt:lpstr>LSST Example:  Camera Thermal Block Diagram</vt:lpstr>
      <vt:lpstr>LSST Example:  Camera Logical Block Diagram</vt:lpstr>
      <vt:lpstr>LSST Example:  Interface control documents</vt:lpstr>
      <vt:lpstr>Camera system-level interface documents</vt:lpstr>
      <vt:lpstr>Interface definitions developed with the system design, helped allocate responsibilities</vt:lpstr>
      <vt:lpstr>Interfaces between subsystems managed at the project level.  Interfaces within subsystems managed within the subsystem.</vt:lpstr>
      <vt:lpstr>SE CD-1 Deliverables</vt:lpstr>
      <vt:lpstr>SE, Path to CD-1 </vt:lpstr>
      <vt:lpstr>Complete, Release and Roll out Plans;  Draft Standards</vt:lpstr>
      <vt:lpstr>Requirement &amp; Specification Timeline </vt:lpstr>
      <vt:lpstr>Requirement &amp; Specification Timeline </vt:lpstr>
      <vt:lpstr>Defining Interfaces - N2 Diagram</vt:lpstr>
      <vt:lpstr>Thermal Block Diagram Example</vt:lpstr>
      <vt:lpstr>Interface Control Documents Timeline </vt:lpstr>
      <vt:lpstr>Summary of SE Deliverables for CD-1 </vt:lpstr>
      <vt:lpstr>SE Deliverables from LSST CD-1</vt:lpstr>
      <vt:lpstr>SE Deliverables from LSST CD-1</vt:lpstr>
      <vt:lpstr>PowerPoint Presentation</vt:lpstr>
      <vt:lpstr>Requirements Management</vt:lpstr>
      <vt:lpstr>Example of Specification Sheet - Draft Methodology</vt:lpstr>
      <vt:lpstr>Requirements Management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Systems Engineering Discussion</dc:title>
  <dc:creator>Kurita, Nadine R.</dc:creator>
  <cp:lastModifiedBy>Kurita, Nadine R.</cp:lastModifiedBy>
  <cp:revision>23</cp:revision>
  <dcterms:modified xsi:type="dcterms:W3CDTF">2019-11-21T20:55:32Z</dcterms:modified>
</cp:coreProperties>
</file>