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988" r:id="rId2"/>
  </p:sldMasterIdLst>
  <p:notesMasterIdLst>
    <p:notesMasterId r:id="rId19"/>
  </p:notesMasterIdLst>
  <p:handoutMasterIdLst>
    <p:handoutMasterId r:id="rId20"/>
  </p:handoutMasterIdLst>
  <p:sldIdLst>
    <p:sldId id="569" r:id="rId3"/>
    <p:sldId id="582" r:id="rId4"/>
    <p:sldId id="570" r:id="rId5"/>
    <p:sldId id="578" r:id="rId6"/>
    <p:sldId id="586" r:id="rId7"/>
    <p:sldId id="584" r:id="rId8"/>
    <p:sldId id="587" r:id="rId9"/>
    <p:sldId id="588" r:id="rId10"/>
    <p:sldId id="539" r:id="rId11"/>
    <p:sldId id="594" r:id="rId12"/>
    <p:sldId id="589" r:id="rId13"/>
    <p:sldId id="553" r:id="rId14"/>
    <p:sldId id="579" r:id="rId15"/>
    <p:sldId id="593" r:id="rId16"/>
    <p:sldId id="580" r:id="rId17"/>
    <p:sldId id="581" r:id="rId18"/>
  </p:sldIdLst>
  <p:sldSz cx="9144000" cy="6858000" type="screen4x3"/>
  <p:notesSz cx="7007225" cy="9293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9752" autoAdjust="0"/>
  </p:normalViewPr>
  <p:slideViewPr>
    <p:cSldViewPr>
      <p:cViewPr>
        <p:scale>
          <a:sx n="75" d="100"/>
          <a:sy n="75" d="100"/>
        </p:scale>
        <p:origin x="-1194" y="-672"/>
      </p:cViewPr>
      <p:guideLst>
        <p:guide orient="horz" pos="1968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1722" y="-84"/>
      </p:cViewPr>
      <p:guideLst>
        <p:guide orient="horz" pos="2926"/>
        <p:guide pos="220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180564" cy="27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9377" tIns="44690" rIns="89377" bIns="44690" numCol="1" anchor="t" anchorCtr="0" compatLnSpc="1">
            <a:prstTxWarp prst="textNoShape">
              <a:avLst/>
            </a:prstTxWarp>
            <a:spAutoFit/>
          </a:bodyPr>
          <a:lstStyle>
            <a:lvl1pPr defTabSz="89422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01272" y="1"/>
            <a:ext cx="180564" cy="27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9377" tIns="44690" rIns="89377" bIns="44690" numCol="1" anchor="t" anchorCtr="0" compatLnSpc="1">
            <a:prstTxWarp prst="textNoShape">
              <a:avLst/>
            </a:prstTxWarp>
            <a:spAutoFit/>
          </a:bodyPr>
          <a:lstStyle>
            <a:lvl1pPr algn="r" defTabSz="89422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043698"/>
            <a:ext cx="180564" cy="27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9377" tIns="44690" rIns="89377" bIns="44690" numCol="1" anchor="b" anchorCtr="0" compatLnSpc="1">
            <a:prstTxWarp prst="textNoShape">
              <a:avLst/>
            </a:prstTxWarp>
            <a:spAutoFit/>
          </a:bodyPr>
          <a:lstStyle>
            <a:lvl1pPr defTabSz="89422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613787" y="9043698"/>
            <a:ext cx="368050" cy="27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9377" tIns="44690" rIns="89377" bIns="44690" numCol="1" anchor="b" anchorCtr="0" compatLnSpc="1">
            <a:prstTxWarp prst="textNoShape">
              <a:avLst/>
            </a:prstTxWarp>
            <a:spAutoFit/>
          </a:bodyPr>
          <a:lstStyle>
            <a:lvl1pPr algn="r" defTabSz="894227">
              <a:defRPr sz="1200"/>
            </a:lvl1pPr>
          </a:lstStyle>
          <a:p>
            <a:pPr>
              <a:defRPr/>
            </a:pPr>
            <a:fld id="{4E4CB311-CCFA-49D4-81B9-7763F1B984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15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185177" cy="27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661" tIns="45829" rIns="91661" bIns="45829" numCol="1" anchor="t" anchorCtr="0" compatLnSpc="1">
            <a:prstTxWarp prst="textNoShape">
              <a:avLst/>
            </a:prstTxWarp>
            <a:spAutoFit/>
          </a:bodyPr>
          <a:lstStyle>
            <a:lvl1pPr defTabSz="91809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841091" y="2"/>
            <a:ext cx="185177" cy="27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661" tIns="45829" rIns="91661" bIns="45829" numCol="1" anchor="t" anchorCtr="0" compatLnSpc="1">
            <a:prstTxWarp prst="textNoShape">
              <a:avLst/>
            </a:prstTxWarp>
            <a:spAutoFit/>
          </a:bodyPr>
          <a:lstStyle>
            <a:lvl1pPr algn="r" defTabSz="91809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685800"/>
            <a:ext cx="4681537" cy="3509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573" y="4424440"/>
            <a:ext cx="2671370" cy="1237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661" tIns="45829" rIns="91661" bIns="45829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030289"/>
            <a:ext cx="185177" cy="27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661" tIns="45829" rIns="91661" bIns="45829" numCol="1" anchor="b" anchorCtr="0" compatLnSpc="1">
            <a:prstTxWarp prst="textNoShape">
              <a:avLst/>
            </a:prstTxWarp>
            <a:spAutoFit/>
          </a:bodyPr>
          <a:lstStyle>
            <a:lvl1pPr defTabSz="91809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653604" y="9030289"/>
            <a:ext cx="372663" cy="27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661" tIns="45829" rIns="91661" bIns="45829" numCol="1" anchor="b" anchorCtr="0" compatLnSpc="1">
            <a:prstTxWarp prst="textNoShape">
              <a:avLst/>
            </a:prstTxWarp>
            <a:spAutoFit/>
          </a:bodyPr>
          <a:lstStyle>
            <a:lvl1pPr algn="r" defTabSz="918095">
              <a:defRPr sz="1200"/>
            </a:lvl1pPr>
          </a:lstStyle>
          <a:p>
            <a:pPr>
              <a:defRPr/>
            </a:pPr>
            <a:fld id="{1F8079A1-E049-4D2E-AD96-A5F486EAF6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505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756196" y="9030289"/>
            <a:ext cx="27007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D26019D2-7598-4AB8-852C-EC44BFC934C6}" type="slidenum">
              <a:rPr lang="en-US" altLang="en-US" sz="1200" smtClean="0"/>
              <a:pPr/>
              <a:t>1</a:t>
            </a:fld>
            <a:endParaRPr lang="en-US" altLang="en-US" sz="1200" dirty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671237" y="9030289"/>
            <a:ext cx="35503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A67901BB-67ED-4CED-85AA-F96B410CEF6F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682650" y="9030289"/>
            <a:ext cx="34361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9417B1C0-A8F7-4500-8152-2B06BE41595C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671236" y="9030289"/>
            <a:ext cx="35503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6A65694D-8B10-45B0-953D-2CBD9845B634}" type="slidenum">
              <a:rPr lang="en-US" altLang="en-US" sz="1200" smtClean="0"/>
              <a:pPr/>
              <a:t>12</a:t>
            </a:fld>
            <a:endParaRPr lang="en-US" altLang="en-US" sz="120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671236" y="9030289"/>
            <a:ext cx="35503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9417B1C0-A8F7-4500-8152-2B06BE41595C}" type="slidenum">
              <a:rPr lang="en-US" altLang="en-US" sz="1200" smtClean="0"/>
              <a:pPr/>
              <a:t>13</a:t>
            </a:fld>
            <a:endParaRPr lang="en-US" altLang="en-US" sz="120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671236" y="9030289"/>
            <a:ext cx="35503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9417B1C0-A8F7-4500-8152-2B06BE41595C}" type="slidenum">
              <a:rPr lang="en-US" altLang="en-US" sz="1200" smtClean="0"/>
              <a:pPr/>
              <a:t>14</a:t>
            </a:fld>
            <a:endParaRPr lang="en-US" altLang="en-US" sz="120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671236" y="9030289"/>
            <a:ext cx="35503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B96988BF-E6AA-453A-BF0B-2499CC950845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671236" y="9030289"/>
            <a:ext cx="35503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B96988BF-E6AA-453A-BF0B-2499CC950845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756196" y="9030289"/>
            <a:ext cx="27007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F0C4B4C6-5C78-4004-BC4E-AB57F2112B33}" type="slidenum">
              <a:rPr lang="en-US" altLang="en-US" sz="1200" smtClean="0"/>
              <a:pPr/>
              <a:t>2</a:t>
            </a:fld>
            <a:endParaRPr lang="en-US" altLang="en-US" sz="1200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756196" y="9030289"/>
            <a:ext cx="27007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F0C4B4C6-5C78-4004-BC4E-AB57F2112B33}" type="slidenum">
              <a:rPr lang="en-US" altLang="en-US" sz="1200" smtClean="0"/>
              <a:pPr/>
              <a:t>3</a:t>
            </a:fld>
            <a:endParaRPr lang="en-US" altLang="en-US" sz="1200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756196" y="9030289"/>
            <a:ext cx="27007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F0C4B4C6-5C78-4004-BC4E-AB57F2112B33}" type="slidenum">
              <a:rPr lang="en-US" altLang="en-US" sz="1200" smtClean="0"/>
              <a:pPr/>
              <a:t>4</a:t>
            </a:fld>
            <a:endParaRPr lang="en-US" altLang="en-US" sz="120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756196" y="9030289"/>
            <a:ext cx="27007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F0C4B4C6-5C78-4004-BC4E-AB57F2112B33}" type="slidenum">
              <a:rPr lang="en-US" altLang="en-US" sz="1200" smtClean="0"/>
              <a:pPr/>
              <a:t>5</a:t>
            </a:fld>
            <a:endParaRPr lang="en-US" altLang="en-US" sz="120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756196" y="9030289"/>
            <a:ext cx="27007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F0C4B4C6-5C78-4004-BC4E-AB57F2112B33}" type="slidenum">
              <a:rPr lang="en-US" altLang="en-US" sz="1200" smtClean="0"/>
              <a:pPr/>
              <a:t>6</a:t>
            </a:fld>
            <a:endParaRPr lang="en-US" altLang="en-US" sz="120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756196" y="9030289"/>
            <a:ext cx="27007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F0C4B4C6-5C78-4004-BC4E-AB57F2112B33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756196" y="9030289"/>
            <a:ext cx="27007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F0C4B4C6-5C78-4004-BC4E-AB57F2112B33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756197" y="9030289"/>
            <a:ext cx="270071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4538" indent="-28575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4588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33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60575" indent="-228600" defTabSz="917575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77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49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321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9375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A67901BB-67ED-4CED-85AA-F96B410CEF6F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74" y="4424439"/>
            <a:ext cx="185177" cy="2772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AC112-A677-4042-8121-5D1647B2329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24748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FA62F-8BFD-4A5A-9508-E3AA3818CE0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7606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19812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7912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26775-45DE-4854-B941-621D4B579C6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26378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F744-68F3-49C6-8510-D2C82095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789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F744-68F3-49C6-8510-D2C82095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3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F744-68F3-49C6-8510-D2C82095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83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F744-68F3-49C6-8510-D2C82095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003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F744-68F3-49C6-8510-D2C82095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37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F744-68F3-49C6-8510-D2C82095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356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F744-68F3-49C6-8510-D2C82095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2640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F744-68F3-49C6-8510-D2C82095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21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08170-27FD-42B6-BDEF-EF90C3D13C4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00800"/>
            <a:ext cx="8229600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</p:spTree>
    <p:extLst>
      <p:ext uri="{BB962C8B-B14F-4D97-AF65-F5344CB8AC3E}">
        <p14:creationId xmlns:p14="http://schemas.microsoft.com/office/powerpoint/2010/main" val="497453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F744-68F3-49C6-8510-D2C82095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38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F744-68F3-49C6-8510-D2C82095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7217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F744-68F3-49C6-8510-D2C82095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400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0119F-C7B0-4C04-87A3-7F419ECCEA5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0715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4E55A-0851-4E66-84DC-5A7CB66D90A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07751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E3413-7D9A-45E3-AD63-4076FA970C9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22443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221C4-8969-4741-98FD-A456CD1F4F0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35510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0B1EE-D02B-479C-9313-EF778D6700E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75836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0A1C5-E5DE-4CA0-BAAC-C9CFD32D375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05155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ADC53-5569-46D2-BC60-81ECC3CCCA7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0123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22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477000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FC61EDD9-E79E-46E4-97F3-B43B1186512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2" name="Line 9"/>
          <p:cNvSpPr>
            <a:spLocks noChangeShapeType="1"/>
          </p:cNvSpPr>
          <p:nvPr userDrawn="1"/>
        </p:nvSpPr>
        <p:spPr bwMode="auto">
          <a:xfrm>
            <a:off x="1066800" y="838200"/>
            <a:ext cx="8077200" cy="0"/>
          </a:xfrm>
          <a:prstGeom prst="line">
            <a:avLst/>
          </a:prstGeom>
          <a:noFill/>
          <a:ln w="57150" cmpd="thinThick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1031" name="Picture 10" descr="meatball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0"/>
            <a:ext cx="914400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 descr="FermiGlast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8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2F744-68F3-49C6-8510-D2C82095D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911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133D7D-151B-41C0-9347-334508116D79}" type="slidenum">
              <a:rPr lang="en-US" altLang="en-US"/>
              <a:pPr>
                <a:defRPr/>
              </a:pPr>
              <a:t>1</a:t>
            </a:fld>
            <a:endParaRPr lang="en-US" altLang="en-US" dirty="0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457200" y="1371600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US" altLang="en-US" sz="2800" dirty="0">
              <a:latin typeface="Helvetica" pitchFamily="34" charset="0"/>
            </a:endParaRP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2057400" y="0"/>
            <a:ext cx="8077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400" i="1" dirty="0"/>
              <a:t>Fermi</a:t>
            </a:r>
            <a:r>
              <a:rPr lang="en-US" altLang="en-US" sz="4400" dirty="0"/>
              <a:t> Users Group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57200" y="1631156"/>
            <a:ext cx="821372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7200" dirty="0">
                <a:solidFill>
                  <a:srgbClr val="CC0000"/>
                </a:solidFill>
                <a:latin typeface="Helvetica" pitchFamily="34" charset="0"/>
              </a:rPr>
              <a:t>FSSC </a:t>
            </a:r>
            <a:r>
              <a:rPr lang="en-US" altLang="en-US" sz="7200" dirty="0" smtClean="0">
                <a:solidFill>
                  <a:srgbClr val="CC0000"/>
                </a:solidFill>
                <a:latin typeface="Helvetica" pitchFamily="34" charset="0"/>
              </a:rPr>
              <a:t>News and GI Program Update</a:t>
            </a:r>
            <a:endParaRPr lang="en-US" altLang="en-US" sz="7200" dirty="0">
              <a:solidFill>
                <a:srgbClr val="CC0000"/>
              </a:solidFill>
              <a:latin typeface="Helvetica" pitchFamily="34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981200" y="4800600"/>
            <a:ext cx="53340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800" dirty="0">
                <a:solidFill>
                  <a:schemeClr val="accent2"/>
                </a:solidFill>
                <a:latin typeface="Helvetica" pitchFamily="34" charset="0"/>
              </a:rPr>
              <a:t>Chris Shrader,                            </a:t>
            </a:r>
            <a:r>
              <a:rPr lang="en-US" altLang="en-US" sz="2800" i="1" dirty="0">
                <a:solidFill>
                  <a:schemeClr val="accent2"/>
                </a:solidFill>
                <a:latin typeface="Helvetica" pitchFamily="34" charset="0"/>
              </a:rPr>
              <a:t>Fermi</a:t>
            </a:r>
            <a:r>
              <a:rPr lang="en-US" altLang="en-US" sz="2800" dirty="0">
                <a:solidFill>
                  <a:schemeClr val="accent2"/>
                </a:solidFill>
                <a:latin typeface="Helvetica" pitchFamily="34" charset="0"/>
              </a:rPr>
              <a:t> Science support </a:t>
            </a:r>
            <a:r>
              <a:rPr lang="en-US" altLang="en-US" sz="2800" dirty="0" smtClean="0">
                <a:solidFill>
                  <a:schemeClr val="accent2"/>
                </a:solidFill>
                <a:latin typeface="Helvetica" pitchFamily="34" charset="0"/>
              </a:rPr>
              <a:t>Center,  </a:t>
            </a:r>
            <a:r>
              <a:rPr lang="en-US" altLang="en-US" sz="2800" dirty="0">
                <a:solidFill>
                  <a:schemeClr val="accent2"/>
                </a:solidFill>
                <a:latin typeface="Helvetica" pitchFamily="34" charset="0"/>
              </a:rPr>
              <a:t>NASA/GSFC</a:t>
            </a:r>
          </a:p>
        </p:txBody>
      </p:sp>
      <p:sp>
        <p:nvSpPr>
          <p:cNvPr id="3079" name="TextBox 7"/>
          <p:cNvSpPr txBox="1">
            <a:spLocks noChangeArrowheads="1"/>
          </p:cNvSpPr>
          <p:nvPr/>
        </p:nvSpPr>
        <p:spPr bwMode="auto">
          <a:xfrm>
            <a:off x="1219200" y="6858000"/>
            <a:ext cx="184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800" dirty="0">
              <a:latin typeface="Helvetica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28599" y="6400800"/>
            <a:ext cx="8442325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29FF2-E7CF-48C5-8694-E84D8DDD0F95}" type="slidenum">
              <a:rPr lang="en-US" altLang="en-US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0"/>
            <a:ext cx="8763000" cy="838200"/>
          </a:xfrm>
        </p:spPr>
        <p:txBody>
          <a:bodyPr/>
          <a:lstStyle/>
          <a:p>
            <a:r>
              <a:rPr lang="en-US" altLang="en-US" dirty="0" smtClean="0"/>
              <a:t>Cycle 10 Grants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600" y="914400"/>
            <a:ext cx="8915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4000" kern="0" dirty="0" smtClean="0">
                <a:solidFill>
                  <a:srgbClr val="6600CC"/>
                </a:solidFill>
                <a:latin typeface="+mn-lt"/>
              </a:rPr>
              <a:t>FY17 awards issued and FY18 are being processed as we speak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>
                <a:solidFill>
                  <a:srgbClr val="6600CC"/>
                </a:solidFill>
                <a:latin typeface="+mn-lt"/>
              </a:rPr>
              <a:t>Important point</a:t>
            </a:r>
            <a:r>
              <a:rPr lang="en-US" sz="3600" kern="0" dirty="0">
                <a:solidFill>
                  <a:srgbClr val="6600CC"/>
                </a:solidFill>
                <a:latin typeface="+mn-lt"/>
              </a:rPr>
              <a:t>:</a:t>
            </a:r>
            <a:r>
              <a:rPr lang="en-US" sz="3600" kern="0" dirty="0" smtClean="0">
                <a:solidFill>
                  <a:srgbClr val="6600CC"/>
                </a:solidFill>
                <a:latin typeface="+mn-lt"/>
              </a:rPr>
              <a:t> </a:t>
            </a:r>
          </a:p>
          <a:p>
            <a:pPr marL="1028700" lvl="1" indent="-5715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sz="3200" kern="0" dirty="0" smtClean="0">
                <a:solidFill>
                  <a:srgbClr val="6600CC"/>
                </a:solidFill>
                <a:latin typeface="+mn-lt"/>
              </a:rPr>
              <a:t>Improvement in selection rate and ~7% increase in average grant were a result of decrease in obligations associated w/multi-year grants</a:t>
            </a:r>
            <a:endParaRPr lang="en-US" sz="3200" kern="0" dirty="0">
              <a:solidFill>
                <a:srgbClr val="6600CC"/>
              </a:solidFill>
              <a:latin typeface="+mn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</p:spTree>
    <p:extLst>
      <p:ext uri="{BB962C8B-B14F-4D97-AF65-F5344CB8AC3E}">
        <p14:creationId xmlns:p14="http://schemas.microsoft.com/office/powerpoint/2010/main" val="139593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30B2E3-69DB-4444-8687-B3C866C79052}" type="slidenum">
              <a:rPr lang="en-US" altLang="en-US"/>
              <a:pPr>
                <a:defRPr/>
              </a:pPr>
              <a:t>11</a:t>
            </a:fld>
            <a:endParaRPr lang="en-US" altLang="en-US" dirty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838200"/>
          </a:xfrm>
        </p:spPr>
        <p:txBody>
          <a:bodyPr/>
          <a:lstStyle/>
          <a:p>
            <a:r>
              <a:rPr lang="en-US" altLang="en-US" dirty="0" smtClean="0"/>
              <a:t>Cycle 10 Proposal Statistics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228600" y="6477000"/>
            <a:ext cx="8229600" cy="76200"/>
          </a:xfrm>
        </p:spPr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/>
          </a:p>
        </p:txBody>
      </p:sp>
      <p:sp>
        <p:nvSpPr>
          <p:cNvPr id="4" name="TextBox 3"/>
          <p:cNvSpPr txBox="1"/>
          <p:nvPr/>
        </p:nvSpPr>
        <p:spPr>
          <a:xfrm>
            <a:off x="12700" y="1019888"/>
            <a:ext cx="4648200" cy="501675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Received:</a:t>
            </a:r>
          </a:p>
          <a:p>
            <a:r>
              <a:rPr lang="en-US" sz="1600" b="1" dirty="0" smtClean="0"/>
              <a:t>---------------</a:t>
            </a:r>
          </a:p>
          <a:p>
            <a:r>
              <a:rPr lang="en-US" sz="1600" b="1" dirty="0" smtClean="0"/>
              <a:t>183 </a:t>
            </a:r>
            <a:r>
              <a:rPr lang="en-US" sz="1600" b="1" dirty="0"/>
              <a:t>proposals received (182 new), involving 493 individual </a:t>
            </a:r>
            <a:r>
              <a:rPr lang="en-US" sz="1600" b="1" dirty="0" smtClean="0"/>
              <a:t> </a:t>
            </a:r>
            <a:r>
              <a:rPr lang="en-US" sz="1600" b="1" dirty="0"/>
              <a:t>investigators and 240 institutions</a:t>
            </a:r>
          </a:p>
          <a:p>
            <a:endParaRPr lang="en-US" sz="1600" b="1" dirty="0"/>
          </a:p>
          <a:p>
            <a:r>
              <a:rPr lang="en-US" sz="1600" b="1" dirty="0"/>
              <a:t> 4 Large, 1 Progress Report</a:t>
            </a:r>
          </a:p>
          <a:p>
            <a:endParaRPr lang="en-US" sz="1600" b="1" dirty="0"/>
          </a:p>
          <a:p>
            <a:r>
              <a:rPr lang="en-US" sz="1600" b="1" dirty="0"/>
              <a:t>44% Data Analysis, 27% Theory, 23% Correlated Observations, </a:t>
            </a:r>
            <a:r>
              <a:rPr lang="en-US" sz="1600" b="1" dirty="0" smtClean="0"/>
              <a:t> </a:t>
            </a:r>
            <a:r>
              <a:rPr lang="en-US" sz="1600" b="1" dirty="0"/>
              <a:t>2% pointed observation </a:t>
            </a:r>
            <a:r>
              <a:rPr lang="en-US" sz="1600" b="1" dirty="0" smtClean="0"/>
              <a:t>requests</a:t>
            </a:r>
            <a:endParaRPr lang="en-US" sz="1600" b="1" dirty="0"/>
          </a:p>
          <a:p>
            <a:endParaRPr lang="en-US" sz="1600" b="1" dirty="0"/>
          </a:p>
          <a:p>
            <a:r>
              <a:rPr lang="en-US" sz="1600" b="1" dirty="0"/>
              <a:t>30% Extragalactic, 18% Pulsars, 16% GRBs, </a:t>
            </a:r>
          </a:p>
          <a:p>
            <a:r>
              <a:rPr lang="en-US" sz="1600" b="1" dirty="0"/>
              <a:t>12% diffuse/SNRs/stellar </a:t>
            </a:r>
          </a:p>
          <a:p>
            <a:endParaRPr lang="en-US" sz="1600" b="1" dirty="0"/>
          </a:p>
          <a:p>
            <a:r>
              <a:rPr lang="en-US" sz="1600" b="1" dirty="0"/>
              <a:t>$10.3M requested, $55k/</a:t>
            </a:r>
            <a:r>
              <a:rPr lang="en-US" sz="1600" b="1" dirty="0" err="1"/>
              <a:t>yr</a:t>
            </a:r>
            <a:r>
              <a:rPr lang="en-US" sz="1600" b="1" dirty="0"/>
              <a:t> average (excluding large)</a:t>
            </a:r>
          </a:p>
          <a:p>
            <a:endParaRPr lang="en-US" sz="1600" b="1" dirty="0"/>
          </a:p>
          <a:p>
            <a:r>
              <a:rPr lang="en-US" sz="1600" b="1" dirty="0" smtClean="0"/>
              <a:t>$2.6M </a:t>
            </a:r>
            <a:r>
              <a:rPr lang="en-US" sz="1600" b="1" dirty="0"/>
              <a:t>new funds (and 0.32$M obligation) </a:t>
            </a:r>
            <a:r>
              <a:rPr lang="en-US" sz="1600" b="1" dirty="0" smtClean="0"/>
              <a:t>dollar  </a:t>
            </a:r>
            <a:r>
              <a:rPr lang="en-US" sz="1600" b="1" dirty="0"/>
              <a:t>oversubscription is </a:t>
            </a:r>
            <a:r>
              <a:rPr lang="en-US" sz="1600" b="1" dirty="0" smtClean="0"/>
              <a:t>~4.5X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1019888"/>
            <a:ext cx="3962400" cy="5509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Approved:</a:t>
            </a:r>
            <a:endParaRPr lang="en-US" sz="1600" b="1" dirty="0"/>
          </a:p>
          <a:p>
            <a:r>
              <a:rPr lang="en-US" sz="1400" b="1" dirty="0" smtClean="0"/>
              <a:t>----------------</a:t>
            </a:r>
            <a:endParaRPr lang="en-US" sz="1400" b="1" dirty="0"/>
          </a:p>
          <a:p>
            <a:r>
              <a:rPr lang="en-US" sz="1400" b="1" dirty="0"/>
              <a:t>17 Data Analysis, 9 Theory, 15 Correlated Observations, </a:t>
            </a:r>
            <a:r>
              <a:rPr lang="en-US" sz="1400" b="1" dirty="0" smtClean="0"/>
              <a:t> </a:t>
            </a:r>
            <a:r>
              <a:rPr lang="en-US" sz="1400" b="1" dirty="0"/>
              <a:t>2 </a:t>
            </a:r>
            <a:r>
              <a:rPr lang="en-US" sz="1400" b="1" dirty="0" smtClean="0"/>
              <a:t>pointing requests</a:t>
            </a:r>
            <a:endParaRPr lang="en-US" sz="1400" b="1" dirty="0"/>
          </a:p>
          <a:p>
            <a:endParaRPr lang="en-US" sz="1600" b="1" dirty="0"/>
          </a:p>
          <a:p>
            <a:r>
              <a:rPr lang="en-US" sz="1800" b="1" dirty="0"/>
              <a:t>Joint P</a:t>
            </a:r>
            <a:r>
              <a:rPr lang="en-US" sz="1800" b="1" dirty="0" smtClean="0"/>
              <a:t>rograms </a:t>
            </a:r>
          </a:p>
          <a:p>
            <a:r>
              <a:rPr lang="en-US" sz="1400" b="1" dirty="0" smtClean="0"/>
              <a:t>(</a:t>
            </a:r>
            <a:r>
              <a:rPr lang="en-US" sz="1400" b="1" dirty="0" smtClean="0"/>
              <a:t>proposals/</a:t>
            </a:r>
            <a:r>
              <a:rPr lang="en-US" sz="1400" b="1" dirty="0" err="1" smtClean="0"/>
              <a:t>obs</a:t>
            </a:r>
            <a:r>
              <a:rPr lang="en-US" sz="1400" b="1" dirty="0" smtClean="0"/>
              <a:t> time</a:t>
            </a:r>
            <a:r>
              <a:rPr lang="en-US" sz="1400" b="1" dirty="0"/>
              <a:t>) / quotas</a:t>
            </a:r>
          </a:p>
          <a:p>
            <a:endParaRPr lang="en-US" sz="1400" b="1" dirty="0"/>
          </a:p>
          <a:p>
            <a:r>
              <a:rPr lang="en-US" sz="1400" b="1" dirty="0"/>
              <a:t>Requested                / Total Allocation  </a:t>
            </a:r>
          </a:p>
          <a:p>
            <a:r>
              <a:rPr lang="en-US" sz="1400" b="1" dirty="0"/>
              <a:t>---------------------------------------------------------</a:t>
            </a:r>
          </a:p>
          <a:p>
            <a:r>
              <a:rPr lang="en-US" sz="1400" b="1" dirty="0"/>
              <a:t>NRAO: (18/752)    / (450-600 </a:t>
            </a:r>
            <a:r>
              <a:rPr lang="en-US" sz="1400" b="1" dirty="0" err="1"/>
              <a:t>hrs</a:t>
            </a:r>
            <a:r>
              <a:rPr lang="en-US" sz="1400" b="1" dirty="0"/>
              <a:t> on GBT, VLA                  		&amp; VLBA)</a:t>
            </a:r>
          </a:p>
          <a:p>
            <a:r>
              <a:rPr lang="en-US" sz="1400" b="1" dirty="0"/>
              <a:t>NOAO: (4/214)      / (</a:t>
            </a:r>
            <a:r>
              <a:rPr lang="en-US" sz="1400" b="1" dirty="0" smtClean="0"/>
              <a:t>3-5%,various </a:t>
            </a:r>
            <a:r>
              <a:rPr lang="en-US" sz="1400" b="1" dirty="0"/>
              <a:t>telescopes)</a:t>
            </a:r>
          </a:p>
          <a:p>
            <a:r>
              <a:rPr lang="en-US" sz="1400" b="1" dirty="0"/>
              <a:t>VERITAS: (8/ )       / (120 </a:t>
            </a:r>
            <a:r>
              <a:rPr lang="en-US" sz="1400" b="1" dirty="0" err="1"/>
              <a:t>hrs</a:t>
            </a:r>
            <a:r>
              <a:rPr lang="en-US" sz="1400" b="1" dirty="0"/>
              <a:t>)</a:t>
            </a:r>
          </a:p>
          <a:p>
            <a:r>
              <a:rPr lang="en-US" sz="1400" b="1" dirty="0"/>
              <a:t>Arecibo: (</a:t>
            </a:r>
            <a:r>
              <a:rPr lang="en-US" sz="1400" b="1" dirty="0" smtClean="0"/>
              <a:t>1/45 </a:t>
            </a:r>
            <a:r>
              <a:rPr lang="en-US" sz="1400" b="1" dirty="0"/>
              <a:t>)         / (300 </a:t>
            </a:r>
            <a:r>
              <a:rPr lang="en-US" sz="1400" b="1" dirty="0" err="1"/>
              <a:t>hrs</a:t>
            </a:r>
            <a:r>
              <a:rPr lang="en-US" sz="1400" b="1" dirty="0"/>
              <a:t>)</a:t>
            </a:r>
          </a:p>
          <a:p>
            <a:r>
              <a:rPr lang="en-US" sz="1400" b="1" dirty="0"/>
              <a:t>INTEGRAL: (0/0)   / (300 </a:t>
            </a:r>
            <a:r>
              <a:rPr lang="en-US" sz="1400" b="1" dirty="0" err="1"/>
              <a:t>ksec</a:t>
            </a:r>
            <a:r>
              <a:rPr lang="en-US" sz="1400" b="1" dirty="0"/>
              <a:t>)</a:t>
            </a:r>
          </a:p>
          <a:p>
            <a:endParaRPr lang="en-US" sz="1400" b="1" dirty="0"/>
          </a:p>
          <a:p>
            <a:r>
              <a:rPr lang="en-US" sz="1400" b="1" dirty="0"/>
              <a:t>Approved</a:t>
            </a:r>
          </a:p>
          <a:p>
            <a:r>
              <a:rPr lang="en-US" sz="1400" b="1" dirty="0"/>
              <a:t>--------------------------------------------------------</a:t>
            </a:r>
          </a:p>
          <a:p>
            <a:r>
              <a:rPr lang="en-US" sz="1400" b="1" dirty="0"/>
              <a:t>NOAO (3 /204)</a:t>
            </a:r>
          </a:p>
          <a:p>
            <a:r>
              <a:rPr lang="en-US" sz="1400" b="1" dirty="0"/>
              <a:t>NRAO (5 /304)</a:t>
            </a:r>
          </a:p>
          <a:p>
            <a:r>
              <a:rPr lang="en-US" sz="1400" b="1" dirty="0"/>
              <a:t>Arecibo (</a:t>
            </a:r>
            <a:r>
              <a:rPr lang="en-US" sz="1400" b="1" dirty="0" smtClean="0"/>
              <a:t>0/0)</a:t>
            </a:r>
            <a:endParaRPr lang="en-US" sz="1400" b="1" dirty="0"/>
          </a:p>
          <a:p>
            <a:r>
              <a:rPr lang="en-US" sz="1400" b="1" dirty="0"/>
              <a:t>VERITAS (1/14)</a:t>
            </a:r>
          </a:p>
          <a:p>
            <a:r>
              <a:rPr lang="en-US" sz="1400" b="1" dirty="0"/>
              <a:t>INTEGRAL (</a:t>
            </a:r>
            <a:r>
              <a:rPr lang="en-US" sz="1400" b="1" dirty="0" smtClean="0"/>
              <a:t>0/0 </a:t>
            </a:r>
            <a:r>
              <a:rPr lang="en-US" sz="14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927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5BF252-58F6-4DDF-B064-E27194835ACB}" type="slidenum">
              <a:rPr lang="en-US" altLang="en-US"/>
              <a:pPr>
                <a:defRPr/>
              </a:pPr>
              <a:t>12</a:t>
            </a:fld>
            <a:endParaRPr lang="en-US" alt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63000" cy="838200"/>
          </a:xfrm>
        </p:spPr>
        <p:txBody>
          <a:bodyPr/>
          <a:lstStyle/>
          <a:p>
            <a:r>
              <a:rPr lang="en-US" altLang="en-US" smtClean="0"/>
              <a:t>GI Program History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85800"/>
            <a:ext cx="6227618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41990"/>
            <a:ext cx="5194300" cy="305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30B2E3-69DB-4444-8687-B3C866C79052}" type="slidenum">
              <a:rPr lang="en-US" altLang="en-US"/>
              <a:pPr>
                <a:defRPr/>
              </a:pPr>
              <a:t>13</a:t>
            </a:fld>
            <a:endParaRPr lang="en-US" altLang="en-US" dirty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763000" cy="838200"/>
          </a:xfrm>
        </p:spPr>
        <p:txBody>
          <a:bodyPr/>
          <a:lstStyle/>
          <a:p>
            <a:r>
              <a:rPr lang="en-US" altLang="en-US" dirty="0" smtClean="0"/>
              <a:t>Joint Observation Programs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4800" y="990600"/>
            <a:ext cx="8686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3200" kern="0" dirty="0" smtClean="0">
                <a:solidFill>
                  <a:srgbClr val="6600CC"/>
                </a:solidFill>
                <a:latin typeface="+mj-lt"/>
              </a:rPr>
              <a:t>Status of Arecibo unclear for the near future</a:t>
            </a:r>
          </a:p>
          <a:p>
            <a:pPr marL="1028700" lvl="1" indent="-5715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kern="0" dirty="0" smtClean="0">
                <a:solidFill>
                  <a:srgbClr val="6600CC"/>
                </a:solidFill>
                <a:latin typeface="+mj-lt"/>
              </a:rPr>
              <a:t>No JP observations in Cycle 10, but could impact Cycle 11</a:t>
            </a:r>
            <a:endParaRPr lang="en-US" kern="0" dirty="0">
              <a:solidFill>
                <a:srgbClr val="6600CC"/>
              </a:solidFill>
              <a:latin typeface="+mj-lt"/>
            </a:endParaRPr>
          </a:p>
          <a:p>
            <a:pPr marL="571500" indent="-5715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3200" kern="0" dirty="0" smtClean="0">
                <a:solidFill>
                  <a:srgbClr val="6600CC"/>
                </a:solidFill>
                <a:latin typeface="+mj-lt"/>
              </a:rPr>
              <a:t>GBT has so far continued despite split from NRAO, but uncertain for long term </a:t>
            </a:r>
          </a:p>
          <a:p>
            <a:pPr marL="571500" indent="-5715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3200" kern="0" dirty="0" smtClean="0">
                <a:solidFill>
                  <a:srgbClr val="6600CC"/>
                </a:solidFill>
                <a:latin typeface="+mj-lt"/>
              </a:rPr>
              <a:t> INTEGRAL joint program has not proven beneficial</a:t>
            </a:r>
            <a:endParaRPr lang="en-US" sz="3200" kern="0" dirty="0">
              <a:solidFill>
                <a:srgbClr val="6600CC"/>
              </a:solidFill>
              <a:latin typeface="+mj-lt"/>
            </a:endParaRPr>
          </a:p>
          <a:p>
            <a:pPr marL="1028700" lvl="1" indent="-5715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kern="0" dirty="0" smtClean="0">
                <a:solidFill>
                  <a:srgbClr val="6600CC"/>
                </a:solidFill>
                <a:latin typeface="+mj-lt"/>
              </a:rPr>
              <a:t>~1 request per year, 0 total selections</a:t>
            </a:r>
          </a:p>
          <a:p>
            <a:pPr marL="571500" indent="-5715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3200" kern="0" dirty="0" smtClean="0">
                <a:solidFill>
                  <a:srgbClr val="6600CC"/>
                </a:solidFill>
                <a:latin typeface="+mj-lt"/>
              </a:rPr>
              <a:t>Some concern w/NOAO JP</a:t>
            </a:r>
          </a:p>
          <a:p>
            <a:pPr marL="1028700" lvl="1" indent="-5715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kern="0" dirty="0" smtClean="0">
                <a:solidFill>
                  <a:srgbClr val="6600CC"/>
                </a:solidFill>
                <a:latin typeface="+mj-lt"/>
              </a:rPr>
              <a:t>Backdoor for foreign proposers?</a:t>
            </a:r>
          </a:p>
          <a:p>
            <a:pPr marL="571500" indent="-5715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endParaRPr lang="en-US" kern="0" dirty="0" smtClean="0">
              <a:solidFill>
                <a:srgbClr val="6600C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804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30B2E3-69DB-4444-8687-B3C866C79052}" type="slidenum">
              <a:rPr lang="en-US" altLang="en-US"/>
              <a:pPr>
                <a:defRPr/>
              </a:pPr>
              <a:t>14</a:t>
            </a:fld>
            <a:endParaRPr lang="en-US" altLang="en-US" dirty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838200"/>
          </a:xfrm>
        </p:spPr>
        <p:txBody>
          <a:bodyPr/>
          <a:lstStyle/>
          <a:p>
            <a:r>
              <a:rPr lang="en-US" altLang="en-US" sz="3600" dirty="0"/>
              <a:t>Peer Evaluation Committee </a:t>
            </a:r>
            <a:r>
              <a:rPr lang="en-US" altLang="en-US" sz="3600" dirty="0" smtClean="0"/>
              <a:t>Feedback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03200" y="990600"/>
            <a:ext cx="8915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3600" kern="0" dirty="0" smtClean="0">
                <a:solidFill>
                  <a:srgbClr val="6600CC"/>
                </a:solidFill>
                <a:latin typeface="+mn-lt"/>
              </a:rPr>
              <a:t>The benefit of Large Projects</a:t>
            </a:r>
            <a:r>
              <a:rPr lang="en-US" sz="3600" kern="0" dirty="0">
                <a:solidFill>
                  <a:srgbClr val="6600CC"/>
                </a:solidFill>
                <a:latin typeface="+mn-lt"/>
              </a:rPr>
              <a:t> </a:t>
            </a:r>
            <a:r>
              <a:rPr lang="en-US" sz="3600" kern="0" dirty="0" smtClean="0">
                <a:solidFill>
                  <a:srgbClr val="6600CC"/>
                </a:solidFill>
                <a:latin typeface="+mn-lt"/>
              </a:rPr>
              <a:t>in the current era of diminishing and uncertain budgets was questioned by </a:t>
            </a:r>
            <a:r>
              <a:rPr lang="en-US" sz="3600" kern="0" dirty="0" smtClean="0">
                <a:solidFill>
                  <a:srgbClr val="6600CC"/>
                </a:solidFill>
                <a:latin typeface="+mn-lt"/>
              </a:rPr>
              <a:t>some </a:t>
            </a:r>
            <a:r>
              <a:rPr lang="en-US" sz="3600" kern="0" dirty="0" smtClean="0">
                <a:solidFill>
                  <a:srgbClr val="6600CC"/>
                </a:solidFill>
                <a:latin typeface="+mn-lt"/>
              </a:rPr>
              <a:t>panelists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sz="3200" kern="0" dirty="0" smtClean="0">
                <a:solidFill>
                  <a:srgbClr val="6600CC"/>
                </a:solidFill>
                <a:latin typeface="+mn-lt"/>
              </a:rPr>
              <a:t>Recurring argument was that one approval costs the same as 9 regular projects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sz="3200" kern="0" dirty="0" smtClean="0">
                <a:solidFill>
                  <a:srgbClr val="6600CC"/>
                </a:solidFill>
                <a:latin typeface="+mn-lt"/>
              </a:rPr>
              <a:t>Also, the predominance of multi-wave monitoring campaigns and the value of extending beyond 10 years   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3600" kern="0" dirty="0" smtClean="0">
                <a:solidFill>
                  <a:srgbClr val="6600CC"/>
                </a:solidFill>
                <a:latin typeface="+mn-lt"/>
              </a:rPr>
              <a:t>Recap, limit number of selections, eliminate or leave as is?</a:t>
            </a:r>
          </a:p>
          <a:p>
            <a:pPr lvl="1">
              <a:spcBef>
                <a:spcPct val="20000"/>
              </a:spcBef>
              <a:defRPr/>
            </a:pPr>
            <a:endParaRPr lang="en-US" kern="0" dirty="0" smtClean="0">
              <a:solidFill>
                <a:srgbClr val="6600C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480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C6BFC6-1C7D-4FD6-B40B-807FDDE36A39}" type="slidenum">
              <a:rPr lang="en-US" altLang="en-US"/>
              <a:pPr>
                <a:defRPr/>
              </a:pPr>
              <a:t>15</a:t>
            </a:fld>
            <a:endParaRPr lang="en-US" altLang="en-US" dirty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63000" cy="838200"/>
          </a:xfrm>
        </p:spPr>
        <p:txBody>
          <a:bodyPr/>
          <a:lstStyle/>
          <a:p>
            <a:r>
              <a:rPr lang="en-US" altLang="en-US" dirty="0" smtClean="0">
                <a:latin typeface="Helvetica" pitchFamily="34" charset="0"/>
              </a:rPr>
              <a:t/>
            </a:r>
            <a:br>
              <a:rPr lang="en-US" altLang="en-US" dirty="0" smtClean="0">
                <a:latin typeface="Helvetica" pitchFamily="34" charset="0"/>
              </a:rPr>
            </a:br>
            <a:r>
              <a:rPr lang="en-US" altLang="en-US" dirty="0" smtClean="0">
                <a:latin typeface="Helvetica" pitchFamily="34" charset="0"/>
              </a:rPr>
              <a:t>Cycle 11</a:t>
            </a:r>
            <a:br>
              <a:rPr lang="en-US" altLang="en-US" dirty="0" smtClean="0">
                <a:latin typeface="Helvetica" pitchFamily="34" charset="0"/>
              </a:rPr>
            </a:br>
            <a:endParaRPr lang="en-US" altLang="en-US" dirty="0" smtClean="0"/>
          </a:p>
        </p:txBody>
      </p:sp>
      <p:sp>
        <p:nvSpPr>
          <p:cNvPr id="14341" name="TextBox 2"/>
          <p:cNvSpPr txBox="1">
            <a:spLocks noChangeArrowheads="1"/>
          </p:cNvSpPr>
          <p:nvPr/>
        </p:nvSpPr>
        <p:spPr bwMode="auto">
          <a:xfrm>
            <a:off x="1981200" y="1828800"/>
            <a:ext cx="533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6200" y="1066800"/>
            <a:ext cx="8915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4000" kern="0" dirty="0" smtClean="0">
                <a:solidFill>
                  <a:srgbClr val="6600CC"/>
                </a:solidFill>
                <a:latin typeface="+mn-lt"/>
              </a:rPr>
              <a:t>Schedule: </a:t>
            </a:r>
            <a:r>
              <a:rPr lang="en-US" sz="3200" kern="0" dirty="0" smtClean="0">
                <a:solidFill>
                  <a:srgbClr val="6600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Feb. 23,2018 due date</a:t>
            </a:r>
          </a:p>
          <a:p>
            <a:pPr marL="1028700" lvl="1" indent="-5715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sz="3200" kern="0" dirty="0" smtClean="0">
                <a:solidFill>
                  <a:srgbClr val="6600CC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~early May review, July stage-II awards 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4000" kern="0" dirty="0" smtClean="0">
                <a:solidFill>
                  <a:srgbClr val="6600CC"/>
                </a:solidFill>
                <a:latin typeface="Times" pitchFamily="18" charset="0"/>
              </a:rPr>
              <a:t>Budgeting </a:t>
            </a:r>
            <a:r>
              <a:rPr lang="en-US" sz="4000" kern="0" dirty="0" err="1" smtClean="0">
                <a:solidFill>
                  <a:srgbClr val="6600CC"/>
                </a:solidFill>
                <a:latin typeface="Times" pitchFamily="18" charset="0"/>
              </a:rPr>
              <a:t>tbd</a:t>
            </a:r>
            <a:r>
              <a:rPr lang="en-US" sz="4000" kern="0" dirty="0" smtClean="0">
                <a:solidFill>
                  <a:srgbClr val="6600CC"/>
                </a:solidFill>
                <a:latin typeface="Times" pitchFamily="18" charset="0"/>
              </a:rPr>
              <a:t>, hopefully program can continue to support 30-40 awards</a:t>
            </a:r>
            <a:endParaRPr lang="en-US" sz="4000" kern="0" dirty="0">
              <a:solidFill>
                <a:srgbClr val="6600CC"/>
              </a:solidFill>
              <a:latin typeface="Times" pitchFamily="18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4000" kern="0" dirty="0" smtClean="0">
                <a:solidFill>
                  <a:srgbClr val="6600CC"/>
                </a:solidFill>
                <a:latin typeface="Times" pitchFamily="18" charset="0"/>
              </a:rPr>
              <a:t>No significant policy changes anticipated </a:t>
            </a:r>
            <a:endParaRPr lang="en-US" sz="3600" kern="0" dirty="0" smtClean="0">
              <a:solidFill>
                <a:srgbClr val="6600CC"/>
              </a:solidFill>
              <a:latin typeface="Times" pitchFamily="18" charset="0"/>
            </a:endParaRP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sz="3200" kern="0" dirty="0" smtClean="0">
                <a:solidFill>
                  <a:srgbClr val="6600CC"/>
                </a:solidFill>
                <a:latin typeface="+mn-lt"/>
              </a:rPr>
              <a:t>Unless </a:t>
            </a:r>
            <a:r>
              <a:rPr lang="en-US" sz="3200" kern="0" dirty="0" smtClean="0">
                <a:solidFill>
                  <a:srgbClr val="6600CC"/>
                </a:solidFill>
                <a:latin typeface="+mn-lt"/>
              </a:rPr>
              <a:t>FUG consensus </a:t>
            </a:r>
            <a:r>
              <a:rPr lang="en-US" sz="3200" kern="0" dirty="0" smtClean="0">
                <a:solidFill>
                  <a:srgbClr val="6600CC"/>
                </a:solidFill>
                <a:latin typeface="+mn-lt"/>
              </a:rPr>
              <a:t>on Large </a:t>
            </a:r>
            <a:r>
              <a:rPr lang="en-US" sz="3200" kern="0" dirty="0" smtClean="0">
                <a:solidFill>
                  <a:srgbClr val="6600CC"/>
                </a:solidFill>
                <a:latin typeface="+mn-lt"/>
              </a:rPr>
              <a:t>projects, other issues? </a:t>
            </a:r>
            <a:endParaRPr lang="en-US" sz="3200" kern="0" dirty="0">
              <a:solidFill>
                <a:srgbClr val="6600CC"/>
              </a:solidFill>
              <a:latin typeface="+mn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</p:spTree>
    <p:extLst>
      <p:ext uri="{BB962C8B-B14F-4D97-AF65-F5344CB8AC3E}">
        <p14:creationId xmlns:p14="http://schemas.microsoft.com/office/powerpoint/2010/main" val="238953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C6BFC6-1C7D-4FD6-B40B-807FDDE36A39}" type="slidenum">
              <a:rPr lang="en-US" altLang="en-US"/>
              <a:pPr>
                <a:defRPr/>
              </a:pPr>
              <a:t>16</a:t>
            </a:fld>
            <a:endParaRPr lang="en-US" altLang="en-US" dirty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63000" cy="838200"/>
          </a:xfrm>
        </p:spPr>
        <p:txBody>
          <a:bodyPr/>
          <a:lstStyle/>
          <a:p>
            <a:r>
              <a:rPr lang="en-US" altLang="en-US" smtClean="0">
                <a:latin typeface="Helvetica" pitchFamily="34" charset="0"/>
              </a:rPr>
              <a:t/>
            </a:r>
            <a:br>
              <a:rPr lang="en-US" altLang="en-US" smtClean="0">
                <a:latin typeface="Helvetica" pitchFamily="34" charset="0"/>
              </a:rPr>
            </a:br>
            <a:r>
              <a:rPr lang="en-US" altLang="en-US" smtClean="0">
                <a:latin typeface="Helvetica" pitchFamily="34" charset="0"/>
              </a:rPr>
              <a:t>Extra Slides</a:t>
            </a:r>
            <a:br>
              <a:rPr lang="en-US" altLang="en-US" smtClean="0">
                <a:latin typeface="Helvetica" pitchFamily="34" charset="0"/>
              </a:rPr>
            </a:br>
            <a:endParaRPr lang="en-US" altLang="en-US" smtClean="0"/>
          </a:p>
        </p:txBody>
      </p:sp>
      <p:sp>
        <p:nvSpPr>
          <p:cNvPr id="14341" name="TextBox 2"/>
          <p:cNvSpPr txBox="1">
            <a:spLocks noChangeArrowheads="1"/>
          </p:cNvSpPr>
          <p:nvPr/>
        </p:nvSpPr>
        <p:spPr bwMode="auto">
          <a:xfrm>
            <a:off x="1981200" y="1828800"/>
            <a:ext cx="533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</p:spTree>
    <p:extLst>
      <p:ext uri="{BB962C8B-B14F-4D97-AF65-F5344CB8AC3E}">
        <p14:creationId xmlns:p14="http://schemas.microsoft.com/office/powerpoint/2010/main" val="238953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3EB17E-4C7F-4AA6-8AD5-445053BF8882}" type="slidenum">
              <a:rPr lang="en-US" altLang="en-US"/>
              <a:pPr>
                <a:defRPr/>
              </a:pPr>
              <a:t>2</a:t>
            </a:fld>
            <a:endParaRPr lang="en-US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763000" cy="838200"/>
          </a:xfrm>
        </p:spPr>
        <p:txBody>
          <a:bodyPr/>
          <a:lstStyle/>
          <a:p>
            <a:r>
              <a:rPr lang="en-US" altLang="en-US" dirty="0" smtClean="0"/>
              <a:t>FSSC Functional Overview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4800" y="990600"/>
            <a:ext cx="8763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4000" kern="0" dirty="0" smtClean="0">
                <a:solidFill>
                  <a:srgbClr val="6600CC"/>
                </a:solidFill>
              </a:rPr>
              <a:t>Archive and distribution of LAT, GBM science products</a:t>
            </a:r>
          </a:p>
          <a:p>
            <a:pPr>
              <a:lnSpc>
                <a:spcPct val="90000"/>
              </a:lnSpc>
            </a:pPr>
            <a:r>
              <a:rPr lang="en-US" altLang="en-US" sz="4000" kern="0" dirty="0" smtClean="0">
                <a:solidFill>
                  <a:srgbClr val="6600CC"/>
                </a:solidFill>
              </a:rPr>
              <a:t>Maintenance and distribution of analysis SW</a:t>
            </a:r>
          </a:p>
          <a:p>
            <a:pPr>
              <a:lnSpc>
                <a:spcPct val="90000"/>
              </a:lnSpc>
            </a:pPr>
            <a:r>
              <a:rPr lang="en-US" altLang="en-US" sz="4000" kern="0" dirty="0" smtClean="0">
                <a:solidFill>
                  <a:srgbClr val="6600CC"/>
                </a:solidFill>
              </a:rPr>
              <a:t>All areas of user support</a:t>
            </a:r>
          </a:p>
          <a:p>
            <a:pPr>
              <a:lnSpc>
                <a:spcPct val="90000"/>
              </a:lnSpc>
            </a:pPr>
            <a:r>
              <a:rPr lang="en-US" altLang="en-US" sz="4000" kern="0" dirty="0" smtClean="0">
                <a:solidFill>
                  <a:srgbClr val="6600CC"/>
                </a:solidFill>
              </a:rPr>
              <a:t>GI program management</a:t>
            </a:r>
          </a:p>
          <a:p>
            <a:pPr>
              <a:lnSpc>
                <a:spcPct val="90000"/>
              </a:lnSpc>
            </a:pPr>
            <a:r>
              <a:rPr lang="en-US" altLang="en-US" sz="4000" kern="0" dirty="0" smtClean="0">
                <a:solidFill>
                  <a:srgbClr val="6600CC"/>
                </a:solidFill>
              </a:rPr>
              <a:t>Operations</a:t>
            </a:r>
            <a:r>
              <a:rPr lang="en-US" altLang="en-US" sz="3600" kern="0" dirty="0" smtClean="0">
                <a:solidFill>
                  <a:srgbClr val="6600CC"/>
                </a:solidFill>
              </a:rPr>
              <a:t> support; scheduling &amp; planning </a:t>
            </a:r>
          </a:p>
          <a:p>
            <a:pPr>
              <a:lnSpc>
                <a:spcPct val="90000"/>
              </a:lnSpc>
            </a:pPr>
            <a:r>
              <a:rPr lang="en-US" altLang="en-US" sz="3600" kern="0" dirty="0" smtClean="0">
                <a:solidFill>
                  <a:srgbClr val="6600CC"/>
                </a:solidFill>
              </a:rPr>
              <a:t>Support of Fermi EPO</a:t>
            </a:r>
          </a:p>
        </p:txBody>
      </p:sp>
    </p:spTree>
    <p:extLst>
      <p:ext uri="{BB962C8B-B14F-4D97-AF65-F5344CB8AC3E}">
        <p14:creationId xmlns:p14="http://schemas.microsoft.com/office/powerpoint/2010/main" val="233361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3EB17E-4C7F-4AA6-8AD5-445053BF8882}" type="slidenum">
              <a:rPr lang="en-US" altLang="en-US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763000" cy="838200"/>
          </a:xfrm>
        </p:spPr>
        <p:txBody>
          <a:bodyPr/>
          <a:lstStyle/>
          <a:p>
            <a:r>
              <a:rPr lang="en-US" altLang="en-US" dirty="0" smtClean="0"/>
              <a:t>FSSC Status, Major Activities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915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 dirty="0">
                <a:solidFill>
                  <a:srgbClr val="6600CC"/>
                </a:solidFill>
              </a:rPr>
              <a:t>FSSC Staffing </a:t>
            </a:r>
            <a:r>
              <a:rPr lang="en-US" altLang="en-US" sz="3600" dirty="0" smtClean="0">
                <a:solidFill>
                  <a:srgbClr val="6600CC"/>
                </a:solidFill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>
                <a:solidFill>
                  <a:srgbClr val="6600CC"/>
                </a:solidFill>
              </a:rPr>
              <a:t>Reduced science staff by 1 FTE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>
                <a:solidFill>
                  <a:srgbClr val="6600CC"/>
                </a:solidFill>
              </a:rPr>
              <a:t>Added 2 tech support FTEs </a:t>
            </a:r>
          </a:p>
          <a:p>
            <a:pPr lvl="2">
              <a:lnSpc>
                <a:spcPct val="90000"/>
              </a:lnSpc>
            </a:pPr>
            <a:r>
              <a:rPr lang="en-US" altLang="en-US" dirty="0" smtClean="0">
                <a:solidFill>
                  <a:srgbClr val="6600CC"/>
                </a:solidFill>
              </a:rPr>
              <a:t>Support for transition of DOE activity</a:t>
            </a:r>
            <a:endParaRPr lang="en-US" altLang="en-US" dirty="0">
              <a:solidFill>
                <a:srgbClr val="6600CC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3600" dirty="0" smtClean="0">
                <a:solidFill>
                  <a:srgbClr val="6600CC"/>
                </a:solidFill>
              </a:rPr>
              <a:t>User Support:  Cycle 10 started in August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>
                <a:solidFill>
                  <a:srgbClr val="6600CC"/>
                </a:solidFill>
              </a:rPr>
              <a:t>Stage-II selections/awards finalized late July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>
                <a:solidFill>
                  <a:srgbClr val="6600CC"/>
                </a:solidFill>
              </a:rPr>
              <a:t>5 months after proposal deadline </a:t>
            </a:r>
            <a:r>
              <a:rPr lang="en-US" altLang="en-US" dirty="0" smtClean="0">
                <a:solidFill>
                  <a:srgbClr val="6600CC"/>
                </a:solidFill>
                <a:sym typeface="Wingdings" panose="05000000000000000000" pitchFamily="2" charset="2"/>
              </a:rPr>
              <a:t> improvement over recent years by ~3 months</a:t>
            </a:r>
            <a:endParaRPr lang="en-US" altLang="en-US" dirty="0">
              <a:solidFill>
                <a:srgbClr val="6600CC"/>
              </a:solidFill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r>
              <a:rPr lang="en-US" altLang="en-US" sz="3600" dirty="0" smtClean="0">
                <a:solidFill>
                  <a:srgbClr val="6600CC"/>
                </a:solidFill>
              </a:rPr>
              <a:t>Cycle 11: Fermi ROSES text final by next month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3200" dirty="0" smtClean="0">
              <a:solidFill>
                <a:srgbClr val="6600CC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3EB17E-4C7F-4AA6-8AD5-445053BF8882}" type="slidenum">
              <a:rPr lang="en-US" altLang="en-US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763000" cy="838200"/>
          </a:xfrm>
        </p:spPr>
        <p:txBody>
          <a:bodyPr/>
          <a:lstStyle/>
          <a:p>
            <a:r>
              <a:rPr lang="en-US" altLang="en-US" dirty="0" smtClean="0"/>
              <a:t>FSSC Status, Major Activities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915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4000" dirty="0" smtClean="0">
                <a:solidFill>
                  <a:srgbClr val="6600CC"/>
                </a:solidFill>
              </a:rPr>
              <a:t>Scheduling and planning support nominal</a:t>
            </a:r>
          </a:p>
          <a:p>
            <a:pPr lvl="1">
              <a:lnSpc>
                <a:spcPct val="90000"/>
              </a:lnSpc>
            </a:pPr>
            <a:r>
              <a:rPr lang="en-US" sz="3600" dirty="0" err="1" smtClean="0">
                <a:solidFill>
                  <a:srgbClr val="6600CC"/>
                </a:solidFill>
              </a:rPr>
              <a:t>ToOs</a:t>
            </a:r>
            <a:r>
              <a:rPr lang="en-US" sz="3600" dirty="0" smtClean="0">
                <a:solidFill>
                  <a:srgbClr val="6600CC"/>
                </a:solidFill>
              </a:rPr>
              <a:t> implemented </a:t>
            </a:r>
            <a:r>
              <a:rPr lang="en-US" sz="3600" dirty="0">
                <a:solidFill>
                  <a:srgbClr val="6600CC"/>
                </a:solidFill>
              </a:rPr>
              <a:t>in the last year </a:t>
            </a:r>
            <a:r>
              <a:rPr lang="en-US" sz="3600" dirty="0" smtClean="0">
                <a:solidFill>
                  <a:srgbClr val="6600CC"/>
                </a:solidFill>
              </a:rPr>
              <a:t>for observations </a:t>
            </a:r>
            <a:r>
              <a:rPr lang="en-US" sz="3600" dirty="0">
                <a:solidFill>
                  <a:srgbClr val="6600CC"/>
                </a:solidFill>
              </a:rPr>
              <a:t>of </a:t>
            </a:r>
            <a:r>
              <a:rPr lang="en-US" sz="3600" dirty="0" smtClean="0">
                <a:solidFill>
                  <a:srgbClr val="6600CC"/>
                </a:solidFill>
              </a:rPr>
              <a:t>six </a:t>
            </a:r>
            <a:r>
              <a:rPr lang="en-US" sz="3600" dirty="0">
                <a:solidFill>
                  <a:srgbClr val="6600CC"/>
                </a:solidFill>
              </a:rPr>
              <a:t>objects. </a:t>
            </a:r>
            <a:endParaRPr lang="en-US" sz="3600" dirty="0" smtClean="0">
              <a:solidFill>
                <a:srgbClr val="6600CC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sz="3200" dirty="0" smtClean="0">
                <a:solidFill>
                  <a:srgbClr val="6600CC"/>
                </a:solidFill>
              </a:rPr>
              <a:t>Crab </a:t>
            </a:r>
            <a:r>
              <a:rPr lang="en-US" sz="3200" dirty="0">
                <a:solidFill>
                  <a:srgbClr val="6600CC"/>
                </a:solidFill>
              </a:rPr>
              <a:t>Nebula, novae, </a:t>
            </a:r>
            <a:r>
              <a:rPr lang="en-US" sz="3200" dirty="0" smtClean="0">
                <a:solidFill>
                  <a:srgbClr val="6600CC"/>
                </a:solidFill>
              </a:rPr>
              <a:t>AGN</a:t>
            </a:r>
            <a:r>
              <a:rPr lang="en-US" sz="3200" dirty="0">
                <a:solidFill>
                  <a:srgbClr val="6600CC"/>
                </a:solidFill>
              </a:rPr>
              <a:t>, </a:t>
            </a:r>
            <a:r>
              <a:rPr lang="en-US" sz="3200" dirty="0" smtClean="0">
                <a:solidFill>
                  <a:srgbClr val="6600CC"/>
                </a:solidFill>
              </a:rPr>
              <a:t>"</a:t>
            </a:r>
            <a:r>
              <a:rPr lang="en-US" sz="3200" dirty="0">
                <a:solidFill>
                  <a:srgbClr val="6600CC"/>
                </a:solidFill>
              </a:rPr>
              <a:t>mysterious" unnamed </a:t>
            </a:r>
            <a:r>
              <a:rPr lang="en-US" sz="3200" dirty="0" smtClean="0">
                <a:solidFill>
                  <a:srgbClr val="6600CC"/>
                </a:solidFill>
              </a:rPr>
              <a:t>transient (2017-06-08) </a:t>
            </a:r>
            <a:endParaRPr lang="en-US" sz="3200" dirty="0">
              <a:solidFill>
                <a:srgbClr val="6600CC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sz="3200" dirty="0">
                <a:solidFill>
                  <a:srgbClr val="6600CC"/>
                </a:solidFill>
              </a:rPr>
              <a:t>D</a:t>
            </a:r>
            <a:r>
              <a:rPr lang="en-US" sz="3200" dirty="0" smtClean="0">
                <a:solidFill>
                  <a:srgbClr val="6600CC"/>
                </a:solidFill>
              </a:rPr>
              <a:t>one w/direct </a:t>
            </a:r>
            <a:r>
              <a:rPr lang="en-US" sz="3200" dirty="0" err="1" smtClean="0">
                <a:solidFill>
                  <a:srgbClr val="6600CC"/>
                </a:solidFill>
              </a:rPr>
              <a:t>ToO</a:t>
            </a:r>
            <a:r>
              <a:rPr lang="en-US" sz="3200" dirty="0" smtClean="0">
                <a:solidFill>
                  <a:srgbClr val="6600CC"/>
                </a:solidFill>
              </a:rPr>
              <a:t> orders &amp; </a:t>
            </a:r>
            <a:r>
              <a:rPr lang="en-US" sz="3200" dirty="0">
                <a:solidFill>
                  <a:srgbClr val="6600CC"/>
                </a:solidFill>
              </a:rPr>
              <a:t>timeline </a:t>
            </a:r>
            <a:r>
              <a:rPr lang="en-US" sz="3200" dirty="0" smtClean="0">
                <a:solidFill>
                  <a:srgbClr val="6600CC"/>
                </a:solidFill>
              </a:rPr>
              <a:t>re-plans</a:t>
            </a:r>
            <a:r>
              <a:rPr lang="en-US" sz="3200" dirty="0" smtClean="0">
                <a:solidFill>
                  <a:srgbClr val="6600CC"/>
                </a:solidFill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en-US" sz="3600" dirty="0" smtClean="0">
                <a:solidFill>
                  <a:srgbClr val="6600CC"/>
                </a:solidFill>
              </a:rPr>
              <a:t>New </a:t>
            </a:r>
            <a:r>
              <a:rPr lang="en-US" altLang="en-US" sz="3600" dirty="0" err="1" smtClean="0">
                <a:solidFill>
                  <a:srgbClr val="6600CC"/>
                </a:solidFill>
              </a:rPr>
              <a:t>sched</a:t>
            </a:r>
            <a:r>
              <a:rPr lang="en-US" altLang="en-US" sz="3600" dirty="0" smtClean="0">
                <a:solidFill>
                  <a:srgbClr val="6600CC"/>
                </a:solidFill>
              </a:rPr>
              <a:t>/planning team member added</a:t>
            </a:r>
            <a:endParaRPr lang="en-US" altLang="en-US" sz="3600" dirty="0" smtClean="0">
              <a:solidFill>
                <a:srgbClr val="6600CC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</p:spTree>
    <p:extLst>
      <p:ext uri="{BB962C8B-B14F-4D97-AF65-F5344CB8AC3E}">
        <p14:creationId xmlns:p14="http://schemas.microsoft.com/office/powerpoint/2010/main" val="425652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3EB17E-4C7F-4AA6-8AD5-445053BF8882}" type="slidenum">
              <a:rPr lang="en-US" altLang="en-US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763000" cy="838200"/>
          </a:xfrm>
        </p:spPr>
        <p:txBody>
          <a:bodyPr/>
          <a:lstStyle/>
          <a:p>
            <a:r>
              <a:rPr lang="en-US" altLang="en-US" dirty="0" smtClean="0"/>
              <a:t>Archive Activity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3429000" cy="144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accent6"/>
                </a:solidFill>
              </a:rPr>
              <a:t>Community interest continues at a robust level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accent6"/>
                </a:solidFill>
              </a:rPr>
              <a:t>FSSC has </a:t>
            </a:r>
            <a:r>
              <a:rPr lang="en-US" dirty="0">
                <a:solidFill>
                  <a:schemeClr val="accent6"/>
                </a:solidFill>
              </a:rPr>
              <a:t>served ~</a:t>
            </a:r>
            <a:r>
              <a:rPr lang="en-US" dirty="0" smtClean="0">
                <a:solidFill>
                  <a:schemeClr val="accent6"/>
                </a:solidFill>
              </a:rPr>
              <a:t>37 </a:t>
            </a:r>
            <a:r>
              <a:rPr lang="en-US" dirty="0">
                <a:solidFill>
                  <a:schemeClr val="accent6"/>
                </a:solidFill>
              </a:rPr>
              <a:t>TB of LAT photon data (not counting the weekly files) </a:t>
            </a:r>
            <a:endParaRPr lang="en-US" dirty="0" smtClean="0">
              <a:solidFill>
                <a:schemeClr val="accent6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accent6"/>
                </a:solidFill>
              </a:rPr>
              <a:t>Archive of </a:t>
            </a:r>
            <a:r>
              <a:rPr lang="en-US" dirty="0" smtClean="0">
                <a:solidFill>
                  <a:schemeClr val="accent6"/>
                </a:solidFill>
              </a:rPr>
              <a:t>reprocessed </a:t>
            </a:r>
            <a:r>
              <a:rPr lang="en-US" dirty="0" smtClean="0">
                <a:solidFill>
                  <a:schemeClr val="accent6"/>
                </a:solidFill>
              </a:rPr>
              <a:t>GBM daily TTE files started </a:t>
            </a:r>
            <a:r>
              <a:rPr lang="en-US" sz="4000" dirty="0">
                <a:solidFill>
                  <a:schemeClr val="accent6"/>
                </a:solidFill>
              </a:rPr>
              <a:t/>
            </a:r>
            <a:br>
              <a:rPr lang="en-US" sz="4000" dirty="0">
                <a:solidFill>
                  <a:schemeClr val="accent6"/>
                </a:solidFill>
              </a:rPr>
            </a:br>
            <a:endParaRPr lang="en-US" altLang="en-US" sz="4000" dirty="0" smtClean="0">
              <a:solidFill>
                <a:schemeClr val="accent6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81000" y="6429375"/>
            <a:ext cx="8305800" cy="2762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  <p:pic>
        <p:nvPicPr>
          <p:cNvPr id="2050" name="Picture 2" descr="C:\Users\cshrader\Desktop\last_mont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489" y="1066800"/>
            <a:ext cx="5750122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26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3EB17E-4C7F-4AA6-8AD5-445053BF8882}" type="slidenum">
              <a:rPr lang="en-US" altLang="en-US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763000" cy="838200"/>
          </a:xfrm>
        </p:spPr>
        <p:txBody>
          <a:bodyPr/>
          <a:lstStyle/>
          <a:p>
            <a:r>
              <a:rPr lang="en-US" altLang="en-US" dirty="0" smtClean="0"/>
              <a:t>Data Analysis, User Support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990600"/>
            <a:ext cx="8915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 dirty="0" smtClean="0">
                <a:solidFill>
                  <a:schemeClr val="accent6"/>
                </a:solidFill>
              </a:rPr>
              <a:t>Science tools incremental release forthcoming in near future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6"/>
                </a:solidFill>
              </a:rPr>
              <a:t>Newly </a:t>
            </a:r>
            <a:r>
              <a:rPr lang="en-US" dirty="0">
                <a:solidFill>
                  <a:schemeClr val="accent6"/>
                </a:solidFill>
              </a:rPr>
              <a:t>supported systems </a:t>
            </a:r>
            <a:r>
              <a:rPr lang="en-US" dirty="0" smtClean="0">
                <a:solidFill>
                  <a:schemeClr val="accent6"/>
                </a:solidFill>
              </a:rPr>
              <a:t>include </a:t>
            </a:r>
            <a:r>
              <a:rPr lang="en-US" dirty="0">
                <a:solidFill>
                  <a:schemeClr val="accent6"/>
                </a:solidFill>
              </a:rPr>
              <a:t>Mac OS Sierra, Ubuntu 16.04, and Ubuntu </a:t>
            </a:r>
            <a:r>
              <a:rPr lang="en-US" dirty="0" smtClean="0">
                <a:solidFill>
                  <a:schemeClr val="accent6"/>
                </a:solidFill>
              </a:rPr>
              <a:t>16.10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chemeClr val="accent6"/>
                </a:solidFill>
              </a:rPr>
              <a:t>Upcoming </a:t>
            </a:r>
            <a:r>
              <a:rPr lang="en-US" sz="3200" dirty="0">
                <a:solidFill>
                  <a:schemeClr val="accent6"/>
                </a:solidFill>
              </a:rPr>
              <a:t>release will be </a:t>
            </a:r>
            <a:r>
              <a:rPr lang="en-US" sz="3200" dirty="0" smtClean="0">
                <a:solidFill>
                  <a:schemeClr val="accent6"/>
                </a:solidFill>
              </a:rPr>
              <a:t>Science Tools version v11r5p3</a:t>
            </a:r>
            <a:endParaRPr lang="en-US" sz="3200" dirty="0">
              <a:solidFill>
                <a:schemeClr val="accent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4000" dirty="0" smtClean="0">
                <a:solidFill>
                  <a:schemeClr val="accent6"/>
                </a:solidFill>
              </a:rPr>
              <a:t>FSSC help desk responds to 1 </a:t>
            </a:r>
            <a:r>
              <a:rPr lang="en-US" sz="4000" dirty="0">
                <a:solidFill>
                  <a:schemeClr val="accent6"/>
                </a:solidFill>
              </a:rPr>
              <a:t>query per ~1.5 days. </a:t>
            </a:r>
            <a:endParaRPr lang="en-US" sz="4000" dirty="0" smtClean="0">
              <a:solidFill>
                <a:schemeClr val="accent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4000" dirty="0" smtClean="0">
                <a:solidFill>
                  <a:schemeClr val="accent6"/>
                </a:solidFill>
              </a:rPr>
              <a:t>Additional details in separate presentation</a:t>
            </a:r>
            <a:r>
              <a:rPr lang="en-US" sz="4000" dirty="0">
                <a:solidFill>
                  <a:schemeClr val="accent6"/>
                </a:solidFill>
              </a:rPr>
              <a:t/>
            </a:r>
            <a:br>
              <a:rPr lang="en-US" sz="4000" dirty="0">
                <a:solidFill>
                  <a:schemeClr val="accent6"/>
                </a:solidFill>
              </a:rPr>
            </a:br>
            <a:endParaRPr lang="en-US" altLang="en-US" sz="4000" dirty="0" smtClean="0">
              <a:solidFill>
                <a:schemeClr val="accent6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</p:spTree>
    <p:extLst>
      <p:ext uri="{BB962C8B-B14F-4D97-AF65-F5344CB8AC3E}">
        <p14:creationId xmlns:p14="http://schemas.microsoft.com/office/powerpoint/2010/main" val="22843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3EB17E-4C7F-4AA6-8AD5-445053BF8882}" type="slidenum">
              <a:rPr lang="en-US" altLang="en-US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763000" cy="838200"/>
          </a:xfrm>
        </p:spPr>
        <p:txBody>
          <a:bodyPr/>
          <a:lstStyle/>
          <a:p>
            <a:r>
              <a:rPr lang="en-US" altLang="en-US" dirty="0" smtClean="0"/>
              <a:t>EPO Activities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915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 smtClean="0">
                <a:solidFill>
                  <a:schemeClr val="accent6"/>
                </a:solidFill>
              </a:rPr>
              <a:t>RC continues to lead collaboration between Fermi scientists and art students at Maryland </a:t>
            </a:r>
            <a:r>
              <a:rPr lang="en-US" sz="3600" dirty="0">
                <a:solidFill>
                  <a:schemeClr val="accent6"/>
                </a:solidFill>
              </a:rPr>
              <a:t>Institute College of </a:t>
            </a:r>
            <a:r>
              <a:rPr lang="en-US" sz="3600" dirty="0" smtClean="0">
                <a:solidFill>
                  <a:schemeClr val="accent6"/>
                </a:solidFill>
              </a:rPr>
              <a:t>Art.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olidFill>
                  <a:schemeClr val="accent6"/>
                </a:solidFill>
              </a:rPr>
              <a:t>The most recent set of animations were about: </a:t>
            </a:r>
            <a:br>
              <a:rPr lang="en-US" sz="3200" dirty="0">
                <a:solidFill>
                  <a:schemeClr val="accent6"/>
                </a:solidFill>
              </a:rPr>
            </a:br>
            <a:r>
              <a:rPr lang="en-US" sz="3200" dirty="0">
                <a:solidFill>
                  <a:schemeClr val="accent6"/>
                </a:solidFill>
              </a:rPr>
              <a:t>merging black holes and gravitational </a:t>
            </a:r>
            <a:r>
              <a:rPr lang="en-US" sz="3200" dirty="0" smtClean="0">
                <a:solidFill>
                  <a:schemeClr val="accent6"/>
                </a:solidFill>
              </a:rPr>
              <a:t>waves, dark </a:t>
            </a:r>
            <a:r>
              <a:rPr lang="en-US" sz="3200" dirty="0">
                <a:solidFill>
                  <a:schemeClr val="accent6"/>
                </a:solidFill>
              </a:rPr>
              <a:t>matter </a:t>
            </a:r>
            <a:r>
              <a:rPr lang="en-US" sz="3200" dirty="0" smtClean="0">
                <a:solidFill>
                  <a:schemeClr val="accent6"/>
                </a:solidFill>
              </a:rPr>
              <a:t>birth </a:t>
            </a:r>
            <a:r>
              <a:rPr lang="en-US" sz="3200" dirty="0">
                <a:solidFill>
                  <a:schemeClr val="accent6"/>
                </a:solidFill>
              </a:rPr>
              <a:t>of a </a:t>
            </a:r>
            <a:r>
              <a:rPr lang="en-US" sz="3200" dirty="0" smtClean="0">
                <a:solidFill>
                  <a:schemeClr val="accent6"/>
                </a:solidFill>
              </a:rPr>
              <a:t>pulsar, X-ray </a:t>
            </a:r>
            <a:r>
              <a:rPr lang="en-US" sz="3200" dirty="0">
                <a:solidFill>
                  <a:schemeClr val="accent6"/>
                </a:solidFill>
              </a:rPr>
              <a:t>mirrors </a:t>
            </a:r>
            <a:endParaRPr lang="en-US" sz="3200" dirty="0" smtClean="0">
              <a:solidFill>
                <a:schemeClr val="accent6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3200" dirty="0" smtClean="0">
                <a:solidFill>
                  <a:schemeClr val="accent6"/>
                </a:solidFill>
              </a:rPr>
              <a:t>Screening </a:t>
            </a:r>
            <a:r>
              <a:rPr lang="en-US" sz="3200" dirty="0">
                <a:solidFill>
                  <a:schemeClr val="accent6"/>
                </a:solidFill>
              </a:rPr>
              <a:t>at GSFC </a:t>
            </a:r>
            <a:r>
              <a:rPr lang="en-US" sz="3200" dirty="0" smtClean="0">
                <a:solidFill>
                  <a:schemeClr val="accent6"/>
                </a:solidFill>
              </a:rPr>
              <a:t>on </a:t>
            </a:r>
            <a:r>
              <a:rPr lang="en-US" sz="3200" dirty="0">
                <a:solidFill>
                  <a:schemeClr val="accent6"/>
                </a:solidFill>
              </a:rPr>
              <a:t>"Take your child to work day", </a:t>
            </a:r>
            <a:r>
              <a:rPr lang="en-US" sz="3200" dirty="0" smtClean="0">
                <a:solidFill>
                  <a:schemeClr val="accent6"/>
                </a:solidFill>
              </a:rPr>
              <a:t>well </a:t>
            </a:r>
            <a:r>
              <a:rPr lang="en-US" sz="3200" dirty="0">
                <a:solidFill>
                  <a:schemeClr val="accent6"/>
                </a:solidFill>
              </a:rPr>
              <a:t>received by young people. </a:t>
            </a:r>
            <a:endParaRPr lang="en-US" sz="3200" dirty="0" smtClean="0">
              <a:solidFill>
                <a:schemeClr val="accent6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3200" dirty="0">
                <a:solidFill>
                  <a:schemeClr val="accent6"/>
                </a:solidFill>
              </a:rPr>
              <a:t>P</a:t>
            </a:r>
            <a:r>
              <a:rPr lang="en-US" sz="3200" dirty="0" smtClean="0">
                <a:solidFill>
                  <a:schemeClr val="accent6"/>
                </a:solidFill>
              </a:rPr>
              <a:t>resented </a:t>
            </a:r>
            <a:r>
              <a:rPr lang="en-US" sz="3200" dirty="0" smtClean="0">
                <a:solidFill>
                  <a:schemeClr val="accent6"/>
                </a:solidFill>
              </a:rPr>
              <a:t>films </a:t>
            </a:r>
            <a:r>
              <a:rPr lang="en-US" sz="3200" dirty="0">
                <a:solidFill>
                  <a:schemeClr val="accent6"/>
                </a:solidFill>
              </a:rPr>
              <a:t>at several </a:t>
            </a:r>
            <a:r>
              <a:rPr lang="en-US" sz="3200" dirty="0" smtClean="0">
                <a:solidFill>
                  <a:schemeClr val="accent6"/>
                </a:solidFill>
              </a:rPr>
              <a:t>venues, e.g. </a:t>
            </a:r>
            <a:r>
              <a:rPr lang="en-US" sz="3200" dirty="0">
                <a:solidFill>
                  <a:schemeClr val="accent6"/>
                </a:solidFill>
              </a:rPr>
              <a:t>the "Escape Velocity" science </a:t>
            </a:r>
            <a:r>
              <a:rPr lang="en-US" sz="3200" dirty="0" smtClean="0">
                <a:solidFill>
                  <a:schemeClr val="accent6"/>
                </a:solidFill>
              </a:rPr>
              <a:t>fiction/science </a:t>
            </a:r>
            <a:r>
              <a:rPr lang="en-US" sz="3200" dirty="0">
                <a:solidFill>
                  <a:schemeClr val="accent6"/>
                </a:solidFill>
              </a:rPr>
              <a:t>convention in </a:t>
            </a:r>
            <a:r>
              <a:rPr lang="en-US" sz="3200" dirty="0" smtClean="0">
                <a:solidFill>
                  <a:schemeClr val="accent6"/>
                </a:solidFill>
              </a:rPr>
              <a:t>DC. </a:t>
            </a:r>
            <a:r>
              <a:rPr lang="en-US" dirty="0" smtClean="0">
                <a:solidFill>
                  <a:schemeClr val="accent6"/>
                </a:solidFill>
              </a:rPr>
              <a:t/>
            </a:r>
            <a:br>
              <a:rPr lang="en-US" dirty="0" smtClean="0">
                <a:solidFill>
                  <a:schemeClr val="accent6"/>
                </a:solidFill>
              </a:rPr>
            </a:br>
            <a:endParaRPr lang="en-US" altLang="en-US" dirty="0" smtClean="0">
              <a:solidFill>
                <a:schemeClr val="accent6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</p:spTree>
    <p:extLst>
      <p:ext uri="{BB962C8B-B14F-4D97-AF65-F5344CB8AC3E}">
        <p14:creationId xmlns:p14="http://schemas.microsoft.com/office/powerpoint/2010/main" val="301941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3EB17E-4C7F-4AA6-8AD5-445053BF8882}" type="slidenum">
              <a:rPr lang="en-US" altLang="en-US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763000" cy="838200"/>
          </a:xfrm>
        </p:spPr>
        <p:txBody>
          <a:bodyPr/>
          <a:lstStyle/>
          <a:p>
            <a:r>
              <a:rPr lang="en-US" altLang="en-US" dirty="0" smtClean="0"/>
              <a:t>EPO Activities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915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 smtClean="0">
                <a:solidFill>
                  <a:schemeClr val="accent6"/>
                </a:solidFill>
              </a:rPr>
              <a:t>Web </a:t>
            </a:r>
            <a:r>
              <a:rPr lang="en-US" sz="3600" dirty="0">
                <a:solidFill>
                  <a:schemeClr val="accent6"/>
                </a:solidFill>
              </a:rPr>
              <a:t>site "astroanimation.org" is about to go </a:t>
            </a:r>
            <a:r>
              <a:rPr lang="en-US" sz="3600" dirty="0" smtClean="0">
                <a:solidFill>
                  <a:schemeClr val="accent6"/>
                </a:solidFill>
              </a:rPr>
              <a:t>live, includes </a:t>
            </a:r>
            <a:r>
              <a:rPr lang="en-US" sz="3600" dirty="0">
                <a:solidFill>
                  <a:schemeClr val="accent6"/>
                </a:solidFill>
              </a:rPr>
              <a:t>the </a:t>
            </a:r>
            <a:r>
              <a:rPr lang="en-US" sz="3600" dirty="0" smtClean="0">
                <a:solidFill>
                  <a:schemeClr val="accent6"/>
                </a:solidFill>
              </a:rPr>
              <a:t>animations and </a:t>
            </a:r>
            <a:r>
              <a:rPr lang="en-US" sz="3600" dirty="0">
                <a:solidFill>
                  <a:schemeClr val="accent6"/>
                </a:solidFill>
              </a:rPr>
              <a:t>background </a:t>
            </a:r>
            <a:r>
              <a:rPr lang="en-US" sz="3600" dirty="0" smtClean="0">
                <a:solidFill>
                  <a:schemeClr val="accent6"/>
                </a:solidFill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600" dirty="0" smtClean="0">
                <a:solidFill>
                  <a:schemeClr val="accent6"/>
                </a:solidFill>
              </a:rPr>
              <a:t>FSSC also supports local EPO activities (“Explore NASA”, Science Jamboree,..) as well as at AAS winter meeting led by EF</a:t>
            </a:r>
            <a:r>
              <a:rPr lang="en-US" sz="3600" dirty="0">
                <a:solidFill>
                  <a:schemeClr val="accent6"/>
                </a:solidFill>
              </a:rPr>
              <a:t/>
            </a:r>
            <a:br>
              <a:rPr lang="en-US" sz="3600" dirty="0">
                <a:solidFill>
                  <a:schemeClr val="accent6"/>
                </a:solidFill>
              </a:rPr>
            </a:br>
            <a:endParaRPr lang="en-US" altLang="en-US" sz="3600" dirty="0" smtClean="0">
              <a:solidFill>
                <a:schemeClr val="accent6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</p:spTree>
    <p:extLst>
      <p:ext uri="{BB962C8B-B14F-4D97-AF65-F5344CB8AC3E}">
        <p14:creationId xmlns:p14="http://schemas.microsoft.com/office/powerpoint/2010/main" val="188707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29FF2-E7CF-48C5-8694-E84D8DDD0F95}" type="slidenum">
              <a:rPr lang="en-US" altLang="en-US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0"/>
            <a:ext cx="8763000" cy="838200"/>
          </a:xfrm>
        </p:spPr>
        <p:txBody>
          <a:bodyPr/>
          <a:lstStyle/>
          <a:p>
            <a:r>
              <a:rPr lang="en-US" altLang="en-US" dirty="0" smtClean="0"/>
              <a:t>Cycle 10 Summary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600" y="838200"/>
            <a:ext cx="8915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>
                <a:solidFill>
                  <a:srgbClr val="6600CC"/>
                </a:solidFill>
                <a:latin typeface="+mn-lt"/>
              </a:rPr>
              <a:t>183 </a:t>
            </a:r>
            <a:r>
              <a:rPr lang="en-US" sz="3600" kern="0" dirty="0">
                <a:solidFill>
                  <a:srgbClr val="6600CC"/>
                </a:solidFill>
                <a:latin typeface="+mn-lt"/>
              </a:rPr>
              <a:t>proposals </a:t>
            </a:r>
            <a:r>
              <a:rPr lang="en-US" sz="3600" kern="0" dirty="0" smtClean="0">
                <a:solidFill>
                  <a:srgbClr val="6600CC"/>
                </a:solidFill>
                <a:latin typeface="+mn-lt"/>
              </a:rPr>
              <a:t>received, 43 selected </a:t>
            </a:r>
            <a:r>
              <a:rPr lang="en-US" sz="3200" kern="0" dirty="0" smtClean="0">
                <a:solidFill>
                  <a:srgbClr val="6600CC"/>
                </a:solidFill>
                <a:latin typeface="+mn-lt"/>
              </a:rPr>
              <a:t>(2</a:t>
            </a:r>
            <a:r>
              <a:rPr lang="en-US" kern="0" dirty="0" smtClean="0">
                <a:solidFill>
                  <a:srgbClr val="6600CC"/>
                </a:solidFill>
                <a:latin typeface="+mn-lt"/>
              </a:rPr>
              <a:t>*</a:t>
            </a:r>
            <a:r>
              <a:rPr lang="en-US" sz="3200" kern="0" dirty="0" smtClean="0">
                <a:solidFill>
                  <a:srgbClr val="6600CC"/>
                </a:solidFill>
                <a:latin typeface="+mn-lt"/>
              </a:rPr>
              <a:t> Large, 1 $0)</a:t>
            </a:r>
            <a:endParaRPr lang="en-US" sz="3600" kern="0" dirty="0" smtClean="0">
              <a:solidFill>
                <a:srgbClr val="6600CC"/>
              </a:solidFill>
              <a:latin typeface="+mn-lt"/>
            </a:endParaRPr>
          </a:p>
          <a:p>
            <a:pPr marL="1028700" lvl="1" indent="-5715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kern="0" dirty="0" smtClean="0">
                <a:solidFill>
                  <a:srgbClr val="6600CC"/>
                </a:solidFill>
                <a:latin typeface="+mj-lt"/>
              </a:rPr>
              <a:t>Flat response </a:t>
            </a:r>
            <a:r>
              <a:rPr lang="en-US" i="1" kern="0" dirty="0" err="1" smtClean="0">
                <a:solidFill>
                  <a:srgbClr val="6600CC"/>
                </a:solidFill>
                <a:latin typeface="+mj-lt"/>
              </a:rPr>
              <a:t>wrt</a:t>
            </a:r>
            <a:r>
              <a:rPr lang="en-US" kern="0" dirty="0" smtClean="0">
                <a:solidFill>
                  <a:srgbClr val="6600CC"/>
                </a:solidFill>
                <a:latin typeface="+mj-lt"/>
              </a:rPr>
              <a:t> Cy-8-9 </a:t>
            </a:r>
          </a:p>
          <a:p>
            <a:pPr marL="1371600" lvl="2" indent="-4572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kern="0" dirty="0" smtClean="0">
                <a:solidFill>
                  <a:srgbClr val="6600CC"/>
                </a:solidFill>
                <a:latin typeface="+mj-lt"/>
              </a:rPr>
              <a:t>~</a:t>
            </a:r>
            <a:r>
              <a:rPr lang="en-US" kern="0" dirty="0" smtClean="0">
                <a:solidFill>
                  <a:srgbClr val="6600CC"/>
                </a:solidFill>
                <a:latin typeface="+mj-lt"/>
                <a:cs typeface="Times" panose="02020603050405020304" pitchFamily="18" charset="0"/>
              </a:rPr>
              <a:t>15</a:t>
            </a:r>
            <a:r>
              <a:rPr lang="en-US" dirty="0" smtClean="0">
                <a:solidFill>
                  <a:srgbClr val="6600CC"/>
                </a:solidFill>
                <a:latin typeface="+mj-lt"/>
              </a:rPr>
              <a:t>% drop </a:t>
            </a:r>
            <a:r>
              <a:rPr lang="en-US" sz="3200" i="1" dirty="0" err="1">
                <a:solidFill>
                  <a:srgbClr val="6600CC"/>
                </a:solidFill>
                <a:latin typeface="Times" pitchFamily="18" charset="0"/>
              </a:rPr>
              <a:t>wrt</a:t>
            </a:r>
            <a:r>
              <a:rPr lang="en-US" sz="3200" dirty="0">
                <a:solidFill>
                  <a:srgbClr val="6600CC"/>
                </a:solidFill>
                <a:latin typeface="Times" pitchFamily="18" charset="0"/>
              </a:rPr>
              <a:t> </a:t>
            </a:r>
            <a:r>
              <a:rPr lang="en-US" dirty="0" smtClean="0">
                <a:solidFill>
                  <a:srgbClr val="6600CC"/>
                </a:solidFill>
                <a:latin typeface="Times" pitchFamily="18" charset="0"/>
              </a:rPr>
              <a:t>peak, Cy-5-7</a:t>
            </a:r>
            <a:endParaRPr lang="en-US" kern="0" dirty="0" smtClean="0">
              <a:solidFill>
                <a:srgbClr val="6600CC"/>
              </a:solidFill>
              <a:latin typeface="+mn-lt"/>
            </a:endParaRPr>
          </a:p>
          <a:p>
            <a:pPr marL="1028700" lvl="1" indent="-5715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kern="0" dirty="0" smtClean="0">
                <a:solidFill>
                  <a:srgbClr val="6600CC"/>
                </a:solidFill>
                <a:latin typeface="+mn-lt"/>
              </a:rPr>
              <a:t>23% approval rate, slight improvement </a:t>
            </a:r>
            <a:r>
              <a:rPr lang="en-US" i="1" kern="0" dirty="0" err="1" smtClean="0">
                <a:solidFill>
                  <a:srgbClr val="6600CC"/>
                </a:solidFill>
                <a:latin typeface="+mn-lt"/>
              </a:rPr>
              <a:t>wrt</a:t>
            </a:r>
            <a:r>
              <a:rPr lang="en-US" kern="0" dirty="0" smtClean="0">
                <a:solidFill>
                  <a:srgbClr val="6600CC"/>
                </a:solidFill>
                <a:latin typeface="+mn-lt"/>
              </a:rPr>
              <a:t> Cy 9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3600" dirty="0" smtClean="0">
                <a:solidFill>
                  <a:srgbClr val="6600CC"/>
                </a:solidFill>
                <a:latin typeface="Times" pitchFamily="18" charset="0"/>
              </a:rPr>
              <a:t>Funding levels: 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kern="0" dirty="0" smtClean="0">
                <a:solidFill>
                  <a:srgbClr val="6600CC"/>
                </a:solidFill>
                <a:latin typeface="Times" pitchFamily="18" charset="0"/>
              </a:rPr>
              <a:t>$2.7M for: $2.4M new awards</a:t>
            </a:r>
            <a:r>
              <a:rPr lang="en-US" kern="0" dirty="0">
                <a:solidFill>
                  <a:srgbClr val="6600CC"/>
                </a:solidFill>
                <a:latin typeface="Times" pitchFamily="18" charset="0"/>
              </a:rPr>
              <a:t> </a:t>
            </a:r>
            <a:r>
              <a:rPr lang="en-US" kern="0" dirty="0" smtClean="0">
                <a:solidFill>
                  <a:srgbClr val="6600CC"/>
                </a:solidFill>
                <a:latin typeface="Times" pitchFamily="18" charset="0"/>
              </a:rPr>
              <a:t>after $0.32M Cy 8-9 obligations 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kern="0" dirty="0" smtClean="0">
                <a:solidFill>
                  <a:srgbClr val="6600CC"/>
                </a:solidFill>
                <a:latin typeface="Times" pitchFamily="18" charset="0"/>
              </a:rPr>
              <a:t>Average grant $57k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kern="0" dirty="0" smtClean="0">
                <a:solidFill>
                  <a:srgbClr val="6600CC"/>
                </a:solidFill>
                <a:latin typeface="Times" pitchFamily="18" charset="0"/>
              </a:rPr>
              <a:t>Dollar over subscription, 4.5X</a:t>
            </a:r>
            <a:endParaRPr lang="en-US" kern="0" dirty="0">
              <a:solidFill>
                <a:srgbClr val="6600CC"/>
              </a:solidFill>
              <a:latin typeface="+mn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Fermi Users Group Meeting         NASA  Goddard Space Flight Center, October 11, 2017                    C. Shrader, NASA/GSFC  </a:t>
            </a:r>
            <a:endParaRPr lang="en-US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CC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CC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Applications &amp; Utils.:Applications:Microsoft Office 98:Templates:Blank Presentation</Template>
  <TotalTime>18317</TotalTime>
  <Words>1066</Words>
  <Application>Microsoft Office PowerPoint</Application>
  <PresentationFormat>On-screen Show (4:3)</PresentationFormat>
  <Paragraphs>162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Blank Presentation</vt:lpstr>
      <vt:lpstr>Custom Design</vt:lpstr>
      <vt:lpstr>PowerPoint Presentation</vt:lpstr>
      <vt:lpstr>FSSC Functional Overview</vt:lpstr>
      <vt:lpstr>FSSC Status, Major Activities</vt:lpstr>
      <vt:lpstr>FSSC Status, Major Activities</vt:lpstr>
      <vt:lpstr>Archive Activity</vt:lpstr>
      <vt:lpstr>Data Analysis, User Support</vt:lpstr>
      <vt:lpstr>EPO Activities</vt:lpstr>
      <vt:lpstr>EPO Activities</vt:lpstr>
      <vt:lpstr>Cycle 10 Summary</vt:lpstr>
      <vt:lpstr>Cycle 10 Grants</vt:lpstr>
      <vt:lpstr>Cycle 10 Proposal Statistics</vt:lpstr>
      <vt:lpstr>GI Program History</vt:lpstr>
      <vt:lpstr>Joint Observation Programs</vt:lpstr>
      <vt:lpstr>Peer Evaluation Committee Feedback</vt:lpstr>
      <vt:lpstr> Cycle 11 </vt:lpstr>
      <vt:lpstr> Extra Slides </vt:lpstr>
    </vt:vector>
  </TitlesOfParts>
  <Company>NASA/GSFC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Bonnard Teegarden</dc:creator>
  <cp:lastModifiedBy>Shrader, Chris R. (GSFC-661.0)</cp:lastModifiedBy>
  <cp:revision>1190</cp:revision>
  <cp:lastPrinted>2017-10-10T21:23:52Z</cp:lastPrinted>
  <dcterms:created xsi:type="dcterms:W3CDTF">2001-07-06T16:19:21Z</dcterms:created>
  <dcterms:modified xsi:type="dcterms:W3CDTF">2017-10-11T12:40:15Z</dcterms:modified>
</cp:coreProperties>
</file>