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sldIdLst>
    <p:sldId id="256" r:id="rId2"/>
    <p:sldId id="261" r:id="rId3"/>
    <p:sldId id="260" r:id="rId4"/>
    <p:sldId id="257" r:id="rId5"/>
    <p:sldId id="258" r:id="rId6"/>
    <p:sldId id="259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0AF391-01D9-504D-9EB7-1CCD77BF0F7A}">
          <p14:sldIdLst>
            <p14:sldId id="256"/>
            <p14:sldId id="261"/>
            <p14:sldId id="260"/>
            <p14:sldId id="257"/>
            <p14:sldId id="258"/>
            <p14:sldId id="259"/>
            <p14:sldId id="262"/>
            <p14:sldId id="264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 snapToObjects="1">
      <p:cViewPr varScale="1">
        <p:scale>
          <a:sx n="108" d="100"/>
          <a:sy n="108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547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6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8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668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383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8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826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677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2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35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6/4/16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4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5" Type="http://schemas.openxmlformats.org/officeDocument/2006/relationships/image" Target="../media/image5.tiff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Relationship Id="rId3" Type="http://schemas.openxmlformats.org/officeDocument/2006/relationships/image" Target="../media/image15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305" y="504082"/>
            <a:ext cx="12130837" cy="2683054"/>
          </a:xfrm>
        </p:spPr>
        <p:txBody>
          <a:bodyPr>
            <a:normAutofit/>
          </a:bodyPr>
          <a:lstStyle/>
          <a:p>
            <a:r>
              <a:rPr kumimoji="1" lang="en-US" altLang="zh-CN" sz="4800" b="1" dirty="0" smtClean="0"/>
              <a:t>A</a:t>
            </a:r>
            <a:r>
              <a:rPr kumimoji="1" lang="zh-CN" altLang="en-US" sz="4800" b="1" dirty="0" smtClean="0"/>
              <a:t> </a:t>
            </a:r>
            <a:r>
              <a:rPr kumimoji="1" lang="en-US" altLang="zh-CN" sz="4800" b="1" dirty="0" smtClean="0"/>
              <a:t>short</a:t>
            </a:r>
            <a:r>
              <a:rPr kumimoji="1" lang="zh-CN" altLang="en-US" sz="4800" b="1" dirty="0" smtClean="0"/>
              <a:t> </a:t>
            </a:r>
            <a:r>
              <a:rPr kumimoji="1" lang="en-US" altLang="zh-CN" sz="4800" b="1" dirty="0" smtClean="0"/>
              <a:t>introduction</a:t>
            </a:r>
            <a:r>
              <a:rPr kumimoji="1" lang="zh-CN" altLang="en-US" sz="4800" b="1" dirty="0" smtClean="0"/>
              <a:t> </a:t>
            </a:r>
            <a:r>
              <a:rPr kumimoji="1" lang="en-US" altLang="zh-CN" sz="4800" b="1" dirty="0" smtClean="0"/>
              <a:t>of</a:t>
            </a:r>
            <a:r>
              <a:rPr kumimoji="1" lang="zh-CN" altLang="en-US" sz="4800" b="1" dirty="0" smtClean="0"/>
              <a:t> </a:t>
            </a:r>
            <a:r>
              <a:rPr kumimoji="1" lang="en-US" altLang="zh-CN" sz="4800" b="1" dirty="0" smtClean="0"/>
              <a:t>Fast</a:t>
            </a:r>
            <a:r>
              <a:rPr kumimoji="1" lang="zh-CN" altLang="en-US" sz="4800" b="1" dirty="0" smtClean="0"/>
              <a:t> </a:t>
            </a:r>
            <a:r>
              <a:rPr kumimoji="1" lang="en-US" altLang="zh-CN" sz="4800" b="1" dirty="0"/>
              <a:t>R</a:t>
            </a:r>
            <a:r>
              <a:rPr kumimoji="1" lang="en-US" altLang="zh-CN" sz="4800" b="1" dirty="0" smtClean="0"/>
              <a:t>adio</a:t>
            </a:r>
            <a:r>
              <a:rPr kumimoji="1" lang="zh-CN" altLang="en-US" sz="4800" b="1" dirty="0" smtClean="0"/>
              <a:t> </a:t>
            </a:r>
            <a:r>
              <a:rPr kumimoji="1" lang="en-US" altLang="zh-CN" sz="4800" b="1" dirty="0" smtClean="0"/>
              <a:t>Bursts</a:t>
            </a:r>
            <a:r>
              <a:rPr kumimoji="1" lang="zh-CN" altLang="en-US" sz="4800" b="1" dirty="0" smtClean="0"/>
              <a:t/>
            </a:r>
            <a:br>
              <a:rPr kumimoji="1" lang="zh-CN" altLang="en-US" sz="4800" b="1" dirty="0" smtClean="0"/>
            </a:br>
            <a:endParaRPr kumimoji="1" lang="zh-CN" altLang="en-US" sz="4800" b="1" dirty="0"/>
          </a:p>
        </p:txBody>
      </p:sp>
      <p:sp>
        <p:nvSpPr>
          <p:cNvPr id="5" name="矩形 4"/>
          <p:cNvSpPr/>
          <p:nvPr/>
        </p:nvSpPr>
        <p:spPr>
          <a:xfrm>
            <a:off x="2709248" y="5142159"/>
            <a:ext cx="6878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1,School </a:t>
            </a:r>
            <a:r>
              <a:rPr lang="en-US" altLang="zh-CN" dirty="0"/>
              <a:t>of Astronomy and Space Science, Nanjing </a:t>
            </a:r>
            <a:r>
              <a:rPr lang="en-US" altLang="zh-CN" dirty="0" smtClean="0"/>
              <a:t>University</a:t>
            </a:r>
            <a:r>
              <a:rPr lang="zh-CN" altLang="en-US" dirty="0" smtClean="0"/>
              <a:t> </a:t>
            </a:r>
            <a:r>
              <a:rPr lang="en-US" altLang="zh-CN" dirty="0" smtClean="0"/>
              <a:t>(NJU)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11455" y="3368853"/>
            <a:ext cx="329288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smtClean="0"/>
              <a:t>Bing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Li</a:t>
            </a:r>
          </a:p>
          <a:p>
            <a:pPr algn="ctr"/>
            <a:r>
              <a:rPr lang="en-US" altLang="zh-CN" sz="3200" dirty="0" err="1" smtClean="0"/>
              <a:t>libing@ihep</a:t>
            </a:r>
            <a:r>
              <a:rPr lang="en-US" altLang="zh-CN" sz="3200" dirty="0" err="1" smtClean="0"/>
              <a:t>.ac.cn</a:t>
            </a:r>
            <a:endParaRPr lang="zh-CN" altLang="en-US" sz="3200" dirty="0"/>
          </a:p>
        </p:txBody>
      </p:sp>
      <p:sp>
        <p:nvSpPr>
          <p:cNvPr id="7" name="矩形 6"/>
          <p:cNvSpPr/>
          <p:nvPr/>
        </p:nvSpPr>
        <p:spPr>
          <a:xfrm>
            <a:off x="2402941" y="4317061"/>
            <a:ext cx="81099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/>
              <a:t>Collaborator</a:t>
            </a:r>
            <a:r>
              <a:rPr lang="zh-CN" altLang="en-US" sz="2400" dirty="0" smtClean="0"/>
              <a:t>：</a:t>
            </a:r>
            <a:r>
              <a:rPr lang="en-US" altLang="zh-CN" sz="2400" dirty="0" smtClean="0"/>
              <a:t>Y</a:t>
            </a:r>
            <a:r>
              <a:rPr lang="en-US" altLang="zh-CN" sz="2400" dirty="0"/>
              <a:t>.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F.,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Huang</a:t>
            </a:r>
            <a:r>
              <a:rPr lang="en-US" altLang="zh-CN" sz="2400" baseline="30000" dirty="0" smtClean="0"/>
              <a:t>1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   </a:t>
            </a:r>
            <a:r>
              <a:rPr lang="en-US" altLang="zh-CN" sz="2400" dirty="0" smtClean="0"/>
              <a:t>L.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M.,</a:t>
            </a:r>
            <a:r>
              <a:rPr lang="zh-CN" altLang="en-US" sz="2400" dirty="0" smtClean="0"/>
              <a:t>  </a:t>
            </a:r>
            <a:r>
              <a:rPr lang="en-US" altLang="zh-CN" sz="2400" dirty="0" smtClean="0"/>
              <a:t>Song</a:t>
            </a:r>
            <a:r>
              <a:rPr lang="en-US" altLang="zh-CN" sz="2400" baseline="30000" dirty="0" smtClean="0"/>
              <a:t>2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L.</a:t>
            </a:r>
            <a:r>
              <a:rPr lang="zh-CN" altLang="en-US" sz="2400" dirty="0"/>
              <a:t> </a:t>
            </a:r>
            <a:r>
              <a:rPr lang="en-US" altLang="zh-CN" sz="2400" dirty="0" smtClean="0"/>
              <a:t>B.,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Li</a:t>
            </a:r>
            <a:r>
              <a:rPr lang="en-US" altLang="zh-CN" sz="2400" baseline="30000" dirty="0" smtClean="0"/>
              <a:t>1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H.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Yu</a:t>
            </a:r>
            <a:r>
              <a:rPr lang="en-US" altLang="zh-CN" sz="2400" baseline="30000" dirty="0" smtClean="0"/>
              <a:t>1</a:t>
            </a:r>
            <a:endParaRPr lang="zh-CN" altLang="en-US" sz="2400" baseline="30000" dirty="0"/>
          </a:p>
        </p:txBody>
      </p:sp>
      <p:sp>
        <p:nvSpPr>
          <p:cNvPr id="8" name="矩形 7"/>
          <p:cNvSpPr/>
          <p:nvPr/>
        </p:nvSpPr>
        <p:spPr>
          <a:xfrm>
            <a:off x="2709248" y="5500960"/>
            <a:ext cx="7924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2,</a:t>
            </a:r>
            <a:r>
              <a:rPr lang="zh-CN" altLang="en-US" dirty="0" smtClean="0"/>
              <a:t>Laboratory </a:t>
            </a:r>
            <a:r>
              <a:rPr lang="zh-CN" altLang="en-US" dirty="0"/>
              <a:t>for Particle Astrophysics, Institute of High Energy </a:t>
            </a:r>
            <a:r>
              <a:rPr lang="zh-CN" altLang="en-US" dirty="0" smtClean="0"/>
              <a:t>Physics </a:t>
            </a:r>
            <a:r>
              <a:rPr lang="en-US" altLang="zh-CN" dirty="0" smtClean="0"/>
              <a:t>(IHEP)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150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err="1">
                <a:solidFill>
                  <a:srgbClr val="FFFFFF"/>
                </a:solidFill>
                <a:latin typeface="GillSans" charset="0"/>
              </a:rPr>
              <a:t>Spitler</a:t>
            </a:r>
            <a:r>
              <a:rPr lang="en-US" altLang="zh-CN" dirty="0">
                <a:solidFill>
                  <a:srgbClr val="FFFFFF"/>
                </a:solidFill>
                <a:latin typeface="GillSans" charset="0"/>
              </a:rPr>
              <a:t/>
            </a:r>
            <a:br>
              <a:rPr lang="en-US" altLang="zh-CN" dirty="0">
                <a:solidFill>
                  <a:srgbClr val="FFFFFF"/>
                </a:solidFill>
                <a:latin typeface="GillSans" charset="0"/>
              </a:rPr>
            </a:br>
            <a:endParaRPr lang="en-US" altLang="zh-CN" dirty="0"/>
          </a:p>
        </p:txBody>
      </p:sp>
      <p:sp>
        <p:nvSpPr>
          <p:cNvPr id="9" name="矩形 8"/>
          <p:cNvSpPr/>
          <p:nvPr/>
        </p:nvSpPr>
        <p:spPr>
          <a:xfrm>
            <a:off x="457226" y="581816"/>
            <a:ext cx="58731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zh-CN" altLang="en-US" sz="4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mystery </a:t>
            </a:r>
            <a:r>
              <a:rPr lang="en-US" altLang="zh-CN" sz="4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radio</a:t>
            </a:r>
            <a:r>
              <a:rPr lang="zh-CN" altLang="en-US" sz="4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4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signal</a:t>
            </a:r>
            <a:r>
              <a:rPr lang="is-IS" altLang="zh-CN" sz="4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zh-CN" altLang="en-US" sz="44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856694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5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8163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What is observed? 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270" y="981635"/>
            <a:ext cx="1155550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17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bursts published (include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FRB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121102--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17 repetitions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Peak 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flux ~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0.1—1.0 </a:t>
            </a:r>
            <a:r>
              <a:rPr lang="en-US" altLang="zh-CN" sz="3200" dirty="0" err="1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Jansky</a:t>
            </a:r>
            <a:endParaRPr lang="en-US" altLang="zh-CN" sz="3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high 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galactic latitude ~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|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b| &gt; 40°</a:t>
            </a:r>
            <a:b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L-band ~1.4 GHz (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except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FRB 110523</a:t>
            </a:r>
            <a:r>
              <a:rPr lang="zh-CN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～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800MHz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）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Highly dispersed</a:t>
            </a:r>
            <a:r>
              <a:rPr lang="zh-CN" altLang="en-US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~dispersion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measure(DM)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,300 -- 1300 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pc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cm</a:t>
            </a:r>
            <a:r>
              <a:rPr lang="en-US" altLang="zh-CN" sz="3200" baseline="300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-3</a:t>
            </a:r>
            <a:endParaRPr lang="en-US" altLang="zh-CN" sz="32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Pulse widths </a:t>
            </a:r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~few 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millisecond durations</a:t>
            </a:r>
            <a:b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Evidence for scattering </a:t>
            </a:r>
            <a:endParaRPr lang="en-US" altLang="zh-CN" sz="3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Singular events?</a:t>
            </a:r>
            <a:b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Different sky locations </a:t>
            </a:r>
            <a:endParaRPr lang="en-US" altLang="zh-CN" sz="3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No counterparts so far </a:t>
            </a:r>
            <a:endParaRPr lang="en-US" altLang="zh-CN" sz="3200" dirty="0">
              <a:solidFill>
                <a:srgbClr val="002060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3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5706" r="7640"/>
          <a:stretch/>
        </p:blipFill>
        <p:spPr>
          <a:xfrm>
            <a:off x="3224724" y="3583"/>
            <a:ext cx="4455758" cy="356141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224724" y="2531629"/>
            <a:ext cx="2326278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20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Parkes</a:t>
            </a:r>
            <a:r>
              <a:rPr lang="en-US" altLang="zh-CN" sz="20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Observatory</a:t>
            </a:r>
            <a:r>
              <a:rPr lang="zh-CN" altLang="en-US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,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64-metre ,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in </a:t>
            </a:r>
            <a:r>
              <a:rPr lang="en-US" altLang="zh-CN" sz="20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Australia </a:t>
            </a:r>
            <a:endParaRPr lang="zh-CN" altLang="en-US" sz="20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8104" y="-13400"/>
            <a:ext cx="4493896" cy="35614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10" name="矩形 9"/>
          <p:cNvSpPr/>
          <p:nvPr/>
        </p:nvSpPr>
        <p:spPr>
          <a:xfrm>
            <a:off x="7693058" y="2549297"/>
            <a:ext cx="2248552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ArialMT" charset="0"/>
              </a:rPr>
              <a:t>Arecibo Radio </a:t>
            </a:r>
            <a:r>
              <a:rPr lang="en-US" altLang="zh-CN" sz="2000" dirty="0" smtClean="0">
                <a:solidFill>
                  <a:srgbClr val="FF0000"/>
                </a:solidFill>
                <a:latin typeface="ArialMT" charset="0"/>
              </a:rPr>
              <a:t>Telescope</a:t>
            </a:r>
            <a:endParaRPr lang="en-US" altLang="zh-CN" sz="2000" dirty="0">
              <a:solidFill>
                <a:srgbClr val="FF0000"/>
              </a:solidFill>
              <a:latin typeface="ArialMT" charset="0"/>
            </a:endParaRPr>
          </a:p>
          <a:p>
            <a:r>
              <a:rPr lang="en-US" altLang="zh-CN" sz="2000" dirty="0" smtClean="0">
                <a:solidFill>
                  <a:srgbClr val="FF0000"/>
                </a:solidFill>
                <a:latin typeface="ArialMT" charset="0"/>
              </a:rPr>
              <a:t>350-metre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/>
          <a:srcRect l="5293" t="11436" r="3951"/>
          <a:stretch/>
        </p:blipFill>
        <p:spPr>
          <a:xfrm>
            <a:off x="7696060" y="3561413"/>
            <a:ext cx="4495940" cy="328705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7706" y="3564960"/>
            <a:ext cx="4468354" cy="327996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0504284" y="5521482"/>
            <a:ext cx="1703294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B050"/>
                </a:solidFill>
                <a:latin typeface="ArialMT" charset="0"/>
              </a:rPr>
              <a:t>FAST </a:t>
            </a:r>
            <a:r>
              <a:rPr lang="en-US" altLang="zh-CN" sz="2000" dirty="0">
                <a:solidFill>
                  <a:srgbClr val="00B050"/>
                </a:solidFill>
                <a:latin typeface="ArialMT" charset="0"/>
              </a:rPr>
              <a:t>Radio </a:t>
            </a:r>
            <a:r>
              <a:rPr lang="en-US" altLang="zh-CN" sz="2000" dirty="0" smtClean="0">
                <a:solidFill>
                  <a:srgbClr val="00B050"/>
                </a:solidFill>
                <a:latin typeface="ArialMT" charset="0"/>
              </a:rPr>
              <a:t>Telescope</a:t>
            </a:r>
            <a:endParaRPr lang="en-US" altLang="zh-CN" sz="2000" dirty="0">
              <a:solidFill>
                <a:srgbClr val="00B050"/>
              </a:solidFill>
              <a:latin typeface="ArialMT" charset="0"/>
            </a:endParaRPr>
          </a:p>
          <a:p>
            <a:r>
              <a:rPr lang="en-US" altLang="zh-CN" sz="2000" dirty="0" smtClean="0">
                <a:solidFill>
                  <a:srgbClr val="00B050"/>
                </a:solidFill>
                <a:latin typeface="ArialMT" charset="0"/>
              </a:rPr>
              <a:t>500-metre</a:t>
            </a:r>
            <a:r>
              <a:rPr lang="zh-CN" altLang="en-US" sz="2000" dirty="0" smtClean="0">
                <a:solidFill>
                  <a:srgbClr val="00B050"/>
                </a:solidFill>
                <a:latin typeface="ArialMT" charset="0"/>
              </a:rPr>
              <a:t>，</a:t>
            </a:r>
            <a:r>
              <a:rPr lang="en-US" altLang="zh-CN" sz="2000" dirty="0" smtClean="0">
                <a:solidFill>
                  <a:srgbClr val="00B050"/>
                </a:solidFill>
                <a:latin typeface="ArialMT" charset="0"/>
              </a:rPr>
              <a:t>in</a:t>
            </a:r>
            <a:r>
              <a:rPr lang="zh-CN" altLang="en-US" sz="2000" dirty="0" smtClean="0">
                <a:solidFill>
                  <a:srgbClr val="00B050"/>
                </a:solidFill>
                <a:latin typeface="ArialMT" charset="0"/>
              </a:rPr>
              <a:t> </a:t>
            </a:r>
            <a:r>
              <a:rPr lang="en-US" altLang="zh-CN" sz="2000" dirty="0">
                <a:solidFill>
                  <a:srgbClr val="00B050"/>
                </a:solidFill>
                <a:latin typeface="ArialMT" charset="0"/>
              </a:rPr>
              <a:t>C</a:t>
            </a:r>
            <a:r>
              <a:rPr lang="en-US" altLang="zh-CN" sz="2000" dirty="0" smtClean="0">
                <a:solidFill>
                  <a:srgbClr val="00B050"/>
                </a:solidFill>
                <a:latin typeface="ArialMT" charset="0"/>
              </a:rPr>
              <a:t>hina</a:t>
            </a:r>
          </a:p>
        </p:txBody>
      </p:sp>
      <p:sp>
        <p:nvSpPr>
          <p:cNvPr id="14" name="矩形 13"/>
          <p:cNvSpPr/>
          <p:nvPr/>
        </p:nvSpPr>
        <p:spPr>
          <a:xfrm>
            <a:off x="5756270" y="5521483"/>
            <a:ext cx="1936788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Green Bank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Telescope/GBT,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~100-metre,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in</a:t>
            </a:r>
            <a:r>
              <a:rPr lang="zh-CN" altLang="en-US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USA</a:t>
            </a:r>
            <a:endParaRPr lang="zh-CN" altLang="en-US" sz="20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4168" y="58237"/>
            <a:ext cx="24881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17</a:t>
            </a:r>
            <a:r>
              <a:rPr lang="zh-CN" altLang="en-US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bursts</a:t>
            </a:r>
            <a:r>
              <a:rPr lang="zh-CN" altLang="en-US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now</a:t>
            </a:r>
            <a:endParaRPr lang="en-US" altLang="zh-CN" sz="3200" dirty="0"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6" name="图片 15"/>
          <p:cNvPicPr/>
          <p:nvPr/>
        </p:nvPicPr>
        <p:blipFill rotWithShape="1">
          <a:blip r:embed="rId6"/>
          <a:srcRect r="78995"/>
          <a:stretch/>
        </p:blipFill>
        <p:spPr>
          <a:xfrm>
            <a:off x="234168" y="643012"/>
            <a:ext cx="2848404" cy="620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3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4351452" y="166835"/>
            <a:ext cx="4309225" cy="3296047"/>
            <a:chOff x="4360303" y="2627173"/>
            <a:chExt cx="5020982" cy="423082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60303" y="2627173"/>
              <a:ext cx="5020982" cy="4230827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5027446" y="5948709"/>
              <a:ext cx="1843348" cy="435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b-NO" altLang="zh-CN" sz="1600" b="1" dirty="0">
                  <a:solidFill>
                    <a:srgbClr val="00206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FRB </a:t>
              </a:r>
              <a:r>
                <a:rPr lang="nb-NO" altLang="zh-CN" sz="1600" b="1" dirty="0" smtClean="0">
                  <a:solidFill>
                    <a:srgbClr val="00206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110220</a:t>
              </a:r>
              <a:endParaRPr lang="nb-NO" altLang="zh-CN" sz="1600" b="1" dirty="0">
                <a:solidFill>
                  <a:srgbClr val="002060"/>
                </a:solidFill>
                <a:effectLst/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172836" y="3654212"/>
            <a:ext cx="4212620" cy="3203788"/>
            <a:chOff x="515921" y="205096"/>
            <a:chExt cx="4513280" cy="3580130"/>
          </a:xfrm>
        </p:grpSpPr>
        <p:pic>
          <p:nvPicPr>
            <p:cNvPr id="7" name="图片 6" descr="c:\users\libingsky307\appdata\roaming\360se6\User Data\temp\radio-burst_mw=900.jp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9"/>
            <a:stretch/>
          </p:blipFill>
          <p:spPr bwMode="auto">
            <a:xfrm>
              <a:off x="515921" y="205096"/>
              <a:ext cx="4513280" cy="35801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3218104" y="428651"/>
              <a:ext cx="1452281" cy="3783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nb-NO" altLang="zh-CN" sz="1600" b="1" dirty="0">
                  <a:solidFill>
                    <a:srgbClr val="00206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FRB </a:t>
              </a:r>
              <a:r>
                <a:rPr lang="en-US" altLang="zh-CN" sz="1600" b="1" dirty="0" smtClean="0">
                  <a:solidFill>
                    <a:srgbClr val="00206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010724</a:t>
              </a:r>
              <a:endParaRPr lang="nb-NO" altLang="zh-CN" sz="1600" b="1" dirty="0">
                <a:solidFill>
                  <a:srgbClr val="002060"/>
                </a:solidFill>
                <a:effectLst/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545547" y="3406383"/>
            <a:ext cx="2827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Lorimer</a:t>
            </a:r>
            <a:r>
              <a:rPr lang="en-US" altLang="zh-CN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et al. 2006, </a:t>
            </a:r>
            <a:r>
              <a:rPr lang="en-US" altLang="zh-CN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Science </a:t>
            </a:r>
            <a:endParaRPr lang="en-US" altLang="zh-CN" dirty="0">
              <a:solidFill>
                <a:srgbClr val="002060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70437" y="-88102"/>
            <a:ext cx="2948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Thornton </a:t>
            </a:r>
            <a:r>
              <a:rPr lang="en-US" altLang="zh-CN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et al. 2013, </a:t>
            </a:r>
            <a:r>
              <a:rPr lang="en-US" altLang="zh-CN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Science </a:t>
            </a:r>
            <a:endParaRPr lang="en-US" altLang="zh-CN" dirty="0">
              <a:solidFill>
                <a:srgbClr val="002060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7" name="图片 16"/>
          <p:cNvPicPr/>
          <p:nvPr/>
        </p:nvPicPr>
        <p:blipFill>
          <a:blip r:embed="rId4"/>
          <a:stretch>
            <a:fillRect/>
          </a:stretch>
        </p:blipFill>
        <p:spPr>
          <a:xfrm>
            <a:off x="8661864" y="301305"/>
            <a:ext cx="3530136" cy="614530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6913" y="3804398"/>
            <a:ext cx="4123764" cy="3053602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497057" y="3469030"/>
            <a:ext cx="34501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kern="0" dirty="0" err="1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Spitler</a:t>
            </a:r>
            <a:r>
              <a:rPr lang="en-US" altLang="zh-CN" sz="1600" kern="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1600" kern="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et al. 2014, </a:t>
            </a:r>
            <a:r>
              <a:rPr lang="en-US" altLang="zh-CN" sz="1600" kern="0" dirty="0" err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ApJ</a:t>
            </a:r>
            <a:r>
              <a:rPr lang="en-US" altLang="zh-CN" sz="1600" kern="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, 790, </a:t>
            </a:r>
            <a:r>
              <a:rPr lang="en-US" altLang="zh-CN" sz="1600" kern="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101</a:t>
            </a:r>
            <a:r>
              <a:rPr lang="zh-CN" altLang="zh-CN" sz="16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zh-CN" altLang="en-US" sz="16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60406" y="6402347"/>
            <a:ext cx="2743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Champion et 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al.2015</a:t>
            </a:r>
            <a:r>
              <a:rPr lang="en-US" altLang="zh-CN" sz="16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,</a:t>
            </a:r>
            <a:r>
              <a:rPr lang="en-US" altLang="zh-CN" sz="1600" dirty="0" smtClean="0"/>
              <a:t>MNRAS</a:t>
            </a:r>
            <a:r>
              <a:rPr lang="zh-CN" altLang="zh-CN" sz="1600" dirty="0" smtClean="0"/>
              <a:t> </a:t>
            </a:r>
            <a:r>
              <a:rPr lang="zh-CN" altLang="zh-CN" sz="16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zh-CN" altLang="en-US" sz="16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042888" y="4006667"/>
            <a:ext cx="135553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nb-NO" altLang="zh-CN" sz="16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FRB </a:t>
            </a:r>
            <a:r>
              <a:rPr lang="en-US" altLang="zh-CN" sz="1600" b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121102</a:t>
            </a:r>
            <a:endParaRPr lang="nb-NO" altLang="zh-CN" sz="1600" b="1" dirty="0">
              <a:solidFill>
                <a:srgbClr val="002060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49657" y="1011009"/>
            <a:ext cx="41012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Peak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flux ~0.1—1.0 </a:t>
            </a:r>
            <a:r>
              <a:rPr lang="en-US" altLang="zh-CN" sz="2400" dirty="0" err="1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Jansky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,</a:t>
            </a:r>
            <a:endParaRPr lang="en-US" altLang="zh-CN" sz="24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imply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high isotropic equivalent energy release of ∼ 10</a:t>
            </a:r>
            <a:r>
              <a:rPr lang="en-US" altLang="zh-CN" sz="2400" baseline="300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38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− 10</a:t>
            </a:r>
            <a:r>
              <a:rPr lang="en-US" altLang="zh-CN" sz="2400" baseline="300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40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ergs and luminosity of 10</a:t>
            </a:r>
            <a:r>
              <a:rPr lang="en-US" altLang="zh-CN" sz="2400" baseline="300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42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− 10</a:t>
            </a:r>
            <a:r>
              <a:rPr lang="en-US" altLang="zh-CN" sz="2400" baseline="300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43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erg s</a:t>
            </a:r>
            <a:r>
              <a:rPr lang="en-US" altLang="zh-CN" sz="2400" baseline="300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−</a:t>
            </a:r>
            <a:r>
              <a:rPr lang="en-US" altLang="zh-CN" sz="2400" baseline="300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1</a:t>
            </a:r>
            <a:endParaRPr lang="en-US" altLang="zh-CN" sz="24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83808" y="178405"/>
            <a:ext cx="35446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Brightness?</a:t>
            </a:r>
            <a:r>
              <a:rPr lang="zh-CN" altLang="en-US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  </a:t>
            </a:r>
            <a:r>
              <a:rPr lang="en-US" altLang="zh-CN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3251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83809" y="178405"/>
            <a:ext cx="527836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Extragalactic source </a:t>
            </a:r>
            <a:r>
              <a:rPr lang="en-US" altLang="zh-CN" sz="3200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r>
              <a:rPr lang="en-US" altLang="zh-CN" sz="3200" dirty="0" err="1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Possibilitiy,even</a:t>
            </a:r>
            <a:r>
              <a:rPr lang="zh-CN" altLang="en-US" sz="32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 </a:t>
            </a:r>
            <a:r>
              <a:rPr lang="zh-CN" altLang="en-US" sz="32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cosmological</a:t>
            </a:r>
          </a:p>
          <a:p>
            <a:r>
              <a:rPr lang="en-US" altLang="zh-CN" sz="3200" dirty="0" smtClean="0">
                <a:solidFill>
                  <a:srgbClr val="7F007F"/>
                </a:solidFill>
                <a:latin typeface="Bauhaus 93" charset="0"/>
                <a:ea typeface="Bauhaus 93" charset="0"/>
                <a:cs typeface="Bauhaus 93" charset="0"/>
              </a:rPr>
              <a:t> </a:t>
            </a:r>
            <a:endParaRPr lang="en-US" altLang="zh-CN" sz="3200" dirty="0">
              <a:effectLst/>
              <a:latin typeface="Bauhaus 93" charset="0"/>
              <a:ea typeface="Bauhaus 93" charset="0"/>
              <a:cs typeface="Bauhaus 93" charset="0"/>
            </a:endParaRPr>
          </a:p>
        </p:txBody>
      </p:sp>
      <p:pic>
        <p:nvPicPr>
          <p:cNvPr id="8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18790"/>
            <a:ext cx="4666129" cy="352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298612" y="1403520"/>
            <a:ext cx="4105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High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galactic latitude ~|b| &gt; 40°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786196" y="6484227"/>
            <a:ext cx="2743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Champion et 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al.2015</a:t>
            </a:r>
            <a:r>
              <a:rPr lang="en-US" altLang="zh-CN" sz="16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,</a:t>
            </a:r>
            <a:r>
              <a:rPr lang="en-US" altLang="zh-CN" sz="1600" dirty="0" smtClean="0"/>
              <a:t>MNRAS</a:t>
            </a:r>
            <a:r>
              <a:rPr lang="zh-CN" altLang="zh-CN" sz="1600" dirty="0" smtClean="0"/>
              <a:t> </a:t>
            </a:r>
            <a:r>
              <a:rPr lang="zh-CN" altLang="zh-CN" sz="16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zh-CN" altLang="en-US" sz="16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9192" y="194176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High</a:t>
            </a:r>
            <a:r>
              <a:rPr lang="zh-CN" altLang="en-US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dispersion measure~300 -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1300 pc cm</a:t>
            </a:r>
            <a:r>
              <a:rPr lang="en-US" altLang="zh-CN" sz="2400" baseline="300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-3</a:t>
            </a:r>
            <a:endParaRPr lang="en-US" altLang="zh-CN" sz="24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585" y="3044058"/>
            <a:ext cx="5229192" cy="35206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t="4143" r="6390"/>
          <a:stretch/>
        </p:blipFill>
        <p:spPr>
          <a:xfrm>
            <a:off x="7494989" y="0"/>
            <a:ext cx="4697011" cy="362483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291034" y="6484227"/>
            <a:ext cx="3127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Thornton</a:t>
            </a:r>
            <a:r>
              <a:rPr lang="zh-CN" altLang="en-US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D.,</a:t>
            </a:r>
            <a:r>
              <a:rPr lang="zh-CN" altLang="en-US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Stappers</a:t>
            </a:r>
            <a:r>
              <a:rPr lang="zh-CN" altLang="en-US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 </a:t>
            </a:r>
            <a:r>
              <a:rPr lang="en-US" altLang="zh-CN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B.,</a:t>
            </a:r>
            <a:r>
              <a:rPr lang="zh-CN" altLang="en-US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et </a:t>
            </a:r>
            <a:r>
              <a:rPr lang="en-US" altLang="zh-CN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al</a:t>
            </a:r>
            <a:r>
              <a:rPr lang="en-US" altLang="zh-CN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altLang="zh-CN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8612" y="2429370"/>
            <a:ext cx="6122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C</a:t>
            </a:r>
            <a:r>
              <a:rPr lang="zh-CN" altLang="en-US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orresponding </a:t>
            </a:r>
            <a:r>
              <a:rPr lang="zh-CN" altLang="en-US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to redshifts in the range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~</a:t>
            </a:r>
            <a:r>
              <a:rPr lang="zh-CN" altLang="en-US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0.2 - </a:t>
            </a:r>
            <a:r>
              <a:rPr lang="zh-CN" altLang="en-US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4350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25824" y="981635"/>
            <a:ext cx="368897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NS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Collapsing neutron stars </a:t>
            </a:r>
            <a:endParaRPr lang="en-US" altLang="zh-CN" sz="24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Coalescing neutron 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stars</a:t>
            </a:r>
          </a:p>
          <a:p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Binary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NS mergers</a:t>
            </a:r>
            <a:endParaRPr lang="en-US" altLang="zh-CN" sz="24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s-I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……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107576" y="0"/>
            <a:ext cx="10515600" cy="981635"/>
          </a:xfrm>
        </p:spPr>
        <p:txBody>
          <a:bodyPr/>
          <a:lstStyle/>
          <a:p>
            <a:r>
              <a:rPr lang="en-US" altLang="zh-CN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Mechanism? 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70295" y="981635"/>
            <a:ext cx="40475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BHs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Evaporating black holes </a:t>
            </a:r>
            <a:endParaRPr lang="en-US" altLang="zh-CN" sz="24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zh-CN" altLang="en-US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Kerr</a:t>
            </a:r>
            <a:r>
              <a:rPr lang="zh-CN" altLang="en-US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－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Newman</a:t>
            </a:r>
            <a:r>
              <a:rPr lang="zh-CN" altLang="en-US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black holes</a:t>
            </a:r>
          </a:p>
          <a:p>
            <a:r>
              <a:rPr lang="is-I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……</a:t>
            </a:r>
            <a:endParaRPr lang="en-US" altLang="zh-CN" sz="24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5824" y="309374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Coalescing white dwarfs </a:t>
            </a:r>
          </a:p>
          <a:p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2400" dirty="0" err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Magnetar</a:t>
            </a: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giant</a:t>
            </a:r>
            <a:r>
              <a:rPr lang="zh-CN" altLang="en-US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flares </a:t>
            </a:r>
            <a:endParaRPr lang="en-US" altLang="zh-CN" sz="24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Supernovae</a:t>
            </a:r>
            <a:b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Giant pulses</a:t>
            </a:r>
            <a:b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Cosmic 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strings</a:t>
            </a:r>
          </a:p>
          <a:p>
            <a:r>
              <a:rPr lang="en-US" altLang="zh-CN" sz="2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altLang="zh-CN" sz="2400" dirty="0" smtClean="0">
                <a:latin typeface="Times New Roman" charset="0"/>
                <a:ea typeface="Times New Roman" charset="0"/>
                <a:cs typeface="Times New Roman" charset="0"/>
              </a:rPr>
              <a:t>Planetary </a:t>
            </a:r>
            <a:r>
              <a:rPr lang="en-US" altLang="zh-CN" sz="2400" dirty="0">
                <a:latin typeface="Times New Roman" charset="0"/>
                <a:ea typeface="Times New Roman" charset="0"/>
                <a:cs typeface="Times New Roman" charset="0"/>
              </a:rPr>
              <a:t>companions around NSs</a:t>
            </a:r>
            <a:r>
              <a:rPr lang="en-US" altLang="zh-CN" sz="2400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... </a:t>
            </a:r>
            <a:endParaRPr lang="en-US" altLang="zh-CN" sz="24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7651376" y="3266274"/>
            <a:ext cx="3065930" cy="981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err="1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Unknow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!!!</a:t>
            </a:r>
            <a:endParaRPr kumimoji="1" lang="zh-CN" altLang="en-US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94750" y="6055494"/>
            <a:ext cx="9569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0099"/>
                </a:solidFill>
                <a:latin typeface="Times New Roman" charset="0"/>
                <a:ea typeface="Times New Roman" charset="0"/>
                <a:cs typeface="Times New Roman" charset="0"/>
              </a:rPr>
              <a:t>We hope FAST can come out with a much larger sample!</a:t>
            </a:r>
            <a:endParaRPr lang="en-US" altLang="zh-CN" sz="3200" dirty="0">
              <a:solidFill>
                <a:srgbClr val="000099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6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157" y="1553090"/>
            <a:ext cx="9710057" cy="2328086"/>
          </a:xfrm>
          <a:prstGeom prst="rect">
            <a:avLst/>
          </a:prstGeom>
        </p:spPr>
      </p:pic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174811"/>
            <a:ext cx="3798009" cy="168083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No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discussion</a:t>
            </a:r>
            <a:b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No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conclusion</a:t>
            </a:r>
            <a:b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s-I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……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1694330" y="4371994"/>
            <a:ext cx="10497670" cy="98163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am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sorry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altLang="zh-CN" dirty="0" smtClean="0">
              <a:solidFill>
                <a:srgbClr val="7F007F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Next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time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will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be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better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and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better.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kumimoji="1" lang="zh-CN" altLang="en-US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3400" y="3956629"/>
            <a:ext cx="2768600" cy="2794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251576" y="3927209"/>
            <a:ext cx="95474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zh-CN" altLang="en-US" sz="800" dirty="0"/>
          </a:p>
        </p:txBody>
      </p:sp>
    </p:spTree>
    <p:extLst>
      <p:ext uri="{BB962C8B-B14F-4D97-AF65-F5344CB8AC3E}">
        <p14:creationId xmlns:p14="http://schemas.microsoft.com/office/powerpoint/2010/main" val="147341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1863204" y="1925236"/>
            <a:ext cx="9145222" cy="981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5400" dirty="0" smtClean="0">
                <a:solidFill>
                  <a:srgbClr val="7F007F"/>
                </a:solidFill>
                <a:latin typeface="Ayuthaya" charset="-34"/>
                <a:ea typeface="Ayuthaya" charset="-34"/>
                <a:cs typeface="Ayuthaya" charset="-34"/>
              </a:rPr>
              <a:t>Thanks</a:t>
            </a:r>
            <a:r>
              <a:rPr lang="zh-CN" altLang="en-US" sz="5400" dirty="0" smtClean="0">
                <a:solidFill>
                  <a:srgbClr val="7F007F"/>
                </a:solidFill>
                <a:latin typeface="Ayuthaya" charset="-34"/>
                <a:ea typeface="Ayuthaya" charset="-34"/>
                <a:cs typeface="Ayuthaya" charset="-34"/>
              </a:rPr>
              <a:t> </a:t>
            </a:r>
            <a:r>
              <a:rPr lang="en-US" altLang="zh-CN" sz="5400" dirty="0" smtClean="0">
                <a:solidFill>
                  <a:srgbClr val="7F007F"/>
                </a:solidFill>
                <a:latin typeface="Ayuthaya" charset="-34"/>
                <a:ea typeface="Ayuthaya" charset="-34"/>
                <a:cs typeface="Ayuthaya" charset="-34"/>
              </a:rPr>
              <a:t>for your attention</a:t>
            </a:r>
            <a:r>
              <a:rPr lang="zh-CN" altLang="en-US" sz="5400" dirty="0" smtClean="0">
                <a:solidFill>
                  <a:srgbClr val="7F007F"/>
                </a:solidFill>
                <a:latin typeface="Ayuthaya" charset="-34"/>
                <a:ea typeface="Ayuthaya" charset="-34"/>
                <a:cs typeface="Ayuthaya" charset="-34"/>
              </a:rPr>
              <a:t> </a:t>
            </a:r>
            <a:r>
              <a:rPr lang="en-US" altLang="zh-CN" sz="5400" dirty="0" smtClean="0">
                <a:solidFill>
                  <a:srgbClr val="7F007F"/>
                </a:solidFill>
                <a:latin typeface="Ayuthaya" charset="-34"/>
                <a:ea typeface="Ayuthaya" charset="-34"/>
                <a:cs typeface="Ayuthaya" charset="-34"/>
              </a:rPr>
              <a:t>!!!</a:t>
            </a:r>
            <a:endParaRPr kumimoji="1" lang="zh-CN" altLang="en-US" sz="5400" dirty="0" smtClean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4329719" y="4607429"/>
            <a:ext cx="4572000" cy="981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Welcome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to</a:t>
            </a:r>
            <a:r>
              <a:rPr lang="zh-CN" altLang="en-US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solidFill>
                  <a:srgbClr val="7F007F"/>
                </a:solidFill>
                <a:latin typeface="Times New Roman" charset="0"/>
                <a:ea typeface="Times New Roman" charset="0"/>
                <a:cs typeface="Times New Roman" charset="0"/>
              </a:rPr>
              <a:t>China!!!</a:t>
            </a:r>
            <a:endParaRPr kumimoji="1" lang="zh-CN" altLang="en-US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67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</TotalTime>
  <Words>311</Words>
  <Application>Microsoft Macintosh PowerPoint</Application>
  <PresentationFormat>宽屏</PresentationFormat>
  <Paragraphs>65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ArialMT</vt:lpstr>
      <vt:lpstr>Ayuthaya</vt:lpstr>
      <vt:lpstr>Bauhaus 93</vt:lpstr>
      <vt:lpstr>DengXian</vt:lpstr>
      <vt:lpstr>DengXian Light</vt:lpstr>
      <vt:lpstr>GillSans</vt:lpstr>
      <vt:lpstr>Times New Roman</vt:lpstr>
      <vt:lpstr>Office 主题</vt:lpstr>
      <vt:lpstr>A short introduction of Fast Radio Bursts </vt:lpstr>
      <vt:lpstr>PowerPoint 演示文稿</vt:lpstr>
      <vt:lpstr>What is observed? </vt:lpstr>
      <vt:lpstr>PowerPoint 演示文稿</vt:lpstr>
      <vt:lpstr>PowerPoint 演示文稿</vt:lpstr>
      <vt:lpstr>PowerPoint 演示文稿</vt:lpstr>
      <vt:lpstr>Mechanism? </vt:lpstr>
      <vt:lpstr>No discussion No conclusion ……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radio bursts：</dc:title>
  <dc:creator>Microsoft Office 用户</dc:creator>
  <cp:lastModifiedBy>Microsoft Office 用户</cp:lastModifiedBy>
  <cp:revision>35</cp:revision>
  <dcterms:created xsi:type="dcterms:W3CDTF">2016-06-03T20:45:36Z</dcterms:created>
  <dcterms:modified xsi:type="dcterms:W3CDTF">2016-06-04T15:14:08Z</dcterms:modified>
</cp:coreProperties>
</file>