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0" r:id="rId6"/>
    <p:sldId id="257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016D-5B5A-497E-AACF-637CCCFBC431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C69E-8AC7-4246-B3A6-605D7A4AF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622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016D-5B5A-497E-AACF-637CCCFBC431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C69E-8AC7-4246-B3A6-605D7A4AF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381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016D-5B5A-497E-AACF-637CCCFBC431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C69E-8AC7-4246-B3A6-605D7A4AF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041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016D-5B5A-497E-AACF-637CCCFBC431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C69E-8AC7-4246-B3A6-605D7A4AF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850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016D-5B5A-497E-AACF-637CCCFBC431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C69E-8AC7-4246-B3A6-605D7A4AF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874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016D-5B5A-497E-AACF-637CCCFBC431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C69E-8AC7-4246-B3A6-605D7A4AF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79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016D-5B5A-497E-AACF-637CCCFBC431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C69E-8AC7-4246-B3A6-605D7A4AF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23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016D-5B5A-497E-AACF-637CCCFBC431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C69E-8AC7-4246-B3A6-605D7A4AF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852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016D-5B5A-497E-AACF-637CCCFBC431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C69E-8AC7-4246-B3A6-605D7A4AF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327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016D-5B5A-497E-AACF-637CCCFBC431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C69E-8AC7-4246-B3A6-605D7A4AF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06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016D-5B5A-497E-AACF-637CCCFBC431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C69E-8AC7-4246-B3A6-605D7A4AF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749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8016D-5B5A-497E-AACF-637CCCFBC431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7C69E-8AC7-4246-B3A6-605D7A4AF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287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FLUKA Spoiler Study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T. Markiewicz</a:t>
            </a:r>
          </a:p>
          <a:p>
            <a:r>
              <a:rPr lang="en-US" dirty="0" smtClean="0"/>
              <a:t>SLAC</a:t>
            </a:r>
          </a:p>
          <a:p>
            <a:r>
              <a:rPr lang="en-US" dirty="0" smtClean="0"/>
              <a:t>2016-04-12 DASEL </a:t>
            </a:r>
            <a:r>
              <a:rPr lang="en-US" dirty="0" smtClean="0"/>
              <a:t>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04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After SL-10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3881861" cy="2570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825" y="1143000"/>
            <a:ext cx="3871913" cy="263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14800"/>
            <a:ext cx="3766925" cy="2563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794" y="3886200"/>
            <a:ext cx="3771418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0400" y="2590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88028" y="1524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58613" y="2907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e+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43200" y="1752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/>
              <a:t>γ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" y="990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e-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781800" y="4267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97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&amp;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Transport PR10 particles to SL-10 via transport matrix &amp; interact in SL10 with FLUKA</a:t>
            </a:r>
          </a:p>
          <a:p>
            <a:r>
              <a:rPr lang="en-US" smtClean="0"/>
              <a:t>Repeat procedure for </a:t>
            </a:r>
            <a:r>
              <a:rPr lang="en-US" dirty="0" smtClean="0"/>
              <a:t>C24 and C37</a:t>
            </a:r>
          </a:p>
          <a:p>
            <a:r>
              <a:rPr lang="en-US" dirty="0" smtClean="0"/>
              <a:t>Vary</a:t>
            </a:r>
          </a:p>
          <a:p>
            <a:pPr lvl="1"/>
            <a:r>
              <a:rPr lang="en-US" dirty="0" smtClean="0"/>
              <a:t>PR10 material &amp; thickness</a:t>
            </a:r>
          </a:p>
          <a:p>
            <a:pPr lvl="1"/>
            <a:r>
              <a:rPr lang="en-US" dirty="0" smtClean="0"/>
              <a:t>SL10, C24, C27 apertures</a:t>
            </a:r>
          </a:p>
          <a:p>
            <a:r>
              <a:rPr lang="en-US" dirty="0" smtClean="0"/>
              <a:t>Get Glen White integrated GEANT4+optics code to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5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BSY Layout (2016-03-03;Nosochkov, Yuri)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twmark\AppData\Local\Microsoft\Windows\Temporary Internet Files\Content.Outlook\7DP2W8U1\BSY_layou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66" y="1058129"/>
            <a:ext cx="8570268" cy="572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11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A-Line (2009 ESTB Proposal)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666" y="1625086"/>
            <a:ext cx="6666667" cy="447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980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24 1°Bend and Collimator Locations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89990"/>
          <a:ext cx="8229599" cy="4346383"/>
        </p:xfrm>
        <a:graphic>
          <a:graphicData uri="http://schemas.openxmlformats.org/drawingml/2006/table">
            <a:tbl>
              <a:tblPr/>
              <a:tblGrid>
                <a:gridCol w="388368"/>
                <a:gridCol w="455910"/>
                <a:gridCol w="455910"/>
                <a:gridCol w="557224"/>
                <a:gridCol w="455910"/>
                <a:gridCol w="455910"/>
                <a:gridCol w="455910"/>
                <a:gridCol w="601548"/>
                <a:gridCol w="455910"/>
                <a:gridCol w="677533"/>
                <a:gridCol w="455910"/>
                <a:gridCol w="455910"/>
                <a:gridCol w="455910"/>
                <a:gridCol w="455910"/>
                <a:gridCol w="515010"/>
                <a:gridCol w="474906"/>
                <a:gridCol w="455910"/>
              </a:tblGrid>
              <a:tr h="24333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Times New Roman"/>
                        </a:rPr>
                        <a:t>ID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AREA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KeyW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ELEMENT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L_EFF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ANGLE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APER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z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SUML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THETA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PHI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PSI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dL from SP1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dL from IP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PROF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PR10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0.00E+00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0.00E+00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7.09E-01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-6.34E-01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1.38E+02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7.50E+01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8.74E-03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-4.54E-03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1.03E-02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0.000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B11A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7.76E-01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-6.62E-01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1.44E+02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8.12E+01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2.62E-02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-4.36E-03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1.04E-02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Angle = 1 .0 degrees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339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B11B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8.29E-01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-6.69E-01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1.46E+02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8.27E+01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4.36E-02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-4.18E-03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1.05E-02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C_B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33.35641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kG-m/GeV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B12A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9.42E-01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-6.78E-01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1.48E+02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8.50E+01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6.11E-02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-4.00E-03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1.06E-02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E_beam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GeV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B12B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1.05E+00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-6.84E-01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1.49E+02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8.65E+01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7.85E-02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-3.81E-03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1.06E-02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Rigidity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133.4256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kG-m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B13A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1.48E+00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-7.04E-01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1.55E+02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9.19E+01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9.60E-02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-3.62E-03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1.07E-02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Angle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radians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B13B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1.64E+00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-7.09E-01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1.56E+02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9.34E+01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1.13E-01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-3.44E-03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1.08E-02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L_eff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B14A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1.91E+00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-7.17E-01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1.59E+02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9.57E+01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1.31E-01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-3.25E-03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1.08E-02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B_poletip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-1.54E+00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kG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B14B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2.12E+00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-7.22E-01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1.60E+02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9.72E+01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1.48E-01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-3.06E-03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1.09E-02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B15A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2.93E+00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-7.38E-01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1.65E+02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1.03E+02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1.66E-01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-2.87E-03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1.09E-02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B15B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3.19E+00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-7.42E-01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1.67E+02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1.04E+02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1.83E-01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-2.68E-03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B16A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3.62E+00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-7.48E-01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1.69E+02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1.06E+02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2.01E-01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-2.49E-03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B16B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3.93E+00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-7.52E-01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1.71E+02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1.08E+02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2.18E-01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-2.29E-03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1.11E-02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RCOL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SL19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0.00E+00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0.00E+00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8.06E+00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-7.96E-01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1.89E+02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1.27E+02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2.18E-01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-2.29E-03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1.11E-02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RCOL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SL10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0.00E+00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0.00E+00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8.49E+00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-8.00E-01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1.91E+02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1.29E+02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2.18E-01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-2.29E-03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1.11E-02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53.883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B21A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1.17E+01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-8.34E-01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2.05E+02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1.43E+02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2.36E-01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-2.10E-03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1.11E-02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B21B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1.20E+01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-8.37E-01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2.07E+02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1.45E+02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2.53E-01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-1.91E-03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1.11E-02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B22A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1.26E+01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-8.41E-01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2.09E+02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1.47E+02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2.70E-01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-1.71E-03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1.12E-02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B22B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1.30E+01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-8.43E-01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2.11E+02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1.49E+02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2.88E-01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-1.52E-03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1.12E-02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B23A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1.46E+01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-8.51E-01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2.16E+02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1.54E+02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3.05E-01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-1.32E-03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1.12E-02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B23B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1.50E+01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-8.53E-01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2.17E+02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1.56E+02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3.23E-01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-1.12E-03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1.12E-02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B24A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1.58E+01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-8.55E-01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2.19E+02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1.58E+02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3.40E-01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-9.28E-04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1.13E-02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B24B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1.63E+01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-8.57E-01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2.21E+02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1.59E+02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3.58E-01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-7.31E-04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1.13E-02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3379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RCOL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C24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0.00E+00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0.00E+00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1.73E+01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-8.59E-01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2.23E+02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1.62E+02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3.58E-01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-7.31E-04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1.13E-02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87.427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B25A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1.82E+01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-8.60E-01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2.26E+02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1.65E+02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3.75E-01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-5.34E-04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1.13E-02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B25B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1.87E+01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-8.61E-01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2.27E+02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1.66E+02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3.93E-01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-3.37E-04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1.13E-02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B26A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1.96E+01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-8.62E-01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2.29E+02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1.69E+02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4.10E-01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-1.40E-04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1.13E-02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3385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SBEN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B26B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2.02E+01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-8.62E-01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2.31E+02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1.70E+02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4.27E-01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5.70E-05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1.13E-02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3433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RCOL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C37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0.00E+00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0.00E+00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4.91E+01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-8.58E-01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2.94E+02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2.40E+02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4.27E-01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5.70E-05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1.13E-02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effectLst/>
                          <a:latin typeface="Times New Roman"/>
                        </a:rPr>
                        <a:t>164.795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3438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sc-A:e-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MARK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WALL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0.00E+00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0.00E+00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5.27E+01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-8.57E-01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3.02E+02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2.49E+02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4.27E-01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5.70E-05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effectLst/>
                          <a:latin typeface="Arial"/>
                        </a:rPr>
                        <a:t>1.13E-02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924800" y="3810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5m Al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924800" y="56504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?cm Cu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924800" y="49646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?cm 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99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A-Line Spoiler and SLIT Optics</a:t>
            </a:r>
            <a:br>
              <a:rPr lang="en-US" sz="1800" dirty="0" smtClean="0"/>
            </a:br>
            <a:r>
              <a:rPr lang="en-US" sz="1800" dirty="0" smtClean="0"/>
              <a:t>Y. Nosochkov (2016-03-04)</a:t>
            </a:r>
            <a:endParaRPr lang="en-US" sz="1800" dirty="0"/>
          </a:p>
        </p:txBody>
      </p:sp>
      <p:pic>
        <p:nvPicPr>
          <p:cNvPr id="5123" name="Picture 3" descr="C:\Users\twmark\AppData\Local\Microsoft\Windows\Temporary Internet Files\Content.Outlook\7DP2W8U1\spoiler_schemati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914400"/>
            <a:ext cx="3690848" cy="185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twmark\AppData\Local\Microsoft\Windows\Temporary Internet Files\Content.Outlook\7DP2W8U1\ESA_optics_spoiler (2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721" y="2743200"/>
            <a:ext cx="5867079" cy="385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38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FLUKA: 4 GeV e- on 500um Al PR10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672431"/>
            <a:ext cx="657225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0" y="3565621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Photons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24400" y="2829773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286000" y="3934953"/>
            <a:ext cx="304800" cy="5608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334000" y="3276600"/>
            <a:ext cx="13716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24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FLUKA: 4 GeV e- on 500um Al PR10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482" y="1600200"/>
            <a:ext cx="650903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19400" y="4876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Photons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3657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133600" y="5061466"/>
            <a:ext cx="533400" cy="120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743200" y="4114800"/>
            <a:ext cx="3810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925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 vs. sin(theta)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0"/>
            <a:ext cx="4646521" cy="3405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343889"/>
            <a:ext cx="4572000" cy="3315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00200" y="16764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Electrons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16764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Electrons &gt; 3.5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98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SL-10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/>
          <a:lstStyle/>
          <a:p>
            <a:r>
              <a:rPr lang="en-US" dirty="0" smtClean="0"/>
              <a:t>Set slit to ±0.5mm </a:t>
            </a:r>
            <a:r>
              <a:rPr lang="en-US" dirty="0" smtClean="0"/>
              <a:t>in x and y at 54-59m</a:t>
            </a:r>
          </a:p>
          <a:p>
            <a:pPr lvl="1"/>
            <a:r>
              <a:rPr lang="en-US" dirty="0" smtClean="0"/>
              <a:t>In next iteration, slit will be in x only (my bad)</a:t>
            </a:r>
            <a:endParaRPr lang="en-US" dirty="0" smtClean="0"/>
          </a:p>
          <a:p>
            <a:r>
              <a:rPr lang="en-US" dirty="0" smtClean="0"/>
              <a:t>For the moment no bends</a:t>
            </a:r>
          </a:p>
          <a:p>
            <a:pPr lvl="1"/>
            <a:r>
              <a:rPr lang="en-US" dirty="0" smtClean="0"/>
              <a:t>Theta = ±8.5urad</a:t>
            </a:r>
          </a:p>
          <a:p>
            <a:pPr lvl="1"/>
            <a:r>
              <a:rPr lang="en-US" dirty="0" smtClean="0"/>
              <a:t>1.5E-3 of the energy makes it through slit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72671"/>
            <a:ext cx="3686175" cy="252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770370"/>
            <a:ext cx="3900488" cy="263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197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720</Words>
  <Application>Microsoft Office PowerPoint</Application>
  <PresentationFormat>On-screen Show (4:3)</PresentationFormat>
  <Paragraphs>499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FLUKA Spoiler Study</vt:lpstr>
      <vt:lpstr>BSY Layout (2016-03-03;Nosochkov, Yuri)</vt:lpstr>
      <vt:lpstr>A-Line (2009 ESTB Proposal)</vt:lpstr>
      <vt:lpstr>24 1°Bend and Collimator Locations</vt:lpstr>
      <vt:lpstr>A-Line Spoiler and SLIT Optics Y. Nosochkov (2016-03-04)</vt:lpstr>
      <vt:lpstr>FLUKA: 4 GeV e- on 500um Al PR10</vt:lpstr>
      <vt:lpstr>FLUKA: 4 GeV e- on 500um Al PR10</vt:lpstr>
      <vt:lpstr>E vs. sin(theta)</vt:lpstr>
      <vt:lpstr>SL-10</vt:lpstr>
      <vt:lpstr>After SL-10</vt:lpstr>
      <vt:lpstr>Status &amp; Next Steps</vt:lpstr>
    </vt:vector>
  </TitlesOfParts>
  <Company>SLAC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DASEL</dc:title>
  <dc:creator>Thomas W. Markiewicz</dc:creator>
  <cp:lastModifiedBy>Thomas W. Markiewicz</cp:lastModifiedBy>
  <cp:revision>9</cp:revision>
  <dcterms:created xsi:type="dcterms:W3CDTF">2016-04-08T00:35:31Z</dcterms:created>
  <dcterms:modified xsi:type="dcterms:W3CDTF">2016-04-12T22:32:46Z</dcterms:modified>
</cp:coreProperties>
</file>