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CC"/>
          </a:solidFill>
        </a:fill>
      </a:tcStyle>
    </a:wholeTbl>
    <a:band2H>
      <a:tcTxStyle/>
      <a:tcStyle>
        <a:tcBdr/>
        <a:fill>
          <a:solidFill>
            <a:srgbClr val="E6EAE7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D2DF"/>
          </a:solidFill>
        </a:fill>
      </a:tcStyle>
    </a:wholeTbl>
    <a:band2H>
      <a:tcTxStyle/>
      <a:tcStyle>
        <a:tcBdr/>
        <a:fill>
          <a:solidFill>
            <a:srgbClr val="ECEAF0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6"/>
          <p:cNvSpPr/>
          <p:nvPr/>
        </p:nvSpPr>
        <p:spPr>
          <a:xfrm>
            <a:off x="182878" y="182878"/>
            <a:ext cx="8778242" cy="649224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solidFill>
              <a:schemeClr val="accent2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2485" y="1656818"/>
            <a:ext cx="7475220" cy="207698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5000"/>
              </a:lnSpc>
              <a:defRPr sz="4800" b="1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82147" y="3869637"/>
            <a:ext cx="6575896" cy="1388166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None/>
              <a:defRPr sz="1800">
                <a:solidFill>
                  <a:srgbClr val="FFFFFF"/>
                </a:solidFill>
              </a:defRPr>
            </a:lvl1pPr>
            <a:lvl2pPr marL="0" indent="342900" algn="ctr">
              <a:buClrTx/>
              <a:buSzTx/>
              <a:buNone/>
              <a:defRPr sz="1800">
                <a:solidFill>
                  <a:srgbClr val="FFFFFF"/>
                </a:solidFill>
              </a:defRPr>
            </a:lvl2pPr>
            <a:lvl3pPr marL="0" indent="685800" algn="ctr">
              <a:buClrTx/>
              <a:buSzTx/>
              <a:buNone/>
              <a:defRPr sz="1800">
                <a:solidFill>
                  <a:srgbClr val="FFFFFF"/>
                </a:solidFill>
              </a:defRPr>
            </a:lvl3pPr>
            <a:lvl4pPr marL="0" indent="1028700" algn="ctr">
              <a:buClrTx/>
              <a:buSzTx/>
              <a:buNone/>
              <a:defRPr sz="1800">
                <a:solidFill>
                  <a:srgbClr val="FFFFFF"/>
                </a:solidFill>
              </a:defRPr>
            </a:lvl4pPr>
            <a:lvl5pPr marL="0" indent="1371600" algn="ctr">
              <a:buClrTx/>
              <a:buSz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traight Connector 7"/>
          <p:cNvSpPr/>
          <p:nvPr/>
        </p:nvSpPr>
        <p:spPr>
          <a:xfrm>
            <a:off x="1483995" y="3733800"/>
            <a:ext cx="6172203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2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544" y="586504"/>
            <a:ext cx="5567103" cy="93448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1282700" y="5257800"/>
            <a:ext cx="6575425" cy="1417320"/>
          </a:xfrm>
          <a:prstGeom prst="rect">
            <a:avLst/>
          </a:prstGeom>
        </p:spPr>
        <p:txBody>
          <a:bodyPr anchor="ctr"/>
          <a:lstStyle/>
          <a:p>
            <a:pPr marL="0" indent="34290" algn="ctr">
              <a:buClrTx/>
              <a:buSzTx/>
              <a:buNone/>
              <a:defRPr sz="1800" i="1">
                <a:solidFill>
                  <a:srgbClr val="BADBF5"/>
                </a:solidFill>
              </a:defRPr>
            </a:pPr>
            <a:endParaRPr/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354762"/>
            <a:ext cx="2438400" cy="407988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Rectangle 6"/>
          <p:cNvSpPr/>
          <p:nvPr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133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04800"/>
            <a:ext cx="5334000" cy="892175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4191000"/>
            <a:ext cx="6400800" cy="1752600"/>
          </a:xfrm>
          <a:prstGeom prst="rect">
            <a:avLst/>
          </a:prstGeom>
        </p:spPr>
        <p:txBody>
          <a:bodyPr anchor="ctr"/>
          <a:lstStyle>
            <a:lvl1pPr marL="0" indent="0" algn="ctr" defTabSz="91440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>
                <a:solidFill>
                  <a:srgbClr val="404040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 algn="ctr" defTabSz="91440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>
                <a:solidFill>
                  <a:srgbClr val="404040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 algn="ctr" defTabSz="91440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>
                <a:solidFill>
                  <a:srgbClr val="404040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 algn="ctr" defTabSz="91440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>
                <a:solidFill>
                  <a:srgbClr val="404040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 algn="ctr" defTabSz="914400">
              <a:lnSpc>
                <a:spcPct val="100000"/>
              </a:lnSpc>
              <a:spcBef>
                <a:spcPts val="500"/>
              </a:spcBef>
              <a:buClrTx/>
              <a:buSzTx/>
              <a:buNone/>
              <a:defRPr sz="2400" b="1">
                <a:solidFill>
                  <a:srgbClr val="404040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/>
          <a:lstStyle>
            <a:lvl1pPr algn="ctr" defTabSz="914400">
              <a:lnSpc>
                <a:spcPct val="100000"/>
              </a:lnSpc>
              <a:defRPr sz="4000" b="1">
                <a:solidFill>
                  <a:srgbClr val="146737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354762"/>
            <a:ext cx="2438400" cy="407988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Body Level One…"/>
          <p:cNvSpPr txBox="1">
            <a:spLocks noGrp="1"/>
          </p:cNvSpPr>
          <p:nvPr>
            <p:ph type="body" idx="1"/>
          </p:nvPr>
        </p:nvSpPr>
        <p:spPr>
          <a:xfrm>
            <a:off x="152400" y="866775"/>
            <a:ext cx="8839200" cy="5259389"/>
          </a:xfrm>
          <a:prstGeom prst="rect">
            <a:avLst/>
          </a:prstGeom>
        </p:spPr>
        <p:txBody>
          <a:bodyPr/>
          <a:lstStyle>
            <a:lvl1pPr marL="342900" indent="-34290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•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768927" indent="-311727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–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1188719" indent="-274319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•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1645920" indent="-27432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–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2103120" indent="-27432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»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Title Text"/>
          <p:cNvSpPr txBox="1">
            <a:spLocks noGrp="1"/>
          </p:cNvSpPr>
          <p:nvPr>
            <p:ph type="title"/>
          </p:nvPr>
        </p:nvSpPr>
        <p:spPr>
          <a:xfrm>
            <a:off x="0" y="-2"/>
            <a:ext cx="9144000" cy="685803"/>
          </a:xfrm>
          <a:prstGeom prst="rect">
            <a:avLst/>
          </a:prstGeom>
        </p:spPr>
        <p:txBody>
          <a:bodyPr/>
          <a:lstStyle>
            <a:lvl1pPr algn="ctr" defTabSz="914400">
              <a:lnSpc>
                <a:spcPct val="100000"/>
              </a:lnSpc>
              <a:defRPr sz="4000" b="1">
                <a:solidFill>
                  <a:srgbClr val="106636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36840" y="6410064"/>
            <a:ext cx="258624" cy="248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354762"/>
            <a:ext cx="2438400" cy="407988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ctr" defTabSz="914400">
              <a:lnSpc>
                <a:spcPct val="100000"/>
              </a:lnSpc>
              <a:defRPr sz="4000" b="1" cap="all">
                <a:solidFill>
                  <a:schemeClr val="accent1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 defTabSz="914400">
              <a:lnSpc>
                <a:spcPct val="100000"/>
              </a:lnSpc>
              <a:spcBef>
                <a:spcPts val="400"/>
              </a:spcBef>
              <a:buClrTx/>
              <a:buSzTx/>
              <a:buNone/>
              <a:defRPr sz="2000" b="1">
                <a:latin typeface="+mj-lt"/>
                <a:ea typeface="+mj-ea"/>
                <a:cs typeface="+mj-cs"/>
                <a:sym typeface="Calibri"/>
              </a:defRPr>
            </a:lvl1pPr>
            <a:lvl2pPr marL="0" indent="457200" defTabSz="914400">
              <a:lnSpc>
                <a:spcPct val="100000"/>
              </a:lnSpc>
              <a:spcBef>
                <a:spcPts val="400"/>
              </a:spcBef>
              <a:buClrTx/>
              <a:buSzTx/>
              <a:buNone/>
              <a:defRPr sz="2000" b="1">
                <a:latin typeface="+mj-lt"/>
                <a:ea typeface="+mj-ea"/>
                <a:cs typeface="+mj-cs"/>
                <a:sym typeface="Calibri"/>
              </a:defRPr>
            </a:lvl2pPr>
            <a:lvl3pPr marL="0" indent="914400" defTabSz="914400">
              <a:lnSpc>
                <a:spcPct val="100000"/>
              </a:lnSpc>
              <a:spcBef>
                <a:spcPts val="400"/>
              </a:spcBef>
              <a:buClrTx/>
              <a:buSzTx/>
              <a:buNone/>
              <a:defRPr sz="2000" b="1">
                <a:latin typeface="+mj-lt"/>
                <a:ea typeface="+mj-ea"/>
                <a:cs typeface="+mj-cs"/>
                <a:sym typeface="Calibri"/>
              </a:defRPr>
            </a:lvl3pPr>
            <a:lvl4pPr marL="0" indent="1371600" defTabSz="914400">
              <a:lnSpc>
                <a:spcPct val="100000"/>
              </a:lnSpc>
              <a:spcBef>
                <a:spcPts val="400"/>
              </a:spcBef>
              <a:buClrTx/>
              <a:buSzTx/>
              <a:buNone/>
              <a:defRPr sz="2000" b="1">
                <a:latin typeface="+mj-lt"/>
                <a:ea typeface="+mj-ea"/>
                <a:cs typeface="+mj-cs"/>
                <a:sym typeface="Calibri"/>
              </a:defRPr>
            </a:lvl4pPr>
            <a:lvl5pPr marL="0" indent="1828800" defTabSz="914400">
              <a:lnSpc>
                <a:spcPct val="100000"/>
              </a:lnSpc>
              <a:spcBef>
                <a:spcPts val="400"/>
              </a:spcBef>
              <a:buClrTx/>
              <a:buSzTx/>
              <a:buNone/>
              <a:defRPr sz="2000" b="1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36840" y="6410064"/>
            <a:ext cx="258624" cy="248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 (no footer)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354762"/>
            <a:ext cx="2438400" cy="40798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xfrm>
            <a:off x="0" y="-2"/>
            <a:ext cx="9144000" cy="685803"/>
          </a:xfrm>
          <a:prstGeom prst="rect">
            <a:avLst/>
          </a:prstGeom>
        </p:spPr>
        <p:txBody>
          <a:bodyPr/>
          <a:lstStyle>
            <a:lvl1pPr algn="ctr" defTabSz="914400">
              <a:lnSpc>
                <a:spcPct val="100000"/>
              </a:lnSpc>
              <a:defRPr sz="4000" b="1">
                <a:solidFill>
                  <a:srgbClr val="106636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36840" y="6410064"/>
            <a:ext cx="258624" cy="248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1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6" name="Rectangle 1"/>
          <p:cNvSpPr/>
          <p:nvPr/>
        </p:nvSpPr>
        <p:spPr>
          <a:xfrm>
            <a:off x="0" y="6042917"/>
            <a:ext cx="9144000" cy="8116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7" name="Body Level One…"/>
          <p:cNvSpPr txBox="1">
            <a:spLocks noGrp="1"/>
          </p:cNvSpPr>
          <p:nvPr>
            <p:ph type="body" idx="1"/>
          </p:nvPr>
        </p:nvSpPr>
        <p:spPr>
          <a:xfrm>
            <a:off x="152400" y="866775"/>
            <a:ext cx="8839200" cy="5637279"/>
          </a:xfrm>
          <a:prstGeom prst="rect">
            <a:avLst/>
          </a:prstGeom>
        </p:spPr>
        <p:txBody>
          <a:bodyPr/>
          <a:lstStyle>
            <a:lvl1pPr marL="342900" indent="-34290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•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768927" indent="-311727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–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1188719" indent="-274319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•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1645920" indent="-27432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–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2103120" indent="-274320" defTabSz="914400">
              <a:lnSpc>
                <a:spcPct val="100000"/>
              </a:lnSpc>
              <a:spcBef>
                <a:spcPts val="500"/>
              </a:spcBef>
              <a:buClrTx/>
              <a:buSzPct val="100000"/>
              <a:buFont typeface="Arial"/>
              <a:buChar char="»"/>
              <a:defRPr sz="2400" b="1">
                <a:solidFill>
                  <a:srgbClr val="146737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354762"/>
            <a:ext cx="2438400" cy="407988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itle Text"/>
          <p:cNvSpPr txBox="1">
            <a:spLocks noGrp="1"/>
          </p:cNvSpPr>
          <p:nvPr>
            <p:ph type="title"/>
          </p:nvPr>
        </p:nvSpPr>
        <p:spPr>
          <a:xfrm>
            <a:off x="1985206" y="197435"/>
            <a:ext cx="5165726" cy="723901"/>
          </a:xfrm>
          <a:prstGeom prst="rect">
            <a:avLst/>
          </a:prstGeom>
        </p:spPr>
        <p:txBody>
          <a:bodyPr/>
          <a:lstStyle>
            <a:lvl1pPr algn="ctr" defTabSz="914400">
              <a:lnSpc>
                <a:spcPct val="100000"/>
              </a:lnSpc>
              <a:defRPr sz="4000" b="1">
                <a:solidFill>
                  <a:srgbClr val="285C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Title Text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1808" y="6402089"/>
            <a:ext cx="273656" cy="26425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777876"/>
          </a:xfrm>
          <a:prstGeom prst="rect">
            <a:avLst/>
          </a:prstGeom>
        </p:spPr>
        <p:txBody>
          <a:bodyPr/>
          <a:lstStyle>
            <a:lvl1pPr>
              <a:defRPr sz="33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84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600202"/>
            <a:ext cx="7886700" cy="4267199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9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2100">
                <a:latin typeface="+mj-lt"/>
                <a:ea typeface="+mj-ea"/>
                <a:cs typeface="+mj-cs"/>
                <a:sym typeface="Calibri"/>
              </a:defRPr>
            </a:lvl1pPr>
            <a:lvl2pPr marL="542925" indent="-200025">
              <a:lnSpc>
                <a:spcPct val="9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2100">
                <a:latin typeface="+mj-lt"/>
                <a:ea typeface="+mj-ea"/>
                <a:cs typeface="+mj-cs"/>
                <a:sym typeface="Calibri"/>
              </a:defRPr>
            </a:lvl2pPr>
            <a:lvl3pPr marL="925830">
              <a:lnSpc>
                <a:spcPct val="9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2100">
                <a:latin typeface="+mj-lt"/>
                <a:ea typeface="+mj-ea"/>
                <a:cs typeface="+mj-cs"/>
                <a:sym typeface="Calibri"/>
              </a:defRPr>
            </a:lvl3pPr>
            <a:lvl4pPr marL="1305657" indent="-276957">
              <a:lnSpc>
                <a:spcPct val="9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2100">
                <a:latin typeface="+mj-lt"/>
                <a:ea typeface="+mj-ea"/>
                <a:cs typeface="+mj-cs"/>
                <a:sym typeface="Calibri"/>
              </a:defRPr>
            </a:lvl4pPr>
            <a:lvl5pPr marL="1648557" indent="-276957">
              <a:lnSpc>
                <a:spcPct val="90000"/>
              </a:lnSpc>
              <a:spcBef>
                <a:spcPts val="700"/>
              </a:spcBef>
              <a:buClrTx/>
              <a:buSzPct val="100000"/>
              <a:buFont typeface="Arial"/>
              <a:buChar char="•"/>
              <a:defRPr sz="21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95347" y="6435957"/>
            <a:ext cx="220003" cy="205914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4.png" descr="imag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1252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image5-small.png" descr="image5-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" y="934932"/>
            <a:ext cx="8685253" cy="202692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451821" y="129090"/>
            <a:ext cx="8103571" cy="753034"/>
          </a:xfrm>
          <a:prstGeom prst="rect">
            <a:avLst/>
          </a:prstGeom>
        </p:spPr>
        <p:txBody>
          <a:bodyPr lIns="0" tIns="0" rIns="0" bIns="0" anchor="b"/>
          <a:lstStyle>
            <a:lvl1pPr defTabSz="914400">
              <a:lnSpc>
                <a:spcPct val="100000"/>
              </a:lnSpc>
              <a:defRPr sz="2200">
                <a:solidFill>
                  <a:srgbClr val="A4151D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19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199" y="1243583"/>
            <a:ext cx="8108952" cy="5065524"/>
          </a:xfrm>
          <a:prstGeom prst="rect">
            <a:avLst/>
          </a:prstGeom>
        </p:spPr>
        <p:txBody>
          <a:bodyPr lIns="0" tIns="0" rIns="0" bIns="0"/>
          <a:lstStyle>
            <a:lvl1pPr marL="0" indent="0" defTabSz="914400">
              <a:spcBef>
                <a:spcPts val="300"/>
              </a:spcBef>
              <a:buClrTx/>
              <a:buSzTx/>
              <a:buNone/>
              <a:defRPr sz="2200">
                <a:latin typeface="Gill Sans"/>
                <a:ea typeface="Gill Sans"/>
                <a:cs typeface="Gill Sans"/>
                <a:sym typeface="Gill Sans"/>
              </a:defRPr>
            </a:lvl1pPr>
            <a:lvl2pPr marL="457200" indent="-223838" defTabSz="914400">
              <a:spcBef>
                <a:spcPts val="300"/>
              </a:spcBef>
              <a:buClrTx/>
              <a:buSzPct val="120000"/>
              <a:buChar char="•"/>
              <a:defRPr sz="2200">
                <a:latin typeface="Gill Sans"/>
                <a:ea typeface="Gill Sans"/>
                <a:cs typeface="Gill Sans"/>
                <a:sym typeface="Gill Sans"/>
              </a:defRPr>
            </a:lvl2pPr>
            <a:lvl3pPr marL="713899" indent="-256699" defTabSz="914400">
              <a:spcBef>
                <a:spcPts val="300"/>
              </a:spcBef>
              <a:buClrTx/>
              <a:buSzPct val="120000"/>
              <a:buChar char="-"/>
              <a:defRPr sz="2200">
                <a:latin typeface="Gill Sans"/>
                <a:ea typeface="Gill Sans"/>
                <a:cs typeface="Gill Sans"/>
                <a:sym typeface="Gill Sans"/>
              </a:defRPr>
            </a:lvl3pPr>
            <a:lvl4pPr marL="964141" indent="-273579" defTabSz="914400">
              <a:spcBef>
                <a:spcPts val="300"/>
              </a:spcBef>
              <a:buClrTx/>
              <a:buSzPct val="120000"/>
              <a:buChar char="•"/>
              <a:defRPr sz="2200">
                <a:latin typeface="Gill Sans"/>
                <a:ea typeface="Gill Sans"/>
                <a:cs typeface="Gill Sans"/>
                <a:sym typeface="Gill Sans"/>
              </a:defRPr>
            </a:lvl4pPr>
            <a:lvl5pPr marL="1235274" indent="-320874" defTabSz="914400">
              <a:spcBef>
                <a:spcPts val="300"/>
              </a:spcBef>
              <a:buClrTx/>
              <a:buSzPct val="120000"/>
              <a:buChar char="-"/>
              <a:defRPr sz="2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49" y="6480775"/>
            <a:ext cx="231278" cy="214702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13"/>
          <p:cNvGrpSpPr/>
          <p:nvPr/>
        </p:nvGrpSpPr>
        <p:grpSpPr>
          <a:xfrm>
            <a:off x="-1" y="7700"/>
            <a:ext cx="9144002" cy="6858065"/>
            <a:chOff x="0" y="0"/>
            <a:chExt cx="9144000" cy="6858063"/>
          </a:xfrm>
        </p:grpSpPr>
        <p:sp>
          <p:nvSpPr>
            <p:cNvPr id="41" name="Right Triangle 19"/>
            <p:cNvSpPr/>
            <p:nvPr/>
          </p:nvSpPr>
          <p:spPr>
            <a:xfrm rot="10800000">
              <a:off x="8676724" y="5961040"/>
              <a:ext cx="467276" cy="897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" name="Right Triangle 18"/>
            <p:cNvSpPr/>
            <p:nvPr/>
          </p:nvSpPr>
          <p:spPr>
            <a:xfrm rot="10800000">
              <a:off x="2825193" y="5768456"/>
              <a:ext cx="467276" cy="897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-1" y="-1"/>
              <a:ext cx="9144002" cy="6858065"/>
              <a:chOff x="0" y="0"/>
              <a:chExt cx="9144000" cy="6858063"/>
            </a:xfrm>
          </p:grpSpPr>
          <p:sp>
            <p:nvSpPr>
              <p:cNvPr id="43" name="Rectangle 12"/>
              <p:cNvSpPr/>
              <p:nvPr/>
            </p:nvSpPr>
            <p:spPr>
              <a:xfrm rot="10800000" flipH="1">
                <a:off x="3292468" y="6088298"/>
                <a:ext cx="5851532" cy="5771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4" name="Right Triangle 17"/>
              <p:cNvSpPr/>
              <p:nvPr/>
            </p:nvSpPr>
            <p:spPr>
              <a:xfrm flipH="1">
                <a:off x="8676724" y="-1"/>
                <a:ext cx="467276" cy="897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5" name="Right Triangle 9"/>
              <p:cNvSpPr/>
              <p:nvPr/>
            </p:nvSpPr>
            <p:spPr>
              <a:xfrm flipH="1">
                <a:off x="0" y="894824"/>
                <a:ext cx="467276" cy="897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6" name="Rectangle 11"/>
              <p:cNvSpPr/>
              <p:nvPr/>
            </p:nvSpPr>
            <p:spPr>
              <a:xfrm>
                <a:off x="-1" y="1779391"/>
                <a:ext cx="9144001" cy="444632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7" name="Rectangle 6"/>
              <p:cNvSpPr/>
              <p:nvPr/>
            </p:nvSpPr>
            <p:spPr>
              <a:xfrm>
                <a:off x="467275" y="894825"/>
                <a:ext cx="8676726" cy="51934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Straight Connector 31"/>
              <p:cNvSpPr/>
              <p:nvPr/>
            </p:nvSpPr>
            <p:spPr>
              <a:xfrm>
                <a:off x="9034983" y="6663280"/>
                <a:ext cx="109017" cy="194784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9" name="Straight Connector 25"/>
              <p:cNvSpPr/>
              <p:nvPr/>
            </p:nvSpPr>
            <p:spPr>
              <a:xfrm flipH="1" flipV="1">
                <a:off x="3058831" y="6227396"/>
                <a:ext cx="233638" cy="438083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52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3" y="6316800"/>
            <a:ext cx="2619881" cy="439766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traight Connector 20"/>
          <p:cNvSpPr/>
          <p:nvPr/>
        </p:nvSpPr>
        <p:spPr>
          <a:xfrm flipV="1">
            <a:off x="8676724" y="7701"/>
            <a:ext cx="467276" cy="89702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54" name="Straight Connector 28"/>
          <p:cNvSpPr/>
          <p:nvPr/>
        </p:nvSpPr>
        <p:spPr>
          <a:xfrm flipV="1">
            <a:off x="3292469" y="6673177"/>
            <a:ext cx="5746756" cy="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55" name="Straight Connector 22"/>
          <p:cNvSpPr/>
          <p:nvPr/>
        </p:nvSpPr>
        <p:spPr>
          <a:xfrm>
            <a:off x="-1" y="6233414"/>
            <a:ext cx="3058834" cy="1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56" name="Straight Connector 16"/>
          <p:cNvSpPr/>
          <p:nvPr/>
        </p:nvSpPr>
        <p:spPr>
          <a:xfrm flipH="1" flipV="1">
            <a:off x="467276" y="902526"/>
            <a:ext cx="8209450" cy="1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57" name="Straight Connector 10"/>
          <p:cNvSpPr/>
          <p:nvPr/>
        </p:nvSpPr>
        <p:spPr>
          <a:xfrm flipV="1">
            <a:off x="0" y="902526"/>
            <a:ext cx="467276" cy="89702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169333" y="2"/>
            <a:ext cx="8840497" cy="902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idx="1"/>
          </p:nvPr>
        </p:nvSpPr>
        <p:spPr>
          <a:xfrm>
            <a:off x="467275" y="1017331"/>
            <a:ext cx="8542554" cy="52214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829817" y="1173574"/>
            <a:ext cx="7475221" cy="2926081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5000"/>
              </a:lnSpc>
              <a:defRPr sz="6000" b="1">
                <a:solidFill>
                  <a:srgbClr val="40404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82446" y="4154520"/>
            <a:ext cx="6576822" cy="1363807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None/>
              <a:defRPr sz="1800">
                <a:solidFill>
                  <a:srgbClr val="0F3F66"/>
                </a:solidFill>
              </a:defRPr>
            </a:lvl1pPr>
            <a:lvl2pPr marL="0" indent="342900" algn="ctr">
              <a:buClrTx/>
              <a:buSzTx/>
              <a:buNone/>
              <a:defRPr sz="1800">
                <a:solidFill>
                  <a:srgbClr val="0F3F66"/>
                </a:solidFill>
              </a:defRPr>
            </a:lvl2pPr>
            <a:lvl3pPr marL="0" indent="685800" algn="ctr">
              <a:buClrTx/>
              <a:buSzTx/>
              <a:buNone/>
              <a:defRPr sz="1800">
                <a:solidFill>
                  <a:srgbClr val="0F3F66"/>
                </a:solidFill>
              </a:defRPr>
            </a:lvl3pPr>
            <a:lvl4pPr marL="0" indent="1028700" algn="ctr">
              <a:buClrTx/>
              <a:buSzTx/>
              <a:buNone/>
              <a:defRPr sz="1800">
                <a:solidFill>
                  <a:srgbClr val="0F3F66"/>
                </a:solidFill>
              </a:defRPr>
            </a:lvl4pPr>
            <a:lvl5pPr marL="0" indent="1371600" algn="ctr">
              <a:buClrTx/>
              <a:buSzTx/>
              <a:buNone/>
              <a:defRPr sz="1800">
                <a:solidFill>
                  <a:srgbClr val="0F3F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0" name="Straight Connector 6"/>
          <p:cNvSpPr/>
          <p:nvPr/>
        </p:nvSpPr>
        <p:spPr>
          <a:xfrm>
            <a:off x="1485900" y="4020408"/>
            <a:ext cx="6172203" cy="1"/>
          </a:xfrm>
          <a:prstGeom prst="line">
            <a:avLst/>
          </a:prstGeom>
          <a:ln w="127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Text"/>
          <p:cNvSpPr txBox="1">
            <a:spLocks noGrp="1"/>
          </p:cNvSpPr>
          <p:nvPr>
            <p:ph type="title"/>
          </p:nvPr>
        </p:nvSpPr>
        <p:spPr>
          <a:xfrm>
            <a:off x="169333" y="2"/>
            <a:ext cx="8840497" cy="902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57250" y="2057399"/>
            <a:ext cx="3566160" cy="402336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 marL="409893" indent="-182879">
              <a:defRPr sz="1600"/>
            </a:lvl2pPr>
            <a:lvl3pPr marL="609478" indent="-211015">
              <a:defRPr sz="1600"/>
            </a:lvl3pPr>
            <a:lvl4pPr marL="800629" indent="-230717">
              <a:defRPr sz="1600"/>
            </a:lvl4pPr>
            <a:lvl5pPr marL="971550" indent="-228600"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169333" y="2"/>
            <a:ext cx="8840497" cy="902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57250" y="2001510"/>
            <a:ext cx="3566160" cy="77724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z="1800" b="1"/>
            </a:lvl1pPr>
            <a:lvl2pPr marL="0" indent="342900">
              <a:spcBef>
                <a:spcPts val="0"/>
              </a:spcBef>
              <a:buClrTx/>
              <a:buSzTx/>
              <a:buNone/>
              <a:defRPr sz="1800" b="1"/>
            </a:lvl2pPr>
            <a:lvl3pPr marL="0" indent="685800">
              <a:spcBef>
                <a:spcPts val="0"/>
              </a:spcBef>
              <a:buClrTx/>
              <a:buSzTx/>
              <a:buNone/>
              <a:defRPr sz="1800" b="1"/>
            </a:lvl3pPr>
            <a:lvl4pPr marL="0" indent="1028700">
              <a:spcBef>
                <a:spcPts val="0"/>
              </a:spcBef>
              <a:buClrTx/>
              <a:buSzTx/>
              <a:buNone/>
              <a:defRPr sz="1800" b="1"/>
            </a:lvl4pPr>
            <a:lvl5pPr marL="0" indent="1371600">
              <a:spcBef>
                <a:spcPts val="0"/>
              </a:spcBef>
              <a:buClrTx/>
              <a:buSz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701880" y="1999032"/>
            <a:ext cx="3566160" cy="777241"/>
          </a:xfrm>
          <a:prstGeom prst="rect">
            <a:avLst/>
          </a:prstGeom>
        </p:spPr>
        <p:txBody>
          <a:bodyPr anchor="ctr"/>
          <a:lstStyle/>
          <a:p>
            <a:pPr marL="0" indent="0">
              <a:spcBef>
                <a:spcPts val="0"/>
              </a:spcBef>
              <a:buClrTx/>
              <a:buSzTx/>
              <a:buNone/>
              <a:defRPr sz="1800" b="1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xfrm>
            <a:off x="169333" y="2"/>
            <a:ext cx="8840497" cy="902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Text"/>
          <p:cNvSpPr txBox="1">
            <a:spLocks noGrp="1"/>
          </p:cNvSpPr>
          <p:nvPr>
            <p:ph type="title"/>
          </p:nvPr>
        </p:nvSpPr>
        <p:spPr>
          <a:xfrm>
            <a:off x="857250" y="1097280"/>
            <a:ext cx="2834640" cy="1737361"/>
          </a:xfrm>
          <a:prstGeom prst="rect">
            <a:avLst/>
          </a:prstGeom>
        </p:spPr>
        <p:txBody>
          <a:bodyPr anchor="b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129315" y="1097280"/>
            <a:ext cx="4149639" cy="4663441"/>
          </a:xfrm>
          <a:prstGeom prst="rect">
            <a:avLst/>
          </a:prstGeom>
        </p:spPr>
        <p:txBody>
          <a:bodyPr/>
          <a:lstStyle>
            <a:lvl1pPr marL="227013" indent="-173038">
              <a:defRPr sz="2400"/>
            </a:lvl1pPr>
            <a:lvl2pPr marL="422955" indent="-195942">
              <a:defRPr sz="2400"/>
            </a:lvl2pPr>
            <a:lvl3pPr marL="627062" indent="-228600">
              <a:defRPr sz="2400"/>
            </a:lvl3pPr>
            <a:lvl4pPr marL="846772" indent="-276860">
              <a:defRPr sz="2400"/>
            </a:lvl4pPr>
            <a:lvl5pPr marL="1017269" indent="-274319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57250" y="2834639"/>
            <a:ext cx="2834640" cy="292608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pPr>
            <a:endParaRPr/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857250" y="1097280"/>
            <a:ext cx="2834640" cy="1737361"/>
          </a:xfrm>
          <a:prstGeom prst="rect">
            <a:avLst/>
          </a:prstGeom>
        </p:spPr>
        <p:txBody>
          <a:bodyPr anchor="b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2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4019108" y="1069849"/>
            <a:ext cx="4257704" cy="464515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57250" y="2834639"/>
            <a:ext cx="2834640" cy="28803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lvl1pPr>
            <a:lvl2pPr marL="0" indent="34290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lvl2pPr>
            <a:lvl3pPr marL="0" indent="68580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lvl3pPr>
            <a:lvl4pPr marL="0" indent="102870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lvl4pPr>
            <a:lvl5pPr marL="0" indent="1371600">
              <a:lnSpc>
                <a:spcPct val="100000"/>
              </a:lnSpc>
              <a:spcBef>
                <a:spcPts val="800"/>
              </a:spcBef>
              <a:buClrTx/>
              <a:buSz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F3F66"/>
            </a:gs>
            <a:gs pos="74000">
              <a:srgbClr val="3192E1"/>
            </a:gs>
            <a:gs pos="83000">
              <a:srgbClr val="76B6EB"/>
            </a:gs>
            <a:gs pos="100000">
              <a:srgbClr val="0F3F66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3"/>
          <p:cNvGrpSpPr/>
          <p:nvPr/>
        </p:nvGrpSpPr>
        <p:grpSpPr>
          <a:xfrm>
            <a:off x="-1" y="7700"/>
            <a:ext cx="9144002" cy="6858065"/>
            <a:chOff x="0" y="0"/>
            <a:chExt cx="9144000" cy="6858063"/>
          </a:xfrm>
        </p:grpSpPr>
        <p:sp>
          <p:nvSpPr>
            <p:cNvPr id="2" name="Right Triangle 19"/>
            <p:cNvSpPr/>
            <p:nvPr/>
          </p:nvSpPr>
          <p:spPr>
            <a:xfrm rot="10800000">
              <a:off x="8676724" y="5961040"/>
              <a:ext cx="467276" cy="897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" name="Right Triangle 18"/>
            <p:cNvSpPr/>
            <p:nvPr/>
          </p:nvSpPr>
          <p:spPr>
            <a:xfrm rot="10800000">
              <a:off x="2825193" y="5768456"/>
              <a:ext cx="467276" cy="897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1" name="Group 7"/>
            <p:cNvGrpSpPr/>
            <p:nvPr/>
          </p:nvGrpSpPr>
          <p:grpSpPr>
            <a:xfrm>
              <a:off x="-1" y="-1"/>
              <a:ext cx="9144002" cy="6858065"/>
              <a:chOff x="0" y="0"/>
              <a:chExt cx="9144000" cy="6858063"/>
            </a:xfrm>
          </p:grpSpPr>
          <p:sp>
            <p:nvSpPr>
              <p:cNvPr id="4" name="Rectangle 12"/>
              <p:cNvSpPr/>
              <p:nvPr/>
            </p:nvSpPr>
            <p:spPr>
              <a:xfrm rot="10800000" flipH="1">
                <a:off x="3292468" y="6088298"/>
                <a:ext cx="5851532" cy="5771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" name="Right Triangle 17"/>
              <p:cNvSpPr/>
              <p:nvPr/>
            </p:nvSpPr>
            <p:spPr>
              <a:xfrm flipH="1">
                <a:off x="8676724" y="-1"/>
                <a:ext cx="467276" cy="897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" name="Right Triangle 9"/>
              <p:cNvSpPr/>
              <p:nvPr/>
            </p:nvSpPr>
            <p:spPr>
              <a:xfrm flipH="1">
                <a:off x="0" y="894824"/>
                <a:ext cx="467276" cy="897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" name="Rectangle 11"/>
              <p:cNvSpPr/>
              <p:nvPr/>
            </p:nvSpPr>
            <p:spPr>
              <a:xfrm>
                <a:off x="-1" y="1779391"/>
                <a:ext cx="9144001" cy="444632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" name="Rectangle 6"/>
              <p:cNvSpPr/>
              <p:nvPr/>
            </p:nvSpPr>
            <p:spPr>
              <a:xfrm>
                <a:off x="467275" y="894825"/>
                <a:ext cx="8676726" cy="51934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" name="Straight Connector 31"/>
              <p:cNvSpPr/>
              <p:nvPr/>
            </p:nvSpPr>
            <p:spPr>
              <a:xfrm>
                <a:off x="9034983" y="6663280"/>
                <a:ext cx="109017" cy="194784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" name="Straight Connector 25"/>
              <p:cNvSpPr/>
              <p:nvPr/>
            </p:nvSpPr>
            <p:spPr>
              <a:xfrm flipH="1" flipV="1">
                <a:off x="3058831" y="6227396"/>
                <a:ext cx="233638" cy="438083"/>
              </a:xfrm>
              <a:prstGeom prst="line">
                <a:avLst/>
              </a:pr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  <a:effectLst>
                <a:outerShdw blurRad="38100" dist="25400" dir="16200000" rotWithShape="0">
                  <a:srgbClr val="000000">
                    <a:alpha val="2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13" name="Picture 8" descr="Picture 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9333" y="6316800"/>
            <a:ext cx="2619881" cy="43976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traight Connector 20"/>
          <p:cNvSpPr/>
          <p:nvPr/>
        </p:nvSpPr>
        <p:spPr>
          <a:xfrm flipV="1">
            <a:off x="8676724" y="7701"/>
            <a:ext cx="467276" cy="89702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5" name="Straight Connector 28"/>
          <p:cNvSpPr/>
          <p:nvPr/>
        </p:nvSpPr>
        <p:spPr>
          <a:xfrm flipV="1">
            <a:off x="3292469" y="6673177"/>
            <a:ext cx="5746756" cy="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6" name="Straight Connector 22"/>
          <p:cNvSpPr/>
          <p:nvPr/>
        </p:nvSpPr>
        <p:spPr>
          <a:xfrm>
            <a:off x="-1" y="6233414"/>
            <a:ext cx="3058834" cy="1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162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7" name="Straight Connector 16"/>
          <p:cNvSpPr/>
          <p:nvPr/>
        </p:nvSpPr>
        <p:spPr>
          <a:xfrm flipH="1" flipV="1">
            <a:off x="467276" y="902526"/>
            <a:ext cx="8209450" cy="1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8" name="Straight Connector 10"/>
          <p:cNvSpPr/>
          <p:nvPr/>
        </p:nvSpPr>
        <p:spPr>
          <a:xfrm flipV="1">
            <a:off x="0" y="902526"/>
            <a:ext cx="467276" cy="897023"/>
          </a:xfrm>
          <a:prstGeom prst="line">
            <a:avLst/>
          </a:prstGeom>
          <a:ln w="19050" cap="rnd">
            <a:solidFill>
              <a:schemeClr val="accent2"/>
            </a:solidFill>
          </a:ln>
          <a:effectLst>
            <a:outerShdw blurRad="38100" dist="25400" dir="5400000" rotWithShape="0">
              <a:srgbClr val="000000">
                <a:alpha val="28000"/>
              </a:srgbClr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44209" y="6368697"/>
            <a:ext cx="265619" cy="2438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0F3F6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FFFFFF"/>
          </a:solidFill>
          <a:uFillTx/>
          <a:latin typeface="Verdana"/>
          <a:ea typeface="Verdana"/>
          <a:cs typeface="Verdana"/>
          <a:sym typeface="Verdana"/>
        </a:defRPr>
      </a:lvl9pPr>
    </p:titleStyle>
    <p:bodyStyle>
      <a:lvl1pPr marL="227013" marR="0" indent="-173037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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1pPr>
      <a:lvl2pPr marL="427037" marR="0" indent="-200024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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2pPr>
      <a:lvl3pPr marL="638493" marR="0" indent="-24003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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3pPr>
      <a:lvl4pPr marL="839082" marR="0" indent="-26917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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4pPr>
      <a:lvl5pPr marL="1009650" marR="0" indent="-26670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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5pPr>
      <a:lvl6pPr marL="1271450" marR="0" indent="-34290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6pPr>
      <a:lvl7pPr marL="1471450" marR="0" indent="-34290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7pPr>
      <a:lvl8pPr marL="1671449" marR="0" indent="-342899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8pPr>
      <a:lvl9pPr marL="1871449" marR="0" indent="-342900" algn="l" defTabSz="685800" rtl="0" latinLnBrk="0">
        <a:lnSpc>
          <a:spcPct val="120000"/>
        </a:lnSpc>
        <a:spcBef>
          <a:spcPts val="1000"/>
        </a:spcBef>
        <a:spcAft>
          <a:spcPts val="0"/>
        </a:spcAft>
        <a:buClr>
          <a:srgbClr val="0F3F66"/>
        </a:buClr>
        <a:buSzPct val="80000"/>
        <a:buFontTx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Verdana"/>
          <a:ea typeface="Verdana"/>
          <a:cs typeface="Verdana"/>
          <a:sym typeface="Verdan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808.05219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12.05535" TargetMode="External"/><Relationship Id="rId2" Type="http://schemas.openxmlformats.org/officeDocument/2006/relationships/hyperlink" Target="https://arxiv.org/abs/1808.0521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s://arxiv.org/abs/1912.06140" TargetMode="External"/><Relationship Id="rId4" Type="http://schemas.openxmlformats.org/officeDocument/2006/relationships/hyperlink" Target="https://arxiv.org/abs/1807.0173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807.01730" TargetMode="External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2.08570" TargetMode="External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Overview</a:t>
            </a:r>
          </a:p>
        </p:txBody>
      </p:sp>
      <p:sp>
        <p:nvSpPr>
          <p:cNvPr id="206" name="Slide Number Placeholder 4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207" name="Content Placeholder 5"/>
          <p:cNvSpPr txBox="1"/>
          <p:nvPr/>
        </p:nvSpPr>
        <p:spPr>
          <a:xfrm>
            <a:off x="426719" y="990600"/>
            <a:ext cx="8290561" cy="2923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indent="53975" defTabSz="685800">
              <a:spcBef>
                <a:spcPts val="1200"/>
              </a:spcBef>
              <a:defRPr sz="1600" b="1" i="1">
                <a:solidFill>
                  <a:srgbClr val="326A43"/>
                </a:solidFill>
              </a:defRPr>
            </a:pPr>
            <a:r>
              <a:rPr dirty="0"/>
              <a:t>Missing momentum search for MeV-GeV Dark Matter</a:t>
            </a:r>
            <a:endParaRPr sz="2800" dirty="0"/>
          </a:p>
          <a:p>
            <a:pPr indent="53975" defTabSz="685800">
              <a:spcBef>
                <a:spcPts val="1200"/>
              </a:spcBef>
              <a:defRPr sz="1600">
                <a:solidFill>
                  <a:srgbClr val="326A43"/>
                </a:solidFill>
              </a:defRPr>
            </a:pPr>
            <a:r>
              <a:rPr dirty="0"/>
              <a:t>DOE-HEP experiment being developed for operation at SLAC LESA beamline by SLAC-led consortium with contributions by Sweden (Lund University)</a:t>
            </a:r>
          </a:p>
          <a:p>
            <a:pPr marL="339726" indent="-285750" defTabSz="685800">
              <a:spcBef>
                <a:spcPts val="1200"/>
              </a:spcBef>
              <a:buClr>
                <a:srgbClr val="0F3F66"/>
              </a:buClr>
              <a:buSzPct val="80000"/>
              <a:buFont typeface="Wingdings" pitchFamily="2" charset="2"/>
              <a:buChar char="Ø"/>
              <a:defRPr sz="1600">
                <a:solidFill>
                  <a:srgbClr val="0000CC"/>
                </a:solidFill>
              </a:defRPr>
            </a:pPr>
            <a:r>
              <a:rPr dirty="0"/>
              <a:t>uses 4/8 GeV LCLS-II electron beam and mature detector technologies to detect dark matter or other invisible dark sector states via missing momentum (or energy) in the production reaction</a:t>
            </a:r>
          </a:p>
          <a:p>
            <a:pPr indent="53975" defTabSz="685800">
              <a:spcBef>
                <a:spcPts val="1200"/>
              </a:spcBef>
              <a:defRPr sz="1600" b="1"/>
            </a:pPr>
            <a:r>
              <a:rPr dirty="0"/>
              <a:t>Prototyping and Technical Design</a:t>
            </a:r>
            <a:r>
              <a:rPr b="0" dirty="0"/>
              <a:t>: $1.5M, May 2020 through FY22 </a:t>
            </a:r>
          </a:p>
          <a:p>
            <a:pPr indent="53975" defTabSz="685800">
              <a:spcBef>
                <a:spcPts val="1200"/>
              </a:spcBef>
              <a:defRPr sz="1600" b="1"/>
            </a:pPr>
            <a:r>
              <a:rPr dirty="0"/>
              <a:t>R&amp;D</a:t>
            </a:r>
            <a:r>
              <a:rPr b="0" dirty="0"/>
              <a:t>: </a:t>
            </a:r>
            <a:r>
              <a:rPr b="0" dirty="0">
                <a:solidFill>
                  <a:srgbClr val="941100"/>
                </a:solidFill>
              </a:rPr>
              <a:t>ongoing physics studies to optimize design (outside DMNI-scope: required scientific effort not supported through DMNI funds.)</a:t>
            </a:r>
          </a:p>
        </p:txBody>
      </p:sp>
      <p:grpSp>
        <p:nvGrpSpPr>
          <p:cNvPr id="213" name="Group"/>
          <p:cNvGrpSpPr/>
          <p:nvPr/>
        </p:nvGrpSpPr>
        <p:grpSpPr>
          <a:xfrm>
            <a:off x="514316" y="3966742"/>
            <a:ext cx="8202964" cy="2005356"/>
            <a:chOff x="0" y="0"/>
            <a:chExt cx="8202963" cy="2005355"/>
          </a:xfrm>
        </p:grpSpPr>
        <p:pic>
          <p:nvPicPr>
            <p:cNvPr id="208" name="LDMX_v80_TKN_closed_2017.jpg" descr="LDMX_v80_TKN_closed_2017.jpg"/>
            <p:cNvPicPr>
              <a:picLocks noChangeAspect="1"/>
            </p:cNvPicPr>
            <p:nvPr/>
          </p:nvPicPr>
          <p:blipFill>
            <a:blip r:embed="rId3"/>
            <a:srcRect l="22316" r="22316"/>
            <a:stretch>
              <a:fillRect/>
            </a:stretch>
          </p:blipFill>
          <p:spPr>
            <a:xfrm>
              <a:off x="0" y="14163"/>
              <a:ext cx="1931056" cy="19911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9" name="detector_cutaway_labeled.pdf" descr="detector_cutaway_labeled.pdf"/>
            <p:cNvPicPr>
              <a:picLocks noChangeAspect="1"/>
            </p:cNvPicPr>
            <p:nvPr/>
          </p:nvPicPr>
          <p:blipFill>
            <a:blip r:embed="rId4"/>
            <a:srcRect l="8611" t="17077" r="6919" b="10673"/>
            <a:stretch>
              <a:fillRect/>
            </a:stretch>
          </p:blipFill>
          <p:spPr>
            <a:xfrm>
              <a:off x="2012996" y="22497"/>
              <a:ext cx="3077989" cy="19745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12" name="Group"/>
            <p:cNvGrpSpPr/>
            <p:nvPr/>
          </p:nvGrpSpPr>
          <p:grpSpPr>
            <a:xfrm>
              <a:off x="5172962" y="0"/>
              <a:ext cx="3030002" cy="1996869"/>
              <a:chOff x="0" y="0"/>
              <a:chExt cx="3030000" cy="1996868"/>
            </a:xfrm>
          </p:grpSpPr>
          <p:pic>
            <p:nvPicPr>
              <p:cNvPr id="210" name="Group" descr="Group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3030001" cy="199686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11" name="arXiv:1808.05219 [hep-ex]"/>
              <p:cNvSpPr txBox="1"/>
              <p:nvPr/>
            </p:nvSpPr>
            <p:spPr>
              <a:xfrm>
                <a:off x="1224620" y="1416679"/>
                <a:ext cx="1792614" cy="2573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defTabSz="457200">
                  <a:defRPr sz="900" b="1">
                    <a:solidFill>
                      <a:srgbClr val="551A8B"/>
                    </a:solidFill>
                    <a:latin typeface="Lucida Grande"/>
                    <a:ea typeface="Lucida Grande"/>
                    <a:cs typeface="Lucida Grande"/>
                    <a:sym typeface="Lucida Grande"/>
                  </a:defRPr>
                </a:pPr>
                <a:r>
                  <a:rPr u="sng">
                    <a:solidFill>
                      <a:srgbClr val="941100"/>
                    </a:solidFill>
                    <a:uFill>
                      <a:solidFill>
                        <a:srgbClr val="A4001D"/>
                      </a:solidFill>
                    </a:uFill>
                    <a:hlinkClick r:id="rId6"/>
                  </a:rPr>
                  <a:t>arXiv:1808.05219</a:t>
                </a:r>
                <a:r>
                  <a:rPr>
                    <a:solidFill>
                      <a:srgbClr val="000000"/>
                    </a:solidFill>
                  </a:rPr>
                  <a:t> [hep-ex]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Software and Physics </a:t>
            </a:r>
            <a:r>
              <a:rPr>
                <a:solidFill>
                  <a:srgbClr val="FF2600"/>
                </a:solidFill>
              </a:rPr>
              <a:t>(non-DMNI Scope)</a:t>
            </a:r>
          </a:p>
        </p:txBody>
      </p:sp>
      <p:sp>
        <p:nvSpPr>
          <p:cNvPr id="331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08800" y="6400447"/>
            <a:ext cx="201028" cy="1803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600"/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332" name="Highlights:…"/>
          <p:cNvSpPr txBox="1"/>
          <p:nvPr/>
        </p:nvSpPr>
        <p:spPr>
          <a:xfrm>
            <a:off x="457751" y="1016352"/>
            <a:ext cx="5971294" cy="2250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lnSpc>
                <a:spcPts val="1500"/>
              </a:lnSpc>
              <a:spcBef>
                <a:spcPts val="500"/>
              </a:spcBef>
              <a:defRPr sz="1200" b="1" i="1"/>
            </a:pPr>
            <a:r>
              <a:t>Highlights:</a:t>
            </a:r>
            <a:endParaRPr b="0"/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/>
            </a:pPr>
            <a:r>
              <a:t>Simulation and reconstruction framework (ldmx-sw) is mature, </a:t>
            </a:r>
            <a:br/>
            <a:r>
              <a:t>billions of background events generated to study the LDMX concept</a:t>
            </a:r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/>
            </a:pPr>
            <a:r>
              <a:t>Two papers focused on baseline single-electron performance for phase I:</a:t>
            </a:r>
          </a:p>
          <a:p>
            <a:pPr marL="152400" indent="-152400" defTabSz="457200">
              <a:lnSpc>
                <a:spcPts val="13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defRPr sz="1000"/>
            </a:pPr>
            <a:r>
              <a:t>initial design study (</a:t>
            </a:r>
            <a:r>
              <a:rPr u="sng">
                <a:solidFill>
                  <a:srgbClr val="0000FF"/>
                </a:solidFill>
                <a:hlinkClick r:id="rId2"/>
              </a:rPr>
              <a:t>arXiv 1808.05219</a:t>
            </a:r>
            <a:r>
              <a:t>)</a:t>
            </a:r>
          </a:p>
          <a:p>
            <a:pPr marL="152400" indent="-152400" defTabSz="457200">
              <a:lnSpc>
                <a:spcPts val="13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defRPr sz="1000"/>
            </a:pPr>
            <a:r>
              <a:t>high efficiency photon veto (</a:t>
            </a:r>
            <a:r>
              <a:rPr u="sng">
                <a:solidFill>
                  <a:srgbClr val="0000FF"/>
                </a:solidFill>
                <a:hlinkClick r:id="rId3"/>
              </a:rPr>
              <a:t>arXiv 1912.05535</a:t>
            </a:r>
            <a:r>
              <a:t>, JHEP 04 (2020) 003)</a:t>
            </a:r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/>
            </a:pPr>
            <a:r>
              <a:t>Two papers focused on the extended LDMX physics program:</a:t>
            </a:r>
          </a:p>
          <a:p>
            <a:pPr marL="152400" indent="-152400" defTabSz="457200">
              <a:lnSpc>
                <a:spcPts val="13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defRPr sz="1000"/>
            </a:pPr>
            <a:r>
              <a:t>sensitivity to several DM models (</a:t>
            </a:r>
            <a:r>
              <a:rPr u="sng">
                <a:solidFill>
                  <a:srgbClr val="0000FF"/>
                </a:solidFill>
                <a:hlinkClick r:id="rId4"/>
              </a:rPr>
              <a:t>arXiv 1807.01730</a:t>
            </a:r>
            <a:r>
              <a:t>, Phys. Rev. D 99, 075001 (2019))</a:t>
            </a:r>
          </a:p>
          <a:p>
            <a:pPr marL="152400" indent="-152400" defTabSz="457200">
              <a:lnSpc>
                <a:spcPts val="13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defRPr sz="1000"/>
            </a:pPr>
            <a:r>
              <a:t>use of nominal LDMX setup to measure both inclusive and (semi) exclusive cross-sections relevant to DUNE (</a:t>
            </a:r>
            <a:r>
              <a:rPr u="sng">
                <a:solidFill>
                  <a:srgbClr val="0000FF"/>
                </a:solidFill>
                <a:hlinkClick r:id="rId5"/>
              </a:rPr>
              <a:t>arXiv 1912.06140</a:t>
            </a:r>
            <a:r>
              <a:t>, Phys. Rev. D 101, 053004 (2020))</a:t>
            </a:r>
          </a:p>
        </p:txBody>
      </p:sp>
      <p:pic>
        <p:nvPicPr>
          <p:cNvPr id="333" name="hCyi0KQ-8eIRqAmxNWH9-rTTXqorpcrwnME61r1IBjXFwpBLB4MvOdvp-Zych9nHKW4KgpPW3K9Wxol3fC1FOP5AUL7i3Jgvm3iB1znOijA2IUF95JkQj5ZPu_thSpJ_Oh6sKPk0pXo.png" descr="hCyi0KQ-8eIRqAmxNWH9-rTTXqorpcrwnME61r1IBjXFwpBLB4MvOdvp-Zych9nHKW4KgpPW3K9Wxol3fC1FOP5AUL7i3Jgvm3iB1znOijA2IUF95JkQj5ZPu_thSpJ_Oh6sKPk0pX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8594" y="926107"/>
            <a:ext cx="2831352" cy="2430930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Planned Work:…"/>
          <p:cNvSpPr txBox="1"/>
          <p:nvPr/>
        </p:nvSpPr>
        <p:spPr>
          <a:xfrm>
            <a:off x="476800" y="3300252"/>
            <a:ext cx="7727445" cy="282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lnSpc>
                <a:spcPts val="1500"/>
              </a:lnSpc>
              <a:spcBef>
                <a:spcPts val="500"/>
              </a:spcBef>
              <a:defRPr sz="1200" b="1" i="1"/>
            </a:pPr>
            <a:r>
              <a:t>Planned Work:</a:t>
            </a:r>
            <a:endParaRPr b="0"/>
          </a:p>
          <a:p>
            <a:pPr marL="228600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continue improving performance of simulation and reconstruction</a:t>
            </a:r>
          </a:p>
          <a:p>
            <a:pPr marL="228600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begin building up computing infrastructure needed for operation and analysis of LDMX data</a:t>
            </a:r>
          </a:p>
          <a:p>
            <a:pPr marL="228600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ongoing studies that should be completed before the baseline design is finalized</a:t>
            </a:r>
          </a:p>
          <a:p>
            <a:pPr marL="457200" lvl="1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2+ electron studies (efficient beam utilization)</a:t>
            </a:r>
          </a:p>
          <a:p>
            <a:pPr marL="457200" lvl="1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8 GeV studies (LCLS-II HE operation)</a:t>
            </a:r>
          </a:p>
          <a:p>
            <a:pPr marL="457200" lvl="1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ECal as a target study (missing energy channel has greater reach with early data)</a:t>
            </a:r>
          </a:p>
          <a:p>
            <a:pPr marL="457200" lvl="1" indent="-228600" defTabSz="457200">
              <a:lnSpc>
                <a:spcPts val="1500"/>
              </a:lnSpc>
              <a:spcBef>
                <a:spcPts val="500"/>
              </a:spcBef>
              <a:buSzPct val="100000"/>
              <a:buChar char="•"/>
              <a:defRPr sz="1200"/>
            </a:pPr>
            <a:r>
              <a:t>wide angle background study (improved background rejection)</a:t>
            </a:r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 b="1" i="1"/>
            </a:pPr>
            <a:r>
              <a:t>Issues/Concerns:</a:t>
            </a:r>
            <a:endParaRPr b="0"/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/>
            </a:pPr>
            <a:r>
              <a:t>With current research support, it will take &gt;1 year to finish the above, even at a preliminary level.</a:t>
            </a:r>
          </a:p>
          <a:p>
            <a:pPr defTabSz="457200">
              <a:lnSpc>
                <a:spcPts val="1500"/>
              </a:lnSpc>
              <a:spcBef>
                <a:spcPts val="500"/>
              </a:spcBef>
              <a:defRPr sz="1200"/>
            </a:pPr>
            <a:r>
              <a:t>Additional full time scientific effort is needed on physics studies, simulation, and reconstruction.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DMNI Budget</a:t>
            </a:r>
          </a:p>
        </p:txBody>
      </p:sp>
      <p:sp>
        <p:nvSpPr>
          <p:cNvPr id="337" name="Rectangle 8"/>
          <p:cNvSpPr txBox="1"/>
          <p:nvPr/>
        </p:nvSpPr>
        <p:spPr>
          <a:xfrm>
            <a:off x="508551" y="926948"/>
            <a:ext cx="8749054" cy="283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/>
            </a:pPr>
            <a:r>
              <a:t>LDMX DMNI Proposal Budget: $1960K</a:t>
            </a:r>
          </a:p>
          <a:p>
            <a:pPr>
              <a:tabLst>
                <a:tab pos="914400" algn="l"/>
              </a:tabLst>
              <a:defRPr sz="1400"/>
            </a:pPr>
            <a:r>
              <a:t>DOE planned budget profile: 	$150K FY20</a:t>
            </a:r>
          </a:p>
          <a:p>
            <a:pPr lvl="6">
              <a:tabLst>
                <a:tab pos="914400" algn="l"/>
              </a:tabLst>
              <a:defRPr sz="1400"/>
            </a:pPr>
            <a:r>
              <a:t>$675K FY21</a:t>
            </a:r>
          </a:p>
          <a:p>
            <a:pPr lvl="6">
              <a:tabLst>
                <a:tab pos="914400" algn="l"/>
              </a:tabLst>
              <a:defRPr sz="1400" u="sng"/>
            </a:pPr>
            <a:r>
              <a:t>$675K FY22</a:t>
            </a:r>
          </a:p>
          <a:p>
            <a:pPr lvl="5">
              <a:tabLst>
                <a:tab pos="914400" algn="l"/>
              </a:tabLst>
              <a:defRPr sz="1400"/>
            </a:pPr>
            <a:r>
              <a:t>      $1500K Total</a:t>
            </a:r>
          </a:p>
          <a:p>
            <a:pPr marL="228600" indent="-228600">
              <a:buSzPct val="100000"/>
              <a:buChar char="•"/>
              <a:defRPr sz="1400"/>
            </a:pPr>
            <a:endParaRPr/>
          </a:p>
          <a:p>
            <a:pPr marL="228600" indent="-228600">
              <a:buSzPct val="100000"/>
              <a:buChar char="•"/>
              <a:defRPr sz="1400"/>
            </a:pPr>
            <a:r>
              <a:t>some work moved out of DOE scope to Lund and Stanford</a:t>
            </a:r>
          </a:p>
          <a:p>
            <a:pPr marL="228600" indent="-228600">
              <a:buSzPct val="100000"/>
              <a:buChar char="•"/>
              <a:defRPr sz="1400"/>
            </a:pPr>
            <a:r>
              <a:t>some technical design tasks descoped</a:t>
            </a:r>
          </a:p>
          <a:p>
            <a:pPr marL="228600" indent="-228600">
              <a:buSzPct val="100000"/>
              <a:buChar char="•"/>
              <a:defRPr sz="1400"/>
            </a:pPr>
            <a:r>
              <a:t>some additional risks to completion</a:t>
            </a:r>
          </a:p>
          <a:p>
            <a:pPr>
              <a:defRPr sz="1400"/>
            </a:pPr>
            <a:endParaRPr/>
          </a:p>
          <a:p>
            <a:pPr>
              <a:defRPr sz="1400"/>
            </a:pPr>
            <a:endParaRPr/>
          </a:p>
          <a:p>
            <a:pPr>
              <a:defRPr sz="1400"/>
            </a:pPr>
            <a:endParaRPr/>
          </a:p>
        </p:txBody>
      </p:sp>
      <p:sp>
        <p:nvSpPr>
          <p:cNvPr id="33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744209" y="6368697"/>
            <a:ext cx="265619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339" name="FY20 funds allocated to start critical path work on HCal, ECal, and Target Scintillator Pad with a small amount to define critical DAQ interfaces…"/>
          <p:cNvSpPr txBox="1"/>
          <p:nvPr/>
        </p:nvSpPr>
        <p:spPr>
          <a:xfrm>
            <a:off x="508551" y="4912091"/>
            <a:ext cx="8031985" cy="1170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/>
            </a:pPr>
            <a:r>
              <a:t>FY20 funds allocated to start critical path work on HCal, ECal, and Target Scintillator Pad with a small amount to define critical DAQ interfaces </a:t>
            </a:r>
          </a:p>
          <a:p>
            <a:pPr>
              <a:defRPr sz="1400"/>
            </a:pPr>
            <a:endParaRPr/>
          </a:p>
          <a:p>
            <a:pPr>
              <a:defRPr sz="1400"/>
            </a:pPr>
            <a:r>
              <a:t>COVID is impacting lab overheads.</a:t>
            </a:r>
          </a:p>
          <a:p>
            <a:pPr>
              <a:defRPr sz="1400"/>
            </a:pPr>
            <a:r>
              <a:t>COVID impacts efficiency of lab work, preparation and operation of test beam</a:t>
            </a:r>
          </a:p>
        </p:txBody>
      </p:sp>
      <p:pic>
        <p:nvPicPr>
          <p:cNvPr id="3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576" y="2959284"/>
            <a:ext cx="5534448" cy="19389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Project Management and Planning</a:t>
            </a:r>
          </a:p>
        </p:txBody>
      </p:sp>
      <p:sp>
        <p:nvSpPr>
          <p:cNvPr id="343" name="Rectangle 8"/>
          <p:cNvSpPr txBox="1"/>
          <p:nvPr/>
        </p:nvSpPr>
        <p:spPr>
          <a:xfrm>
            <a:off x="457751" y="914248"/>
            <a:ext cx="8505891" cy="1145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200"/>
              </a:spcBef>
              <a:defRPr sz="1200" b="1"/>
            </a:pPr>
            <a:r>
              <a:t>Project management and planning is administered by LDMX technical coordination.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developed project plan, budget and schedule for DMNI award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compiled list of BOE documents required for LDMX project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defined a preliminary WBS for LDMX project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developed preliminary cost estimate for construction project for DMNI (assumed full funding of proposal)</a:t>
            </a:r>
          </a:p>
        </p:txBody>
      </p:sp>
      <p:sp>
        <p:nvSpPr>
          <p:cNvPr id="34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744209" y="6368697"/>
            <a:ext cx="265619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457" y="2059789"/>
            <a:ext cx="5639086" cy="2255823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DMNI support for PM at SLAC begins in FY21 (0.25 FTE). Project engineer expected to start Oct. 1 to take on formal project management and augment technical coordination."/>
          <p:cNvSpPr txBox="1"/>
          <p:nvPr/>
        </p:nvSpPr>
        <p:spPr>
          <a:xfrm>
            <a:off x="404472" y="5626787"/>
            <a:ext cx="8228500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400" i="1">
                <a:solidFill>
                  <a:srgbClr val="0433FF"/>
                </a:solidFill>
              </a:defRPr>
            </a:lvl1pPr>
          </a:lstStyle>
          <a:p>
            <a:r>
              <a:t>DMNI support for PM at SLAC begins in FY21 (0.25 FTE). Project engineer expected to start Oct. 1 to take on formal project management and augment technical coordination.</a:t>
            </a:r>
          </a:p>
        </p:txBody>
      </p:sp>
      <p:sp>
        <p:nvSpPr>
          <p:cNvPr id="347" name="developing RLS for LDMX project, expect roughly two years for construction…"/>
          <p:cNvSpPr txBox="1"/>
          <p:nvPr/>
        </p:nvSpPr>
        <p:spPr>
          <a:xfrm>
            <a:off x="404472" y="4315611"/>
            <a:ext cx="8262728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developing RLS for LDMX project, expect roughly two years for construction 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plan to have cost, schedule and project execution plan for baseline scope ready alongside preliminary design of LDMX ready for review by Q4 FY22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would like to have a detector on LESA beamline when completed to stay ahead of NA64</a:t>
            </a:r>
          </a:p>
          <a:p>
            <a:pPr marL="228600" indent="-228600">
              <a:spcBef>
                <a:spcPts val="200"/>
              </a:spcBef>
              <a:buSzPct val="100000"/>
              <a:buChar char="•"/>
              <a:defRPr sz="1200"/>
            </a:pPr>
            <a:r>
              <a:t>operations costs still relatively uncertain. magnet power will be significant, along with travel support for staffing the experiment during operations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350" name="Light Dark Matter eXperiment (LDMX)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Project Management and Planning</a:t>
            </a:r>
          </a:p>
        </p:txBody>
      </p:sp>
      <p:sp>
        <p:nvSpPr>
          <p:cNvPr id="351" name="Extras"/>
          <p:cNvSpPr txBox="1"/>
          <p:nvPr/>
        </p:nvSpPr>
        <p:spPr>
          <a:xfrm>
            <a:off x="2617926" y="2648062"/>
            <a:ext cx="3943311" cy="157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9600"/>
            </a:lvl1pPr>
          </a:lstStyle>
          <a:p>
            <a:r>
              <a:t>Extras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ensitive to a broader set of scenario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2900"/>
              </a:spcBef>
              <a:buSzTx/>
              <a:buFont typeface="Wingdings 3"/>
              <a:buNone/>
              <a:defRPr sz="1700" i="1">
                <a:solidFill>
                  <a:srgbClr val="0433FF"/>
                </a:solidFill>
              </a:defRPr>
            </a:pPr>
            <a:r>
              <a:t>Sensitive to a broader set of scenarios: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other mediators: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Strongly Interacting Massive Particles (SIMPs): </a:t>
            </a:r>
            <a:br/>
            <a:r>
              <a:t>a confining interaction in the dark sector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millicharged particles: </a:t>
            </a:r>
            <a:br/>
            <a:r>
              <a:t>arise from ~massless dark photons and</a:t>
            </a:r>
            <a:br/>
            <a:r>
              <a:t>thrust into spotlight by EDGES anomaly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Axion-like particles (ALPs): </a:t>
            </a:r>
            <a:br/>
            <a:r>
              <a:t>new pseudo-scalars can have either/both </a:t>
            </a:r>
            <a:br/>
            <a:r>
              <a:t>photon and electron couplings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inelastic Dark Matter (iDM): </a:t>
            </a:r>
            <a:br/>
            <a:r>
              <a:t>large mass-splittings in dark states, both visible </a:t>
            </a:r>
            <a:br/>
            <a:r>
              <a:t>and invisible signatures</a:t>
            </a:r>
          </a:p>
          <a:p>
            <a:pPr marL="181345" indent="-181345">
              <a:lnSpc>
                <a:spcPct val="100000"/>
              </a:lnSpc>
              <a:spcBef>
                <a:spcPts val="2900"/>
              </a:spcBef>
              <a:buClrTx/>
              <a:buSzPct val="100000"/>
              <a:buChar char="•"/>
              <a:defRPr sz="1300"/>
            </a:pPr>
            <a:r>
              <a:t>freeze-in DM, etc… </a:t>
            </a:r>
            <a:r>
              <a:rPr i="1">
                <a:solidFill>
                  <a:srgbClr val="0433FF"/>
                </a:solidFill>
              </a:rPr>
              <a:t>new ideas?</a:t>
            </a:r>
          </a:p>
        </p:txBody>
      </p:sp>
      <p:grpSp>
        <p:nvGrpSpPr>
          <p:cNvPr id="356" name="Group"/>
          <p:cNvGrpSpPr/>
          <p:nvPr/>
        </p:nvGrpSpPr>
        <p:grpSpPr>
          <a:xfrm>
            <a:off x="2982245" y="2246480"/>
            <a:ext cx="5982546" cy="3692647"/>
            <a:chOff x="0" y="0"/>
            <a:chExt cx="5982544" cy="3692646"/>
          </a:xfrm>
        </p:grpSpPr>
        <p:pic>
          <p:nvPicPr>
            <p:cNvPr id="354" name="Image" descr="Image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827587" y="0"/>
              <a:ext cx="4154958" cy="36926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5" name="Line"/>
            <p:cNvSpPr/>
            <p:nvPr/>
          </p:nvSpPr>
          <p:spPr>
            <a:xfrm>
              <a:off x="0" y="1864119"/>
              <a:ext cx="1854772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59" name="Group"/>
          <p:cNvGrpSpPr/>
          <p:nvPr/>
        </p:nvGrpSpPr>
        <p:grpSpPr>
          <a:xfrm>
            <a:off x="2623331" y="2115520"/>
            <a:ext cx="6634929" cy="3621252"/>
            <a:chOff x="0" y="0"/>
            <a:chExt cx="6634927" cy="3621251"/>
          </a:xfrm>
        </p:grpSpPr>
        <p:pic>
          <p:nvPicPr>
            <p:cNvPr id="357" name="MilliCharge.pdf" descr="MilliCharge.pd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311046" y="0"/>
              <a:ext cx="4323882" cy="36212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8" name="Line"/>
            <p:cNvSpPr/>
            <p:nvPr/>
          </p:nvSpPr>
          <p:spPr>
            <a:xfrm>
              <a:off x="0" y="1025928"/>
              <a:ext cx="2061908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62" name="Group"/>
          <p:cNvGrpSpPr/>
          <p:nvPr/>
        </p:nvGrpSpPr>
        <p:grpSpPr>
          <a:xfrm>
            <a:off x="3092195" y="2175507"/>
            <a:ext cx="5796395" cy="3298078"/>
            <a:chOff x="0" y="0"/>
            <a:chExt cx="5796394" cy="3298076"/>
          </a:xfrm>
        </p:grpSpPr>
        <p:sp>
          <p:nvSpPr>
            <p:cNvPr id="360" name="Line"/>
            <p:cNvSpPr/>
            <p:nvPr/>
          </p:nvSpPr>
          <p:spPr>
            <a:xfrm>
              <a:off x="0" y="2903826"/>
              <a:ext cx="2241097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361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37591" y="0"/>
              <a:ext cx="3658804" cy="32980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63" name="Light Dark Matter eXperiment (LDMX)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Beyond </a:t>
            </a:r>
            <a:r>
              <a:rPr i="1"/>
              <a:t>A′</a:t>
            </a:r>
            <a:r>
              <a:t>-mediated Freeze-out DM</a:t>
            </a:r>
          </a:p>
        </p:txBody>
      </p:sp>
      <p:sp>
        <p:nvSpPr>
          <p:cNvPr id="3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grpSp>
        <p:nvGrpSpPr>
          <p:cNvPr id="369" name="Group"/>
          <p:cNvGrpSpPr/>
          <p:nvPr/>
        </p:nvGrpSpPr>
        <p:grpSpPr>
          <a:xfrm>
            <a:off x="2116714" y="1126864"/>
            <a:ext cx="6585832" cy="5344581"/>
            <a:chOff x="0" y="0"/>
            <a:chExt cx="6585831" cy="5344580"/>
          </a:xfrm>
        </p:grpSpPr>
        <p:grpSp>
          <p:nvGrpSpPr>
            <p:cNvPr id="367" name="Group"/>
            <p:cNvGrpSpPr/>
            <p:nvPr/>
          </p:nvGrpSpPr>
          <p:grpSpPr>
            <a:xfrm>
              <a:off x="3393898" y="-1"/>
              <a:ext cx="3191934" cy="5344582"/>
              <a:chOff x="0" y="0"/>
              <a:chExt cx="3191933" cy="5344580"/>
            </a:xfrm>
          </p:grpSpPr>
          <p:pic>
            <p:nvPicPr>
              <p:cNvPr id="365" name="Image" descr="Image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3191933" cy="26527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6" name="Image" descr="Image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17225" y="2688499"/>
                <a:ext cx="3157436" cy="26560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368" name="Line"/>
            <p:cNvSpPr/>
            <p:nvPr/>
          </p:nvSpPr>
          <p:spPr>
            <a:xfrm>
              <a:off x="0" y="664686"/>
              <a:ext cx="3242474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75" name="Group"/>
          <p:cNvGrpSpPr/>
          <p:nvPr/>
        </p:nvGrpSpPr>
        <p:grpSpPr>
          <a:xfrm>
            <a:off x="4637486" y="2105726"/>
            <a:ext cx="4467143" cy="3564657"/>
            <a:chOff x="0" y="0"/>
            <a:chExt cx="4467141" cy="3564655"/>
          </a:xfrm>
        </p:grpSpPr>
        <p:grpSp>
          <p:nvGrpSpPr>
            <p:cNvPr id="373" name="Group"/>
            <p:cNvGrpSpPr/>
            <p:nvPr/>
          </p:nvGrpSpPr>
          <p:grpSpPr>
            <a:xfrm>
              <a:off x="312183" y="0"/>
              <a:ext cx="4154959" cy="3564656"/>
              <a:chOff x="0" y="0"/>
              <a:chExt cx="4154957" cy="3564655"/>
            </a:xfrm>
          </p:grpSpPr>
          <p:pic>
            <p:nvPicPr>
              <p:cNvPr id="370" name="Image" descr="Image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>
              <a:xfrm>
                <a:off x="0" y="0"/>
                <a:ext cx="4154958" cy="35646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71" name="Line"/>
              <p:cNvSpPr/>
              <p:nvPr/>
            </p:nvSpPr>
            <p:spPr>
              <a:xfrm>
                <a:off x="759342" y="446111"/>
                <a:ext cx="1485470" cy="871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3" h="21600" extrusionOk="0">
                    <a:moveTo>
                      <a:pt x="118" y="0"/>
                    </a:moveTo>
                    <a:cubicBezTo>
                      <a:pt x="3216" y="1477"/>
                      <a:pt x="6295" y="3064"/>
                      <a:pt x="9352" y="4760"/>
                    </a:cubicBezTo>
                    <a:cubicBezTo>
                      <a:pt x="12637" y="6583"/>
                      <a:pt x="15914" y="8543"/>
                      <a:pt x="18939" y="11447"/>
                    </a:cubicBezTo>
                    <a:cubicBezTo>
                      <a:pt x="20343" y="12795"/>
                      <a:pt x="21600" y="14943"/>
                      <a:pt x="21068" y="17299"/>
                    </a:cubicBezTo>
                    <a:cubicBezTo>
                      <a:pt x="20659" y="19110"/>
                      <a:pt x="19420" y="19572"/>
                      <a:pt x="18272" y="19773"/>
                    </a:cubicBezTo>
                    <a:cubicBezTo>
                      <a:pt x="15351" y="20284"/>
                      <a:pt x="12419" y="20576"/>
                      <a:pt x="9487" y="20840"/>
                    </a:cubicBezTo>
                    <a:cubicBezTo>
                      <a:pt x="6326" y="21125"/>
                      <a:pt x="3163" y="21379"/>
                      <a:pt x="0" y="21600"/>
                    </a:cubicBezTo>
                  </a:path>
                </a:pathLst>
              </a:custGeom>
              <a:noFill/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72" name="HPS"/>
              <p:cNvSpPr txBox="1"/>
              <p:nvPr/>
            </p:nvSpPr>
            <p:spPr>
              <a:xfrm>
                <a:off x="904358" y="1067210"/>
                <a:ext cx="426225" cy="2960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900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HPS</a:t>
                </a:r>
              </a:p>
            </p:txBody>
          </p:sp>
        </p:grpSp>
        <p:sp>
          <p:nvSpPr>
            <p:cNvPr id="374" name="Line"/>
            <p:cNvSpPr/>
            <p:nvPr/>
          </p:nvSpPr>
          <p:spPr>
            <a:xfrm>
              <a:off x="0" y="270549"/>
              <a:ext cx="526899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76" name="Group"/>
          <p:cNvSpPr/>
          <p:nvPr/>
        </p:nvSpPr>
        <p:spPr>
          <a:xfrm>
            <a:off x="2982245" y="1351037"/>
            <a:ext cx="1270001" cy="1270001"/>
          </a:xfrm>
          <a:prstGeom prst="lin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defTabSz="321468">
              <a:defRPr sz="1100" b="1">
                <a:solidFill>
                  <a:srgbClr val="551A8B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u="sng">
                <a:solidFill>
                  <a:srgbClr val="941100"/>
                </a:solidFill>
                <a:uFill>
                  <a:solidFill>
                    <a:srgbClr val="A4001D"/>
                  </a:solidFill>
                </a:uFill>
                <a:hlinkClick r:id="rId8"/>
              </a:rPr>
              <a:t>arXiv:1807.01730</a:t>
            </a:r>
            <a:r>
              <a:rPr>
                <a:solidFill>
                  <a:srgbClr val="000000"/>
                </a:solidFill>
              </a:rPr>
              <a:t> [hep-ph]</a:t>
            </a:r>
          </a:p>
        </p:txBody>
      </p:sp>
      <p:grpSp>
        <p:nvGrpSpPr>
          <p:cNvPr id="379" name="Group"/>
          <p:cNvGrpSpPr/>
          <p:nvPr/>
        </p:nvGrpSpPr>
        <p:grpSpPr>
          <a:xfrm>
            <a:off x="3333028" y="3576599"/>
            <a:ext cx="5209664" cy="2923441"/>
            <a:chOff x="0" y="0"/>
            <a:chExt cx="5209663" cy="2923439"/>
          </a:xfrm>
        </p:grpSpPr>
        <p:pic>
          <p:nvPicPr>
            <p:cNvPr id="377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33556" y="0"/>
              <a:ext cx="3276108" cy="29234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8" name="Line"/>
            <p:cNvSpPr/>
            <p:nvPr/>
          </p:nvSpPr>
          <p:spPr>
            <a:xfrm>
              <a:off x="0" y="2442039"/>
              <a:ext cx="1933557" cy="1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>
              <a:outerShdw blurRad="254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000" fill="hold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1000" fill="hold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1000" fill="hold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1000" fill="hold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1000" fill="hold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" grpId="7" animBg="1" advAuto="0"/>
      <p:bldP spid="356" grpId="8" animBg="1" advAuto="0"/>
      <p:bldP spid="359" grpId="5" animBg="1" advAuto="0"/>
      <p:bldP spid="359" grpId="6" animBg="1" advAuto="0"/>
      <p:bldP spid="362" grpId="9" animBg="1" advAuto="0"/>
      <p:bldP spid="362" grpId="10" animBg="1" advAuto="0"/>
      <p:bldP spid="369" grpId="1" animBg="1" advAuto="0"/>
      <p:bldP spid="369" grpId="2" animBg="1" advAuto="0"/>
      <p:bldP spid="375" grpId="3" animBg="1" advAuto="0"/>
      <p:bldP spid="375" grpId="4" animBg="1" advAuto="0"/>
      <p:bldP spid="379" grpId="1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"/>
          <p:cNvGrpSpPr/>
          <p:nvPr/>
        </p:nvGrpSpPr>
        <p:grpSpPr>
          <a:xfrm>
            <a:off x="483686" y="975085"/>
            <a:ext cx="8247014" cy="5192958"/>
            <a:chOff x="0" y="0"/>
            <a:chExt cx="8247012" cy="5192957"/>
          </a:xfrm>
        </p:grpSpPr>
        <p:pic>
          <p:nvPicPr>
            <p:cNvPr id="217" name="Group" descr="Group"/>
            <p:cNvPicPr>
              <a:picLocks noChangeAspect="1"/>
            </p:cNvPicPr>
            <p:nvPr/>
          </p:nvPicPr>
          <p:blipFill>
            <a:blip r:embed="rId3"/>
            <a:srcRect l="336" t="4775"/>
            <a:stretch>
              <a:fillRect/>
            </a:stretch>
          </p:blipFill>
          <p:spPr>
            <a:xfrm>
              <a:off x="0" y="0"/>
              <a:ext cx="8247013" cy="51929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8" name="Line"/>
            <p:cNvSpPr/>
            <p:nvPr/>
          </p:nvSpPr>
          <p:spPr>
            <a:xfrm>
              <a:off x="1053825" y="142718"/>
              <a:ext cx="5220347" cy="276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156" y="20278"/>
                    <a:pt x="4287" y="18811"/>
                    <a:pt x="6387" y="17201"/>
                  </a:cubicBezTo>
                  <a:cubicBezTo>
                    <a:pt x="10849" y="13781"/>
                    <a:pt x="15179" y="9710"/>
                    <a:pt x="18987" y="4175"/>
                  </a:cubicBezTo>
                  <a:cubicBezTo>
                    <a:pt x="19891" y="2861"/>
                    <a:pt x="20763" y="1468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00F900"/>
                  </a:solidFill>
                </a:defRPr>
              </a:pPr>
              <a:endParaRPr/>
            </a:p>
          </p:txBody>
        </p:sp>
        <p:sp>
          <p:nvSpPr>
            <p:cNvPr id="219" name="Line"/>
            <p:cNvSpPr/>
            <p:nvPr/>
          </p:nvSpPr>
          <p:spPr>
            <a:xfrm>
              <a:off x="1053028" y="143638"/>
              <a:ext cx="5396257" cy="292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86" y="20354"/>
                    <a:pt x="4147" y="18968"/>
                    <a:pt x="6179" y="17445"/>
                  </a:cubicBezTo>
                  <a:cubicBezTo>
                    <a:pt x="10494" y="14210"/>
                    <a:pt x="14678" y="10352"/>
                    <a:pt x="18368" y="5142"/>
                  </a:cubicBezTo>
                  <a:cubicBezTo>
                    <a:pt x="19498" y="3547"/>
                    <a:pt x="20577" y="1830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9437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0" name="Line"/>
            <p:cNvSpPr/>
            <p:nvPr/>
          </p:nvSpPr>
          <p:spPr>
            <a:xfrm>
              <a:off x="3544333" y="166603"/>
              <a:ext cx="4479761" cy="1928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588" y="21151"/>
                    <a:pt x="5143" y="20079"/>
                    <a:pt x="7624" y="18411"/>
                  </a:cubicBezTo>
                  <a:cubicBezTo>
                    <a:pt x="10174" y="16695"/>
                    <a:pt x="12644" y="14352"/>
                    <a:pt x="15006" y="11466"/>
                  </a:cubicBezTo>
                  <a:cubicBezTo>
                    <a:pt x="17330" y="8626"/>
                    <a:pt x="19547" y="5254"/>
                    <a:pt x="21317" y="742"/>
                  </a:cubicBezTo>
                  <a:cubicBezTo>
                    <a:pt x="21413" y="497"/>
                    <a:pt x="21507" y="250"/>
                    <a:pt x="21600" y="0"/>
                  </a:cubicBezTo>
                </a:path>
              </a:pathLst>
            </a:custGeom>
            <a:noFill/>
            <a:ln w="19050" cap="flat">
              <a:solidFill>
                <a:srgbClr val="9437FF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1" name="NA64 5×1012 EOT"/>
            <p:cNvSpPr txBox="1"/>
            <p:nvPr/>
          </p:nvSpPr>
          <p:spPr>
            <a:xfrm rot="20377511">
              <a:off x="1402750" y="2539477"/>
              <a:ext cx="1239922" cy="261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000">
                  <a:solidFill>
                    <a:srgbClr val="9437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NA64 5×10</a:t>
              </a:r>
              <a:r>
                <a:rPr baseline="31999"/>
                <a:t>12</a:t>
              </a:r>
              <a:r>
                <a:t> EOT</a:t>
              </a:r>
            </a:p>
          </p:txBody>
        </p:sp>
        <p:sp>
          <p:nvSpPr>
            <p:cNvPr id="222" name="NA64 1013 EOT"/>
            <p:cNvSpPr txBox="1"/>
            <p:nvPr/>
          </p:nvSpPr>
          <p:spPr>
            <a:xfrm rot="20395642">
              <a:off x="1555392" y="2696399"/>
              <a:ext cx="1083594" cy="261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000">
                  <a:solidFill>
                    <a:srgbClr val="9437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NA64 10</a:t>
              </a:r>
              <a:r>
                <a:rPr baseline="31999"/>
                <a:t>13</a:t>
              </a:r>
              <a:r>
                <a:t> EOT</a:t>
              </a:r>
            </a:p>
          </p:txBody>
        </p:sp>
        <p:sp>
          <p:nvSpPr>
            <p:cNvPr id="223" name="NA64𝜇 2×1013 MOT"/>
            <p:cNvSpPr txBox="1"/>
            <p:nvPr/>
          </p:nvSpPr>
          <p:spPr>
            <a:xfrm rot="20230670">
              <a:off x="5601232" y="1356864"/>
              <a:ext cx="1365889" cy="3408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000">
                  <a:solidFill>
                    <a:srgbClr val="9437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NA64𝜇 2×10</a:t>
              </a:r>
              <a:r>
                <a:rPr baseline="31999"/>
                <a:t>13</a:t>
              </a:r>
              <a:r>
                <a:t> MOT</a:t>
              </a:r>
            </a:p>
          </p:txBody>
        </p:sp>
        <p:sp>
          <p:nvSpPr>
            <p:cNvPr id="224" name="BELLE-II"/>
            <p:cNvSpPr txBox="1"/>
            <p:nvPr/>
          </p:nvSpPr>
          <p:spPr>
            <a:xfrm>
              <a:off x="7315033" y="1057407"/>
              <a:ext cx="637590" cy="217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000">
                  <a:solidFill>
                    <a:schemeClr val="accent1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t>BELLE-II</a:t>
              </a:r>
            </a:p>
          </p:txBody>
        </p:sp>
      </p:grpSp>
      <p:sp>
        <p:nvSpPr>
          <p:cNvPr id="226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Comparison to Key Competitors</a:t>
            </a:r>
          </a:p>
        </p:txBody>
      </p:sp>
      <p:sp>
        <p:nvSpPr>
          <p:cNvPr id="227" name="Slide Number Placeholder 4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228" name="Line"/>
          <p:cNvSpPr/>
          <p:nvPr/>
        </p:nvSpPr>
        <p:spPr>
          <a:xfrm>
            <a:off x="7049690" y="1563422"/>
            <a:ext cx="1609925" cy="485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21600" y="21442"/>
                </a:moveTo>
                <a:cubicBezTo>
                  <a:pt x="20584" y="21559"/>
                  <a:pt x="19567" y="21600"/>
                  <a:pt x="18550" y="21567"/>
                </a:cubicBezTo>
                <a:cubicBezTo>
                  <a:pt x="17515" y="21533"/>
                  <a:pt x="16480" y="21421"/>
                  <a:pt x="15453" y="21013"/>
                </a:cubicBezTo>
                <a:cubicBezTo>
                  <a:pt x="13851" y="20376"/>
                  <a:pt x="12286" y="19028"/>
                  <a:pt x="10750" y="17387"/>
                </a:cubicBezTo>
                <a:cubicBezTo>
                  <a:pt x="6936" y="13312"/>
                  <a:pt x="3316" y="7457"/>
                  <a:pt x="0" y="0"/>
                </a:cubicBezTo>
              </a:path>
            </a:pathLst>
          </a:custGeom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" name="arXiv:1903.07899"/>
          <p:cNvSpPr txBox="1"/>
          <p:nvPr/>
        </p:nvSpPr>
        <p:spPr>
          <a:xfrm>
            <a:off x="5989835" y="2792730"/>
            <a:ext cx="1474255" cy="25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070" b="1">
                <a:solidFill>
                  <a:srgbClr val="9437FF"/>
                </a:solidFill>
              </a:defRPr>
            </a:lvl1pPr>
          </a:lstStyle>
          <a:p>
            <a:r>
              <a:t>arXiv:1903.07899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8"/>
          <p:cNvSpPr txBox="1"/>
          <p:nvPr/>
        </p:nvSpPr>
        <p:spPr>
          <a:xfrm>
            <a:off x="445051" y="1008802"/>
            <a:ext cx="844554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b="1"/>
            </a:lvl1pPr>
          </a:lstStyle>
          <a:p>
            <a:r>
              <a:t>The LDMX collaboration was formally founded in January 2019:</a:t>
            </a:r>
          </a:p>
        </p:txBody>
      </p:sp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Organization and Management</a:t>
            </a:r>
          </a:p>
        </p:txBody>
      </p:sp>
      <p:sp>
        <p:nvSpPr>
          <p:cNvPr id="235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243" name="Group"/>
          <p:cNvGrpSpPr/>
          <p:nvPr/>
        </p:nvGrpSpPr>
        <p:grpSpPr>
          <a:xfrm>
            <a:off x="483724" y="1563168"/>
            <a:ext cx="8224408" cy="2692412"/>
            <a:chOff x="0" y="0"/>
            <a:chExt cx="8224406" cy="2692411"/>
          </a:xfrm>
        </p:grpSpPr>
        <p:sp>
          <p:nvSpPr>
            <p:cNvPr id="236" name="spokespersons…"/>
            <p:cNvSpPr/>
            <p:nvPr/>
          </p:nvSpPr>
          <p:spPr>
            <a:xfrm>
              <a:off x="3194569" y="2541"/>
              <a:ext cx="1602343" cy="564725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algn="ctr" defTabSz="1300480">
                <a:defRPr sz="1100" b="1" u="sng">
                  <a:latin typeface="Arial"/>
                  <a:ea typeface="Arial"/>
                  <a:cs typeface="Arial"/>
                  <a:sym typeface="Arial"/>
                </a:defRPr>
              </a:pPr>
              <a:r>
                <a:t>spokespersons</a:t>
              </a:r>
            </a:p>
            <a:p>
              <a:pPr algn="ctr" defTabSz="1300480">
                <a:defRPr sz="11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t>Torsten Åkesson</a:t>
              </a:r>
            </a:p>
            <a:p>
              <a:pPr algn="ctr" defTabSz="1300480">
                <a:defRPr sz="1100" b="1" i="1">
                  <a:solidFill>
                    <a:srgbClr val="9437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Tim Nelson</a:t>
              </a:r>
            </a:p>
          </p:txBody>
        </p:sp>
        <p:sp>
          <p:nvSpPr>
            <p:cNvPr id="237" name="coordinators…"/>
            <p:cNvSpPr/>
            <p:nvPr/>
          </p:nvSpPr>
          <p:spPr>
            <a:xfrm>
              <a:off x="2411838" y="775719"/>
              <a:ext cx="3167804" cy="191669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t">
              <a:noAutofit/>
            </a:bodyPr>
            <a:lstStyle/>
            <a:p>
              <a:pPr indent="63500" algn="ctr" defTabSz="1300480">
                <a:defRPr sz="1100" b="1" u="sng">
                  <a:latin typeface="Arial"/>
                  <a:ea typeface="Arial"/>
                  <a:cs typeface="Arial"/>
                  <a:sym typeface="Arial"/>
                </a:defRPr>
              </a:pPr>
              <a:r>
                <a:t>coordinators</a:t>
              </a: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technical - </a:t>
              </a:r>
              <a:r>
                <a:rPr i="1">
                  <a:solidFill>
                    <a:srgbClr val="008F00"/>
                  </a:solidFill>
                </a:rPr>
                <a:t>D. Hitlin (Caltech)</a:t>
              </a:r>
              <a:endParaRPr>
                <a:solidFill>
                  <a:srgbClr val="008F00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electronics - </a:t>
              </a:r>
              <a:r>
                <a:rPr i="1">
                  <a:solidFill>
                    <a:srgbClr val="0433FF"/>
                  </a:solidFill>
                </a:rPr>
                <a:t>J. Mans (UMN)</a:t>
              </a:r>
              <a:endParaRPr>
                <a:solidFill>
                  <a:srgbClr val="0433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physics - </a:t>
              </a:r>
              <a:r>
                <a:rPr i="1"/>
                <a:t>R. Pöttgen (Lund)</a:t>
              </a:r>
              <a:r>
                <a:t>, </a:t>
              </a:r>
              <a:r>
                <a:rPr i="1">
                  <a:solidFill>
                    <a:srgbClr val="008F00"/>
                  </a:solidFill>
                </a:rPr>
                <a:t>P. Schuster (SLAC)</a:t>
              </a:r>
              <a:endParaRPr>
                <a:solidFill>
                  <a:srgbClr val="008F00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beamline/magnet - </a:t>
              </a:r>
              <a:r>
                <a:rPr i="1">
                  <a:solidFill>
                    <a:srgbClr val="9437FF"/>
                  </a:solidFill>
                </a:rPr>
                <a:t>T. Nelson (SLAC)</a:t>
              </a:r>
              <a:endParaRPr>
                <a:solidFill>
                  <a:srgbClr val="9437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tracking - </a:t>
              </a:r>
              <a:r>
                <a:rPr i="1">
                  <a:solidFill>
                    <a:srgbClr val="9437FF"/>
                  </a:solidFill>
                </a:rPr>
                <a:t>T. Nelson (SLAC)</a:t>
              </a:r>
              <a:endParaRPr>
                <a:solidFill>
                  <a:srgbClr val="9437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ECal - </a:t>
              </a:r>
              <a:r>
                <a:rPr i="1">
                  <a:solidFill>
                    <a:srgbClr val="0433FF"/>
                  </a:solidFill>
                </a:rPr>
                <a:t>J. Incandela (UCSB)</a:t>
              </a:r>
              <a:endParaRPr>
                <a:solidFill>
                  <a:srgbClr val="0433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HCal - </a:t>
              </a:r>
              <a:r>
                <a:rPr i="1">
                  <a:solidFill>
                    <a:srgbClr val="0433FF"/>
                  </a:solidFill>
                </a:rPr>
                <a:t>B. Echenard (Caltech)</a:t>
              </a:r>
              <a:endParaRPr>
                <a:solidFill>
                  <a:srgbClr val="0433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DAQ - </a:t>
              </a:r>
              <a:r>
                <a:rPr i="1">
                  <a:solidFill>
                    <a:srgbClr val="0433FF"/>
                  </a:solidFill>
                </a:rPr>
                <a:t>N. Tran (FNAL)</a:t>
              </a:r>
              <a:endParaRPr>
                <a:solidFill>
                  <a:srgbClr val="0433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trigger scintillator - </a:t>
              </a:r>
              <a:r>
                <a:rPr i="1">
                  <a:solidFill>
                    <a:srgbClr val="0433FF"/>
                  </a:solidFill>
                </a:rPr>
                <a:t>A. Whitbeck (TTU)</a:t>
              </a:r>
              <a:endParaRPr>
                <a:solidFill>
                  <a:srgbClr val="0433FF"/>
                </a:solidFill>
              </a:endParaRPr>
            </a:p>
            <a:p>
              <a:pPr indent="63500"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software/computing - </a:t>
              </a:r>
              <a:r>
                <a:rPr i="1"/>
                <a:t>O. Moreno (SLAC)</a:t>
              </a:r>
            </a:p>
          </p:txBody>
        </p:sp>
        <p:sp>
          <p:nvSpPr>
            <p:cNvPr id="238" name="senior investigators committee…"/>
            <p:cNvSpPr/>
            <p:nvPr/>
          </p:nvSpPr>
          <p:spPr>
            <a:xfrm>
              <a:off x="5912977" y="0"/>
              <a:ext cx="2311430" cy="262565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ctr" defTabSz="1300480">
                <a:defRPr sz="1100" b="1" u="sng">
                  <a:latin typeface="Arial"/>
                  <a:ea typeface="Arial"/>
                  <a:cs typeface="Arial"/>
                  <a:sym typeface="Arial"/>
                </a:defRPr>
              </a:pPr>
              <a:r>
                <a:t>senior investigators committee</a:t>
              </a:r>
            </a:p>
            <a:p>
              <a:pPr algn="ctr" defTabSz="1300480">
                <a:defRPr sz="1100" b="1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Joe Incandela (chair)</a:t>
              </a:r>
            </a:p>
            <a:p>
              <a:pPr algn="ctr" defTabSz="1300480">
                <a:defRPr sz="1100" b="1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Bertrand Echenard (deputy)</a:t>
              </a:r>
            </a:p>
            <a:p>
              <a:pPr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algn="ctr" defTabSz="1300480">
                <a:defRPr sz="1100">
                  <a:latin typeface="Arial"/>
                  <a:ea typeface="Arial"/>
                  <a:cs typeface="Arial"/>
                  <a:sym typeface="Arial"/>
                </a:defRPr>
              </a:pPr>
              <a:r>
                <a:t>all faculty and permanent staff from collaborating institutions: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UC Santa Barbara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Caltech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FNAL</a:t>
              </a:r>
            </a:p>
            <a:p>
              <a:pPr algn="ctr" defTabSz="1300480">
                <a:defRPr sz="1100" i="1">
                  <a:latin typeface="Arial"/>
                  <a:ea typeface="Arial"/>
                  <a:cs typeface="Arial"/>
                  <a:sym typeface="Arial"/>
                </a:defRPr>
              </a:pPr>
              <a:r>
                <a:t>Lund University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University of Minnesota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SLAC</a:t>
              </a:r>
            </a:p>
            <a:p>
              <a:pPr algn="ctr" defTabSz="1300480">
                <a:defRPr sz="1100" i="1">
                  <a:latin typeface="Arial"/>
                  <a:ea typeface="Arial"/>
                  <a:cs typeface="Arial"/>
                  <a:sym typeface="Arial"/>
                </a:defRPr>
              </a:pPr>
              <a:r>
                <a:t>Stanford University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Texas Tech University</a:t>
              </a:r>
            </a:p>
            <a:p>
              <a:pPr algn="ctr" defTabSz="1300480">
                <a:defRPr sz="1100" i="1">
                  <a:solidFill>
                    <a:srgbClr val="FF26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University of Virginia</a:t>
              </a:r>
            </a:p>
          </p:txBody>
        </p:sp>
        <p:sp>
          <p:nvSpPr>
            <p:cNvPr id="239" name="collaboration board…"/>
            <p:cNvSpPr/>
            <p:nvPr/>
          </p:nvSpPr>
          <p:spPr>
            <a:xfrm>
              <a:off x="0" y="2541"/>
              <a:ext cx="2112773" cy="183869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ctr" defTabSz="1300480">
                <a:defRPr sz="1200" b="1" u="sng">
                  <a:latin typeface="Arial"/>
                  <a:ea typeface="Arial"/>
                  <a:cs typeface="Arial"/>
                  <a:sym typeface="Arial"/>
                </a:defRPr>
              </a:pPr>
              <a:r>
                <a:t>collaboration board</a:t>
              </a:r>
            </a:p>
            <a:p>
              <a:pPr algn="ctr" defTabSz="1300480">
                <a:defRPr sz="1200" b="1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Jeremy Mans, UMN (chair)</a:t>
              </a:r>
            </a:p>
            <a:p>
              <a:pPr algn="ctr" defTabSz="1300480">
                <a:defRPr sz="1200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J. Incandela, UCSB</a:t>
              </a:r>
            </a:p>
            <a:p>
              <a:pPr algn="ctr" defTabSz="1300480">
                <a:defRPr sz="1200" i="1">
                  <a:solidFill>
                    <a:srgbClr val="008F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D. Hitlin, Caltech</a:t>
              </a:r>
            </a:p>
            <a:p>
              <a:pPr algn="ctr" defTabSz="1300480">
                <a:defRPr sz="1200" i="1">
                  <a:latin typeface="Arial"/>
                  <a:ea typeface="Arial"/>
                  <a:cs typeface="Arial"/>
                  <a:sym typeface="Arial"/>
                </a:defRPr>
              </a:pPr>
              <a:r>
                <a:t>T. Åkesson, Lund</a:t>
              </a:r>
            </a:p>
            <a:p>
              <a:pPr algn="ctr" defTabSz="1300480">
                <a:defRPr sz="1200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A. Whitbeck, TTU</a:t>
              </a:r>
            </a:p>
            <a:p>
              <a:pPr algn="ctr" defTabSz="1300480">
                <a:defRPr sz="1200" i="1">
                  <a:solidFill>
                    <a:srgbClr val="008F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C. Dukes, UVA</a:t>
              </a:r>
            </a:p>
            <a:p>
              <a:pPr algn="ctr" defTabSz="1300480">
                <a:defRPr sz="1200" i="1">
                  <a:solidFill>
                    <a:srgbClr val="0433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N. Tran, FNAL</a:t>
              </a:r>
            </a:p>
            <a:p>
              <a:pPr algn="ctr" defTabSz="1300480">
                <a:defRPr sz="1200" i="1">
                  <a:solidFill>
                    <a:srgbClr val="008F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P. Schuster, SLAC/Stanford</a:t>
              </a:r>
            </a:p>
          </p:txBody>
        </p:sp>
        <p:sp>
          <p:nvSpPr>
            <p:cNvPr id="240" name="Line"/>
            <p:cNvSpPr/>
            <p:nvPr/>
          </p:nvSpPr>
          <p:spPr>
            <a:xfrm>
              <a:off x="2109092" y="284903"/>
              <a:ext cx="1086753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1" name="Line"/>
            <p:cNvSpPr/>
            <p:nvPr/>
          </p:nvSpPr>
          <p:spPr>
            <a:xfrm>
              <a:off x="4805245" y="284903"/>
              <a:ext cx="1112523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2" name="Line"/>
            <p:cNvSpPr/>
            <p:nvPr/>
          </p:nvSpPr>
          <p:spPr>
            <a:xfrm>
              <a:off x="3995740" y="572672"/>
              <a:ext cx="1" cy="20676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44" name="DMNI PI, co-PIs, and co-investigators are the collaboration leadership. Institutions are largely DOE-funded, with a mix of IF and EF groups.…"/>
          <p:cNvSpPr txBox="1"/>
          <p:nvPr/>
        </p:nvSpPr>
        <p:spPr>
          <a:xfrm>
            <a:off x="600071" y="4321197"/>
            <a:ext cx="8228500" cy="164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1200"/>
              </a:spcBef>
            </a:pPr>
            <a:r>
              <a:t>DMNI </a:t>
            </a:r>
            <a:r>
              <a:rPr>
                <a:solidFill>
                  <a:srgbClr val="9437FF"/>
                </a:solidFill>
              </a:rPr>
              <a:t>PI</a:t>
            </a:r>
            <a:r>
              <a:t>, </a:t>
            </a:r>
            <a:r>
              <a:rPr>
                <a:solidFill>
                  <a:srgbClr val="0433FF"/>
                </a:solidFill>
              </a:rPr>
              <a:t>co-PIs</a:t>
            </a:r>
            <a:r>
              <a:t>, and </a:t>
            </a:r>
            <a:r>
              <a:rPr>
                <a:solidFill>
                  <a:srgbClr val="008F00"/>
                </a:solidFill>
              </a:rPr>
              <a:t>co-investigators</a:t>
            </a:r>
            <a:r>
              <a:t> are the collaboration leadership. Institutions are largely </a:t>
            </a:r>
            <a:r>
              <a:rPr>
                <a:solidFill>
                  <a:srgbClr val="FF2600"/>
                </a:solidFill>
              </a:rPr>
              <a:t>DOE-funded</a:t>
            </a:r>
            <a:r>
              <a:t>, with a mix of IF and EF groups.</a:t>
            </a:r>
          </a:p>
          <a:p>
            <a:pPr>
              <a:spcBef>
                <a:spcPts val="1200"/>
              </a:spcBef>
            </a:pPr>
            <a:r>
              <a:t>The collaboration has drafted a management plan for the DMNI project which includes internal milestones, progress monitoring, and technical reviews where appropriate.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DMNI Project Scope and High-level Milestones</a:t>
            </a:r>
          </a:p>
        </p:txBody>
      </p:sp>
      <p:sp>
        <p:nvSpPr>
          <p:cNvPr id="247" name="Rectangle 8"/>
          <p:cNvSpPr txBox="1"/>
          <p:nvPr/>
        </p:nvSpPr>
        <p:spPr>
          <a:xfrm>
            <a:off x="374626" y="1016826"/>
            <a:ext cx="8668855" cy="5171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  <a:defRPr sz="1300" b="1"/>
            </a:pPr>
            <a:r>
              <a:t>preliminary design of LDMX project and development of baseline scope, cost, and schedule</a:t>
            </a:r>
            <a:endParaRPr b="0"/>
          </a:p>
          <a:p>
            <a:pPr>
              <a:lnSpc>
                <a:spcPct val="90000"/>
              </a:lnSpc>
              <a:spcBef>
                <a:spcPts val="100"/>
              </a:spcBef>
              <a:defRPr sz="1300" i="1">
                <a:solidFill>
                  <a:srgbClr val="0433FF"/>
                </a:solidFill>
              </a:defRPr>
            </a:pPr>
            <a:r>
              <a:t>Beamline, Magnet, and Tracker (</a:t>
            </a:r>
            <a:r>
              <a:rPr b="1"/>
              <a:t>SLAC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radiation studies and shielding design </a:t>
            </a:r>
            <a:r>
              <a:rPr>
                <a:solidFill>
                  <a:srgbClr val="008F00"/>
                </a:solidFill>
              </a:rPr>
              <a:t>(Q3 FY21)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designs and refurbishment plans </a:t>
            </a:r>
            <a:r>
              <a:rPr>
                <a:solidFill>
                  <a:srgbClr val="008F00"/>
                </a:solidFill>
              </a:rPr>
              <a:t>(Q3 FY21)</a:t>
            </a:r>
            <a:r>
              <a:t> for magnet and magnet power supplies </a:t>
            </a:r>
            <a:r>
              <a:rPr>
                <a:solidFill>
                  <a:srgbClr val="008F00"/>
                </a:solidFill>
              </a:rPr>
              <a:t>(Q3 FY22)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mechanical design of tracker support system </a:t>
            </a:r>
            <a:r>
              <a:rPr>
                <a:solidFill>
                  <a:srgbClr val="008F00"/>
                </a:solidFill>
              </a:rPr>
              <a:t>(Q4 FY21)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electronics design, prototyping, and testing of tracker readout boards </a:t>
            </a:r>
            <a:r>
              <a:rPr>
                <a:solidFill>
                  <a:srgbClr val="008F00"/>
                </a:solidFill>
              </a:rPr>
              <a:t>(Q3 FY22)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Target Scintillator Pad (</a:t>
            </a:r>
            <a:r>
              <a:rPr b="1"/>
              <a:t>TTU</a:t>
            </a:r>
            <a:r>
              <a:t>, Caltech, </a:t>
            </a:r>
            <a:r>
              <a:rPr>
                <a:solidFill>
                  <a:srgbClr val="941100"/>
                </a:solidFill>
              </a:rPr>
              <a:t>Stanford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design, prototyping, and testing of trigger scintillator pad and readout system </a:t>
            </a:r>
            <a:r>
              <a:rPr>
                <a:solidFill>
                  <a:srgbClr val="008F00"/>
                </a:solidFill>
              </a:rPr>
              <a:t>(Q2 FY21)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assembly of prototypes for test beam </a:t>
            </a:r>
            <a:r>
              <a:rPr>
                <a:solidFill>
                  <a:srgbClr val="008F00"/>
                </a:solidFill>
              </a:rPr>
              <a:t>(Q3 FY21)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ECal (</a:t>
            </a:r>
            <a:r>
              <a:rPr b="1"/>
              <a:t>UCSB</a:t>
            </a:r>
            <a:r>
              <a:t>, UMN)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mechanical design and prototypes of ECal layers and support structure </a:t>
            </a:r>
            <a:r>
              <a:rPr>
                <a:solidFill>
                  <a:srgbClr val="008F00"/>
                </a:solidFill>
              </a:rPr>
              <a:t>(Q3 FY22)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design, prototyping and firmware for ECal readout </a:t>
            </a:r>
            <a:r>
              <a:rPr>
                <a:solidFill>
                  <a:srgbClr val="008F00"/>
                </a:solidFill>
              </a:rPr>
              <a:t>(Q2 FY22)</a:t>
            </a:r>
            <a:r>
              <a:t> and full system tests </a:t>
            </a:r>
            <a:r>
              <a:rPr>
                <a:solidFill>
                  <a:srgbClr val="008F00"/>
                </a:solidFill>
              </a:rPr>
              <a:t>(Q4 FY22)</a:t>
            </a:r>
            <a:r>
              <a:t> 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HCal (</a:t>
            </a:r>
            <a:r>
              <a:rPr b="1"/>
              <a:t>Caltech</a:t>
            </a:r>
            <a:r>
              <a:t>, UVA, FNAL, </a:t>
            </a:r>
            <a:r>
              <a:rPr>
                <a:solidFill>
                  <a:srgbClr val="941100"/>
                </a:solidFill>
              </a:rPr>
              <a:t>Lund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design and prototyping of HCal quad-bar assemblies </a:t>
            </a:r>
            <a:r>
              <a:rPr>
                <a:solidFill>
                  <a:srgbClr val="008F00"/>
                </a:solidFill>
              </a:rPr>
              <a:t>(Q3 FY20)</a:t>
            </a:r>
            <a:r>
              <a:t>, support structure </a:t>
            </a:r>
            <a:r>
              <a:rPr>
                <a:solidFill>
                  <a:srgbClr val="008F00"/>
                </a:solidFill>
              </a:rPr>
              <a:t>(Q1 FY22)</a:t>
            </a:r>
            <a:r>
              <a:t>, and readout electronics </a:t>
            </a:r>
            <a:r>
              <a:rPr>
                <a:solidFill>
                  <a:srgbClr val="008F00"/>
                </a:solidFill>
              </a:rPr>
              <a:t>(Q1 FY22)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assembly of a small scale prototype </a:t>
            </a:r>
            <a:r>
              <a:rPr>
                <a:solidFill>
                  <a:srgbClr val="008F00"/>
                </a:solidFill>
              </a:rPr>
              <a:t>(Q2 FY21)</a:t>
            </a:r>
            <a:r>
              <a:t> and operation in test beam </a:t>
            </a:r>
            <a:r>
              <a:rPr>
                <a:solidFill>
                  <a:srgbClr val="008F00"/>
                </a:solidFill>
              </a:rPr>
              <a:t>(Q1 FY22)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Trigger, DAQ and Slow Control (</a:t>
            </a:r>
            <a:r>
              <a:rPr b="1"/>
              <a:t>FNAL</a:t>
            </a:r>
            <a:r>
              <a:t>, SLAC, </a:t>
            </a:r>
            <a:r>
              <a:rPr>
                <a:solidFill>
                  <a:srgbClr val="941100"/>
                </a:solidFill>
              </a:rPr>
              <a:t>Stanford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development of Trigger, DAQ and Slow Control systems </a:t>
            </a:r>
            <a:r>
              <a:rPr>
                <a:solidFill>
                  <a:srgbClr val="008F00"/>
                </a:solidFill>
              </a:rPr>
              <a:t>(Q1 FY22)</a:t>
            </a:r>
            <a:r>
              <a:t>, integration tests </a:t>
            </a:r>
            <a:r>
              <a:rPr>
                <a:solidFill>
                  <a:srgbClr val="008F00"/>
                </a:solidFill>
              </a:rPr>
              <a:t>(Q3 FY22)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Computing (</a:t>
            </a:r>
            <a:r>
              <a:rPr b="1"/>
              <a:t>SLAC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purchase of computing resources for optimization studies</a:t>
            </a:r>
            <a:r>
              <a:rPr>
                <a:solidFill>
                  <a:srgbClr val="9437FF"/>
                </a:solidFill>
              </a:rPr>
              <a:t> </a:t>
            </a:r>
            <a:r>
              <a:rPr>
                <a:solidFill>
                  <a:srgbClr val="008F00"/>
                </a:solidFill>
              </a:rPr>
              <a:t>(Q2 FY21)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Management (</a:t>
            </a:r>
            <a:r>
              <a:rPr b="1"/>
              <a:t>SLAC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management of DMNI project </a:t>
            </a:r>
            <a:r>
              <a:rPr>
                <a:solidFill>
                  <a:srgbClr val="008F00"/>
                </a:solidFill>
              </a:rPr>
              <a:t>(throughout FY21 and FY22)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/>
            </a:pPr>
            <a:r>
              <a:t>development of project plan for LDMX </a:t>
            </a:r>
            <a:r>
              <a:rPr>
                <a:solidFill>
                  <a:srgbClr val="008F00"/>
                </a:solidFill>
              </a:rPr>
              <a:t>(Q4 FY22)</a:t>
            </a:r>
          </a:p>
          <a:p>
            <a:pPr>
              <a:lnSpc>
                <a:spcPct val="90000"/>
              </a:lnSpc>
              <a:spcBef>
                <a:spcPts val="100"/>
              </a:spcBef>
              <a:buClr>
                <a:srgbClr val="0433FF"/>
              </a:buClr>
              <a:defRPr sz="1300" i="1">
                <a:solidFill>
                  <a:srgbClr val="941100"/>
                </a:solidFill>
              </a:defRPr>
            </a:pPr>
            <a:r>
              <a:t>Software and Optimization Studies (</a:t>
            </a:r>
            <a:r>
              <a:rPr b="1"/>
              <a:t>ALL – Scientific Effort</a:t>
            </a:r>
            <a:r>
              <a:t>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>
                <a:solidFill>
                  <a:srgbClr val="941100"/>
                </a:solidFill>
              </a:defRPr>
            </a:pPr>
            <a:r>
              <a:t>development of software and computing required for operations and analysis (ongoing)</a:t>
            </a:r>
          </a:p>
          <a:p>
            <a:pPr marL="457200" lvl="1" indent="-228600">
              <a:lnSpc>
                <a:spcPct val="90000"/>
              </a:lnSpc>
              <a:spcBef>
                <a:spcPts val="100"/>
              </a:spcBef>
              <a:buSzPct val="100000"/>
              <a:buChar char="•"/>
              <a:defRPr sz="1300">
                <a:solidFill>
                  <a:srgbClr val="941100"/>
                </a:solidFill>
              </a:defRPr>
            </a:pPr>
            <a:r>
              <a:t>optimization studies for baseline design (ongoing)</a:t>
            </a:r>
          </a:p>
        </p:txBody>
      </p:sp>
      <p:sp>
        <p:nvSpPr>
          <p:cNvPr id="24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49" name="non-DMNI scope"/>
          <p:cNvSpPr txBox="1"/>
          <p:nvPr/>
        </p:nvSpPr>
        <p:spPr>
          <a:xfrm>
            <a:off x="6778898" y="4942979"/>
            <a:ext cx="2033350" cy="396241"/>
          </a:xfrm>
          <a:prstGeom prst="rect">
            <a:avLst/>
          </a:prstGeom>
          <a:ln w="25400">
            <a:solidFill>
              <a:srgbClr val="9411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41100"/>
                </a:solidFill>
              </a:defRPr>
            </a:lvl1pPr>
          </a:lstStyle>
          <a:p>
            <a:r>
              <a:t>non-DMNI scope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Recent and Upcoming Milestones</a:t>
            </a:r>
          </a:p>
        </p:txBody>
      </p:sp>
      <p:sp>
        <p:nvSpPr>
          <p:cNvPr id="252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253" name="Rectangle 8"/>
          <p:cNvSpPr txBox="1"/>
          <p:nvPr/>
        </p:nvSpPr>
        <p:spPr>
          <a:xfrm>
            <a:off x="429875" y="985036"/>
            <a:ext cx="8668855" cy="293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300" b="1"/>
            </a:pPr>
            <a:r>
              <a:t>Q3/Q4 FY20 Milestones</a:t>
            </a:r>
            <a:endParaRPr b="0"/>
          </a:p>
          <a:p>
            <a:pPr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Target Scintillator Pad (TTU, Caltech)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conceptual design for LYSO active target </a:t>
            </a:r>
          </a:p>
          <a:p>
            <a:pPr marL="685800" lvl="1" indent="-228600" defTabSz="457200">
              <a:buClr>
                <a:srgbClr val="000000"/>
              </a:buClr>
              <a:buSzPct val="100000"/>
              <a:buChar char="•"/>
              <a:defRPr sz="1300">
                <a:solidFill>
                  <a:srgbClr val="222222"/>
                </a:solidFill>
              </a:defRPr>
            </a:pPr>
            <a:r>
              <a:t>light yield study for LYSO active target</a:t>
            </a:r>
            <a:endParaRPr>
              <a:solidFill>
                <a:srgbClr val="000000"/>
              </a:solidFill>
            </a:endParaRP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preliminary technical design and assembly development for plastic scintillator bars </a:t>
            </a:r>
          </a:p>
          <a:p>
            <a:pPr marL="685800" lvl="1" indent="-228600" defTabSz="457200">
              <a:buClr>
                <a:srgbClr val="000000"/>
              </a:buClr>
              <a:buSzPct val="100000"/>
              <a:buChar char="•"/>
              <a:defRPr sz="1300"/>
            </a:pPr>
            <a:r>
              <a:t>design SiPM mounting board </a:t>
            </a:r>
          </a:p>
          <a:p>
            <a:pPr marL="685800" lvl="1" indent="-228600" defTabSz="457200">
              <a:buClr>
                <a:srgbClr val="000000"/>
              </a:buClr>
              <a:buSzPct val="100000"/>
              <a:buChar char="•"/>
              <a:defRPr sz="1300">
                <a:solidFill>
                  <a:srgbClr val="941100"/>
                </a:solidFill>
              </a:defRPr>
            </a:pPr>
            <a:r>
              <a:t>design control system (non-DMNI – Stanford) </a:t>
            </a:r>
          </a:p>
          <a:p>
            <a:pPr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HCal (Caltech, UVA, FNAL)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finalize quad-bar and manifold (counter readout electronics) design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start quad-bar production for HCal prototype  </a:t>
            </a:r>
          </a:p>
          <a:p>
            <a:pPr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Trigger, DAQ and Slow Control (FNAL, SLAC)</a:t>
            </a:r>
          </a:p>
          <a:p>
            <a:pPr marL="685800" lvl="2" indent="-228600" defTabSz="457200">
              <a:buSzPct val="100000"/>
              <a:buChar char="•"/>
              <a:defRPr sz="1300"/>
            </a:pPr>
            <a:r>
              <a:t>define interface specifications (slow control, clock/fast control, DAQ, trigger) with upstream subsystems (tracker, trigger scintillator, ECal, HCal) and LCLS- II/S30XL</a:t>
            </a:r>
          </a:p>
          <a:p>
            <a:pPr marL="685800" lvl="2" indent="-228600" defTabSz="457200">
              <a:buClr>
                <a:srgbClr val="000000"/>
              </a:buClr>
              <a:buSzPct val="100000"/>
              <a:buChar char="•"/>
              <a:defRPr sz="1300">
                <a:solidFill>
                  <a:srgbClr val="941100"/>
                </a:solidFill>
              </a:defRPr>
            </a:pPr>
            <a:r>
              <a:t>V0 version of trigger primitives added to ldmx-sw (non-DMNI – scientific effort)</a:t>
            </a:r>
          </a:p>
        </p:txBody>
      </p:sp>
      <p:sp>
        <p:nvSpPr>
          <p:cNvPr id="254" name="Rectangle 8"/>
          <p:cNvSpPr txBox="1"/>
          <p:nvPr/>
        </p:nvSpPr>
        <p:spPr>
          <a:xfrm>
            <a:off x="429875" y="3992063"/>
            <a:ext cx="8668855" cy="212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300" b="1"/>
            </a:pPr>
            <a:r>
              <a:t>Q1 FY21 Milestones</a:t>
            </a:r>
            <a:endParaRPr b="0"/>
          </a:p>
          <a:p>
            <a:pPr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Target Scintillator Pad (TTU, Caltech)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build prototype plastic scintillator array (scintillator assembly + SiPM unit)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establish a test stand for frontend readout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build prototype control system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complete LYSO target prototype for beam test </a:t>
            </a:r>
          </a:p>
          <a:p>
            <a:pPr>
              <a:buClr>
                <a:srgbClr val="0433FF"/>
              </a:buClr>
              <a:defRPr sz="1300" i="1">
                <a:solidFill>
                  <a:srgbClr val="0433FF"/>
                </a:solidFill>
              </a:defRPr>
            </a:pPr>
            <a:r>
              <a:t>HCal (Caltech, UVA, FNAL)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initial design of HGCROC and Backplane boards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test prototype quad-bar readout electronics</a:t>
            </a:r>
          </a:p>
          <a:p>
            <a:pPr marL="685800" lvl="1" indent="-228600">
              <a:buClr>
                <a:srgbClr val="000000"/>
              </a:buClr>
              <a:buSzPct val="100000"/>
              <a:buChar char="•"/>
              <a:defRPr sz="1300"/>
            </a:pPr>
            <a:r>
              <a:t>design Hcal prototype test stand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roup"/>
          <p:cNvGrpSpPr/>
          <p:nvPr/>
        </p:nvGrpSpPr>
        <p:grpSpPr>
          <a:xfrm>
            <a:off x="6854946" y="4241988"/>
            <a:ext cx="2289054" cy="2074813"/>
            <a:chOff x="0" y="0"/>
            <a:chExt cx="2289053" cy="2074811"/>
          </a:xfrm>
        </p:grpSpPr>
        <p:sp>
          <p:nvSpPr>
            <p:cNvPr id="256" name="Response to Sr90 source"/>
            <p:cNvSpPr txBox="1"/>
            <p:nvPr/>
          </p:nvSpPr>
          <p:spPr>
            <a:xfrm>
              <a:off x="292639" y="0"/>
              <a:ext cx="1877619" cy="3912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1000" b="1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Response to Sr</a:t>
              </a:r>
              <a:r>
                <a:rPr baseline="31999"/>
                <a:t>90</a:t>
              </a:r>
              <a:r>
                <a:t> source</a:t>
              </a:r>
            </a:p>
          </p:txBody>
        </p:sp>
        <p:pic>
          <p:nvPicPr>
            <p:cNvPr id="257" name="iTerm2.XMTch1.Sr90_Jul13_2020_v1_response.png" descr="iTerm2.XMTch1.Sr90_Jul13_2020_v1_respons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8021"/>
              <a:ext cx="2289054" cy="17167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8" name="2x2x40 PVT bar read out on both  front: blue back: orange"/>
            <p:cNvSpPr txBox="1"/>
            <p:nvPr/>
          </p:nvSpPr>
          <p:spPr>
            <a:xfrm>
              <a:off x="953660" y="730282"/>
              <a:ext cx="1216598" cy="790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900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2x2x40 PVT bar</a:t>
              </a:r>
              <a:br/>
              <a:r>
                <a:t>read out on both </a:t>
              </a:r>
              <a:br/>
              <a:r>
                <a:rPr>
                  <a:solidFill>
                    <a:srgbClr val="3C8ECF"/>
                  </a:solidFill>
                </a:rPr>
                <a:t>front: blue</a:t>
              </a:r>
              <a:br/>
              <a:r>
                <a:rPr>
                  <a:solidFill>
                    <a:srgbClr val="EA5C3F"/>
                  </a:solidFill>
                </a:rPr>
                <a:t>back: orange</a:t>
              </a:r>
            </a:p>
          </p:txBody>
        </p:sp>
      </p:grpSp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Recent Highlights: Target Scintillator Pad</a:t>
            </a:r>
          </a:p>
        </p:txBody>
      </p:sp>
      <p:sp>
        <p:nvSpPr>
          <p:cNvPr id="261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267" name="Group"/>
          <p:cNvGrpSpPr/>
          <p:nvPr/>
        </p:nvGrpSpPr>
        <p:grpSpPr>
          <a:xfrm>
            <a:off x="4510046" y="1008363"/>
            <a:ext cx="2231398" cy="3063452"/>
            <a:chOff x="0" y="0"/>
            <a:chExt cx="2231396" cy="3063450"/>
          </a:xfrm>
        </p:grpSpPr>
        <p:pic>
          <p:nvPicPr>
            <p:cNvPr id="262" name="Image" descr="Imag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00065"/>
              <a:ext cx="2231397" cy="27633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3" name="Caltech LYSO  characterization setup"/>
            <p:cNvSpPr txBox="1"/>
            <p:nvPr/>
          </p:nvSpPr>
          <p:spPr>
            <a:xfrm>
              <a:off x="258080" y="0"/>
              <a:ext cx="1715237" cy="443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1000" b="1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Caltech LYSO </a:t>
              </a:r>
              <a:br/>
              <a:r>
                <a:t>characterization setup</a:t>
              </a:r>
            </a:p>
          </p:txBody>
        </p:sp>
        <p:sp>
          <p:nvSpPr>
            <p:cNvPr id="264" name="Rectangle"/>
            <p:cNvSpPr/>
            <p:nvPr/>
          </p:nvSpPr>
          <p:spPr>
            <a:xfrm>
              <a:off x="0" y="2821858"/>
              <a:ext cx="295355" cy="24159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5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/>
            </a:p>
          </p:txBody>
        </p:sp>
        <p:sp>
          <p:nvSpPr>
            <p:cNvPr id="265" name="0.6 x 2.1 x 30 mm  LYSO bar"/>
            <p:cNvSpPr txBox="1"/>
            <p:nvPr/>
          </p:nvSpPr>
          <p:spPr>
            <a:xfrm>
              <a:off x="295354" y="1117441"/>
              <a:ext cx="1240785" cy="37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800" b="1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0.6 x 2.1 x 30 mm </a:t>
              </a:r>
              <a:br/>
              <a:r>
                <a:t>LYSO bar</a:t>
              </a:r>
            </a:p>
          </p:txBody>
        </p:sp>
        <p:sp>
          <p:nvSpPr>
            <p:cNvPr id="266" name="Rectangle"/>
            <p:cNvSpPr/>
            <p:nvPr/>
          </p:nvSpPr>
          <p:spPr>
            <a:xfrm>
              <a:off x="2046517" y="2819610"/>
              <a:ext cx="184880" cy="24384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5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/>
            </a:p>
          </p:txBody>
        </p:sp>
      </p:grpSp>
      <p:grpSp>
        <p:nvGrpSpPr>
          <p:cNvPr id="270" name="Group"/>
          <p:cNvGrpSpPr/>
          <p:nvPr/>
        </p:nvGrpSpPr>
        <p:grpSpPr>
          <a:xfrm>
            <a:off x="4773455" y="4168127"/>
            <a:ext cx="2112710" cy="2074813"/>
            <a:chOff x="0" y="0"/>
            <a:chExt cx="2112708" cy="2074811"/>
          </a:xfrm>
        </p:grpSpPr>
        <p:pic>
          <p:nvPicPr>
            <p:cNvPr id="268" name="Image" descr="Image"/>
            <p:cNvPicPr>
              <a:picLocks noChangeAspect="1"/>
            </p:cNvPicPr>
            <p:nvPr/>
          </p:nvPicPr>
          <p:blipFill>
            <a:blip r:embed="rId4"/>
            <a:srcRect l="12609" t="4410" r="3839" b="21197"/>
            <a:stretch>
              <a:fillRect/>
            </a:stretch>
          </p:blipFill>
          <p:spPr>
            <a:xfrm>
              <a:off x="0" y="450990"/>
              <a:ext cx="2112709" cy="16238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9" name="TTU plastic scintillator  characterization test stand"/>
            <p:cNvSpPr txBox="1"/>
            <p:nvPr/>
          </p:nvSpPr>
          <p:spPr>
            <a:xfrm>
              <a:off x="74688" y="0"/>
              <a:ext cx="1983105" cy="4806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1000" b="1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TTU plastic scintillator </a:t>
              </a:r>
              <a:br/>
              <a:r>
                <a:t>characterization test stand</a:t>
              </a:r>
            </a:p>
          </p:txBody>
        </p:sp>
      </p:grpSp>
      <p:grpSp>
        <p:nvGrpSpPr>
          <p:cNvPr id="273" name="Group"/>
          <p:cNvGrpSpPr/>
          <p:nvPr/>
        </p:nvGrpSpPr>
        <p:grpSpPr>
          <a:xfrm>
            <a:off x="6621400" y="1571891"/>
            <a:ext cx="2525915" cy="1807271"/>
            <a:chOff x="0" y="0"/>
            <a:chExt cx="2525913" cy="1807269"/>
          </a:xfrm>
        </p:grpSpPr>
        <p:pic>
          <p:nvPicPr>
            <p:cNvPr id="271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91451"/>
              <a:ext cx="2455001" cy="16158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2" name="Response to Co57 source"/>
            <p:cNvSpPr txBox="1"/>
            <p:nvPr/>
          </p:nvSpPr>
          <p:spPr>
            <a:xfrm>
              <a:off x="51837" y="0"/>
              <a:ext cx="2474077" cy="363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1000" b="1" i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Response to Co</a:t>
              </a:r>
              <a:r>
                <a:rPr baseline="31999"/>
                <a:t>57</a:t>
              </a:r>
              <a:r>
                <a:t> source</a:t>
              </a:r>
            </a:p>
          </p:txBody>
        </p:sp>
      </p:grpSp>
      <p:sp>
        <p:nvSpPr>
          <p:cNvPr id="274" name="Rectangle 8"/>
          <p:cNvSpPr txBox="1"/>
          <p:nvPr/>
        </p:nvSpPr>
        <p:spPr>
          <a:xfrm>
            <a:off x="448236" y="1008363"/>
            <a:ext cx="4401420" cy="496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400"/>
              </a:spcBef>
              <a:defRPr sz="1200" b="1"/>
            </a:pPr>
            <a:r>
              <a:t>Institutions Involved: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Texas Tech: mechanics and SiPM electronics, simulation studies, detector characterization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Caltech: LYSO active target studies, alternate designs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Stanford (non-DMNI – unsupported): control system electronics, simulation studies</a:t>
            </a:r>
          </a:p>
          <a:p>
            <a:pPr>
              <a:spcBef>
                <a:spcPts val="400"/>
              </a:spcBef>
              <a:defRPr sz="1200" b="1"/>
            </a:pPr>
            <a:endParaRPr/>
          </a:p>
          <a:p>
            <a:pPr>
              <a:spcBef>
                <a:spcPts val="400"/>
              </a:spcBef>
              <a:defRPr sz="1200" b="1"/>
            </a:pPr>
            <a:r>
              <a:t>Recent Highlights: 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light yield measurements with plastic scintillator bars, scintillating fibers, and LYSO bars for active target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preliminary mechanical design underway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readout electronics design underway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control specifications and design (non-DMNI – Stanford)</a:t>
            </a:r>
          </a:p>
          <a:p>
            <a:pPr>
              <a:spcBef>
                <a:spcPts val="1300"/>
              </a:spcBef>
              <a:buFont typeface="Arial"/>
              <a:defRPr sz="1200" i="1">
                <a:solidFill>
                  <a:srgbClr val="941100"/>
                </a:solidFill>
              </a:defRPr>
            </a:pPr>
            <a:r>
              <a:t>Simulation studies (non-DMNI - scientific effort)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simulation and trigger algorithm development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studies of active target for background veto</a:t>
            </a:r>
          </a:p>
          <a:p>
            <a:pPr>
              <a:spcBef>
                <a:spcPts val="400"/>
              </a:spcBef>
              <a:defRPr sz="1200" b="1"/>
            </a:pPr>
            <a:endParaRPr/>
          </a:p>
          <a:p>
            <a:pPr>
              <a:spcBef>
                <a:spcPts val="400"/>
              </a:spcBef>
              <a:defRPr sz="1200" b="1"/>
            </a:pPr>
            <a:r>
              <a:t>Issues/Concerns: </a:t>
            </a:r>
          </a:p>
          <a:p>
            <a:pPr marL="101600" indent="-101600">
              <a:spcBef>
                <a:spcPts val="400"/>
              </a:spcBef>
              <a:buSzPct val="100000"/>
              <a:buFont typeface="Arial"/>
              <a:buChar char="•"/>
              <a:defRPr sz="1200"/>
            </a:pPr>
            <a:r>
              <a:t>SiPM mounting board design behind (personnel availability at TTU)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Recent Highlights: HCal</a:t>
            </a:r>
          </a:p>
        </p:txBody>
      </p:sp>
      <p:sp>
        <p:nvSpPr>
          <p:cNvPr id="277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grpSp>
        <p:nvGrpSpPr>
          <p:cNvPr id="288" name="Group"/>
          <p:cNvGrpSpPr/>
          <p:nvPr/>
        </p:nvGrpSpPr>
        <p:grpSpPr>
          <a:xfrm>
            <a:off x="5953482" y="934191"/>
            <a:ext cx="3095269" cy="2020761"/>
            <a:chOff x="0" y="0"/>
            <a:chExt cx="3095267" cy="2020759"/>
          </a:xfrm>
        </p:grpSpPr>
        <p:grpSp>
          <p:nvGrpSpPr>
            <p:cNvPr id="286" name="Group 4"/>
            <p:cNvGrpSpPr/>
            <p:nvPr/>
          </p:nvGrpSpPr>
          <p:grpSpPr>
            <a:xfrm>
              <a:off x="0" y="259123"/>
              <a:ext cx="3095268" cy="1761637"/>
              <a:chOff x="0" y="0"/>
              <a:chExt cx="3095267" cy="1761636"/>
            </a:xfrm>
          </p:grpSpPr>
          <p:pic>
            <p:nvPicPr>
              <p:cNvPr id="278" name="Picture 5" descr="Picture 5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>
              <a:xfrm>
                <a:off x="0" y="0"/>
                <a:ext cx="3095268" cy="17616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9" name="TextBox 6"/>
              <p:cNvSpPr txBox="1"/>
              <p:nvPr/>
            </p:nvSpPr>
            <p:spPr>
              <a:xfrm>
                <a:off x="2089125" y="318905"/>
                <a:ext cx="769943" cy="1801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Fiber guide bar</a:t>
                </a:r>
              </a:p>
            </p:txBody>
          </p:sp>
          <p:sp>
            <p:nvSpPr>
              <p:cNvPr id="280" name="TextBox 7"/>
              <p:cNvSpPr txBox="1"/>
              <p:nvPr/>
            </p:nvSpPr>
            <p:spPr>
              <a:xfrm>
                <a:off x="1717733" y="90595"/>
                <a:ext cx="1047080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SiPM mounting block</a:t>
                </a:r>
              </a:p>
            </p:txBody>
          </p:sp>
          <p:sp>
            <p:nvSpPr>
              <p:cNvPr id="281" name="TextBox 8"/>
              <p:cNvSpPr txBox="1"/>
              <p:nvPr/>
            </p:nvSpPr>
            <p:spPr>
              <a:xfrm>
                <a:off x="420599" y="973445"/>
                <a:ext cx="278989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Seal</a:t>
                </a:r>
              </a:p>
            </p:txBody>
          </p:sp>
          <p:sp>
            <p:nvSpPr>
              <p:cNvPr id="282" name="TextBox 9"/>
              <p:cNvSpPr txBox="1"/>
              <p:nvPr/>
            </p:nvSpPr>
            <p:spPr>
              <a:xfrm>
                <a:off x="84841" y="787098"/>
                <a:ext cx="301924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CMB</a:t>
                </a:r>
              </a:p>
            </p:txBody>
          </p:sp>
          <p:sp>
            <p:nvSpPr>
              <p:cNvPr id="283" name="TextBox 10"/>
              <p:cNvSpPr txBox="1"/>
              <p:nvPr/>
            </p:nvSpPr>
            <p:spPr>
              <a:xfrm>
                <a:off x="357475" y="537922"/>
                <a:ext cx="284672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SCB</a:t>
                </a:r>
              </a:p>
            </p:txBody>
          </p:sp>
          <p:sp>
            <p:nvSpPr>
              <p:cNvPr id="284" name="TextBox 11"/>
              <p:cNvSpPr txBox="1"/>
              <p:nvPr/>
            </p:nvSpPr>
            <p:spPr>
              <a:xfrm>
                <a:off x="1058055" y="1505767"/>
                <a:ext cx="532990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scintillator</a:t>
                </a:r>
              </a:p>
            </p:txBody>
          </p:sp>
          <p:sp>
            <p:nvSpPr>
              <p:cNvPr id="285" name="TextBox 12"/>
              <p:cNvSpPr txBox="1"/>
              <p:nvPr/>
            </p:nvSpPr>
            <p:spPr>
              <a:xfrm>
                <a:off x="951619" y="1089411"/>
                <a:ext cx="273154" cy="1801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fiber</a:t>
                </a:r>
              </a:p>
            </p:txBody>
          </p:sp>
        </p:grpSp>
        <p:sp>
          <p:nvSpPr>
            <p:cNvPr id="287" name="TextBox 1"/>
            <p:cNvSpPr txBox="1"/>
            <p:nvPr/>
          </p:nvSpPr>
          <p:spPr>
            <a:xfrm>
              <a:off x="696106" y="0"/>
              <a:ext cx="1703055" cy="2591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Quad-bar readout</a:t>
              </a:r>
            </a:p>
          </p:txBody>
        </p:sp>
      </p:grpSp>
      <p:grpSp>
        <p:nvGrpSpPr>
          <p:cNvPr id="293" name="Group"/>
          <p:cNvGrpSpPr/>
          <p:nvPr/>
        </p:nvGrpSpPr>
        <p:grpSpPr>
          <a:xfrm>
            <a:off x="5961387" y="4884144"/>
            <a:ext cx="3048443" cy="1652540"/>
            <a:chOff x="0" y="0"/>
            <a:chExt cx="3048442" cy="1652539"/>
          </a:xfrm>
        </p:grpSpPr>
        <p:grpSp>
          <p:nvGrpSpPr>
            <p:cNvPr id="291" name="Group 14"/>
            <p:cNvGrpSpPr/>
            <p:nvPr/>
          </p:nvGrpSpPr>
          <p:grpSpPr>
            <a:xfrm>
              <a:off x="356639" y="285145"/>
              <a:ext cx="2335164" cy="1367395"/>
              <a:chOff x="0" y="0"/>
              <a:chExt cx="2335163" cy="1367393"/>
            </a:xfrm>
          </p:grpSpPr>
          <p:pic>
            <p:nvPicPr>
              <p:cNvPr id="289" name="Picture 15" descr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5207" y="18820"/>
                <a:ext cx="1209957" cy="134857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0" name="Picture 18" descr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047534" cy="136739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92" name="TextBox 2"/>
            <p:cNvSpPr txBox="1"/>
            <p:nvPr/>
          </p:nvSpPr>
          <p:spPr>
            <a:xfrm>
              <a:off x="0" y="0"/>
              <a:ext cx="3048443" cy="3582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Quad-bar prototype assembly</a:t>
              </a:r>
            </a:p>
          </p:txBody>
        </p:sp>
      </p:grpSp>
      <p:grpSp>
        <p:nvGrpSpPr>
          <p:cNvPr id="296" name="Group"/>
          <p:cNvGrpSpPr/>
          <p:nvPr/>
        </p:nvGrpSpPr>
        <p:grpSpPr>
          <a:xfrm>
            <a:off x="6002812" y="2964282"/>
            <a:ext cx="2917371" cy="1913575"/>
            <a:chOff x="0" y="0"/>
            <a:chExt cx="2917369" cy="1913574"/>
          </a:xfrm>
        </p:grpSpPr>
        <p:pic>
          <p:nvPicPr>
            <p:cNvPr id="294" name="Picture 21" descr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2526" y="252079"/>
              <a:ext cx="2432317" cy="16614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5" name="TextBox 3"/>
            <p:cNvSpPr txBox="1"/>
            <p:nvPr/>
          </p:nvSpPr>
          <p:spPr>
            <a:xfrm>
              <a:off x="0" y="0"/>
              <a:ext cx="2917370" cy="32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Counter Mother Board pre-prototypes</a:t>
              </a:r>
            </a:p>
          </p:txBody>
        </p:sp>
      </p:grpSp>
      <p:sp>
        <p:nvSpPr>
          <p:cNvPr id="297" name="Google Shape;143;p1"/>
          <p:cNvSpPr txBox="1"/>
          <p:nvPr/>
        </p:nvSpPr>
        <p:spPr>
          <a:xfrm>
            <a:off x="457751" y="969201"/>
            <a:ext cx="5675787" cy="518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spcBef>
                <a:spcPts val="100"/>
              </a:spcBef>
              <a:defRPr sz="1200" b="1"/>
            </a:pPr>
            <a:r>
              <a:t>Institutions Involved:</a:t>
            </a:r>
          </a:p>
          <a:p>
            <a:pPr marL="101600" indent="-101600">
              <a:spcBef>
                <a:spcPts val="100"/>
              </a:spcBef>
              <a:buSzPct val="100000"/>
              <a:buFont typeface="Arial"/>
              <a:buChar char="•"/>
              <a:defRPr sz="1200"/>
            </a:pPr>
            <a:r>
              <a:t>Caltech: Counter readout electronics (counter motherboard and SiPM carrier board) design and prototyping, fiber performance studies</a:t>
            </a:r>
          </a:p>
          <a:p>
            <a:pPr marL="101600" indent="-101600">
              <a:spcBef>
                <a:spcPts val="100"/>
              </a:spcBef>
              <a:buSzPct val="100000"/>
              <a:buFont typeface="Arial"/>
              <a:buChar char="•"/>
              <a:defRPr sz="1200"/>
            </a:pPr>
            <a:r>
              <a:t>UVA: development of quad-bar assembly procedure (scintillating bars, fibers and fiber guide bar) and QC, quad-bar prototype production</a:t>
            </a:r>
          </a:p>
          <a:p>
            <a:pPr marL="101600" indent="-101600">
              <a:spcBef>
                <a:spcPts val="100"/>
              </a:spcBef>
              <a:buSzPct val="100000"/>
              <a:buFont typeface="Arial"/>
              <a:buChar char="•"/>
              <a:defRPr sz="1200"/>
            </a:pPr>
            <a:r>
              <a:t>FNAL: electronics design</a:t>
            </a:r>
          </a:p>
          <a:p>
            <a:pPr marL="101600" indent="-101600">
              <a:spcBef>
                <a:spcPts val="100"/>
              </a:spcBef>
              <a:buSzPct val="1000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Lund: electronics design, components and raw materials for HCal prototype (non-DMNI – Sweden)</a:t>
            </a:r>
          </a:p>
          <a:p>
            <a:pPr>
              <a:spcBef>
                <a:spcPts val="800"/>
              </a:spcBef>
              <a:defRPr sz="1200" b="1"/>
            </a:pPr>
            <a:r>
              <a:t>Recent Highlights:</a:t>
            </a:r>
          </a:p>
          <a:p>
            <a:pPr>
              <a:spcBef>
                <a:spcPts val="100"/>
              </a:spcBef>
              <a:defRPr sz="1200" i="1">
                <a:solidFill>
                  <a:srgbClr val="0433FF"/>
                </a:solidFill>
              </a:defRPr>
            </a:pPr>
            <a:r>
              <a:t>HCal quad-bar design (Caltech, UVA)</a:t>
            </a:r>
          </a:p>
          <a:p>
            <a:pPr marL="152400" lvl="7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studies of readout fiber diameter</a:t>
            </a:r>
          </a:p>
          <a:p>
            <a:pPr marL="152400" lvl="7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developed quad-bar (unit of 4 scintillating bars) assembly procedure  </a:t>
            </a:r>
          </a:p>
          <a:p>
            <a:pPr marL="152400" lvl="7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finalized quad-bar electronics readout design, pre-production prototypes received</a:t>
            </a:r>
          </a:p>
          <a:p>
            <a:pPr marL="152400" lvl="7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counter motherboard fabrication and test stand design</a:t>
            </a:r>
          </a:p>
          <a:p>
            <a:pPr>
              <a:spcBef>
                <a:spcPts val="100"/>
              </a:spcBef>
              <a:defRPr sz="1200" i="1">
                <a:solidFill>
                  <a:srgbClr val="0433FF"/>
                </a:solidFill>
              </a:defRPr>
            </a:pPr>
            <a:r>
              <a:t>HCal electronics (FNAL, </a:t>
            </a:r>
            <a:r>
              <a:rPr>
                <a:solidFill>
                  <a:srgbClr val="941100"/>
                </a:solidFill>
              </a:rPr>
              <a:t>Lund</a:t>
            </a:r>
            <a:r>
              <a:t>)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defined interface specs for HGCROC and backplane boards and TDAQ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Started design of HGCROC board </a:t>
            </a:r>
            <a:r>
              <a:rPr>
                <a:solidFill>
                  <a:srgbClr val="941100"/>
                </a:solidFill>
              </a:rPr>
              <a:t>(Lund)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started design of backplane board (FNAL)</a:t>
            </a:r>
          </a:p>
          <a:p>
            <a:pPr>
              <a:spcBef>
                <a:spcPts val="100"/>
              </a:spcBef>
              <a:defRPr sz="1200" i="1">
                <a:solidFill>
                  <a:srgbClr val="0433FF"/>
                </a:solidFill>
              </a:defRPr>
            </a:pPr>
            <a:r>
              <a:t>HCal test beam (All)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started design of Hcal prototype &amp; MC simulation, investigating test beam site capabilities (FNAL, CERN)</a:t>
            </a:r>
          </a:p>
          <a:p>
            <a:pPr>
              <a:spcBef>
                <a:spcPts val="100"/>
              </a:spcBef>
              <a:defRPr sz="1200" i="1">
                <a:solidFill>
                  <a:srgbClr val="941100"/>
                </a:solidFill>
              </a:defRPr>
            </a:pPr>
            <a:r>
              <a:t>HCal simulation (Caltech, UMN, SLAC, FNAL: non-DMNI – scientific)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improvement of HCal digitization in progress</a:t>
            </a:r>
          </a:p>
          <a:p>
            <a:pPr marL="152400" indent="-152400">
              <a:spcBef>
                <a:spcPts val="100"/>
              </a:spcBef>
              <a:buClr>
                <a:srgbClr val="000000"/>
              </a:buClr>
              <a:buSzPts val="1200"/>
              <a:buFont typeface="Arial"/>
              <a:buChar char="•"/>
              <a:defRPr sz="1200">
                <a:solidFill>
                  <a:srgbClr val="941100"/>
                </a:solidFill>
              </a:defRPr>
            </a:pPr>
            <a:r>
              <a:t>on-going studies to optimize overall HCal design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LDMX TDAQ Meeting 4_13_2020 copy.pdf" descr="LDMX TDAQ Meeting 4_13_2020 copy.pdf"/>
          <p:cNvPicPr>
            <a:picLocks noChangeAspect="1"/>
          </p:cNvPicPr>
          <p:nvPr/>
        </p:nvPicPr>
        <p:blipFill>
          <a:blip r:embed="rId2"/>
          <a:srcRect l="13286" r="11941" b="4393"/>
          <a:stretch>
            <a:fillRect/>
          </a:stretch>
        </p:blipFill>
        <p:spPr>
          <a:xfrm>
            <a:off x="2838250" y="1253415"/>
            <a:ext cx="6305751" cy="4535374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01" name="Google Shape;143;p1"/>
          <p:cNvSpPr txBox="1"/>
          <p:nvPr/>
        </p:nvSpPr>
        <p:spPr>
          <a:xfrm>
            <a:off x="255863" y="1351037"/>
            <a:ext cx="2812495" cy="188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spcBef>
                <a:spcPts val="300"/>
              </a:spcBef>
              <a:defRPr sz="1200" b="1"/>
            </a:pPr>
            <a:r>
              <a:t>Institutions Involved:</a:t>
            </a:r>
          </a:p>
          <a:p>
            <a:pPr marL="228600" indent="-228600" defTabSz="457200">
              <a:buSzPct val="100000"/>
              <a:buChar char="•"/>
              <a:defRPr sz="1200">
                <a:latin typeface="+mn-lt"/>
                <a:ea typeface="+mn-ea"/>
                <a:cs typeface="+mn-cs"/>
                <a:sym typeface="Helvetica"/>
              </a:defRPr>
            </a:pPr>
            <a:r>
              <a:t>FNAL: Trigger and DAQ coordination, trigger algorithms, firmware, infrastructure</a:t>
            </a:r>
          </a:p>
          <a:p>
            <a:pPr marL="228600" indent="-228600" defTabSz="457200">
              <a:buSzPct val="100000"/>
              <a:buChar char="•"/>
              <a:defRPr sz="1200">
                <a:latin typeface="+mn-lt"/>
                <a:ea typeface="+mn-ea"/>
                <a:cs typeface="+mn-cs"/>
                <a:sym typeface="Helvetica"/>
              </a:defRPr>
            </a:pPr>
            <a:r>
              <a:t>SLAC: Central DAQ, fast/slow controls, and LCLS-II/LESA accelerator interface</a:t>
            </a:r>
          </a:p>
          <a:p>
            <a:pPr marL="228600" indent="-228600" defTabSz="457200">
              <a:buSzPct val="100000"/>
              <a:buChar char="•"/>
              <a:defRPr sz="1200">
                <a:solidFill>
                  <a:srgbClr val="9411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Stanford (non-DMNI – unsupported): Fast/slow controls, trigger algorithms, firmware, infrastructure</a:t>
            </a:r>
          </a:p>
        </p:txBody>
      </p:sp>
      <p:sp>
        <p:nvSpPr>
          <p:cNvPr id="302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700"/>
            </a:pPr>
            <a:r>
              <a:t>Light Dark Matter eXperiment (LDMX)</a:t>
            </a:r>
          </a:p>
          <a:p>
            <a:pPr>
              <a:defRPr sz="2600"/>
            </a:pPr>
            <a:r>
              <a:t>Recent Highlights: Trigger, DAQ and Slow Control</a:t>
            </a:r>
          </a:p>
        </p:txBody>
      </p:sp>
      <p:sp>
        <p:nvSpPr>
          <p:cNvPr id="303" name="Recent Highlights:…"/>
          <p:cNvSpPr txBox="1"/>
          <p:nvPr/>
        </p:nvSpPr>
        <p:spPr>
          <a:xfrm>
            <a:off x="255863" y="3288098"/>
            <a:ext cx="2312414" cy="230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300"/>
              </a:spcBef>
              <a:defRPr sz="1200" b="1"/>
            </a:pPr>
            <a:r>
              <a:t>Recent Highlights:</a:t>
            </a:r>
          </a:p>
          <a:p>
            <a:pPr marL="152400" lvl="7" indent="-152400">
              <a:spcBef>
                <a:spcPts val="3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interface specifications between Trigger/DAQ and the rest of the subsystems</a:t>
            </a:r>
          </a:p>
          <a:p>
            <a:pPr marL="152400" lvl="7" indent="-152400">
              <a:spcBef>
                <a:spcPts val="3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draft of fast control specification: flags, protocols and interfaces, common firmware block definition</a:t>
            </a:r>
          </a:p>
          <a:p>
            <a:pPr marL="152400" lvl="7" indent="-152400">
              <a:spcBef>
                <a:spcPts val="300"/>
              </a:spcBef>
              <a:buClr>
                <a:srgbClr val="000000"/>
              </a:buClr>
              <a:buSzPts val="1200"/>
              <a:buFont typeface="Arial"/>
              <a:buChar char="•"/>
              <a:defRPr sz="1200"/>
            </a:pPr>
            <a:r>
              <a:t>DAQ architecture definition in progress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itle 1"/>
          <p:cNvSpPr txBox="1">
            <a:spLocks noGrp="1"/>
          </p:cNvSpPr>
          <p:nvPr>
            <p:ph type="title"/>
          </p:nvPr>
        </p:nvSpPr>
        <p:spPr>
          <a:xfrm>
            <a:off x="169333" y="1"/>
            <a:ext cx="8840497" cy="902527"/>
          </a:xfrm>
          <a:prstGeom prst="rect">
            <a:avLst/>
          </a:prstGeom>
        </p:spPr>
        <p:txBody>
          <a:bodyPr/>
          <a:lstStyle/>
          <a:p>
            <a:pPr defTabSz="665226">
              <a:defRPr sz="2716"/>
            </a:pPr>
            <a:r>
              <a:t>Light Dark Matter eXperiment (LDMX)</a:t>
            </a:r>
          </a:p>
          <a:p>
            <a:pPr defTabSz="665226">
              <a:defRPr sz="2716"/>
            </a:pPr>
            <a:r>
              <a:t>Recent Highlights: ECal</a:t>
            </a:r>
          </a:p>
        </p:txBody>
      </p:sp>
      <p:sp>
        <p:nvSpPr>
          <p:cNvPr id="306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24948" y="6368697"/>
            <a:ext cx="184880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07" name="Google Shape;143;p1"/>
          <p:cNvSpPr txBox="1"/>
          <p:nvPr/>
        </p:nvSpPr>
        <p:spPr>
          <a:xfrm>
            <a:off x="457751" y="1731128"/>
            <a:ext cx="5708097" cy="28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spcBef>
                <a:spcPts val="100"/>
              </a:spcBef>
              <a:defRPr sz="1200" b="1"/>
            </a:pPr>
            <a:r>
              <a:t>Recent Highlights:</a:t>
            </a:r>
          </a:p>
          <a:p>
            <a:pPr>
              <a:spcBef>
                <a:spcPts val="100"/>
              </a:spcBef>
              <a:buClr>
                <a:srgbClr val="000000"/>
              </a:buClr>
              <a:defRPr sz="1200" i="1">
                <a:solidFill>
                  <a:srgbClr val="0433FF"/>
                </a:solidFill>
              </a:defRPr>
            </a:pPr>
            <a:r>
              <a:t>Work on finalizing ECAL layout (UCSB)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/>
            </a:pPr>
            <a:r>
              <a:t>engineering of layout and thermal modeling </a:t>
            </a:r>
            <a:br/>
            <a:r>
              <a:t>including DAQ electronics, cables, and fibers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optimizing final orientation of single-layer layout, looking at addition of small silicon sections for higher acceptance (non-DMNI – scientific)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optimizing relative orientations and shifts between consecutive layers to avoid dead regions between modules (non-DMNI – scientific)</a:t>
            </a:r>
          </a:p>
          <a:p>
            <a:pPr defTabSz="457200">
              <a:spcBef>
                <a:spcPts val="100"/>
              </a:spcBef>
              <a:defRPr sz="1200" i="1">
                <a:solidFill>
                  <a:srgbClr val="0433FF"/>
                </a:solidFill>
              </a:defRPr>
            </a:pPr>
            <a:r>
              <a:t>Work on ECAL trigger and readout (UMN)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/>
            </a:pPr>
            <a:r>
              <a:t>established stable optical link (3 Gbps/6 Gbps) and communications protocol for Ecal control and DAQ using Polarfire FPGA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/>
            </a:pPr>
            <a:r>
              <a:t>developed event building FW from the HGCROC to the optical link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/>
            </a:pPr>
            <a:r>
              <a:t>developed bit-level emulation for HGCROC trigger processing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/>
            </a:pPr>
            <a:r>
              <a:t>block-level design underway for Polarfire mezzanine hardware</a:t>
            </a:r>
          </a:p>
        </p:txBody>
      </p:sp>
      <p:grpSp>
        <p:nvGrpSpPr>
          <p:cNvPr id="312" name="Google Shape;156;p2"/>
          <p:cNvGrpSpPr/>
          <p:nvPr/>
        </p:nvGrpSpPr>
        <p:grpSpPr>
          <a:xfrm>
            <a:off x="6358249" y="4388472"/>
            <a:ext cx="2466700" cy="2274866"/>
            <a:chOff x="0" y="0"/>
            <a:chExt cx="2466698" cy="2274865"/>
          </a:xfrm>
        </p:grpSpPr>
        <p:grpSp>
          <p:nvGrpSpPr>
            <p:cNvPr id="310" name="Google Shape;157;p2"/>
            <p:cNvGrpSpPr/>
            <p:nvPr/>
          </p:nvGrpSpPr>
          <p:grpSpPr>
            <a:xfrm>
              <a:off x="0" y="141567"/>
              <a:ext cx="2466699" cy="2133299"/>
              <a:chOff x="0" y="0"/>
              <a:chExt cx="2466698" cy="2133297"/>
            </a:xfrm>
          </p:grpSpPr>
          <p:pic>
            <p:nvPicPr>
              <p:cNvPr id="308" name="Google Shape;158;p2" descr="Google Shape;158;p2"/>
              <p:cNvPicPr>
                <a:picLocks noChangeAspect="1"/>
              </p:cNvPicPr>
              <p:nvPr/>
            </p:nvPicPr>
            <p:blipFill>
              <a:blip r:embed="rId2"/>
              <a:srcRect l="2455" t="5580" b="2902"/>
              <a:stretch>
                <a:fillRect/>
              </a:stretch>
            </p:blipFill>
            <p:spPr>
              <a:xfrm>
                <a:off x="0" y="0"/>
                <a:ext cx="2466699" cy="21332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09" name="Google Shape;159;p2"/>
              <p:cNvSpPr txBox="1"/>
              <p:nvPr/>
            </p:nvSpPr>
            <p:spPr>
              <a:xfrm>
                <a:off x="813859" y="627223"/>
                <a:ext cx="1455840" cy="12058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699" tIns="45699" rIns="45699" bIns="45699" numCol="1" anchor="t">
                <a:noAutofit/>
              </a:bodyPr>
              <a:lstStyle/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 MeV, Default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 MeV, New variables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10 MeV, Default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10 MeV, New variables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100 MeV, Default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100 MeV, New variables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 GeV, Default</a:t>
                </a:r>
              </a:p>
              <a:p>
                <a:pPr>
                  <a:defRPr sz="7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m</a:t>
                </a:r>
                <a:r>
                  <a:rPr baseline="-33142"/>
                  <a:t>A’</a:t>
                </a:r>
                <a:r>
                  <a:t> = 1 GeV, New variables</a:t>
                </a:r>
              </a:p>
            </p:txBody>
          </p:sp>
        </p:grpSp>
        <p:sp>
          <p:nvSpPr>
            <p:cNvPr id="311" name="Google Shape;160;p2"/>
            <p:cNvSpPr/>
            <p:nvPr/>
          </p:nvSpPr>
          <p:spPr>
            <a:xfrm>
              <a:off x="1317685" y="0"/>
              <a:ext cx="965172" cy="17816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15" name="Group"/>
          <p:cNvGrpSpPr/>
          <p:nvPr/>
        </p:nvGrpSpPr>
        <p:grpSpPr>
          <a:xfrm>
            <a:off x="4558730" y="5280581"/>
            <a:ext cx="2012025" cy="529332"/>
            <a:chOff x="0" y="0"/>
            <a:chExt cx="2012023" cy="529330"/>
          </a:xfrm>
        </p:grpSpPr>
        <p:sp>
          <p:nvSpPr>
            <p:cNvPr id="313" name="Google Shape;164;p2"/>
            <p:cNvSpPr txBox="1"/>
            <p:nvPr/>
          </p:nvSpPr>
          <p:spPr>
            <a:xfrm>
              <a:off x="0" y="0"/>
              <a:ext cx="2012024" cy="41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699" tIns="45699" rIns="45699" bIns="45699" numCol="1" anchor="t">
              <a:noAutofit/>
            </a:bodyPr>
            <a:lstStyle>
              <a:lvl1pPr algn="ctr">
                <a:defRPr sz="800" b="1"/>
              </a:lvl1pPr>
            </a:lstStyle>
            <a:p>
              <a:r>
                <a:t>Improvements to BDT veto:    10-20% higher signal efficiency</a:t>
              </a:r>
            </a:p>
          </p:txBody>
        </p:sp>
        <p:sp>
          <p:nvSpPr>
            <p:cNvPr id="314" name="Google Shape;168;p2"/>
            <p:cNvSpPr txBox="1"/>
            <p:nvPr/>
          </p:nvSpPr>
          <p:spPr>
            <a:xfrm>
              <a:off x="325410" y="290702"/>
              <a:ext cx="1361204" cy="238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699" tIns="45699" rIns="45699" bIns="45699" numCol="1" anchor="t">
              <a:noAutofit/>
            </a:bodyPr>
            <a:lstStyle/>
            <a:p>
              <a:pPr>
                <a:defRPr sz="900" b="1" baseline="29333"/>
              </a:pPr>
              <a:r>
                <a:t>1</a:t>
              </a:r>
              <a:r>
                <a:rPr u="sng" baseline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3"/>
                </a:rPr>
                <a:t>arXiv:1902.08570</a:t>
              </a:r>
            </a:p>
          </p:txBody>
        </p:sp>
      </p:grpSp>
      <p:grpSp>
        <p:nvGrpSpPr>
          <p:cNvPr id="320" name="Google Shape;145;p1"/>
          <p:cNvGrpSpPr/>
          <p:nvPr/>
        </p:nvGrpSpPr>
        <p:grpSpPr>
          <a:xfrm>
            <a:off x="5908071" y="985994"/>
            <a:ext cx="3235929" cy="1668069"/>
            <a:chOff x="0" y="0"/>
            <a:chExt cx="3235928" cy="1668067"/>
          </a:xfrm>
        </p:grpSpPr>
        <p:pic>
          <p:nvPicPr>
            <p:cNvPr id="316" name="Google Shape;146;p1" descr="Google Shape;146;p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37795"/>
              <a:ext cx="1703105" cy="14302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7" name="Google Shape;147;p1" descr="Google Shape;147;p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0106" y="243911"/>
              <a:ext cx="1695823" cy="1424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8" name="Google Shape;148;p1"/>
            <p:cNvSpPr txBox="1"/>
            <p:nvPr/>
          </p:nvSpPr>
          <p:spPr>
            <a:xfrm>
              <a:off x="227951" y="155261"/>
              <a:ext cx="1247203" cy="458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>
                <a:defRPr sz="700" b="1"/>
              </a:lvl1pPr>
            </a:lstStyle>
            <a:p>
              <a:r>
                <a:t>Default module orientation</a:t>
              </a:r>
            </a:p>
          </p:txBody>
        </p:sp>
        <p:sp>
          <p:nvSpPr>
            <p:cNvPr id="319" name="Google Shape;149;p1"/>
            <p:cNvSpPr txBox="1"/>
            <p:nvPr/>
          </p:nvSpPr>
          <p:spPr>
            <a:xfrm>
              <a:off x="1505523" y="0"/>
              <a:ext cx="1730406" cy="7691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algn="ctr">
                <a:defRPr sz="700" b="1"/>
              </a:pPr>
              <a:r>
                <a:t>90° rotation + added sections for wide-angle coverage</a:t>
              </a:r>
            </a:p>
            <a:p>
              <a:pPr algn="ctr">
                <a:defRPr sz="700" b="1"/>
              </a:pPr>
              <a:r>
                <a:t>of recoil electrons deflected by the magnetic field</a:t>
              </a:r>
            </a:p>
          </p:txBody>
        </p:sp>
      </p:grpSp>
      <p:grpSp>
        <p:nvGrpSpPr>
          <p:cNvPr id="323" name="Group"/>
          <p:cNvGrpSpPr/>
          <p:nvPr/>
        </p:nvGrpSpPr>
        <p:grpSpPr>
          <a:xfrm>
            <a:off x="4215887" y="980058"/>
            <a:ext cx="1728653" cy="1559705"/>
            <a:chOff x="0" y="0"/>
            <a:chExt cx="1728652" cy="1559703"/>
          </a:xfrm>
        </p:grpSpPr>
        <p:pic>
          <p:nvPicPr>
            <p:cNvPr id="321" name="Google Shape;141;p1" descr="Google Shape;141;p1"/>
            <p:cNvPicPr>
              <a:picLocks noChangeAspect="1"/>
            </p:cNvPicPr>
            <p:nvPr/>
          </p:nvPicPr>
          <p:blipFill>
            <a:blip r:embed="rId6"/>
            <a:srcRect l="21383" t="7216" r="21383" b="7216"/>
            <a:stretch>
              <a:fillRect/>
            </a:stretch>
          </p:blipFill>
          <p:spPr>
            <a:xfrm>
              <a:off x="0" y="181673"/>
              <a:ext cx="1728653" cy="13780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2" name="Google Shape;150;p1"/>
            <p:cNvSpPr txBox="1"/>
            <p:nvPr/>
          </p:nvSpPr>
          <p:spPr>
            <a:xfrm>
              <a:off x="0" y="0"/>
              <a:ext cx="1660094" cy="25262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>
                <a:defRPr sz="800" b="1"/>
              </a:lvl1pPr>
            </a:lstStyle>
            <a:p>
              <a:r>
                <a:t>ECAL double-layer layout option: front view</a:t>
              </a:r>
            </a:p>
          </p:txBody>
        </p:sp>
      </p:grpSp>
      <p:sp>
        <p:nvSpPr>
          <p:cNvPr id="324" name="Simulation Studies (UCSB: non-DMNI – scientific)…"/>
          <p:cNvSpPr txBox="1"/>
          <p:nvPr/>
        </p:nvSpPr>
        <p:spPr>
          <a:xfrm>
            <a:off x="457751" y="4559727"/>
            <a:ext cx="4114249" cy="166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100"/>
              </a:spcBef>
              <a:defRPr sz="1200" i="1">
                <a:solidFill>
                  <a:srgbClr val="941100"/>
                </a:solidFill>
              </a:defRPr>
            </a:pPr>
            <a:r>
              <a:t>Simulation Studies (UCSB: non-DMNI – scientific)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studies to understand radiation damage of silicon and determine cooling needs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improved BDT-based veto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optimization of DNN veto using ParticleNet</a:t>
            </a:r>
            <a:r>
              <a:rPr baseline="29333"/>
              <a:t>1</a:t>
            </a:r>
            <a:r>
              <a:t> to exploit imaging capabilities</a:t>
            </a:r>
          </a:p>
          <a:p>
            <a:pPr marL="228600" indent="-228600">
              <a:spcBef>
                <a:spcPts val="100"/>
              </a:spcBef>
              <a:buSzPct val="100000"/>
              <a:buChar char="•"/>
              <a:defRPr sz="1200">
                <a:solidFill>
                  <a:srgbClr val="941100"/>
                </a:solidFill>
              </a:defRPr>
            </a:pPr>
            <a:r>
              <a:t>dedicated studies of most challenging O(1-10) backgrounds underway</a:t>
            </a:r>
          </a:p>
        </p:txBody>
      </p:sp>
      <p:grpSp>
        <p:nvGrpSpPr>
          <p:cNvPr id="327" name="Google Shape;165;p2"/>
          <p:cNvGrpSpPr/>
          <p:nvPr/>
        </p:nvGrpSpPr>
        <p:grpSpPr>
          <a:xfrm>
            <a:off x="6317673" y="2637123"/>
            <a:ext cx="2731078" cy="1929419"/>
            <a:chOff x="720481" y="0"/>
            <a:chExt cx="2731077" cy="1929417"/>
          </a:xfrm>
        </p:grpSpPr>
        <p:pic>
          <p:nvPicPr>
            <p:cNvPr id="325" name="Google Shape;166;p2" descr="Google Shape;166;p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481" y="-1"/>
              <a:ext cx="2731078" cy="19294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6" name="Google Shape;167;p2"/>
            <p:cNvSpPr txBox="1"/>
            <p:nvPr/>
          </p:nvSpPr>
          <p:spPr>
            <a:xfrm>
              <a:off x="1180608" y="1064263"/>
              <a:ext cx="1365093" cy="49255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699" tIns="45699" rIns="45699" bIns="45699" numCol="1" anchor="t">
              <a:noAutofit/>
            </a:bodyPr>
            <a:lstStyle>
              <a:lvl1pPr>
                <a:defRPr sz="800" b="1"/>
              </a:lvl1pPr>
            </a:lstStyle>
            <a:p>
              <a:r>
                <a:t>FLUKA simulation of integrated dose vs depth: 1e15 EoT</a:t>
              </a:r>
            </a:p>
          </p:txBody>
        </p:sp>
      </p:grpSp>
      <p:sp>
        <p:nvSpPr>
          <p:cNvPr id="328" name="Google Shape;143;p1"/>
          <p:cNvSpPr txBox="1"/>
          <p:nvPr/>
        </p:nvSpPr>
        <p:spPr>
          <a:xfrm>
            <a:off x="457751" y="916270"/>
            <a:ext cx="3704734" cy="85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200" b="1"/>
            </a:pPr>
            <a:r>
              <a:t>Institutions Involved:</a:t>
            </a:r>
          </a:p>
          <a:p>
            <a:pPr marL="101600" indent="-101600">
              <a:buSzPct val="100000"/>
              <a:buFont typeface="Arial"/>
              <a:buChar char="•"/>
              <a:defRPr sz="1200"/>
            </a:pPr>
            <a:r>
              <a:t>UCSB: ECal layout, module design and assembly, support design and assembly</a:t>
            </a:r>
          </a:p>
          <a:p>
            <a:pPr marL="101600" indent="-101600">
              <a:buSzPct val="100000"/>
              <a:buFont typeface="Arial"/>
              <a:buChar char="•"/>
              <a:defRPr sz="1200"/>
            </a:pPr>
            <a:r>
              <a:t>UMN: ECal readout and DAQ development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OE SC Theme - Blue v5">
  <a:themeElements>
    <a:clrScheme name="DOE SC Theme - Blue v5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636"/>
      </a:accent1>
      <a:accent2>
        <a:srgbClr val="F3C727"/>
      </a:accent2>
      <a:accent3>
        <a:srgbClr val="4F81BD"/>
      </a:accent3>
      <a:accent4>
        <a:srgbClr val="C0504D"/>
      </a:accent4>
      <a:accent5>
        <a:srgbClr val="9BBB59"/>
      </a:accent5>
      <a:accent6>
        <a:srgbClr val="8064A2"/>
      </a:accent6>
      <a:hlink>
        <a:srgbClr val="0000FF"/>
      </a:hlink>
      <a:folHlink>
        <a:srgbClr val="FF00FF"/>
      </a:folHlink>
    </a:clrScheme>
    <a:fontScheme name="DOE SC Theme - Blue v5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OE SC Theme - Blue v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1750" dir="5400000" rotWithShape="0">
              <a:srgbClr val="000000">
                <a:alpha val="47000"/>
              </a:srgbClr>
            </a:outerShdw>
          </a:effectLst>
        </a:effectStyle>
        <a:effectStyle>
          <a:effectLst>
            <a:outerShdw blurRad="50800" dist="31750" dir="5400000" rotWithShape="0">
              <a:srgbClr val="000000">
                <a:alpha val="47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round/>
        </a:ln>
        <a:effectLst>
          <a:outerShdw blurRad="50800" dist="31750" dir="5400000" rotWithShape="0">
            <a:srgbClr val="000000">
              <a:alpha val="47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2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OE SC Theme - Blue v5">
  <a:themeElements>
    <a:clrScheme name="DOE SC Theme - Blue v5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636"/>
      </a:accent1>
      <a:accent2>
        <a:srgbClr val="F3C727"/>
      </a:accent2>
      <a:accent3>
        <a:srgbClr val="4F81BD"/>
      </a:accent3>
      <a:accent4>
        <a:srgbClr val="C0504D"/>
      </a:accent4>
      <a:accent5>
        <a:srgbClr val="9BBB59"/>
      </a:accent5>
      <a:accent6>
        <a:srgbClr val="8064A2"/>
      </a:accent6>
      <a:hlink>
        <a:srgbClr val="0000FF"/>
      </a:hlink>
      <a:folHlink>
        <a:srgbClr val="FF00FF"/>
      </a:folHlink>
    </a:clrScheme>
    <a:fontScheme name="DOE SC Theme - Blue v5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OE SC Theme - Blue v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1750" dir="5400000" rotWithShape="0">
              <a:srgbClr val="000000">
                <a:alpha val="47000"/>
              </a:srgbClr>
            </a:outerShdw>
          </a:effectLst>
        </a:effectStyle>
        <a:effectStyle>
          <a:effectLst>
            <a:outerShdw blurRad="50800" dist="31750" dir="5400000" rotWithShape="0">
              <a:srgbClr val="000000">
                <a:alpha val="47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round/>
        </a:ln>
        <a:effectLst>
          <a:outerShdw blurRad="50800" dist="31750" dir="5400000" rotWithShape="0">
            <a:srgbClr val="000000">
              <a:alpha val="47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2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2387</Words>
  <Application>Microsoft Macintosh PowerPoint</Application>
  <PresentationFormat>On-screen Show (4:3)</PresentationFormat>
  <Paragraphs>290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Arial</vt:lpstr>
      <vt:lpstr>Calibri</vt:lpstr>
      <vt:lpstr>Cambria</vt:lpstr>
      <vt:lpstr>Gill Sans</vt:lpstr>
      <vt:lpstr>Gill Sans SemiBold</vt:lpstr>
      <vt:lpstr>Helvetica</vt:lpstr>
      <vt:lpstr>Helvetica Neue</vt:lpstr>
      <vt:lpstr>Helvetica Neue Light</vt:lpstr>
      <vt:lpstr>Lucida Grande</vt:lpstr>
      <vt:lpstr>Times New Roman</vt:lpstr>
      <vt:lpstr>Times Roman</vt:lpstr>
      <vt:lpstr>Verdana</vt:lpstr>
      <vt:lpstr>Wingdings</vt:lpstr>
      <vt:lpstr>Wingdings 3</vt:lpstr>
      <vt:lpstr>DOE SC Theme - Blue v5</vt:lpstr>
      <vt:lpstr>Light Dark Matter eXperiment (LDMX) Overview</vt:lpstr>
      <vt:lpstr>Light Dark Matter eXperiment (LDMX) Comparison to Key Competitors</vt:lpstr>
      <vt:lpstr>Light Dark Matter eXperiment (LDMX) Organization and Management</vt:lpstr>
      <vt:lpstr>Light Dark Matter eXperiment (LDMX) DMNI Project Scope and High-level Milestones</vt:lpstr>
      <vt:lpstr>Light Dark Matter eXperiment (LDMX) Recent and Upcoming Milestones</vt:lpstr>
      <vt:lpstr>Light Dark Matter eXperiment (LDMX) Recent Highlights: Target Scintillator Pad</vt:lpstr>
      <vt:lpstr>Light Dark Matter eXperiment (LDMX) Recent Highlights: HCal</vt:lpstr>
      <vt:lpstr>Light Dark Matter eXperiment (LDMX) Recent Highlights: Trigger, DAQ and Slow Control</vt:lpstr>
      <vt:lpstr>Light Dark Matter eXperiment (LDMX) Recent Highlights: ECal</vt:lpstr>
      <vt:lpstr>Light Dark Matter eXperiment (LDMX) Software and Physics (non-DMNI Scope)</vt:lpstr>
      <vt:lpstr>Light Dark Matter eXperiment (LDMX) DMNI Budget</vt:lpstr>
      <vt:lpstr>Light Dark Matter eXperiment (LDMX) Project Management and Planning</vt:lpstr>
      <vt:lpstr>Light Dark Matter eXperiment (LDMX) Project Management and Planning</vt:lpstr>
      <vt:lpstr>Light Dark Matter eXperiment (LDMX) Beyond A′-mediated Freeze-out DM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Dark Matter eXperiment (LDMX) Overview</dc:title>
  <cp:lastModifiedBy>Nelson, Timothy Knight</cp:lastModifiedBy>
  <cp:revision>1</cp:revision>
  <dcterms:modified xsi:type="dcterms:W3CDTF">2020-09-29T00:19:02Z</dcterms:modified>
</cp:coreProperties>
</file>