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20"/>
  </p:notesMasterIdLst>
  <p:handoutMasterIdLst>
    <p:handoutMasterId r:id="rId21"/>
  </p:handoutMasterIdLst>
  <p:sldIdLst>
    <p:sldId id="297" r:id="rId2"/>
    <p:sldId id="330" r:id="rId3"/>
    <p:sldId id="346" r:id="rId4"/>
    <p:sldId id="332" r:id="rId5"/>
    <p:sldId id="334" r:id="rId6"/>
    <p:sldId id="345" r:id="rId7"/>
    <p:sldId id="329" r:id="rId8"/>
    <p:sldId id="341" r:id="rId9"/>
    <p:sldId id="342" r:id="rId10"/>
    <p:sldId id="331" r:id="rId11"/>
    <p:sldId id="343" r:id="rId12"/>
    <p:sldId id="344" r:id="rId13"/>
    <p:sldId id="335" r:id="rId14"/>
    <p:sldId id="336" r:id="rId15"/>
    <p:sldId id="337" r:id="rId16"/>
    <p:sldId id="338" r:id="rId17"/>
    <p:sldId id="340" r:id="rId18"/>
    <p:sldId id="333" r:id="rId19"/>
  </p:sldIdLst>
  <p:sldSz cx="9144000" cy="6858000" type="screen4x3"/>
  <p:notesSz cx="7026275" cy="93122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 varScale="1">
        <p:scale>
          <a:sx n="61" d="100"/>
          <a:sy n="61" d="100"/>
        </p:scale>
        <p:origin x="-90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863" y="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1B13B3-93AF-4447-928E-CDE458E0C3AA}" type="datetimeFigureOut">
              <a:rPr lang="en-US" smtClean="0"/>
              <a:t>1/15/2016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863" y="8845550"/>
            <a:ext cx="304482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A6332-A183-4AA3-A0A9-898DF0883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02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54" tIns="46678" rIns="93354" bIns="46678" rtlCol="0"/>
          <a:lstStyle>
            <a:lvl1pPr algn="r">
              <a:defRPr sz="1200"/>
            </a:lvl1pPr>
          </a:lstStyle>
          <a:p>
            <a:fld id="{DE2B3A16-98BA-4E4D-A8A4-4B0FA361B8B0}" type="datetimeFigureOut">
              <a:rPr lang="en-US" smtClean="0"/>
              <a:pPr/>
              <a:t>1/15/2016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4" tIns="46678" rIns="93354" bIns="4667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54" tIns="46678" rIns="93354" bIns="4667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54" tIns="46678" rIns="93354" bIns="46678" rtlCol="0" anchor="b"/>
          <a:lstStyle>
            <a:lvl1pPr algn="r">
              <a:defRPr sz="1200"/>
            </a:lvl1pPr>
          </a:lstStyle>
          <a:p>
            <a:fld id="{073E9C51-C9DC-4E7F-8318-6759BB06025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2210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4000" b="1" cap="all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22860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1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169" y="6386185"/>
            <a:ext cx="984381" cy="3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5760"/>
            <a:ext cx="8229600" cy="685800"/>
          </a:xfrm>
        </p:spPr>
        <p:txBody>
          <a:bodyPr>
            <a:normAutofit/>
          </a:bodyPr>
          <a:lstStyle>
            <a:lvl1pPr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12/16/2015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Y. Nosochkov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D0C3B8FA-05D6-4874-AF42-6ABF4E27286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 err="1" smtClean="0"/>
              <a:t>Lcls-ii</a:t>
            </a:r>
            <a:r>
              <a:rPr lang="en-US" sz="3200" dirty="0" smtClean="0"/>
              <a:t> and connection to south arc</a:t>
            </a:r>
            <a:endParaRPr lang="en-US" sz="3200" baseline="-2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99" y="3505200"/>
            <a:ext cx="7841915" cy="2286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Y. Nosochkov</a:t>
            </a:r>
          </a:p>
          <a:p>
            <a:r>
              <a:rPr lang="en-US" sz="2000" dirty="0" smtClean="0"/>
              <a:t>T. Raubenheimer, R. Iverson, C</a:t>
            </a:r>
            <a:r>
              <a:rPr lang="en-US" sz="2000" dirty="0"/>
              <a:t>. Iverson, M. Santana, </a:t>
            </a:r>
            <a:r>
              <a:rPr lang="en-US" sz="2000" dirty="0" smtClean="0"/>
              <a:t>M. Woodley</a:t>
            </a:r>
          </a:p>
          <a:p>
            <a:endParaRPr lang="en-US" sz="2000" dirty="0" smtClean="0"/>
          </a:p>
          <a:p>
            <a:r>
              <a:rPr lang="en-US" sz="2000" dirty="0" smtClean="0"/>
              <a:t>January 15, 2016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70042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65760"/>
            <a:ext cx="8412480" cy="63093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413764" y="365760"/>
            <a:ext cx="1364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M. Santana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73444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Original </a:t>
            </a:r>
            <a:r>
              <a:rPr lang="en-US" sz="2200" dirty="0" smtClean="0">
                <a:latin typeface="Symbol" panose="05050102010706020507" pitchFamily="18" charset="2"/>
              </a:rPr>
              <a:t>b</a:t>
            </a:r>
            <a:r>
              <a:rPr lang="en-US" sz="2200" dirty="0" smtClean="0"/>
              <a:t> functions from BSY to South arc instrument section</a:t>
            </a:r>
            <a:endParaRPr lang="en-US" sz="2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80160"/>
            <a:ext cx="8229600" cy="4961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6627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200" dirty="0"/>
              <a:t>Original </a:t>
            </a:r>
            <a:r>
              <a:rPr lang="en-US" sz="2200" dirty="0" smtClean="0">
                <a:latin typeface="+mn-lt"/>
              </a:rPr>
              <a:t>dispersion</a:t>
            </a:r>
            <a:r>
              <a:rPr lang="en-US" sz="2200" dirty="0" smtClean="0">
                <a:latin typeface="Symbol" panose="05050102010706020507" pitchFamily="18" charset="2"/>
              </a:rPr>
              <a:t> </a:t>
            </a:r>
            <a:r>
              <a:rPr lang="en-US" sz="2200" dirty="0" smtClean="0"/>
              <a:t>from </a:t>
            </a:r>
            <a:r>
              <a:rPr lang="en-US" sz="2200" dirty="0"/>
              <a:t>BSY to South arc instrument section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280160"/>
            <a:ext cx="8229600" cy="5152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2727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 in the BSY wall for transport to South arc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13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457200" y="1371600"/>
            <a:ext cx="8229600" cy="3657600"/>
            <a:chOff x="457200" y="1371600"/>
            <a:chExt cx="8229600" cy="36576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" y="1371600"/>
              <a:ext cx="4876800" cy="36576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43600" y="1371600"/>
              <a:ext cx="2743200" cy="3657600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>
              <a:off x="3727090" y="3083355"/>
              <a:ext cx="768100" cy="0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7918700" y="3221316"/>
              <a:ext cx="685825" cy="207684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76914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Downbeam</a:t>
            </a:r>
            <a:r>
              <a:rPr lang="en-US" dirty="0" smtClean="0"/>
              <a:t> of BSY wall window towards South arc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14400" y="1188720"/>
            <a:ext cx="7315200" cy="5486400"/>
            <a:chOff x="914400" y="1188720"/>
            <a:chExt cx="7315200" cy="54864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400" y="1188720"/>
              <a:ext cx="7315200" cy="5486400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 flipV="1">
              <a:off x="5148075" y="3931921"/>
              <a:ext cx="844910" cy="36576"/>
            </a:xfrm>
            <a:prstGeom prst="straightConnector1">
              <a:avLst/>
            </a:prstGeom>
            <a:ln w="31750">
              <a:solidFill>
                <a:schemeClr val="bg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2178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</a:t>
            </a:r>
            <a:r>
              <a:rPr lang="en-US" dirty="0" smtClean="0"/>
              <a:t>urther </a:t>
            </a:r>
            <a:r>
              <a:rPr lang="en-US" dirty="0" err="1" smtClean="0"/>
              <a:t>downbeam</a:t>
            </a:r>
            <a:r>
              <a:rPr lang="en-US" dirty="0" smtClean="0"/>
              <a:t> towards South arc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8872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1437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 arc instrument section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097280"/>
            <a:ext cx="5622925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17251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BSY top view with dimensions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1463040"/>
            <a:ext cx="9144000" cy="4545224"/>
            <a:chOff x="0" y="1463040"/>
            <a:chExt cx="9144000" cy="454522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463040"/>
              <a:ext cx="9144000" cy="4545224"/>
            </a:xfrm>
            <a:prstGeom prst="rect">
              <a:avLst/>
            </a:prstGeom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5032860" y="3012446"/>
              <a:ext cx="953720" cy="262934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224715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Detailed top view with original components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18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0" y="1280160"/>
            <a:ext cx="9144000" cy="5036548"/>
            <a:chOff x="0" y="1280160"/>
            <a:chExt cx="9144000" cy="50365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280160"/>
              <a:ext cx="9144000" cy="5036548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 rot="-5400000">
              <a:off x="708149" y="4757181"/>
              <a:ext cx="7232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50B1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8354892" y="3544215"/>
              <a:ext cx="729695" cy="115215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77098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SLAC beam lines schematic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2</a:t>
            </a:fld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0" y="1158019"/>
            <a:ext cx="9144000" cy="4541961"/>
            <a:chOff x="0" y="1158019"/>
            <a:chExt cx="9144000" cy="454196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158019"/>
              <a:ext cx="9144000" cy="4541961"/>
            </a:xfrm>
            <a:prstGeom prst="rect">
              <a:avLst/>
            </a:prstGeom>
          </p:spPr>
        </p:pic>
        <p:cxnSp>
          <p:nvCxnSpPr>
            <p:cNvPr id="8" name="Straight Arrow Connector 7"/>
            <p:cNvCxnSpPr/>
            <p:nvPr/>
          </p:nvCxnSpPr>
          <p:spPr>
            <a:xfrm flipV="1">
              <a:off x="5394465" y="3582620"/>
              <a:ext cx="345645" cy="691290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 Box 4"/>
            <p:cNvSpPr txBox="1">
              <a:spLocks noChangeArrowheads="1"/>
            </p:cNvSpPr>
            <p:nvPr/>
          </p:nvSpPr>
          <p:spPr bwMode="auto">
            <a:xfrm>
              <a:off x="3916875" y="4273910"/>
              <a:ext cx="1663270" cy="461963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SARC</a:t>
              </a:r>
              <a:r>
                <a:rPr kumimoji="0" lang="en-US" altLang="en-US" sz="14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 </a:t>
              </a:r>
              <a:r>
                <a:rPr kumimoji="0" lang="en-US" altLang="en-US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cs typeface="Arial" pitchFamily="34" charset="0"/>
                </a:rPr>
                <a:t>Instrument Section</a:t>
              </a:r>
              <a:endParaRPr kumimoji="0" lang="en-US" alt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031892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BSY schematic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3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457200" y="1097280"/>
            <a:ext cx="8229600" cy="5725576"/>
            <a:chOff x="457200" y="1097280"/>
            <a:chExt cx="8229600" cy="572557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7200" y="1097280"/>
              <a:ext cx="8229600" cy="5725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6" name="Straight Arrow Connector 5"/>
            <p:cNvCxnSpPr/>
            <p:nvPr/>
          </p:nvCxnSpPr>
          <p:spPr>
            <a:xfrm>
              <a:off x="7106730" y="5118820"/>
              <a:ext cx="576075" cy="28803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64435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BSY to South arc – top view schematic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0" y="1645920"/>
            <a:ext cx="9144000" cy="3588335"/>
            <a:chOff x="0" y="1645920"/>
            <a:chExt cx="9144000" cy="358833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45920"/>
              <a:ext cx="9144000" cy="3588335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854264" y="3966670"/>
              <a:ext cx="1292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t</a:t>
              </a:r>
              <a:r>
                <a:rPr lang="en-US" sz="1600" dirty="0" smtClean="0">
                  <a:solidFill>
                    <a:srgbClr val="C00000"/>
                  </a:solidFill>
                </a:rPr>
                <a:t>o South arc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5263290" y="3774645"/>
              <a:ext cx="576075" cy="115215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528060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BSY – 3D schematic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0" y="1371600"/>
            <a:ext cx="9144000" cy="4688915"/>
            <a:chOff x="0" y="1371600"/>
            <a:chExt cx="9144000" cy="468891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371600"/>
              <a:ext cx="9144000" cy="4688915"/>
            </a:xfrm>
            <a:prstGeom prst="rect">
              <a:avLst/>
            </a:prstGeom>
          </p:spPr>
        </p:pic>
        <p:cxnSp>
          <p:nvCxnSpPr>
            <p:cNvPr id="7" name="Straight Arrow Connector 6"/>
            <p:cNvCxnSpPr/>
            <p:nvPr/>
          </p:nvCxnSpPr>
          <p:spPr>
            <a:xfrm flipV="1">
              <a:off x="4648810" y="3659430"/>
              <a:ext cx="768100" cy="184935"/>
            </a:xfrm>
            <a:prstGeom prst="straightConnector1">
              <a:avLst/>
            </a:prstGeom>
            <a:ln w="31750">
              <a:solidFill>
                <a:srgbClr val="C00000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4470214" y="3846773"/>
              <a:ext cx="1292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C00000"/>
                  </a:solidFill>
                </a:rPr>
                <a:t>t</a:t>
              </a:r>
              <a:r>
                <a:rPr lang="en-US" sz="1600" dirty="0" smtClean="0">
                  <a:solidFill>
                    <a:srgbClr val="C00000"/>
                  </a:solidFill>
                </a:rPr>
                <a:t>o South arc</a:t>
              </a:r>
              <a:endParaRPr lang="en-US" sz="1600" dirty="0">
                <a:solidFill>
                  <a:srgbClr val="C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4694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5400000">
            <a:off x="1382503" y="-985693"/>
            <a:ext cx="6400800" cy="8394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Original lines to N/S arcs starting from 50B1 dipole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487611" y="5886920"/>
            <a:ext cx="12923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t</a:t>
            </a:r>
            <a:r>
              <a:rPr lang="en-US" sz="1600" dirty="0" smtClean="0">
                <a:solidFill>
                  <a:srgbClr val="C00000"/>
                </a:solidFill>
              </a:rPr>
              <a:t>o South arc</a:t>
            </a:r>
            <a:endParaRPr lang="en-US" sz="1600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8105260" y="5042010"/>
            <a:ext cx="629617" cy="57608"/>
          </a:xfrm>
          <a:prstGeom prst="straightConnector1">
            <a:avLst/>
          </a:prstGeom>
          <a:ln w="31750">
            <a:solidFill>
              <a:srgbClr val="C0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6380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preader layout showing the original trajectory to South Arc</a:t>
            </a:r>
            <a:endParaRPr lang="en-US" sz="24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506945" y="1300244"/>
            <a:ext cx="1476686" cy="48320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292934"/>
                </a:solidFill>
              </a:rPr>
              <a:t>Quads: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SXR – cyan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HXR – green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Dump – black</a:t>
            </a:r>
          </a:p>
          <a:p>
            <a:r>
              <a:rPr lang="en-US" sz="1400" dirty="0" err="1" smtClean="0">
                <a:solidFill>
                  <a:srgbClr val="292934"/>
                </a:solidFill>
              </a:rPr>
              <a:t>CuRF</a:t>
            </a:r>
            <a:r>
              <a:rPr lang="en-US" sz="1400" dirty="0" smtClean="0">
                <a:solidFill>
                  <a:srgbClr val="292934"/>
                </a:solidFill>
              </a:rPr>
              <a:t> – black</a:t>
            </a:r>
          </a:p>
          <a:p>
            <a:endParaRPr lang="en-US" sz="1400" dirty="0" smtClean="0">
              <a:solidFill>
                <a:srgbClr val="292934"/>
              </a:solidFill>
            </a:endParaRPr>
          </a:p>
          <a:p>
            <a:r>
              <a:rPr lang="en-US" sz="1400" dirty="0" smtClean="0">
                <a:solidFill>
                  <a:srgbClr val="292934"/>
                </a:solidFill>
              </a:rPr>
              <a:t>DC bends: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– red</a:t>
            </a:r>
          </a:p>
          <a:p>
            <a:endParaRPr lang="en-US" sz="1400" dirty="0" smtClean="0">
              <a:solidFill>
                <a:srgbClr val="292934"/>
              </a:solidFill>
            </a:endParaRPr>
          </a:p>
          <a:p>
            <a:r>
              <a:rPr lang="en-US" sz="1400" dirty="0" smtClean="0">
                <a:solidFill>
                  <a:srgbClr val="292934"/>
                </a:solidFill>
              </a:rPr>
              <a:t>Septa, kickers,</a:t>
            </a:r>
          </a:p>
          <a:p>
            <a:r>
              <a:rPr lang="en-US" sz="1400" dirty="0">
                <a:solidFill>
                  <a:srgbClr val="292934"/>
                </a:solidFill>
              </a:rPr>
              <a:t>c</a:t>
            </a:r>
            <a:r>
              <a:rPr lang="en-US" sz="1400" dirty="0" smtClean="0">
                <a:solidFill>
                  <a:srgbClr val="292934"/>
                </a:solidFill>
              </a:rPr>
              <a:t>orrector bends: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– magenta</a:t>
            </a:r>
          </a:p>
          <a:p>
            <a:endParaRPr lang="en-US" sz="1400" dirty="0" smtClean="0">
              <a:solidFill>
                <a:srgbClr val="292934"/>
              </a:solidFill>
            </a:endParaRPr>
          </a:p>
          <a:p>
            <a:r>
              <a:rPr lang="en-US" sz="1400" dirty="0" smtClean="0">
                <a:solidFill>
                  <a:srgbClr val="292934"/>
                </a:solidFill>
              </a:rPr>
              <a:t>BSY dump: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– black</a:t>
            </a:r>
          </a:p>
          <a:p>
            <a:endParaRPr lang="en-US" sz="1400" dirty="0">
              <a:solidFill>
                <a:srgbClr val="292934"/>
              </a:solidFill>
            </a:endParaRPr>
          </a:p>
          <a:p>
            <a:r>
              <a:rPr lang="en-US" sz="1400" dirty="0" smtClean="0">
                <a:solidFill>
                  <a:srgbClr val="292934"/>
                </a:solidFill>
              </a:rPr>
              <a:t>Face of muon</a:t>
            </a:r>
          </a:p>
          <a:p>
            <a:r>
              <a:rPr lang="en-US" sz="1400" dirty="0" smtClean="0">
                <a:solidFill>
                  <a:srgbClr val="292934"/>
                </a:solidFill>
              </a:rPr>
              <a:t>wall </a:t>
            </a:r>
            <a:r>
              <a:rPr lang="en-US" sz="1400" dirty="0">
                <a:solidFill>
                  <a:srgbClr val="292934"/>
                </a:solidFill>
              </a:rPr>
              <a:t>– </a:t>
            </a:r>
            <a:r>
              <a:rPr lang="en-US" sz="1400" dirty="0" smtClean="0">
                <a:solidFill>
                  <a:srgbClr val="292934"/>
                </a:solidFill>
              </a:rPr>
              <a:t>dash</a:t>
            </a:r>
          </a:p>
          <a:p>
            <a:endParaRPr lang="en-US" sz="1400" dirty="0">
              <a:solidFill>
                <a:srgbClr val="292934"/>
              </a:solidFill>
            </a:endParaRPr>
          </a:p>
          <a:p>
            <a:r>
              <a:rPr lang="en-US" sz="1400" dirty="0" smtClean="0">
                <a:solidFill>
                  <a:srgbClr val="FF00FF"/>
                </a:solidFill>
              </a:rPr>
              <a:t>South Arc:</a:t>
            </a:r>
          </a:p>
          <a:p>
            <a:r>
              <a:rPr lang="en-US" sz="1400" dirty="0">
                <a:solidFill>
                  <a:srgbClr val="FF00FF"/>
                </a:solidFill>
              </a:rPr>
              <a:t>–</a:t>
            </a:r>
            <a:r>
              <a:rPr lang="en-US" sz="1400" dirty="0" smtClean="0">
                <a:solidFill>
                  <a:srgbClr val="FF00FF"/>
                </a:solidFill>
              </a:rPr>
              <a:t>  magenta</a:t>
            </a:r>
          </a:p>
          <a:p>
            <a:r>
              <a:rPr lang="en-US" sz="1400" dirty="0">
                <a:solidFill>
                  <a:srgbClr val="FF00FF"/>
                </a:solidFill>
              </a:rPr>
              <a:t>d</a:t>
            </a:r>
            <a:r>
              <a:rPr lang="en-US" sz="1400" dirty="0" smtClean="0">
                <a:solidFill>
                  <a:srgbClr val="FF00FF"/>
                </a:solidFill>
              </a:rPr>
              <a:t>ash line</a:t>
            </a:r>
            <a:endParaRPr lang="en-US" sz="1400" dirty="0">
              <a:solidFill>
                <a:srgbClr val="FF00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28600" y="878613"/>
            <a:ext cx="7647076" cy="5888211"/>
            <a:chOff x="228600" y="878613"/>
            <a:chExt cx="7647076" cy="588821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4087368"/>
              <a:ext cx="7178040" cy="267945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600" y="1243584"/>
              <a:ext cx="7178040" cy="2722884"/>
            </a:xfrm>
            <a:prstGeom prst="rect">
              <a:avLst/>
            </a:prstGeom>
          </p:spPr>
        </p:pic>
        <p:cxnSp>
          <p:nvCxnSpPr>
            <p:cNvPr id="24" name="Straight Arrow Connector 23"/>
            <p:cNvCxnSpPr/>
            <p:nvPr/>
          </p:nvCxnSpPr>
          <p:spPr>
            <a:xfrm flipV="1">
              <a:off x="6569060" y="932675"/>
              <a:ext cx="345645" cy="340170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sysDash"/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876300" y="878613"/>
              <a:ext cx="99937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t</a:t>
              </a:r>
              <a:r>
                <a:rPr lang="en-US" sz="1600" b="1" dirty="0" smtClean="0"/>
                <a:t>o A-line</a:t>
              </a:r>
              <a:endParaRPr lang="en-US" sz="16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07465" y="1861486"/>
              <a:ext cx="615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B050"/>
                  </a:solidFill>
                </a:rPr>
                <a:t>HXR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031390" y="2468875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SXR</a:t>
              </a:r>
              <a:endParaRPr lang="en-US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077145" y="1247006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Cu-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linac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077145" y="2660900"/>
              <a:ext cx="8322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LCLS2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77145" y="4127381"/>
              <a:ext cx="83227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LCLS2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077145" y="5848515"/>
              <a:ext cx="9941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Cu-</a:t>
              </a:r>
              <a:r>
                <a:rPr lang="en-US" sz="1600" b="1" dirty="0" err="1" smtClean="0">
                  <a:solidFill>
                    <a:srgbClr val="C00000"/>
                  </a:solidFill>
                </a:rPr>
                <a:t>linac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687215" y="2968140"/>
              <a:ext cx="889987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292934"/>
                  </a:solidFill>
                </a:rPr>
                <a:t>X-plane</a:t>
              </a:r>
              <a:endParaRPr lang="en-US" sz="1600" dirty="0">
                <a:solidFill>
                  <a:srgbClr val="292934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994455" y="4120290"/>
              <a:ext cx="87113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292934"/>
                  </a:solidFill>
                </a:rPr>
                <a:t>Y-plane</a:t>
              </a:r>
              <a:endParaRPr lang="en-US" sz="1600" dirty="0">
                <a:solidFill>
                  <a:srgbClr val="292934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876300" y="2660900"/>
              <a:ext cx="671979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292934"/>
                  </a:solidFill>
                </a:rPr>
                <a:t>dump</a:t>
              </a:r>
              <a:endParaRPr lang="en-US" sz="1400" b="1" dirty="0">
                <a:solidFill>
                  <a:srgbClr val="292934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41217" y="4357811"/>
              <a:ext cx="60465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70C0"/>
                  </a:solidFill>
                </a:rPr>
                <a:t>SXR</a:t>
              </a:r>
              <a:endParaRPr lang="en-US" sz="1600" b="1" dirty="0">
                <a:solidFill>
                  <a:srgbClr val="0070C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606071" y="5894011"/>
              <a:ext cx="6158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B050"/>
                  </a:solidFill>
                </a:rPr>
                <a:t>HXR</a:t>
              </a:r>
              <a:endParaRPr lang="en-US" sz="1600" b="1" dirty="0">
                <a:solidFill>
                  <a:srgbClr val="00B050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839365" y="2975231"/>
              <a:ext cx="1408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srgbClr val="FF00FF"/>
                  </a:solidFill>
                </a:rPr>
                <a:t>t</a:t>
              </a:r>
              <a:r>
                <a:rPr lang="en-US" sz="1600" b="1" dirty="0" smtClean="0">
                  <a:solidFill>
                    <a:srgbClr val="FF00FF"/>
                  </a:solidFill>
                </a:rPr>
                <a:t>o South Arc</a:t>
              </a:r>
              <a:endParaRPr lang="en-US" sz="1600" b="1" dirty="0">
                <a:solidFill>
                  <a:srgbClr val="FF00FF"/>
                </a:solidFill>
              </a:endParaRPr>
            </a:p>
          </p:txBody>
        </p:sp>
      </p:grpSp>
      <p:sp>
        <p:nvSpPr>
          <p:cNvPr id="10" name="Freeform 9"/>
          <p:cNvSpPr/>
          <p:nvPr/>
        </p:nvSpPr>
        <p:spPr>
          <a:xfrm>
            <a:off x="5264209" y="2409914"/>
            <a:ext cx="427290" cy="153824"/>
          </a:xfrm>
          <a:custGeom>
            <a:avLst/>
            <a:gdLst>
              <a:gd name="connsiteX0" fmla="*/ 0 w 427290"/>
              <a:gd name="connsiteY0" fmla="*/ 0 h 153824"/>
              <a:gd name="connsiteX1" fmla="*/ 0 w 427290"/>
              <a:gd name="connsiteY1" fmla="*/ 0 h 153824"/>
              <a:gd name="connsiteX2" fmla="*/ 264920 w 427290"/>
              <a:gd name="connsiteY2" fmla="*/ 0 h 153824"/>
              <a:gd name="connsiteX3" fmla="*/ 427290 w 427290"/>
              <a:gd name="connsiteY3" fmla="*/ 153824 h 153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7290" h="153824">
                <a:moveTo>
                  <a:pt x="0" y="0"/>
                </a:moveTo>
                <a:lnTo>
                  <a:pt x="0" y="0"/>
                </a:lnTo>
                <a:lnTo>
                  <a:pt x="264920" y="0"/>
                </a:lnTo>
                <a:lnTo>
                  <a:pt x="427290" y="153824"/>
                </a:lnTo>
              </a:path>
            </a:pathLst>
          </a:custGeom>
          <a:noFill/>
          <a:ln w="31750">
            <a:solidFill>
              <a:srgbClr val="FF00FF"/>
            </a:solidFill>
            <a:tailEnd type="stealth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758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571" y="365760"/>
            <a:ext cx="9142857" cy="6240000"/>
            <a:chOff x="571" y="365760"/>
            <a:chExt cx="9142857" cy="6240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" y="365760"/>
              <a:ext cx="9142857" cy="6240000"/>
            </a:xfrm>
            <a:prstGeom prst="rect">
              <a:avLst/>
            </a:prstGeom>
          </p:spPr>
        </p:pic>
        <p:grpSp>
          <p:nvGrpSpPr>
            <p:cNvPr id="10" name="Group 9"/>
            <p:cNvGrpSpPr/>
            <p:nvPr/>
          </p:nvGrpSpPr>
          <p:grpSpPr>
            <a:xfrm>
              <a:off x="2423160" y="1874520"/>
              <a:ext cx="2150680" cy="192025"/>
              <a:chOff x="2423160" y="1874520"/>
              <a:chExt cx="2150680" cy="192025"/>
            </a:xfrm>
          </p:grpSpPr>
          <p:cxnSp>
            <p:nvCxnSpPr>
              <p:cNvPr id="7" name="Straight Connector 6"/>
              <p:cNvCxnSpPr/>
              <p:nvPr/>
            </p:nvCxnSpPr>
            <p:spPr>
              <a:xfrm>
                <a:off x="2423160" y="1874520"/>
                <a:ext cx="914400" cy="0"/>
              </a:xfrm>
              <a:prstGeom prst="line">
                <a:avLst/>
              </a:prstGeom>
              <a:ln w="31750">
                <a:solidFill>
                  <a:srgbClr val="FF00FF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Arrow Connector 8"/>
              <p:cNvCxnSpPr/>
              <p:nvPr/>
            </p:nvCxnSpPr>
            <p:spPr>
              <a:xfrm>
                <a:off x="3337560" y="1874520"/>
                <a:ext cx="1236280" cy="192025"/>
              </a:xfrm>
              <a:prstGeom prst="straightConnector1">
                <a:avLst/>
              </a:prstGeom>
              <a:ln w="31750">
                <a:solidFill>
                  <a:srgbClr val="FF00FF"/>
                </a:solidFill>
                <a:prstDash val="sysDash"/>
                <a:tailEnd type="stealth" w="lg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6189485" y="963294"/>
              <a:ext cx="18389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Cu-</a:t>
              </a:r>
              <a:r>
                <a:rPr lang="en-US" dirty="0" err="1" smtClean="0"/>
                <a:t>linac</a:t>
              </a:r>
              <a:r>
                <a:rPr lang="en-US" dirty="0" smtClean="0"/>
                <a:t> to HXR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179889" y="1931205"/>
              <a:ext cx="2386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LCLS-II to BSY dump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871629" y="3098073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 South arc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99583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12/16/2015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3B8FA-05D6-4874-AF42-6ABF4E27286C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0" y="365760"/>
            <a:ext cx="9144000" cy="6234545"/>
            <a:chOff x="0" y="365760"/>
            <a:chExt cx="9144000" cy="62345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365760"/>
              <a:ext cx="9144000" cy="623454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6277217" y="1431940"/>
              <a:ext cx="23862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LCLS-II to BSY dump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62919" y="3098073"/>
              <a:ext cx="14285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to South arc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356118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8093</TotalTime>
  <Words>254</Words>
  <Application>Microsoft Office PowerPoint</Application>
  <PresentationFormat>On-screen Show (4:3)</PresentationFormat>
  <Paragraphs>99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Clarity</vt:lpstr>
      <vt:lpstr>Lcls-ii and connection to south arc</vt:lpstr>
      <vt:lpstr>SLAC beam lines schematic</vt:lpstr>
      <vt:lpstr>BSY schematic</vt:lpstr>
      <vt:lpstr>BSY to South arc – top view schematic</vt:lpstr>
      <vt:lpstr>BSY – 3D schematic</vt:lpstr>
      <vt:lpstr>Original lines to N/S arcs starting from 50B1 dipole</vt:lpstr>
      <vt:lpstr>Spreader layout showing the original trajectory to South Arc</vt:lpstr>
      <vt:lpstr>PowerPoint Presentation</vt:lpstr>
      <vt:lpstr>PowerPoint Presentation</vt:lpstr>
      <vt:lpstr>PowerPoint Presentation</vt:lpstr>
      <vt:lpstr>Original b functions from BSY to South arc instrument section</vt:lpstr>
      <vt:lpstr>Original dispersion from BSY to South arc instrument section</vt:lpstr>
      <vt:lpstr>Window in the BSY wall for transport to South arc</vt:lpstr>
      <vt:lpstr>Downbeam of BSY wall window towards South arc</vt:lpstr>
      <vt:lpstr>Further downbeam towards South arc</vt:lpstr>
      <vt:lpstr>South arc instrument section</vt:lpstr>
      <vt:lpstr>BSY top view with dimensions</vt:lpstr>
      <vt:lpstr>Detailed top view with original components</vt:lpstr>
    </vt:vector>
  </TitlesOfParts>
  <Company>SLAC National Accelerator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LCLS2 LTU Modifications</dc:title>
  <dc:creator>yuri nosochkov</dc:creator>
  <cp:lastModifiedBy>john</cp:lastModifiedBy>
  <cp:revision>421</cp:revision>
  <cp:lastPrinted>2014-01-22T22:13:40Z</cp:lastPrinted>
  <dcterms:created xsi:type="dcterms:W3CDTF">2012-01-27T04:04:13Z</dcterms:created>
  <dcterms:modified xsi:type="dcterms:W3CDTF">2016-01-15T23:42:14Z</dcterms:modified>
</cp:coreProperties>
</file>