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48" r:id="rId4"/>
  </p:sldMasterIdLst>
  <p:notesMasterIdLst>
    <p:notesMasterId r:id="rId42"/>
  </p:notesMasterIdLst>
  <p:handoutMasterIdLst>
    <p:handoutMasterId r:id="rId43"/>
  </p:handoutMasterIdLst>
  <p:sldIdLst>
    <p:sldId id="303" r:id="rId5"/>
    <p:sldId id="410" r:id="rId6"/>
    <p:sldId id="411" r:id="rId7"/>
    <p:sldId id="393" r:id="rId8"/>
    <p:sldId id="413" r:id="rId9"/>
    <p:sldId id="412" r:id="rId10"/>
    <p:sldId id="394" r:id="rId11"/>
    <p:sldId id="414" r:id="rId12"/>
    <p:sldId id="415" r:id="rId13"/>
    <p:sldId id="380" r:id="rId14"/>
    <p:sldId id="400" r:id="rId15"/>
    <p:sldId id="418" r:id="rId16"/>
    <p:sldId id="401" r:id="rId17"/>
    <p:sldId id="397" r:id="rId18"/>
    <p:sldId id="402" r:id="rId19"/>
    <p:sldId id="398" r:id="rId20"/>
    <p:sldId id="403" r:id="rId21"/>
    <p:sldId id="404" r:id="rId22"/>
    <p:sldId id="405" r:id="rId23"/>
    <p:sldId id="381" r:id="rId24"/>
    <p:sldId id="387" r:id="rId25"/>
    <p:sldId id="388" r:id="rId26"/>
    <p:sldId id="395" r:id="rId27"/>
    <p:sldId id="396" r:id="rId28"/>
    <p:sldId id="416" r:id="rId29"/>
    <p:sldId id="420" r:id="rId30"/>
    <p:sldId id="417" r:id="rId31"/>
    <p:sldId id="382" r:id="rId32"/>
    <p:sldId id="389" r:id="rId33"/>
    <p:sldId id="383" r:id="rId34"/>
    <p:sldId id="391" r:id="rId35"/>
    <p:sldId id="392" r:id="rId36"/>
    <p:sldId id="406" r:id="rId37"/>
    <p:sldId id="407" r:id="rId38"/>
    <p:sldId id="408" r:id="rId39"/>
    <p:sldId id="409" r:id="rId40"/>
    <p:sldId id="419" r:id="rId41"/>
  </p:sldIdLst>
  <p:sldSz cx="9144000" cy="6858000" type="screen4x3"/>
  <p:notesSz cx="6973888" cy="9236075"/>
  <p:custDataLst>
    <p:tags r:id="rId4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9">
          <p15:clr>
            <a:srgbClr val="A4A3A4"/>
          </p15:clr>
        </p15:guide>
        <p15:guide id="2" pos="219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FFFFFF"/>
    <a:srgbClr val="C75B12"/>
    <a:srgbClr val="E17000"/>
    <a:srgbClr val="5B8F22"/>
    <a:srgbClr val="D2C295"/>
    <a:srgbClr val="A79E70"/>
    <a:srgbClr val="4D4F53"/>
    <a:srgbClr val="0099CC"/>
    <a:srgbClr val="69BE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80" autoAdjust="0"/>
    <p:restoredTop sz="94675" autoAdjust="0"/>
  </p:normalViewPr>
  <p:slideViewPr>
    <p:cSldViewPr snapToObjects="1" showGuides="1">
      <p:cViewPr>
        <p:scale>
          <a:sx n="125" d="100"/>
          <a:sy n="125" d="100"/>
        </p:scale>
        <p:origin x="1648" y="144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outlineViewPr>
    <p:cViewPr>
      <p:scale>
        <a:sx n="33" d="100"/>
        <a:sy n="33" d="100"/>
      </p:scale>
      <p:origin x="42" y="294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notesViewPr>
    <p:cSldViewPr snapToObjects="1" showGuides="1">
      <p:cViewPr varScale="1">
        <p:scale>
          <a:sx n="83" d="100"/>
          <a:sy n="83" d="100"/>
        </p:scale>
        <p:origin x="-3900" y="-96"/>
      </p:cViewPr>
      <p:guideLst>
        <p:guide orient="horz" pos="2909"/>
        <p:guide pos="219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esProps" Target="presProps.xml"/><Relationship Id="rId47" Type="http://schemas.openxmlformats.org/officeDocument/2006/relationships/viewProps" Target="viewProps.xml"/><Relationship Id="rId48" Type="http://schemas.openxmlformats.org/officeDocument/2006/relationships/theme" Target="theme/theme1.xml"/><Relationship Id="rId49" Type="http://schemas.openxmlformats.org/officeDocument/2006/relationships/tableStyles" Target="tableStyles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notesMaster" Target="notesMasters/notesMaster1.xml"/><Relationship Id="rId43" Type="http://schemas.openxmlformats.org/officeDocument/2006/relationships/handoutMaster" Target="handoutMasters/handoutMaster1.xml"/><Relationship Id="rId44" Type="http://schemas.openxmlformats.org/officeDocument/2006/relationships/tags" Target="tags/tag1.xml"/><Relationship Id="rId45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0256" y="0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3/17/17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668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0256" y="8772668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5176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0256" y="0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3/17/17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2150"/>
            <a:ext cx="4618038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20" tIns="46310" rIns="92620" bIns="4631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7389" y="4387136"/>
            <a:ext cx="5579110" cy="4156234"/>
          </a:xfrm>
          <a:prstGeom prst="rect">
            <a:avLst/>
          </a:prstGeom>
        </p:spPr>
        <p:txBody>
          <a:bodyPr vert="horz" lIns="92620" tIns="46310" rIns="92620" bIns="4631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0256" y="8772668"/>
            <a:ext cx="3022018" cy="461804"/>
          </a:xfrm>
          <a:prstGeom prst="rect">
            <a:avLst/>
          </a:prstGeom>
        </p:spPr>
        <p:txBody>
          <a:bodyPr vert="horz" lIns="92620" tIns="46310" rIns="92620" bIns="4631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52534" indent="-289436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57745" indent="-231549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20843" indent="-231549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83940" indent="-231549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47038" indent="-231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3010136" indent="-231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73234" indent="-231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936332" indent="-23154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fld id="{A3C198D6-2539-0E42-B04B-B1D186C9FD00}" type="slidenum">
              <a:rPr lang="en-US">
                <a:latin typeface="Calibri" charset="0"/>
              </a:rPr>
              <a:pPr eaLnBrk="1" hangingPunct="1"/>
              <a:t>1</a:t>
            </a:fld>
            <a:endParaRPr lang="en-US"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012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High Bandwidth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4" r:id="rId3"/>
    <p:sldLayoutId id="2147483671" r:id="rId4"/>
    <p:sldLayoutId id="2147483672" r:id="rId5"/>
    <p:sldLayoutId id="2147483673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/H:/projects/StdLib/doxygen/html/classStdRtlPkg.html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/H:/projects/StdLib/doxygen/html/classAxiLitePkg.html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file:///H:/projects/StdLib/doxygen/html/classAxiVersion.html" TargetMode="External"/><Relationship Id="rId3" Type="http://schemas.openxmlformats.org/officeDocument/2006/relationships/hyperlink" Target="file:///H:/projects/StdLib/doxygen/html/classAxiVersion_1_1rtl.html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/H:/projects/StdLib/doxygen/html/classAxiVersion_1_1rtl.html" TargetMode="External"/><Relationship Id="rId3" Type="http://schemas.openxmlformats.org/officeDocument/2006/relationships/hyperlink" Target="file:///H:/projects/StdLib/doxygen/html/classAxiVersion.html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/H:/projects/StdLib/doxygen/html/classAxiDualPortRam.html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/H:/projects/StdLib/doxygen/html/classAxiStreamPkg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gaisler.com/doc/vhdl2proc.pdf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/H:/projects/StdLib/doxygen/html/classCounter.html" TargetMode="External"/><Relationship Id="rId3" Type="http://schemas.openxmlformats.org/officeDocument/2006/relationships/hyperlink" Target="file:///H:/projects/StdLib/doxygen/html/classCounter_1_1rtl.html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8"/>
          <p:cNvSpPr>
            <a:spLocks noGrp="1"/>
          </p:cNvSpPr>
          <p:nvPr>
            <p:ph type="ctrTitle"/>
          </p:nvPr>
        </p:nvSpPr>
        <p:spPr>
          <a:xfrm>
            <a:off x="491344" y="152400"/>
            <a:ext cx="7602046" cy="1030288"/>
          </a:xfrm>
        </p:spPr>
        <p:txBody>
          <a:bodyPr/>
          <a:lstStyle/>
          <a:p>
            <a:r>
              <a:rPr lang="en-US" sz="1800" dirty="0" smtClean="0">
                <a:latin typeface="Arial" charset="0"/>
                <a:cs typeface="Arial" charset="0"/>
              </a:rPr>
              <a:t>July 25, 2016</a:t>
            </a:r>
            <a:endParaRPr lang="en-CA" sz="1800" dirty="0">
              <a:latin typeface="Arial" charset="0"/>
              <a:cs typeface="Arial" charset="0"/>
            </a:endParaRPr>
          </a:p>
        </p:txBody>
      </p:sp>
      <p:sp>
        <p:nvSpPr>
          <p:cNvPr id="10243" name="Subtitle 5"/>
          <p:cNvSpPr>
            <a:spLocks noGrp="1"/>
          </p:cNvSpPr>
          <p:nvPr>
            <p:ph type="subTitle" idx="1"/>
          </p:nvPr>
        </p:nvSpPr>
        <p:spPr>
          <a:xfrm>
            <a:off x="557213" y="3505200"/>
            <a:ext cx="7989887" cy="2187575"/>
          </a:xfrm>
        </p:spPr>
        <p:txBody>
          <a:bodyPr/>
          <a:lstStyle/>
          <a:p>
            <a:pPr eaLnBrk="1" hangingPunct="1"/>
            <a:r>
              <a:rPr lang="en-CA" sz="1800" dirty="0" smtClean="0">
                <a:latin typeface="Arial" charset="0"/>
                <a:cs typeface="Arial" charset="0"/>
              </a:rPr>
              <a:t>Ben Reese</a:t>
            </a:r>
            <a:endParaRPr lang="en-CA" sz="1800" dirty="0">
              <a:latin typeface="Arial" charset="0"/>
              <a:cs typeface="Arial" charset="0"/>
            </a:endParaRPr>
          </a:p>
        </p:txBody>
      </p:sp>
      <p:sp>
        <p:nvSpPr>
          <p:cNvPr id="1024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680043" y="2590800"/>
            <a:ext cx="8008937" cy="635000"/>
          </a:xfrm>
        </p:spPr>
        <p:txBody>
          <a:bodyPr/>
          <a:lstStyle/>
          <a:p>
            <a:r>
              <a:rPr lang="en-US" sz="2400" dirty="0" smtClean="0">
                <a:latin typeface="Arial" charset="0"/>
                <a:cs typeface="Arial" charset="0"/>
              </a:rPr>
              <a:t>Firmware Development Overview</a:t>
            </a:r>
            <a:endParaRPr lang="en-US" sz="2400" dirty="0">
              <a:latin typeface="Arial" charset="0"/>
              <a:cs typeface="Arial" charset="0"/>
            </a:endParaRPr>
          </a:p>
        </p:txBody>
      </p:sp>
      <p:sp>
        <p:nvSpPr>
          <p:cNvPr id="10245" name="TextBox 2"/>
          <p:cNvSpPr txBox="1">
            <a:spLocks noChangeArrowheads="1"/>
          </p:cNvSpPr>
          <p:nvPr/>
        </p:nvSpPr>
        <p:spPr bwMode="auto">
          <a:xfrm>
            <a:off x="3724275" y="665797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/>
            <a:endParaRPr lang="en-US"/>
          </a:p>
        </p:txBody>
      </p:sp>
      <p:sp>
        <p:nvSpPr>
          <p:cNvPr id="6" name="Text Placeholder 4"/>
          <p:cNvSpPr txBox="1">
            <a:spLocks/>
          </p:cNvSpPr>
          <p:nvPr/>
        </p:nvSpPr>
        <p:spPr>
          <a:xfrm>
            <a:off x="709613" y="1823569"/>
            <a:ext cx="8008937" cy="635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42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Arial" charset="0"/>
                <a:cs typeface="Arial" charset="0"/>
              </a:rPr>
              <a:t>TID-AIR Electronics Systems</a:t>
            </a:r>
            <a:endParaRPr lang="en-US" sz="3200" dirty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635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SURF </a:t>
            </a:r>
            <a:r>
              <a:rPr lang="mr-IN" dirty="0" smtClean="0"/>
              <a:t>–</a:t>
            </a:r>
            <a:r>
              <a:rPr lang="en-US" dirty="0" smtClean="0"/>
              <a:t> SLAC Ultimate RTL Framework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6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SURF</a:t>
            </a:r>
            <a:r>
              <a:rPr lang="en-US" dirty="0" smtClean="0"/>
              <a:t> </a:t>
            </a:r>
            <a:r>
              <a:rPr lang="en-US" dirty="0" smtClean="0"/>
              <a:t>contains many useful modules for firmware development</a:t>
            </a:r>
          </a:p>
          <a:p>
            <a:pPr marL="800100" lvl="1" indent="-342900"/>
            <a:r>
              <a:rPr lang="en-US" dirty="0" smtClean="0"/>
              <a:t>Generic building blocks</a:t>
            </a:r>
          </a:p>
          <a:p>
            <a:pPr marL="1033463" lvl="2" indent="-342900"/>
            <a:r>
              <a:rPr lang="en-US" dirty="0" smtClean="0"/>
              <a:t>Clock Synchronization</a:t>
            </a:r>
          </a:p>
          <a:p>
            <a:pPr marL="1033463" lvl="2" indent="-342900"/>
            <a:r>
              <a:rPr lang="en-US" dirty="0" smtClean="0"/>
              <a:t>RAMs</a:t>
            </a:r>
          </a:p>
          <a:p>
            <a:pPr marL="1033463" lvl="2" indent="-342900"/>
            <a:r>
              <a:rPr lang="en-US" dirty="0" smtClean="0"/>
              <a:t>FIFOs</a:t>
            </a:r>
          </a:p>
          <a:p>
            <a:pPr marL="800100" lvl="1" indent="-342900"/>
            <a:r>
              <a:rPr lang="en-US" dirty="0" smtClean="0"/>
              <a:t>AXI Bus infrastructure</a:t>
            </a:r>
          </a:p>
          <a:p>
            <a:pPr marL="1033463" lvl="2" indent="-342900"/>
            <a:r>
              <a:rPr lang="en-US" dirty="0" smtClean="0"/>
              <a:t>AXI-Lite</a:t>
            </a:r>
          </a:p>
          <a:p>
            <a:pPr marL="1033463" lvl="2" indent="-342900"/>
            <a:r>
              <a:rPr lang="en-US" dirty="0" smtClean="0"/>
              <a:t>AXI-Stream</a:t>
            </a:r>
          </a:p>
          <a:p>
            <a:pPr marL="1033463" lvl="2" indent="-342900"/>
            <a:r>
              <a:rPr lang="en-US" dirty="0" smtClean="0"/>
              <a:t>AXI </a:t>
            </a:r>
            <a:r>
              <a:rPr lang="en-US" dirty="0" smtClean="0"/>
              <a:t>DMA</a:t>
            </a:r>
          </a:p>
          <a:p>
            <a:pPr marL="800100" lvl="1" indent="-342900"/>
            <a:r>
              <a:rPr lang="en-US" dirty="0" smtClean="0"/>
              <a:t>Ethernet</a:t>
            </a:r>
          </a:p>
          <a:p>
            <a:pPr marL="1033463" lvl="2" indent="-342900"/>
            <a:r>
              <a:rPr lang="en-US" dirty="0" smtClean="0"/>
              <a:t>A full UDP/Ethernet stack</a:t>
            </a:r>
          </a:p>
          <a:p>
            <a:pPr marL="800100" lvl="1" indent="-342900"/>
            <a:r>
              <a:rPr lang="en-US" dirty="0" smtClean="0"/>
              <a:t>Protocols</a:t>
            </a:r>
          </a:p>
          <a:p>
            <a:pPr marL="1033463" lvl="2" indent="-342900"/>
            <a:r>
              <a:rPr lang="en-US" dirty="0" smtClean="0"/>
              <a:t>PGP</a:t>
            </a:r>
          </a:p>
          <a:p>
            <a:pPr marL="1033463" lvl="2" indent="-342900"/>
            <a:r>
              <a:rPr lang="en-US" dirty="0" smtClean="0"/>
              <a:t>I2C</a:t>
            </a:r>
            <a:endParaRPr lang="en-US" dirty="0"/>
          </a:p>
          <a:p>
            <a:pPr marL="1033463" lvl="2" indent="-342900"/>
            <a:r>
              <a:rPr lang="en-US" dirty="0" smtClean="0"/>
              <a:t>SPI</a:t>
            </a:r>
          </a:p>
          <a:p>
            <a:pPr marL="1033463" lvl="2" indent="-342900"/>
            <a:r>
              <a:rPr lang="en-US" dirty="0" smtClean="0"/>
              <a:t>JESD</a:t>
            </a:r>
          </a:p>
          <a:p>
            <a:pPr marL="1033463" lvl="2" indent="-342900"/>
            <a:r>
              <a:rPr lang="en-US" dirty="0" smtClean="0"/>
              <a:t>Many more</a:t>
            </a:r>
            <a:endParaRPr lang="en-US" dirty="0" smtClean="0"/>
          </a:p>
          <a:p>
            <a:pPr marL="800100" lvl="1" indent="-342900"/>
            <a:r>
              <a:rPr lang="en-US" dirty="0" smtClean="0"/>
              <a:t>Device Interfaces </a:t>
            </a:r>
            <a:r>
              <a:rPr lang="en-US" dirty="0" smtClean="0"/>
              <a:t>(with AXI endpoint wrappers</a:t>
            </a:r>
            <a:r>
              <a:rPr lang="en-US" dirty="0" smtClean="0"/>
              <a:t>)</a:t>
            </a:r>
          </a:p>
          <a:p>
            <a:pPr marL="1033463" lvl="2" indent="-342900"/>
            <a:r>
              <a:rPr lang="en-US" dirty="0" smtClean="0"/>
              <a:t>Growing list of device specific interfaces</a:t>
            </a:r>
          </a:p>
          <a:p>
            <a:pPr marL="1033463" lvl="2" indent="-342900"/>
            <a:r>
              <a:rPr lang="en-US" dirty="0" err="1" smtClean="0"/>
              <a:t>AnalogDevices</a:t>
            </a:r>
            <a:endParaRPr lang="en-US" dirty="0" smtClean="0"/>
          </a:p>
          <a:p>
            <a:pPr marL="1033463" lvl="2" indent="-342900"/>
            <a:r>
              <a:rPr lang="en-US" dirty="0" smtClean="0"/>
              <a:t>Linear</a:t>
            </a:r>
          </a:p>
          <a:p>
            <a:pPr marL="1033463" lvl="2" indent="-342900"/>
            <a:r>
              <a:rPr lang="en-US" dirty="0" err="1" smtClean="0"/>
              <a:t>Ti</a:t>
            </a:r>
            <a:endParaRPr lang="en-US" dirty="0" smtClean="0"/>
          </a:p>
          <a:p>
            <a:pPr marL="1033463" lvl="2" indent="-342900"/>
            <a:r>
              <a:rPr lang="en-US" dirty="0" smtClean="0"/>
              <a:t>Etc.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Designed </a:t>
            </a:r>
            <a:r>
              <a:rPr lang="en-US" b="1" dirty="0" smtClean="0"/>
              <a:t>to be easier to use and configure than Xilinx IP Cores.</a:t>
            </a:r>
          </a:p>
        </p:txBody>
      </p:sp>
    </p:spTree>
    <p:extLst>
      <p:ext uri="{BB962C8B-B14F-4D97-AF65-F5344CB8AC3E}">
        <p14:creationId xmlns:p14="http://schemas.microsoft.com/office/powerpoint/2010/main" val="214045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ase/general/</a:t>
            </a:r>
            <a:r>
              <a:rPr lang="en-US" dirty="0" err="1" smtClean="0"/>
              <a:t>rtl</a:t>
            </a:r>
            <a:r>
              <a:rPr lang="en-US" dirty="0" smtClean="0"/>
              <a:t>/</a:t>
            </a:r>
            <a:r>
              <a:rPr lang="en-US" dirty="0" err="1" smtClean="0"/>
              <a:t>StdRtlPkg.vhd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1956816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StdRtlPkg</a:t>
            </a:r>
            <a:r>
              <a:rPr lang="en-US" dirty="0" smtClean="0"/>
              <a:t> is the most important file in the library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Defines types, functions and procedures that are so useful that every module you make will ‘use’ it.</a:t>
            </a:r>
          </a:p>
          <a:p>
            <a:pPr marL="800100" lvl="1" indent="-342900"/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u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work.StdRtlPkg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pPr marL="800100" lvl="1" indent="-342900"/>
            <a:endParaRPr lang="en-US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>
              <a:latin typeface="+mn-lt"/>
              <a:cs typeface="Courier New" panose="02070309020205020404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1822" y="3276600"/>
            <a:ext cx="8318303" cy="3139321"/>
          </a:xfrm>
          <a:prstGeom prst="rect">
            <a:avLst/>
          </a:prstGeom>
          <a:solidFill>
            <a:schemeClr val="accent4">
              <a:lumMod val="20000"/>
              <a:lumOff val="80000"/>
              <a:alpha val="67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  <a:latin typeface="Courier New"/>
              </a:rPr>
              <a:t>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Typing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std_logic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(_vector) is annoying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subtype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std_logic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subtype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std_logic_vector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endParaRPr lang="en-US" dirty="0" smtClean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008000"/>
                </a:solidFill>
                <a:latin typeface="Courier New"/>
              </a:rPr>
              <a:t>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Declare arrays of built in types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IntegerArray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integer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NaturalArray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PositiveArray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positive;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RealArray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real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TimeArray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time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BooleanArray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array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&lt;&gt;)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dirty="0">
              <a:solidFill>
                <a:srgbClr val="000000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33905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StdRtlPkg</a:t>
            </a:r>
            <a:r>
              <a:rPr lang="en-US" dirty="0" smtClean="0"/>
              <a:t> – Other useful functions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StdRtlPkg</a:t>
            </a:r>
            <a:r>
              <a:rPr lang="en-US" dirty="0" smtClean="0"/>
              <a:t> also provides several convince functions:</a:t>
            </a:r>
          </a:p>
          <a:p>
            <a:pPr marL="800100" lvl="1" indent="-342900"/>
            <a:r>
              <a:rPr lang="en-US" dirty="0"/>
              <a:t>l</a:t>
            </a:r>
            <a:r>
              <a:rPr lang="en-US" dirty="0" smtClean="0"/>
              <a:t>og2() – Find number of bits needed to hold a number</a:t>
            </a:r>
          </a:p>
          <a:p>
            <a:pPr marL="800100" lvl="1" indent="-342900"/>
            <a:r>
              <a:rPr lang="en-US" dirty="0" smtClean="0"/>
              <a:t>Unary reduction</a:t>
            </a:r>
          </a:p>
          <a:p>
            <a:pPr marL="1033463" lvl="2" indent="-342900"/>
            <a:r>
              <a:rPr lang="en-US" dirty="0" err="1" smtClean="0"/>
              <a:t>uOr</a:t>
            </a:r>
            <a:r>
              <a:rPr lang="en-US" dirty="0" smtClean="0"/>
              <a:t>(), </a:t>
            </a:r>
            <a:r>
              <a:rPr lang="en-US" dirty="0" err="1" smtClean="0"/>
              <a:t>uAnd</a:t>
            </a:r>
            <a:r>
              <a:rPr lang="en-US" dirty="0" smtClean="0"/>
              <a:t>(), </a:t>
            </a:r>
            <a:r>
              <a:rPr lang="en-US" dirty="0" err="1" smtClean="0"/>
              <a:t>uXor</a:t>
            </a:r>
            <a:r>
              <a:rPr lang="en-US" dirty="0" smtClean="0"/>
              <a:t>() – Called on ‘</a:t>
            </a:r>
            <a:r>
              <a:rPr lang="en-US" dirty="0" err="1" smtClean="0"/>
              <a:t>slv</a:t>
            </a:r>
            <a:r>
              <a:rPr lang="en-US" dirty="0" smtClean="0"/>
              <a:t>’ to reduce to ‘</a:t>
            </a:r>
            <a:r>
              <a:rPr lang="en-US" dirty="0" err="1" smtClean="0"/>
              <a:t>sl</a:t>
            </a:r>
            <a:r>
              <a:rPr lang="en-US" dirty="0" smtClean="0"/>
              <a:t>’.</a:t>
            </a:r>
          </a:p>
          <a:p>
            <a:pPr marL="800100" lvl="1" indent="-342900"/>
            <a:r>
              <a:rPr lang="en-US" dirty="0" err="1" smtClean="0"/>
              <a:t>toBoolean</a:t>
            </a:r>
            <a:r>
              <a:rPr lang="en-US" dirty="0" smtClean="0"/>
              <a:t>(), </a:t>
            </a:r>
            <a:r>
              <a:rPr lang="en-US" dirty="0" err="1" smtClean="0"/>
              <a:t>toSl</a:t>
            </a:r>
            <a:r>
              <a:rPr lang="en-US" dirty="0" smtClean="0"/>
              <a:t>() – Convert between ‘</a:t>
            </a:r>
            <a:r>
              <a:rPr lang="en-US" dirty="0" err="1" smtClean="0"/>
              <a:t>sl</a:t>
            </a:r>
            <a:r>
              <a:rPr lang="en-US" dirty="0" smtClean="0"/>
              <a:t>’ and </a:t>
            </a:r>
            <a:r>
              <a:rPr lang="en-US" dirty="0" err="1" smtClean="0"/>
              <a:t>boolean</a:t>
            </a:r>
            <a:r>
              <a:rPr lang="en-US" dirty="0" smtClean="0"/>
              <a:t>.</a:t>
            </a:r>
          </a:p>
          <a:p>
            <a:pPr marL="800100" lvl="1" indent="-342900"/>
            <a:r>
              <a:rPr lang="en-US" dirty="0" err="1" smtClean="0"/>
              <a:t>grayEncode</a:t>
            </a:r>
            <a:r>
              <a:rPr lang="en-US" dirty="0" smtClean="0"/>
              <a:t>() – generate gray code for an </a:t>
            </a:r>
            <a:r>
              <a:rPr lang="en-US" dirty="0" err="1" smtClean="0"/>
              <a:t>slv</a:t>
            </a:r>
            <a:endParaRPr lang="en-US" dirty="0" smtClean="0"/>
          </a:p>
          <a:p>
            <a:pPr marL="800100" lvl="1" indent="-342900"/>
            <a:r>
              <a:rPr lang="en-US" dirty="0" err="1"/>
              <a:t>i</a:t>
            </a:r>
            <a:r>
              <a:rPr lang="en-US" dirty="0" err="1" smtClean="0"/>
              <a:t>te</a:t>
            </a:r>
            <a:r>
              <a:rPr lang="en-US" dirty="0" smtClean="0"/>
              <a:t>() – Ternary logic operator like Verilog and C have.</a:t>
            </a:r>
          </a:p>
          <a:p>
            <a:pPr marL="1033463" lvl="2" indent="-342900"/>
            <a:r>
              <a:rPr lang="en-US" dirty="0" smtClean="0"/>
              <a:t>Can be used to conditionally assign constant values</a:t>
            </a:r>
          </a:p>
          <a:p>
            <a:pPr marL="342900" indent="-342900"/>
            <a:r>
              <a:rPr lang="en-US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c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onstant TEST_C : integer := </a:t>
            </a:r>
            <a:r>
              <a:rPr lang="en-US" sz="19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ite</a:t>
            </a:r>
            <a:r>
              <a:rPr lang="en-US" sz="19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(GENERIC_G = 7, 0, 1);</a:t>
            </a:r>
          </a:p>
          <a:p>
            <a:pPr marL="1033463" lvl="2" indent="-342900"/>
            <a:r>
              <a:rPr lang="en-US" b="1" dirty="0" smtClean="0">
                <a:latin typeface="+mn-lt"/>
                <a:cs typeface="Courier New" panose="02070309020205020404" pitchFamily="49" charset="0"/>
              </a:rPr>
              <a:t>This is really useful!</a:t>
            </a:r>
          </a:p>
          <a:p>
            <a:pPr marL="1033463" lvl="2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Can be cascaded for complex constant assignments</a:t>
            </a:r>
          </a:p>
          <a:p>
            <a:pPr marL="1033463" lvl="2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Can assign </a:t>
            </a:r>
            <a:r>
              <a:rPr lang="en-US" i="1" dirty="0" err="1" smtClean="0">
                <a:latin typeface="+mn-lt"/>
                <a:cs typeface="Courier New" panose="02070309020205020404" pitchFamily="49" charset="0"/>
              </a:rPr>
              <a:t>boolean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err="1" smtClean="0">
                <a:latin typeface="+mn-lt"/>
                <a:cs typeface="Courier New" panose="02070309020205020404" pitchFamily="49" charset="0"/>
              </a:rPr>
              <a:t>sl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err="1" smtClean="0">
                <a:latin typeface="+mn-lt"/>
                <a:cs typeface="Courier New" panose="02070309020205020404" pitchFamily="49" charset="0"/>
              </a:rPr>
              <a:t>slv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err="1" smtClean="0">
                <a:latin typeface="+mn-lt"/>
                <a:cs typeface="Courier New" panose="02070309020205020404" pitchFamily="49" charset="0"/>
              </a:rPr>
              <a:t>bit_vector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character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string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integer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,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real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and </a:t>
            </a:r>
            <a:r>
              <a:rPr lang="en-US" i="1" dirty="0" smtClean="0">
                <a:latin typeface="+mn-lt"/>
                <a:cs typeface="Courier New" panose="02070309020205020404" pitchFamily="49" charset="0"/>
              </a:rPr>
              <a:t>time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types.</a:t>
            </a:r>
          </a:p>
          <a:p>
            <a:pPr marL="1033463" lvl="2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Developer can create additional overloads of 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ite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() for custom types.</a:t>
            </a:r>
          </a:p>
        </p:txBody>
      </p:sp>
    </p:spTree>
    <p:extLst>
      <p:ext uri="{BB962C8B-B14F-4D97-AF65-F5344CB8AC3E}">
        <p14:creationId xmlns:p14="http://schemas.microsoft.com/office/powerpoint/2010/main" val="206377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– Available Packages and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ArbiterPkg</a:t>
            </a:r>
            <a:r>
              <a:rPr lang="en-US" dirty="0"/>
              <a:t> </a:t>
            </a:r>
            <a:r>
              <a:rPr lang="en-US" dirty="0" smtClean="0"/>
              <a:t>– Defines functions and procedures to facilitate implementation of round-robin arbiters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TextUtilPkg</a:t>
            </a:r>
            <a:r>
              <a:rPr lang="en-US" dirty="0" smtClean="0"/>
              <a:t> – Useful functions writing output to files.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Crc32</a:t>
            </a:r>
            <a:r>
              <a:rPr lang="en-US" dirty="0" smtClean="0"/>
              <a:t> – CRC32 checksum generator. Several implementations available.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8B10B</a:t>
            </a:r>
            <a:r>
              <a:rPr lang="en-US" dirty="0" smtClean="0"/>
              <a:t> – Encoder and decoder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Heartbeat</a:t>
            </a:r>
            <a:r>
              <a:rPr lang="en-US" dirty="0" smtClean="0"/>
              <a:t> – Drive a heartbeat LED.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ClockDivider</a:t>
            </a:r>
            <a:r>
              <a:rPr lang="en-US" dirty="0" smtClean="0"/>
              <a:t> – Divide a clock by a programmable amount, with programmable duty cycle.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SlvDelay</a:t>
            </a:r>
            <a:r>
              <a:rPr lang="en-US" dirty="0" smtClean="0"/>
              <a:t> – Create long register delay chains. Can infer SRL primitives for Xilinx devices.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1491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Proper synchronization of signals between clock domains is a critical aspect of any firmware design.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Most people do it wrong.</a:t>
            </a:r>
          </a:p>
          <a:p>
            <a:pPr marL="800100" lvl="1" indent="-342900"/>
            <a:r>
              <a:rPr lang="en-US" dirty="0" smtClean="0"/>
              <a:t>Consequences will never be seen in simulation.</a:t>
            </a:r>
          </a:p>
          <a:p>
            <a:pPr marL="800100" lvl="1" indent="-342900"/>
            <a:r>
              <a:rPr lang="en-US" dirty="0" smtClean="0"/>
              <a:t>Will show up intermittently in deployed design.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SURF</a:t>
            </a:r>
            <a:r>
              <a:rPr lang="en-US" dirty="0" smtClean="0"/>
              <a:t> </a:t>
            </a:r>
            <a:r>
              <a:rPr lang="en-US" dirty="0" smtClean="0"/>
              <a:t>has several modules to properly synchronize signals between clock domains.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Many synthesis tools allow attributes to be specified on synchronization registers.</a:t>
            </a:r>
          </a:p>
          <a:p>
            <a:pPr marL="800100" lvl="1" indent="-342900"/>
            <a:r>
              <a:rPr lang="en-US" dirty="0" smtClean="0"/>
              <a:t>Synchronization chains should be placed in same slice with no logic between each stage.</a:t>
            </a:r>
          </a:p>
          <a:p>
            <a:pPr marL="800100" lvl="1" indent="-342900"/>
            <a:r>
              <a:rPr lang="en-US" dirty="0" smtClean="0"/>
              <a:t>SURF</a:t>
            </a:r>
            <a:r>
              <a:rPr lang="en-US" dirty="0" smtClean="0"/>
              <a:t> </a:t>
            </a:r>
            <a:r>
              <a:rPr lang="en-US" dirty="0" smtClean="0"/>
              <a:t>Sync modules declare all the necessary attributes for several different synthesis tools.</a:t>
            </a:r>
          </a:p>
          <a:p>
            <a:pPr marL="1033463" lvl="2" indent="-342900"/>
            <a:r>
              <a:rPr lang="en-US" dirty="0" err="1" smtClean="0"/>
              <a:t>Vivado</a:t>
            </a:r>
            <a:r>
              <a:rPr lang="en-US" dirty="0" smtClean="0"/>
              <a:t>, ISE, </a:t>
            </a:r>
            <a:r>
              <a:rPr lang="en-US" dirty="0" err="1" smtClean="0"/>
              <a:t>Synplify</a:t>
            </a:r>
            <a:r>
              <a:rPr lang="en-US" dirty="0" smtClean="0"/>
              <a:t>, </a:t>
            </a:r>
            <a:r>
              <a:rPr lang="en-US" dirty="0" err="1" smtClean="0"/>
              <a:t>Quartus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8453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Synchronizer</a:t>
            </a:r>
            <a:r>
              <a:rPr lang="en-US" dirty="0" smtClean="0"/>
              <a:t> – </a:t>
            </a:r>
            <a:r>
              <a:rPr lang="en-US" dirty="0" err="1" smtClean="0"/>
              <a:t>Syncrhonize</a:t>
            </a:r>
            <a:r>
              <a:rPr lang="en-US" dirty="0" smtClean="0"/>
              <a:t> a 1 bit signal (</a:t>
            </a:r>
            <a:r>
              <a:rPr lang="en-US" dirty="0" err="1" smtClean="0"/>
              <a:t>sl</a:t>
            </a:r>
            <a:r>
              <a:rPr lang="en-US" dirty="0" smtClean="0"/>
              <a:t>) through 2 or more flip flops.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SynchronizerVector</a:t>
            </a:r>
            <a:r>
              <a:rPr lang="en-US" dirty="0" smtClean="0"/>
              <a:t> – Synchronize an array (</a:t>
            </a:r>
            <a:r>
              <a:rPr lang="en-US" dirty="0" err="1" smtClean="0"/>
              <a:t>slv</a:t>
            </a:r>
            <a:r>
              <a:rPr lang="en-US" dirty="0" smtClean="0"/>
              <a:t>) through 2 or more flip flops.</a:t>
            </a:r>
          </a:p>
          <a:p>
            <a:pPr marL="800100" lvl="1" indent="-342900"/>
            <a:r>
              <a:rPr lang="en-US" dirty="0" smtClean="0"/>
              <a:t>Used for arrays of individual status bits</a:t>
            </a:r>
          </a:p>
          <a:p>
            <a:pPr marL="800100" lvl="1" indent="-342900"/>
            <a:r>
              <a:rPr lang="en-US" dirty="0" smtClean="0"/>
              <a:t>Not for multi-bit values (data busses,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SynchronizerFifo</a:t>
            </a:r>
            <a:r>
              <a:rPr lang="en-US" dirty="0" smtClean="0"/>
              <a:t> – Use a small asynchronous FIFO to safely synchronize data busses between clock domains.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RstSync</a:t>
            </a:r>
            <a:r>
              <a:rPr lang="en-US" dirty="0" smtClean="0"/>
              <a:t> – Special synchronizer for resets. Output has asynchronous rising edge and synchronized falling edge.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SyncrhonizerOneShot</a:t>
            </a:r>
            <a:r>
              <a:rPr lang="en-US" dirty="0" smtClean="0"/>
              <a:t> – Can catch a pulse on the input side that is faster than the clock being synchronized to. Output single pulse on synchronized domain in response.</a:t>
            </a:r>
          </a:p>
          <a:p>
            <a:pPr marL="8001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1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</a:t>
            </a:r>
            <a:r>
              <a:rPr lang="en-US" dirty="0" smtClean="0"/>
              <a:t>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RAM modules are intended as a replacement for Xilinx IP core generated Block RAMs and Distributed RAMs.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Generics control data width and address size.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Generics control Block RAM of Distributed (LUT) RAM.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Generics can even allow byte level write enables and infer built in BRAM output registers.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Under the hood, VHDL code is specifically formatted so that RAMs can be inferred.</a:t>
            </a:r>
          </a:p>
          <a:p>
            <a:pPr marL="800100" lvl="1" indent="-342900"/>
            <a:r>
              <a:rPr lang="en-US" dirty="0" smtClean="0"/>
              <a:t>This makes them portable between Xilinx, Altera, etc.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936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RAM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Note: All dual-port RAMs allow for asynchronous clocks on each port.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TrueDualPortRam</a:t>
            </a:r>
            <a:r>
              <a:rPr lang="en-US" dirty="0" smtClean="0"/>
              <a:t> – RAM with two ports, each of which is readable and writable.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DualPortRam</a:t>
            </a:r>
            <a:r>
              <a:rPr lang="en-US" dirty="0" smtClean="0"/>
              <a:t> - </a:t>
            </a:r>
            <a:r>
              <a:rPr lang="en-US" dirty="0"/>
              <a:t>One port readable and writable. One port read only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SimpleDualPortRam</a:t>
            </a:r>
            <a:r>
              <a:rPr lang="en-US" dirty="0" smtClean="0"/>
              <a:t> – One port write only. One port read only. Useful for FIFOs. Better resource optimization when used as Xilinx BRAMs.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QuadPortRam</a:t>
            </a:r>
            <a:r>
              <a:rPr lang="en-US" dirty="0" smtClean="0"/>
              <a:t> – One read/write port. Three read only ports. Only available as LUT RAM.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SinglePortRam</a:t>
            </a:r>
            <a:r>
              <a:rPr lang="en-US" dirty="0" smtClean="0"/>
              <a:t> – Instantiate any of the dual port RAMs and don’t hook up one of the ports. Synthesis will optimize it out.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1318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FIFOs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Intended as replacements for Xilinx FIFO IP cores.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Generics allow simple configuration of:</a:t>
            </a:r>
          </a:p>
          <a:p>
            <a:pPr marL="800100" lvl="1" indent="-342900"/>
            <a:r>
              <a:rPr lang="en-US" dirty="0"/>
              <a:t>Data width</a:t>
            </a:r>
          </a:p>
          <a:p>
            <a:pPr marL="800100" lvl="1" indent="-342900"/>
            <a:r>
              <a:rPr lang="en-US" dirty="0"/>
              <a:t>Depth</a:t>
            </a:r>
          </a:p>
          <a:p>
            <a:pPr marL="800100" lvl="1" indent="-342900"/>
            <a:r>
              <a:rPr lang="en-US" dirty="0"/>
              <a:t>Synchronous or Asynchronous</a:t>
            </a:r>
          </a:p>
          <a:p>
            <a:pPr marL="800100" lvl="1" indent="-342900"/>
            <a:r>
              <a:rPr lang="en-US" dirty="0"/>
              <a:t>First-word-fall-through</a:t>
            </a:r>
          </a:p>
          <a:p>
            <a:pPr marL="800100" lvl="1" indent="-342900"/>
            <a:r>
              <a:rPr lang="en-US" dirty="0" err="1"/>
              <a:t>BlockRAM</a:t>
            </a:r>
            <a:r>
              <a:rPr lang="en-US" dirty="0"/>
              <a:t> or LUTRAM underneath</a:t>
            </a:r>
          </a:p>
          <a:p>
            <a:pPr marL="800100" lvl="1" indent="-342900"/>
            <a:r>
              <a:rPr lang="en-US" dirty="0"/>
              <a:t>Programmable Full threshold</a:t>
            </a:r>
          </a:p>
          <a:p>
            <a:pPr marL="800100" lvl="1" indent="-342900"/>
            <a:r>
              <a:rPr lang="en-US" dirty="0"/>
              <a:t>Programmable Empty threshold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Full featured with all the signals you expect:</a:t>
            </a:r>
          </a:p>
          <a:p>
            <a:pPr marL="800100" lvl="1" indent="-342900"/>
            <a:r>
              <a:rPr lang="en-US" dirty="0" smtClean="0"/>
              <a:t>empty, valid (not empty), </a:t>
            </a:r>
            <a:r>
              <a:rPr lang="en-US" dirty="0" err="1" smtClean="0"/>
              <a:t>almost_empty</a:t>
            </a:r>
            <a:r>
              <a:rPr lang="en-US" dirty="0" smtClean="0"/>
              <a:t>, </a:t>
            </a:r>
            <a:r>
              <a:rPr lang="en-US" dirty="0" err="1" smtClean="0"/>
              <a:t>prog_empty</a:t>
            </a:r>
            <a:endParaRPr lang="en-US" dirty="0" smtClean="0"/>
          </a:p>
          <a:p>
            <a:pPr marL="800100" lvl="1" indent="-342900"/>
            <a:r>
              <a:rPr lang="en-US" dirty="0" smtClean="0"/>
              <a:t>full, </a:t>
            </a:r>
            <a:r>
              <a:rPr lang="en-US" dirty="0" err="1" smtClean="0"/>
              <a:t>not_full</a:t>
            </a:r>
            <a:r>
              <a:rPr lang="en-US" dirty="0" smtClean="0"/>
              <a:t>, </a:t>
            </a:r>
            <a:r>
              <a:rPr lang="en-US" dirty="0" err="1" smtClean="0"/>
              <a:t>almost_full</a:t>
            </a:r>
            <a:r>
              <a:rPr lang="en-US" dirty="0" smtClean="0"/>
              <a:t>, </a:t>
            </a:r>
            <a:r>
              <a:rPr lang="en-US" dirty="0" err="1" smtClean="0"/>
              <a:t>prog_full</a:t>
            </a:r>
            <a:endParaRPr lang="en-US" dirty="0" smtClean="0"/>
          </a:p>
          <a:p>
            <a:pPr marL="800100" lvl="1" indent="-342900"/>
            <a:r>
              <a:rPr lang="en-US" dirty="0" err="1" smtClean="0"/>
              <a:t>data_count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Don’t hook up signals you don’t need and they will optimize out</a:t>
            </a:r>
            <a:r>
              <a:rPr lang="en-US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1229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FIFO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Fifo</a:t>
            </a:r>
            <a:r>
              <a:rPr lang="en-US" dirty="0" smtClean="0"/>
              <a:t> – Main FIFO module that should usually be instantiated. Can create synchronous or asynchronous FIFO.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FifoCascade</a:t>
            </a:r>
            <a:r>
              <a:rPr lang="en-US" dirty="0" smtClean="0"/>
              <a:t> – Extra generics available to create a cascading series of FIFOs. Allows for larger FIFOs to be built while easing timing closure.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FifoMux</a:t>
            </a:r>
            <a:r>
              <a:rPr lang="en-US" dirty="0" smtClean="0"/>
              <a:t> – (Poorly named). FIFO with asymmetric write and read data widths.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25361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will be covered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VHDL language overview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SLAC VHDL coding style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Available VHDL libraries </a:t>
            </a:r>
            <a:r>
              <a:rPr lang="en-US" dirty="0" smtClean="0"/>
              <a:t>(</a:t>
            </a:r>
            <a:r>
              <a:rPr lang="en-US" dirty="0" smtClean="0"/>
              <a:t>SURF</a:t>
            </a:r>
            <a:r>
              <a:rPr lang="en-US" dirty="0" smtClean="0"/>
              <a:t>)</a:t>
            </a:r>
            <a:endParaRPr lang="en-US" dirty="0" smtClean="0"/>
          </a:p>
          <a:p>
            <a:pPr marL="800100" lvl="1" indent="-342900"/>
            <a:r>
              <a:rPr lang="en-US" dirty="0" smtClean="0"/>
              <a:t>Building blocks</a:t>
            </a:r>
          </a:p>
          <a:p>
            <a:pPr marL="800100" lvl="1" indent="-342900"/>
            <a:r>
              <a:rPr lang="en-US" dirty="0" smtClean="0"/>
              <a:t>AXI Infrastructure</a:t>
            </a:r>
          </a:p>
          <a:p>
            <a:pPr marL="800100" lvl="1" indent="-342900"/>
            <a:r>
              <a:rPr lang="en-US" dirty="0" smtClean="0"/>
              <a:t>Peripheral interfaces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89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 Infrastructure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AXI protocols (AXI, AXI-Lite, AXI-Stream) form the system level backbone of SLAC firmware designs.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/>
              <a:t>key features of the AXI protocol are: </a:t>
            </a:r>
            <a:endParaRPr lang="en-US" dirty="0" smtClean="0"/>
          </a:p>
          <a:p>
            <a:pPr marL="800100" lvl="1" indent="-342900"/>
            <a:r>
              <a:rPr lang="en-US" dirty="0" smtClean="0"/>
              <a:t>Separate </a:t>
            </a:r>
            <a:r>
              <a:rPr lang="en-US" dirty="0"/>
              <a:t>address/control and data </a:t>
            </a:r>
            <a:r>
              <a:rPr lang="en-US" dirty="0" smtClean="0"/>
              <a:t>phases</a:t>
            </a:r>
          </a:p>
          <a:p>
            <a:pPr marL="800100" lvl="1" indent="-342900"/>
            <a:r>
              <a:rPr lang="en-US" dirty="0"/>
              <a:t>S</a:t>
            </a:r>
            <a:r>
              <a:rPr lang="en-US" dirty="0" smtClean="0"/>
              <a:t>upport </a:t>
            </a:r>
            <a:r>
              <a:rPr lang="en-US" dirty="0"/>
              <a:t>for unaligned data transfers, using byte </a:t>
            </a:r>
            <a:r>
              <a:rPr lang="en-US" dirty="0" smtClean="0"/>
              <a:t>strobes</a:t>
            </a:r>
          </a:p>
          <a:p>
            <a:pPr marL="800100" lvl="1" indent="-342900"/>
            <a:r>
              <a:rPr lang="en-US" dirty="0"/>
              <a:t>U</a:t>
            </a:r>
            <a:r>
              <a:rPr lang="en-US" dirty="0" smtClean="0"/>
              <a:t>ses </a:t>
            </a:r>
            <a:r>
              <a:rPr lang="en-US" dirty="0"/>
              <a:t>burst-based transactions with only the start address </a:t>
            </a:r>
            <a:r>
              <a:rPr lang="en-US" dirty="0" smtClean="0"/>
              <a:t>issued</a:t>
            </a:r>
          </a:p>
          <a:p>
            <a:pPr marL="800100" lvl="1" indent="-342900"/>
            <a:r>
              <a:rPr lang="en-US" dirty="0" smtClean="0"/>
              <a:t>Separate </a:t>
            </a:r>
            <a:r>
              <a:rPr lang="en-US" dirty="0"/>
              <a:t>read and write data </a:t>
            </a:r>
            <a:r>
              <a:rPr lang="en-US" dirty="0" smtClean="0"/>
              <a:t>channels</a:t>
            </a:r>
          </a:p>
          <a:p>
            <a:pPr marL="800100" lvl="1" indent="-342900"/>
            <a:r>
              <a:rPr lang="en-US" dirty="0" smtClean="0"/>
              <a:t>Support </a:t>
            </a:r>
            <a:r>
              <a:rPr lang="en-US" dirty="0"/>
              <a:t>for issuing multiple outstanding </a:t>
            </a:r>
            <a:r>
              <a:rPr lang="en-US" dirty="0" smtClean="0"/>
              <a:t>addresses</a:t>
            </a:r>
          </a:p>
          <a:p>
            <a:pPr marL="800100" lvl="1" indent="-342900"/>
            <a:r>
              <a:rPr lang="en-US" dirty="0" smtClean="0"/>
              <a:t>Support </a:t>
            </a:r>
            <a:r>
              <a:rPr lang="en-US" dirty="0"/>
              <a:t>for out-of-order transaction </a:t>
            </a:r>
            <a:r>
              <a:rPr lang="en-US" dirty="0" smtClean="0"/>
              <a:t>completion</a:t>
            </a:r>
          </a:p>
          <a:p>
            <a:pPr marL="800100" lvl="1" indent="-342900"/>
            <a:r>
              <a:rPr lang="en-US" dirty="0" smtClean="0"/>
              <a:t>Permits </a:t>
            </a:r>
            <a:r>
              <a:rPr lang="en-US" dirty="0"/>
              <a:t>easy addition of register stages to provide timing closure. </a:t>
            </a:r>
            <a:endParaRPr lang="en-US" dirty="0" smtClean="0"/>
          </a:p>
          <a:p>
            <a:pPr marL="800100" lvl="1" indent="-342900"/>
            <a:r>
              <a:rPr lang="en-US" dirty="0" smtClean="0"/>
              <a:t>Supports multiple masters simultaneously accessing multiple slaves.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AXI-Lite protocol is a subset of AXI that facilitates communication </a:t>
            </a:r>
            <a:r>
              <a:rPr lang="en-US" dirty="0"/>
              <a:t>with simpler control register style interfaces within components</a:t>
            </a:r>
            <a:r>
              <a:rPr lang="en-US" dirty="0" smtClean="0"/>
              <a:t>.</a:t>
            </a:r>
          </a:p>
          <a:p>
            <a:pPr marL="800100" lvl="1" indent="-342900"/>
            <a:r>
              <a:rPr lang="en-US" dirty="0" smtClean="0"/>
              <a:t>Fixed 32-bit address, 32-bit data</a:t>
            </a:r>
          </a:p>
          <a:p>
            <a:pPr marL="800100" lvl="1" indent="-342900"/>
            <a:r>
              <a:rPr lang="en-US" dirty="0" smtClean="0"/>
              <a:t>Disabled support for burst transactions.</a:t>
            </a:r>
          </a:p>
          <a:p>
            <a:pPr marL="800100" lvl="1" indent="-342900"/>
            <a:r>
              <a:rPr lang="en-US" dirty="0" smtClean="0"/>
              <a:t>Disabled support for multiple outstanding transactions</a:t>
            </a:r>
          </a:p>
          <a:p>
            <a:pPr marL="800100" lvl="1" indent="-342900"/>
            <a:r>
              <a:rPr lang="en-US" dirty="0" smtClean="0"/>
              <a:t>Disabled support for out-of-order transactions</a:t>
            </a:r>
          </a:p>
          <a:p>
            <a:pPr marL="800100" lvl="1" indent="-342900"/>
            <a:r>
              <a:rPr lang="en-US" b="1" dirty="0" smtClean="0"/>
              <a:t>If you want to make your firmware registers accessible by software, you need to make an AXI-Lite interface to them.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89461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AXI-Lite Bus record types - </a:t>
            </a:r>
            <a:r>
              <a:rPr lang="en-US" dirty="0" err="1" smtClean="0"/>
              <a:t>axi</a:t>
            </a:r>
            <a:r>
              <a:rPr lang="en-US" dirty="0" smtClean="0"/>
              <a:t>/</a:t>
            </a:r>
            <a:r>
              <a:rPr lang="en-US" dirty="0" err="1" smtClean="0"/>
              <a:t>rtl</a:t>
            </a:r>
            <a:r>
              <a:rPr lang="en-US" dirty="0" smtClean="0"/>
              <a:t>/</a:t>
            </a:r>
            <a:r>
              <a:rPr lang="en-US" dirty="0" err="1" smtClean="0"/>
              <a:t>AxiLitePkg.vhd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71946"/>
            <a:ext cx="7772400" cy="5043671"/>
          </a:xfrm>
          <a:solidFill>
            <a:schemeClr val="accent4">
              <a:lumMod val="20000"/>
              <a:lumOff val="80000"/>
              <a:alpha val="80000"/>
            </a:schemeClr>
          </a:solidFill>
        </p:spPr>
        <p:txBody>
          <a:bodyPr numCol="2">
            <a:noAutofit/>
          </a:bodyPr>
          <a:lstStyle/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4665A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 action="ppaction://hlinkfile"/>
              </a:rPr>
              <a:t>AxiLiteReadMasterType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 Address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araddr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arprot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arvalid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Read data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rready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4665A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 action="ppaction://hlinkfile"/>
              </a:rPr>
              <a:t>AxiLiteReadSlaveType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Read Address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arready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 Read data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rdata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rresp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rvalid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800" dirty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4665A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 action="ppaction://hlinkfile"/>
              </a:rPr>
              <a:t>AxiLiteWriteMasterType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-- Write address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awaddr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awprot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awvalid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-- Write data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wdata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wstrb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wvalid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-- Write </a:t>
            </a:r>
            <a:r>
              <a:rPr lang="en-US" sz="800" dirty="0" err="1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ack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   bready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800" dirty="0" smtClean="0">
              <a:solidFill>
                <a:srgbClr val="70007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 smtClean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type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4665A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 action="ppaction://hlinkfile"/>
              </a:rPr>
              <a:t>AxiLiteWriteSlaveType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is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Write address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awready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Write data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wready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-- Write </a:t>
            </a:r>
            <a:r>
              <a:rPr lang="en-US" sz="800" dirty="0" err="1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ack</a:t>
            </a:r>
            <a:r>
              <a:rPr lang="en-US" sz="800" dirty="0">
                <a:solidFill>
                  <a:srgbClr val="008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channel</a:t>
            </a:r>
            <a:endParaRPr lang="en-US" sz="800" dirty="0">
              <a:solidFill>
                <a:srgbClr val="0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bresp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 err="1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</a:p>
          <a:p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 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bvalid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 : </a:t>
            </a:r>
            <a:r>
              <a:rPr lang="en-US" sz="800" dirty="0" err="1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sl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end</a:t>
            </a:r>
            <a:r>
              <a:rPr lang="en-US" sz="800" dirty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800" dirty="0">
                <a:solidFill>
                  <a:srgbClr val="70007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record</a:t>
            </a:r>
            <a:r>
              <a:rPr lang="en-US" sz="800" dirty="0" smtClean="0">
                <a:solidFill>
                  <a:srgbClr val="0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endParaRPr lang="en-US" sz="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170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AXI-Lite </a:t>
            </a:r>
            <a:r>
              <a:rPr lang="en-US" dirty="0" smtClean="0"/>
              <a:t>Crossbar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2229921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AXI busses need to be fanned out to each Slave by an Interconnect/Crossbar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AxiLiteCrossbar.vhd</a:t>
            </a:r>
            <a:r>
              <a:rPr lang="en-US" dirty="0" smtClean="0"/>
              <a:t> is a very versatile module for doing this.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Also allows multiple masters to access multiple slaves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Number of Masters ports and Slave ports configured by generic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Confusing terminology</a:t>
            </a:r>
          </a:p>
          <a:p>
            <a:pPr marL="800100" lvl="1" indent="-342900"/>
            <a:r>
              <a:rPr lang="en-US" dirty="0" smtClean="0"/>
              <a:t>“Master” and “Slave” are from the crossbar port perspective</a:t>
            </a:r>
          </a:p>
          <a:p>
            <a:pPr marL="800100" lvl="1" indent="-342900"/>
            <a:r>
              <a:rPr lang="en-US" dirty="0" smtClean="0"/>
              <a:t>“Master” ports attach to downstream slave modules</a:t>
            </a:r>
          </a:p>
          <a:p>
            <a:pPr marL="800100" lvl="1" indent="-342900"/>
            <a:r>
              <a:rPr lang="en-US" dirty="0" smtClean="0"/>
              <a:t>“Slave” ports attach to upstream masters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Generics configure number of master and slave ports, and the address range of each master port.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AxiLiteCrossbars</a:t>
            </a:r>
            <a:r>
              <a:rPr lang="en-US" dirty="0" smtClean="0"/>
              <a:t> are often cascaded down through a firmware hierarchy</a:t>
            </a:r>
          </a:p>
          <a:p>
            <a:pPr marL="800100" lvl="1" indent="-342900"/>
            <a:endParaRPr lang="en-US" dirty="0"/>
          </a:p>
        </p:txBody>
      </p:sp>
      <p:sp>
        <p:nvSpPr>
          <p:cNvPr id="7" name="CustomShape 6"/>
          <p:cNvSpPr/>
          <p:nvPr/>
        </p:nvSpPr>
        <p:spPr>
          <a:xfrm>
            <a:off x="3200400" y="3473505"/>
            <a:ext cx="2713117" cy="302928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t" anchorCtr="0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AxiLiteCrossbar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8" name="CustomShape 6"/>
          <p:cNvSpPr/>
          <p:nvPr/>
        </p:nvSpPr>
        <p:spPr>
          <a:xfrm>
            <a:off x="6858000" y="3473505"/>
            <a:ext cx="1447799" cy="638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Slave Module A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0xA0000000-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0xA000FFFF</a:t>
            </a:r>
          </a:p>
        </p:txBody>
      </p:sp>
      <p:sp>
        <p:nvSpPr>
          <p:cNvPr id="9" name="CustomShape 6"/>
          <p:cNvSpPr/>
          <p:nvPr/>
        </p:nvSpPr>
        <p:spPr>
          <a:xfrm>
            <a:off x="6857999" y="4264025"/>
            <a:ext cx="1447799" cy="638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Slave Module B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0xA0010000-</a:t>
            </a:r>
            <a:endParaRPr lang="en-US" sz="1000" dirty="0">
              <a:solidFill>
                <a:srgbClr val="000000"/>
              </a:solidFill>
            </a:endParaRP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0xA00100FF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0" name="CustomShape 6"/>
          <p:cNvSpPr/>
          <p:nvPr/>
        </p:nvSpPr>
        <p:spPr>
          <a:xfrm>
            <a:off x="6858000" y="5041455"/>
            <a:ext cx="1447799" cy="638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Slave Module C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0xA0010100-</a:t>
            </a:r>
            <a:endParaRPr lang="en-US" sz="1000" dirty="0">
              <a:solidFill>
                <a:srgbClr val="000000"/>
              </a:solidFill>
            </a:endParaRP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0xA00101FF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1" name="CustomShape 6"/>
          <p:cNvSpPr/>
          <p:nvPr/>
        </p:nvSpPr>
        <p:spPr>
          <a:xfrm>
            <a:off x="6857997" y="5864665"/>
            <a:ext cx="1447799" cy="6381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Slave Module D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0xA0020000-</a:t>
            </a:r>
            <a:endParaRPr lang="en-US" sz="1000" dirty="0">
              <a:solidFill>
                <a:srgbClr val="000000"/>
              </a:solidFill>
            </a:endParaRP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0xA002FFFF</a:t>
            </a:r>
            <a:endParaRPr lang="en-US" sz="1000" dirty="0">
              <a:solidFill>
                <a:srgbClr val="00000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877225" y="3546599"/>
            <a:ext cx="1071127" cy="261610"/>
            <a:chOff x="3480136" y="4331124"/>
            <a:chExt cx="1071127" cy="261610"/>
          </a:xfrm>
        </p:grpSpPr>
        <p:sp>
          <p:nvSpPr>
            <p:cNvPr id="13" name="TextBox 12"/>
            <p:cNvSpPr txBox="1"/>
            <p:nvPr/>
          </p:nvSpPr>
          <p:spPr>
            <a:xfrm>
              <a:off x="3480136" y="4331124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 AXIL BUS 0</a:t>
              </a: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850196" y="4412895"/>
            <a:ext cx="1071127" cy="261612"/>
            <a:chOff x="3453107" y="4321475"/>
            <a:chExt cx="1071127" cy="261612"/>
          </a:xfrm>
        </p:grpSpPr>
        <p:sp>
          <p:nvSpPr>
            <p:cNvPr id="16" name="TextBox 15"/>
            <p:cNvSpPr txBox="1"/>
            <p:nvPr/>
          </p:nvSpPr>
          <p:spPr>
            <a:xfrm>
              <a:off x="3453107" y="4321475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 AXIL BUS 1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5884763" y="5215751"/>
            <a:ext cx="1071127" cy="272949"/>
            <a:chOff x="3487671" y="4310138"/>
            <a:chExt cx="1071127" cy="272949"/>
          </a:xfrm>
        </p:grpSpPr>
        <p:sp>
          <p:nvSpPr>
            <p:cNvPr id="19" name="TextBox 18"/>
            <p:cNvSpPr txBox="1"/>
            <p:nvPr/>
          </p:nvSpPr>
          <p:spPr>
            <a:xfrm>
              <a:off x="3487671" y="4310138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 AXIL BUS 2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5850196" y="6014733"/>
            <a:ext cx="1071127" cy="261610"/>
            <a:chOff x="3453104" y="4336416"/>
            <a:chExt cx="1071127" cy="261610"/>
          </a:xfrm>
        </p:grpSpPr>
        <p:sp>
          <p:nvSpPr>
            <p:cNvPr id="22" name="TextBox 21"/>
            <p:cNvSpPr txBox="1"/>
            <p:nvPr/>
          </p:nvSpPr>
          <p:spPr>
            <a:xfrm>
              <a:off x="3453104" y="4336416"/>
              <a:ext cx="107112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 AXIL BUS 3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3276600" y="4261304"/>
            <a:ext cx="65594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Slave 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153473" y="4543700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Master 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165097" y="6133219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Master 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153473" y="5357895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Master 2</a:t>
            </a:r>
          </a:p>
        </p:txBody>
      </p:sp>
      <p:sp>
        <p:nvSpPr>
          <p:cNvPr id="28" name="CustomShape 6"/>
          <p:cNvSpPr/>
          <p:nvPr/>
        </p:nvSpPr>
        <p:spPr>
          <a:xfrm>
            <a:off x="579520" y="3792565"/>
            <a:ext cx="1676400" cy="11943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t" anchorCtr="0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AxiLiteMaster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2255920" y="4153907"/>
            <a:ext cx="976549" cy="261610"/>
            <a:chOff x="3516428" y="4324097"/>
            <a:chExt cx="976549" cy="261610"/>
          </a:xfrm>
        </p:grpSpPr>
        <p:sp>
          <p:nvSpPr>
            <p:cNvPr id="30" name="TextBox 29"/>
            <p:cNvSpPr txBox="1"/>
            <p:nvPr/>
          </p:nvSpPr>
          <p:spPr>
            <a:xfrm>
              <a:off x="3516428" y="4324097"/>
              <a:ext cx="9765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M AXIL BUS</a:t>
              </a:r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>
              <a:off x="3516428" y="4583085"/>
              <a:ext cx="944480" cy="2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TextBox 31"/>
          <p:cNvSpPr txBox="1"/>
          <p:nvPr/>
        </p:nvSpPr>
        <p:spPr>
          <a:xfrm>
            <a:off x="5191143" y="3679195"/>
            <a:ext cx="7312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Master 0</a:t>
            </a:r>
          </a:p>
        </p:txBody>
      </p:sp>
    </p:spTree>
    <p:extLst>
      <p:ext uri="{BB962C8B-B14F-4D97-AF65-F5344CB8AC3E}">
        <p14:creationId xmlns:p14="http://schemas.microsoft.com/office/powerpoint/2010/main" val="262967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AXI-Lite Endpoint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427882" cy="1118616"/>
          </a:xfrm>
        </p:spPr>
        <p:txBody>
          <a:bodyPr>
            <a:normAutofit fontScale="70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AxiLitePkg.vhd</a:t>
            </a:r>
            <a:r>
              <a:rPr lang="en-US" dirty="0" smtClean="0"/>
              <a:t> has many helpful functions and procedures for adding AXI-Lite registers to your module.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We’ve abstracted away the hairy details of the AXI-Lite bus signaling and address decoding into a set of procedure calls.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5"/>
          </p:nvPr>
        </p:nvSpPr>
        <p:spPr>
          <a:xfrm>
            <a:off x="2438400" y="2362200"/>
            <a:ext cx="4424978" cy="3956050"/>
          </a:xfrm>
          <a:solidFill>
            <a:schemeClr val="accent4">
              <a:lumMod val="20000"/>
              <a:lumOff val="80000"/>
              <a:alpha val="71000"/>
            </a:schemeClr>
          </a:solidFill>
        </p:spPr>
        <p:txBody>
          <a:bodyPr numCol="1">
            <a:normAutofit/>
          </a:bodyPr>
          <a:lstStyle/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E08000"/>
                </a:solidFill>
                <a:latin typeface="Courier New"/>
              </a:rPr>
              <a:t>entity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AxiLiteModule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is port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000" dirty="0" smtClean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axiClk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    : </a:t>
            </a: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in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axiRst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   : </a:t>
            </a: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in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axiReadMaster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AxiLiteReadMasterType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: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AxiLiteReadSlaveType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axiWriteMaster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AxiLiteWriteMasterType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AxiLiteWriteSlaveType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AxiLiteModule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endParaRPr lang="en-US" sz="1000" dirty="0" smtClean="0"/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architecture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rtl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AxiLiteModule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is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constant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CONSTANT_C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 err="1" smtClean="0">
                <a:solidFill>
                  <a:srgbClr val="800000"/>
                </a:solidFill>
                <a:latin typeface="Courier New"/>
              </a:rPr>
              <a:t>slv</a:t>
            </a:r>
            <a:r>
              <a:rPr lang="en-US" sz="1000" dirty="0" smtClean="0">
                <a:solidFill>
                  <a:srgbClr val="800000"/>
                </a:solidFill>
                <a:latin typeface="Courier New"/>
              </a:rPr>
              <a:t>(31 </a:t>
            </a:r>
            <a:r>
              <a:rPr lang="en-US" sz="1000" dirty="0" err="1" smtClean="0">
                <a:solidFill>
                  <a:srgbClr val="800000"/>
                </a:solidFill>
                <a:latin typeface="Courier New"/>
              </a:rPr>
              <a:t>downto</a:t>
            </a:r>
            <a:r>
              <a:rPr lang="en-US" sz="1000" dirty="0" smtClean="0">
                <a:solidFill>
                  <a:srgbClr val="800000"/>
                </a:solidFill>
                <a:latin typeface="Courier New"/>
              </a:rPr>
              <a:t> 0)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:= </a:t>
            </a:r>
            <a:r>
              <a:rPr lang="en-US" sz="900" dirty="0" smtClean="0">
                <a:solidFill>
                  <a:srgbClr val="000000"/>
                </a:solidFill>
                <a:latin typeface="Courier New"/>
              </a:rPr>
              <a:t>X</a:t>
            </a:r>
            <a:r>
              <a:rPr lang="en-US" sz="900" dirty="0" smtClean="0">
                <a:solidFill>
                  <a:srgbClr val="FF0000"/>
                </a:solidFill>
                <a:latin typeface="Courier New"/>
              </a:rPr>
              <a:t>"01234567"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register0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31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register1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register2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15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 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axiReadSlave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AxiLiteReadSlaveType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AxiLiteWriteSlaveType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  end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[...]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07212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AXI-Lite Endpoint Example Cont.</a:t>
            </a:r>
            <a:endParaRPr lang="en-US" dirty="0"/>
          </a:p>
        </p:txBody>
      </p:sp>
      <p:sp>
        <p:nvSpPr>
          <p:cNvPr id="9" name="Content Placeholder 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3176016"/>
          </a:xfrm>
          <a:solidFill>
            <a:schemeClr val="accent4">
              <a:lumMod val="20000"/>
              <a:lumOff val="80000"/>
              <a:alpha val="71000"/>
            </a:schemeClr>
          </a:solidFill>
        </p:spPr>
        <p:txBody>
          <a:bodyPr numCol="1">
            <a:normAutofit/>
          </a:bodyPr>
          <a:lstStyle/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comb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r,</a:t>
            </a:r>
            <a:r>
              <a:rPr lang="en-US" sz="1000" dirty="0" smtClean="0">
                <a:solidFill>
                  <a:srgbClr val="4665A2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axiRst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axiReadMaster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axiWriteMaster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is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variable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v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RegType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>
                <a:solidFill>
                  <a:srgbClr val="700070"/>
                </a:solidFill>
                <a:latin typeface="Courier New"/>
              </a:rPr>
              <a:t>variable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AxiLiteEndpointType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begin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v := </a:t>
            </a:r>
            <a:r>
              <a:rPr lang="en-US" sz="1000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[...]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axiSlaveWaitTxn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axiWriteMaster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axiReadMaster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axiWriteSlave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sz="1000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axiReadSlave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axiSlaveRegisterR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X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"00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"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CONSTANT_C);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axiSlaveRegister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X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"04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"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v.register0);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axiSlaveRegister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X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"08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"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v.register1);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axiSlaveRegister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 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X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"08</a:t>
            </a:r>
            <a:r>
              <a:rPr lang="en-US" sz="1000" dirty="0">
                <a:solidFill>
                  <a:srgbClr val="FF0000"/>
                </a:solidFill>
                <a:latin typeface="Courier New"/>
              </a:rPr>
              <a:t>"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smtClean="0">
                <a:solidFill>
                  <a:srgbClr val="FF0000"/>
                </a:solidFill>
                <a:latin typeface="Courier New"/>
              </a:rPr>
              <a:t>8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, v.register2);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sz="10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axiSlaveDefault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000" dirty="0" err="1">
                <a:solidFill>
                  <a:srgbClr val="000000"/>
                </a:solidFill>
                <a:latin typeface="Courier New"/>
              </a:rPr>
              <a:t>axilEp</a:t>
            </a:r>
            <a:r>
              <a:rPr lang="en-US" sz="1000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axiWriteSlave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sz="1000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sz="1000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axiReadSlave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);</a:t>
            </a:r>
            <a:endParaRPr lang="en-US" sz="1000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  [...]</a:t>
            </a:r>
            <a:endParaRPr lang="en-US" sz="1000" dirty="0">
              <a:solidFill>
                <a:srgbClr val="70007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sz="1000" dirty="0" smtClean="0">
                <a:solidFill>
                  <a:srgbClr val="700070"/>
                </a:solidFill>
                <a:latin typeface="Courier New"/>
              </a:rPr>
              <a:t>end process</a:t>
            </a:r>
            <a:r>
              <a:rPr lang="en-US" sz="1000" dirty="0" smtClean="0">
                <a:solidFill>
                  <a:srgbClr val="000000"/>
                </a:solidFill>
                <a:latin typeface="Courier New"/>
              </a:rPr>
              <a:t>;</a:t>
            </a:r>
          </a:p>
          <a:p>
            <a:endParaRPr lang="en-US" sz="1000" dirty="0"/>
          </a:p>
        </p:txBody>
      </p:sp>
      <p:sp>
        <p:nvSpPr>
          <p:cNvPr id="10" name="TextBox 9"/>
          <p:cNvSpPr txBox="1"/>
          <p:nvPr/>
        </p:nvSpPr>
        <p:spPr>
          <a:xfrm>
            <a:off x="533400" y="4724400"/>
            <a:ext cx="7924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address offsets should be the same width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Multiples of 4 bits preferred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Byte addressing on 32-bit values means that address offsets should always be multiples of 4.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X”001”, X”002” are not a valid offsets.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See </a:t>
            </a:r>
            <a:r>
              <a:rPr lang="en-US" dirty="0" err="1" smtClean="0"/>
              <a:t>axi</a:t>
            </a:r>
            <a:r>
              <a:rPr lang="en-US" dirty="0" smtClean="0"/>
              <a:t>/</a:t>
            </a:r>
            <a:r>
              <a:rPr lang="en-US" dirty="0" err="1" smtClean="0"/>
              <a:t>rtl</a:t>
            </a:r>
            <a:r>
              <a:rPr lang="en-US" dirty="0" smtClean="0"/>
              <a:t>/</a:t>
            </a:r>
            <a:r>
              <a:rPr lang="en-US" dirty="0" err="1" smtClean="0"/>
              <a:t>AxiVersion.vhd</a:t>
            </a:r>
            <a:r>
              <a:rPr lang="en-US" dirty="0" smtClean="0"/>
              <a:t> </a:t>
            </a:r>
            <a:r>
              <a:rPr lang="en-US" dirty="0" smtClean="0"/>
              <a:t>for a more complete example.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670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AxiLite</a:t>
            </a:r>
            <a:r>
              <a:rPr lang="en-US" dirty="0" smtClean="0"/>
              <a:t> Dual Port RAM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AxiDualPortRam</a:t>
            </a:r>
            <a:r>
              <a:rPr lang="en-US" dirty="0" smtClean="0"/>
              <a:t> is a useful memory bridge between AXI-Lite (usually driven by software) and a firmware module logic.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It creates a RAM with an AXI-Lite interface on one port and a generic RAM interface on the other.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Like other RAMs, generics can configure:</a:t>
            </a:r>
          </a:p>
          <a:p>
            <a:pPr marL="800100" lvl="1" indent="-342900"/>
            <a:r>
              <a:rPr lang="en-US" dirty="0" smtClean="0"/>
              <a:t>BRAM or LUTRAM</a:t>
            </a:r>
          </a:p>
          <a:p>
            <a:pPr marL="800100" lvl="1" indent="-342900"/>
            <a:r>
              <a:rPr lang="en-US" dirty="0" smtClean="0"/>
              <a:t>Data width</a:t>
            </a:r>
          </a:p>
          <a:p>
            <a:pPr marL="800100" lvl="1" indent="-342900"/>
            <a:r>
              <a:rPr lang="en-US" dirty="0" smtClean="0"/>
              <a:t>Address size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Can also make either side read-only, and use asynchronous clocks on each side.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64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AXI-Lite modules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AxiLiteAsync</a:t>
            </a:r>
            <a:r>
              <a:rPr lang="en-US" dirty="0" smtClean="0"/>
              <a:t> – Transfer an AXI-Lite bus across asynchronous clock domains.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AxiLiteEmpty</a:t>
            </a:r>
            <a:r>
              <a:rPr lang="en-US" dirty="0" smtClean="0"/>
              <a:t> – Blank endpoint that responds to all accesses with 0 or error depending on generics. Typically used as an endpoint placeholder.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AxiLiteToDrp</a:t>
            </a:r>
            <a:r>
              <a:rPr lang="en-US" dirty="0" smtClean="0"/>
              <a:t> – Translates AXI-Lite accesses into Xilinx DRP bus for reprogramming FPGA </a:t>
            </a:r>
            <a:r>
              <a:rPr lang="en-US" dirty="0" err="1" smtClean="0"/>
              <a:t>primatives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AxiLiteToIpBus</a:t>
            </a:r>
            <a:r>
              <a:rPr lang="en-US" dirty="0" smtClean="0"/>
              <a:t> – Bridge an AXI-Lite bus onto an </a:t>
            </a:r>
            <a:r>
              <a:rPr lang="en-US" dirty="0" err="1" smtClean="0"/>
              <a:t>IPBus</a:t>
            </a: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IpBusToAxiLite</a:t>
            </a:r>
            <a:r>
              <a:rPr lang="en-US" dirty="0" smtClean="0"/>
              <a:t> – Bridge an </a:t>
            </a:r>
            <a:r>
              <a:rPr lang="en-US" dirty="0" err="1" smtClean="0"/>
              <a:t>IPBus</a:t>
            </a:r>
            <a:r>
              <a:rPr lang="en-US" dirty="0" smtClean="0"/>
              <a:t> onto an AXI-Lite bus.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86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AxiDualPortRam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614416"/>
          </a:xfrm>
        </p:spPr>
        <p:txBody>
          <a:bodyPr numCol="1">
            <a:normAutofit fontScale="47500" lnSpcReduction="20000"/>
          </a:bodyPr>
          <a:lstStyle/>
          <a:p>
            <a:r>
              <a:rPr lang="en-US" dirty="0" smtClean="0">
                <a:solidFill>
                  <a:srgbClr val="E08000"/>
                </a:solidFill>
                <a:latin typeface="Courier New"/>
              </a:rPr>
              <a:t>entity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AxiDualPortRam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  generic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TPD_G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time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ns;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BRAM_EN_G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false;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AXI_WR_EN_G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true;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SYS_WR_EN_G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false;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COMMON_CLK_G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false;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ADDR_WIDTH_G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integer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2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**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24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:=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5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DATA_WIDTH_G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integer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</a:t>
            </a:r>
            <a:r>
              <a:rPr lang="en-US" dirty="0" smtClean="0">
                <a:solidFill>
                  <a:srgbClr val="FF0000"/>
                </a:solidFill>
                <a:latin typeface="Courier New"/>
              </a:rPr>
              <a:t>32)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port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Axi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Port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axiClk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axiRst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axiReadMaster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AxiLiteReadMasterType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axiReadSlave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AxiLiteReadSlaveType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axiWriteMaster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AxiLiteWriteMasterType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axiWriteSlave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AxiLiteWriteSlaveType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Standard Port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clk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en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we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rst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addr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ADDR_WIDTH_G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-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:= (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others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=&gt;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din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DATA_WIDTH_G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-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:= (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others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=&gt;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');</a:t>
            </a:r>
          </a:p>
          <a:p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dout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DATA_WIDTH_G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-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));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entity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AxiDualPortRam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858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AXI-Stream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3785616"/>
          </a:xfrm>
        </p:spPr>
        <p:txBody>
          <a:bodyPr>
            <a:normAutofit fontScale="5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Like AXI-Lite, AXI4-Stream </a:t>
            </a:r>
            <a:r>
              <a:rPr lang="en-US" dirty="0"/>
              <a:t>is a subset of </a:t>
            </a:r>
            <a:r>
              <a:rPr lang="en-US" dirty="0" smtClean="0"/>
              <a:t>AXI </a:t>
            </a:r>
            <a:r>
              <a:rPr lang="en-US" dirty="0"/>
              <a:t>protocol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It </a:t>
            </a:r>
            <a:r>
              <a:rPr lang="en-US" dirty="0"/>
              <a:t>is designed for high-speed streaming data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It is quite useful in firmware applications for passing data around.</a:t>
            </a:r>
          </a:p>
          <a:p>
            <a:pPr marL="800100" lvl="1" indent="-342900"/>
            <a:r>
              <a:rPr lang="en-US" dirty="0"/>
              <a:t>RCE DMA ports use </a:t>
            </a:r>
            <a:r>
              <a:rPr lang="en-US" dirty="0" err="1"/>
              <a:t>AxiStreams</a:t>
            </a:r>
            <a:r>
              <a:rPr lang="en-US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Master driven signals:</a:t>
            </a:r>
          </a:p>
          <a:p>
            <a:pPr marL="800100" lvl="1" indent="-342900"/>
            <a:r>
              <a:rPr lang="en-US" dirty="0" smtClean="0"/>
              <a:t>TVALID – Transaction is valid</a:t>
            </a:r>
          </a:p>
          <a:p>
            <a:pPr marL="800100" lvl="1" indent="-342900"/>
            <a:r>
              <a:rPr lang="en-US" dirty="0" smtClean="0"/>
              <a:t>TDATA – Data to transfer. 8-128 bits wide</a:t>
            </a:r>
          </a:p>
          <a:p>
            <a:pPr marL="800100" lvl="1" indent="-342900"/>
            <a:r>
              <a:rPr lang="en-US" dirty="0" smtClean="0"/>
              <a:t>TLAST – Marks end of frame</a:t>
            </a:r>
          </a:p>
          <a:p>
            <a:pPr marL="800100" lvl="1" indent="-342900"/>
            <a:r>
              <a:rPr lang="en-US" dirty="0" smtClean="0"/>
              <a:t>TUSER – Optional sideband data. Up to 8 bits per TDATA byte</a:t>
            </a:r>
          </a:p>
          <a:p>
            <a:pPr marL="800100" lvl="1" indent="-342900"/>
            <a:r>
              <a:rPr lang="en-US" dirty="0" smtClean="0"/>
              <a:t>TKEEP – Marks which data bytes are valid</a:t>
            </a:r>
          </a:p>
          <a:p>
            <a:pPr marL="800100" lvl="1" indent="-342900"/>
            <a:r>
              <a:rPr lang="en-US" dirty="0" smtClean="0"/>
              <a:t>TDEST – Optional routing information</a:t>
            </a:r>
          </a:p>
          <a:p>
            <a:pPr marL="800100" lvl="1" indent="-342900"/>
            <a:r>
              <a:rPr lang="en-US" dirty="0" smtClean="0"/>
              <a:t>TID – Optional source information</a:t>
            </a:r>
          </a:p>
          <a:p>
            <a:pPr marL="800100" lvl="1" indent="-342900"/>
            <a:r>
              <a:rPr lang="en-US" dirty="0" smtClean="0"/>
              <a:t>TSTRB – Marks positional data bytes (not often used)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Slave driven signal:</a:t>
            </a:r>
          </a:p>
          <a:p>
            <a:pPr marL="800100" lvl="1" indent="-342900"/>
            <a:r>
              <a:rPr lang="en-US" dirty="0" smtClean="0"/>
              <a:t>TREADY – Transaction received.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Data transactions take place when TVALID and TREADY are both high.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Frames consist of multiple transactions with TLAST high on last transaction of frame.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105156"/>
            <a:ext cx="6811326" cy="1752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616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</a:t>
            </a:r>
            <a:r>
              <a:rPr lang="en-US" dirty="0" smtClean="0"/>
              <a:t>/</a:t>
            </a:r>
            <a:r>
              <a:rPr lang="en-US" dirty="0" err="1" smtClean="0"/>
              <a:t>rtl</a:t>
            </a:r>
            <a:r>
              <a:rPr lang="en-US" dirty="0" smtClean="0"/>
              <a:t>/</a:t>
            </a:r>
            <a:r>
              <a:rPr lang="en-US" dirty="0" err="1" smtClean="0"/>
              <a:t>AxiStreamPkg.vhd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1347216"/>
          </a:xfrm>
        </p:spPr>
        <p:txBody>
          <a:bodyPr>
            <a:normAutofit fontScale="4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/>
              <a:t>AxiStreamPkg.vhd</a:t>
            </a:r>
            <a:r>
              <a:rPr lang="en-US" dirty="0" smtClean="0"/>
              <a:t> defines record types for AXI-Streams.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SLAC </a:t>
            </a:r>
            <a:r>
              <a:rPr lang="en-US" dirty="0" err="1" smtClean="0"/>
              <a:t>AxiStream</a:t>
            </a:r>
            <a:r>
              <a:rPr lang="en-US" dirty="0" smtClean="0"/>
              <a:t> modules use these records in their ports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Port widths are defined at maximum width (128 data bits)</a:t>
            </a:r>
          </a:p>
          <a:p>
            <a:pPr marL="800100" lvl="1" indent="-342900"/>
            <a:r>
              <a:rPr lang="en-US" dirty="0" err="1" smtClean="0"/>
              <a:t>AxiStreamModules</a:t>
            </a:r>
            <a:r>
              <a:rPr lang="en-US" dirty="0" smtClean="0"/>
              <a:t> are passed an </a:t>
            </a:r>
            <a:r>
              <a:rPr lang="en-US" dirty="0" err="1" smtClean="0"/>
              <a:t>AxiStreamConfigType</a:t>
            </a:r>
            <a:r>
              <a:rPr lang="en-US" dirty="0" smtClean="0"/>
              <a:t> that specifies:</a:t>
            </a:r>
          </a:p>
          <a:p>
            <a:pPr marL="1033463" lvl="2" indent="-342900"/>
            <a:r>
              <a:rPr lang="en-US" dirty="0" smtClean="0"/>
              <a:t>Data width</a:t>
            </a:r>
          </a:p>
          <a:p>
            <a:pPr marL="1033463" lvl="2" indent="-342900"/>
            <a:r>
              <a:rPr lang="en-US" dirty="0" smtClean="0"/>
              <a:t>Sideband user bits</a:t>
            </a:r>
          </a:p>
          <a:p>
            <a:pPr marL="800100" lvl="1" indent="-342900"/>
            <a:r>
              <a:rPr lang="en-US" dirty="0" smtClean="0"/>
              <a:t>Unused record bits are ignored an optimized out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2514600"/>
            <a:ext cx="3836307" cy="25237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AxiStreamMasterType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tValid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 smtClean="0">
                <a:solidFill>
                  <a:srgbClr val="000000"/>
                </a:solidFill>
                <a:latin typeface="Courier New"/>
              </a:rPr>
              <a:t>tData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127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tStrb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15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tKeep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15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tLast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tDest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tId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400" dirty="0" err="1" smtClean="0">
                <a:solidFill>
                  <a:srgbClr val="000000"/>
                </a:solidFill>
                <a:latin typeface="Courier New"/>
              </a:rPr>
              <a:t>tUser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127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AxiStreamMasterType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4800600"/>
            <a:ext cx="37289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AxiStreamSlaveType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tReady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AxiStreamSlaveType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5544430"/>
            <a:ext cx="3621504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AxiStreamCtrlType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pause   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overflow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  idle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  : </a:t>
            </a:r>
            <a:r>
              <a:rPr lang="en-US" sz="1400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AxiStreamCtrlType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67200" y="2514600"/>
            <a:ext cx="448071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AxiStreamConfigType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TSTRB_EN_C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 : </a:t>
            </a:r>
            <a:r>
              <a:rPr lang="en-US" sz="1400" dirty="0" err="1">
                <a:solidFill>
                  <a:srgbClr val="800000"/>
                </a:solidFill>
                <a:latin typeface="Courier New"/>
              </a:rPr>
              <a:t>boolean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TDATA_BYTES_C : </a:t>
            </a:r>
            <a:r>
              <a:rPr lang="en-US" sz="1400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16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TDEST_BITS_C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8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TID_BITS_C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  : </a:t>
            </a:r>
            <a:r>
              <a:rPr lang="en-US" sz="1400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8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TKEEP_MODE_C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TkeepModeType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TUSER_BITS_C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>
                <a:solidFill>
                  <a:srgbClr val="800000"/>
                </a:solidFill>
                <a:latin typeface="Courier New"/>
              </a:rPr>
              <a:t>natural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range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to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FF0000"/>
                </a:solidFill>
                <a:latin typeface="Courier New"/>
              </a:rPr>
              <a:t>8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>
                <a:solidFill>
                  <a:srgbClr val="000000"/>
                </a:solidFill>
                <a:latin typeface="Courier New"/>
              </a:rPr>
              <a:t>  TUSER_MODE_C 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TUserModeType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r>
              <a:rPr lang="en-US" sz="1400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sz="1400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sz="1400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AxiStreamConfigType</a:t>
            </a:r>
            <a:r>
              <a:rPr lang="en-US" sz="1400" dirty="0" smtClean="0">
                <a:solidFill>
                  <a:srgbClr val="000000"/>
                </a:solidFill>
                <a:latin typeface="Courier New"/>
              </a:rPr>
              <a:t>;</a:t>
            </a:r>
            <a:endParaRPr lang="en-US" sz="1400" dirty="0">
              <a:solidFill>
                <a:srgbClr val="000000"/>
              </a:solidFill>
              <a:latin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772840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VHDL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385816"/>
          </a:xfrm>
        </p:spPr>
        <p:txBody>
          <a:bodyPr>
            <a:normAutofit fontScale="77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SLAC firmware development is almost exclusively in VHDL.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Many aspects of VHDL are annoying</a:t>
            </a:r>
          </a:p>
          <a:p>
            <a:pPr marL="800100" lvl="1" indent="-342900"/>
            <a:r>
              <a:rPr lang="en-US" dirty="0" smtClean="0"/>
              <a:t>Verbosity</a:t>
            </a:r>
          </a:p>
          <a:p>
            <a:pPr marL="800100" lvl="1" indent="-342900"/>
            <a:r>
              <a:rPr lang="en-US" dirty="0" smtClean="0"/>
              <a:t>Pedantic typing</a:t>
            </a:r>
          </a:p>
          <a:p>
            <a:pPr marL="800100" lvl="1" indent="-342900"/>
            <a:r>
              <a:rPr lang="en-US" dirty="0" smtClean="0"/>
              <a:t>Array types must be manually declared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But some features are really great</a:t>
            </a:r>
          </a:p>
          <a:p>
            <a:pPr marL="800100" lvl="1" indent="-342900"/>
            <a:r>
              <a:rPr lang="en-US" dirty="0" smtClean="0"/>
              <a:t>Record types</a:t>
            </a:r>
          </a:p>
          <a:p>
            <a:pPr marL="800100" lvl="1" indent="-342900"/>
            <a:r>
              <a:rPr lang="en-US" dirty="0" smtClean="0"/>
              <a:t>Procedures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All code is written to VHDL-93 standard.</a:t>
            </a:r>
          </a:p>
          <a:p>
            <a:pPr marL="800100" lvl="1" indent="-342900"/>
            <a:r>
              <a:rPr lang="en-US" dirty="0"/>
              <a:t>We use entity instantiations so that ‘components’ don’t need to be declared</a:t>
            </a:r>
            <a:r>
              <a:rPr lang="en-US" dirty="0" smtClean="0"/>
              <a:t>.</a:t>
            </a:r>
          </a:p>
          <a:p>
            <a:pPr marL="342900" lvl="1" indent="-342900">
              <a:spcAft>
                <a:spcPts val="300"/>
              </a:spcAft>
              <a:buSzTx/>
            </a:pPr>
            <a:r>
              <a:rPr lang="en-US" dirty="0" smtClean="0"/>
              <a:t>VHDL-2008 fixes </a:t>
            </a:r>
            <a:r>
              <a:rPr lang="en-US" dirty="0"/>
              <a:t>a lot of </a:t>
            </a:r>
            <a:r>
              <a:rPr lang="en-US" dirty="0" smtClean="0"/>
              <a:t>VHDL </a:t>
            </a:r>
            <a:r>
              <a:rPr lang="en-US" dirty="0"/>
              <a:t>annoyances</a:t>
            </a:r>
          </a:p>
          <a:p>
            <a:pPr marL="800100" lvl="1" indent="-342900"/>
            <a:r>
              <a:rPr lang="en-US" dirty="0" smtClean="0"/>
              <a:t>Has been official for 8 years now.</a:t>
            </a:r>
          </a:p>
          <a:p>
            <a:pPr marL="800100" lvl="1" indent="-342900"/>
            <a:r>
              <a:rPr lang="en-US" dirty="0" smtClean="0"/>
              <a:t>We would love to use it</a:t>
            </a:r>
          </a:p>
          <a:p>
            <a:pPr marL="800100" lvl="1" indent="-342900"/>
            <a:r>
              <a:rPr lang="en-US" dirty="0" smtClean="0"/>
              <a:t>Support in major vendor toolchains (Xilinx, Synopsys) still half-assed at best.</a:t>
            </a:r>
          </a:p>
          <a:p>
            <a:pPr marL="800100" lvl="1" indent="-342900"/>
            <a:r>
              <a:rPr lang="en-US" dirty="0" smtClean="0"/>
              <a:t>Hopefully we can migrate to it someday when decent tool support exits.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739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AxiStreamFifo</a:t>
            </a:r>
            <a:r>
              <a:rPr lang="en-US" dirty="0" smtClean="0"/>
              <a:t> – </a:t>
            </a:r>
            <a:r>
              <a:rPr lang="en-US" dirty="0" err="1" smtClean="0"/>
              <a:t>axi</a:t>
            </a:r>
            <a:r>
              <a:rPr lang="en-US" dirty="0" smtClean="0"/>
              <a:t>/</a:t>
            </a:r>
            <a:r>
              <a:rPr lang="en-US" dirty="0" err="1" smtClean="0"/>
              <a:t>rtl</a:t>
            </a:r>
            <a:r>
              <a:rPr lang="en-US" dirty="0" smtClean="0"/>
              <a:t>/</a:t>
            </a:r>
            <a:r>
              <a:rPr lang="en-US" dirty="0" err="1" smtClean="0"/>
              <a:t>AxiStreamFifo.vhd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AxiStreamFifo</a:t>
            </a:r>
            <a:r>
              <a:rPr lang="en-US" dirty="0" smtClean="0"/>
              <a:t> block is used extensively with AXI-Streams.</a:t>
            </a:r>
          </a:p>
          <a:p>
            <a:r>
              <a:rPr lang="en-US" dirty="0" smtClean="0"/>
              <a:t>It can be configured to perform all of the following functions, either all together or separately:</a:t>
            </a:r>
          </a:p>
          <a:p>
            <a:pPr marL="800100" lvl="1" indent="-342900"/>
            <a:r>
              <a:rPr lang="en-US" dirty="0" smtClean="0"/>
              <a:t>Buffering</a:t>
            </a:r>
          </a:p>
          <a:p>
            <a:pPr marL="1033463" lvl="2" indent="-342900"/>
            <a:r>
              <a:rPr lang="en-US" dirty="0" smtClean="0"/>
              <a:t>Arbitrary sized buffers implemented with BRAM or LUTRAM FIFOs</a:t>
            </a:r>
          </a:p>
          <a:p>
            <a:pPr marL="1033463" lvl="2" indent="-342900"/>
            <a:r>
              <a:rPr lang="en-US" dirty="0" smtClean="0"/>
              <a:t>Optional Frame mode:</a:t>
            </a:r>
          </a:p>
          <a:p>
            <a:pPr marL="1257300" lvl="3" indent="-342900"/>
            <a:r>
              <a:rPr lang="en-US" dirty="0" smtClean="0"/>
              <a:t>Wait until a whole frame is in the buffer before sending it out the other side</a:t>
            </a:r>
          </a:p>
          <a:p>
            <a:pPr marL="800100" lvl="1" indent="-342900"/>
            <a:r>
              <a:rPr lang="en-US" dirty="0" smtClean="0"/>
              <a:t>Synchronization</a:t>
            </a:r>
          </a:p>
          <a:p>
            <a:pPr marL="1033463" lvl="2" indent="-342900"/>
            <a:r>
              <a:rPr lang="en-US" dirty="0" smtClean="0"/>
              <a:t>Synchronize a stream across clock domains</a:t>
            </a:r>
          </a:p>
          <a:p>
            <a:pPr marL="800100" lvl="1" indent="-342900"/>
            <a:r>
              <a:rPr lang="en-US" dirty="0" smtClean="0"/>
              <a:t>Bus resizing</a:t>
            </a:r>
          </a:p>
          <a:p>
            <a:pPr marL="1033463" lvl="2" indent="-342900"/>
            <a:r>
              <a:rPr lang="en-US" dirty="0" smtClean="0"/>
              <a:t>Resize stream data width to be wider or narrower.</a:t>
            </a:r>
          </a:p>
          <a:p>
            <a:pPr marL="1033463" lvl="2" indent="-342900"/>
            <a:r>
              <a:rPr lang="en-US" dirty="0" smtClean="0"/>
              <a:t>Example: 32 bits up to 128 bits.</a:t>
            </a:r>
          </a:p>
          <a:p>
            <a:pPr marL="1033463" lvl="2" indent="-342900"/>
            <a:r>
              <a:rPr lang="en-US" dirty="0" smtClean="0"/>
              <a:t>Example: 64 bits down to 8 bits.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452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AxiStreamMux</a:t>
            </a:r>
            <a:r>
              <a:rPr lang="en-US" dirty="0" smtClean="0"/>
              <a:t> - </a:t>
            </a:r>
            <a:r>
              <a:rPr lang="en-US" dirty="0" err="1" smtClean="0"/>
              <a:t>AxiStreamDemux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AxiStreamMux</a:t>
            </a:r>
            <a:r>
              <a:rPr lang="en-US" dirty="0" smtClean="0"/>
              <a:t> is used to combine multiple streams onto a single channel.</a:t>
            </a:r>
          </a:p>
          <a:p>
            <a:pPr marL="800100" lvl="1" indent="-342900"/>
            <a:r>
              <a:rPr lang="en-US" dirty="0" smtClean="0"/>
              <a:t>Once combined, the TDEST field is used to indicate the stream source</a:t>
            </a:r>
          </a:p>
          <a:p>
            <a:pPr marL="800100" lvl="1" indent="-342900"/>
            <a:r>
              <a:rPr lang="en-US" dirty="0" smtClean="0"/>
              <a:t>Uses round-robin arbitration.</a:t>
            </a:r>
          </a:p>
          <a:p>
            <a:pPr marL="800100" lvl="1" indent="-342900"/>
            <a:r>
              <a:rPr lang="en-US" dirty="0" smtClean="0"/>
              <a:t>Up to 16 streams can be combined.</a:t>
            </a:r>
          </a:p>
          <a:p>
            <a:pPr marL="800100" lvl="1" indent="-342900"/>
            <a:r>
              <a:rPr lang="en-US" dirty="0" smtClean="0"/>
              <a:t>Beyond 16 the arbitration logic gets large</a:t>
            </a:r>
          </a:p>
          <a:p>
            <a:pPr marL="800100" lvl="1" indent="-342900"/>
            <a:r>
              <a:rPr lang="en-US" dirty="0" smtClean="0"/>
              <a:t>Can cascade </a:t>
            </a:r>
            <a:r>
              <a:rPr lang="en-US" dirty="0" err="1" smtClean="0"/>
              <a:t>muxes</a:t>
            </a:r>
            <a:r>
              <a:rPr lang="en-US" dirty="0" smtClean="0"/>
              <a:t> if more streams need to be combined.</a:t>
            </a:r>
          </a:p>
          <a:p>
            <a:pPr marL="800100" lvl="1" indent="-342900"/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AxiStreamDemux</a:t>
            </a:r>
            <a:r>
              <a:rPr lang="en-US" dirty="0" smtClean="0"/>
              <a:t> is used to fan a stream out to multiple destinations based on the TDEST field.</a:t>
            </a:r>
          </a:p>
          <a:p>
            <a:pPr marL="800100" lvl="1" indent="-342900"/>
            <a:r>
              <a:rPr lang="en-US" dirty="0" smtClean="0"/>
              <a:t>Module generics take a “route table” that specifies which TDESTs go to which output ports.</a:t>
            </a:r>
          </a:p>
          <a:p>
            <a:pPr marL="8001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96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6"/>
          <p:cNvSpPr/>
          <p:nvPr/>
        </p:nvSpPr>
        <p:spPr>
          <a:xfrm>
            <a:off x="457200" y="2590800"/>
            <a:ext cx="8098192" cy="412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t" anchorCtr="0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User Application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</a:t>
            </a:r>
            <a:r>
              <a:rPr lang="en-US" dirty="0" err="1" smtClean="0"/>
              <a:t>AxiStream</a:t>
            </a:r>
            <a:r>
              <a:rPr lang="en-US" dirty="0" smtClean="0"/>
              <a:t>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1347216"/>
          </a:xfrm>
        </p:spPr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Example of DMA streams fanning out to multiple PGP links.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Note that all SLAC developed link interface modules such as PGP and Ethernet use </a:t>
            </a:r>
            <a:r>
              <a:rPr lang="en-US" dirty="0" err="1" smtClean="0"/>
              <a:t>AxiStreams</a:t>
            </a:r>
            <a:r>
              <a:rPr lang="en-US" dirty="0" smtClean="0"/>
              <a:t> for their IO.</a:t>
            </a:r>
            <a:endParaRPr lang="en-US" dirty="0"/>
          </a:p>
        </p:txBody>
      </p:sp>
      <p:sp>
        <p:nvSpPr>
          <p:cNvPr id="6" name="CustomShape 6"/>
          <p:cNvSpPr/>
          <p:nvPr/>
        </p:nvSpPr>
        <p:spPr>
          <a:xfrm>
            <a:off x="683782" y="2893748"/>
            <a:ext cx="1299840" cy="37783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DMA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Engine</a:t>
            </a:r>
          </a:p>
        </p:txBody>
      </p:sp>
      <p:cxnSp>
        <p:nvCxnSpPr>
          <p:cNvPr id="13" name="Straight Arrow Connector 12"/>
          <p:cNvCxnSpPr>
            <a:endCxn id="186" idx="1"/>
          </p:cNvCxnSpPr>
          <p:nvPr/>
        </p:nvCxnSpPr>
        <p:spPr>
          <a:xfrm>
            <a:off x="1984026" y="6177230"/>
            <a:ext cx="917924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ustomShape 6"/>
          <p:cNvSpPr/>
          <p:nvPr/>
        </p:nvSpPr>
        <p:spPr>
          <a:xfrm>
            <a:off x="4572000" y="2960044"/>
            <a:ext cx="1214716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AxiStream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Mux</a:t>
            </a: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4:1</a:t>
            </a:r>
          </a:p>
        </p:txBody>
      </p:sp>
      <p:sp>
        <p:nvSpPr>
          <p:cNvPr id="43" name="CustomShape 6"/>
          <p:cNvSpPr/>
          <p:nvPr/>
        </p:nvSpPr>
        <p:spPr>
          <a:xfrm>
            <a:off x="4572000" y="5682321"/>
            <a:ext cx="1214717" cy="99396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AxiStream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Demux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1:4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984026" y="3511184"/>
            <a:ext cx="909555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7103111" y="3556048"/>
            <a:ext cx="1447799" cy="638120"/>
            <a:chOff x="7107590" y="2790470"/>
            <a:chExt cx="1447799" cy="638120"/>
          </a:xfrm>
        </p:grpSpPr>
        <p:sp>
          <p:nvSpPr>
            <p:cNvPr id="15" name="CustomShape 6"/>
            <p:cNvSpPr/>
            <p:nvPr/>
          </p:nvSpPr>
          <p:spPr>
            <a:xfrm>
              <a:off x="7107590" y="2790470"/>
              <a:ext cx="1447799" cy="6381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PGP 0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7107590" y="3142200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TX</a:t>
              </a:r>
              <a:endParaRPr lang="en-US" sz="8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107590" y="2854724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R</a:t>
              </a:r>
              <a:r>
                <a:rPr lang="en-US" sz="800" dirty="0" smtClean="0"/>
                <a:t>X</a:t>
              </a:r>
              <a:endParaRPr lang="en-US" sz="800" dirty="0"/>
            </a:p>
          </p:txBody>
        </p:sp>
      </p:grpSp>
      <p:cxnSp>
        <p:nvCxnSpPr>
          <p:cNvPr id="54" name="Elbow Connector 53"/>
          <p:cNvCxnSpPr>
            <a:stCxn id="52" idx="1"/>
          </p:cNvCxnSpPr>
          <p:nvPr/>
        </p:nvCxnSpPr>
        <p:spPr>
          <a:xfrm rot="10800000">
            <a:off x="5786717" y="3203978"/>
            <a:ext cx="1316395" cy="524047"/>
          </a:xfrm>
          <a:prstGeom prst="bentConnector3">
            <a:avLst>
              <a:gd name="adj1" fmla="val 10059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7103111" y="4186426"/>
            <a:ext cx="1447799" cy="638120"/>
            <a:chOff x="7107590" y="2790470"/>
            <a:chExt cx="1447799" cy="638120"/>
          </a:xfrm>
        </p:grpSpPr>
        <p:sp>
          <p:nvSpPr>
            <p:cNvPr id="60" name="CustomShape 6"/>
            <p:cNvSpPr/>
            <p:nvPr/>
          </p:nvSpPr>
          <p:spPr>
            <a:xfrm>
              <a:off x="7107590" y="2790470"/>
              <a:ext cx="1447799" cy="6381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PGP 1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7107590" y="3142200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TX</a:t>
              </a:r>
              <a:endParaRPr lang="en-US" sz="800" dirty="0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7107590" y="2854724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R</a:t>
              </a:r>
              <a:r>
                <a:rPr lang="en-US" sz="800" dirty="0" smtClean="0"/>
                <a:t>X</a:t>
              </a:r>
              <a:endParaRPr lang="en-US" sz="800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103111" y="4824546"/>
            <a:ext cx="1447799" cy="638120"/>
            <a:chOff x="7107590" y="2790470"/>
            <a:chExt cx="1447799" cy="638120"/>
          </a:xfrm>
        </p:grpSpPr>
        <p:sp>
          <p:nvSpPr>
            <p:cNvPr id="64" name="CustomShape 6"/>
            <p:cNvSpPr/>
            <p:nvPr/>
          </p:nvSpPr>
          <p:spPr>
            <a:xfrm>
              <a:off x="7107590" y="2790470"/>
              <a:ext cx="1447799" cy="6381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PGP 2</a:t>
              </a: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7107590" y="3142200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TX</a:t>
              </a:r>
              <a:endParaRPr lang="en-US" sz="800" dirty="0"/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7107590" y="2854724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R</a:t>
              </a:r>
              <a:r>
                <a:rPr lang="en-US" sz="800" dirty="0" smtClean="0"/>
                <a:t>X</a:t>
              </a:r>
              <a:endParaRPr lang="en-US" sz="800" dirty="0"/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7103110" y="5440083"/>
            <a:ext cx="1447799" cy="638120"/>
            <a:chOff x="7107590" y="2790470"/>
            <a:chExt cx="1447799" cy="638120"/>
          </a:xfrm>
        </p:grpSpPr>
        <p:sp>
          <p:nvSpPr>
            <p:cNvPr id="68" name="CustomShape 6"/>
            <p:cNvSpPr/>
            <p:nvPr/>
          </p:nvSpPr>
          <p:spPr>
            <a:xfrm>
              <a:off x="7107590" y="2790470"/>
              <a:ext cx="1447799" cy="638120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rgbClr val="000000"/>
              </a:solidFill>
            </a:ln>
          </p:spPr>
          <p:txBody>
            <a:bodyPr wrap="none" lIns="90000" tIns="45000" rIns="90000" bIns="45000" anchor="ctr"/>
            <a:lstStyle/>
            <a:p>
              <a:pPr algn="ctr"/>
              <a:r>
                <a:rPr lang="en-US" sz="1400" dirty="0" smtClean="0">
                  <a:solidFill>
                    <a:srgbClr val="000000"/>
                  </a:solidFill>
                </a:rPr>
                <a:t>PGP 3</a:t>
              </a: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107590" y="3142200"/>
              <a:ext cx="31611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TX</a:t>
              </a:r>
              <a:endParaRPr lang="en-US" sz="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7107590" y="2854724"/>
              <a:ext cx="32733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R</a:t>
              </a:r>
              <a:r>
                <a:rPr lang="en-US" sz="800" dirty="0" smtClean="0"/>
                <a:t>X</a:t>
              </a:r>
              <a:endParaRPr lang="en-US" sz="800" dirty="0"/>
            </a:p>
          </p:txBody>
        </p:sp>
      </p:grpSp>
      <p:cxnSp>
        <p:nvCxnSpPr>
          <p:cNvPr id="74" name="Elbow Connector 73"/>
          <p:cNvCxnSpPr>
            <a:stCxn id="62" idx="1"/>
          </p:cNvCxnSpPr>
          <p:nvPr/>
        </p:nvCxnSpPr>
        <p:spPr>
          <a:xfrm rot="10800000">
            <a:off x="5786717" y="3356378"/>
            <a:ext cx="1316395" cy="1002024"/>
          </a:xfrm>
          <a:prstGeom prst="bentConnector3">
            <a:avLst>
              <a:gd name="adj1" fmla="val 19321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Elbow Connector 77"/>
          <p:cNvCxnSpPr>
            <a:stCxn id="66" idx="1"/>
            <a:endCxn id="14" idx="3"/>
          </p:cNvCxnSpPr>
          <p:nvPr/>
        </p:nvCxnSpPr>
        <p:spPr>
          <a:xfrm rot="10800000">
            <a:off x="5786717" y="3553980"/>
            <a:ext cx="1316395" cy="1442542"/>
          </a:xfrm>
          <a:prstGeom prst="bentConnector3">
            <a:avLst>
              <a:gd name="adj1" fmla="val 30223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43" idx="3"/>
            <a:endCxn id="61" idx="1"/>
          </p:cNvCxnSpPr>
          <p:nvPr/>
        </p:nvCxnSpPr>
        <p:spPr>
          <a:xfrm flipV="1">
            <a:off x="5786717" y="4645878"/>
            <a:ext cx="1316394" cy="1533424"/>
          </a:xfrm>
          <a:prstGeom prst="bentConnector3">
            <a:avLst>
              <a:gd name="adj1" fmla="val 3433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endCxn id="65" idx="1"/>
          </p:cNvCxnSpPr>
          <p:nvPr/>
        </p:nvCxnSpPr>
        <p:spPr>
          <a:xfrm flipV="1">
            <a:off x="5786717" y="5283998"/>
            <a:ext cx="1316394" cy="1044180"/>
          </a:xfrm>
          <a:prstGeom prst="bentConnector3">
            <a:avLst>
              <a:gd name="adj1" fmla="val 46648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endCxn id="69" idx="1"/>
          </p:cNvCxnSpPr>
          <p:nvPr/>
        </p:nvCxnSpPr>
        <p:spPr>
          <a:xfrm flipV="1">
            <a:off x="5786717" y="5899535"/>
            <a:ext cx="1316393" cy="563612"/>
          </a:xfrm>
          <a:prstGeom prst="bentConnector3">
            <a:avLst>
              <a:gd name="adj1" fmla="val 56385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CustomShape 6"/>
          <p:cNvSpPr/>
          <p:nvPr/>
        </p:nvSpPr>
        <p:spPr>
          <a:xfrm>
            <a:off x="2891119" y="2960044"/>
            <a:ext cx="1223681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AxiStreamFifo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16:64</a:t>
            </a:r>
          </a:p>
        </p:txBody>
      </p:sp>
      <p:cxnSp>
        <p:nvCxnSpPr>
          <p:cNvPr id="145" name="Straight Arrow Connector 144"/>
          <p:cNvCxnSpPr/>
          <p:nvPr/>
        </p:nvCxnSpPr>
        <p:spPr>
          <a:xfrm flipH="1">
            <a:off x="4114800" y="3556048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Elbow Connector 155"/>
          <p:cNvCxnSpPr/>
          <p:nvPr/>
        </p:nvCxnSpPr>
        <p:spPr>
          <a:xfrm rot="5400000" flipH="1" flipV="1">
            <a:off x="5565577" y="4469725"/>
            <a:ext cx="1991756" cy="1083310"/>
          </a:xfrm>
          <a:prstGeom prst="bentConnector3">
            <a:avLst>
              <a:gd name="adj1" fmla="val 100054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Connector 169"/>
          <p:cNvCxnSpPr/>
          <p:nvPr/>
        </p:nvCxnSpPr>
        <p:spPr>
          <a:xfrm flipH="1">
            <a:off x="5786717" y="6007257"/>
            <a:ext cx="23308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1" name="Straight Connector 180"/>
          <p:cNvCxnSpPr>
            <a:stCxn id="70" idx="1"/>
          </p:cNvCxnSpPr>
          <p:nvPr/>
        </p:nvCxnSpPr>
        <p:spPr>
          <a:xfrm flipH="1">
            <a:off x="6561455" y="5612059"/>
            <a:ext cx="54165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3" name="Straight Connector 182"/>
          <p:cNvCxnSpPr/>
          <p:nvPr/>
        </p:nvCxnSpPr>
        <p:spPr>
          <a:xfrm flipV="1">
            <a:off x="6561455" y="3728025"/>
            <a:ext cx="0" cy="1884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 flipH="1">
            <a:off x="5786717" y="3728024"/>
            <a:ext cx="77473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6" name="CustomShape 6"/>
          <p:cNvSpPr/>
          <p:nvPr/>
        </p:nvSpPr>
        <p:spPr>
          <a:xfrm>
            <a:off x="2901950" y="5682321"/>
            <a:ext cx="1223681" cy="98981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AxiStreamFifo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16:64</a:t>
            </a:r>
          </a:p>
        </p:txBody>
      </p:sp>
      <p:cxnSp>
        <p:nvCxnSpPr>
          <p:cNvPr id="187" name="Straight Arrow Connector 186"/>
          <p:cNvCxnSpPr>
            <a:stCxn id="43" idx="1"/>
            <a:endCxn id="186" idx="3"/>
          </p:cNvCxnSpPr>
          <p:nvPr/>
        </p:nvCxnSpPr>
        <p:spPr>
          <a:xfrm flipH="1" flipV="1">
            <a:off x="4125631" y="6177230"/>
            <a:ext cx="446369" cy="20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/>
          <p:cNvCxnSpPr/>
          <p:nvPr/>
        </p:nvCxnSpPr>
        <p:spPr>
          <a:xfrm flipH="1">
            <a:off x="8550909" y="3870138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/>
          <p:cNvCxnSpPr/>
          <p:nvPr/>
        </p:nvCxnSpPr>
        <p:spPr>
          <a:xfrm flipH="1">
            <a:off x="8550909" y="4505486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/>
          <p:cNvCxnSpPr/>
          <p:nvPr/>
        </p:nvCxnSpPr>
        <p:spPr>
          <a:xfrm flipH="1">
            <a:off x="8566150" y="5143606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/>
          <p:cNvCxnSpPr/>
          <p:nvPr/>
        </p:nvCxnSpPr>
        <p:spPr>
          <a:xfrm flipH="1">
            <a:off x="8550909" y="5793494"/>
            <a:ext cx="457200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9500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SRP – Streaming Register Protocol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It is often necessary to send register access requests over a streaming link.</a:t>
            </a:r>
          </a:p>
          <a:p>
            <a:pPr marL="800100" lvl="1" indent="-342900"/>
            <a:r>
              <a:rPr lang="en-US" dirty="0" smtClean="0"/>
              <a:t>Could include PGP, Ethernet, etc.</a:t>
            </a:r>
          </a:p>
          <a:p>
            <a:pPr marL="800100" lvl="1" indent="-342900"/>
            <a:r>
              <a:rPr lang="en-US" dirty="0" smtClean="0"/>
              <a:t>These modules provide an </a:t>
            </a:r>
            <a:r>
              <a:rPr lang="en-US" dirty="0" err="1" smtClean="0"/>
              <a:t>AxiStream</a:t>
            </a:r>
            <a:r>
              <a:rPr lang="en-US" dirty="0" smtClean="0"/>
              <a:t> interface.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 have specified </a:t>
            </a:r>
            <a:r>
              <a:rPr lang="en-US" dirty="0" smtClean="0"/>
              <a:t>a common streaming data format for register access called Streaming Register Protocol (SRP)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Frame format specifies locations for address, data, opcode,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The </a:t>
            </a:r>
            <a:r>
              <a:rPr lang="en-US" dirty="0" smtClean="0"/>
              <a:t>SURF contains </a:t>
            </a:r>
            <a:r>
              <a:rPr lang="en-US" dirty="0" smtClean="0"/>
              <a:t>modules for converting SRP formatted </a:t>
            </a:r>
            <a:r>
              <a:rPr lang="en-US" dirty="0" err="1" smtClean="0"/>
              <a:t>AxiStreams</a:t>
            </a:r>
            <a:r>
              <a:rPr lang="en-US" dirty="0" smtClean="0"/>
              <a:t> into </a:t>
            </a:r>
            <a:r>
              <a:rPr lang="en-US" dirty="0" err="1" smtClean="0"/>
              <a:t>AxiLite</a:t>
            </a:r>
            <a:r>
              <a:rPr lang="en-US" dirty="0" smtClean="0"/>
              <a:t> transactions and vice-versa.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Software drivers exist for sending SRP formatted frames over PGP and Ethernet to hook in to firmware registers.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67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SRP Use</a:t>
            </a:r>
            <a:endParaRPr lang="en-US" dirty="0"/>
          </a:p>
        </p:txBody>
      </p:sp>
      <p:sp>
        <p:nvSpPr>
          <p:cNvPr id="6" name="CustomShape 6"/>
          <p:cNvSpPr/>
          <p:nvPr/>
        </p:nvSpPr>
        <p:spPr>
          <a:xfrm>
            <a:off x="76200" y="2121564"/>
            <a:ext cx="1299840" cy="377839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Software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1376040" y="3803344"/>
            <a:ext cx="909960" cy="261610"/>
            <a:chOff x="3094153" y="4355777"/>
            <a:chExt cx="909960" cy="261610"/>
          </a:xfrm>
        </p:grpSpPr>
        <p:sp>
          <p:nvSpPr>
            <p:cNvPr id="8" name="TextBox 7"/>
            <p:cNvSpPr txBox="1"/>
            <p:nvPr/>
          </p:nvSpPr>
          <p:spPr>
            <a:xfrm>
              <a:off x="3131413" y="4355777"/>
              <a:ext cx="7825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UDP Link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>
            <a:xfrm>
              <a:off x="3094153" y="4583085"/>
              <a:ext cx="90996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CustomShape 6"/>
          <p:cNvSpPr/>
          <p:nvPr/>
        </p:nvSpPr>
        <p:spPr>
          <a:xfrm>
            <a:off x="2286000" y="1968478"/>
            <a:ext cx="6858000" cy="412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t" anchorCtr="0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Firmware</a:t>
            </a:r>
          </a:p>
        </p:txBody>
      </p:sp>
      <p:sp>
        <p:nvSpPr>
          <p:cNvPr id="11" name="CustomShape 6"/>
          <p:cNvSpPr/>
          <p:nvPr/>
        </p:nvSpPr>
        <p:spPr>
          <a:xfrm>
            <a:off x="2286000" y="3436705"/>
            <a:ext cx="1447799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Ethernet</a:t>
            </a:r>
          </a:p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UdpEngine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64879" y="3436705"/>
            <a:ext cx="3658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TX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3355838" y="4362967"/>
            <a:ext cx="3818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RX</a:t>
            </a:r>
            <a:endParaRPr lang="en-US" sz="11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741549" y="3315522"/>
            <a:ext cx="835485" cy="261610"/>
            <a:chOff x="3094153" y="4335483"/>
            <a:chExt cx="835485" cy="261610"/>
          </a:xfrm>
        </p:grpSpPr>
        <p:sp>
          <p:nvSpPr>
            <p:cNvPr id="15" name="TextBox 14"/>
            <p:cNvSpPr txBox="1"/>
            <p:nvPr/>
          </p:nvSpPr>
          <p:spPr>
            <a:xfrm>
              <a:off x="3094153" y="4335483"/>
              <a:ext cx="8354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AxiStream</a:t>
              </a:r>
              <a:endParaRPr lang="en-US" sz="1100" dirty="0" smtClean="0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3094153" y="4583085"/>
              <a:ext cx="76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3741549" y="4275046"/>
            <a:ext cx="835485" cy="261610"/>
            <a:chOff x="3094153" y="4335483"/>
            <a:chExt cx="835485" cy="261610"/>
          </a:xfrm>
        </p:grpSpPr>
        <p:sp>
          <p:nvSpPr>
            <p:cNvPr id="20" name="TextBox 19"/>
            <p:cNvSpPr txBox="1"/>
            <p:nvPr/>
          </p:nvSpPr>
          <p:spPr>
            <a:xfrm>
              <a:off x="3094153" y="4335483"/>
              <a:ext cx="8354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AxiStream</a:t>
              </a:r>
              <a:endParaRPr lang="en-US" sz="1100" dirty="0" smtClean="0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3094153" y="4583085"/>
              <a:ext cx="7620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ustomShape 6"/>
          <p:cNvSpPr/>
          <p:nvPr/>
        </p:nvSpPr>
        <p:spPr>
          <a:xfrm>
            <a:off x="4503549" y="3434562"/>
            <a:ext cx="1447799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SrpToAxiLite</a:t>
            </a:r>
            <a:endParaRPr lang="en-US" sz="1400" dirty="0" smtClean="0">
              <a:solidFill>
                <a:srgbClr val="00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952640" y="3811190"/>
            <a:ext cx="890379" cy="261610"/>
            <a:chOff x="3094153" y="4355777"/>
            <a:chExt cx="890379" cy="261610"/>
          </a:xfrm>
        </p:grpSpPr>
        <p:sp>
          <p:nvSpPr>
            <p:cNvPr id="24" name="TextBox 23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CustomShape 6"/>
          <p:cNvSpPr/>
          <p:nvPr/>
        </p:nvSpPr>
        <p:spPr>
          <a:xfrm>
            <a:off x="6849065" y="3424670"/>
            <a:ext cx="1304336" cy="118787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txBody>
          <a:bodyPr wrap="none" lIns="90000" tIns="45000" rIns="90000" bIns="45000" anchor="ctr"/>
          <a:lstStyle/>
          <a:p>
            <a:pPr algn="ctr"/>
            <a:r>
              <a:rPr lang="en-US" sz="1400" dirty="0" err="1" smtClean="0">
                <a:solidFill>
                  <a:srgbClr val="000000"/>
                </a:solidFill>
              </a:rPr>
              <a:t>AxiLite</a:t>
            </a:r>
            <a:endParaRPr lang="en-US" sz="1400" dirty="0" smtClean="0">
              <a:solidFill>
                <a:srgbClr val="000000"/>
              </a:solidFill>
            </a:endParaRPr>
          </a:p>
          <a:p>
            <a:pPr algn="ctr"/>
            <a:r>
              <a:rPr lang="en-US" sz="1400" dirty="0" smtClean="0">
                <a:solidFill>
                  <a:srgbClr val="000000"/>
                </a:solidFill>
              </a:rPr>
              <a:t>Crossbar</a:t>
            </a:r>
          </a:p>
        </p:txBody>
      </p:sp>
      <p:grpSp>
        <p:nvGrpSpPr>
          <p:cNvPr id="29" name="Group 28"/>
          <p:cNvGrpSpPr/>
          <p:nvPr/>
        </p:nvGrpSpPr>
        <p:grpSpPr>
          <a:xfrm>
            <a:off x="8153401" y="3432319"/>
            <a:ext cx="890379" cy="261610"/>
            <a:chOff x="3094153" y="4355777"/>
            <a:chExt cx="890379" cy="261610"/>
          </a:xfrm>
        </p:grpSpPr>
        <p:sp>
          <p:nvSpPr>
            <p:cNvPr id="30" name="TextBox 29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8153401" y="3698315"/>
            <a:ext cx="890379" cy="261610"/>
            <a:chOff x="3094153" y="4355777"/>
            <a:chExt cx="890379" cy="261610"/>
          </a:xfrm>
        </p:grpSpPr>
        <p:sp>
          <p:nvSpPr>
            <p:cNvPr id="33" name="TextBox 32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8153400" y="3928480"/>
            <a:ext cx="890379" cy="261610"/>
            <a:chOff x="3094153" y="4355777"/>
            <a:chExt cx="890379" cy="261610"/>
          </a:xfrm>
        </p:grpSpPr>
        <p:sp>
          <p:nvSpPr>
            <p:cNvPr id="36" name="TextBox 35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8153400" y="4144241"/>
            <a:ext cx="890379" cy="261610"/>
            <a:chOff x="3094153" y="4355777"/>
            <a:chExt cx="890379" cy="261610"/>
          </a:xfrm>
        </p:grpSpPr>
        <p:sp>
          <p:nvSpPr>
            <p:cNvPr id="39" name="TextBox 38"/>
            <p:cNvSpPr txBox="1"/>
            <p:nvPr/>
          </p:nvSpPr>
          <p:spPr>
            <a:xfrm>
              <a:off x="3131413" y="4355777"/>
              <a:ext cx="85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/>
                <a:t>AxiLiteBus</a:t>
              </a:r>
              <a:endParaRPr lang="en-US" sz="1100" dirty="0" smtClean="0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 flipV="1">
              <a:off x="3094153" y="4573085"/>
              <a:ext cx="890379" cy="1000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TextBox 40"/>
          <p:cNvSpPr txBox="1"/>
          <p:nvPr/>
        </p:nvSpPr>
        <p:spPr>
          <a:xfrm>
            <a:off x="6991149" y="3022985"/>
            <a:ext cx="20842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Fanout</a:t>
            </a:r>
            <a:r>
              <a:rPr lang="en-US" sz="1400" dirty="0" smtClean="0"/>
              <a:t> to local modules</a:t>
            </a:r>
            <a:endParaRPr lang="en-US" sz="1400" dirty="0"/>
          </a:p>
        </p:txBody>
      </p:sp>
      <p:sp>
        <p:nvSpPr>
          <p:cNvPr id="42" name="TextBox 41"/>
          <p:cNvSpPr txBox="1"/>
          <p:nvPr/>
        </p:nvSpPr>
        <p:spPr>
          <a:xfrm>
            <a:off x="451822" y="1447800"/>
            <a:ext cx="8443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This is how standalone FPGA board typically tie in to software for register access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11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I2C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Several I2C modules are available that allow firmware to attach to virtually any I2C peripheral.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Axi2cRegMaster</a:t>
            </a:r>
            <a:r>
              <a:rPr lang="en-US" dirty="0" smtClean="0"/>
              <a:t> – Maps one or more peripherals on an I2C bus into the </a:t>
            </a:r>
            <a:r>
              <a:rPr lang="en-US" dirty="0" err="1" smtClean="0"/>
              <a:t>AxiLite</a:t>
            </a:r>
            <a:r>
              <a:rPr lang="en-US" dirty="0" smtClean="0"/>
              <a:t> address space.</a:t>
            </a:r>
          </a:p>
          <a:p>
            <a:pPr marL="800100" lvl="1" indent="-342900"/>
            <a:r>
              <a:rPr lang="en-US" dirty="0" smtClean="0"/>
              <a:t>Supports 7 and 10 bit device addresses</a:t>
            </a:r>
          </a:p>
          <a:p>
            <a:pPr marL="800100" lvl="1" indent="-342900"/>
            <a:r>
              <a:rPr lang="en-US" dirty="0" smtClean="0"/>
              <a:t>Clock stretching</a:t>
            </a:r>
          </a:p>
          <a:p>
            <a:pPr marL="800100" lvl="1" indent="-342900"/>
            <a:r>
              <a:rPr lang="en-US" dirty="0" smtClean="0"/>
              <a:t>Multiple address and data sizes in peripheral chip</a:t>
            </a:r>
          </a:p>
          <a:p>
            <a:pPr marL="800100" lvl="1" indent="-342900"/>
            <a:r>
              <a:rPr lang="en-US" dirty="0" smtClean="0"/>
              <a:t>Big or little endian register access in peripheral</a:t>
            </a:r>
          </a:p>
          <a:p>
            <a:pPr marL="800100" lvl="1" indent="-342900"/>
            <a:r>
              <a:rPr lang="en-US" dirty="0" smtClean="0"/>
              <a:t>All configurable for each peripheral on an I2C bus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I2cMaster</a:t>
            </a:r>
            <a:r>
              <a:rPr lang="en-US" dirty="0" smtClean="0"/>
              <a:t>, </a:t>
            </a:r>
            <a:r>
              <a:rPr lang="en-US" b="1" dirty="0" smtClean="0"/>
              <a:t>I2cRegMaster</a:t>
            </a:r>
            <a:r>
              <a:rPr lang="en-US" dirty="0" smtClean="0"/>
              <a:t> – Low level modules for I2C access. AxiI2cRegMaster is built on these.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smtClean="0"/>
              <a:t>I2cRegSlave</a:t>
            </a:r>
            <a:r>
              <a:rPr lang="en-US" dirty="0" smtClean="0"/>
              <a:t> – Allows firmware to function as a slave on an I2C bus.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196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As with I2C, </a:t>
            </a:r>
            <a:r>
              <a:rPr lang="en-US" dirty="0" err="1" smtClean="0"/>
              <a:t>StdLib</a:t>
            </a:r>
            <a:r>
              <a:rPr lang="en-US" dirty="0" smtClean="0"/>
              <a:t> contains modules for SPI bus interfaces.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SpiMaster</a:t>
            </a:r>
            <a:r>
              <a:rPr lang="en-US" dirty="0" smtClean="0"/>
              <a:t> – Generic SPI bus master. Configurable word size. Sends and receives one word at a time on SPI bus.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AxiSpiMaster</a:t>
            </a:r>
            <a:r>
              <a:rPr lang="en-US" dirty="0" smtClean="0"/>
              <a:t> – Can map configuration registers of most SPI peripheral onto an AXI-Lite bus.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 smtClean="0"/>
              <a:t>SpiSlave</a:t>
            </a:r>
            <a:r>
              <a:rPr lang="en-US" dirty="0" smtClean="0"/>
              <a:t> – Allows firmware to tie in as a slave on a SPI bus. Receives and sends one word at a time at the direction of a bus master.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71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We’ve created a great infrastructure for developing firmware in VHDL.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We encourage you to use it</a:t>
            </a:r>
            <a:r>
              <a:rPr lang="en-US" dirty="0" smtClean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This talk only scratched the surface of the available modules.</a:t>
            </a:r>
          </a:p>
          <a:p>
            <a:pPr marL="800100" lvl="1" indent="-342900"/>
            <a:r>
              <a:rPr lang="en-US" dirty="0" smtClean="0"/>
              <a:t>We also have a whole Ethernet/UDP firmware stack.</a:t>
            </a:r>
          </a:p>
          <a:p>
            <a:pPr marL="800100" lvl="1" indent="-342900"/>
            <a:r>
              <a:rPr lang="en-US" dirty="0" smtClean="0"/>
              <a:t>For RCE development, there is a nice DMA </a:t>
            </a:r>
            <a:r>
              <a:rPr lang="en-US" smtClean="0"/>
              <a:t>engine</a:t>
            </a:r>
            <a:r>
              <a:rPr lang="en-US" smtClean="0"/>
              <a:t>.</a:t>
            </a:r>
          </a:p>
          <a:p>
            <a:pPr marL="800100" lvl="1" indent="-342900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6644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VHDL Coding Style - Basics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6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Entities are named in </a:t>
            </a:r>
            <a:r>
              <a:rPr lang="en-US" dirty="0" err="1" smtClean="0"/>
              <a:t>CamelCase</a:t>
            </a:r>
            <a:r>
              <a:rPr lang="en-US" dirty="0" smtClean="0"/>
              <a:t> style with leading word capitalized.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ntity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SimpleCounter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is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cs typeface="Courier New" panose="02070309020205020404" pitchFamily="49" charset="0"/>
              </a:rPr>
              <a:t>Entity and Architecture always go in the same file.</a:t>
            </a:r>
          </a:p>
          <a:p>
            <a:pPr marL="800100" lvl="1" indent="-342900"/>
            <a:r>
              <a:rPr lang="en-US" dirty="0">
                <a:cs typeface="Courier New" panose="02070309020205020404" pitchFamily="49" charset="0"/>
              </a:rPr>
              <a:t>Synthesizable architectures should be named ‘</a:t>
            </a:r>
            <a:r>
              <a:rPr lang="en-US" dirty="0" err="1">
                <a:cs typeface="Courier New" panose="02070309020205020404" pitchFamily="49" charset="0"/>
              </a:rPr>
              <a:t>rtl</a:t>
            </a:r>
            <a:r>
              <a:rPr lang="en-US" dirty="0">
                <a:cs typeface="Courier New" panose="02070309020205020404" pitchFamily="49" charset="0"/>
              </a:rPr>
              <a:t>’</a:t>
            </a:r>
          </a:p>
          <a:p>
            <a:pPr marL="800100" lvl="1" indent="-342900"/>
            <a:r>
              <a:rPr lang="en-US" dirty="0">
                <a:cs typeface="Courier New" panose="02070309020205020404" pitchFamily="49" charset="0"/>
              </a:rPr>
              <a:t>Simulation only architectures should be named ‘sim’</a:t>
            </a:r>
          </a:p>
          <a:p>
            <a:pPr marL="800100" lvl="1" indent="-342900"/>
            <a:r>
              <a:rPr lang="en-US" dirty="0">
                <a:cs typeface="Courier New" panose="02070309020205020404" pitchFamily="49" charset="0"/>
              </a:rPr>
              <a:t>Not a hard rule. We don’t use configurations so it doesn’t really matter what the architecture names are.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  <a:cs typeface="Courier New" panose="02070309020205020404" pitchFamily="49" charset="0"/>
              </a:rPr>
              <a:t>Packages are the same but end in *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Pkg</a:t>
            </a:r>
            <a:endParaRPr lang="en-US" dirty="0" smtClean="0">
              <a:latin typeface="+mn-lt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package Crc32Pkg is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  <a:cs typeface="Courier New" panose="02070309020205020404" pitchFamily="49" charset="0"/>
              </a:rPr>
              <a:t>File name should mirror entity or package name with .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vhd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extension.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Constants are named in all caps with underscores and end in *_C.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constant MAX_COUNT_C : integer := 24;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  <a:cs typeface="Courier New" panose="02070309020205020404" pitchFamily="49" charset="0"/>
              </a:rPr>
              <a:t>Entity generics are also all caps but end in *_G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entity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SimpleCounter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generic (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MAX_COUNT_G : integer := 24;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...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+mn-lt"/>
                <a:cs typeface="Courier New" panose="02070309020205020404" pitchFamily="49" charset="0"/>
              </a:rPr>
              <a:t>Ports and signals are 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camelCase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with leading word not capitalized.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signal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currentCount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std_logic_vector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(7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0);</a:t>
            </a:r>
          </a:p>
        </p:txBody>
      </p:sp>
    </p:spTree>
    <p:extLst>
      <p:ext uri="{BB962C8B-B14F-4D97-AF65-F5344CB8AC3E}">
        <p14:creationId xmlns:p14="http://schemas.microsoft.com/office/powerpoint/2010/main" val="190649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VHDL Coding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cs typeface="Courier New" panose="02070309020205020404" pitchFamily="49" charset="0"/>
              </a:rPr>
              <a:t>Type definitions are </a:t>
            </a:r>
            <a:r>
              <a:rPr lang="en-US" dirty="0" err="1" smtClean="0">
                <a:cs typeface="Courier New" panose="02070309020205020404" pitchFamily="49" charset="0"/>
              </a:rPr>
              <a:t>CamelCase</a:t>
            </a:r>
            <a:r>
              <a:rPr lang="en-US" dirty="0" smtClean="0">
                <a:cs typeface="Courier New" panose="02070309020205020404" pitchFamily="49" charset="0"/>
              </a:rPr>
              <a:t> and end in *Type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cs typeface="Courier New" panose="02070309020205020404" pitchFamily="49" charset="0"/>
              </a:rPr>
              <a:t>State </a:t>
            </a:r>
            <a:r>
              <a:rPr lang="en-US" dirty="0">
                <a:cs typeface="Courier New" panose="02070309020205020404" pitchFamily="49" charset="0"/>
              </a:rPr>
              <a:t>machine enumerations named like constants but end in *_S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type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StateType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is (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IDLE_S, START_S, ACTIVE_S, END_S);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Misc</a:t>
            </a:r>
            <a:endParaRPr lang="en-US" dirty="0" smtClean="0">
              <a:latin typeface="+mn-lt"/>
              <a:cs typeface="Courier New" panose="02070309020205020404" pitchFamily="49" charset="0"/>
            </a:endParaRPr>
          </a:p>
          <a:p>
            <a:pPr marL="800100" lvl="1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Use spaces and not tabs</a:t>
            </a:r>
          </a:p>
          <a:p>
            <a:pPr marL="800100" lvl="1" indent="-342900"/>
            <a:r>
              <a:rPr lang="en-US" dirty="0" smtClean="0">
                <a:latin typeface="+mn-lt"/>
                <a:cs typeface="Courier New" panose="02070309020205020404" pitchFamily="49" charset="0"/>
              </a:rPr>
              <a:t>Use a code formatter (</a:t>
            </a:r>
            <a:r>
              <a:rPr lang="en-US" dirty="0" err="1" smtClean="0">
                <a:latin typeface="+mn-lt"/>
                <a:cs typeface="Courier New" panose="02070309020205020404" pitchFamily="49" charset="0"/>
              </a:rPr>
              <a:t>emacs</a:t>
            </a:r>
            <a:r>
              <a:rPr lang="en-US" dirty="0" smtClean="0">
                <a:latin typeface="+mn-lt"/>
                <a:cs typeface="Courier New" panose="02070309020205020404" pitchFamily="49" charset="0"/>
              </a:rPr>
              <a:t> has a good one).</a:t>
            </a:r>
            <a:endParaRPr lang="en-US" dirty="0">
              <a:latin typeface="+mn-lt"/>
              <a:cs typeface="Courier New" panose="02070309020205020404" pitchFamily="49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141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VHDL Coding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850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All SLAC VHDL code uses a “two-process” coding style.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Each module has:</a:t>
            </a:r>
          </a:p>
          <a:p>
            <a:pPr marL="800100" lvl="1" indent="-342900"/>
            <a:r>
              <a:rPr lang="en-US" dirty="0" smtClean="0"/>
              <a:t>One combinatorial process that describes all the logic.</a:t>
            </a:r>
          </a:p>
          <a:p>
            <a:pPr marL="800100" lvl="1" indent="-342900"/>
            <a:r>
              <a:rPr lang="en-US" dirty="0" smtClean="0"/>
              <a:t>One (boilerplate) sequential process that assigns the combinatorial outputs to registers on the rising edge of each clock.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Record types are used extensively</a:t>
            </a:r>
          </a:p>
          <a:p>
            <a:pPr marL="800100" lvl="1" indent="-342900"/>
            <a:r>
              <a:rPr lang="en-US" dirty="0" smtClean="0"/>
              <a:t>Record in each module defines all the registers.</a:t>
            </a:r>
          </a:p>
          <a:p>
            <a:pPr marL="800100" lvl="1" indent="-342900"/>
            <a:r>
              <a:rPr lang="en-US" dirty="0" smtClean="0"/>
              <a:t>Records in Packages define port IO.</a:t>
            </a:r>
          </a:p>
          <a:p>
            <a:pPr marL="1033463" lvl="2" indent="-342900"/>
            <a:r>
              <a:rPr lang="en-US" dirty="0" smtClean="0"/>
              <a:t>Don’t have to fix every instantiation when a port map changes. Just update the record and everything still works!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Functions and procedures also used extensively.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Code in this style is much more readable and easier to understand. Module algorithms become much clearer.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See </a:t>
            </a:r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www.gaisler.com/doc/vhdl2proc.pdf</a:t>
            </a:r>
            <a:r>
              <a:rPr lang="en-US" dirty="0" smtClean="0"/>
              <a:t> for a full write-up of the benefits of this style.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64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Coding Style Example – Simple Counter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>
          <a:solidFill>
            <a:schemeClr val="accent4">
              <a:lumMod val="20000"/>
              <a:lumOff val="80000"/>
              <a:alpha val="45000"/>
            </a:schemeClr>
          </a:solidFill>
        </p:spPr>
        <p:txBody>
          <a:bodyPr numCol="2">
            <a:normAutofit fontScale="32500" lnSpcReduction="20000"/>
          </a:bodyPr>
          <a:lstStyle/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E08000"/>
                </a:solidFill>
                <a:latin typeface="Courier New"/>
              </a:rPr>
              <a:t>entity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generic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TPD_G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>
                <a:solidFill>
                  <a:srgbClr val="800000"/>
                </a:solidFill>
                <a:latin typeface="Courier New"/>
              </a:rPr>
              <a:t>time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ns);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Simulated propagation delay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port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clk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: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rst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: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in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max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out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entity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Counter;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architecture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rtl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is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Record containing all register elements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type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record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: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slv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7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700070"/>
                </a:solidFill>
                <a:latin typeface="Courier New"/>
              </a:rPr>
              <a:t>downto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sl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record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Initial and reset values for all register elements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constant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REG_INIT_C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(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=&gt;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others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=&gt;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'),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=&gt;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Output of registers. (The Q output)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signal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:=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REG_INIT_C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Combinatorial input to registers (The D input)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signal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begin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Boilerplate sequential process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Assign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rin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to r on rising edge of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clk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to create registers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seq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clk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is begin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rising_edge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clk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then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&lt;=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rin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after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TPD_G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seq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Main module logic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Generates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rin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based on r and any module inputs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comb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: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max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,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rst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variable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v :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RegType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 begin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Initialize v with current value of all registers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v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Set register values for next rising edge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:=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.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+ 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Override above assignments when max reached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(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.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max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then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(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others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=&gt;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0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');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  </a:t>
            </a:r>
            <a:r>
              <a:rPr lang="en-US" dirty="0" err="1" smtClean="0">
                <a:solidFill>
                  <a:srgbClr val="000000"/>
                </a:solidFill>
                <a:latin typeface="Courier New"/>
              </a:rPr>
              <a:t>v.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Synchronous reset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Override all above assignments and apply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init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values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(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rst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= '</a:t>
            </a:r>
            <a:r>
              <a:rPr lang="en-US" dirty="0">
                <a:solidFill>
                  <a:srgbClr val="FF0000"/>
                </a:solidFill>
                <a:latin typeface="Courier New"/>
              </a:rPr>
              <a:t>1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')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then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 v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:=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REG_INIT_C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if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</a:t>
            </a:r>
            <a:r>
              <a:rPr lang="en-US" dirty="0" smtClean="0">
                <a:solidFill>
                  <a:srgbClr val="008000"/>
                </a:solidFill>
                <a:latin typeface="Courier New"/>
              </a:rPr>
              <a:t>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Assign final state of local variable to </a:t>
            </a:r>
            <a:r>
              <a:rPr lang="en-US" dirty="0" err="1">
                <a:solidFill>
                  <a:srgbClr val="008000"/>
                </a:solidFill>
                <a:latin typeface="Courier New"/>
              </a:rPr>
              <a:t>rin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signal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8000"/>
                </a:solidFill>
                <a:latin typeface="Courier New"/>
              </a:rPr>
              <a:t>    -- 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Registers will assume these values on next rising edge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err="1" smtClean="0">
                <a:solidFill>
                  <a:srgbClr val="4665A2"/>
                </a:solidFill>
                <a:latin typeface="Courier New"/>
                <a:hlinkClick r:id="rId3" action="ppaction://hlinkfile"/>
              </a:rPr>
              <a:t>rin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&lt;= v;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008000"/>
                </a:solidFill>
                <a:latin typeface="Courier New"/>
              </a:rPr>
              <a:t> -- Assign registered signals to outputs</a:t>
            </a:r>
            <a:endParaRPr lang="en-US" dirty="0">
              <a:solidFill>
                <a:srgbClr val="000000"/>
              </a:solidFill>
              <a:latin typeface="Courier New"/>
            </a:endParaRP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&lt;=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.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count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 </a:t>
            </a:r>
            <a:r>
              <a:rPr lang="en-US" dirty="0" smtClean="0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 smtClean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&lt;= 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3" action="ppaction://hlinkfile"/>
              </a:rPr>
              <a:t>r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.</a:t>
            </a:r>
            <a:r>
              <a:rPr lang="en-US" dirty="0" err="1">
                <a:solidFill>
                  <a:srgbClr val="4665A2"/>
                </a:solidFill>
                <a:latin typeface="Courier New"/>
                <a:hlinkClick r:id="rId2" action="ppaction://hlinkfile"/>
              </a:rPr>
              <a:t>rollover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process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4665A2"/>
                </a:solidFill>
                <a:latin typeface="Courier New"/>
                <a:hlinkClick r:id="rId3" action="ppaction://hlinkfile"/>
              </a:rPr>
              <a:t>comb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en-US" dirty="0">
                <a:solidFill>
                  <a:srgbClr val="000000"/>
                </a:solidFill>
                <a:latin typeface="Courier New"/>
              </a:rPr>
              <a:t> 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end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>
                <a:solidFill>
                  <a:srgbClr val="700070"/>
                </a:solidFill>
                <a:latin typeface="Courier New"/>
              </a:rPr>
              <a:t>architecture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 </a:t>
            </a:r>
            <a:r>
              <a:rPr lang="en-US" dirty="0" err="1">
                <a:solidFill>
                  <a:srgbClr val="000000"/>
                </a:solidFill>
                <a:latin typeface="Courier New"/>
              </a:rPr>
              <a:t>rtl</a:t>
            </a:r>
            <a:r>
              <a:rPr lang="en-US" dirty="0">
                <a:solidFill>
                  <a:srgbClr val="000000"/>
                </a:solidFill>
                <a:latin typeface="Courier New"/>
              </a:rPr>
              <a:t>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81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Packages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Packages are very useful for sharing constants, </a:t>
            </a:r>
            <a:r>
              <a:rPr lang="en-US" dirty="0" err="1" smtClean="0"/>
              <a:t>typedefs</a:t>
            </a:r>
            <a:r>
              <a:rPr lang="en-US" dirty="0" smtClean="0"/>
              <a:t>, functions and procedures.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With the “two-process” coding style, functions and procedures become very easy to use.</a:t>
            </a:r>
          </a:p>
          <a:p>
            <a:pPr marL="800100" lvl="1" indent="-342900"/>
            <a:r>
              <a:rPr lang="en-US" dirty="0" smtClean="0"/>
              <a:t>Can abstract complex logic to avoid code repetition.</a:t>
            </a:r>
          </a:p>
          <a:p>
            <a:pPr marL="800100" lvl="1" indent="-342900"/>
            <a:r>
              <a:rPr lang="en-US" dirty="0" smtClean="0"/>
              <a:t>Procedures used when a logic block has more than one output, or needs to read and update a variable.</a:t>
            </a:r>
          </a:p>
          <a:p>
            <a:pPr marL="800100" lvl="1" indent="-3429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73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Example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procedure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updateCount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   :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inout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max : in 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slv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(7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downto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0)) is 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if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= max) then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:= (others =&gt; ‘0’);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v.rollover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:= ‘1’;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else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:=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+ 1;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v.rollover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:= ‘0’;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end if;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nd procedure;</a:t>
            </a:r>
          </a:p>
          <a:p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Comb : process (r, max) is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variable v :=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RegType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begin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v := r;</a:t>
            </a:r>
          </a:p>
          <a:p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updateCount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(v);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rin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&lt;= v;</a:t>
            </a:r>
          </a:p>
          <a:p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e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nd process;</a:t>
            </a:r>
            <a:endParaRPr lang="en-US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478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peaker xmlns="a149124a-8041-4b7c-9c1f-c3a057462e8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26211EE7F8C1B48AD64B69771AE980C" ma:contentTypeVersion="1" ma:contentTypeDescription="Create a new document." ma:contentTypeScope="" ma:versionID="4028556234e73096e2dba60b31a526a4">
  <xsd:schema xmlns:xsd="http://www.w3.org/2001/XMLSchema" xmlns:p="http://schemas.microsoft.com/office/2006/metadata/properties" xmlns:ns2="a149124a-8041-4b7c-9c1f-c3a057462e83" targetNamespace="http://schemas.microsoft.com/office/2006/metadata/properties" ma:root="true" ma:fieldsID="e2e27cf4e728b446dbee2563a0e0e239" ns2:_="">
    <xsd:import namespace="a149124a-8041-4b7c-9c1f-c3a057462e83"/>
    <xsd:element name="properties">
      <xsd:complexType>
        <xsd:sequence>
          <xsd:element name="documentManagement">
            <xsd:complexType>
              <xsd:all>
                <xsd:element ref="ns2:Speaker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a149124a-8041-4b7c-9c1f-c3a057462e83" elementFormDefault="qualified">
    <xsd:import namespace="http://schemas.microsoft.com/office/2006/documentManagement/types"/>
    <xsd:element name="Speaker" ma:index="8" nillable="true" ma:displayName="Speaker" ma:description="Lastname, Firstname" ma:internalName="Speaker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21DE415-61B4-401B-A842-09CB327A86E2}">
  <ds:schemaRefs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a149124a-8041-4b7c-9c1f-c3a057462e83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C91AF05F-7F77-4A4C-AD39-A692D2F0110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149124a-8041-4b7c-9c1f-c3a057462e8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35F3ABD1-D3D7-469C-ABAA-B99ABBC4806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3057</Words>
  <Application>Microsoft Macintosh PowerPoint</Application>
  <PresentationFormat>On-screen Show (4:3)</PresentationFormat>
  <Paragraphs>666</Paragraphs>
  <Slides>37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2" baseType="lpstr">
      <vt:lpstr>Calibri</vt:lpstr>
      <vt:lpstr>Courier New</vt:lpstr>
      <vt:lpstr>ＭＳ Ｐゴシック</vt:lpstr>
      <vt:lpstr>Arial</vt:lpstr>
      <vt:lpstr>Blank</vt:lpstr>
      <vt:lpstr>July 25, 2016</vt:lpstr>
      <vt:lpstr>What will be covered</vt:lpstr>
      <vt:lpstr>VHDL</vt:lpstr>
      <vt:lpstr>VHDL Coding Style - Basics</vt:lpstr>
      <vt:lpstr>VHDL Coding Style</vt:lpstr>
      <vt:lpstr>VHDL Coding Style</vt:lpstr>
      <vt:lpstr>Coding Style Example – Simple Counter</vt:lpstr>
      <vt:lpstr>Packages</vt:lpstr>
      <vt:lpstr>Procedure Example</vt:lpstr>
      <vt:lpstr>SURF – SLAC Ultimate RTL Framework</vt:lpstr>
      <vt:lpstr>base/general/rtl/StdRtlPkg.vhd</vt:lpstr>
      <vt:lpstr>StdRtlPkg – Other useful functions</vt:lpstr>
      <vt:lpstr>General – Available Packages and Modules</vt:lpstr>
      <vt:lpstr>Synchronization</vt:lpstr>
      <vt:lpstr>Synchronization Modules</vt:lpstr>
      <vt:lpstr>RAM Modules</vt:lpstr>
      <vt:lpstr>RAM modules</vt:lpstr>
      <vt:lpstr>FIFOs</vt:lpstr>
      <vt:lpstr>FIFO Modules</vt:lpstr>
      <vt:lpstr>AXI Infrastructure</vt:lpstr>
      <vt:lpstr>AXI-Lite Bus record types - axi/rtl/AxiLitePkg.vhd </vt:lpstr>
      <vt:lpstr>AXI-Lite Crossbar</vt:lpstr>
      <vt:lpstr>AXI-Lite Endpoint Example</vt:lpstr>
      <vt:lpstr>AXI-Lite Endpoint Example Cont.</vt:lpstr>
      <vt:lpstr>AxiLite Dual Port RAM</vt:lpstr>
      <vt:lpstr>Other AXI-Lite modules</vt:lpstr>
      <vt:lpstr>AxiDualPortRam</vt:lpstr>
      <vt:lpstr>AXI-Stream</vt:lpstr>
      <vt:lpstr>axi/rtl/AxiStreamPkg.vhd</vt:lpstr>
      <vt:lpstr>AxiStreamFifo – axi/rtl/AxiStreamFifo.vhd</vt:lpstr>
      <vt:lpstr>AxiStreamMux - AxiStreamDemux</vt:lpstr>
      <vt:lpstr>Simple AxiStream example</vt:lpstr>
      <vt:lpstr>SRP – Streaming Register Protocol</vt:lpstr>
      <vt:lpstr>Typical SRP Use</vt:lpstr>
      <vt:lpstr>I2C</vt:lpstr>
      <vt:lpstr>SPI</vt:lpstr>
      <vt:lpstr>Conclusion</vt:lpstr>
    </vt:vector>
  </TitlesOfParts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2012-06-11T23:50:00Z</dcterms:created>
  <dcterms:modified xsi:type="dcterms:W3CDTF">2017-03-17T20:19:35Z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0x010100D26211EE7F8C1B48AD64B69771AE980C</vt:lpwstr>
  </property>
</Properties>
</file>