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27"/>
  </p:notesMasterIdLst>
  <p:sldIdLst>
    <p:sldId id="256" r:id="rId2"/>
    <p:sldId id="258" r:id="rId3"/>
    <p:sldId id="340" r:id="rId4"/>
    <p:sldId id="346" r:id="rId5"/>
    <p:sldId id="347" r:id="rId6"/>
    <p:sldId id="355" r:id="rId7"/>
    <p:sldId id="349" r:id="rId8"/>
    <p:sldId id="350" r:id="rId9"/>
    <p:sldId id="351" r:id="rId10"/>
    <p:sldId id="352" r:id="rId11"/>
    <p:sldId id="353" r:id="rId12"/>
    <p:sldId id="356" r:id="rId13"/>
    <p:sldId id="358" r:id="rId14"/>
    <p:sldId id="367" r:id="rId15"/>
    <p:sldId id="368" r:id="rId16"/>
    <p:sldId id="369" r:id="rId17"/>
    <p:sldId id="370" r:id="rId18"/>
    <p:sldId id="371" r:id="rId19"/>
    <p:sldId id="372" r:id="rId20"/>
    <p:sldId id="359" r:id="rId21"/>
    <p:sldId id="285" r:id="rId22"/>
    <p:sldId id="361" r:id="rId23"/>
    <p:sldId id="362" r:id="rId24"/>
    <p:sldId id="364" r:id="rId25"/>
    <p:sldId id="366" r:id="rId2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E300"/>
    <a:srgbClr val="085834"/>
    <a:srgbClr val="0000CC"/>
    <a:srgbClr val="0033CC"/>
    <a:srgbClr val="003399"/>
    <a:srgbClr val="6A83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22" autoAdjust="0"/>
    <p:restoredTop sz="86383" autoAdjust="0"/>
  </p:normalViewPr>
  <p:slideViewPr>
    <p:cSldViewPr>
      <p:cViewPr varScale="1">
        <p:scale>
          <a:sx n="169" d="100"/>
          <a:sy n="169" d="100"/>
        </p:scale>
        <p:origin x="-60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9" Type="http://schemas.openxmlformats.org/officeDocument/2006/relationships/slide" Target="slides/slide9.xml"/><Relationship Id="rId20" Type="http://schemas.openxmlformats.org/officeDocument/2006/relationships/slide" Target="slides/slide20.xml"/><Relationship Id="rId21" Type="http://schemas.openxmlformats.org/officeDocument/2006/relationships/slide" Target="slides/slide21.xml"/><Relationship Id="rId22" Type="http://schemas.openxmlformats.org/officeDocument/2006/relationships/slide" Target="slides/slide22.xml"/><Relationship Id="rId23" Type="http://schemas.openxmlformats.org/officeDocument/2006/relationships/slide" Target="slides/slide23.xml"/><Relationship Id="rId24" Type="http://schemas.openxmlformats.org/officeDocument/2006/relationships/slide" Target="slides/slide24.xml"/><Relationship Id="rId25" Type="http://schemas.openxmlformats.org/officeDocument/2006/relationships/slide" Target="slides/slide25.xml"/><Relationship Id="rId10" Type="http://schemas.openxmlformats.org/officeDocument/2006/relationships/slide" Target="slides/slide10.xml"/><Relationship Id="rId11" Type="http://schemas.openxmlformats.org/officeDocument/2006/relationships/slide" Target="slides/slide11.xml"/><Relationship Id="rId12" Type="http://schemas.openxmlformats.org/officeDocument/2006/relationships/slide" Target="slides/slide12.xml"/><Relationship Id="rId13" Type="http://schemas.openxmlformats.org/officeDocument/2006/relationships/slide" Target="slides/slide13.xml"/><Relationship Id="rId14" Type="http://schemas.openxmlformats.org/officeDocument/2006/relationships/slide" Target="slides/slide14.xml"/><Relationship Id="rId15" Type="http://schemas.openxmlformats.org/officeDocument/2006/relationships/slide" Target="slides/slide15.xml"/><Relationship Id="rId16" Type="http://schemas.openxmlformats.org/officeDocument/2006/relationships/slide" Target="slides/slide16.xml"/><Relationship Id="rId17" Type="http://schemas.openxmlformats.org/officeDocument/2006/relationships/slide" Target="slides/slide17.xml"/><Relationship Id="rId18" Type="http://schemas.openxmlformats.org/officeDocument/2006/relationships/slide" Target="slides/slide18.xml"/><Relationship Id="rId19" Type="http://schemas.openxmlformats.org/officeDocument/2006/relationships/slide" Target="slides/slide19.xml"/><Relationship Id="rId1" Type="http://schemas.openxmlformats.org/officeDocument/2006/relationships/slide" Target="slides/slide1.xml"/><Relationship Id="rId2" Type="http://schemas.openxmlformats.org/officeDocument/2006/relationships/slide" Target="slides/slide2.xml"/><Relationship Id="rId3" Type="http://schemas.openxmlformats.org/officeDocument/2006/relationships/slide" Target="slides/slide3.xml"/><Relationship Id="rId4" Type="http://schemas.openxmlformats.org/officeDocument/2006/relationships/slide" Target="slides/slide4.xml"/><Relationship Id="rId5" Type="http://schemas.openxmlformats.org/officeDocument/2006/relationships/slide" Target="slides/slide5.xml"/><Relationship Id="rId6" Type="http://schemas.openxmlformats.org/officeDocument/2006/relationships/slide" Target="slides/slide6.xml"/><Relationship Id="rId7" Type="http://schemas.openxmlformats.org/officeDocument/2006/relationships/slide" Target="slides/slide7.xml"/><Relationship Id="rId8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196AB-127A-4F5E-AAE5-74A53CA7B5C5}" type="datetimeFigureOut">
              <a:rPr lang="en-US" smtClean="0"/>
              <a:t>8/28/14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D98C1-501B-4299-947F-7C8217F78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836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98C1-501B-4299-947F-7C8217F788E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548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98C1-501B-4299-947F-7C8217F788E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3706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98C1-501B-4299-947F-7C8217F788E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3706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98C1-501B-4299-947F-7C8217F788E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3706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98C1-501B-4299-947F-7C8217F788E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3706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98C1-501B-4299-947F-7C8217F788E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3706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98C1-501B-4299-947F-7C8217F788E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3706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98C1-501B-4299-947F-7C8217F788E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3706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98C1-501B-4299-947F-7C8217F788E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370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376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990600" y="64770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/>
                </a:solidFill>
              </a:rPr>
              <a:t>M.</a:t>
            </a:r>
            <a:r>
              <a:rPr lang="en-US" sz="1800" baseline="0" dirty="0" smtClean="0">
                <a:solidFill>
                  <a:schemeClr val="bg1"/>
                </a:solidFill>
              </a:rPr>
              <a:t> Spata	                                                                     ARR2, Jan. 2014	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828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2250" y="0"/>
            <a:ext cx="196215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73405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990600" y="64770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/>
                </a:solidFill>
              </a:rPr>
              <a:t>M.</a:t>
            </a:r>
            <a:r>
              <a:rPr lang="en-US" sz="1800" baseline="0" dirty="0" smtClean="0">
                <a:solidFill>
                  <a:schemeClr val="bg1"/>
                </a:solidFill>
              </a:rPr>
              <a:t> Spata	                                                                     ARR2, Jan. 2014	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8466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97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838200"/>
            <a:ext cx="8686800" cy="5287963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990600" y="64770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/>
                </a:solidFill>
              </a:rPr>
              <a:t>M.</a:t>
            </a:r>
            <a:r>
              <a:rPr lang="en-US" sz="1800" baseline="0" dirty="0" smtClean="0">
                <a:solidFill>
                  <a:schemeClr val="bg1"/>
                </a:solidFill>
              </a:rPr>
              <a:t> Spata	                                                                     ARR2, Jan. 2014	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63323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990600" y="6477000"/>
            <a:ext cx="6781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aseline="0" dirty="0" smtClean="0">
                <a:solidFill>
                  <a:schemeClr val="bg1"/>
                </a:solidFill>
                <a:latin typeface="Arial"/>
                <a:cs typeface="Arial"/>
              </a:rPr>
              <a:t>T. Satogata, Beam Commissioning                           ARR3, Aug. 2014</a:t>
            </a:r>
            <a:endParaRPr lang="en-US" sz="16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10098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990600" y="64770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/>
                </a:solidFill>
              </a:rPr>
              <a:t>M.</a:t>
            </a:r>
            <a:r>
              <a:rPr lang="en-US" sz="1800" baseline="0" dirty="0" smtClean="0">
                <a:solidFill>
                  <a:schemeClr val="bg1"/>
                </a:solidFill>
              </a:rPr>
              <a:t> Spata	                                                                     ARR2, Jan. 2014	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869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9144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9144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990600" y="64770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/>
                </a:solidFill>
              </a:rPr>
              <a:t>M.</a:t>
            </a:r>
            <a:r>
              <a:rPr lang="en-US" sz="1800" baseline="0" dirty="0" smtClean="0">
                <a:solidFill>
                  <a:schemeClr val="bg1"/>
                </a:solidFill>
              </a:rPr>
              <a:t> Spata	                                                                     ARR2, Jan. 2014	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556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990600" y="64770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/>
                </a:solidFill>
              </a:rPr>
              <a:t>M.</a:t>
            </a:r>
            <a:r>
              <a:rPr lang="en-US" sz="1800" baseline="0" dirty="0" smtClean="0">
                <a:solidFill>
                  <a:schemeClr val="bg1"/>
                </a:solidFill>
              </a:rPr>
              <a:t> Spata	                                                                     ARR2, Jan. 2014	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317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990600" y="64770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/>
                </a:solidFill>
              </a:rPr>
              <a:t>M.</a:t>
            </a:r>
            <a:r>
              <a:rPr lang="en-US" sz="1800" baseline="0" dirty="0" smtClean="0">
                <a:solidFill>
                  <a:schemeClr val="bg1"/>
                </a:solidFill>
              </a:rPr>
              <a:t> Spata	                                                                     ARR2, Jan. 2014	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94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990600" y="64770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/>
                </a:solidFill>
              </a:rPr>
              <a:t>M.</a:t>
            </a:r>
            <a:r>
              <a:rPr lang="en-US" sz="1800" baseline="0" dirty="0" smtClean="0">
                <a:solidFill>
                  <a:schemeClr val="bg1"/>
                </a:solidFill>
              </a:rPr>
              <a:t> Spata	                                                                     ARR2, Jan. 2014	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854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990600" y="64770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/>
                </a:solidFill>
              </a:rPr>
              <a:t>M.</a:t>
            </a:r>
            <a:r>
              <a:rPr lang="en-US" sz="1800" baseline="0" dirty="0" smtClean="0">
                <a:solidFill>
                  <a:schemeClr val="bg1"/>
                </a:solidFill>
              </a:rPr>
              <a:t> Spata	                                                                     ARR2, Jan. 2014	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684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990600" y="64770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chemeClr val="bg1"/>
                </a:solidFill>
              </a:rPr>
              <a:t>M.</a:t>
            </a:r>
            <a:r>
              <a:rPr lang="en-US" sz="1800" baseline="0" dirty="0" smtClean="0">
                <a:solidFill>
                  <a:schemeClr val="bg1"/>
                </a:solidFill>
              </a:rPr>
              <a:t> Spata	                                                                     ARR2, Jan. 2014	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491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130302" y="0"/>
            <a:ext cx="9404604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14400"/>
            <a:ext cx="84582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84084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9pPr>
    </p:titleStyle>
    <p:bodyStyle>
      <a:lvl1pPr marL="228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02920" indent="-228600" algn="l" rtl="0" eaLnBrk="1" fontAlgn="base" hangingPunct="1">
        <a:spcBef>
          <a:spcPct val="20000"/>
        </a:spcBef>
        <a:spcAft>
          <a:spcPct val="0"/>
        </a:spcAft>
        <a:buChar char="–"/>
        <a:defRPr sz="2200" b="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77724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 b="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105156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132588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opsweb.acc.jlab.org%5CTJ3%5C12GeV_CEBAF%5CFall2014.html" TargetMode="External"/><Relationship Id="rId4" Type="http://schemas.openxmlformats.org/officeDocument/2006/relationships/hyperlink" Target="http://opsweb.acc.jlab.org/TJ3/12GeV_CEBAF/Overview.html" TargetMode="External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772400" cy="1143000"/>
          </a:xfrm>
        </p:spPr>
        <p:txBody>
          <a:bodyPr/>
          <a:lstStyle/>
          <a:p>
            <a:r>
              <a:rPr lang="en-US" dirty="0" smtClean="0"/>
              <a:t>Update on Accelerator Commissioning Plan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048000"/>
            <a:ext cx="6400800" cy="1752600"/>
          </a:xfrm>
        </p:spPr>
        <p:txBody>
          <a:bodyPr/>
          <a:lstStyle/>
          <a:p>
            <a:r>
              <a:rPr lang="en-US" dirty="0" smtClean="0"/>
              <a:t>Todd Satogata</a:t>
            </a:r>
            <a:endParaRPr lang="en-US" dirty="0"/>
          </a:p>
          <a:p>
            <a:r>
              <a:rPr lang="en-US" sz="1800" dirty="0" smtClean="0"/>
              <a:t>Accelerator Physics Group Head</a:t>
            </a:r>
          </a:p>
          <a:p>
            <a:r>
              <a:rPr lang="en-US" sz="1800" dirty="0" smtClean="0"/>
              <a:t>Center for Advanced Studies of Accelerators</a:t>
            </a:r>
          </a:p>
          <a:p>
            <a:endParaRPr lang="en-US" dirty="0"/>
          </a:p>
          <a:p>
            <a:r>
              <a:rPr lang="en-US" dirty="0" smtClean="0"/>
              <a:t>Accelerator Readiness Review</a:t>
            </a:r>
          </a:p>
          <a:p>
            <a:r>
              <a:rPr lang="en-US" dirty="0" smtClean="0"/>
              <a:t>August 26, 2014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13.4.5: 3/2 Pass Separation, 2T/4T/8T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5105400"/>
          </a:xfrm>
        </p:spPr>
        <p:txBody>
          <a:bodyPr/>
          <a:lstStyle/>
          <a:p>
            <a:r>
              <a:rPr lang="en-US" dirty="0" smtClean="0"/>
              <a:t>Fri Oct 31 – Fri Nov 21</a:t>
            </a:r>
          </a:p>
          <a:p>
            <a:r>
              <a:rPr lang="en-US" b="0" dirty="0" smtClean="0"/>
              <a:t>Commission the 3</a:t>
            </a:r>
            <a:r>
              <a:rPr lang="en-US" b="0" baseline="30000" dirty="0" smtClean="0"/>
              <a:t>rd</a:t>
            </a:r>
            <a:r>
              <a:rPr lang="en-US" b="0" dirty="0" smtClean="0"/>
              <a:t> and 2</a:t>
            </a:r>
            <a:r>
              <a:rPr lang="en-US" b="0" baseline="30000" dirty="0" smtClean="0"/>
              <a:t>nd</a:t>
            </a:r>
            <a:r>
              <a:rPr lang="en-US" b="0" dirty="0" smtClean="0"/>
              <a:t> pass separators</a:t>
            </a:r>
          </a:p>
          <a:p>
            <a:r>
              <a:rPr lang="en-US" dirty="0" smtClean="0"/>
              <a:t>Complete commissioning of beam transport lines (2T, 4T, 8T, AR)</a:t>
            </a:r>
          </a:p>
          <a:p>
            <a:r>
              <a:rPr lang="en-US" dirty="0" smtClean="0"/>
              <a:t>Beam to Hall D (5.5 passes) when possible</a:t>
            </a:r>
          </a:p>
          <a:p>
            <a:r>
              <a:rPr lang="en-US" dirty="0" smtClean="0"/>
              <a:t>Establish separated beam to Hall A (4</a:t>
            </a:r>
            <a:r>
              <a:rPr lang="en-US" baseline="30000" dirty="0" smtClean="0"/>
              <a:t>th</a:t>
            </a:r>
            <a:r>
              <a:rPr lang="en-US" dirty="0" smtClean="0"/>
              <a:t> pass) and, if parasitic, Hall B (1</a:t>
            </a:r>
            <a:r>
              <a:rPr lang="en-US" baseline="30000" dirty="0" smtClean="0"/>
              <a:t>st</a:t>
            </a:r>
            <a:r>
              <a:rPr lang="en-US" dirty="0" smtClean="0"/>
              <a:t> pass)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271793"/>
              </p:ext>
            </p:extLst>
          </p:nvPr>
        </p:nvGraphicFramePr>
        <p:xfrm>
          <a:off x="660400" y="838200"/>
          <a:ext cx="7823200" cy="195580"/>
        </p:xfrm>
        <a:graphic>
          <a:graphicData uri="http://schemas.openxmlformats.org/drawingml/2006/table">
            <a:tbl>
              <a:tblPr/>
              <a:tblGrid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3116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0302" y="0"/>
            <a:ext cx="9404604" cy="685800"/>
          </a:xfrm>
        </p:spPr>
        <p:txBody>
          <a:bodyPr/>
          <a:lstStyle/>
          <a:p>
            <a:r>
              <a:rPr lang="en-US" dirty="0" smtClean="0"/>
              <a:t>13.4.6: 5.5 Pass Physics Beam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5105400"/>
          </a:xfrm>
        </p:spPr>
        <p:txBody>
          <a:bodyPr/>
          <a:lstStyle/>
          <a:p>
            <a:r>
              <a:rPr lang="en-US" dirty="0" smtClean="0"/>
              <a:t>Fri Nov 21-Tue Dec 2</a:t>
            </a:r>
          </a:p>
          <a:p>
            <a:r>
              <a:rPr lang="en-US" b="0" dirty="0" smtClean="0"/>
              <a:t>Characterize </a:t>
            </a:r>
            <a:r>
              <a:rPr lang="en-US" b="0" dirty="0" err="1" smtClean="0"/>
              <a:t>emittance</a:t>
            </a:r>
            <a:r>
              <a:rPr lang="en-US" b="0" dirty="0" smtClean="0"/>
              <a:t> growth and beam properties in upper arcs during 5.5 pass 10 </a:t>
            </a:r>
            <a:r>
              <a:rPr lang="en-US" b="0" dirty="0" err="1" smtClean="0"/>
              <a:t>GeV</a:t>
            </a:r>
            <a:r>
              <a:rPr lang="en-US" b="0" dirty="0" smtClean="0"/>
              <a:t> beam operations</a:t>
            </a:r>
          </a:p>
          <a:p>
            <a:r>
              <a:rPr lang="en-US" dirty="0" smtClean="0"/>
              <a:t>Perform configuration change to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tot</a:t>
            </a:r>
            <a:r>
              <a:rPr lang="en-US" dirty="0" smtClean="0"/>
              <a:t>=11 GeV</a:t>
            </a:r>
          </a:p>
          <a:p>
            <a:r>
              <a:rPr lang="en-US" dirty="0" smtClean="0"/>
              <a:t>Beam optics studies with 5.5 pass </a:t>
            </a:r>
            <a:r>
              <a:rPr lang="en-US" dirty="0" err="1" smtClean="0"/>
              <a:t>E</a:t>
            </a:r>
            <a:r>
              <a:rPr lang="en-US" baseline="-25000" dirty="0" err="1"/>
              <a:t>tot</a:t>
            </a:r>
            <a:r>
              <a:rPr lang="en-US" dirty="0" smtClean="0"/>
              <a:t>=11 GeV beam</a:t>
            </a:r>
          </a:p>
          <a:p>
            <a:pPr lvl="1"/>
            <a:r>
              <a:rPr lang="en-US" dirty="0" smtClean="0"/>
              <a:t>Matching and optics optimization</a:t>
            </a:r>
          </a:p>
          <a:p>
            <a:pPr lvl="1"/>
            <a:r>
              <a:rPr lang="en-US" dirty="0" smtClean="0"/>
              <a:t>Emittance evaluation</a:t>
            </a:r>
          </a:p>
          <a:p>
            <a:r>
              <a:rPr lang="en-US" dirty="0" smtClean="0"/>
              <a:t>When possible, deliver beam to users</a:t>
            </a:r>
          </a:p>
          <a:p>
            <a:r>
              <a:rPr lang="en-US" dirty="0" smtClean="0"/>
              <a:t>No beam over Thanksgiving weekend</a:t>
            </a:r>
          </a:p>
          <a:p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769194"/>
              </p:ext>
            </p:extLst>
          </p:nvPr>
        </p:nvGraphicFramePr>
        <p:xfrm>
          <a:off x="660400" y="838200"/>
          <a:ext cx="7823200" cy="195580"/>
        </p:xfrm>
        <a:graphic>
          <a:graphicData uri="http://schemas.openxmlformats.org/drawingml/2006/table">
            <a:tbl>
              <a:tblPr/>
              <a:tblGrid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798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0302" y="0"/>
            <a:ext cx="9404604" cy="685800"/>
          </a:xfrm>
        </p:spPr>
        <p:txBody>
          <a:bodyPr/>
          <a:lstStyle/>
          <a:p>
            <a:r>
              <a:rPr lang="en-US" dirty="0" smtClean="0"/>
              <a:t>13.4.7: Upper Arc Beam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5105400"/>
          </a:xfrm>
        </p:spPr>
        <p:txBody>
          <a:bodyPr/>
          <a:lstStyle/>
          <a:p>
            <a:r>
              <a:rPr lang="en-US" dirty="0" smtClean="0"/>
              <a:t>Tue Dec 2 – Mon Dec 22</a:t>
            </a:r>
          </a:p>
          <a:p>
            <a:r>
              <a:rPr lang="en-US" dirty="0" smtClean="0"/>
              <a:t>Continue energy change to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tot</a:t>
            </a:r>
            <a:r>
              <a:rPr lang="en-US" dirty="0" smtClean="0"/>
              <a:t>=11 GeV if necessary</a:t>
            </a:r>
          </a:p>
          <a:p>
            <a:r>
              <a:rPr lang="en-US" dirty="0" smtClean="0"/>
              <a:t>Characterize upper pass magnetic elements to establish operational procedures for efficient CEBAF out-year operations.</a:t>
            </a:r>
          </a:p>
          <a:p>
            <a:r>
              <a:rPr lang="en-US" dirty="0" smtClean="0"/>
              <a:t>Beam studies performed during weekdays</a:t>
            </a:r>
          </a:p>
          <a:p>
            <a:r>
              <a:rPr lang="en-US" dirty="0" smtClean="0"/>
              <a:t>Owl shifts and weekends: physics operation to Halls D, A, B if not needed to acquire beam physics deliverables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8861091"/>
              </p:ext>
            </p:extLst>
          </p:nvPr>
        </p:nvGraphicFramePr>
        <p:xfrm>
          <a:off x="660400" y="838200"/>
          <a:ext cx="7823200" cy="195580"/>
        </p:xfrm>
        <a:graphic>
          <a:graphicData uri="http://schemas.openxmlformats.org/drawingml/2006/table">
            <a:tbl>
              <a:tblPr/>
              <a:tblGrid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5779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Procedures and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458200" cy="5334000"/>
          </a:xfrm>
        </p:spPr>
        <p:txBody>
          <a:bodyPr/>
          <a:lstStyle/>
          <a:p>
            <a:r>
              <a:rPr lang="en-US" sz="2200" dirty="0" smtClean="0"/>
              <a:t>The </a:t>
            </a:r>
            <a:r>
              <a:rPr lang="en-US" sz="2200" dirty="0"/>
              <a:t>Commissioning Plan </a:t>
            </a:r>
            <a:r>
              <a:rPr lang="en-US" sz="2200" dirty="0" smtClean="0"/>
              <a:t>continues to provide </a:t>
            </a:r>
            <a:r>
              <a:rPr lang="en-US" sz="2200" dirty="0"/>
              <a:t>a framework for restarting CEBAF.</a:t>
            </a:r>
          </a:p>
          <a:p>
            <a:pPr lvl="1"/>
            <a:r>
              <a:rPr lang="en-US" sz="2000" dirty="0"/>
              <a:t>It relies on standard operating procedures and tools that were developed over the course of 6 GeV operations and </a:t>
            </a:r>
            <a:r>
              <a:rPr lang="en-US" sz="2000" dirty="0" smtClean="0"/>
              <a:t>have been </a:t>
            </a:r>
            <a:r>
              <a:rPr lang="en-US" sz="2000" dirty="0"/>
              <a:t>updated for </a:t>
            </a:r>
            <a:r>
              <a:rPr lang="en-US" sz="2000" dirty="0" smtClean="0"/>
              <a:t>12 </a:t>
            </a:r>
            <a:r>
              <a:rPr lang="en-US" sz="2000" dirty="0"/>
              <a:t>GeV </a:t>
            </a:r>
            <a:r>
              <a:rPr lang="en-US" sz="2000" dirty="0" smtClean="0"/>
              <a:t>commissioning and operations.</a:t>
            </a:r>
            <a:endParaRPr lang="en-US" sz="2000" dirty="0"/>
          </a:p>
          <a:p>
            <a:r>
              <a:rPr lang="en-US" sz="2200" dirty="0" smtClean="0"/>
              <a:t>Primary documents include:</a:t>
            </a:r>
            <a:endParaRPr lang="en-US" sz="2200" dirty="0"/>
          </a:p>
          <a:p>
            <a:pPr lvl="1"/>
            <a:r>
              <a:rPr lang="en-US" sz="2000" dirty="0"/>
              <a:t>Injector Procedures</a:t>
            </a:r>
          </a:p>
          <a:p>
            <a:pPr lvl="1"/>
            <a:r>
              <a:rPr lang="en-US" sz="2000" dirty="0"/>
              <a:t>Accelerator Cold Start Procedure</a:t>
            </a:r>
          </a:p>
          <a:p>
            <a:pPr lvl="1"/>
            <a:r>
              <a:rPr lang="en-US" sz="2000" dirty="0"/>
              <a:t>Optics Restoration and Finalization Procedure</a:t>
            </a:r>
          </a:p>
          <a:p>
            <a:pPr lvl="1"/>
            <a:r>
              <a:rPr lang="en-US" sz="2000" dirty="0"/>
              <a:t>Hall Delivery Procedures</a:t>
            </a:r>
          </a:p>
          <a:p>
            <a:r>
              <a:rPr lang="en-US" sz="2200" dirty="0"/>
              <a:t>P</a:t>
            </a:r>
            <a:r>
              <a:rPr lang="en-US" sz="2200" dirty="0" smtClean="0"/>
              <a:t>rimary tools include:</a:t>
            </a:r>
            <a:endParaRPr lang="en-US" sz="2200" dirty="0"/>
          </a:p>
          <a:p>
            <a:pPr lvl="1"/>
            <a:r>
              <a:rPr lang="en-US" sz="2000" dirty="0"/>
              <a:t>30 Hz. d</a:t>
            </a:r>
            <a:r>
              <a:rPr lang="en-US" sz="2000" dirty="0" smtClean="0"/>
              <a:t>ifferential orbit tuning</a:t>
            </a:r>
            <a:endParaRPr lang="en-US" sz="2000" dirty="0"/>
          </a:p>
          <a:p>
            <a:pPr lvl="1"/>
            <a:r>
              <a:rPr lang="en-US" sz="2000" dirty="0" err="1"/>
              <a:t>Pathlength</a:t>
            </a:r>
            <a:r>
              <a:rPr lang="en-US" sz="2000" dirty="0"/>
              <a:t> </a:t>
            </a:r>
            <a:r>
              <a:rPr lang="en-US" sz="2000" dirty="0" smtClean="0"/>
              <a:t>measurement system</a:t>
            </a:r>
            <a:endParaRPr lang="en-US" sz="2000" dirty="0"/>
          </a:p>
          <a:p>
            <a:pPr lvl="1"/>
            <a:r>
              <a:rPr lang="en-US" sz="2000" dirty="0"/>
              <a:t>Beam </a:t>
            </a:r>
            <a:r>
              <a:rPr lang="en-US" sz="2000" dirty="0" smtClean="0"/>
              <a:t>energy monitor</a:t>
            </a:r>
            <a:endParaRPr lang="en-US" sz="2000" dirty="0"/>
          </a:p>
          <a:p>
            <a:pPr lvl="1"/>
            <a:r>
              <a:rPr lang="en-US" sz="2000" dirty="0" smtClean="0"/>
              <a:t>New steering and quad centering applications</a:t>
            </a:r>
            <a:endParaRPr lang="en-US" sz="2000" dirty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090935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Cold Start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3923707" cy="5334000"/>
          </a:xfrm>
        </p:spPr>
        <p:txBody>
          <a:bodyPr/>
          <a:lstStyle/>
          <a:p>
            <a:r>
              <a:rPr lang="en-US" sz="2000" dirty="0" smtClean="0"/>
              <a:t>Contains references and configuration checklists for restart after shutdown</a:t>
            </a:r>
          </a:p>
          <a:p>
            <a:pPr lvl="1"/>
            <a:r>
              <a:rPr lang="en-US" sz="1800" dirty="0" smtClean="0"/>
              <a:t>Includes startup checklists for all major subsystems</a:t>
            </a:r>
          </a:p>
          <a:p>
            <a:r>
              <a:rPr lang="en-US" sz="2000" dirty="0" smtClean="0"/>
              <a:t>Identifies specific roles and communication responsibilities related to coordination of startup activities</a:t>
            </a:r>
          </a:p>
          <a:p>
            <a:endParaRPr lang="en-US" sz="2000" dirty="0"/>
          </a:p>
          <a:p>
            <a:r>
              <a:rPr lang="en-US" sz="2000" dirty="0" smtClean="0"/>
              <a:t>Updated in Feb 2014 with references to 12 GeV procedures and controls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1261" y="1030895"/>
            <a:ext cx="4752739" cy="468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300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4033" y="838200"/>
            <a:ext cx="4739967" cy="57025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Commissioning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3923707" cy="5334000"/>
          </a:xfrm>
        </p:spPr>
        <p:txBody>
          <a:bodyPr/>
          <a:lstStyle/>
          <a:p>
            <a:r>
              <a:rPr lang="en-US" sz="2000" dirty="0" smtClean="0"/>
              <a:t>Defines how 12 GeV CEBAF will be commissioned and tuned for physics quality beam through CD4 DOE milestones</a:t>
            </a:r>
            <a:endParaRPr lang="en-US" sz="1200" dirty="0"/>
          </a:p>
          <a:p>
            <a:r>
              <a:rPr lang="en-US" sz="2000" dirty="0" smtClean="0"/>
              <a:t>Builds on, and calls out, relevant updated 6 GeV era procedures, new hall/beamline procedures</a:t>
            </a:r>
            <a:endParaRPr lang="en-US" sz="1200" dirty="0"/>
          </a:p>
          <a:p>
            <a:r>
              <a:rPr lang="en-US" sz="2000" dirty="0" smtClean="0"/>
              <a:t>Annotated weekly to document completed and deferred steps, and achievements</a:t>
            </a:r>
            <a:endParaRPr lang="en-US" sz="1200" dirty="0" smtClean="0"/>
          </a:p>
          <a:p>
            <a:r>
              <a:rPr lang="en-US" sz="2000" dirty="0" smtClean="0"/>
              <a:t>Most steps completed as of ARR3, but will be used to guide and document physics-quality Fall 2014 5.5-pass startup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200" y="2294923"/>
            <a:ext cx="4513265" cy="4258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530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6414" y="990600"/>
            <a:ext cx="4641386" cy="51525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</a:t>
            </a:r>
            <a:r>
              <a:rPr lang="en-US" baseline="0" dirty="0" smtClean="0"/>
              <a:t> Restoration and Finalization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3923707" cy="5334000"/>
          </a:xfrm>
        </p:spPr>
        <p:txBody>
          <a:bodyPr/>
          <a:lstStyle/>
          <a:p>
            <a:r>
              <a:rPr lang="en-US" sz="2000" dirty="0" smtClean="0"/>
              <a:t>Contains steps for producing physics-quality beam steering, matching, decoupling, and longitudinal compression</a:t>
            </a:r>
          </a:p>
          <a:p>
            <a:endParaRPr lang="en-US" sz="2000" dirty="0"/>
          </a:p>
          <a:p>
            <a:r>
              <a:rPr lang="en-US" sz="2000" dirty="0" smtClean="0"/>
              <a:t>A live procedure, evolving from 6 GeV era procedure</a:t>
            </a:r>
          </a:p>
          <a:p>
            <a:pPr lvl="1"/>
            <a:r>
              <a:rPr lang="en-US" sz="1800" dirty="0" smtClean="0"/>
              <a:t>Updated with best optics control points based on model-based tuning</a:t>
            </a:r>
          </a:p>
          <a:p>
            <a:pPr lvl="1"/>
            <a:r>
              <a:rPr lang="en-US" sz="1800" dirty="0" smtClean="0"/>
              <a:t>Optics on call beam physicists available to help ensure that iterative procedure converges</a:t>
            </a:r>
          </a:p>
          <a:p>
            <a:pPr lvl="1"/>
            <a:r>
              <a:rPr lang="en-US" sz="1800" dirty="0" smtClean="0"/>
              <a:t>Lattice improvements in development to improve convergence, </a:t>
            </a:r>
            <a:r>
              <a:rPr lang="en-US" sz="1800" dirty="0" err="1" smtClean="0"/>
              <a:t>orthogonality</a:t>
            </a:r>
            <a:r>
              <a:rPr lang="en-US" sz="1800" dirty="0" smtClean="0"/>
              <a:t> of tuning knobs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569747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Test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86800" cy="5334000"/>
          </a:xfrm>
        </p:spPr>
        <p:txBody>
          <a:bodyPr/>
          <a:lstStyle/>
          <a:p>
            <a:r>
              <a:rPr lang="en-US" dirty="0" smtClean="0"/>
              <a:t>Beam Test Plans to refine setup and/or develop tools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AutoQuad</a:t>
            </a:r>
            <a:r>
              <a:rPr lang="en-US" sz="2400" dirty="0"/>
              <a:t> </a:t>
            </a:r>
            <a:r>
              <a:rPr lang="en-US" sz="1800" dirty="0" smtClean="0"/>
              <a:t>(set BPM zero reading to nearest quad center; new algorithm)</a:t>
            </a:r>
            <a:endParaRPr lang="en-US" sz="1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ArcSteer</a:t>
            </a:r>
            <a:r>
              <a:rPr lang="en-US" sz="2400" dirty="0"/>
              <a:t> </a:t>
            </a:r>
            <a:r>
              <a:rPr lang="en-US" sz="1800" dirty="0" smtClean="0"/>
              <a:t>(automated beam steering; new algorithm)</a:t>
            </a:r>
            <a:endParaRPr lang="en-US" sz="1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err="1" smtClean="0"/>
              <a:t>Pathlength</a:t>
            </a:r>
            <a:r>
              <a:rPr lang="en-US" sz="2400" dirty="0" smtClean="0"/>
              <a:t> management system </a:t>
            </a:r>
            <a:r>
              <a:rPr lang="en-US" sz="1800" dirty="0" smtClean="0"/>
              <a:t>(new tools)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Spreader/</a:t>
            </a:r>
            <a:r>
              <a:rPr lang="en-US" sz="2400" dirty="0" err="1" smtClean="0"/>
              <a:t>recombiner</a:t>
            </a:r>
            <a:r>
              <a:rPr lang="en-US" sz="2400" dirty="0" smtClean="0"/>
              <a:t> balancing </a:t>
            </a:r>
            <a:r>
              <a:rPr lang="en-US" sz="1800" dirty="0" smtClean="0"/>
              <a:t>(new algorithm)</a:t>
            </a:r>
            <a:endParaRPr lang="en-US" sz="1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Effect of </a:t>
            </a:r>
            <a:r>
              <a:rPr lang="en-US" sz="2400" dirty="0" smtClean="0"/>
              <a:t>linac energy profile </a:t>
            </a:r>
            <a:r>
              <a:rPr lang="en-US" sz="2400" dirty="0"/>
              <a:t>on </a:t>
            </a:r>
            <a:r>
              <a:rPr lang="en-US" sz="2400" dirty="0" smtClean="0"/>
              <a:t>arc match </a:t>
            </a:r>
            <a:r>
              <a:rPr lang="en-US" sz="1800" dirty="0"/>
              <a:t>(new algorithm</a:t>
            </a:r>
            <a:r>
              <a:rPr lang="en-US" sz="1800" dirty="0" smtClean="0"/>
              <a:t>)</a:t>
            </a:r>
            <a:endParaRPr lang="en-US" sz="1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Synchrotron </a:t>
            </a:r>
            <a:r>
              <a:rPr lang="en-US" sz="2400" dirty="0" smtClean="0"/>
              <a:t>coil commissioning </a:t>
            </a:r>
            <a:r>
              <a:rPr lang="en-US" sz="1800" dirty="0"/>
              <a:t>(new </a:t>
            </a:r>
            <a:r>
              <a:rPr lang="en-US" sz="1800" dirty="0" smtClean="0"/>
              <a:t>system)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Emittance measurements and </a:t>
            </a:r>
            <a:r>
              <a:rPr lang="en-US" sz="2400" dirty="0" smtClean="0"/>
              <a:t>optimization</a:t>
            </a:r>
            <a:endParaRPr lang="en-US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Gradient </a:t>
            </a:r>
            <a:r>
              <a:rPr lang="en-US" sz="2400" dirty="0" smtClean="0"/>
              <a:t>calibration </a:t>
            </a:r>
            <a:r>
              <a:rPr lang="en-US" sz="1800" dirty="0" smtClean="0"/>
              <a:t>(C25s/C50s)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Linac energy management </a:t>
            </a:r>
            <a:r>
              <a:rPr lang="en-US" sz="1800" dirty="0" smtClean="0"/>
              <a:t>(new optimization)</a:t>
            </a:r>
          </a:p>
        </p:txBody>
      </p:sp>
    </p:spTree>
    <p:extLst>
      <p:ext uri="{BB962C8B-B14F-4D97-AF65-F5344CB8AC3E}">
        <p14:creationId xmlns:p14="http://schemas.microsoft.com/office/powerpoint/2010/main" val="516144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</a:t>
            </a:r>
            <a:r>
              <a:rPr lang="en-US" baseline="0" dirty="0" smtClean="0"/>
              <a:t> and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Program Deputy: 2-week strategic operations organization</a:t>
            </a:r>
          </a:p>
          <a:p>
            <a:endParaRPr lang="en-US" dirty="0" smtClean="0"/>
          </a:p>
          <a:p>
            <a:r>
              <a:rPr lang="en-US" dirty="0" smtClean="0"/>
              <a:t>Daily 07:45 / 08:00 Operations meetings</a:t>
            </a:r>
          </a:p>
          <a:p>
            <a:pPr lvl="1"/>
            <a:r>
              <a:rPr lang="en-US" dirty="0" smtClean="0"/>
              <a:t>Daily review, tactical input to next 24 hours of PD plans</a:t>
            </a:r>
            <a:endParaRPr lang="en-US" dirty="0"/>
          </a:p>
          <a:p>
            <a:r>
              <a:rPr lang="en-US" dirty="0" smtClean="0"/>
              <a:t>Commissioning Planning Team </a:t>
            </a:r>
            <a:r>
              <a:rPr lang="en-US" sz="1800" dirty="0" smtClean="0"/>
              <a:t>(Monday PM)</a:t>
            </a:r>
          </a:p>
          <a:p>
            <a:pPr lvl="1"/>
            <a:r>
              <a:rPr lang="en-US" dirty="0" smtClean="0"/>
              <a:t>Review week-long progress, tactical input to </a:t>
            </a:r>
            <a:r>
              <a:rPr lang="en-US" dirty="0" err="1" smtClean="0"/>
              <a:t>BTeam</a:t>
            </a:r>
            <a:endParaRPr lang="en-US" dirty="0" smtClean="0"/>
          </a:p>
          <a:p>
            <a:r>
              <a:rPr lang="en-US" dirty="0" err="1" smtClean="0"/>
              <a:t>BTeam</a:t>
            </a:r>
            <a:r>
              <a:rPr lang="en-US" dirty="0" smtClean="0"/>
              <a:t> </a:t>
            </a:r>
            <a:r>
              <a:rPr lang="en-US" sz="1800" dirty="0" smtClean="0"/>
              <a:t>(Tuesday PM)</a:t>
            </a:r>
          </a:p>
          <a:p>
            <a:pPr lvl="1"/>
            <a:r>
              <a:rPr lang="en-US" dirty="0" smtClean="0"/>
              <a:t>Tactical brainstorming, beam studies planning/reporting</a:t>
            </a:r>
          </a:p>
          <a:p>
            <a:r>
              <a:rPr lang="en-US" dirty="0" smtClean="0"/>
              <a:t>Weekly Operations Meeting </a:t>
            </a:r>
            <a:r>
              <a:rPr lang="en-US" sz="1800" dirty="0" smtClean="0"/>
              <a:t>(Wednesday PM)</a:t>
            </a:r>
          </a:p>
          <a:p>
            <a:pPr lvl="1"/>
            <a:r>
              <a:rPr lang="en-US" dirty="0" smtClean="0"/>
              <a:t>Weekly strategic scheduling, priorities, guidance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Consistent with proven success during CEBAF 6 GeV 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3840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86800" cy="5334000"/>
          </a:xfrm>
        </p:spPr>
        <p:txBody>
          <a:bodyPr/>
          <a:lstStyle/>
          <a:p>
            <a:r>
              <a:rPr lang="en-US" dirty="0" smtClean="0"/>
              <a:t>We have a well-developed plan and schedule for Fall 2014</a:t>
            </a:r>
          </a:p>
          <a:p>
            <a:pPr lvl="1"/>
            <a:r>
              <a:rPr lang="en-US" dirty="0" smtClean="0"/>
              <a:t>Moving from 12 GeV commissioning towards 12 GeV ops</a:t>
            </a:r>
          </a:p>
          <a:p>
            <a:pPr lvl="1"/>
            <a:r>
              <a:rPr lang="en-US" dirty="0" smtClean="0"/>
              <a:t>Includes </a:t>
            </a:r>
            <a:r>
              <a:rPr lang="en-US" dirty="0"/>
              <a:t>12 GeV Project Level 2 </a:t>
            </a:r>
            <a:r>
              <a:rPr lang="en-US" dirty="0" smtClean="0"/>
              <a:t>Milestone </a:t>
            </a:r>
            <a:r>
              <a:rPr lang="en-US" sz="1800" dirty="0" smtClean="0"/>
              <a:t>(Hall D commissioning)</a:t>
            </a:r>
            <a:endParaRPr lang="en-US" sz="1800" dirty="0"/>
          </a:p>
          <a:p>
            <a:pPr lvl="1"/>
            <a:r>
              <a:rPr lang="en-US" dirty="0" smtClean="0"/>
              <a:t>Includes separator commissioning and potentially beam delivery to Halls D, A, B</a:t>
            </a:r>
          </a:p>
          <a:p>
            <a:pPr marL="274320" lvl="1" indent="0">
              <a:buNone/>
            </a:pPr>
            <a:endParaRPr lang="en-US" sz="1000" dirty="0" smtClean="0"/>
          </a:p>
          <a:p>
            <a:r>
              <a:rPr lang="en-US" dirty="0" smtClean="0"/>
              <a:t>Continue to follow 12 GeV commissioning plan and associated procedures</a:t>
            </a:r>
          </a:p>
          <a:p>
            <a:pPr lvl="1"/>
            <a:r>
              <a:rPr lang="en-US" dirty="0" smtClean="0"/>
              <a:t>Procedures are documented, controls/reviews established</a:t>
            </a:r>
          </a:p>
          <a:p>
            <a:pPr lvl="1"/>
            <a:r>
              <a:rPr lang="en-US" dirty="0" smtClean="0"/>
              <a:t>Demonstrated successful commissioning approach in early 2014</a:t>
            </a:r>
          </a:p>
          <a:p>
            <a:pPr marL="274320" lvl="1" indent="0">
              <a:buNone/>
            </a:pPr>
            <a:endParaRPr lang="en-US" sz="1000" dirty="0" smtClean="0"/>
          </a:p>
          <a:p>
            <a:r>
              <a:rPr lang="en-US" dirty="0" smtClean="0"/>
              <a:t>New test plans and systems identified and tracked</a:t>
            </a:r>
          </a:p>
          <a:p>
            <a:pPr lvl="1"/>
            <a:r>
              <a:rPr lang="en-US" dirty="0" smtClean="0"/>
              <a:t>Prioritized and scheduled as needed during tactical meetings</a:t>
            </a:r>
          </a:p>
          <a:p>
            <a:pPr lvl="1"/>
            <a:r>
              <a:rPr lang="en-US" dirty="0" smtClean="0"/>
              <a:t>Tactical and strategic aspects of transition from commissioning to early physics operations addressed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612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066800"/>
            <a:ext cx="8458200" cy="4495800"/>
          </a:xfrm>
        </p:spPr>
        <p:txBody>
          <a:bodyPr/>
          <a:lstStyle/>
          <a:p>
            <a:r>
              <a:rPr lang="en-US" dirty="0" smtClean="0"/>
              <a:t>Fall 2014 Beam Parameters</a:t>
            </a:r>
          </a:p>
          <a:p>
            <a:r>
              <a:rPr lang="en-US" dirty="0" smtClean="0"/>
              <a:t>Fall 2014 Beam Schedule</a:t>
            </a:r>
          </a:p>
          <a:p>
            <a:pPr lvl="1"/>
            <a:r>
              <a:rPr lang="en-US" dirty="0" smtClean="0"/>
              <a:t>Overview</a:t>
            </a:r>
          </a:p>
          <a:p>
            <a:pPr lvl="1"/>
            <a:r>
              <a:rPr lang="en-US" dirty="0" smtClean="0"/>
              <a:t>Details</a:t>
            </a:r>
          </a:p>
          <a:p>
            <a:r>
              <a:rPr lang="en-US" dirty="0" smtClean="0"/>
              <a:t>Accelerator Procedures and Plans</a:t>
            </a:r>
          </a:p>
          <a:p>
            <a:pPr lvl="1"/>
            <a:r>
              <a:rPr lang="en-US" dirty="0" smtClean="0"/>
              <a:t>Cold Start</a:t>
            </a:r>
          </a:p>
          <a:p>
            <a:pPr lvl="1"/>
            <a:r>
              <a:rPr lang="en-US" dirty="0" smtClean="0"/>
              <a:t>12 GeV Beam Commissioning</a:t>
            </a:r>
          </a:p>
          <a:p>
            <a:pPr lvl="1"/>
            <a:r>
              <a:rPr lang="en-US" dirty="0" smtClean="0"/>
              <a:t>Optics Restoration and Finalization (ORFP)</a:t>
            </a:r>
          </a:p>
          <a:p>
            <a:pPr lvl="1"/>
            <a:r>
              <a:rPr lang="en-US" dirty="0" smtClean="0"/>
              <a:t>New Test Plans</a:t>
            </a:r>
          </a:p>
          <a:p>
            <a:r>
              <a:rPr lang="en-US" dirty="0" smtClean="0"/>
              <a:t>Organizational and Meeting Structure</a:t>
            </a:r>
          </a:p>
          <a:p>
            <a:r>
              <a:rPr lang="en-US" dirty="0" smtClean="0"/>
              <a:t>Summary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Spare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793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6484" y="2057400"/>
            <a:ext cx="7694800" cy="209324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Minimizing Beam Power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32064" y="838200"/>
            <a:ext cx="8759536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33363" indent="-233363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519113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693738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1600" kern="0" dirty="0" smtClean="0"/>
              <a:t>Low average power “Tune Mode” beam is used to initially commission beamlines.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1600" kern="0" dirty="0" smtClean="0"/>
              <a:t>The 250 </a:t>
            </a:r>
            <a:r>
              <a:rPr lang="en-US" sz="1600" kern="0" dirty="0" smtClean="0">
                <a:latin typeface="Symbol" pitchFamily="18" charset="2"/>
              </a:rPr>
              <a:t>m</a:t>
            </a:r>
            <a:r>
              <a:rPr lang="en-US" sz="1600" kern="0" dirty="0" smtClean="0"/>
              <a:t>s pulse width at 60 Hz provides a 1.5% duty cycle.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1600" kern="0" dirty="0" smtClean="0"/>
              <a:t>A nominal pulse height of 4 </a:t>
            </a:r>
            <a:r>
              <a:rPr lang="en-US" sz="1600" kern="0" dirty="0" smtClean="0">
                <a:latin typeface="Symbol" pitchFamily="18" charset="2"/>
              </a:rPr>
              <a:t>m</a:t>
            </a:r>
            <a:r>
              <a:rPr lang="en-US" sz="1600" kern="0" dirty="0" smtClean="0"/>
              <a:t>A at 12 GeV provides only 720 W of beam power.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1600" kern="0" dirty="0" smtClean="0"/>
              <a:t>CW Beam provides a 100% Duty Cycle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69" y="4256567"/>
            <a:ext cx="7696231" cy="20932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359094" y="-33754"/>
            <a:ext cx="1861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Mike </a:t>
            </a:r>
            <a:r>
              <a:rPr lang="en-US" sz="1600" dirty="0" err="1" smtClean="0">
                <a:latin typeface="Arial"/>
                <a:cs typeface="Arial"/>
              </a:rPr>
              <a:t>Spata</a:t>
            </a:r>
            <a:r>
              <a:rPr lang="en-US" sz="1600" dirty="0" smtClean="0">
                <a:latin typeface="Arial"/>
                <a:cs typeface="Arial"/>
              </a:rPr>
              <a:t>: ARR2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705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Field Quality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77" y="3581400"/>
            <a:ext cx="4599923" cy="2776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526815"/>
            <a:ext cx="3886200" cy="28311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90600"/>
            <a:ext cx="4395037" cy="23901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-19050" y="914400"/>
            <a:ext cx="4700711" cy="2788920"/>
          </a:xfrm>
        </p:spPr>
        <p:txBody>
          <a:bodyPr/>
          <a:lstStyle/>
          <a:p>
            <a:r>
              <a:rPr lang="en-US" sz="1400" dirty="0" smtClean="0"/>
              <a:t>Magnet Measurement Facility Data</a:t>
            </a:r>
          </a:p>
          <a:p>
            <a:pPr lvl="1"/>
            <a:r>
              <a:rPr lang="en-US" sz="1400" dirty="0" smtClean="0">
                <a:solidFill>
                  <a:srgbClr val="002060"/>
                </a:solidFill>
              </a:rPr>
              <a:t>All dipole and septa magnets measured for field quality.</a:t>
            </a:r>
          </a:p>
          <a:p>
            <a:pPr lvl="1"/>
            <a:r>
              <a:rPr lang="en-US" sz="1400" dirty="0" smtClean="0">
                <a:solidFill>
                  <a:srgbClr val="002060"/>
                </a:solidFill>
              </a:rPr>
              <a:t>All quad families measured for field quality.</a:t>
            </a:r>
          </a:p>
          <a:p>
            <a:pPr lvl="1"/>
            <a:r>
              <a:rPr lang="en-US" sz="1400" dirty="0" smtClean="0">
                <a:solidFill>
                  <a:srgbClr val="002060"/>
                </a:solidFill>
              </a:rPr>
              <a:t>Formal release process ensures that the installed system will meet specifications.</a:t>
            </a:r>
          </a:p>
          <a:p>
            <a:pPr lvl="1"/>
            <a:r>
              <a:rPr lang="en-US" sz="1400" dirty="0" smtClean="0">
                <a:solidFill>
                  <a:srgbClr val="002060"/>
                </a:solidFill>
              </a:rPr>
              <a:t>Data entered into the CEBAF Element Database (CED).</a:t>
            </a:r>
          </a:p>
          <a:p>
            <a:pPr lvl="1"/>
            <a:r>
              <a:rPr lang="en-US" sz="1400" dirty="0" smtClean="0">
                <a:solidFill>
                  <a:srgbClr val="002060"/>
                </a:solidFill>
              </a:rPr>
              <a:t>Control system gets information from the database.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359094" y="-33754"/>
            <a:ext cx="1861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Mike </a:t>
            </a:r>
            <a:r>
              <a:rPr lang="en-US" sz="1600" dirty="0" err="1" smtClean="0">
                <a:latin typeface="Arial"/>
                <a:cs typeface="Arial"/>
              </a:rPr>
              <a:t>Spata</a:t>
            </a:r>
            <a:r>
              <a:rPr lang="en-US" sz="1600" dirty="0" smtClean="0">
                <a:latin typeface="Arial"/>
                <a:cs typeface="Arial"/>
              </a:rPr>
              <a:t>: ARR2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56851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97280"/>
            <a:ext cx="8458200" cy="4922520"/>
          </a:xfrm>
        </p:spPr>
        <p:txBody>
          <a:bodyPr/>
          <a:lstStyle/>
          <a:p>
            <a:r>
              <a:rPr lang="en-US" sz="1600" dirty="0"/>
              <a:t>Bunch Length Monitors</a:t>
            </a:r>
          </a:p>
          <a:p>
            <a:pPr lvl="1"/>
            <a:r>
              <a:rPr lang="en-US" sz="1600" dirty="0">
                <a:solidFill>
                  <a:srgbClr val="002060"/>
                </a:solidFill>
              </a:rPr>
              <a:t>6 GHz pill box cavities for optimizing longitudinal beam profile in the Injector. </a:t>
            </a:r>
          </a:p>
          <a:p>
            <a:r>
              <a:rPr lang="en-US" sz="1600" dirty="0" smtClean="0"/>
              <a:t>Beam </a:t>
            </a:r>
            <a:r>
              <a:rPr lang="en-US" sz="1600" dirty="0"/>
              <a:t>Viewers</a:t>
            </a:r>
            <a:endParaRPr lang="en-US" sz="1600" dirty="0">
              <a:solidFill>
                <a:srgbClr val="002060"/>
              </a:solidFill>
            </a:endParaRPr>
          </a:p>
          <a:p>
            <a:pPr lvl="1"/>
            <a:r>
              <a:rPr lang="en-US" sz="1600" dirty="0">
                <a:solidFill>
                  <a:srgbClr val="002060"/>
                </a:solidFill>
              </a:rPr>
              <a:t>Insertable </a:t>
            </a:r>
            <a:r>
              <a:rPr lang="en-US" sz="1600" dirty="0" smtClean="0">
                <a:solidFill>
                  <a:srgbClr val="002060"/>
                </a:solidFill>
              </a:rPr>
              <a:t>flag </a:t>
            </a:r>
            <a:r>
              <a:rPr lang="en-US" sz="1600" dirty="0">
                <a:solidFill>
                  <a:srgbClr val="002060"/>
                </a:solidFill>
              </a:rPr>
              <a:t>for monitoring general beam quality. Located in all beamlines for measuring spot evolution. Also used in dispersive locations to phase cavities.</a:t>
            </a:r>
            <a:endParaRPr lang="en-US" sz="1600" dirty="0"/>
          </a:p>
          <a:p>
            <a:r>
              <a:rPr lang="en-US" sz="1600" dirty="0" smtClean="0"/>
              <a:t>Beam Position Monitors</a:t>
            </a:r>
          </a:p>
          <a:p>
            <a:pPr lvl="1"/>
            <a:r>
              <a:rPr lang="en-US" sz="1600" dirty="0" smtClean="0">
                <a:solidFill>
                  <a:srgbClr val="002060"/>
                </a:solidFill>
              </a:rPr>
              <a:t>4-wire M15 and M20 style in all existing beamlines and the new Arc 10. Additional </a:t>
            </a:r>
            <a:r>
              <a:rPr lang="en-US" sz="1600" dirty="0">
                <a:solidFill>
                  <a:srgbClr val="002060"/>
                </a:solidFill>
              </a:rPr>
              <a:t>B</a:t>
            </a:r>
            <a:r>
              <a:rPr lang="en-US" sz="1600" dirty="0" smtClean="0">
                <a:solidFill>
                  <a:srgbClr val="002060"/>
                </a:solidFill>
              </a:rPr>
              <a:t>PMs added to new Spreaders and Recombiners.</a:t>
            </a:r>
          </a:p>
          <a:p>
            <a:pPr lvl="1"/>
            <a:r>
              <a:rPr lang="en-US" sz="1600" dirty="0" smtClean="0">
                <a:solidFill>
                  <a:srgbClr val="002060"/>
                </a:solidFill>
              </a:rPr>
              <a:t>Stripline style </a:t>
            </a:r>
            <a:r>
              <a:rPr lang="en-US" sz="1600" dirty="0">
                <a:solidFill>
                  <a:srgbClr val="002060"/>
                </a:solidFill>
              </a:rPr>
              <a:t>B</a:t>
            </a:r>
            <a:r>
              <a:rPr lang="en-US" sz="1600" dirty="0" smtClean="0">
                <a:solidFill>
                  <a:srgbClr val="002060"/>
                </a:solidFill>
              </a:rPr>
              <a:t>PMs newly developed for the Hall D beamline.</a:t>
            </a:r>
          </a:p>
          <a:p>
            <a:r>
              <a:rPr lang="en-US" sz="1600" dirty="0"/>
              <a:t>Pathlength Monitors</a:t>
            </a:r>
            <a:endParaRPr lang="en-US" sz="1600" dirty="0">
              <a:solidFill>
                <a:srgbClr val="002060"/>
              </a:solidFill>
            </a:endParaRPr>
          </a:p>
          <a:p>
            <a:pPr lvl="1"/>
            <a:r>
              <a:rPr lang="en-US" sz="1600" dirty="0">
                <a:solidFill>
                  <a:srgbClr val="002060"/>
                </a:solidFill>
              </a:rPr>
              <a:t>499 MHz pill box cavities located at the end of the linacs to measure arrival time of the beam for each pass.</a:t>
            </a:r>
            <a:endParaRPr lang="en-US" sz="1600" dirty="0"/>
          </a:p>
          <a:p>
            <a:r>
              <a:rPr lang="en-US" sz="1600" dirty="0" smtClean="0"/>
              <a:t>Beam Profile </a:t>
            </a:r>
            <a:r>
              <a:rPr lang="en-US" sz="1600" dirty="0"/>
              <a:t>M</a:t>
            </a:r>
            <a:r>
              <a:rPr lang="en-US" sz="1600" dirty="0" smtClean="0"/>
              <a:t>onitors</a:t>
            </a:r>
          </a:p>
          <a:p>
            <a:pPr lvl="1"/>
            <a:r>
              <a:rPr lang="en-US" sz="1600" dirty="0" smtClean="0">
                <a:solidFill>
                  <a:srgbClr val="002060"/>
                </a:solidFill>
              </a:rPr>
              <a:t>Wire Scanners used for matching in the injector, at the entrance of each Arc and in front of the 2 kW beam dumps for Halls A, B, C and D.</a:t>
            </a:r>
          </a:p>
          <a:p>
            <a:pPr lvl="1"/>
            <a:r>
              <a:rPr lang="en-US" sz="1600" dirty="0" smtClean="0">
                <a:solidFill>
                  <a:srgbClr val="002060"/>
                </a:solidFill>
              </a:rPr>
              <a:t>Synchrotron Light Monitors in Injector, Arc 1, Arc 2, Arc 10, and Hall beamlines.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59094" y="-33754"/>
            <a:ext cx="1861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Mike </a:t>
            </a:r>
            <a:r>
              <a:rPr lang="en-US" sz="1600" dirty="0" err="1" smtClean="0">
                <a:latin typeface="Arial"/>
                <a:cs typeface="Arial"/>
              </a:rPr>
              <a:t>Spata</a:t>
            </a:r>
            <a:r>
              <a:rPr lang="en-US" sz="1600" dirty="0" smtClean="0">
                <a:latin typeface="Arial"/>
                <a:cs typeface="Arial"/>
              </a:rPr>
              <a:t>: ARR2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8598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Level Applications Software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458200" cy="5334000"/>
          </a:xfrm>
        </p:spPr>
        <p:txBody>
          <a:bodyPr/>
          <a:lstStyle/>
          <a:p>
            <a:r>
              <a:rPr lang="en-US" sz="1800" dirty="0" smtClean="0"/>
              <a:t>RF Gradient Calibration</a:t>
            </a:r>
            <a:endParaRPr lang="en-US" sz="1800" dirty="0"/>
          </a:p>
          <a:p>
            <a:pPr lvl="1"/>
            <a:r>
              <a:rPr lang="en-US" sz="1800" dirty="0" smtClean="0">
                <a:solidFill>
                  <a:srgbClr val="002060"/>
                </a:solidFill>
              </a:rPr>
              <a:t>Calibrates the gradients of the SRF cavities relative to a standard using the down beam Arc to measure the energy.</a:t>
            </a:r>
            <a:endParaRPr lang="en-US" sz="1800" dirty="0" smtClean="0"/>
          </a:p>
          <a:p>
            <a:r>
              <a:rPr lang="en-US" sz="1800" dirty="0" smtClean="0"/>
              <a:t>CMPQ (“Compare Quads”)</a:t>
            </a:r>
            <a:endParaRPr lang="en-US" sz="1800" dirty="0"/>
          </a:p>
          <a:p>
            <a:pPr lvl="1"/>
            <a:r>
              <a:rPr lang="en-US" sz="1800" dirty="0" smtClean="0">
                <a:solidFill>
                  <a:srgbClr val="002060"/>
                </a:solidFill>
              </a:rPr>
              <a:t>Tool for comparing and managing the online quadrupole settings relative to the elegant model.</a:t>
            </a:r>
            <a:endParaRPr lang="en-US" sz="1800" dirty="0" smtClean="0"/>
          </a:p>
          <a:p>
            <a:r>
              <a:rPr lang="en-US" sz="1800" dirty="0" err="1" smtClean="0"/>
              <a:t>qsUtility</a:t>
            </a:r>
            <a:endParaRPr lang="en-US" sz="1800" dirty="0"/>
          </a:p>
          <a:p>
            <a:pPr lvl="1"/>
            <a:r>
              <a:rPr lang="en-US" sz="1800" dirty="0" smtClean="0">
                <a:solidFill>
                  <a:srgbClr val="002060"/>
                </a:solidFill>
              </a:rPr>
              <a:t>Used for taking multi-harp emittance data.</a:t>
            </a:r>
            <a:endParaRPr lang="en-US" sz="1800" dirty="0" smtClean="0"/>
          </a:p>
          <a:p>
            <a:r>
              <a:rPr lang="en-US" sz="1800" dirty="0" err="1"/>
              <a:t>QTSnyder</a:t>
            </a:r>
            <a:endParaRPr lang="en-US" sz="1800" dirty="0"/>
          </a:p>
          <a:p>
            <a:pPr lvl="1"/>
            <a:r>
              <a:rPr lang="en-US" sz="1800" dirty="0" smtClean="0">
                <a:solidFill>
                  <a:srgbClr val="002060"/>
                </a:solidFill>
              </a:rPr>
              <a:t>Tool for tuning the optics in the main accelerator. Used to minimize errors in the Courant-Snyder invariant.</a:t>
            </a:r>
            <a:endParaRPr lang="en-US" sz="1800" dirty="0" smtClean="0"/>
          </a:p>
          <a:p>
            <a:r>
              <a:rPr lang="en-US" sz="1800" dirty="0" smtClean="0"/>
              <a:t>Orbit </a:t>
            </a:r>
            <a:r>
              <a:rPr lang="en-US" sz="1800" dirty="0"/>
              <a:t>Locks</a:t>
            </a:r>
          </a:p>
          <a:p>
            <a:pPr lvl="1"/>
            <a:r>
              <a:rPr lang="en-US" sz="1800" dirty="0" smtClean="0">
                <a:solidFill>
                  <a:srgbClr val="002060"/>
                </a:solidFill>
              </a:rPr>
              <a:t>Used to stabilize the beam position and angle at key points around the machine. Two correctors in each plane are used to maintain the orbit.</a:t>
            </a:r>
          </a:p>
          <a:p>
            <a:r>
              <a:rPr lang="en-US" sz="1800" dirty="0" smtClean="0"/>
              <a:t>Energy </a:t>
            </a:r>
            <a:r>
              <a:rPr lang="en-US" sz="1800" dirty="0"/>
              <a:t>Locks</a:t>
            </a:r>
          </a:p>
          <a:p>
            <a:pPr lvl="1"/>
            <a:r>
              <a:rPr lang="en-US" sz="1800" dirty="0">
                <a:solidFill>
                  <a:srgbClr val="002060"/>
                </a:solidFill>
              </a:rPr>
              <a:t>Used to stabilize the beam </a:t>
            </a:r>
            <a:r>
              <a:rPr lang="en-US" sz="1800" dirty="0" smtClean="0">
                <a:solidFill>
                  <a:srgbClr val="002060"/>
                </a:solidFill>
              </a:rPr>
              <a:t>energy in the North and South Linacs using Arc 1 and Arc 2 as a spectrometer.</a:t>
            </a:r>
            <a:endParaRPr lang="en-US" sz="1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359094" y="-33754"/>
            <a:ext cx="1861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Mike </a:t>
            </a:r>
            <a:r>
              <a:rPr lang="en-US" sz="1600" dirty="0" err="1" smtClean="0">
                <a:latin typeface="Arial"/>
                <a:cs typeface="Arial"/>
              </a:rPr>
              <a:t>Spata</a:t>
            </a:r>
            <a:r>
              <a:rPr lang="en-US" sz="1600" dirty="0" smtClean="0">
                <a:latin typeface="Arial"/>
                <a:cs typeface="Arial"/>
              </a:rPr>
              <a:t>: ARR2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66910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Level Applications Software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458200" cy="5334000"/>
          </a:xfrm>
        </p:spPr>
        <p:txBody>
          <a:bodyPr/>
          <a:lstStyle/>
          <a:p>
            <a:r>
              <a:rPr lang="en-US" sz="1800" dirty="0"/>
              <a:t>e</a:t>
            </a:r>
            <a:r>
              <a:rPr lang="en-US" sz="1800" dirty="0" smtClean="0"/>
              <a:t>legant Download Tool (new)</a:t>
            </a:r>
          </a:p>
          <a:p>
            <a:pPr lvl="1"/>
            <a:r>
              <a:rPr lang="en-US" sz="1800" dirty="0" smtClean="0">
                <a:solidFill>
                  <a:srgbClr val="002060"/>
                </a:solidFill>
              </a:rPr>
              <a:t>Determines machine settings from required energies and prepares them for download to the accelerator.</a:t>
            </a:r>
          </a:p>
          <a:p>
            <a:r>
              <a:rPr lang="en-US" sz="1800" dirty="0" smtClean="0"/>
              <a:t>Injector Energy Management</a:t>
            </a:r>
          </a:p>
          <a:p>
            <a:pPr lvl="1"/>
            <a:r>
              <a:rPr lang="en-US" sz="1800" dirty="0" smtClean="0">
                <a:solidFill>
                  <a:srgbClr val="002060"/>
                </a:solidFill>
              </a:rPr>
              <a:t>Sets cavity gradients and quadrupole settings for the Injector cryomodules.</a:t>
            </a:r>
          </a:p>
          <a:p>
            <a:r>
              <a:rPr lang="en-US" sz="1800" dirty="0" smtClean="0"/>
              <a:t>Linac Energy Management</a:t>
            </a:r>
          </a:p>
          <a:p>
            <a:pPr lvl="1"/>
            <a:r>
              <a:rPr lang="en-US" sz="1800" dirty="0">
                <a:solidFill>
                  <a:srgbClr val="002060"/>
                </a:solidFill>
              </a:rPr>
              <a:t>Sets cavity gradients and quadrupole settings for the </a:t>
            </a:r>
            <a:r>
              <a:rPr lang="en-US" sz="1800" dirty="0" smtClean="0">
                <a:solidFill>
                  <a:srgbClr val="002060"/>
                </a:solidFill>
              </a:rPr>
              <a:t>linac cryomodules.</a:t>
            </a:r>
          </a:p>
          <a:p>
            <a:r>
              <a:rPr lang="en-US" sz="1800" dirty="0" smtClean="0"/>
              <a:t>Autosteer</a:t>
            </a:r>
          </a:p>
          <a:p>
            <a:pPr lvl="1"/>
            <a:r>
              <a:rPr lang="en-US" sz="1800" dirty="0" smtClean="0">
                <a:solidFill>
                  <a:srgbClr val="002060"/>
                </a:solidFill>
              </a:rPr>
              <a:t>Minimizes transverse orbit errors for a beamline segment.</a:t>
            </a:r>
            <a:endParaRPr lang="en-US" sz="1800" dirty="0" smtClean="0"/>
          </a:p>
          <a:p>
            <a:r>
              <a:rPr lang="en-US" sz="1800" dirty="0" err="1" smtClean="0"/>
              <a:t>AutoQuad</a:t>
            </a:r>
            <a:r>
              <a:rPr lang="en-US" sz="1800" dirty="0" smtClean="0"/>
              <a:t> (new algorithm)</a:t>
            </a:r>
          </a:p>
          <a:p>
            <a:pPr lvl="1"/>
            <a:r>
              <a:rPr lang="en-US" sz="1800" dirty="0" smtClean="0">
                <a:solidFill>
                  <a:srgbClr val="002060"/>
                </a:solidFill>
              </a:rPr>
              <a:t>Determines the magnetic center of a quad relative to the electrical center of an adjacent BPM.</a:t>
            </a:r>
          </a:p>
          <a:p>
            <a:r>
              <a:rPr lang="en-US" sz="1800" dirty="0" err="1"/>
              <a:t>Krest</a:t>
            </a:r>
            <a:endParaRPr lang="en-US" sz="1800" dirty="0"/>
          </a:p>
          <a:p>
            <a:pPr lvl="1"/>
            <a:r>
              <a:rPr lang="en-US" sz="1800" dirty="0" smtClean="0">
                <a:solidFill>
                  <a:srgbClr val="002060"/>
                </a:solidFill>
              </a:rPr>
              <a:t>Maintains the optimal phase of the SRF cavities in the accelerator.</a:t>
            </a:r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59094" y="-33754"/>
            <a:ext cx="1861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Mike </a:t>
            </a:r>
            <a:r>
              <a:rPr lang="en-US" sz="1600" dirty="0" err="1" smtClean="0">
                <a:latin typeface="Arial"/>
                <a:cs typeface="Arial"/>
              </a:rPr>
              <a:t>Spata</a:t>
            </a:r>
            <a:r>
              <a:rPr lang="en-US" sz="1600" dirty="0" smtClean="0">
                <a:latin typeface="Arial"/>
                <a:cs typeface="Arial"/>
              </a:rPr>
              <a:t>: ARR2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72512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09575" y="0"/>
            <a:ext cx="7939088" cy="762000"/>
          </a:xfrm>
        </p:spPr>
        <p:txBody>
          <a:bodyPr/>
          <a:lstStyle/>
          <a:p>
            <a:r>
              <a:rPr lang="en-US" sz="3200" dirty="0" smtClean="0"/>
              <a:t>Accelerator Overview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343400" y="1295400"/>
            <a:ext cx="381000" cy="21907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98164"/>
            <a:ext cx="9144000" cy="5369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https://encrypted-tbn1.gstatic.com/images?q=tbn:ANd9GcSPQ-h9p82wn9dKAnpiQC-7pzZuDO_CBXitSaPcsYpEYBYAwasJ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5334000"/>
            <a:ext cx="698114" cy="726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 bwMode="auto">
          <a:xfrm>
            <a:off x="152400" y="6096000"/>
            <a:ext cx="571500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 flipH="1">
            <a:off x="1993900" y="4825998"/>
            <a:ext cx="1739900" cy="127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E3E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/>
        </p:nvCxnSpPr>
        <p:spPr bwMode="auto">
          <a:xfrm flipH="1">
            <a:off x="2328334" y="5240864"/>
            <a:ext cx="1739900" cy="127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E3E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 flipH="1">
            <a:off x="2484968" y="5460997"/>
            <a:ext cx="1739900" cy="127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E3E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/>
          <p:nvPr/>
        </p:nvCxnSpPr>
        <p:spPr bwMode="auto">
          <a:xfrm>
            <a:off x="1849967" y="4652433"/>
            <a:ext cx="630766" cy="8128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E3E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>
            <a:off x="677334" y="4601633"/>
            <a:ext cx="770466" cy="846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E3E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Oval 13"/>
          <p:cNvSpPr/>
          <p:nvPr/>
        </p:nvSpPr>
        <p:spPr bwMode="auto">
          <a:xfrm>
            <a:off x="228600" y="4373033"/>
            <a:ext cx="465667" cy="461434"/>
          </a:xfrm>
          <a:prstGeom prst="ellipse">
            <a:avLst/>
          </a:prstGeom>
          <a:noFill/>
          <a:ln w="38100" cap="flat" cmpd="sng" algn="ctr">
            <a:solidFill>
              <a:srgbClr val="E3E3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 flipV="1">
            <a:off x="1282700" y="4648201"/>
            <a:ext cx="165100" cy="11853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E3E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/>
          <p:nvPr/>
        </p:nvCxnSpPr>
        <p:spPr bwMode="auto">
          <a:xfrm flipV="1">
            <a:off x="1189567" y="4758267"/>
            <a:ext cx="114300" cy="27516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E3E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Connector 23"/>
          <p:cNvCxnSpPr/>
          <p:nvPr/>
        </p:nvCxnSpPr>
        <p:spPr bwMode="auto">
          <a:xfrm flipV="1">
            <a:off x="1185333" y="5029200"/>
            <a:ext cx="16934" cy="49106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E3E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/>
          <p:nvPr/>
        </p:nvCxnSpPr>
        <p:spPr bwMode="auto">
          <a:xfrm flipH="1">
            <a:off x="8229600" y="1534863"/>
            <a:ext cx="378969" cy="276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E3E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Rectangle 24"/>
          <p:cNvSpPr/>
          <p:nvPr/>
        </p:nvSpPr>
        <p:spPr bwMode="auto">
          <a:xfrm>
            <a:off x="8610600" y="1295400"/>
            <a:ext cx="494271" cy="439784"/>
          </a:xfrm>
          <a:prstGeom prst="rect">
            <a:avLst/>
          </a:prstGeom>
          <a:noFill/>
          <a:ln w="38100" cap="flat" cmpd="sng" algn="ctr">
            <a:solidFill>
              <a:srgbClr val="E3E3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  <p:cxnSp>
        <p:nvCxnSpPr>
          <p:cNvPr id="29" name="Straight Connector 28"/>
          <p:cNvCxnSpPr/>
          <p:nvPr/>
        </p:nvCxnSpPr>
        <p:spPr bwMode="auto">
          <a:xfrm flipH="1" flipV="1">
            <a:off x="8229601" y="1526766"/>
            <a:ext cx="345089" cy="37385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E3E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/>
          <p:nvPr/>
        </p:nvCxnSpPr>
        <p:spPr bwMode="auto">
          <a:xfrm flipH="1">
            <a:off x="6954347" y="1541517"/>
            <a:ext cx="1261239" cy="11799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E3E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165202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 2014 Beam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 smtClean="0"/>
              <a:t>909 MeV/linac, 102 MeV injector: </a:t>
            </a:r>
            <a:r>
              <a:rPr lang="en-US" b="0" dirty="0" err="1" smtClean="0"/>
              <a:t>E</a:t>
            </a:r>
            <a:r>
              <a:rPr lang="en-US" b="0" baseline="-25000" dirty="0" err="1" smtClean="0"/>
              <a:t>tot</a:t>
            </a:r>
            <a:r>
              <a:rPr lang="en-US" b="0" dirty="0" smtClean="0"/>
              <a:t>=10102 MeV</a:t>
            </a:r>
          </a:p>
          <a:p>
            <a:r>
              <a:rPr lang="en-US" dirty="0" smtClean="0"/>
              <a:t>Repetition rate: 499 MHz (standard laser frequency)</a:t>
            </a:r>
            <a:endParaRPr lang="en-US" b="0" dirty="0"/>
          </a:p>
          <a:p>
            <a:r>
              <a:rPr lang="en-US" b="0" dirty="0"/>
              <a:t>Beam </a:t>
            </a:r>
            <a:r>
              <a:rPr lang="en-US" dirty="0"/>
              <a:t>m</a:t>
            </a:r>
            <a:r>
              <a:rPr lang="en-US" b="0" dirty="0" smtClean="0"/>
              <a:t>odes</a:t>
            </a:r>
          </a:p>
          <a:p>
            <a:pPr lvl="1"/>
            <a:r>
              <a:rPr lang="en-US" b="0" dirty="0" smtClean="0"/>
              <a:t>Viewer </a:t>
            </a:r>
            <a:r>
              <a:rPr lang="en-US" b="0" dirty="0"/>
              <a:t>limited, tune, CW and </a:t>
            </a:r>
            <a:r>
              <a:rPr lang="en-US" b="0" dirty="0" smtClean="0"/>
              <a:t>“expert</a:t>
            </a:r>
            <a:r>
              <a:rPr lang="en-US" dirty="0" smtClean="0"/>
              <a:t>”</a:t>
            </a:r>
            <a:r>
              <a:rPr lang="en-US" b="0" dirty="0" smtClean="0"/>
              <a:t> modes</a:t>
            </a:r>
            <a:endParaRPr lang="en-US" b="0" dirty="0"/>
          </a:p>
          <a:p>
            <a:r>
              <a:rPr lang="hu-HU" b="0" dirty="0" smtClean="0"/>
              <a:t>Beams passes/energies for halls</a:t>
            </a:r>
          </a:p>
          <a:p>
            <a:pPr lvl="1"/>
            <a:r>
              <a:rPr lang="hu-HU" dirty="0" smtClean="0"/>
              <a:t>Hall D: 5.5 pass, ~10 GeV</a:t>
            </a:r>
          </a:p>
          <a:p>
            <a:pPr lvl="1"/>
            <a:r>
              <a:rPr lang="hu-HU" b="0" dirty="0" smtClean="0"/>
              <a:t>Hall A: 4 pass, ~7.3 GeV </a:t>
            </a:r>
            <a:r>
              <a:rPr lang="hu-HU" sz="1800" b="0" dirty="0" smtClean="0"/>
              <a:t>(polarized; ran 3 pass beam Apr 2014)</a:t>
            </a:r>
          </a:p>
          <a:p>
            <a:pPr lvl="1"/>
            <a:r>
              <a:rPr lang="hu-HU" dirty="0" smtClean="0"/>
              <a:t>Hall B: 1 pass, ~1.8 GeV</a:t>
            </a:r>
            <a:endParaRPr lang="en-US" b="0" dirty="0"/>
          </a:p>
          <a:p>
            <a:r>
              <a:rPr lang="en-US" dirty="0" smtClean="0"/>
              <a:t>Beam currents for halls</a:t>
            </a:r>
            <a:endParaRPr lang="en-US" b="0" dirty="0"/>
          </a:p>
          <a:p>
            <a:pPr lvl="1"/>
            <a:r>
              <a:rPr lang="en-US" b="0" dirty="0" smtClean="0"/>
              <a:t>Hall D: 50 </a:t>
            </a:r>
            <a:r>
              <a:rPr lang="en-US" b="0" dirty="0" err="1" smtClean="0"/>
              <a:t>nA</a:t>
            </a:r>
            <a:r>
              <a:rPr lang="en-US" b="0" dirty="0" smtClean="0"/>
              <a:t> to 200 </a:t>
            </a:r>
            <a:r>
              <a:rPr lang="en-US" b="0" dirty="0" err="1" smtClean="0"/>
              <a:t>nA</a:t>
            </a:r>
            <a:r>
              <a:rPr lang="en-US" b="0" dirty="0" smtClean="0"/>
              <a:t> </a:t>
            </a:r>
            <a:r>
              <a:rPr lang="en-US" sz="1800" b="0" dirty="0" smtClean="0"/>
              <a:t>(preferably as low as achievable)</a:t>
            </a:r>
            <a:endParaRPr lang="en-US" sz="1800" b="0" dirty="0"/>
          </a:p>
          <a:p>
            <a:pPr lvl="1"/>
            <a:r>
              <a:rPr lang="en-US" b="0" dirty="0" smtClean="0"/>
              <a:t>Hall</a:t>
            </a:r>
            <a:r>
              <a:rPr lang="en-US" dirty="0"/>
              <a:t> </a:t>
            </a:r>
            <a:r>
              <a:rPr lang="en-US" dirty="0" smtClean="0"/>
              <a:t>A: </a:t>
            </a:r>
            <a:r>
              <a:rPr lang="en-US" b="0" dirty="0" smtClean="0"/>
              <a:t>20 </a:t>
            </a:r>
            <a:r>
              <a:rPr lang="en-US" dirty="0" err="1" smtClean="0"/>
              <a:t>u</a:t>
            </a:r>
            <a:r>
              <a:rPr lang="en-US" b="0" dirty="0" err="1" smtClean="0"/>
              <a:t>A</a:t>
            </a:r>
            <a:r>
              <a:rPr lang="en-US" dirty="0"/>
              <a:t> </a:t>
            </a:r>
            <a:r>
              <a:rPr lang="en-US" sz="1800" dirty="0" smtClean="0"/>
              <a:t>(</a:t>
            </a:r>
            <a:r>
              <a:rPr lang="en-US" sz="1800" b="0" dirty="0" smtClean="0"/>
              <a:t>short duration to dump power </a:t>
            </a:r>
            <a:r>
              <a:rPr lang="en-US" sz="1800" b="0" dirty="0"/>
              <a:t>limit </a:t>
            </a:r>
            <a:r>
              <a:rPr lang="en-US" sz="1800" b="0" dirty="0" smtClean="0"/>
              <a:t>for target boiling test)</a:t>
            </a:r>
            <a:endParaRPr lang="en-US" sz="1800" b="0" dirty="0"/>
          </a:p>
          <a:p>
            <a:pPr lvl="1"/>
            <a:r>
              <a:rPr lang="en-US" b="0" dirty="0" smtClean="0"/>
              <a:t>Hall B: 1 </a:t>
            </a:r>
            <a:r>
              <a:rPr lang="en-US" b="0" dirty="0" err="1" smtClean="0"/>
              <a:t>nA</a:t>
            </a:r>
            <a:r>
              <a:rPr lang="en-US" dirty="0"/>
              <a:t> </a:t>
            </a:r>
            <a:r>
              <a:rPr lang="en-US" dirty="0" smtClean="0"/>
              <a:t>to</a:t>
            </a:r>
            <a:r>
              <a:rPr lang="en-US" b="0" dirty="0" smtClean="0"/>
              <a:t> 200 </a:t>
            </a:r>
            <a:r>
              <a:rPr lang="en-US" b="0" dirty="0" err="1" smtClean="0"/>
              <a:t>nA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785696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 2014 Beam Schedule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2819400"/>
            <a:ext cx="8458200" cy="3429000"/>
          </a:xfrm>
        </p:spPr>
        <p:txBody>
          <a:bodyPr/>
          <a:lstStyle/>
          <a:p>
            <a:r>
              <a:rPr lang="en-US" dirty="0" smtClean="0">
                <a:hlinkClick r:id="rId3" action="ppaction://hlinkfile"/>
              </a:rPr>
              <a:t>Present schedule </a:t>
            </a:r>
            <a:r>
              <a:rPr lang="en-US" dirty="0" smtClean="0"/>
              <a:t>has ~90 days of beam operations</a:t>
            </a:r>
          </a:p>
          <a:p>
            <a:r>
              <a:rPr lang="en-US" dirty="0" smtClean="0"/>
              <a:t>Section numbers </a:t>
            </a:r>
            <a:r>
              <a:rPr lang="en-US" dirty="0"/>
              <a:t>f</a:t>
            </a:r>
            <a:r>
              <a:rPr lang="en-US" dirty="0" smtClean="0"/>
              <a:t>rom FY13-16 </a:t>
            </a:r>
            <a:r>
              <a:rPr lang="en-US" dirty="0" smtClean="0">
                <a:hlinkClick r:id="rId4"/>
              </a:rPr>
              <a:t>task tracking</a:t>
            </a:r>
            <a:endParaRPr lang="en-US" dirty="0" smtClean="0"/>
          </a:p>
          <a:p>
            <a:r>
              <a:rPr lang="en-US" dirty="0" smtClean="0"/>
              <a:t>Fall 2014 major deliverables:</a:t>
            </a:r>
          </a:p>
          <a:p>
            <a:pPr lvl="1"/>
            <a:r>
              <a:rPr lang="en-US" dirty="0" smtClean="0"/>
              <a:t>12 GeV Project Level 2 Milestone</a:t>
            </a:r>
          </a:p>
          <a:p>
            <a:pPr lvl="2"/>
            <a:r>
              <a:rPr lang="en-US" dirty="0" smtClean="0"/>
              <a:t>Hall D Beam Commissioning Complete (Dec 31 2014)</a:t>
            </a:r>
          </a:p>
          <a:p>
            <a:pPr lvl="1"/>
            <a:r>
              <a:rPr lang="en-US" dirty="0" smtClean="0"/>
              <a:t>Push towards multi-hall beam development</a:t>
            </a:r>
          </a:p>
          <a:p>
            <a:pPr lvl="2"/>
            <a:r>
              <a:rPr lang="en-US" dirty="0" smtClean="0"/>
              <a:t>Commission transfer lines, (some) beam separation</a:t>
            </a:r>
          </a:p>
          <a:p>
            <a:pPr lvl="1"/>
            <a:r>
              <a:rPr lang="en-US" dirty="0" smtClean="0"/>
              <a:t>Push energy; characterize higher pass optics</a:t>
            </a:r>
          </a:p>
          <a:p>
            <a:pPr lvl="2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143000"/>
            <a:ext cx="9144000" cy="1676400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933617"/>
              </p:ext>
            </p:extLst>
          </p:nvPr>
        </p:nvGraphicFramePr>
        <p:xfrm>
          <a:off x="660400" y="838408"/>
          <a:ext cx="7823200" cy="195580"/>
        </p:xfrm>
        <a:graphic>
          <a:graphicData uri="http://schemas.openxmlformats.org/drawingml/2006/table">
            <a:tbl>
              <a:tblPr/>
              <a:tblGrid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8279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13.4.1: Recovery, 5.5 pass, E=10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5105400"/>
          </a:xfrm>
        </p:spPr>
        <p:txBody>
          <a:bodyPr/>
          <a:lstStyle/>
          <a:p>
            <a:r>
              <a:rPr lang="en-US" dirty="0" smtClean="0"/>
              <a:t>Fri Sep 19-Fri Oct 3</a:t>
            </a:r>
          </a:p>
          <a:p>
            <a:r>
              <a:rPr lang="en-US" b="0" dirty="0"/>
              <a:t>Beam </a:t>
            </a:r>
            <a:r>
              <a:rPr lang="en-US" b="0" dirty="0" smtClean="0"/>
              <a:t>recovery </a:t>
            </a:r>
            <a:r>
              <a:rPr lang="en-US" b="0" dirty="0"/>
              <a:t>and establish CW beam to </a:t>
            </a:r>
            <a:r>
              <a:rPr lang="en-US" b="0" dirty="0" smtClean="0"/>
              <a:t>Hall D tagger</a:t>
            </a:r>
            <a:endParaRPr lang="en-US" b="0" dirty="0"/>
          </a:p>
          <a:p>
            <a:pPr lvl="1"/>
            <a:r>
              <a:rPr lang="en-US" b="0" dirty="0" smtClean="0"/>
              <a:t>Reestablish </a:t>
            </a:r>
            <a:r>
              <a:rPr lang="en-US" b="0" dirty="0"/>
              <a:t>tune-mode 5.5pass </a:t>
            </a:r>
            <a:r>
              <a:rPr lang="en-US" b="0" dirty="0" smtClean="0"/>
              <a:t>E&gt;10GeV </a:t>
            </a:r>
            <a:r>
              <a:rPr lang="en-US" b="0" dirty="0"/>
              <a:t>beam to </a:t>
            </a:r>
            <a:r>
              <a:rPr lang="en-US" b="0" dirty="0" smtClean="0"/>
              <a:t>hall D tagger beam dump.</a:t>
            </a:r>
            <a:endParaRPr lang="en-US" b="0" dirty="0"/>
          </a:p>
          <a:p>
            <a:pPr lvl="1"/>
            <a:r>
              <a:rPr lang="en-US" b="0" dirty="0" smtClean="0"/>
              <a:t>Establish </a:t>
            </a:r>
            <a:r>
              <a:rPr lang="en-US" b="0" dirty="0" err="1"/>
              <a:t>pathlength</a:t>
            </a:r>
            <a:r>
              <a:rPr lang="en-US" b="0" dirty="0"/>
              <a:t> control throughout all 5.5 </a:t>
            </a:r>
            <a:r>
              <a:rPr lang="en-US" b="0" dirty="0" smtClean="0"/>
              <a:t>passes</a:t>
            </a:r>
          </a:p>
          <a:p>
            <a:pPr lvl="2"/>
            <a:r>
              <a:rPr lang="en-US" dirty="0" smtClean="0"/>
              <a:t>Dogleg magnet upgrade completed summer 2014; no new </a:t>
            </a:r>
            <a:r>
              <a:rPr lang="en-US" dirty="0" err="1" smtClean="0"/>
              <a:t>ps</a:t>
            </a:r>
            <a:endParaRPr lang="en-US" b="0" dirty="0"/>
          </a:p>
          <a:p>
            <a:pPr lvl="1"/>
            <a:r>
              <a:rPr lang="en-US" b="0" dirty="0" smtClean="0"/>
              <a:t>Commission </a:t>
            </a:r>
            <a:r>
              <a:rPr lang="en-US" b="0" dirty="0"/>
              <a:t>synchrotron compensation </a:t>
            </a:r>
            <a:r>
              <a:rPr lang="en-US" b="0" dirty="0" smtClean="0"/>
              <a:t>coils</a:t>
            </a:r>
            <a:endParaRPr lang="en-US" b="0" dirty="0"/>
          </a:p>
          <a:p>
            <a:pPr lvl="1"/>
            <a:r>
              <a:rPr lang="en-US" b="0" dirty="0" smtClean="0"/>
              <a:t>ORFP </a:t>
            </a:r>
            <a:r>
              <a:rPr lang="en-US" b="0" dirty="0"/>
              <a:t>and beam matching as needed to achieve </a:t>
            </a:r>
            <a:r>
              <a:rPr lang="en-US" b="0" dirty="0" smtClean="0"/>
              <a:t>physics quality setup</a:t>
            </a:r>
            <a:endParaRPr lang="en-US" b="0" dirty="0"/>
          </a:p>
          <a:p>
            <a:pPr lvl="1"/>
            <a:r>
              <a:rPr lang="en-US" b="0" dirty="0" smtClean="0"/>
              <a:t>Establish </a:t>
            </a:r>
            <a:r>
              <a:rPr lang="en-US" b="0" dirty="0"/>
              <a:t>CW beam to </a:t>
            </a:r>
            <a:r>
              <a:rPr lang="en-US" b="0" dirty="0" smtClean="0"/>
              <a:t>tagger vault</a:t>
            </a:r>
          </a:p>
          <a:p>
            <a:r>
              <a:rPr lang="en-US" b="0" dirty="0" smtClean="0"/>
              <a:t>8.1 </a:t>
            </a:r>
            <a:r>
              <a:rPr lang="en-US" b="0" dirty="0" err="1" smtClean="0"/>
              <a:t>Radcon</a:t>
            </a:r>
            <a:r>
              <a:rPr lang="en-US" b="0" dirty="0" smtClean="0"/>
              <a:t>: </a:t>
            </a:r>
            <a:r>
              <a:rPr lang="en-US" sz="2200" b="0" dirty="0"/>
              <a:t>Radiation measurements at the </a:t>
            </a:r>
            <a:r>
              <a:rPr lang="en-US" sz="2200" b="0" dirty="0" smtClean="0"/>
              <a:t>Tagger truck </a:t>
            </a:r>
            <a:r>
              <a:rPr lang="en-US" sz="2200" b="0" dirty="0"/>
              <a:t>ramp, service buildings, above berm and other </a:t>
            </a:r>
            <a:r>
              <a:rPr lang="en-US" sz="2200" b="0" dirty="0" smtClean="0"/>
              <a:t>locations during </a:t>
            </a:r>
            <a:r>
              <a:rPr lang="en-US" sz="2200" b="0" dirty="0"/>
              <a:t>low power operational beam loss events in the </a:t>
            </a:r>
            <a:r>
              <a:rPr lang="en-US" sz="2200" b="0" dirty="0" smtClean="0"/>
              <a:t>tagger magnet</a:t>
            </a:r>
            <a:endParaRPr lang="en-US" sz="2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3109115"/>
              </p:ext>
            </p:extLst>
          </p:nvPr>
        </p:nvGraphicFramePr>
        <p:xfrm>
          <a:off x="660400" y="838408"/>
          <a:ext cx="7823200" cy="195580"/>
        </p:xfrm>
        <a:graphic>
          <a:graphicData uri="http://schemas.openxmlformats.org/drawingml/2006/table">
            <a:tbl>
              <a:tblPr/>
              <a:tblGrid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4770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13.4.2: First Photons to Hall 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5105400"/>
          </a:xfrm>
        </p:spPr>
        <p:txBody>
          <a:bodyPr/>
          <a:lstStyle/>
          <a:p>
            <a:r>
              <a:rPr lang="en-US" dirty="0" smtClean="0"/>
              <a:t>Fri Oct 3-Tue Oct 7</a:t>
            </a:r>
          </a:p>
          <a:p>
            <a:r>
              <a:rPr lang="en-US" b="0" dirty="0" smtClean="0"/>
              <a:t>Produce photon beam with amorphous radiator</a:t>
            </a:r>
          </a:p>
          <a:p>
            <a:pPr lvl="1"/>
            <a:r>
              <a:rPr lang="en-US" dirty="0" smtClean="0"/>
              <a:t>Active collimator readout needed in MCC for this effort</a:t>
            </a:r>
          </a:p>
          <a:p>
            <a:pPr lvl="1"/>
            <a:r>
              <a:rPr lang="en-US" dirty="0" smtClean="0"/>
              <a:t>No hall target operations </a:t>
            </a:r>
            <a:r>
              <a:rPr lang="en-US" sz="1800" dirty="0" smtClean="0"/>
              <a:t>(other than air)</a:t>
            </a:r>
          </a:p>
          <a:p>
            <a:r>
              <a:rPr lang="en-US" b="0" dirty="0" smtClean="0"/>
              <a:t>Hall D initial detector checkout </a:t>
            </a:r>
            <a:r>
              <a:rPr lang="en-US" sz="1800" b="0" dirty="0" smtClean="0"/>
              <a:t>(see Wednesday presentations)</a:t>
            </a:r>
          </a:p>
          <a:p>
            <a:r>
              <a:rPr lang="en-US" dirty="0" smtClean="0"/>
              <a:t>Start CD4B-III Project deliverable </a:t>
            </a:r>
            <a:r>
              <a:rPr lang="en-US" sz="1800" dirty="0" smtClean="0"/>
              <a:t>(Hall D detector operational)</a:t>
            </a:r>
            <a:endParaRPr lang="en-US" sz="1800" b="0" dirty="0" smtClean="0"/>
          </a:p>
          <a:p>
            <a:r>
              <a:rPr lang="en-US" b="0" dirty="0" smtClean="0"/>
              <a:t>8.2 </a:t>
            </a:r>
            <a:r>
              <a:rPr lang="en-US" b="0" dirty="0" err="1" smtClean="0"/>
              <a:t>Radcon</a:t>
            </a:r>
            <a:r>
              <a:rPr lang="en-US" b="0" dirty="0" smtClean="0"/>
              <a:t>: </a:t>
            </a:r>
            <a:r>
              <a:rPr lang="en-US" sz="2200" dirty="0"/>
              <a:t>Radiation measurements at the </a:t>
            </a:r>
            <a:r>
              <a:rPr lang="en-US" sz="2200" dirty="0" smtClean="0"/>
              <a:t>around Hall</a:t>
            </a:r>
            <a:r>
              <a:rPr lang="en-US" sz="2200" dirty="0"/>
              <a:t> </a:t>
            </a:r>
            <a:r>
              <a:rPr lang="en-US" sz="2200" dirty="0" smtClean="0"/>
              <a:t>D,</a:t>
            </a:r>
            <a:br>
              <a:rPr lang="en-US" sz="2200" dirty="0" smtClean="0"/>
            </a:br>
            <a:r>
              <a:rPr lang="en-US" sz="2200" dirty="0" smtClean="0"/>
              <a:t>Hall D </a:t>
            </a:r>
            <a:r>
              <a:rPr lang="en-US" sz="2200" dirty="0"/>
              <a:t>truck ramp and potentially occupied </a:t>
            </a:r>
            <a:r>
              <a:rPr lang="en-US" sz="2200" dirty="0" smtClean="0"/>
              <a:t>areas </a:t>
            </a:r>
            <a:r>
              <a:rPr lang="en-US" sz="2200" i="1" dirty="0" smtClean="0"/>
              <a:t>preceding</a:t>
            </a:r>
            <a:r>
              <a:rPr lang="en-US" sz="2200" dirty="0" smtClean="0"/>
              <a:t> first </a:t>
            </a:r>
            <a:r>
              <a:rPr lang="en-US" sz="2200" dirty="0"/>
              <a:t>photon beam delivery to </a:t>
            </a:r>
            <a:r>
              <a:rPr lang="en-US" sz="2200" dirty="0" smtClean="0"/>
              <a:t>Hall D.</a:t>
            </a:r>
          </a:p>
          <a:p>
            <a:r>
              <a:rPr lang="en-US" dirty="0"/>
              <a:t>8.3 </a:t>
            </a:r>
            <a:r>
              <a:rPr lang="en-US" dirty="0" err="1"/>
              <a:t>Radcon</a:t>
            </a:r>
            <a:r>
              <a:rPr lang="en-US" dirty="0"/>
              <a:t>: </a:t>
            </a:r>
            <a:r>
              <a:rPr lang="en-US" sz="2200" dirty="0"/>
              <a:t>Radiation measurements around Hall D, Hall D truck ramp and potentially occupied areas </a:t>
            </a:r>
            <a:r>
              <a:rPr lang="en-US" sz="2200" i="1" dirty="0"/>
              <a:t>during</a:t>
            </a:r>
            <a:r>
              <a:rPr lang="en-US" sz="2200" dirty="0"/>
              <a:t> first photon beam delivery to Hall D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0460471"/>
              </p:ext>
            </p:extLst>
          </p:nvPr>
        </p:nvGraphicFramePr>
        <p:xfrm>
          <a:off x="660400" y="838200"/>
          <a:ext cx="7823200" cy="195580"/>
        </p:xfrm>
        <a:graphic>
          <a:graphicData uri="http://schemas.openxmlformats.org/drawingml/2006/table">
            <a:tbl>
              <a:tblPr/>
              <a:tblGrid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2477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13.4.3: 4-Pass, 1-Pass Separation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39834"/>
            <a:ext cx="8458200" cy="5108566"/>
          </a:xfrm>
        </p:spPr>
        <p:txBody>
          <a:bodyPr/>
          <a:lstStyle/>
          <a:p>
            <a:r>
              <a:rPr lang="en-US" dirty="0" smtClean="0"/>
              <a:t>Tue Oct 7 – Tue Oct 14</a:t>
            </a:r>
          </a:p>
          <a:p>
            <a:r>
              <a:rPr lang="en-US" b="0" dirty="0" smtClean="0"/>
              <a:t>Commission the 4</a:t>
            </a:r>
            <a:r>
              <a:rPr lang="en-US" b="0" baseline="30000" dirty="0" smtClean="0"/>
              <a:t>th</a:t>
            </a:r>
            <a:r>
              <a:rPr lang="en-US" b="0" dirty="0" smtClean="0"/>
              <a:t> pass separator (Hall A)</a:t>
            </a:r>
          </a:p>
          <a:p>
            <a:r>
              <a:rPr lang="en-US" dirty="0" smtClean="0"/>
              <a:t>Commission the 1</a:t>
            </a:r>
            <a:r>
              <a:rPr lang="en-US" baseline="30000" dirty="0" smtClean="0"/>
              <a:t>st</a:t>
            </a:r>
            <a:r>
              <a:rPr lang="en-US" dirty="0" smtClean="0"/>
              <a:t> pass separator (Hall B)</a:t>
            </a:r>
          </a:p>
          <a:p>
            <a:r>
              <a:rPr lang="en-US" dirty="0" smtClean="0"/>
              <a:t>Hall D will be down for detector installation</a:t>
            </a:r>
          </a:p>
          <a:p>
            <a:pPr lvl="1"/>
            <a:r>
              <a:rPr lang="en-US" dirty="0" smtClean="0"/>
              <a:t>Beam stoppers, dipole </a:t>
            </a:r>
            <a:r>
              <a:rPr lang="en-US" dirty="0" err="1" smtClean="0"/>
              <a:t>ps</a:t>
            </a:r>
            <a:r>
              <a:rPr lang="en-US" dirty="0" smtClean="0"/>
              <a:t> lockouts will prevent Hall D beam</a:t>
            </a:r>
          </a:p>
          <a:p>
            <a:r>
              <a:rPr lang="en-US" dirty="0" smtClean="0"/>
              <a:t>If time is available, establish beams to Halls A (4</a:t>
            </a:r>
            <a:r>
              <a:rPr lang="en-US" baseline="30000" dirty="0" smtClean="0"/>
              <a:t>th</a:t>
            </a:r>
            <a:r>
              <a:rPr lang="en-US" dirty="0" smtClean="0"/>
              <a:t> pass) and B (1</a:t>
            </a:r>
            <a:r>
              <a:rPr lang="en-US" baseline="30000" dirty="0" smtClean="0"/>
              <a:t>st</a:t>
            </a:r>
            <a:r>
              <a:rPr lang="en-US" dirty="0" smtClean="0"/>
              <a:t> pass)</a:t>
            </a:r>
          </a:p>
          <a:p>
            <a:endParaRPr lang="en-US" dirty="0"/>
          </a:p>
          <a:p>
            <a:r>
              <a:rPr lang="en-US" dirty="0" smtClean="0"/>
              <a:t>Hall A magnetic transport on 3</a:t>
            </a:r>
            <a:r>
              <a:rPr lang="en-US" baseline="30000" dirty="0" smtClean="0"/>
              <a:t>rd</a:t>
            </a:r>
            <a:r>
              <a:rPr lang="en-US" dirty="0" smtClean="0"/>
              <a:t> pass was established very quickly (less than one day) in March 2014</a:t>
            </a:r>
          </a:p>
          <a:p>
            <a:r>
              <a:rPr lang="en-US" dirty="0" smtClean="0"/>
              <a:t>Hall B transport line has not yet seen beam in 12 GeV era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3193738"/>
              </p:ext>
            </p:extLst>
          </p:nvPr>
        </p:nvGraphicFramePr>
        <p:xfrm>
          <a:off x="660400" y="838200"/>
          <a:ext cx="7823200" cy="195580"/>
        </p:xfrm>
        <a:graphic>
          <a:graphicData uri="http://schemas.openxmlformats.org/drawingml/2006/table">
            <a:tbl>
              <a:tblPr/>
              <a:tblGrid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0751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13.4.4: Hall D Detector Checkout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5105400"/>
          </a:xfrm>
        </p:spPr>
        <p:txBody>
          <a:bodyPr/>
          <a:lstStyle/>
          <a:p>
            <a:r>
              <a:rPr lang="en-US" dirty="0" smtClean="0"/>
              <a:t>Tue Oct 14 – Fri Oct 31</a:t>
            </a:r>
          </a:p>
          <a:p>
            <a:r>
              <a:rPr lang="en-US" b="0" dirty="0" err="1" smtClean="0"/>
              <a:t>E</a:t>
            </a:r>
            <a:r>
              <a:rPr lang="en-US" b="0" baseline="-25000" dirty="0" err="1" smtClean="0"/>
              <a:t>tot</a:t>
            </a:r>
            <a:r>
              <a:rPr lang="en-US" b="0" baseline="-25000" dirty="0" smtClean="0"/>
              <a:t> </a:t>
            </a:r>
            <a:r>
              <a:rPr lang="en-US" b="0" dirty="0" smtClean="0"/>
              <a:t>&gt; 10 GeV</a:t>
            </a:r>
          </a:p>
          <a:p>
            <a:r>
              <a:rPr lang="en-US" dirty="0"/>
              <a:t>Deliver beam for </a:t>
            </a:r>
            <a:r>
              <a:rPr lang="en-US" dirty="0" smtClean="0"/>
              <a:t>Hall D </a:t>
            </a:r>
            <a:r>
              <a:rPr lang="en-US" dirty="0"/>
              <a:t>detector </a:t>
            </a:r>
            <a:r>
              <a:rPr lang="en-US" dirty="0" smtClean="0"/>
              <a:t>checkout</a:t>
            </a:r>
            <a:endParaRPr lang="en-US" dirty="0"/>
          </a:p>
          <a:p>
            <a:r>
              <a:rPr lang="en-US" dirty="0"/>
              <a:t>Complete CD4B Project </a:t>
            </a:r>
            <a:r>
              <a:rPr lang="en-US" dirty="0" smtClean="0"/>
              <a:t>deliverable</a:t>
            </a:r>
            <a:endParaRPr lang="en-US" dirty="0"/>
          </a:p>
          <a:p>
            <a:r>
              <a:rPr lang="en-US" dirty="0"/>
              <a:t>If beam RF separators are commissioned and beam to A or B </a:t>
            </a:r>
            <a:r>
              <a:rPr lang="en-US" dirty="0" smtClean="0"/>
              <a:t>is truly </a:t>
            </a:r>
            <a:r>
              <a:rPr lang="en-US" dirty="0"/>
              <a:t>parasitic then beam to A or B possible during this activity</a:t>
            </a:r>
          </a:p>
          <a:p>
            <a:r>
              <a:rPr lang="en-US" dirty="0"/>
              <a:t>8.3 </a:t>
            </a:r>
            <a:r>
              <a:rPr lang="en-US" dirty="0" err="1" smtClean="0"/>
              <a:t>Radcon</a:t>
            </a:r>
            <a:r>
              <a:rPr lang="en-US" dirty="0" smtClean="0"/>
              <a:t>: </a:t>
            </a:r>
            <a:r>
              <a:rPr lang="en-US" sz="2200" dirty="0"/>
              <a:t>Radiation </a:t>
            </a:r>
            <a:r>
              <a:rPr lang="en-US" sz="2200" dirty="0" smtClean="0"/>
              <a:t>measurements around Hall</a:t>
            </a:r>
            <a:r>
              <a:rPr lang="en-US" sz="2200" dirty="0"/>
              <a:t> </a:t>
            </a:r>
            <a:r>
              <a:rPr lang="en-US" sz="2200" dirty="0" smtClean="0"/>
              <a:t>D</a:t>
            </a:r>
            <a:r>
              <a:rPr lang="en-US" sz="2200" dirty="0"/>
              <a:t>, </a:t>
            </a:r>
            <a:r>
              <a:rPr lang="en-US" sz="2200" dirty="0" smtClean="0"/>
              <a:t>Hall D </a:t>
            </a:r>
            <a:r>
              <a:rPr lang="en-US" sz="2200" dirty="0"/>
              <a:t>truck ramp and potentially occupied areas </a:t>
            </a:r>
            <a:r>
              <a:rPr lang="en-US" sz="2200" dirty="0" smtClean="0"/>
              <a:t>during first </a:t>
            </a:r>
            <a:r>
              <a:rPr lang="en-US" sz="2200" dirty="0"/>
              <a:t>photon beam delivery to </a:t>
            </a:r>
            <a:r>
              <a:rPr lang="en-US" sz="2200" dirty="0" smtClean="0"/>
              <a:t>Hall D</a:t>
            </a:r>
            <a:r>
              <a:rPr lang="en-US" sz="2200" dirty="0"/>
              <a:t>. </a:t>
            </a:r>
            <a:r>
              <a:rPr lang="en-US" sz="2200" i="1" dirty="0"/>
              <a:t>Thickest </a:t>
            </a:r>
            <a:r>
              <a:rPr lang="en-US" sz="2200" i="1" dirty="0" smtClean="0"/>
              <a:t>photon amorphous radiator in </a:t>
            </a:r>
            <a:r>
              <a:rPr lang="en-US" sz="2200" i="1" dirty="0"/>
              <a:t>position, </a:t>
            </a:r>
            <a:r>
              <a:rPr lang="en-US" sz="2200" i="1" dirty="0" smtClean="0"/>
              <a:t>highest expected Fall 2014 </a:t>
            </a:r>
            <a:r>
              <a:rPr lang="en-US" sz="2200" i="1" dirty="0"/>
              <a:t>CW beam </a:t>
            </a:r>
            <a:r>
              <a:rPr lang="en-US" sz="2200" i="1" dirty="0" smtClean="0"/>
              <a:t>current.</a:t>
            </a:r>
            <a:endParaRPr lang="en-US" sz="2200" i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236450"/>
              </p:ext>
            </p:extLst>
          </p:nvPr>
        </p:nvGraphicFramePr>
        <p:xfrm>
          <a:off x="660400" y="838200"/>
          <a:ext cx="7823200" cy="195580"/>
        </p:xfrm>
        <a:graphic>
          <a:graphicData uri="http://schemas.openxmlformats.org/drawingml/2006/table">
            <a:tbl>
              <a:tblPr/>
              <a:tblGrid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  <a:gridCol w="889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0527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JLab_PowerPoint1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9677</TotalTime>
  <Words>1939</Words>
  <Application>Microsoft Macintosh PowerPoint</Application>
  <PresentationFormat>On-screen Show (4:3)</PresentationFormat>
  <Paragraphs>935</Paragraphs>
  <Slides>25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JLab_PowerPoint1</vt:lpstr>
      <vt:lpstr>Update on Accelerator Commissioning Plan</vt:lpstr>
      <vt:lpstr>Outline</vt:lpstr>
      <vt:lpstr>Accelerator Overview</vt:lpstr>
      <vt:lpstr>Fall 2014 Beam Parameters</vt:lpstr>
      <vt:lpstr>Fall 2014 Beam Schedule</vt:lpstr>
      <vt:lpstr>13.4.1: Recovery, 5.5 pass, E=10 GeV</vt:lpstr>
      <vt:lpstr>13.4.2: First Photons to Hall D</vt:lpstr>
      <vt:lpstr>13.4.3: 4-Pass, 1-Pass Separation</vt:lpstr>
      <vt:lpstr>13.4.4: Hall D Detector Checkout</vt:lpstr>
      <vt:lpstr>13.4.5: 3/2 Pass Separation, 2T/4T/8T</vt:lpstr>
      <vt:lpstr>13.4.6: 5.5 Pass Physics Beam Development</vt:lpstr>
      <vt:lpstr>13.4.7: Upper Arc Beam Properties</vt:lpstr>
      <vt:lpstr>Procedures and Tools</vt:lpstr>
      <vt:lpstr>Cold Start Procedure</vt:lpstr>
      <vt:lpstr>Beam Commissioning Procedure</vt:lpstr>
      <vt:lpstr>Optics Restoration and Finalization</vt:lpstr>
      <vt:lpstr>New Test Plans</vt:lpstr>
      <vt:lpstr>Organization and Communication</vt:lpstr>
      <vt:lpstr>Summary</vt:lpstr>
      <vt:lpstr>Spare Slides</vt:lpstr>
      <vt:lpstr>Minimizing Beam Power</vt:lpstr>
      <vt:lpstr>Magnet Field Quality</vt:lpstr>
      <vt:lpstr>Diagnostics</vt:lpstr>
      <vt:lpstr>High Level Applications Software</vt:lpstr>
      <vt:lpstr>High Level Applications Software</vt:lpstr>
    </vt:vector>
  </TitlesOfParts>
  <Company>Jefferson 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Commissioning Plan</dc:title>
  <dc:creator>Mike Spata</dc:creator>
  <cp:lastModifiedBy>Stepan Stepanyan</cp:lastModifiedBy>
  <cp:revision>420</cp:revision>
  <dcterms:created xsi:type="dcterms:W3CDTF">2013-05-23T13:39:54Z</dcterms:created>
  <dcterms:modified xsi:type="dcterms:W3CDTF">2014-08-28T13:38:18Z</dcterms:modified>
</cp:coreProperties>
</file>