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4" autoAdjust="0"/>
  </p:normalViewPr>
  <p:slideViewPr>
    <p:cSldViewPr snapToObjects="1" showGuides="1">
      <p:cViewPr varScale="1">
        <p:scale>
          <a:sx n="56" d="100"/>
          <a:sy n="56" d="100"/>
        </p:scale>
        <p:origin x="-102" y="-138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9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11/4/2014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12" y="4343008"/>
            <a:ext cx="5485957" cy="411433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12" y="4343008"/>
            <a:ext cx="5485957" cy="411433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12" y="4343008"/>
            <a:ext cx="5485957" cy="411433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12" y="4343008"/>
            <a:ext cx="5485957" cy="411433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96913" y="1060450"/>
            <a:ext cx="6969126" cy="5227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Bro provides passive</a:t>
            </a:r>
            <a:r>
              <a:rPr lang="en-US" baseline="0" dirty="0" smtClean="0"/>
              <a:t> Intrusion Detection System (IDS) for scientific network without impacting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226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12" y="4343008"/>
            <a:ext cx="5485957" cy="411433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96913" y="1060450"/>
            <a:ext cx="6969126" cy="5227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2020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96913" y="1060450"/>
            <a:ext cx="6969126" cy="5227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Work quickly grinds to a halt if network dies.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928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96913" y="1060450"/>
            <a:ext cx="6969126" cy="5227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Green has happened,</a:t>
            </a:r>
            <a:r>
              <a:rPr lang="en-US" baseline="0" dirty="0" smtClean="0"/>
              <a:t> Yellow this week, orange tentative December/Jan. We are working with </a:t>
            </a:r>
            <a:r>
              <a:rPr lang="en-US" baseline="0" dirty="0" err="1" smtClean="0"/>
              <a:t>Esnet</a:t>
            </a:r>
            <a:r>
              <a:rPr lang="en-US" baseline="0" dirty="0" smtClean="0"/>
              <a:t> and Stanford to activate the link to the outside world for the </a:t>
            </a:r>
            <a:r>
              <a:rPr lang="en-US" baseline="0" dirty="0" err="1" smtClean="0"/>
              <a:t>orange.</a:t>
            </a:r>
            <a:r>
              <a:rPr lang="en-US" dirty="0" err="1" smtClean="0"/>
              <a:t>There</a:t>
            </a:r>
            <a:r>
              <a:rPr lang="en-US" dirty="0" smtClean="0"/>
              <a:t> is a small risk when inserting a card that the switch will misbehave, in which case it would need to be rebooted, causing a 20 minutes outage for HPC. This has never happened at SLAC with this platform.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32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5833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0" y="0"/>
            <a:ext cx="9158400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338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70209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93377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90692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IEPM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IEPM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Insert Presentation Title in Slide Master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Insert Presentation Title in Slide 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Insert Presentation Title in Slide 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A0C234-17A4-4FC3-B0CF-43EC1C5B76D5}" type="slidenum">
              <a:t>‹#›</a:t>
            </a:fld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457200" y="273600"/>
            <a:ext cx="8229240" cy="1144800"/>
          </a:xfrm>
        </p:spPr>
        <p:txBody>
          <a:bodyPr anchor="ctr"/>
          <a:lstStyle>
            <a:lvl1pPr algn="ctr" hangingPunct="0">
              <a:defRPr sz="4400" b="0">
                <a:latin typeface="Liberation Sans" pitchFamily="18"/>
              </a:defRPr>
            </a:lvl1pPr>
          </a:lstStyle>
          <a:p>
            <a:endParaRPr lang="en-US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457200" y="1604520"/>
            <a:ext cx="8229240" cy="3977640"/>
          </a:xfrm>
        </p:spPr>
        <p:txBody>
          <a:bodyPr lIns="0" tIns="0" rIns="0" bIns="0"/>
          <a:lstStyle>
            <a:lvl1pPr hangingPunct="0">
              <a:spcAft>
                <a:spcPts val="1417"/>
              </a:spcAft>
              <a:defRPr sz="3200">
                <a:ln>
                  <a:noFill/>
                </a:ln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7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buSzPct val="120000"/>
              <a:defRPr/>
            </a:lvl2pPr>
            <a:lvl3pPr>
              <a:buClr>
                <a:srgbClr val="981E32"/>
              </a:buClr>
              <a:buSzPct val="120000"/>
              <a:defRPr b="0"/>
            </a:lvl3pPr>
            <a:lvl4pPr>
              <a:buClr>
                <a:srgbClr val="981E32"/>
              </a:buClr>
              <a:buSzPct val="120000"/>
              <a:defRPr/>
            </a:lvl4pPr>
            <a:lvl5pPr>
              <a:buClr>
                <a:srgbClr val="981E32"/>
              </a:buClr>
              <a:buSzPct val="120000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12322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IEPM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5" r:id="rId3"/>
    <p:sldLayoutId id="2147483674" r:id="rId4"/>
    <p:sldLayoutId id="2147483671" r:id="rId5"/>
    <p:sldLayoutId id="2147483672" r:id="rId6"/>
    <p:sldLayoutId id="2147483673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hyperlink" Target="mailto:antony@slac.stanford.edu" TargetMode="External"/><Relationship Id="rId5" Type="http://schemas.openxmlformats.org/officeDocument/2006/relationships/hyperlink" Target="mailto:cottrell@slac.stanford.edu" TargetMode="External"/><Relationship Id="rId4" Type="http://schemas.openxmlformats.org/officeDocument/2006/relationships/hyperlink" Target="mailto:chriskenn@slac.stanford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Network Highlights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Antonio </a:t>
            </a:r>
            <a:r>
              <a:rPr lang="en-CA" dirty="0" err="1" smtClean="0"/>
              <a:t>Ceseracciu</a:t>
            </a:r>
            <a:r>
              <a:rPr lang="en-CA" dirty="0" smtClean="0"/>
              <a:t>, Yee Ting Li, Les Cottrell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284" y="2611985"/>
            <a:ext cx="4885715" cy="352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65312" y="2837416"/>
            <a:ext cx="4258285" cy="1752600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Usage of high speed Ethernet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100G for net aggregation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40G </a:t>
            </a:r>
            <a:r>
              <a:rPr lang="en-US" dirty="0"/>
              <a:t>for data center hosts</a:t>
            </a:r>
          </a:p>
          <a:p>
            <a:pPr marL="800100" lvl="1" indent="-342900"/>
            <a:r>
              <a:rPr lang="en-US" sz="1800" dirty="0" smtClean="0"/>
              <a:t>2014: Costs </a:t>
            </a:r>
            <a:r>
              <a:rPr lang="en-US" sz="1800" dirty="0"/>
              <a:t>per </a:t>
            </a:r>
            <a:r>
              <a:rPr lang="en-US" sz="1800" dirty="0" err="1"/>
              <a:t>Gbit</a:t>
            </a:r>
            <a:r>
              <a:rPr lang="en-US" sz="1800" dirty="0"/>
              <a:t> fall about 25% when networks shift from 10 to 40G</a:t>
            </a:r>
            <a:r>
              <a:rPr lang="en-US" sz="1800" dirty="0" smtClean="0"/>
              <a:t>. (Cisco)</a:t>
            </a: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-21772" y="4393845"/>
            <a:ext cx="904441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Core beyond end of life: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8 years old as of March 2014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Industry </a:t>
            </a:r>
            <a:r>
              <a:rPr lang="en-US" dirty="0" smtClean="0"/>
              <a:t>recommendation for core </a:t>
            </a:r>
            <a:br>
              <a:rPr lang="en-US" dirty="0" smtClean="0"/>
            </a:br>
            <a:r>
              <a:rPr lang="en-US" sz="1900" dirty="0" smtClean="0"/>
              <a:t>5-7 </a:t>
            </a:r>
            <a:r>
              <a:rPr lang="en-US" sz="1900" dirty="0"/>
              <a:t>year life </a:t>
            </a:r>
            <a:r>
              <a:rPr lang="en-US" sz="1900" dirty="0" smtClean="0"/>
              <a:t>cycle (Gartner</a:t>
            </a:r>
            <a:r>
              <a:rPr lang="en-US" sz="1900" dirty="0"/>
              <a:t>)</a:t>
            </a:r>
          </a:p>
          <a:p>
            <a:pPr marL="800100" lvl="1" indent="-342900"/>
            <a:r>
              <a:rPr lang="en-US" sz="1900" dirty="0"/>
              <a:t>Stanford  </a:t>
            </a:r>
            <a:r>
              <a:rPr lang="en-US" sz="1900" dirty="0" smtClean="0"/>
              <a:t>does </a:t>
            </a:r>
            <a:r>
              <a:rPr lang="en-US" sz="1900" dirty="0"/>
              <a:t>every 5 years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0" y="5956765"/>
            <a:ext cx="6248399" cy="10100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Ro</a:t>
            </a:r>
            <a:r>
              <a:rPr lang="en-US" sz="2000" dirty="0" smtClean="0"/>
              <a:t>bust, hardened network critical for: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Science, business, mobility, clouds, SaaS …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-2498" y="990600"/>
            <a:ext cx="8991600" cy="14478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dirty="0" smtClean="0"/>
              <a:t>Ethernet standard recent growth (technology leaps each 6 years)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10G Ethernet delivered 2005,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100G Ethernet delivered 2011,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400G Ethernet standards work  began 2013 with expected delivery by 2017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8998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632909"/>
          </a:xfrm>
        </p:spPr>
        <p:txBody>
          <a:bodyPr/>
          <a:lstStyle/>
          <a:p>
            <a:pPr algn="ctr"/>
            <a:r>
              <a:rPr lang="en-US" dirty="0" smtClean="0"/>
              <a:t>Schedule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629252404"/>
              </p:ext>
            </p:extLst>
          </p:nvPr>
        </p:nvGraphicFramePr>
        <p:xfrm>
          <a:off x="177665" y="30480"/>
          <a:ext cx="8707417" cy="6144436"/>
        </p:xfrm>
        <a:graphic>
          <a:graphicData uri="http://schemas.openxmlformats.org/drawingml/2006/table">
            <a:tbl>
              <a:tblPr/>
              <a:tblGrid>
                <a:gridCol w="1747529"/>
                <a:gridCol w="5546507"/>
                <a:gridCol w="1413381"/>
              </a:tblGrid>
              <a:tr h="719696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1" dirty="0" smtClean="0">
                        <a:solidFill>
                          <a:srgbClr val="003366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1" dirty="0" smtClean="0">
                          <a:solidFill>
                            <a:srgbClr val="003366"/>
                          </a:solidFill>
                          <a:effectLst/>
                        </a:rPr>
                        <a:t>Date</a:t>
                      </a:r>
                      <a:endParaRPr lang="en-US" sz="2400" b="1" dirty="0">
                        <a:solidFill>
                          <a:srgbClr val="003366"/>
                        </a:solidFill>
                        <a:effectLst/>
                      </a:endParaRPr>
                    </a:p>
                  </a:txBody>
                  <a:tcPr marL="66662" marR="142847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1" dirty="0" smtClean="0">
                        <a:solidFill>
                          <a:srgbClr val="003366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1" dirty="0" smtClean="0">
                          <a:solidFill>
                            <a:srgbClr val="003366"/>
                          </a:solidFill>
                          <a:effectLst/>
                        </a:rPr>
                        <a:t>Item</a:t>
                      </a:r>
                      <a:endParaRPr lang="en-US" sz="2400" b="1" dirty="0">
                        <a:solidFill>
                          <a:srgbClr val="003366"/>
                        </a:solidFill>
                        <a:effectLst/>
                      </a:endParaRPr>
                    </a:p>
                  </a:txBody>
                  <a:tcPr marL="66662" marR="142847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1" dirty="0" smtClean="0">
                        <a:solidFill>
                          <a:srgbClr val="003366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1" dirty="0" err="1" smtClean="0">
                          <a:solidFill>
                            <a:srgbClr val="003366"/>
                          </a:solidFill>
                          <a:effectLst/>
                        </a:rPr>
                        <a:t>Comple</a:t>
                      </a:r>
                      <a:endParaRPr lang="en-US" sz="2400" b="1" dirty="0" smtClean="0">
                        <a:solidFill>
                          <a:srgbClr val="003366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1" dirty="0" smtClean="0">
                        <a:solidFill>
                          <a:srgbClr val="003366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1" dirty="0" err="1" smtClean="0">
                          <a:solidFill>
                            <a:srgbClr val="003366"/>
                          </a:solidFill>
                          <a:effectLst/>
                        </a:rPr>
                        <a:t>tion</a:t>
                      </a:r>
                      <a:endParaRPr lang="en-US" sz="2400" b="1" dirty="0">
                        <a:solidFill>
                          <a:srgbClr val="003366"/>
                        </a:solidFill>
                        <a:effectLst/>
                      </a:endParaRPr>
                    </a:p>
                  </a:txBody>
                  <a:tcPr marL="66662" marR="142847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</a:tr>
              <a:tr h="460546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2014-08-20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Submit 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purchase order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100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%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0546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2014-09-30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Receive 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equipment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100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%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8029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2014-09-29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Obtain 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change </a:t>
                      </a: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management approval </a:t>
                      </a: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for </a:t>
                      </a:r>
                      <a:r>
                        <a:rPr lang="en-US" sz="2400" b="0" baseline="0" dirty="0" smtClean="0">
                          <a:solidFill>
                            <a:srgbClr val="333333"/>
                          </a:solidFill>
                          <a:effectLst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rtr-border2 replace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100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%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8029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2014-10-7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Install 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100G card and optics on </a:t>
                      </a:r>
                      <a:r>
                        <a:rPr lang="en-US" sz="2400" b="0" dirty="0" err="1" smtClean="0">
                          <a:solidFill>
                            <a:srgbClr val="333333"/>
                          </a:solidFill>
                          <a:effectLst/>
                        </a:rPr>
                        <a:t>rtr</a:t>
                      </a: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-</a:t>
                      </a: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Farm04*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0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%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78029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2014-10-7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Pre-requisite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: upgrade visitor network </a:t>
                      </a: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Switch*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0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%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780297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2014-10-7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Pre-requisite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: upgrade external network </a:t>
                      </a: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Router*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0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%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460546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2014-10-10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Replace 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rtr-border2 with new hardware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0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%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460546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2014-12-10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Activate 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100G link with Farm network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0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%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58194"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2014-12-15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Activate 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100G link with </a:t>
                      </a:r>
                      <a:r>
                        <a:rPr lang="en-US" sz="2400" b="0" dirty="0" err="1">
                          <a:solidFill>
                            <a:srgbClr val="333333"/>
                          </a:solidFill>
                          <a:effectLst/>
                        </a:rPr>
                        <a:t>ESnet</a:t>
                      </a:r>
                      <a:endParaRPr lang="en-US" sz="2400" b="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300"/>
                        </a:lnSpc>
                      </a:pPr>
                      <a:endParaRPr lang="en-US" sz="2400" b="0" dirty="0" smtClean="0">
                        <a:solidFill>
                          <a:srgbClr val="333333"/>
                        </a:solidFill>
                        <a:effectLst/>
                      </a:endParaRPr>
                    </a:p>
                    <a:p>
                      <a:pPr algn="l" fontAlgn="t">
                        <a:lnSpc>
                          <a:spcPts val="1300"/>
                        </a:lnSpc>
                      </a:pPr>
                      <a:r>
                        <a:rPr lang="en-US" sz="2400" b="0" dirty="0" smtClean="0">
                          <a:solidFill>
                            <a:srgbClr val="333333"/>
                          </a:solidFill>
                          <a:effectLst/>
                        </a:rPr>
                        <a:t>0</a:t>
                      </a:r>
                      <a:r>
                        <a:rPr lang="en-US" sz="2400" b="0" dirty="0">
                          <a:solidFill>
                            <a:srgbClr val="333333"/>
                          </a:solidFill>
                          <a:effectLst/>
                        </a:rPr>
                        <a:t>%</a:t>
                      </a:r>
                    </a:p>
                  </a:txBody>
                  <a:tcPr marL="66662" marR="66662" marT="47616" marB="476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7665" y="6429494"/>
            <a:ext cx="843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Change submitted, minimal impact since redundancy, immediate </a:t>
            </a:r>
            <a:r>
              <a:rPr lang="en-US" dirty="0" err="1" smtClean="0"/>
              <a:t>backout</a:t>
            </a:r>
            <a:r>
              <a:rPr lang="en-US" dirty="0" smtClean="0"/>
              <a:t> if </a:t>
            </a:r>
            <a:r>
              <a:rPr lang="en-US" dirty="0" err="1" smtClean="0"/>
              <a:t>prob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383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161640" y="14400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B4FFD2F-26AE-44F2-98A6-FD6EDBC93E3B}" type="slidenum">
              <a:t>12</a:t>
            </a:fld>
            <a:endParaRPr lang="en-US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Title 28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Technical developments - Security</a:t>
            </a:r>
          </a:p>
        </p:txBody>
      </p:sp>
      <p:sp>
        <p:nvSpPr>
          <p:cNvPr id="4" name="Content Placeholder 29"/>
          <p:cNvSpPr txBox="1">
            <a:spLocks noGrp="1"/>
          </p:cNvSpPr>
          <p:nvPr>
            <p:ph type="body" idx="4294967295"/>
          </p:nvPr>
        </p:nvSpPr>
        <p:spPr>
          <a:xfrm>
            <a:off x="0" y="1066680"/>
            <a:ext cx="5120639" cy="487692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9pPr>
          </a:lstStyle>
          <a:p>
            <a:pPr marL="0" lvl="0" indent="0">
              <a:spcAft>
                <a:spcPts val="1414"/>
              </a:spcAft>
              <a:buNone/>
            </a:pPr>
            <a:endParaRPr lang="en-US" sz="2200" dirty="0">
              <a:latin typeface="Arial"/>
              <a:cs typeface="Arial" pitchFamily="34"/>
            </a:endParaRPr>
          </a:p>
          <a:p>
            <a:pPr marL="0" lvl="0" indent="0">
              <a:spcAft>
                <a:spcPts val="1414"/>
              </a:spcAft>
            </a:pPr>
            <a:r>
              <a:rPr lang="en-US" sz="2200" dirty="0">
                <a:latin typeface="Arial"/>
                <a:cs typeface="Arial" pitchFamily="34"/>
              </a:rPr>
              <a:t> The Visitor network is now also protected by the PANs.</a:t>
            </a:r>
          </a:p>
          <a:p>
            <a:pPr marL="0" lvl="0" indent="0">
              <a:spcAft>
                <a:spcPts val="1414"/>
              </a:spcAft>
            </a:pPr>
            <a:r>
              <a:rPr lang="en-US" sz="2200" dirty="0">
                <a:latin typeface="Arial"/>
                <a:cs typeface="Arial" pitchFamily="34"/>
              </a:rPr>
              <a:t>The old Blue Coat web proxy is completely decommissioned.</a:t>
            </a:r>
          </a:p>
          <a:p>
            <a:pPr marL="0" lvl="0" indent="0">
              <a:spcAft>
                <a:spcPts val="1414"/>
              </a:spcAft>
            </a:pPr>
            <a:endParaRPr lang="en-US" sz="2200" dirty="0">
              <a:latin typeface="Arial"/>
              <a:cs typeface="Arial" pitchFamily="34"/>
            </a:endParaRPr>
          </a:p>
          <a:p>
            <a:pPr marL="0" lvl="0" indent="0">
              <a:spcAft>
                <a:spcPts val="1414"/>
              </a:spcAft>
              <a:buNone/>
            </a:pPr>
            <a:endParaRPr lang="en-US" sz="2200" dirty="0">
              <a:latin typeface="Arial"/>
              <a:cs typeface="Arial" pitchFamily="34"/>
            </a:endParaRPr>
          </a:p>
          <a:p>
            <a:pPr marL="0" lv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sz="2200" dirty="0">
              <a:latin typeface="Arial"/>
              <a:cs typeface="Arial" pitchFamily="34"/>
            </a:endParaRPr>
          </a:p>
          <a:p>
            <a:pPr marL="0" lv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sz="2200" dirty="0">
              <a:latin typeface="Arial"/>
              <a:cs typeface="Arial" pitchFamily="34"/>
            </a:endParaRPr>
          </a:p>
          <a:p>
            <a:pPr marL="0" lvl="0" indent="0">
              <a:spcAft>
                <a:spcPts val="1414"/>
              </a:spcAft>
              <a:buNone/>
            </a:pPr>
            <a:endParaRPr lang="en-US" sz="2200" dirty="0">
              <a:latin typeface="Arial"/>
              <a:cs typeface="Arial" pitchFamily="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12080" y="1280159"/>
            <a:ext cx="3826440" cy="5577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646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Address Management (IPAM)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IEPM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Goal: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replace </a:t>
            </a:r>
            <a:r>
              <a:rPr lang="en-US" dirty="0"/>
              <a:t>aging and deficient </a:t>
            </a:r>
            <a:r>
              <a:rPr lang="en-US" dirty="0" smtClean="0"/>
              <a:t>IP Address Management system for 27,000 IP addresses at SLAC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cleanup </a:t>
            </a:r>
            <a:r>
              <a:rPr lang="en-US" dirty="0"/>
              <a:t>of stale and </a:t>
            </a:r>
            <a:r>
              <a:rPr lang="en-US" dirty="0" smtClean="0"/>
              <a:t>incorrect data</a:t>
            </a:r>
          </a:p>
          <a:p>
            <a:r>
              <a:rPr lang="en-US" dirty="0" err="1"/>
              <a:t>NetDB</a:t>
            </a:r>
            <a:r>
              <a:rPr lang="en-US" dirty="0"/>
              <a:t> Provides: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comprehensive </a:t>
            </a:r>
            <a:r>
              <a:rPr lang="en-US" dirty="0"/>
              <a:t>roles based access control </a:t>
            </a:r>
            <a:endParaRPr lang="en-US" dirty="0" smtClean="0"/>
          </a:p>
          <a:p>
            <a:pPr marL="800100" lvl="1" indent="-342900"/>
            <a:r>
              <a:rPr lang="en-US" dirty="0"/>
              <a:t>e</a:t>
            </a:r>
            <a:r>
              <a:rPr lang="en-US" dirty="0" smtClean="0"/>
              <a:t>nable delegation of access and control to 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support </a:t>
            </a:r>
            <a:r>
              <a:rPr lang="en-US" dirty="0"/>
              <a:t>for DHCP </a:t>
            </a:r>
            <a:endParaRPr lang="en-US" dirty="0" smtClean="0"/>
          </a:p>
          <a:p>
            <a:pPr marL="800100" lvl="1" indent="-342900"/>
            <a:r>
              <a:rPr lang="en-US" dirty="0" smtClean="0"/>
              <a:t>Simplify setting and changing of IP addresses for users </a:t>
            </a:r>
          </a:p>
          <a:p>
            <a:pPr marL="800100" lvl="1" indent="-342900"/>
            <a:r>
              <a:rPr lang="en-US" dirty="0" smtClean="0"/>
              <a:t>Enable IPv6 for the next gen Internet with huge increase in address space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ongoing </a:t>
            </a:r>
            <a:r>
              <a:rPr lang="en-US" dirty="0"/>
              <a:t>support from Stanford (</a:t>
            </a:r>
            <a:r>
              <a:rPr lang="en-US" dirty="0" err="1"/>
              <a:t>opensource</a:t>
            </a:r>
            <a:r>
              <a:rPr lang="en-US" dirty="0"/>
              <a:t> software)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advanced </a:t>
            </a:r>
            <a:r>
              <a:rPr lang="en-US" dirty="0"/>
              <a:t>search capabilities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996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Testing, Reach Out and go live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IEPM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Testing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Migrated data from old to new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Careful comparison of information in old and new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Review of assets for lack of usage for many months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Working with admins, owners to improve asset information </a:t>
            </a:r>
          </a:p>
          <a:p>
            <a:r>
              <a:rPr lang="en-US" dirty="0" smtClean="0"/>
              <a:t>Training: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5 </a:t>
            </a:r>
            <a:r>
              <a:rPr lang="en-US" dirty="0"/>
              <a:t>training sessions have been provided to over 60 </a:t>
            </a:r>
            <a:r>
              <a:rPr lang="en-US" dirty="0" smtClean="0"/>
              <a:t>users of the IP address management system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open </a:t>
            </a:r>
            <a:r>
              <a:rPr lang="en-US" dirty="0"/>
              <a:t>door sessions for ongoing </a:t>
            </a:r>
            <a:r>
              <a:rPr lang="en-US" dirty="0" smtClean="0"/>
              <a:t>training</a:t>
            </a:r>
          </a:p>
          <a:p>
            <a:r>
              <a:rPr lang="en-US" dirty="0"/>
              <a:t>Dates: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originally </a:t>
            </a:r>
            <a:r>
              <a:rPr lang="en-US" dirty="0"/>
              <a:t>planned for 29th October 2014; delayed due to rescheduling of MCC downtime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system </a:t>
            </a:r>
            <a:r>
              <a:rPr lang="en-US" dirty="0"/>
              <a:t>will be frozen 10</a:t>
            </a:r>
            <a:r>
              <a:rPr lang="en-US" baseline="30000" dirty="0"/>
              <a:t>th</a:t>
            </a:r>
            <a:r>
              <a:rPr lang="en-US" dirty="0"/>
              <a:t> November 2010.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cutover now </a:t>
            </a:r>
            <a:r>
              <a:rPr lang="en-US" dirty="0"/>
              <a:t>11th November </a:t>
            </a:r>
            <a:r>
              <a:rPr lang="en-US" dirty="0" smtClean="0"/>
              <a:t>2014</a:t>
            </a:r>
          </a:p>
          <a:p>
            <a:pPr marL="342900" indent="-34290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046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182410" y="2211050"/>
            <a:ext cx="5942160" cy="45856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6"/>
          <p:cNvSpPr txBox="1"/>
          <p:nvPr/>
        </p:nvSpPr>
        <p:spPr>
          <a:xfrm>
            <a:off x="161640" y="14400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69AA363-3F35-483D-B68D-6816DE91C2A8}" type="slidenum">
              <a:t>4</a:t>
            </a:fld>
            <a:endParaRPr lang="en-US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Title 28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/>
              <a:t>Network Security</a:t>
            </a:r>
            <a:endParaRPr lang="en-US" dirty="0"/>
          </a:p>
        </p:txBody>
      </p:sp>
      <p:sp>
        <p:nvSpPr>
          <p:cNvPr id="5" name="Content Placeholder 29"/>
          <p:cNvSpPr txBox="1">
            <a:spLocks noGrp="1"/>
          </p:cNvSpPr>
          <p:nvPr>
            <p:ph type="body" idx="4294967295"/>
          </p:nvPr>
        </p:nvSpPr>
        <p:spPr>
          <a:xfrm>
            <a:off x="0" y="914400"/>
            <a:ext cx="8138160" cy="4876920"/>
          </a:xfrm>
        </p:spPr>
        <p:txBody>
          <a:bodyPr>
            <a:normAutofit fontScale="92500" lnSpcReduction="20000"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9pPr>
          </a:lstStyle>
          <a:p>
            <a:pPr marL="342900" indent="-342900">
              <a:spcAft>
                <a:spcPts val="1414"/>
              </a:spcAft>
            </a:pPr>
            <a:r>
              <a:rPr lang="en-US" sz="2200" dirty="0" smtClean="0">
                <a:latin typeface="Arial"/>
                <a:cs typeface="Arial" pitchFamily="34"/>
              </a:rPr>
              <a:t>The </a:t>
            </a:r>
            <a:r>
              <a:rPr lang="en-US" sz="2200" dirty="0">
                <a:latin typeface="Arial"/>
                <a:cs typeface="Arial" pitchFamily="34"/>
              </a:rPr>
              <a:t>Border Firewalls – pair of Palo Alto Networks 5060s - are installed and connected to the two SLAC core routers</a:t>
            </a:r>
          </a:p>
          <a:p>
            <a:pPr marL="342900" indent="-342900">
              <a:spcAft>
                <a:spcPts val="1414"/>
              </a:spcAft>
            </a:pPr>
            <a:r>
              <a:rPr lang="en-US" sz="2200" dirty="0" smtClean="0">
                <a:latin typeface="Arial"/>
                <a:cs typeface="Arial" pitchFamily="34"/>
              </a:rPr>
              <a:t>Policy Based Routing  </a:t>
            </a:r>
            <a:r>
              <a:rPr lang="en-US" sz="2200" dirty="0">
                <a:latin typeface="Arial"/>
                <a:cs typeface="Arial" pitchFamily="34"/>
              </a:rPr>
              <a:t>is used to selectively</a:t>
            </a:r>
            <a:br>
              <a:rPr lang="en-US" sz="2200" dirty="0">
                <a:latin typeface="Arial"/>
                <a:cs typeface="Arial" pitchFamily="34"/>
              </a:rPr>
            </a:br>
            <a:r>
              <a:rPr lang="en-US" sz="2200" dirty="0">
                <a:latin typeface="Arial"/>
                <a:cs typeface="Arial" pitchFamily="34"/>
              </a:rPr>
              <a:t>steer traffic in/out the firewalls, </a:t>
            </a:r>
            <a:br>
              <a:rPr lang="en-US" sz="2200" dirty="0">
                <a:latin typeface="Arial"/>
                <a:cs typeface="Arial" pitchFamily="34"/>
              </a:rPr>
            </a:br>
            <a:r>
              <a:rPr lang="en-US" sz="2200" dirty="0">
                <a:latin typeface="Arial"/>
                <a:cs typeface="Arial" pitchFamily="34"/>
              </a:rPr>
              <a:t>for </a:t>
            </a:r>
            <a:r>
              <a:rPr lang="en-US" sz="2200" dirty="0" err="1">
                <a:latin typeface="Arial"/>
                <a:cs typeface="Arial" pitchFamily="34"/>
              </a:rPr>
              <a:t>ScienceDMZ</a:t>
            </a:r>
            <a:r>
              <a:rPr lang="en-US" sz="2200" dirty="0">
                <a:latin typeface="Arial"/>
                <a:cs typeface="Arial" pitchFamily="34"/>
              </a:rPr>
              <a:t> </a:t>
            </a:r>
            <a:r>
              <a:rPr lang="en-US" sz="2200" dirty="0" smtClean="0">
                <a:latin typeface="Arial"/>
                <a:cs typeface="Arial" pitchFamily="34"/>
              </a:rPr>
              <a:t>bypass</a:t>
            </a:r>
          </a:p>
          <a:p>
            <a:pPr marL="342900" indent="-342900">
              <a:spcAft>
                <a:spcPts val="1414"/>
              </a:spcAft>
            </a:pPr>
            <a:r>
              <a:rPr lang="en-US" sz="2200" dirty="0" smtClean="0">
                <a:latin typeface="Arial"/>
                <a:cs typeface="Arial" pitchFamily="34"/>
              </a:rPr>
              <a:t>The </a:t>
            </a:r>
            <a:r>
              <a:rPr lang="en-US" sz="2200" dirty="0">
                <a:latin typeface="Arial"/>
                <a:cs typeface="Arial" pitchFamily="34"/>
              </a:rPr>
              <a:t>Visitor network is </a:t>
            </a:r>
            <a:r>
              <a:rPr lang="en-US" sz="2200" dirty="0" smtClean="0">
                <a:latin typeface="Arial"/>
                <a:cs typeface="Arial" pitchFamily="34"/>
              </a:rPr>
              <a:t/>
            </a:r>
            <a:br>
              <a:rPr lang="en-US" sz="2200" dirty="0" smtClean="0">
                <a:latin typeface="Arial"/>
                <a:cs typeface="Arial" pitchFamily="34"/>
              </a:rPr>
            </a:br>
            <a:r>
              <a:rPr lang="en-US" sz="2200" dirty="0" smtClean="0">
                <a:latin typeface="Arial"/>
                <a:cs typeface="Arial" pitchFamily="34"/>
              </a:rPr>
              <a:t>now </a:t>
            </a:r>
            <a:r>
              <a:rPr lang="en-US" sz="2200" dirty="0">
                <a:latin typeface="Arial"/>
                <a:cs typeface="Arial" pitchFamily="34"/>
              </a:rPr>
              <a:t>also protected by </a:t>
            </a:r>
            <a:r>
              <a:rPr lang="en-US" sz="2200" dirty="0" smtClean="0">
                <a:latin typeface="Arial"/>
                <a:cs typeface="Arial" pitchFamily="34"/>
              </a:rPr>
              <a:t/>
            </a:r>
            <a:br>
              <a:rPr lang="en-US" sz="2200" dirty="0" smtClean="0">
                <a:latin typeface="Arial"/>
                <a:cs typeface="Arial" pitchFamily="34"/>
              </a:rPr>
            </a:br>
            <a:r>
              <a:rPr lang="en-US" sz="2200" dirty="0" smtClean="0">
                <a:latin typeface="Arial"/>
                <a:cs typeface="Arial" pitchFamily="34"/>
              </a:rPr>
              <a:t>the </a:t>
            </a:r>
            <a:r>
              <a:rPr lang="en-US" sz="2200" dirty="0">
                <a:latin typeface="Arial"/>
                <a:cs typeface="Arial" pitchFamily="34"/>
              </a:rPr>
              <a:t>PANs.</a:t>
            </a:r>
          </a:p>
          <a:p>
            <a:pPr marL="342900" indent="-342900">
              <a:spcAft>
                <a:spcPts val="1414"/>
              </a:spcAft>
            </a:pPr>
            <a:r>
              <a:rPr lang="en-US" sz="2200" dirty="0" smtClean="0">
                <a:latin typeface="Arial"/>
                <a:cs typeface="Arial" pitchFamily="34"/>
              </a:rPr>
              <a:t>The old Blue Coat web </a:t>
            </a:r>
            <a:br>
              <a:rPr lang="en-US" sz="2200" dirty="0" smtClean="0">
                <a:latin typeface="Arial"/>
                <a:cs typeface="Arial" pitchFamily="34"/>
              </a:rPr>
            </a:br>
            <a:r>
              <a:rPr lang="en-US" sz="2200" dirty="0" smtClean="0">
                <a:latin typeface="Arial"/>
                <a:cs typeface="Arial" pitchFamily="34"/>
              </a:rPr>
              <a:t>proxy is decommissioned.</a:t>
            </a:r>
          </a:p>
          <a:p>
            <a:pPr marL="342900" indent="-342900">
              <a:spcAft>
                <a:spcPts val="1414"/>
              </a:spcAft>
            </a:pPr>
            <a:r>
              <a:rPr lang="en-US" sz="2200" dirty="0" smtClean="0">
                <a:latin typeface="Arial"/>
                <a:cs typeface="Arial" pitchFamily="34"/>
              </a:rPr>
              <a:t>BRO </a:t>
            </a:r>
            <a:r>
              <a:rPr lang="en-US" sz="2200" dirty="0">
                <a:latin typeface="Arial"/>
                <a:cs typeface="Arial" pitchFamily="34"/>
              </a:rPr>
              <a:t>IDS is used to monitor</a:t>
            </a:r>
            <a:br>
              <a:rPr lang="en-US" sz="2200" dirty="0">
                <a:latin typeface="Arial"/>
                <a:cs typeface="Arial" pitchFamily="34"/>
              </a:rPr>
            </a:br>
            <a:r>
              <a:rPr lang="en-US" sz="2200" dirty="0">
                <a:latin typeface="Arial"/>
                <a:cs typeface="Arial" pitchFamily="34"/>
              </a:rPr>
              <a:t>the bypass links.</a:t>
            </a:r>
          </a:p>
          <a:p>
            <a:pPr marL="0" lvl="0" indent="0">
              <a:spcAft>
                <a:spcPts val="1414"/>
              </a:spcAft>
            </a:pPr>
            <a:endParaRPr lang="en-US" sz="2200" dirty="0">
              <a:latin typeface="Arial"/>
              <a:cs typeface="Arial" pitchFamily="34"/>
            </a:endParaRPr>
          </a:p>
          <a:p>
            <a:pPr marL="342900" indent="-342900">
              <a:spcAft>
                <a:spcPts val="1414"/>
              </a:spcAft>
            </a:pPr>
            <a:endParaRPr lang="en-US" sz="2200" dirty="0">
              <a:latin typeface="Arial"/>
              <a:cs typeface="Arial" pitchFamily="34"/>
            </a:endParaRPr>
          </a:p>
          <a:p>
            <a:pPr marL="342900" indent="-342900">
              <a:lnSpc>
                <a:spcPct val="100000"/>
              </a:lnSpc>
              <a:spcAft>
                <a:spcPts val="0"/>
              </a:spcAft>
            </a:pPr>
            <a:endParaRPr lang="en-US" sz="2200" dirty="0">
              <a:latin typeface="Arial"/>
              <a:cs typeface="Arial" pitchFamily="34"/>
            </a:endParaRPr>
          </a:p>
          <a:p>
            <a:pPr marL="342900" indent="-342900">
              <a:lnSpc>
                <a:spcPct val="100000"/>
              </a:lnSpc>
              <a:spcAft>
                <a:spcPts val="0"/>
              </a:spcAft>
            </a:pPr>
            <a:endParaRPr lang="en-US" sz="2200" dirty="0">
              <a:latin typeface="Arial"/>
              <a:cs typeface="Arial" pitchFamily="34"/>
            </a:endParaRPr>
          </a:p>
          <a:p>
            <a:pPr marL="342900" indent="-342900">
              <a:spcAft>
                <a:spcPts val="1414"/>
              </a:spcAft>
            </a:pPr>
            <a:endParaRPr lang="en-US" sz="2200" dirty="0">
              <a:latin typeface="Arial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401572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161640" y="14400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3C86802-AB51-4989-BE36-E5353B6A77A3}" type="slidenum">
              <a:t>5</a:t>
            </a:fld>
            <a:endParaRPr lang="en-US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Title 28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smtClean="0"/>
              <a:t>Firewall detection reports</a:t>
            </a:r>
            <a:endParaRPr lang="en-US" dirty="0"/>
          </a:p>
        </p:txBody>
      </p:sp>
      <p:sp>
        <p:nvSpPr>
          <p:cNvPr id="4" name="Content Placeholder 29"/>
          <p:cNvSpPr txBox="1">
            <a:spLocks noGrp="1"/>
          </p:cNvSpPr>
          <p:nvPr>
            <p:ph type="body" idx="4294967295"/>
          </p:nvPr>
        </p:nvSpPr>
        <p:spPr>
          <a:xfrm>
            <a:off x="0" y="1066680"/>
            <a:ext cx="8138160" cy="487692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9pPr>
          </a:lstStyle>
          <a:p>
            <a:pPr marL="0" lvl="0" indent="0">
              <a:spcAft>
                <a:spcPts val="1414"/>
              </a:spcAft>
              <a:buNone/>
            </a:pPr>
            <a:endParaRPr lang="en-US" sz="2200">
              <a:latin typeface="Arial"/>
              <a:cs typeface="Arial" pitchFamily="34"/>
            </a:endParaRPr>
          </a:p>
          <a:p>
            <a:pPr marL="0" lvl="0" indent="0">
              <a:spcAft>
                <a:spcPts val="1414"/>
              </a:spcAft>
              <a:buNone/>
            </a:pPr>
            <a:endParaRPr lang="en-US" sz="2200">
              <a:latin typeface="Arial"/>
              <a:cs typeface="Arial" pitchFamily="34"/>
            </a:endParaRPr>
          </a:p>
          <a:p>
            <a:pPr marL="0" lvl="0" indent="0">
              <a:spcAft>
                <a:spcPts val="1414"/>
              </a:spcAft>
              <a:buNone/>
            </a:pPr>
            <a:endParaRPr lang="en-US" sz="2200">
              <a:latin typeface="Arial"/>
              <a:cs typeface="Arial" pitchFamily="34"/>
            </a:endParaRPr>
          </a:p>
          <a:p>
            <a:pPr marL="0" lvl="0" indent="0">
              <a:spcAft>
                <a:spcPts val="1414"/>
              </a:spcAft>
              <a:buNone/>
            </a:pPr>
            <a:endParaRPr lang="en-US" sz="2200">
              <a:latin typeface="Arial"/>
              <a:cs typeface="Arial" pitchFamily="34"/>
            </a:endParaRPr>
          </a:p>
          <a:p>
            <a:pPr marL="0" lv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sz="2200">
              <a:latin typeface="Arial"/>
              <a:cs typeface="Arial" pitchFamily="34"/>
            </a:endParaRPr>
          </a:p>
          <a:p>
            <a:pPr marL="0" lv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sz="2200">
              <a:latin typeface="Arial"/>
              <a:cs typeface="Arial" pitchFamily="34"/>
            </a:endParaRPr>
          </a:p>
          <a:p>
            <a:pPr marL="0" lvl="0" indent="0">
              <a:spcAft>
                <a:spcPts val="1414"/>
              </a:spcAft>
              <a:buNone/>
            </a:pPr>
            <a:endParaRPr lang="en-US" sz="2200">
              <a:latin typeface="Arial"/>
              <a:cs typeface="Arial" pitchFamily="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57200" y="1280159"/>
            <a:ext cx="8229600" cy="5486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345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/>
          <p:nvPr/>
        </p:nvSpPr>
        <p:spPr>
          <a:xfrm>
            <a:off x="215640" y="7164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634572B-C61D-4C69-AB7D-564CE2E822AE}" type="slidenum">
              <a:t>6</a:t>
            </a:fld>
            <a:endParaRPr lang="en-US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Technical developments - HPC</a:t>
            </a:r>
          </a:p>
        </p:txBody>
      </p:sp>
      <p:sp>
        <p:nvSpPr>
          <p:cNvPr id="4" name="Content Placeholder 4"/>
          <p:cNvSpPr txBox="1">
            <a:spLocks noGrp="1"/>
          </p:cNvSpPr>
          <p:nvPr>
            <p:ph type="body" idx="4294967295"/>
          </p:nvPr>
        </p:nvSpPr>
        <p:spPr>
          <a:xfrm>
            <a:off x="215640" y="1143000"/>
            <a:ext cx="8339039" cy="517500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9pPr>
          </a:lstStyle>
          <a:p>
            <a:pPr lvl="0" hangingPunct="0"/>
            <a:r>
              <a:rPr lang="en-US" sz="2200" dirty="0"/>
              <a:t>Stanford Research Computing Center located at SLAC</a:t>
            </a:r>
          </a:p>
          <a:p>
            <a:pPr lvl="1" hangingPunct="0"/>
            <a:r>
              <a:rPr lang="en-US" sz="2200" dirty="0"/>
              <a:t>2x40G HPC connectivity to main SLAC data center</a:t>
            </a:r>
          </a:p>
          <a:p>
            <a:pPr lvl="0" hangingPunct="0"/>
            <a:r>
              <a:rPr lang="en-US" sz="2200" dirty="0"/>
              <a:t> Phased 100G network upgrade</a:t>
            </a:r>
          </a:p>
          <a:p>
            <a:pPr lvl="1" hangingPunct="0"/>
            <a:r>
              <a:rPr lang="en-US" sz="2200" dirty="0"/>
              <a:t>Phase 1 funded: single 100G border router for HPC</a:t>
            </a:r>
          </a:p>
          <a:p>
            <a:pPr lvl="1" hangingPunct="0"/>
            <a:r>
              <a:rPr lang="en-US" sz="2200" dirty="0"/>
              <a:t>Cisco ASR 9904 acquired and installed</a:t>
            </a:r>
          </a:p>
          <a:p>
            <a:pPr lvl="1" hangingPunct="0"/>
            <a:r>
              <a:rPr lang="en-US" sz="2200" dirty="0"/>
              <a:t>Later phases will enable core</a:t>
            </a:r>
            <a:br>
              <a:rPr lang="en-US" sz="2200" dirty="0"/>
            </a:br>
            <a:r>
              <a:rPr lang="en-US" sz="2200" dirty="0"/>
              <a:t>network to support 100G</a:t>
            </a:r>
          </a:p>
          <a:p>
            <a:pPr lvl="2" hangingPunct="0"/>
            <a:r>
              <a:rPr lang="en-US" sz="2200" dirty="0"/>
              <a:t>This will eliminate need</a:t>
            </a:r>
            <a:br>
              <a:rPr lang="en-US" sz="2200" dirty="0"/>
            </a:br>
            <a:r>
              <a:rPr lang="en-US" sz="2200" dirty="0"/>
              <a:t>for HPC bypass</a:t>
            </a:r>
          </a:p>
          <a:p>
            <a:pPr lvl="1" hangingPunct="0"/>
            <a:r>
              <a:rPr lang="en-US" sz="2200" dirty="0"/>
              <a:t>See diagrams next page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12080" y="4297680"/>
            <a:ext cx="3749040" cy="24688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610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Single Modern Router replaces one side of Border between SLAC and the Internet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0" y="1019300"/>
            <a:ext cx="8153400" cy="3307886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8000" dirty="0" smtClean="0"/>
              <a:t>Science today has big data requirements: LHC, LCLS, KIPAC + to come LSST, LCLS-2…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8000" dirty="0" smtClean="0"/>
              <a:t>Outstripping today’s 10Gbps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8000" dirty="0" smtClean="0"/>
              <a:t>It is a bottleneck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8000" dirty="0" smtClean="0"/>
              <a:t>Single 100G router to </a:t>
            </a:r>
            <a:br>
              <a:rPr lang="en-US" sz="8000" dirty="0" smtClean="0"/>
            </a:br>
            <a:r>
              <a:rPr lang="en-US" sz="8000" dirty="0" smtClean="0"/>
              <a:t>connect science to </a:t>
            </a:r>
            <a:br>
              <a:rPr lang="en-US" sz="8000" dirty="0" smtClean="0"/>
            </a:br>
            <a:r>
              <a:rPr lang="en-US" sz="8000" dirty="0" smtClean="0"/>
              <a:t>Internet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8000" dirty="0" smtClean="0"/>
              <a:t>By pass core &amp; FW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8000" dirty="0" smtClean="0"/>
              <a:t>Only for Internet traffic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8000" dirty="0" smtClean="0"/>
              <a:t>Failover to 10Gbps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7400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075318"/>
            <a:ext cx="5943600" cy="478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152400" y="2362200"/>
            <a:ext cx="2667000" cy="1371600"/>
          </a:xfrm>
          <a:prstGeom prst="wedgeRectCallout">
            <a:avLst>
              <a:gd name="adj1" fmla="val 161774"/>
              <a:gd name="adj2" fmla="val -1048"/>
            </a:avLst>
          </a:prstGeom>
          <a:solidFill>
            <a:schemeClr val="accent1"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094024" y="4500199"/>
            <a:ext cx="78739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Farm </a:t>
            </a:r>
            <a:br>
              <a:rPr lang="en-US" dirty="0" smtClean="0"/>
            </a:br>
            <a:r>
              <a:rPr lang="en-US" dirty="0" smtClean="0"/>
              <a:t>core</a:t>
            </a:r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7564582" y="4319710"/>
            <a:ext cx="1555667" cy="2164217"/>
          </a:xfrm>
          <a:custGeom>
            <a:avLst/>
            <a:gdLst>
              <a:gd name="connsiteX0" fmla="*/ 201880 w 1555667"/>
              <a:gd name="connsiteY0" fmla="*/ 97911 h 2164217"/>
              <a:gd name="connsiteX1" fmla="*/ 201880 w 1555667"/>
              <a:gd name="connsiteY1" fmla="*/ 97911 h 2164217"/>
              <a:gd name="connsiteX2" fmla="*/ 95002 w 1555667"/>
              <a:gd name="connsiteY2" fmla="*/ 121661 h 2164217"/>
              <a:gd name="connsiteX3" fmla="*/ 71252 w 1555667"/>
              <a:gd name="connsiteY3" fmla="*/ 192913 h 2164217"/>
              <a:gd name="connsiteX4" fmla="*/ 47501 w 1555667"/>
              <a:gd name="connsiteY4" fmla="*/ 228539 h 2164217"/>
              <a:gd name="connsiteX5" fmla="*/ 23750 w 1555667"/>
              <a:gd name="connsiteY5" fmla="*/ 299791 h 2164217"/>
              <a:gd name="connsiteX6" fmla="*/ 11875 w 1555667"/>
              <a:gd name="connsiteY6" fmla="*/ 335417 h 2164217"/>
              <a:gd name="connsiteX7" fmla="*/ 0 w 1555667"/>
              <a:gd name="connsiteY7" fmla="*/ 382919 h 2164217"/>
              <a:gd name="connsiteX8" fmla="*/ 11875 w 1555667"/>
              <a:gd name="connsiteY8" fmla="*/ 822306 h 2164217"/>
              <a:gd name="connsiteX9" fmla="*/ 23750 w 1555667"/>
              <a:gd name="connsiteY9" fmla="*/ 869807 h 2164217"/>
              <a:gd name="connsiteX10" fmla="*/ 59376 w 1555667"/>
              <a:gd name="connsiteY10" fmla="*/ 941059 h 2164217"/>
              <a:gd name="connsiteX11" fmla="*/ 95002 w 1555667"/>
              <a:gd name="connsiteY11" fmla="*/ 964809 h 2164217"/>
              <a:gd name="connsiteX12" fmla="*/ 154379 w 1555667"/>
              <a:gd name="connsiteY12" fmla="*/ 1024186 h 2164217"/>
              <a:gd name="connsiteX13" fmla="*/ 178130 w 1555667"/>
              <a:gd name="connsiteY13" fmla="*/ 1059812 h 2164217"/>
              <a:gd name="connsiteX14" fmla="*/ 249382 w 1555667"/>
              <a:gd name="connsiteY14" fmla="*/ 1095438 h 2164217"/>
              <a:gd name="connsiteX15" fmla="*/ 273132 w 1555667"/>
              <a:gd name="connsiteY15" fmla="*/ 1131064 h 2164217"/>
              <a:gd name="connsiteX16" fmla="*/ 296883 w 1555667"/>
              <a:gd name="connsiteY16" fmla="*/ 1202316 h 2164217"/>
              <a:gd name="connsiteX17" fmla="*/ 332509 w 1555667"/>
              <a:gd name="connsiteY17" fmla="*/ 1226067 h 2164217"/>
              <a:gd name="connsiteX18" fmla="*/ 403761 w 1555667"/>
              <a:gd name="connsiteY18" fmla="*/ 1297319 h 2164217"/>
              <a:gd name="connsiteX19" fmla="*/ 439387 w 1555667"/>
              <a:gd name="connsiteY19" fmla="*/ 1368571 h 2164217"/>
              <a:gd name="connsiteX20" fmla="*/ 475013 w 1555667"/>
              <a:gd name="connsiteY20" fmla="*/ 1404196 h 2164217"/>
              <a:gd name="connsiteX21" fmla="*/ 522514 w 1555667"/>
              <a:gd name="connsiteY21" fmla="*/ 1475448 h 2164217"/>
              <a:gd name="connsiteX22" fmla="*/ 546265 w 1555667"/>
              <a:gd name="connsiteY22" fmla="*/ 1511074 h 2164217"/>
              <a:gd name="connsiteX23" fmla="*/ 570015 w 1555667"/>
              <a:gd name="connsiteY23" fmla="*/ 1546700 h 2164217"/>
              <a:gd name="connsiteX24" fmla="*/ 605641 w 1555667"/>
              <a:gd name="connsiteY24" fmla="*/ 1617952 h 2164217"/>
              <a:gd name="connsiteX25" fmla="*/ 641267 w 1555667"/>
              <a:gd name="connsiteY25" fmla="*/ 1641703 h 2164217"/>
              <a:gd name="connsiteX26" fmla="*/ 605641 w 1555667"/>
              <a:gd name="connsiteY26" fmla="*/ 1665454 h 2164217"/>
              <a:gd name="connsiteX27" fmla="*/ 570015 w 1555667"/>
              <a:gd name="connsiteY27" fmla="*/ 1819833 h 2164217"/>
              <a:gd name="connsiteX28" fmla="*/ 581891 w 1555667"/>
              <a:gd name="connsiteY28" fmla="*/ 1867334 h 2164217"/>
              <a:gd name="connsiteX29" fmla="*/ 617517 w 1555667"/>
              <a:gd name="connsiteY29" fmla="*/ 1891085 h 2164217"/>
              <a:gd name="connsiteX30" fmla="*/ 653143 w 1555667"/>
              <a:gd name="connsiteY30" fmla="*/ 1926711 h 2164217"/>
              <a:gd name="connsiteX31" fmla="*/ 736270 w 1555667"/>
              <a:gd name="connsiteY31" fmla="*/ 2009838 h 2164217"/>
              <a:gd name="connsiteX32" fmla="*/ 771896 w 1555667"/>
              <a:gd name="connsiteY32" fmla="*/ 2045464 h 2164217"/>
              <a:gd name="connsiteX33" fmla="*/ 843148 w 1555667"/>
              <a:gd name="connsiteY33" fmla="*/ 2092965 h 2164217"/>
              <a:gd name="connsiteX34" fmla="*/ 878774 w 1555667"/>
              <a:gd name="connsiteY34" fmla="*/ 2116716 h 2164217"/>
              <a:gd name="connsiteX35" fmla="*/ 950026 w 1555667"/>
              <a:gd name="connsiteY35" fmla="*/ 2152342 h 2164217"/>
              <a:gd name="connsiteX36" fmla="*/ 1211283 w 1555667"/>
              <a:gd name="connsiteY36" fmla="*/ 2164217 h 2164217"/>
              <a:gd name="connsiteX37" fmla="*/ 1341912 w 1555667"/>
              <a:gd name="connsiteY37" fmla="*/ 2152342 h 2164217"/>
              <a:gd name="connsiteX38" fmla="*/ 1353787 w 1555667"/>
              <a:gd name="connsiteY38" fmla="*/ 2116716 h 2164217"/>
              <a:gd name="connsiteX39" fmla="*/ 1425039 w 1555667"/>
              <a:gd name="connsiteY39" fmla="*/ 2069215 h 2164217"/>
              <a:gd name="connsiteX40" fmla="*/ 1496291 w 1555667"/>
              <a:gd name="connsiteY40" fmla="*/ 2045464 h 2164217"/>
              <a:gd name="connsiteX41" fmla="*/ 1520041 w 1555667"/>
              <a:gd name="connsiteY41" fmla="*/ 1997963 h 2164217"/>
              <a:gd name="connsiteX42" fmla="*/ 1543792 w 1555667"/>
              <a:gd name="connsiteY42" fmla="*/ 1962337 h 2164217"/>
              <a:gd name="connsiteX43" fmla="*/ 1555667 w 1555667"/>
              <a:gd name="connsiteY43" fmla="*/ 1891085 h 2164217"/>
              <a:gd name="connsiteX44" fmla="*/ 1543792 w 1555667"/>
              <a:gd name="connsiteY44" fmla="*/ 1451698 h 2164217"/>
              <a:gd name="connsiteX45" fmla="*/ 1531917 w 1555667"/>
              <a:gd name="connsiteY45" fmla="*/ 1119189 h 2164217"/>
              <a:gd name="connsiteX46" fmla="*/ 1520041 w 1555667"/>
              <a:gd name="connsiteY46" fmla="*/ 679802 h 2164217"/>
              <a:gd name="connsiteX47" fmla="*/ 1496291 w 1555667"/>
              <a:gd name="connsiteY47" fmla="*/ 584799 h 2164217"/>
              <a:gd name="connsiteX48" fmla="*/ 1472540 w 1555667"/>
              <a:gd name="connsiteY48" fmla="*/ 537298 h 2164217"/>
              <a:gd name="connsiteX49" fmla="*/ 1460665 w 1555667"/>
              <a:gd name="connsiteY49" fmla="*/ 489796 h 2164217"/>
              <a:gd name="connsiteX50" fmla="*/ 1448789 w 1555667"/>
              <a:gd name="connsiteY50" fmla="*/ 454171 h 2164217"/>
              <a:gd name="connsiteX51" fmla="*/ 1413163 w 1555667"/>
              <a:gd name="connsiteY51" fmla="*/ 311667 h 2164217"/>
              <a:gd name="connsiteX52" fmla="*/ 1401288 w 1555667"/>
              <a:gd name="connsiteY52" fmla="*/ 276041 h 2164217"/>
              <a:gd name="connsiteX53" fmla="*/ 1389413 w 1555667"/>
              <a:gd name="connsiteY53" fmla="*/ 240415 h 2164217"/>
              <a:gd name="connsiteX54" fmla="*/ 1353787 w 1555667"/>
              <a:gd name="connsiteY54" fmla="*/ 204789 h 2164217"/>
              <a:gd name="connsiteX55" fmla="*/ 1270660 w 1555667"/>
              <a:gd name="connsiteY55" fmla="*/ 109786 h 2164217"/>
              <a:gd name="connsiteX56" fmla="*/ 1175657 w 1555667"/>
              <a:gd name="connsiteY56" fmla="*/ 74160 h 2164217"/>
              <a:gd name="connsiteX57" fmla="*/ 1068779 w 1555667"/>
              <a:gd name="connsiteY57" fmla="*/ 62285 h 2164217"/>
              <a:gd name="connsiteX58" fmla="*/ 819397 w 1555667"/>
              <a:gd name="connsiteY58" fmla="*/ 26659 h 2164217"/>
              <a:gd name="connsiteX59" fmla="*/ 771896 w 1555667"/>
              <a:gd name="connsiteY59" fmla="*/ 14784 h 2164217"/>
              <a:gd name="connsiteX60" fmla="*/ 296883 w 1555667"/>
              <a:gd name="connsiteY60" fmla="*/ 14784 h 2164217"/>
              <a:gd name="connsiteX61" fmla="*/ 261257 w 1555667"/>
              <a:gd name="connsiteY61" fmla="*/ 26659 h 2164217"/>
              <a:gd name="connsiteX62" fmla="*/ 249382 w 1555667"/>
              <a:gd name="connsiteY62" fmla="*/ 62285 h 2164217"/>
              <a:gd name="connsiteX63" fmla="*/ 190005 w 1555667"/>
              <a:gd name="connsiteY63" fmla="*/ 121661 h 2164217"/>
              <a:gd name="connsiteX64" fmla="*/ 201880 w 1555667"/>
              <a:gd name="connsiteY64" fmla="*/ 97911 h 2164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555667" h="2164217">
                <a:moveTo>
                  <a:pt x="201880" y="97911"/>
                </a:moveTo>
                <a:lnTo>
                  <a:pt x="201880" y="97911"/>
                </a:lnTo>
                <a:cubicBezTo>
                  <a:pt x="166254" y="105828"/>
                  <a:pt x="124517" y="100196"/>
                  <a:pt x="95002" y="121661"/>
                </a:cubicBezTo>
                <a:cubicBezTo>
                  <a:pt x="74755" y="136386"/>
                  <a:pt x="85139" y="172082"/>
                  <a:pt x="71252" y="192913"/>
                </a:cubicBezTo>
                <a:lnTo>
                  <a:pt x="47501" y="228539"/>
                </a:lnTo>
                <a:lnTo>
                  <a:pt x="23750" y="299791"/>
                </a:lnTo>
                <a:cubicBezTo>
                  <a:pt x="19792" y="311666"/>
                  <a:pt x="14911" y="323273"/>
                  <a:pt x="11875" y="335417"/>
                </a:cubicBezTo>
                <a:lnTo>
                  <a:pt x="0" y="382919"/>
                </a:lnTo>
                <a:cubicBezTo>
                  <a:pt x="3958" y="529381"/>
                  <a:pt x="4737" y="675964"/>
                  <a:pt x="11875" y="822306"/>
                </a:cubicBezTo>
                <a:cubicBezTo>
                  <a:pt x="12670" y="838608"/>
                  <a:pt x="19266" y="854114"/>
                  <a:pt x="23750" y="869807"/>
                </a:cubicBezTo>
                <a:cubicBezTo>
                  <a:pt x="31476" y="896848"/>
                  <a:pt x="38560" y="920243"/>
                  <a:pt x="59376" y="941059"/>
                </a:cubicBezTo>
                <a:cubicBezTo>
                  <a:pt x="69468" y="951151"/>
                  <a:pt x="83127" y="956892"/>
                  <a:pt x="95002" y="964809"/>
                </a:cubicBezTo>
                <a:cubicBezTo>
                  <a:pt x="158338" y="1059812"/>
                  <a:pt x="75210" y="945017"/>
                  <a:pt x="154379" y="1024186"/>
                </a:cubicBezTo>
                <a:cubicBezTo>
                  <a:pt x="164471" y="1034278"/>
                  <a:pt x="168038" y="1049720"/>
                  <a:pt x="178130" y="1059812"/>
                </a:cubicBezTo>
                <a:cubicBezTo>
                  <a:pt x="201152" y="1082834"/>
                  <a:pt x="220405" y="1085779"/>
                  <a:pt x="249382" y="1095438"/>
                </a:cubicBezTo>
                <a:cubicBezTo>
                  <a:pt x="257299" y="1107313"/>
                  <a:pt x="267336" y="1118022"/>
                  <a:pt x="273132" y="1131064"/>
                </a:cubicBezTo>
                <a:cubicBezTo>
                  <a:pt x="283300" y="1153942"/>
                  <a:pt x="276052" y="1188429"/>
                  <a:pt x="296883" y="1202316"/>
                </a:cubicBezTo>
                <a:cubicBezTo>
                  <a:pt x="308758" y="1210233"/>
                  <a:pt x="321842" y="1216585"/>
                  <a:pt x="332509" y="1226067"/>
                </a:cubicBezTo>
                <a:cubicBezTo>
                  <a:pt x="357613" y="1248382"/>
                  <a:pt x="403761" y="1297319"/>
                  <a:pt x="403761" y="1297319"/>
                </a:cubicBezTo>
                <a:cubicBezTo>
                  <a:pt x="415663" y="1333025"/>
                  <a:pt x="413808" y="1337877"/>
                  <a:pt x="439387" y="1368571"/>
                </a:cubicBezTo>
                <a:cubicBezTo>
                  <a:pt x="450138" y="1381472"/>
                  <a:pt x="464702" y="1390940"/>
                  <a:pt x="475013" y="1404196"/>
                </a:cubicBezTo>
                <a:cubicBezTo>
                  <a:pt x="492538" y="1426728"/>
                  <a:pt x="506680" y="1451697"/>
                  <a:pt x="522514" y="1475448"/>
                </a:cubicBezTo>
                <a:lnTo>
                  <a:pt x="546265" y="1511074"/>
                </a:lnTo>
                <a:cubicBezTo>
                  <a:pt x="554182" y="1522949"/>
                  <a:pt x="565501" y="1533160"/>
                  <a:pt x="570015" y="1546700"/>
                </a:cubicBezTo>
                <a:cubicBezTo>
                  <a:pt x="579673" y="1575674"/>
                  <a:pt x="582622" y="1594933"/>
                  <a:pt x="605641" y="1617952"/>
                </a:cubicBezTo>
                <a:cubicBezTo>
                  <a:pt x="615733" y="1628044"/>
                  <a:pt x="629392" y="1633786"/>
                  <a:pt x="641267" y="1641703"/>
                </a:cubicBezTo>
                <a:cubicBezTo>
                  <a:pt x="629392" y="1649620"/>
                  <a:pt x="615733" y="1655362"/>
                  <a:pt x="605641" y="1665454"/>
                </a:cubicBezTo>
                <a:cubicBezTo>
                  <a:pt x="562370" y="1708726"/>
                  <a:pt x="576216" y="1757831"/>
                  <a:pt x="570015" y="1819833"/>
                </a:cubicBezTo>
                <a:cubicBezTo>
                  <a:pt x="573974" y="1835667"/>
                  <a:pt x="572838" y="1853754"/>
                  <a:pt x="581891" y="1867334"/>
                </a:cubicBezTo>
                <a:cubicBezTo>
                  <a:pt x="589808" y="1879209"/>
                  <a:pt x="606553" y="1881948"/>
                  <a:pt x="617517" y="1891085"/>
                </a:cubicBezTo>
                <a:cubicBezTo>
                  <a:pt x="630419" y="1901836"/>
                  <a:pt x="642832" y="1913454"/>
                  <a:pt x="653143" y="1926711"/>
                </a:cubicBezTo>
                <a:cubicBezTo>
                  <a:pt x="719838" y="2012462"/>
                  <a:pt x="668192" y="1987146"/>
                  <a:pt x="736270" y="2009838"/>
                </a:cubicBezTo>
                <a:cubicBezTo>
                  <a:pt x="748145" y="2021713"/>
                  <a:pt x="758639" y="2035153"/>
                  <a:pt x="771896" y="2045464"/>
                </a:cubicBezTo>
                <a:cubicBezTo>
                  <a:pt x="794428" y="2062989"/>
                  <a:pt x="819397" y="2077131"/>
                  <a:pt x="843148" y="2092965"/>
                </a:cubicBezTo>
                <a:lnTo>
                  <a:pt x="878774" y="2116716"/>
                </a:lnTo>
                <a:cubicBezTo>
                  <a:pt x="900609" y="2131273"/>
                  <a:pt x="922090" y="2150107"/>
                  <a:pt x="950026" y="2152342"/>
                </a:cubicBezTo>
                <a:cubicBezTo>
                  <a:pt x="1036924" y="2159294"/>
                  <a:pt x="1124197" y="2160259"/>
                  <a:pt x="1211283" y="2164217"/>
                </a:cubicBezTo>
                <a:cubicBezTo>
                  <a:pt x="1254826" y="2160259"/>
                  <a:pt x="1300433" y="2166168"/>
                  <a:pt x="1341912" y="2152342"/>
                </a:cubicBezTo>
                <a:cubicBezTo>
                  <a:pt x="1353787" y="2148384"/>
                  <a:pt x="1344936" y="2125567"/>
                  <a:pt x="1353787" y="2116716"/>
                </a:cubicBezTo>
                <a:cubicBezTo>
                  <a:pt x="1373971" y="2096532"/>
                  <a:pt x="1397959" y="2078242"/>
                  <a:pt x="1425039" y="2069215"/>
                </a:cubicBezTo>
                <a:lnTo>
                  <a:pt x="1496291" y="2045464"/>
                </a:lnTo>
                <a:cubicBezTo>
                  <a:pt x="1504208" y="2029630"/>
                  <a:pt x="1511258" y="2013333"/>
                  <a:pt x="1520041" y="1997963"/>
                </a:cubicBezTo>
                <a:cubicBezTo>
                  <a:pt x="1527122" y="1985571"/>
                  <a:pt x="1539279" y="1975877"/>
                  <a:pt x="1543792" y="1962337"/>
                </a:cubicBezTo>
                <a:cubicBezTo>
                  <a:pt x="1551406" y="1939494"/>
                  <a:pt x="1551709" y="1914836"/>
                  <a:pt x="1555667" y="1891085"/>
                </a:cubicBezTo>
                <a:cubicBezTo>
                  <a:pt x="1551709" y="1744623"/>
                  <a:pt x="1548298" y="1598145"/>
                  <a:pt x="1543792" y="1451698"/>
                </a:cubicBezTo>
                <a:cubicBezTo>
                  <a:pt x="1540381" y="1340843"/>
                  <a:pt x="1535328" y="1230044"/>
                  <a:pt x="1531917" y="1119189"/>
                </a:cubicBezTo>
                <a:cubicBezTo>
                  <a:pt x="1527411" y="972742"/>
                  <a:pt x="1529787" y="825993"/>
                  <a:pt x="1520041" y="679802"/>
                </a:cubicBezTo>
                <a:cubicBezTo>
                  <a:pt x="1517870" y="647232"/>
                  <a:pt x="1510889" y="613995"/>
                  <a:pt x="1496291" y="584799"/>
                </a:cubicBezTo>
                <a:lnTo>
                  <a:pt x="1472540" y="537298"/>
                </a:lnTo>
                <a:cubicBezTo>
                  <a:pt x="1468582" y="521464"/>
                  <a:pt x="1465149" y="505489"/>
                  <a:pt x="1460665" y="489796"/>
                </a:cubicBezTo>
                <a:cubicBezTo>
                  <a:pt x="1457226" y="477760"/>
                  <a:pt x="1451504" y="466390"/>
                  <a:pt x="1448789" y="454171"/>
                </a:cubicBezTo>
                <a:cubicBezTo>
                  <a:pt x="1416803" y="310236"/>
                  <a:pt x="1461160" y="455657"/>
                  <a:pt x="1413163" y="311667"/>
                </a:cubicBezTo>
                <a:lnTo>
                  <a:pt x="1401288" y="276041"/>
                </a:lnTo>
                <a:cubicBezTo>
                  <a:pt x="1397330" y="264166"/>
                  <a:pt x="1398264" y="249266"/>
                  <a:pt x="1389413" y="240415"/>
                </a:cubicBezTo>
                <a:cubicBezTo>
                  <a:pt x="1377538" y="228540"/>
                  <a:pt x="1364098" y="218046"/>
                  <a:pt x="1353787" y="204789"/>
                </a:cubicBezTo>
                <a:cubicBezTo>
                  <a:pt x="1308445" y="146492"/>
                  <a:pt x="1324998" y="136955"/>
                  <a:pt x="1270660" y="109786"/>
                </a:cubicBezTo>
                <a:cubicBezTo>
                  <a:pt x="1268512" y="108712"/>
                  <a:pt x="1191076" y="76730"/>
                  <a:pt x="1175657" y="74160"/>
                </a:cubicBezTo>
                <a:cubicBezTo>
                  <a:pt x="1140299" y="68267"/>
                  <a:pt x="1104405" y="66243"/>
                  <a:pt x="1068779" y="62285"/>
                </a:cubicBezTo>
                <a:cubicBezTo>
                  <a:pt x="941072" y="19716"/>
                  <a:pt x="1022507" y="40199"/>
                  <a:pt x="819397" y="26659"/>
                </a:cubicBezTo>
                <a:cubicBezTo>
                  <a:pt x="803563" y="22701"/>
                  <a:pt x="788187" y="15771"/>
                  <a:pt x="771896" y="14784"/>
                </a:cubicBezTo>
                <a:cubicBezTo>
                  <a:pt x="450721" y="-4681"/>
                  <a:pt x="516436" y="-5176"/>
                  <a:pt x="296883" y="14784"/>
                </a:cubicBezTo>
                <a:cubicBezTo>
                  <a:pt x="285008" y="18742"/>
                  <a:pt x="270108" y="17808"/>
                  <a:pt x="261257" y="26659"/>
                </a:cubicBezTo>
                <a:cubicBezTo>
                  <a:pt x="252406" y="35510"/>
                  <a:pt x="254980" y="51089"/>
                  <a:pt x="249382" y="62285"/>
                </a:cubicBezTo>
                <a:cubicBezTo>
                  <a:pt x="238072" y="84905"/>
                  <a:pt x="217149" y="114875"/>
                  <a:pt x="190005" y="121661"/>
                </a:cubicBezTo>
                <a:cubicBezTo>
                  <a:pt x="184574" y="123019"/>
                  <a:pt x="199901" y="101869"/>
                  <a:pt x="201880" y="97911"/>
                </a:cubicBezTo>
                <a:close/>
              </a:path>
            </a:pathLst>
          </a:cu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21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462131" y="1276158"/>
            <a:ext cx="6681869" cy="56083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1"/>
          <p:cNvSpPr txBox="1"/>
          <p:nvPr/>
        </p:nvSpPr>
        <p:spPr>
          <a:xfrm>
            <a:off x="215640" y="7164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1C028274-15AC-4B67-95F0-A369EBCF1218}" type="slidenum">
              <a:t>8</a:t>
            </a:fld>
            <a:endParaRPr lang="en-US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itle 2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Technical developments – 100G phase 1 vs final state</a:t>
            </a: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0" y="1447800"/>
            <a:ext cx="2819399" cy="4648200"/>
          </a:xfrm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9pPr>
          </a:lstStyle>
          <a:p>
            <a:pPr hangingPunct="0"/>
            <a:r>
              <a:rPr lang="en-US" sz="2400" dirty="0" smtClean="0"/>
              <a:t>Existing 9 year old core network replaced</a:t>
            </a:r>
          </a:p>
          <a:p>
            <a:pPr hangingPunct="0"/>
            <a:r>
              <a:rPr lang="en-US" sz="2400" dirty="0" smtClean="0"/>
              <a:t>All red links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are 100Gbps</a:t>
            </a:r>
          </a:p>
          <a:p>
            <a:pPr hangingPunct="0"/>
            <a:r>
              <a:rPr lang="en-US" sz="2400" dirty="0" smtClean="0"/>
              <a:t>No single point of failure for science</a:t>
            </a:r>
          </a:p>
          <a:p>
            <a:pPr hangingPunct="0"/>
            <a:endParaRPr lang="en-US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689452" y="3433987"/>
            <a:ext cx="13089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FY15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40285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 end:  Questions?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9" y="1295400"/>
            <a:ext cx="4715964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767143" y="1295400"/>
            <a:ext cx="4300657" cy="5013706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Contacts:</a:t>
            </a:r>
          </a:p>
          <a:p>
            <a:r>
              <a:rPr lang="en-US" sz="2600" b="1" dirty="0" smtClean="0"/>
              <a:t>Associate CIO IT-operations</a:t>
            </a:r>
          </a:p>
          <a:p>
            <a:r>
              <a:rPr lang="en-US" sz="2800" dirty="0" smtClean="0">
                <a:hlinkClick r:id="rId4"/>
              </a:rPr>
              <a:t>chrisken@slac.stanford.edu</a:t>
            </a:r>
            <a:endParaRPr lang="en-US" sz="2600" b="1" dirty="0" smtClean="0"/>
          </a:p>
          <a:p>
            <a:r>
              <a:rPr lang="en-US" sz="2600" b="1" dirty="0" smtClean="0"/>
              <a:t>Network manager:</a:t>
            </a:r>
          </a:p>
          <a:p>
            <a:r>
              <a:rPr lang="en-US" sz="2800" dirty="0" smtClean="0">
                <a:hlinkClick r:id="rId5"/>
              </a:rPr>
              <a:t>cottrell@slac.stanford.edu</a:t>
            </a:r>
            <a:r>
              <a:rPr lang="en-US" sz="2800" dirty="0" smtClean="0"/>
              <a:t>,</a:t>
            </a:r>
          </a:p>
          <a:p>
            <a:r>
              <a:rPr lang="en-US" sz="2800" dirty="0"/>
              <a:t>N</a:t>
            </a:r>
            <a:r>
              <a:rPr lang="en-US" sz="2800" dirty="0" smtClean="0"/>
              <a:t>etwork Engineer</a:t>
            </a:r>
          </a:p>
          <a:p>
            <a:r>
              <a:rPr lang="en-US" sz="2800" dirty="0" smtClean="0">
                <a:hlinkClick r:id="rId6"/>
              </a:rPr>
              <a:t>antony@slac.stanford.edu</a:t>
            </a:r>
            <a:endParaRPr lang="en-US" sz="2800" dirty="0" smtClean="0"/>
          </a:p>
          <a:p>
            <a:endParaRPr lang="en-US" sz="28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6400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94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686</Words>
  <Application>Microsoft Office PowerPoint</Application>
  <PresentationFormat>On-screen Show (4:3)</PresentationFormat>
  <Paragraphs>193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Network Highlights</vt:lpstr>
      <vt:lpstr>IP Address Management (IPAM)</vt:lpstr>
      <vt:lpstr>Testing, Reach Out and go live</vt:lpstr>
      <vt:lpstr>Network Security</vt:lpstr>
      <vt:lpstr>Firewall detection reports</vt:lpstr>
      <vt:lpstr>Technical developments - HPC</vt:lpstr>
      <vt:lpstr>Single Modern Router replaces one side of Border between SLAC and the Internet</vt:lpstr>
      <vt:lpstr>Technical developments – 100G phase 1 vs final state</vt:lpstr>
      <vt:lpstr>The end:  Questions?</vt:lpstr>
      <vt:lpstr>Evolution</vt:lpstr>
      <vt:lpstr>Schedule</vt:lpstr>
      <vt:lpstr>Technical developments - Security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2012-06-11T23:48:53Z</dcterms:created>
  <dcterms:modified xsi:type="dcterms:W3CDTF">2014-11-05T01:05:54Z</dcterms:modified>
</cp:coreProperties>
</file>