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9" r:id="rId5"/>
    <p:sldId id="283" r:id="rId6"/>
    <p:sldId id="276" r:id="rId7"/>
    <p:sldId id="264" r:id="rId8"/>
    <p:sldId id="278" r:id="rId9"/>
    <p:sldId id="279" r:id="rId10"/>
    <p:sldId id="277" r:id="rId11"/>
    <p:sldId id="280" r:id="rId12"/>
    <p:sldId id="281" r:id="rId13"/>
    <p:sldId id="282" r:id="rId14"/>
    <p:sldId id="284" r:id="rId15"/>
    <p:sldId id="285" r:id="rId16"/>
  </p:sldIdLst>
  <p:sldSz cx="9144000" cy="6858000" type="screen4x3"/>
  <p:notesSz cx="6858000" cy="9144000"/>
  <p:custDataLst>
    <p:tags r:id="rId1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A0BD"/>
    <a:srgbClr val="97CAF5"/>
    <a:srgbClr val="981E32"/>
    <a:srgbClr val="FFFFFF"/>
    <a:srgbClr val="C75B12"/>
    <a:srgbClr val="E17000"/>
    <a:srgbClr val="5B8F22"/>
    <a:srgbClr val="D2C295"/>
    <a:srgbClr val="A79E70"/>
    <a:srgbClr val="4D4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 autoAdjust="0"/>
    <p:restoredTop sz="61702" autoAdjust="0"/>
  </p:normalViewPr>
  <p:slideViewPr>
    <p:cSldViewPr snapToObjects="1" showGuides="1">
      <p:cViewPr varScale="1">
        <p:scale>
          <a:sx n="61" d="100"/>
          <a:sy n="61" d="100"/>
        </p:scale>
        <p:origin x="-168" y="-84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-313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832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4/20/2017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rk.intel.com/products/92986/Intel-Xeon-Processor-E5-2620-v4-20M-Cache-2_10-GHz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ark.intel.com/products/75277/Intel-Xeon-Processor-E5-2680-v2-25M-Cache-2_80-GHz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Who else needs</a:t>
            </a:r>
            <a:r>
              <a:rPr lang="en-US" baseline="0" dirty="0" smtClean="0"/>
              <a:t> it:</a:t>
            </a:r>
          </a:p>
          <a:p>
            <a:r>
              <a:rPr lang="en-US" baseline="0" dirty="0" smtClean="0"/>
              <a:t>Science: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Square Kilometer Array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Climate/weather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BIO/Genomics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Oil industry/seismic data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Defense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HPC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Clouds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2908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LCLS: </a:t>
            </a:r>
            <a:r>
              <a:rPr lang="en-US" sz="1200" dirty="0" smtClean="0"/>
              <a:t>&lt;</a:t>
            </a:r>
            <a:r>
              <a:rPr lang="en-US" sz="1200" u="sng" dirty="0" smtClean="0">
                <a:hlinkClick r:id="rId3"/>
              </a:rPr>
              <a:t>http://ark.intel.com/products/92986/Intel-Xeon-Processor-E5-2620-v4-20M-Cache-2_10-GHz</a:t>
            </a:r>
            <a:r>
              <a:rPr lang="en-US" sz="1200" dirty="0" smtClean="0"/>
              <a:t>&gt; 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NERSC: </a:t>
            </a:r>
            <a:r>
              <a:rPr lang="en-US" sz="1400" dirty="0" smtClean="0"/>
              <a:t>&lt;</a:t>
            </a:r>
            <a:r>
              <a:rPr lang="en-US" sz="1400" u="sng" dirty="0" smtClean="0">
                <a:hlinkClick r:id="rId4"/>
              </a:rPr>
              <a:t>http://ark.intel.com/products/75277/Intel-Xeon-Processor-E5-2680-v2-25M-Cache-2_80-GHz</a:t>
            </a:r>
            <a:r>
              <a:rPr lang="en-US" sz="1400" dirty="0" smtClean="0"/>
              <a:t>&gt;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5802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593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500"/>
            <a:ext cx="9158400" cy="68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 b="0"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***INSTRUCTIONS ON HOW TO APPLY IMAGE MASKING TO SLIDE LAYOUT***</a:t>
            </a:r>
            <a:br>
              <a:rPr lang="en-CA" dirty="0" smtClean="0"/>
            </a:br>
            <a:r>
              <a:rPr lang="en-CA" dirty="0" smtClean="0"/>
              <a:t>STEP 1: Click icon to insert image</a:t>
            </a:r>
            <a:br>
              <a:rPr lang="en-CA" dirty="0" smtClean="0"/>
            </a:br>
            <a:r>
              <a:rPr lang="en-CA" dirty="0" smtClean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4" r:id="rId3"/>
    <p:sldLayoutId id="2147483671" r:id="rId4"/>
    <p:sldLayoutId id="2147483672" r:id="rId5"/>
    <p:sldLayoutId id="2147483673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slac.stanford.edu/download/attachments/178521813/ExascaleRequirementsLCLSCaseStudy.docx" TargetMode="External"/><Relationship Id="rId7" Type="http://schemas.openxmlformats.org/officeDocument/2006/relationships/hyperlink" Target="http://inside.igneous.io/moving-a-petabyte-of-data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net/science-engagement/case-studies/multi-facility-workflow-case-study/" TargetMode="External"/><Relationship Id="rId5" Type="http://schemas.openxmlformats.org/officeDocument/2006/relationships/hyperlink" Target="http://www.huffingtonpost.com/2011/12/16/worlds-fastest-internet_n_1154065.html" TargetMode="External"/><Relationship Id="rId4" Type="http://schemas.openxmlformats.org/officeDocument/2006/relationships/hyperlink" Target="http://www.ciodive.com/news/focus-more-on-data-migration-when-moving-to-the-cloud-expert-says/439871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y.es.net/oscars/view/urn:glif:es.net:circuit_es.net-6261?b=1492024080000&amp;e=1492148400000" TargetMode="External"/><Relationship Id="rId2" Type="http://schemas.openxmlformats.org/officeDocument/2006/relationships/hyperlink" Target="https://tools.ietf.org/html/rfc2119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CA" dirty="0"/>
              <a:t>Transferring Multi-Petabytes at </a:t>
            </a:r>
            <a:r>
              <a:rPr lang="en-CA" dirty="0" smtClean="0"/>
              <a:t>~70Gbps</a:t>
            </a:r>
            <a:endParaRPr lang="en-CA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Chin Fang </a:t>
            </a:r>
            <a:r>
              <a:rPr lang="en-CA" dirty="0" err="1" smtClean="0"/>
              <a:t>Zettar</a:t>
            </a:r>
            <a:r>
              <a:rPr lang="en-CA" dirty="0" smtClean="0"/>
              <a:t>, Les Cottrell SLAC, May 5, 2017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en-CA" sz="2400" dirty="0" smtClean="0"/>
              <a:t>ESCC meeting LBNL,</a:t>
            </a:r>
          </a:p>
          <a:p>
            <a:endParaRPr lang="en-CA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724102" y="66585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77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4"/>
          </p:nvPr>
        </p:nvSpPr>
        <p:spPr>
          <a:xfrm>
            <a:off x="228600" y="1028700"/>
            <a:ext cx="83820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Thinking about </a:t>
            </a:r>
            <a:r>
              <a:rPr lang="en-US" dirty="0"/>
              <a:t>using test data sets with different file size distribution patterns, also even bigger test data sets (&gt; 10TiB each, e.g. 50TiB each would be good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Upgrade 200Gbps border at SLAC to two *100Gbps</a:t>
            </a:r>
            <a:endParaRPr lang="en-US" b="1" dirty="0"/>
          </a:p>
          <a:p>
            <a:r>
              <a:rPr lang="en-US" b="1" dirty="0" smtClean="0"/>
              <a:t>Discuss with </a:t>
            </a:r>
            <a:r>
              <a:rPr lang="en-US" b="1" dirty="0"/>
              <a:t>Intel about testing different </a:t>
            </a:r>
            <a:r>
              <a:rPr lang="en-US" b="1" dirty="0" smtClean="0"/>
              <a:t>CPU </a:t>
            </a:r>
            <a:r>
              <a:rPr lang="en-US" b="1" dirty="0"/>
              <a:t>models. 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On </a:t>
            </a:r>
            <a:r>
              <a:rPr lang="en-US" dirty="0"/>
              <a:t>the LCLS side, the modern (Broadwell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but </a:t>
            </a:r>
            <a:r>
              <a:rPr lang="en-US" dirty="0"/>
              <a:t>low-end Intel E5-2620v4 8 core @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2.1 </a:t>
            </a:r>
            <a:r>
              <a:rPr lang="en-US" dirty="0" err="1"/>
              <a:t>Ghz</a:t>
            </a:r>
            <a:r>
              <a:rPr lang="en-US" dirty="0"/>
              <a:t> CPU </a:t>
            </a:r>
            <a:r>
              <a:rPr lang="en-US" dirty="0" smtClean="0"/>
              <a:t>is </a:t>
            </a:r>
            <a:r>
              <a:rPr lang="en-US" dirty="0"/>
              <a:t>used on all five LCLS  </a:t>
            </a:r>
            <a:r>
              <a:rPr lang="en-US" dirty="0" smtClean="0"/>
              <a:t>DTNs</a:t>
            </a:r>
          </a:p>
          <a:p>
            <a:pPr lvl="1"/>
            <a:r>
              <a:rPr lang="en-US" dirty="0" smtClean="0"/>
              <a:t>NERSC </a:t>
            </a:r>
            <a:r>
              <a:rPr lang="en-US" dirty="0"/>
              <a:t>DTNs </a:t>
            </a:r>
            <a:r>
              <a:rPr lang="en-US" dirty="0" smtClean="0"/>
              <a:t>use the older </a:t>
            </a:r>
            <a:r>
              <a:rPr lang="en-US" dirty="0"/>
              <a:t>(Ivy Bridge)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E5-2680 </a:t>
            </a:r>
            <a:r>
              <a:rPr lang="en-US" dirty="0"/>
              <a:t>v2 20 cores @ 2.80GHz </a:t>
            </a:r>
            <a:endParaRPr lang="en-US" dirty="0" smtClean="0"/>
          </a:p>
          <a:p>
            <a:pPr lvl="1"/>
            <a:r>
              <a:rPr lang="en-US" dirty="0" smtClean="0"/>
              <a:t>How do </a:t>
            </a:r>
            <a:r>
              <a:rPr lang="en-US" dirty="0"/>
              <a:t>the CPU choices on DTNs affect </a:t>
            </a:r>
            <a:br>
              <a:rPr lang="en-US" dirty="0"/>
            </a:br>
            <a:r>
              <a:rPr lang="en-US" dirty="0" smtClean="0"/>
              <a:t>the transfer </a:t>
            </a:r>
            <a:r>
              <a:rPr lang="en-US" dirty="0"/>
              <a:t>performance, </a:t>
            </a:r>
            <a:endParaRPr lang="en-US" dirty="0" smtClean="0"/>
          </a:p>
          <a:p>
            <a:pPr indent="-223838"/>
            <a:r>
              <a:rPr lang="en-US" dirty="0" smtClean="0"/>
              <a:t>Look at </a:t>
            </a:r>
            <a:r>
              <a:rPr lang="en-US" b="1" dirty="0" smtClean="0"/>
              <a:t>impact of LCLS </a:t>
            </a:r>
            <a:r>
              <a:rPr lang="en-US" b="1" dirty="0" err="1" smtClean="0"/>
              <a:t>Lustre</a:t>
            </a:r>
            <a:r>
              <a:rPr lang="en-US" b="1" dirty="0" smtClean="0"/>
              <a:t> </a:t>
            </a:r>
            <a:r>
              <a:rPr lang="en-US" dirty="0" smtClean="0"/>
              <a:t>file system</a:t>
            </a:r>
            <a:br>
              <a:rPr lang="en-US" dirty="0" smtClean="0"/>
            </a:br>
            <a:r>
              <a:rPr lang="en-US" dirty="0" smtClean="0"/>
              <a:t>on performance</a:t>
            </a:r>
          </a:p>
          <a:p>
            <a:pPr indent="-223838"/>
            <a:r>
              <a:rPr lang="en-US" b="1" dirty="0" smtClean="0"/>
              <a:t>Then onto NERSC</a:t>
            </a:r>
          </a:p>
          <a:p>
            <a:pPr indent="-223838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575" y="3505200"/>
            <a:ext cx="378142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 flipH="1">
            <a:off x="4800600" y="3505200"/>
            <a:ext cx="561975" cy="167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800600" y="5181600"/>
            <a:ext cx="685800" cy="1419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954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information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228600" y="1066801"/>
            <a:ext cx="8885275" cy="5791200"/>
          </a:xfrm>
          <a:ln w="12700">
            <a:solidFill>
              <a:schemeClr val="tx1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en-US" sz="3800" b="1" dirty="0" smtClean="0"/>
              <a:t>Who needs it</a:t>
            </a:r>
            <a:endParaRPr lang="en-US" sz="2100" dirty="0"/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3500" b="1" dirty="0"/>
              <a:t>LCLS </a:t>
            </a:r>
            <a:r>
              <a:rPr lang="en-US" sz="3500" b="1" dirty="0" err="1"/>
              <a:t>Exascale</a:t>
            </a:r>
            <a:r>
              <a:rPr lang="en-US" sz="3500" b="1" dirty="0"/>
              <a:t> requirements</a:t>
            </a:r>
            <a:r>
              <a:rPr lang="en-US" dirty="0"/>
              <a:t>, </a:t>
            </a:r>
            <a:r>
              <a:rPr lang="en-US" sz="2900" dirty="0" smtClean="0"/>
              <a:t>Thayer </a:t>
            </a:r>
            <a:r>
              <a:rPr lang="en-US" sz="2900" dirty="0"/>
              <a:t>and </a:t>
            </a:r>
            <a:r>
              <a:rPr lang="en-US" sz="2900" dirty="0" smtClean="0"/>
              <a:t>Amedeo, </a:t>
            </a:r>
            <a:r>
              <a:rPr lang="en-US" sz="2900" dirty="0" err="1" smtClean="0"/>
              <a:t>Tbit</a:t>
            </a:r>
            <a:r>
              <a:rPr lang="en-US" sz="2900" dirty="0" smtClean="0"/>
              <a:t>/s 2024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sz="2100" dirty="0" smtClean="0">
                <a:hlinkClick r:id="rId3"/>
              </a:rPr>
              <a:t>https://confluence.slac.stanford.edu/download/attachments/178521813/ExascaleRequirementsLCLSCaseStudy.docx</a:t>
            </a:r>
            <a:endParaRPr lang="en-US" sz="2100" dirty="0" smtClean="0"/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3500" b="1" dirty="0" smtClean="0"/>
              <a:t>Focus </a:t>
            </a:r>
            <a:r>
              <a:rPr lang="en-US" sz="3500" b="1" dirty="0"/>
              <a:t>more on data migration when moving to the cloud, </a:t>
            </a:r>
            <a:endParaRPr lang="en-US" sz="3500" b="1" dirty="0" smtClean="0"/>
          </a:p>
          <a:p>
            <a:pPr marL="914400" lvl="1" indent="-457200">
              <a:buFont typeface="Wingdings" panose="05000000000000000000" pitchFamily="2" charset="2"/>
              <a:buChar char="v"/>
            </a:pPr>
            <a:r>
              <a:rPr lang="en-US" sz="2500" dirty="0" smtClean="0"/>
              <a:t>see </a:t>
            </a:r>
            <a:r>
              <a:rPr lang="en-US" sz="2500" dirty="0">
                <a:hlinkClick r:id="rId4"/>
              </a:rPr>
              <a:t>http://www.ciodive.com/news/focus-more-on-data-migration-when-moving-to-the-cloud-expert-says/439871/</a:t>
            </a:r>
            <a:r>
              <a:rPr lang="en-US" sz="2500" dirty="0"/>
              <a:t>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4000" b="1" dirty="0" smtClean="0"/>
              <a:t>Amazo</a:t>
            </a:r>
            <a:r>
              <a:rPr lang="en-US" sz="4000" dirty="0" smtClean="0"/>
              <a:t>n</a:t>
            </a:r>
            <a:r>
              <a:rPr lang="en-US" sz="4000" dirty="0"/>
              <a:t>, </a:t>
            </a:r>
            <a:r>
              <a:rPr lang="en-US" sz="2000" dirty="0"/>
              <a:t> </a:t>
            </a:r>
            <a:r>
              <a:rPr lang="en-US" sz="2900" dirty="0"/>
              <a:t>ship a </a:t>
            </a:r>
            <a:r>
              <a:rPr lang="en-US" sz="2900" dirty="0" err="1"/>
              <a:t>PByte</a:t>
            </a:r>
            <a:r>
              <a:rPr lang="en-US" sz="2900" dirty="0"/>
              <a:t> </a:t>
            </a:r>
            <a:r>
              <a:rPr lang="en-US" sz="2900" b="1" dirty="0"/>
              <a:t>in a week </a:t>
            </a:r>
            <a:r>
              <a:rPr lang="en-US" sz="2900" dirty="0"/>
              <a:t>(168hours). They manually ship appliances around to get the data from A to B</a:t>
            </a:r>
            <a:r>
              <a:rPr lang="en-US" sz="2900" dirty="0" smtClean="0"/>
              <a:t>.</a:t>
            </a:r>
          </a:p>
          <a:p>
            <a:r>
              <a:rPr lang="en-US" sz="3800" b="1" dirty="0" smtClean="0"/>
              <a:t>Progress</a:t>
            </a:r>
            <a:endParaRPr lang="en-US" sz="3800" b="1" dirty="0"/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3500" b="1" dirty="0"/>
              <a:t>World’s Fastest Internet Speed: 186 </a:t>
            </a:r>
            <a:r>
              <a:rPr lang="en-US" sz="3500" b="1" dirty="0" err="1"/>
              <a:t>Gbps</a:t>
            </a:r>
            <a:r>
              <a:rPr lang="en-US" sz="3500" b="1" dirty="0"/>
              <a:t> Data Transfer Sets New </a:t>
            </a:r>
            <a:r>
              <a:rPr lang="en-US" sz="3500" b="1" dirty="0" smtClean="0"/>
              <a:t>Record</a:t>
            </a:r>
            <a:endParaRPr lang="en-US" sz="3500" b="1" dirty="0"/>
          </a:p>
          <a:p>
            <a:pPr marL="914400" lvl="1" indent="-457200">
              <a:buFont typeface="Wingdings" panose="05000000000000000000" pitchFamily="2" charset="2"/>
              <a:buChar char="v"/>
            </a:pPr>
            <a:r>
              <a:rPr lang="en-US" sz="3300" b="1" dirty="0" smtClean="0"/>
              <a:t>SC11 Seattle &lt;&gt; U Victoria, ten 2U Dell </a:t>
            </a:r>
            <a:r>
              <a:rPr lang="en-US" sz="3300" b="1" dirty="0" smtClean="0"/>
              <a:t>servers</a:t>
            </a:r>
            <a:r>
              <a:rPr lang="en-US" sz="3300" b="1" dirty="0" smtClean="0"/>
              <a:t>, 97Gbps/direction</a:t>
            </a:r>
          </a:p>
          <a:p>
            <a:pPr marL="914400" lvl="1" indent="-457200">
              <a:buFont typeface="Wingdings" panose="05000000000000000000" pitchFamily="2" charset="2"/>
              <a:buChar char="v"/>
            </a:pPr>
            <a:r>
              <a:rPr lang="en-US" sz="2500" b="1" dirty="0"/>
              <a:t>See </a:t>
            </a:r>
            <a:r>
              <a:rPr lang="en-US" sz="2500" b="1" dirty="0">
                <a:hlinkClick r:id="rId5"/>
              </a:rPr>
              <a:t>http://</a:t>
            </a:r>
            <a:r>
              <a:rPr lang="en-US" sz="2500" b="1" dirty="0" smtClean="0">
                <a:hlinkClick r:id="rId5"/>
              </a:rPr>
              <a:t>www.huffingtonpost.com/2011/12/16/worlds-fastest-internet_n_1154065.html</a:t>
            </a:r>
            <a:r>
              <a:rPr lang="en-US" sz="2500" b="1" dirty="0" smtClean="0"/>
              <a:t>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3500" b="1" dirty="0" smtClean="0"/>
              <a:t>LCLS </a:t>
            </a:r>
            <a:r>
              <a:rPr lang="en-US" sz="3500" b="1" dirty="0"/>
              <a:t>SLAC-&gt;NERSC 2013, 116TB in 5 days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sz="2500" dirty="0">
                <a:hlinkClick r:id="rId6"/>
              </a:rPr>
              <a:t>http://es.net/science-engagement/case-studies/multi-facility-workflow-case-study/</a:t>
            </a:r>
            <a:endParaRPr lang="en-US" sz="2500" b="1" dirty="0" smtClean="0"/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3200" b="1" dirty="0" smtClean="0"/>
              <a:t>The </a:t>
            </a:r>
            <a:r>
              <a:rPr lang="en-US" sz="3200" b="1" dirty="0" err="1" smtClean="0"/>
              <a:t>Petascale</a:t>
            </a:r>
            <a:r>
              <a:rPr lang="en-US" sz="3200" b="1" dirty="0" smtClean="0"/>
              <a:t> project, </a:t>
            </a:r>
            <a:r>
              <a:rPr lang="en-US" dirty="0" smtClean="0"/>
              <a:t>Eli Dart, ESCC Winter 2016</a:t>
            </a:r>
          </a:p>
          <a:p>
            <a:pPr marL="914400" lvl="1" indent="-457200">
              <a:buFont typeface="Wingdings" panose="05000000000000000000" pitchFamily="2" charset="2"/>
              <a:buChar char="v"/>
            </a:pPr>
            <a:r>
              <a:rPr lang="en-US" sz="2700" b="1" dirty="0" smtClean="0"/>
              <a:t>Goal </a:t>
            </a:r>
            <a:r>
              <a:rPr lang="en-US" sz="2700" b="1" dirty="0" err="1" smtClean="0"/>
              <a:t>Pbyte</a:t>
            </a:r>
            <a:r>
              <a:rPr lang="en-US" sz="2700" b="1" dirty="0" smtClean="0"/>
              <a:t>/week using Cosmology data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3200" b="1" dirty="0" smtClean="0"/>
              <a:t>Moving </a:t>
            </a:r>
            <a:r>
              <a:rPr lang="en-US" sz="3200" b="1" dirty="0"/>
              <a:t>a Petabyte of data </a:t>
            </a:r>
            <a:r>
              <a:rPr lang="en-US" dirty="0" smtClean="0"/>
              <a:t>June </a:t>
            </a:r>
            <a:r>
              <a:rPr lang="en-US" dirty="0"/>
              <a:t>13, </a:t>
            </a:r>
            <a:r>
              <a:rPr lang="en-US" dirty="0" smtClean="0"/>
              <a:t>2015, identifies why it is difficult.</a:t>
            </a:r>
          </a:p>
          <a:p>
            <a:pPr marL="914400" lvl="1" indent="-457200">
              <a:buFont typeface="Wingdings" panose="05000000000000000000" pitchFamily="2" charset="2"/>
              <a:buChar char="v"/>
            </a:pPr>
            <a:r>
              <a:rPr lang="en-US" sz="2400" dirty="0"/>
              <a:t>(see </a:t>
            </a:r>
            <a:r>
              <a:rPr lang="en-US" sz="2400" dirty="0">
                <a:hlinkClick r:id="rId7"/>
              </a:rPr>
              <a:t>http://inside.igneous.io/moving-a-petabyte-of-data</a:t>
            </a:r>
            <a:r>
              <a:rPr lang="en-US" sz="2400" dirty="0"/>
              <a:t>) </a:t>
            </a:r>
            <a:r>
              <a:rPr lang="en-US" dirty="0"/>
              <a:t>,</a:t>
            </a:r>
            <a:endParaRPr lang="en-US" dirty="0" smtClean="0"/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1851292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Petabyte </a:t>
            </a:r>
            <a:r>
              <a:rPr lang="en-US" dirty="0" smtClean="0"/>
              <a:t>Club &amp; Questions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600" b="1" i="1" dirty="0" smtClean="0"/>
              <a:t>What is special: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i="1" dirty="0" smtClean="0"/>
              <a:t>Scalable. Add more NICs, more DTNs, more storage servers, links as needed/available…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i="1" dirty="0" smtClean="0"/>
              <a:t>Power, space conservative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i="1" dirty="0" smtClean="0"/>
              <a:t>HA tolerant to loss of components</a:t>
            </a:r>
            <a:endParaRPr lang="en-US" b="1" i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i="1" dirty="0" smtClean="0"/>
              <a:t>Reference designs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i="1" dirty="0" smtClean="0"/>
              <a:t>Software available</a:t>
            </a:r>
          </a:p>
          <a:p>
            <a:endParaRPr lang="en-US" b="1" i="1" dirty="0"/>
          </a:p>
          <a:p>
            <a:r>
              <a:rPr lang="en-US" sz="2600" b="1" i="1" dirty="0" smtClean="0"/>
              <a:t>Proposed </a:t>
            </a:r>
            <a:r>
              <a:rPr lang="en-US" sz="2600" b="1" i="1" smtClean="0"/>
              <a:t>PetaByte</a:t>
            </a:r>
            <a:r>
              <a:rPr lang="en-US" sz="2600" b="1" i="1" dirty="0" smtClean="0"/>
              <a:t> Club</a:t>
            </a:r>
            <a:endParaRPr lang="en-US" sz="2600" b="1" i="1" dirty="0"/>
          </a:p>
          <a:p>
            <a:r>
              <a:rPr lang="en-US" b="1" i="1" dirty="0" smtClean="0"/>
              <a:t>A </a:t>
            </a:r>
            <a:r>
              <a:rPr lang="en-US" b="1" i="1" dirty="0"/>
              <a:t>member of the Petabyte Club </a:t>
            </a:r>
            <a:r>
              <a:rPr lang="en-US" b="1" i="1" dirty="0">
                <a:hlinkClick r:id="rId2"/>
              </a:rPr>
              <a:t>MUST</a:t>
            </a:r>
            <a:r>
              <a:rPr lang="en-US" b="1" i="1" dirty="0"/>
              <a:t> be an organization that is capable of using a </a:t>
            </a:r>
            <a:r>
              <a:rPr lang="en-US" b="1" i="1" u="sng" dirty="0"/>
              <a:t>shared production</a:t>
            </a:r>
            <a:r>
              <a:rPr lang="en-US" b="1" i="1" dirty="0"/>
              <a:t> point-to-point WAN link to attain a </a:t>
            </a:r>
            <a:r>
              <a:rPr lang="en-US" b="1" i="1" u="sng" dirty="0"/>
              <a:t>production</a:t>
            </a:r>
            <a:r>
              <a:rPr lang="en-US" b="1" i="1" dirty="0"/>
              <a:t> data transfer rate &gt;= </a:t>
            </a:r>
            <a:r>
              <a:rPr lang="en-US" b="1" i="1" dirty="0">
                <a:hlinkClick r:id="rId3"/>
              </a:rPr>
              <a:t>150PiB-mile/hour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9773" y="1981200"/>
            <a:ext cx="2335619" cy="233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81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LCLS-II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121264"/>
            <a:ext cx="6553200" cy="4620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2526" y="5562600"/>
            <a:ext cx="1712841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Plus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LHC/ATLAS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LSST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rest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1143000"/>
            <a:ext cx="5547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Beam Pulse rate 120HZ=&gt; 1 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Data rate increase by factor 1000 to </a:t>
            </a:r>
            <a:r>
              <a:rPr lang="en-US" dirty="0" err="1" smtClean="0"/>
              <a:t>Tbps</a:t>
            </a:r>
            <a:r>
              <a:rPr lang="en-US" dirty="0" smtClean="0"/>
              <a:t> by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647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4"/>
          </p:nvPr>
        </p:nvSpPr>
        <p:spPr>
          <a:xfrm>
            <a:off x="228600" y="1243584"/>
            <a:ext cx="8656482" cy="5065522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Transfer files over </a:t>
            </a:r>
            <a:r>
              <a:rPr lang="en-US" dirty="0"/>
              <a:t>the 5000-mile OSCARS SLAC </a:t>
            </a:r>
            <a:r>
              <a:rPr lang="en-US" dirty="0" smtClean="0"/>
              <a:t>link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S</a:t>
            </a:r>
            <a:r>
              <a:rPr lang="en-US" b="1" dirty="0" smtClean="0"/>
              <a:t>hared</a:t>
            </a:r>
            <a:r>
              <a:rPr lang="en-US" dirty="0" smtClean="0"/>
              <a:t> in the SLAC production 100Gbps border network</a:t>
            </a:r>
          </a:p>
          <a:p>
            <a:pPr marL="800100" lvl="1" indent="-342900"/>
            <a:r>
              <a:rPr lang="en-US" dirty="0"/>
              <a:t>N</a:t>
            </a:r>
            <a:r>
              <a:rPr lang="en-US" dirty="0" smtClean="0"/>
              <a:t>eed </a:t>
            </a:r>
            <a:r>
              <a:rPr lang="en-US" dirty="0"/>
              <a:t>to keep ~ 20Gbps for other production </a:t>
            </a:r>
            <a:r>
              <a:rPr lang="en-US" dirty="0" smtClean="0"/>
              <a:t>traffic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0.1PB in 3.4 hours at ~70Gbps, </a:t>
            </a:r>
            <a:r>
              <a:rPr lang="en-US" b="1" dirty="0" smtClean="0"/>
              <a:t>1PB in 34 hours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</a:t>
            </a:r>
            <a:r>
              <a:rPr lang="en-US" dirty="0" smtClean="0"/>
              <a:t>sing </a:t>
            </a:r>
            <a:r>
              <a:rPr lang="en-US" dirty="0"/>
              <a:t>the following testbed: </a:t>
            </a:r>
            <a:endParaRPr lang="en-US" dirty="0" smtClean="0"/>
          </a:p>
          <a:p>
            <a:pPr lvl="1"/>
            <a:r>
              <a:rPr lang="en-US" dirty="0" smtClean="0"/>
              <a:t>Two 2-1U storage tiers with ~12TBytes of SSDs</a:t>
            </a:r>
          </a:p>
          <a:p>
            <a:pPr lvl="2"/>
            <a:r>
              <a:rPr lang="en-US" dirty="0" smtClean="0"/>
              <a:t>Connected by InfiniBand</a:t>
            </a:r>
          </a:p>
          <a:p>
            <a:pPr lvl="1"/>
            <a:r>
              <a:rPr lang="en-US" dirty="0" smtClean="0"/>
              <a:t>Two </a:t>
            </a:r>
            <a:r>
              <a:rPr lang="en-US" dirty="0"/>
              <a:t>2-1U DTN clusters (one sending, one receiving), running </a:t>
            </a:r>
            <a:r>
              <a:rPr lang="en-US" dirty="0" err="1"/>
              <a:t>Zettar</a:t>
            </a:r>
            <a:r>
              <a:rPr lang="en-US" dirty="0"/>
              <a:t> </a:t>
            </a:r>
            <a:r>
              <a:rPr lang="en-US" dirty="0" err="1"/>
              <a:t>zx</a:t>
            </a:r>
            <a:r>
              <a:rPr lang="en-US" dirty="0"/>
              <a:t>. </a:t>
            </a:r>
            <a:endParaRPr lang="en-US" dirty="0" smtClean="0"/>
          </a:p>
          <a:p>
            <a:pPr lvl="1"/>
            <a:r>
              <a:rPr lang="en-US" dirty="0" smtClean="0"/>
              <a:t>Each </a:t>
            </a:r>
            <a:r>
              <a:rPr lang="en-US" dirty="0"/>
              <a:t>DTN has 4x10G Ethernet </a:t>
            </a:r>
            <a:r>
              <a:rPr lang="en-US" dirty="0" smtClean="0"/>
              <a:t>ports, </a:t>
            </a:r>
            <a:r>
              <a:rPr lang="en-US" dirty="0"/>
              <a:t>, i.e. 2 x 4 x 10Gbps = </a:t>
            </a:r>
            <a:r>
              <a:rPr lang="en-US" b="1" dirty="0"/>
              <a:t>80Gbp</a:t>
            </a:r>
            <a:r>
              <a:rPr lang="en-US" dirty="0"/>
              <a:t>s  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All ports </a:t>
            </a:r>
            <a:r>
              <a:rPr lang="en-US" dirty="0"/>
              <a:t>are connected </a:t>
            </a:r>
            <a:r>
              <a:rPr lang="en-US" dirty="0" smtClean="0"/>
              <a:t>to 2 x Arista 7280SE-68 </a:t>
            </a:r>
            <a:r>
              <a:rPr lang="en-US" dirty="0"/>
              <a:t>10/100G </a:t>
            </a:r>
            <a:r>
              <a:rPr lang="en-US" dirty="0" smtClean="0"/>
              <a:t>switches.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One of the </a:t>
            </a:r>
            <a:r>
              <a:rPr lang="en-US" dirty="0" err="1"/>
              <a:t>Aristas</a:t>
            </a:r>
            <a:r>
              <a:rPr lang="en-US" dirty="0"/>
              <a:t> </a:t>
            </a:r>
            <a:r>
              <a:rPr lang="en-US" dirty="0" smtClean="0"/>
              <a:t>connects to the SLAC Cisco 100GBps border router &amp; thence to </a:t>
            </a:r>
            <a:r>
              <a:rPr lang="en-US" dirty="0" err="1" smtClean="0"/>
              <a:t>ESnet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Note that due to the testbed hardware configuration, </a:t>
            </a:r>
            <a:r>
              <a:rPr lang="en-US" b="1" dirty="0"/>
              <a:t>the max speed the testbed can attain is ~ 80Gbps. </a:t>
            </a:r>
          </a:p>
        </p:txBody>
      </p:sp>
    </p:spTree>
    <p:extLst>
      <p:ext uri="{BB962C8B-B14F-4D97-AF65-F5344CB8AC3E}">
        <p14:creationId xmlns:p14="http://schemas.microsoft.com/office/powerpoint/2010/main" val="2707756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test bed collocated at SLAC</a:t>
            </a:r>
            <a:endParaRPr lang="en-CA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733" y="4690533"/>
            <a:ext cx="24384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741" y="2286000"/>
            <a:ext cx="271726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/>
        </p:nvCxnSpPr>
        <p:spPr>
          <a:xfrm>
            <a:off x="6477000" y="3505200"/>
            <a:ext cx="609600" cy="16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8686800" y="3505200"/>
            <a:ext cx="457200" cy="16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162800" y="3733800"/>
            <a:ext cx="92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OSCARS</a:t>
            </a:r>
            <a:endParaRPr lang="en-US" dirty="0"/>
          </a:p>
        </p:txBody>
      </p:sp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8683" y="2140695"/>
            <a:ext cx="5978317" cy="4594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791200"/>
            <a:ext cx="6762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143000" y="3366619"/>
            <a:ext cx="656329" cy="36718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DTNs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76799" y="2999438"/>
            <a:ext cx="1549941" cy="36718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Storage tiers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24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all </a:t>
            </a:r>
            <a:r>
              <a:rPr lang="en-US" dirty="0" err="1" smtClean="0"/>
              <a:t>ESnet</a:t>
            </a:r>
            <a:r>
              <a:rPr lang="en-US" dirty="0" smtClean="0"/>
              <a:t> traffic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63" y="2819400"/>
            <a:ext cx="857003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13682" y="4659351"/>
            <a:ext cx="7248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12pm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78257" y="4657494"/>
            <a:ext cx="60785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pm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11945" y="4664931"/>
            <a:ext cx="60785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6pm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00670" y="4650066"/>
            <a:ext cx="60785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pm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655583" y="4646352"/>
            <a:ext cx="9124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Mon 10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791200" y="4648200"/>
            <a:ext cx="5966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3am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81800" y="4646343"/>
            <a:ext cx="5966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am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772400" y="4644486"/>
            <a:ext cx="5966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9am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51252" y="3962400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100G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451252" y="3579543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00G</a:t>
            </a:r>
            <a:endParaRPr lang="en-US" dirty="0"/>
          </a:p>
        </p:txBody>
      </p:sp>
      <p:sp>
        <p:nvSpPr>
          <p:cNvPr id="16" name="Rectangular Callout 15"/>
          <p:cNvSpPr/>
          <p:nvPr/>
        </p:nvSpPr>
        <p:spPr>
          <a:xfrm>
            <a:off x="1678257" y="3200400"/>
            <a:ext cx="1217343" cy="457200"/>
          </a:xfrm>
          <a:prstGeom prst="wedgeRectCallout">
            <a:avLst>
              <a:gd name="adj1" fmla="val 162759"/>
              <a:gd name="adj2" fmla="val 229329"/>
            </a:avLst>
          </a:prstGeom>
          <a:solidFill>
            <a:srgbClr val="97CAF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OSCARS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ular Callout 16"/>
          <p:cNvSpPr/>
          <p:nvPr/>
        </p:nvSpPr>
        <p:spPr>
          <a:xfrm>
            <a:off x="4953000" y="3200400"/>
            <a:ext cx="1295400" cy="381000"/>
          </a:xfrm>
          <a:prstGeom prst="wedgeRectCallout">
            <a:avLst>
              <a:gd name="adj1" fmla="val -97520"/>
              <a:gd name="adj2" fmla="val 153231"/>
            </a:avLst>
          </a:prstGeom>
          <a:solidFill>
            <a:srgbClr val="75A0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LHCONE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ular Callout 17"/>
          <p:cNvSpPr/>
          <p:nvPr/>
        </p:nvSpPr>
        <p:spPr>
          <a:xfrm>
            <a:off x="7086600" y="3200400"/>
            <a:ext cx="1066800" cy="381000"/>
          </a:xfrm>
          <a:prstGeom prst="wedgeRectCallout">
            <a:avLst>
              <a:gd name="adj1" fmla="val -97520"/>
              <a:gd name="adj2" fmla="val 153231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Other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3276600" y="3810000"/>
            <a:ext cx="1905000" cy="914400"/>
          </a:xfrm>
          <a:prstGeom prst="ellipse">
            <a:avLst/>
          </a:prstGeom>
          <a:noFill/>
          <a:ln w="730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13682" y="2209800"/>
            <a:ext cx="682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When running data transfer contributes ~ 1/3 of total </a:t>
            </a:r>
            <a:r>
              <a:rPr lang="en-US" dirty="0" err="1" smtClean="0"/>
              <a:t>ESnet</a:t>
            </a:r>
            <a:r>
              <a:rPr lang="en-US" dirty="0" smtClean="0"/>
              <a:t> traffic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699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66" y="294953"/>
            <a:ext cx="7831670" cy="317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9" y="2026537"/>
            <a:ext cx="8420553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210069" y="654937"/>
            <a:ext cx="1013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100Gbps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3801" y="2178937"/>
            <a:ext cx="101386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100Gbps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952000" y="2407537"/>
            <a:ext cx="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952000" y="2864737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68936" y="3338864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68936" y="3829921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68939" y="4287115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90000" y="2661538"/>
            <a:ext cx="762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80    </a:t>
            </a: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23868" y="3135665"/>
            <a:ext cx="7281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60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0805" y="3601336"/>
            <a:ext cx="7111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57741" y="4067007"/>
            <a:ext cx="6180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57743" y="4541137"/>
            <a:ext cx="61805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14600" y="2245237"/>
            <a:ext cx="1066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4/9/2017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04866" y="4803615"/>
            <a:ext cx="7152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20:00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519266" y="4769740"/>
            <a:ext cx="7152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20:30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416733" y="4769731"/>
            <a:ext cx="7152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21:00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348066" y="4735856"/>
            <a:ext cx="7152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21:30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262466" y="4744342"/>
            <a:ext cx="7152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22:00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176866" y="4735895"/>
            <a:ext cx="7152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22:30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091266" y="4727448"/>
            <a:ext cx="7152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23:00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005666" y="4719001"/>
            <a:ext cx="7152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23:30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920066" y="4710554"/>
            <a:ext cx="7152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00:00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8566150" y="6201288"/>
            <a:ext cx="318932" cy="539750"/>
          </a:xfrm>
        </p:spPr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480509"/>
          </a:xfrm>
        </p:spPr>
        <p:txBody>
          <a:bodyPr/>
          <a:lstStyle/>
          <a:p>
            <a:r>
              <a:rPr lang="en-US" dirty="0" smtClean="0"/>
              <a:t>100TBytes in 3.4 hours Testing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57743" y="5088333"/>
            <a:ext cx="89154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10 runs of 10 TB each = 100TB took 3.4 hours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~</a:t>
            </a:r>
            <a:r>
              <a:rPr lang="en-US" dirty="0" smtClean="0"/>
              <a:t> 1PB in 34 hours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LCLS-II need to transfer 20PB SLAC =&gt; NERSC takes 900 hours with our POC setup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843670" y="729734"/>
            <a:ext cx="1167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My.es.net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3642792" y="2476872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Zettar</a:t>
            </a:r>
            <a:r>
              <a:rPr lang="en-US" dirty="0" smtClean="0"/>
              <a:t> </a:t>
            </a:r>
            <a:r>
              <a:rPr lang="en-US" dirty="0" err="1" smtClean="0"/>
              <a:t>Zx</a:t>
            </a:r>
            <a:r>
              <a:rPr lang="en-US" dirty="0" smtClean="0"/>
              <a:t> monitoring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681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29091"/>
            <a:ext cx="8555392" cy="753033"/>
          </a:xfrm>
        </p:spPr>
        <p:txBody>
          <a:bodyPr/>
          <a:lstStyle/>
          <a:p>
            <a:r>
              <a:rPr lang="en-US" dirty="0" err="1" smtClean="0"/>
              <a:t>Weathermap</a:t>
            </a:r>
            <a:r>
              <a:rPr lang="en-US" dirty="0" smtClean="0"/>
              <a:t> of </a:t>
            </a:r>
            <a:r>
              <a:rPr lang="en-US" dirty="0" err="1" smtClean="0"/>
              <a:t>ESnet</a:t>
            </a:r>
            <a:r>
              <a:rPr lang="en-US" dirty="0" smtClean="0"/>
              <a:t> during PB transfer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38975" y="381000"/>
            <a:ext cx="8505025" cy="3728192"/>
            <a:chOff x="385373" y="1381125"/>
            <a:chExt cx="8505025" cy="3728192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85373" y="2057400"/>
              <a:ext cx="8465775" cy="2957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9073" y="1381125"/>
              <a:ext cx="2981325" cy="135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" name="Group 3"/>
            <p:cNvGrpSpPr/>
            <p:nvPr/>
          </p:nvGrpSpPr>
          <p:grpSpPr>
            <a:xfrm>
              <a:off x="5257800" y="4331368"/>
              <a:ext cx="2209800" cy="777949"/>
              <a:chOff x="5257800" y="4331368"/>
              <a:chExt cx="2209800" cy="777949"/>
            </a:xfrm>
          </p:grpSpPr>
          <p:sp>
            <p:nvSpPr>
              <p:cNvPr id="8" name="Oval Callout 7"/>
              <p:cNvSpPr/>
              <p:nvPr/>
            </p:nvSpPr>
            <p:spPr>
              <a:xfrm>
                <a:off x="5257800" y="4347317"/>
                <a:ext cx="2209800" cy="762000"/>
              </a:xfrm>
              <a:prstGeom prst="wedgeEllipseCallout">
                <a:avLst>
                  <a:gd name="adj1" fmla="val -76803"/>
                  <a:gd name="adj2" fmla="val -1922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562600" y="4331368"/>
                <a:ext cx="1752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The 5000-mile SLAC loop</a:t>
                </a:r>
                <a:endParaRPr lang="en-US" b="1" dirty="0"/>
              </a:p>
            </p:txBody>
          </p:sp>
        </p:grpSp>
      </p:grpSp>
      <p:sp>
        <p:nvSpPr>
          <p:cNvPr id="7" name="Oval 6"/>
          <p:cNvSpPr/>
          <p:nvPr/>
        </p:nvSpPr>
        <p:spPr>
          <a:xfrm>
            <a:off x="1066800" y="2725479"/>
            <a:ext cx="4572000" cy="1066800"/>
          </a:xfrm>
          <a:prstGeom prst="ellipse">
            <a:avLst/>
          </a:prstGeom>
          <a:noFill/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351" y="4419600"/>
            <a:ext cx="57681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5513867"/>
            <a:ext cx="5850313" cy="385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Left Brace 11"/>
          <p:cNvSpPr/>
          <p:nvPr/>
        </p:nvSpPr>
        <p:spPr>
          <a:xfrm rot="16200000">
            <a:off x="3619500" y="4052770"/>
            <a:ext cx="381000" cy="3657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ular Callout 12"/>
          <p:cNvSpPr/>
          <p:nvPr/>
        </p:nvSpPr>
        <p:spPr>
          <a:xfrm>
            <a:off x="638975" y="6072070"/>
            <a:ext cx="1342225" cy="557330"/>
          </a:xfrm>
          <a:prstGeom prst="wedgeRectCallout">
            <a:avLst>
              <a:gd name="adj1" fmla="val 53630"/>
              <a:gd name="adj2" fmla="val -15650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4/12/2017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12:12:33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ular Callout 15"/>
          <p:cNvSpPr/>
          <p:nvPr/>
        </p:nvSpPr>
        <p:spPr>
          <a:xfrm>
            <a:off x="6249614" y="6263442"/>
            <a:ext cx="1342225" cy="557330"/>
          </a:xfrm>
          <a:prstGeom prst="wedgeRectCallout">
            <a:avLst>
              <a:gd name="adj1" fmla="val -90543"/>
              <a:gd name="adj2" fmla="val -18893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4/13/2017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22:29:24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85696" y="4331278"/>
            <a:ext cx="529312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/>
              <a:t>100G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6795047" y="4565480"/>
            <a:ext cx="450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8</a:t>
            </a:r>
            <a:r>
              <a:rPr lang="en-US" sz="1100" dirty="0" smtClean="0"/>
              <a:t>0G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6793765" y="4735884"/>
            <a:ext cx="450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60G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6792483" y="5140214"/>
            <a:ext cx="45076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2</a:t>
            </a:r>
            <a:r>
              <a:rPr lang="en-US" sz="1100" dirty="0" smtClean="0"/>
              <a:t>0G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6797303" y="4952082"/>
            <a:ext cx="450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4</a:t>
            </a:r>
            <a:r>
              <a:rPr lang="en-US" sz="1100" dirty="0" smtClean="0"/>
              <a:t>0G</a:t>
            </a:r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2246113" y="6087126"/>
            <a:ext cx="2877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 </a:t>
            </a:r>
            <a:r>
              <a:rPr lang="en-US" dirty="0" err="1" smtClean="0"/>
              <a:t>PetaByte</a:t>
            </a:r>
            <a:r>
              <a:rPr lang="en-US" dirty="0" smtClean="0"/>
              <a:t> in &lt; 1.5days</a:t>
            </a:r>
          </a:p>
          <a:p>
            <a:pPr algn="ctr"/>
            <a:r>
              <a:rPr lang="en-US" dirty="0" smtClean="0"/>
              <a:t>34hrs 16 mins 51 seconds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19400" y="4146612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100*10TByte transfers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26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just the network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143000"/>
            <a:ext cx="5937284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2000" y="6248400"/>
            <a:ext cx="490390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Bottle neck today is the IOPS needed for write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15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Demonstrated </a:t>
            </a:r>
            <a:r>
              <a:rPr lang="en-US" b="1" dirty="0" smtClean="0"/>
              <a:t>sustained 70Gbps over long distances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Today’s challenge is writing </a:t>
            </a:r>
            <a:r>
              <a:rPr lang="en-US" dirty="0" smtClean="0"/>
              <a:t>the data to the files (IOPS)</a:t>
            </a:r>
          </a:p>
          <a:p>
            <a:pPr marL="800100" lvl="1" indent="-342900"/>
            <a:r>
              <a:rPr lang="en-US" dirty="0" smtClean="0"/>
              <a:t>Network not a problem </a:t>
            </a:r>
            <a:r>
              <a:rPr lang="en-US" b="1" dirty="0" smtClean="0"/>
              <a:t>using standard TCP</a:t>
            </a:r>
            <a:r>
              <a:rPr lang="en-US" dirty="0" smtClean="0"/>
              <a:t>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been beating the 16 Intel DC P3700 </a:t>
            </a:r>
            <a:r>
              <a:rPr lang="en-US" dirty="0" err="1"/>
              <a:t>NVMe</a:t>
            </a:r>
            <a:r>
              <a:rPr lang="en-US" dirty="0"/>
              <a:t> SSDs since 2015 much harder and longer than most people in the world. But </a:t>
            </a:r>
            <a:r>
              <a:rPr lang="en-US" b="1" dirty="0"/>
              <a:t>Intel DC P3700 </a:t>
            </a:r>
            <a:r>
              <a:rPr lang="en-US" b="1" dirty="0" err="1"/>
              <a:t>NVMe</a:t>
            </a:r>
            <a:r>
              <a:rPr lang="en-US" dirty="0"/>
              <a:t> </a:t>
            </a:r>
            <a:r>
              <a:rPr lang="en-US" b="1" dirty="0" smtClean="0"/>
              <a:t>SSD </a:t>
            </a:r>
            <a:r>
              <a:rPr lang="en-US" b="1" dirty="0"/>
              <a:t>performance </a:t>
            </a:r>
            <a:r>
              <a:rPr lang="en-US" b="1" dirty="0" smtClean="0"/>
              <a:t>has been consistent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four AIC SB122A-PH 10Bay </a:t>
            </a:r>
            <a:r>
              <a:rPr lang="en-US" dirty="0" err="1"/>
              <a:t>NVMe</a:t>
            </a:r>
            <a:r>
              <a:rPr lang="en-US" dirty="0"/>
              <a:t> 1U </a:t>
            </a:r>
            <a:r>
              <a:rPr lang="en-US" b="1" dirty="0"/>
              <a:t>storage servers have proven to be highly cost-effective choices </a:t>
            </a:r>
            <a:r>
              <a:rPr lang="en-US" dirty="0"/>
              <a:t>as well.  </a:t>
            </a:r>
            <a:r>
              <a:rPr lang="en-US" dirty="0" smtClean="0"/>
              <a:t>Do not need to  spend </a:t>
            </a:r>
            <a:r>
              <a:rPr lang="en-US" dirty="0"/>
              <a:t>big $$$ on the proprietary all-flash storage systems from NetApp, Dell/EMC, Hitachi etc. 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InfiniBand just works.</a:t>
            </a:r>
            <a:r>
              <a:rPr lang="en-US" dirty="0" smtClean="0"/>
              <a:t> </a:t>
            </a:r>
            <a:r>
              <a:rPr lang="en-US" dirty="0"/>
              <a:t>The use of a </a:t>
            </a:r>
            <a:r>
              <a:rPr lang="en-US" dirty="0" err="1"/>
              <a:t>Mellanox</a:t>
            </a:r>
            <a:r>
              <a:rPr lang="en-US" dirty="0"/>
              <a:t> EDR (100Gbps) in each of the AIC SB122A-PH 10Bay </a:t>
            </a:r>
            <a:r>
              <a:rPr lang="en-US" dirty="0" err="1"/>
              <a:t>NVMe</a:t>
            </a:r>
            <a:r>
              <a:rPr lang="en-US" dirty="0"/>
              <a:t> 1U storage server, and a </a:t>
            </a:r>
            <a:r>
              <a:rPr lang="en-US" dirty="0" err="1"/>
              <a:t>Mellanox</a:t>
            </a:r>
            <a:r>
              <a:rPr lang="en-US" dirty="0"/>
              <a:t> FDR (56Gbps) HCA in each of the Yahoo! 1U C73E/64/960 DTN, together with the two </a:t>
            </a:r>
            <a:r>
              <a:rPr lang="en-US" dirty="0" err="1"/>
              <a:t>Mellanox</a:t>
            </a:r>
            <a:r>
              <a:rPr lang="en-US" dirty="0"/>
              <a:t> SB7700 IB switches has proven to be a quite cost-effective and reliable combination.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2203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reasOfScience xmlns="be4c3ea6-cad5-4867-91d9-7216788d6e80"/>
    <ContentCategory1 xmlns="be4c3ea6-cad5-4867-91d9-7216788d6e80">Talks</ContentCategory1>
    <PublishingExpirationDate xmlns="http://schemas.microsoft.com/sharepoint/v3" xsi:nil="true"/>
    <Instruments xmlns="be4c3ea6-cad5-4867-91d9-7216788d6e80">
      <Value>7</Value>
    </Instruments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309C022A5BACE4D8A86646BFE6F373A" ma:contentTypeVersion="6" ma:contentTypeDescription="Create a new document." ma:contentTypeScope="" ma:versionID="fa09eca8e9885d653412965b564ef40e">
  <xsd:schema xmlns:xsd="http://www.w3.org/2001/XMLSchema" xmlns:xs="http://www.w3.org/2001/XMLSchema" xmlns:p="http://schemas.microsoft.com/office/2006/metadata/properties" xmlns:ns1="http://schemas.microsoft.com/sharepoint/v3" xmlns:ns2="be4c3ea6-cad5-4867-91d9-7216788d6e80" targetNamespace="http://schemas.microsoft.com/office/2006/metadata/properties" ma:root="true" ma:fieldsID="5e650a32204f281424193f6b0635a9f5" ns1:_="" ns2:_="">
    <xsd:import namespace="http://schemas.microsoft.com/sharepoint/v3"/>
    <xsd:import namespace="be4c3ea6-cad5-4867-91d9-7216788d6e80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AreasOfScience" minOccurs="0"/>
                <xsd:element ref="ns2:Instruments" minOccurs="0"/>
                <xsd:element ref="ns2:ContentCategory1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4c3ea6-cad5-4867-91d9-7216788d6e80" elementFormDefault="qualified">
    <xsd:import namespace="http://schemas.microsoft.com/office/2006/documentManagement/types"/>
    <xsd:import namespace="http://schemas.microsoft.com/office/infopath/2007/PartnerControls"/>
    <xsd:element name="AreasOfScience" ma:index="10" nillable="true" ma:displayName="AreasOfScience" ma:list="{e1f02b6c-c9b2-4349-9939-471bf3a1aa7d}" ma:internalName="AreasOfScience" ma:showField="Title" ma:web="be4c3ea6-cad5-4867-91d9-7216788d6e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Instruments" ma:index="11" nillable="true" ma:displayName="Instruments" ma:list="{b890da74-bd63-4911-b17a-af6e8f3c956b}" ma:internalName="Instruments" ma:showField="Title" ma:web="be4c3ea6-cad5-4867-91d9-7216788d6e80" ma:requiredMultiChoice="tru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ContentCategory1" ma:index="12" nillable="true" ma:displayName="ContentCategory" ma:format="Dropdown" ma:internalName="ContentCategory1">
      <xsd:simpleType>
        <xsd:restriction base="dms:Choice">
          <xsd:enumeration value="Articles"/>
          <xsd:enumeration value="Design Documents"/>
          <xsd:enumeration value="Posters"/>
          <xsd:enumeration value="Talks"/>
          <xsd:enumeration value="XFEL Facilities"/>
          <xsd:enumeration value="X-Ray Interest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5DC465C-0AFA-4B02-8D00-CB14DF55DD98}">
  <ds:schemaRefs>
    <ds:schemaRef ds:uri="http://www.w3.org/XML/1998/namespace"/>
    <ds:schemaRef ds:uri="http://purl.org/dc/terms/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be4c3ea6-cad5-4867-91d9-7216788d6e80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320C2239-B20E-4DE6-814B-AECCA40A80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e4c3ea6-cad5-4867-91d9-7216788d6e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D38D205-A273-4ABA-A83A-77DB3B1F880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SLAC_PPT_052412</Template>
  <TotalTime>0</TotalTime>
  <Words>494</Words>
  <Application>Microsoft Office PowerPoint</Application>
  <PresentationFormat>On-screen Show (4:3)</PresentationFormat>
  <Paragraphs>151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Blank</vt:lpstr>
      <vt:lpstr>Transferring Multi-Petabytes at ~70Gbps</vt:lpstr>
      <vt:lpstr>Requirements for LCLS-II</vt:lpstr>
      <vt:lpstr>Overview</vt:lpstr>
      <vt:lpstr>The test bed collocated at SLAC</vt:lpstr>
      <vt:lpstr>Impact on all ESnet traffic</vt:lpstr>
      <vt:lpstr>100TBytes in 3.4 hours Testing</vt:lpstr>
      <vt:lpstr>Weathermap of ESnet during PB transfer</vt:lpstr>
      <vt:lpstr>Not just the network</vt:lpstr>
      <vt:lpstr>Conclusions</vt:lpstr>
      <vt:lpstr>Future</vt:lpstr>
      <vt:lpstr>Other information</vt:lpstr>
      <vt:lpstr>Proposed Petabyte Club &amp; Questions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SLAC Presentation Template - White</dc:title>
  <dc:creator/>
  <cp:lastModifiedBy/>
  <cp:revision>1</cp:revision>
  <dcterms:created xsi:type="dcterms:W3CDTF">2012-06-11T23:50:00Z</dcterms:created>
  <dcterms:modified xsi:type="dcterms:W3CDTF">2017-04-20T18:26:16Z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0x0101003309C022A5BACE4D8A86646BFE6F373A</vt:lpwstr>
  </property>
</Properties>
</file>