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269" r:id="rId5"/>
    <p:sldId id="283" r:id="rId6"/>
    <p:sldId id="288" r:id="rId7"/>
    <p:sldId id="276" r:id="rId8"/>
    <p:sldId id="264" r:id="rId9"/>
    <p:sldId id="286" r:id="rId10"/>
    <p:sldId id="287" r:id="rId11"/>
    <p:sldId id="285" r:id="rId12"/>
  </p:sldIdLst>
  <p:sldSz cx="9144000" cy="6858000" type="screen4x3"/>
  <p:notesSz cx="6858000" cy="9144000"/>
  <p:custDataLst>
    <p:tags r:id="rId1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5A0BD"/>
    <a:srgbClr val="97CAF5"/>
    <a:srgbClr val="981E32"/>
    <a:srgbClr val="FFFFFF"/>
    <a:srgbClr val="C75B12"/>
    <a:srgbClr val="E17000"/>
    <a:srgbClr val="5B8F22"/>
    <a:srgbClr val="D2C295"/>
    <a:srgbClr val="A79E70"/>
    <a:srgbClr val="4D4F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81" autoAdjust="0"/>
    <p:restoredTop sz="61702" autoAdjust="0"/>
  </p:normalViewPr>
  <p:slideViewPr>
    <p:cSldViewPr snapToObjects="1" showGuides="1">
      <p:cViewPr varScale="1">
        <p:scale>
          <a:sx n="61" d="100"/>
          <a:sy n="61" d="100"/>
        </p:scale>
        <p:origin x="-168" y="-84"/>
      </p:cViewPr>
      <p:guideLst>
        <p:guide orient="horz" pos="326"/>
        <p:guide orient="horz" pos="1294"/>
        <p:guide orient="horz" pos="3745"/>
        <p:guide orient="horz" pos="3980"/>
        <p:guide orient="horz" pos="1052"/>
        <p:guide orient="horz" pos="1741"/>
        <p:guide orient="horz" pos="4183"/>
        <p:guide orient="horz" pos="566"/>
        <p:guide orient="horz" pos="2808"/>
        <p:guide pos="2880"/>
        <p:guide pos="363"/>
        <p:guide pos="5396"/>
        <p:guide pos="282"/>
        <p:guide pos="3784"/>
        <p:guide pos="3736"/>
        <p:guide pos="2179"/>
        <p:guide pos="5464"/>
        <p:guide pos="386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 showGuides="1">
      <p:cViewPr varScale="1">
        <p:scale>
          <a:sx n="85" d="100"/>
          <a:sy n="85" d="100"/>
        </p:scale>
        <p:origin x="-3138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gs" Target="tags/tag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EBF33E-D9A7-42CC-B598-9AD8356CBB5A}" type="datetimeFigureOut">
              <a:rPr lang="en-US" smtClean="0"/>
              <a:pPr/>
              <a:t>4/21/2017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EAAB5D-0CC4-45A8-B4B6-0B8B738A4E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8325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B58700-9FA2-48CE-AC88-D71D45EB490A}" type="datetimeFigureOut">
              <a:rPr lang="en-US" smtClean="0"/>
              <a:pPr/>
              <a:t>4/21/2017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9BC4E5-2BC1-4F43-85DD-A1B8F74CB7E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00429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9BC4E5-2BC1-4F43-85DD-A1B8F74CB7EB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9BC4E5-2BC1-4F43-85DD-A1B8F74CB7EB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12908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9BC4E5-2BC1-4F43-85DD-A1B8F74CB7EB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9BC4E5-2BC1-4F43-85DD-A1B8F74CB7EB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8434" y="6196867"/>
            <a:ext cx="2275566" cy="66113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40195"/>
            <a:ext cx="1973584" cy="7178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7213" y="536575"/>
            <a:ext cx="8008937" cy="2246313"/>
          </a:xfrm>
        </p:spPr>
        <p:txBody>
          <a:bodyPr anchor="b" anchorCtr="0">
            <a:noAutofit/>
          </a:bodyPr>
          <a:lstStyle>
            <a:lvl1pPr>
              <a:defRPr sz="43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7213" y="3646170"/>
            <a:ext cx="7989887" cy="2187702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sz="16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CA" dirty="0" smtClean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557213" y="2755011"/>
            <a:ext cx="8008937" cy="635889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42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CA" dirty="0" smtClean="0"/>
              <a:t>Click to edit Master subtitle style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3500"/>
            <a:ext cx="9158400" cy="686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7518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810895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buSzPct val="120000"/>
              <a:defRPr/>
            </a:lvl2pPr>
            <a:lvl3pPr>
              <a:buClr>
                <a:srgbClr val="981E32"/>
              </a:buClr>
              <a:buSzPct val="120000"/>
              <a:defRPr b="0"/>
            </a:lvl3pPr>
            <a:lvl4pPr>
              <a:buClr>
                <a:srgbClr val="981E32"/>
              </a:buClr>
              <a:buSzPct val="120000"/>
              <a:defRPr/>
            </a:lvl4pPr>
            <a:lvl5pPr>
              <a:buClr>
                <a:srgbClr val="981E32"/>
              </a:buClr>
              <a:buSzPct val="120000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032379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388620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buSzPct val="120000"/>
              <a:defRPr/>
            </a:lvl2pPr>
            <a:lvl3pPr>
              <a:buClr>
                <a:srgbClr val="981E32"/>
              </a:buClr>
              <a:buSzPct val="120000"/>
              <a:defRPr/>
            </a:lvl3pPr>
            <a:lvl4pPr>
              <a:buClr>
                <a:srgbClr val="981E32"/>
              </a:buClr>
              <a:buSzPct val="120000"/>
              <a:defRPr/>
            </a:lvl4pPr>
            <a:lvl5pPr>
              <a:buClr>
                <a:srgbClr val="981E32"/>
              </a:buClr>
              <a:buSzPct val="120000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  <p:sp>
        <p:nvSpPr>
          <p:cNvPr id="11" name="Content Placeholder 15"/>
          <p:cNvSpPr>
            <a:spLocks noGrp="1"/>
          </p:cNvSpPr>
          <p:nvPr>
            <p:ph sz="quarter" idx="15"/>
          </p:nvPr>
        </p:nvSpPr>
        <p:spPr>
          <a:xfrm>
            <a:off x="4648200" y="1252729"/>
            <a:ext cx="388620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buSzPct val="120000"/>
              <a:defRPr/>
            </a:lvl2pPr>
            <a:lvl3pPr>
              <a:buClr>
                <a:srgbClr val="981E32"/>
              </a:buClr>
              <a:buSzPct val="120000"/>
              <a:defRPr/>
            </a:lvl3pPr>
            <a:lvl4pPr>
              <a:buClr>
                <a:srgbClr val="981E32"/>
              </a:buClr>
              <a:buSzPct val="120000"/>
              <a:defRPr/>
            </a:lvl4pPr>
            <a:lvl5pPr>
              <a:buClr>
                <a:srgbClr val="981E32"/>
              </a:buClr>
              <a:buSzPct val="120000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032379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line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3646488" y="1252728"/>
            <a:ext cx="2442340" cy="2481072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en-CA" dirty="0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3646488" y="3886200"/>
            <a:ext cx="2442340" cy="2432050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en-CA" dirty="0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6242954" y="1243584"/>
            <a:ext cx="2442340" cy="5065522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>
          <a:xfrm>
            <a:off x="457200" y="1243584"/>
            <a:ext cx="3013075" cy="5065522"/>
          </a:xfrm>
        </p:spPr>
        <p:txBody>
          <a:bodyPr/>
          <a:lstStyle>
            <a:lvl2pPr>
              <a:buSzPct val="120000"/>
              <a:defRPr/>
            </a:lvl2pPr>
            <a:lvl3pPr>
              <a:buSzPct val="120000"/>
              <a:defRPr/>
            </a:lvl3pPr>
            <a:lvl4pPr>
              <a:buSzPct val="120000"/>
              <a:defRPr/>
            </a:lvl4pPr>
            <a:lvl5pPr>
              <a:buSzPct val="120000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696461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Chart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5"/>
          </p:nvPr>
        </p:nvSpPr>
        <p:spPr>
          <a:xfrm>
            <a:off x="6007100" y="1243584"/>
            <a:ext cx="2667000" cy="5065522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6"/>
          </p:nvPr>
        </p:nvSpPr>
        <p:spPr>
          <a:xfrm>
            <a:off x="457200" y="1243584"/>
            <a:ext cx="5484812" cy="5065522"/>
          </a:xfrm>
        </p:spPr>
        <p:txBody>
          <a:bodyPr/>
          <a:lstStyle>
            <a:lvl2pPr>
              <a:buSzPct val="120000"/>
              <a:defRPr/>
            </a:lvl2pPr>
            <a:lvl3pPr>
              <a:buSzPct val="120000"/>
              <a:defRPr/>
            </a:lvl3pPr>
            <a:lvl4pPr>
              <a:buSzPct val="120000"/>
              <a:defRPr/>
            </a:lvl4pPr>
            <a:lvl5pPr>
              <a:buSzPct val="120000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5954724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 lIns="432000"/>
          <a:lstStyle>
            <a:lvl1pPr>
              <a:defRPr b="1" baseline="0">
                <a:solidFill>
                  <a:srgbClr val="FF0000"/>
                </a:solidFill>
              </a:defRPr>
            </a:lvl1pPr>
          </a:lstStyle>
          <a:p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>***INSTRUCTIONS ON HOW TO APPLY IMAGE MASKING TO SLIDE LAYOUT***</a:t>
            </a:r>
            <a:br>
              <a:rPr lang="en-CA" dirty="0" smtClean="0"/>
            </a:br>
            <a:r>
              <a:rPr lang="en-CA" dirty="0" smtClean="0"/>
              <a:t>STEP 1: Click icon to insert image</a:t>
            </a:r>
            <a:br>
              <a:rPr lang="en-CA" dirty="0" smtClean="0"/>
            </a:br>
            <a:r>
              <a:rPr lang="en-CA" dirty="0" smtClean="0"/>
              <a:t>STEP 2: Once image is inserted, right-click image, and choose ‘Send to Back’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27691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1822" y="129091"/>
            <a:ext cx="8103570" cy="75303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43584"/>
            <a:ext cx="8109919" cy="50292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6150" y="6318251"/>
            <a:ext cx="318932" cy="539750"/>
          </a:xfrm>
          <a:prstGeom prst="rect">
            <a:avLst/>
          </a:prstGeom>
        </p:spPr>
        <p:txBody>
          <a:bodyPr vert="horz" lIns="72000" tIns="57600" rIns="72000" bIns="45720" rtlCol="0" anchor="ctr"/>
          <a:lstStyle>
            <a:lvl1pPr algn="l">
              <a:defRPr sz="11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1531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0" r:id="rId2"/>
    <p:sldLayoutId id="2147483674" r:id="rId3"/>
    <p:sldLayoutId id="2147483671" r:id="rId4"/>
    <p:sldLayoutId id="2147483672" r:id="rId5"/>
    <p:sldLayoutId id="2147483673" r:id="rId6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bg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Clr>
          <a:schemeClr val="tx1"/>
        </a:buClr>
        <a:buFont typeface="Arial" pitchFamily="34" charset="0"/>
        <a:buNone/>
        <a:defRPr sz="2400" b="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457200" indent="-223838" algn="l" defTabSz="914400" rtl="0" eaLnBrk="1" latinLnBrk="0" hangingPunct="1">
        <a:lnSpc>
          <a:spcPct val="120000"/>
        </a:lnSpc>
        <a:spcBef>
          <a:spcPts val="0"/>
        </a:spcBef>
        <a:spcAft>
          <a:spcPts val="0"/>
        </a:spcAft>
        <a:buClr>
          <a:schemeClr val="bg2"/>
        </a:buClr>
        <a:buSzPct val="120000"/>
        <a:buFont typeface="Arial" pitchFamily="34" charset="0"/>
        <a:buChar char="•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6905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20000"/>
        <a:buFont typeface="Arial" pitchFamily="34" charset="0"/>
        <a:buChar char="-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914400" indent="-223838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20000"/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1477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20000"/>
        <a:buFont typeface="Arial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CA" dirty="0" smtClean="0"/>
              <a:t>SLAC Site Report</a:t>
            </a:r>
            <a:endParaRPr lang="en-CA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dirty="0" smtClean="0"/>
              <a:t>Les Cottrell SLAC, May 5, 2017</a:t>
            </a:r>
            <a:endParaRPr lang="en-C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algn="ctr"/>
            <a:r>
              <a:rPr lang="en-CA" sz="2400" dirty="0" smtClean="0"/>
              <a:t>ESCC meeting LBNL,</a:t>
            </a:r>
          </a:p>
          <a:p>
            <a:endParaRPr lang="en-CA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3724102" y="665850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3776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Life-cycle today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762000" y="1143000"/>
            <a:ext cx="6356350" cy="5431437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Network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Core, was 11 years old</a:t>
            </a:r>
          </a:p>
          <a:p>
            <a:pPr marL="800100" lvl="1" indent="-342900"/>
            <a:r>
              <a:rPr lang="en-US" dirty="0" smtClean="0"/>
              <a:t>Upgrade completed March 31</a:t>
            </a:r>
            <a:r>
              <a:rPr lang="en-US" baseline="30000" dirty="0" smtClean="0"/>
              <a:t>st</a:t>
            </a:r>
            <a:r>
              <a:rPr lang="en-US" dirty="0" smtClean="0"/>
              <a:t> 2017 – Cisco 7710s</a:t>
            </a:r>
          </a:p>
          <a:p>
            <a:pPr marL="800100" lvl="1" indent="-342900"/>
            <a:r>
              <a:rPr lang="en-US" dirty="0" smtClean="0"/>
              <a:t>100Gbps interconnects, 40Gbps support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Border 11 years old</a:t>
            </a:r>
          </a:p>
          <a:p>
            <a:pPr marL="800100" lvl="1" indent="-342900"/>
            <a:r>
              <a:rPr lang="en-US" dirty="0" smtClean="0"/>
              <a:t>Requested funding for two Cisco 7700s</a:t>
            </a:r>
          </a:p>
          <a:p>
            <a:pPr marL="800100" lvl="1" indent="-342900"/>
            <a:r>
              <a:rPr lang="en-US" dirty="0" smtClean="0"/>
              <a:t>Two * 100Gbps to </a:t>
            </a:r>
            <a:r>
              <a:rPr lang="en-US" dirty="0" err="1" smtClean="0"/>
              <a:t>ESnet</a:t>
            </a:r>
            <a:endParaRPr lang="en-US" dirty="0" smtClean="0"/>
          </a:p>
          <a:p>
            <a:pPr marL="1033463" lvl="2" indent="-342900"/>
            <a:r>
              <a:rPr lang="en-US" dirty="0" smtClean="0"/>
              <a:t>Preparation for LCLS-II etc.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Distribution</a:t>
            </a:r>
          </a:p>
          <a:p>
            <a:pPr marL="800100" lvl="1" indent="-342900"/>
            <a:r>
              <a:rPr lang="en-US" dirty="0" smtClean="0"/>
              <a:t>Requested funding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Edge/buildings (oldest 11 years old)</a:t>
            </a:r>
          </a:p>
          <a:p>
            <a:pPr marL="800100" lvl="1" indent="-342900"/>
            <a:r>
              <a:rPr lang="en-US" dirty="0" smtClean="0"/>
              <a:t>Requested funding for 1</a:t>
            </a:r>
            <a:r>
              <a:rPr lang="en-US" baseline="30000" dirty="0" smtClean="0"/>
              <a:t>st</a:t>
            </a:r>
            <a:r>
              <a:rPr lang="en-US" dirty="0" smtClean="0"/>
              <a:t> 5 building floors</a:t>
            </a:r>
          </a:p>
          <a:p>
            <a:pPr marL="800100" lvl="1" indent="-342900"/>
            <a:r>
              <a:rPr lang="en-US" dirty="0" smtClean="0"/>
              <a:t>Choice based on age and importance of building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66478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cycle plan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Lease vs Buy</a:t>
            </a:r>
          </a:p>
          <a:p>
            <a:r>
              <a:rPr lang="en-US" dirty="0" smtClean="0"/>
              <a:t>Follow industry practice  for hardware lifecycle = 5 years</a:t>
            </a:r>
          </a:p>
          <a:p>
            <a:pPr marL="342900" lvl="2" indent="-342900">
              <a:spcAft>
                <a:spcPts val="300"/>
              </a:spcAft>
              <a:buSzTx/>
            </a:pPr>
            <a:r>
              <a:rPr lang="en-US" dirty="0"/>
              <a:t>Supported/patched equipment is a must for cyber </a:t>
            </a:r>
            <a:r>
              <a:rPr lang="en-US" dirty="0" smtClean="0"/>
              <a:t>aspects</a:t>
            </a:r>
          </a:p>
          <a:p>
            <a:pPr marL="0" lvl="2" indent="0">
              <a:spcAft>
                <a:spcPts val="300"/>
              </a:spcAft>
              <a:buSzTx/>
              <a:buNone/>
            </a:pPr>
            <a:r>
              <a:rPr lang="en-US" sz="2400" dirty="0" smtClean="0"/>
              <a:t>Expect ~15% reduction in footprint every 5 years</a:t>
            </a:r>
          </a:p>
          <a:p>
            <a:pPr lvl="1"/>
            <a:r>
              <a:rPr lang="en-US" dirty="0"/>
              <a:t>Virtualized and consolidated datacenter reducing footprint</a:t>
            </a:r>
          </a:p>
          <a:p>
            <a:pPr lvl="2"/>
            <a:r>
              <a:rPr lang="en-US" dirty="0"/>
              <a:t>Less servers needing more bandwidth (10G/40G) – Number of servers reduced by 15% every 5 years</a:t>
            </a:r>
          </a:p>
          <a:p>
            <a:pPr lvl="1"/>
            <a:r>
              <a:rPr lang="en-US" dirty="0"/>
              <a:t>More services moving to the cloud (O365, AWS, Azure…)</a:t>
            </a:r>
          </a:p>
          <a:p>
            <a:pPr lvl="2"/>
            <a:r>
              <a:rPr lang="en-US" dirty="0"/>
              <a:t>Less servers on premise. Less horizontal traffic, more vertical. Border/filtering/inspection more important.</a:t>
            </a:r>
          </a:p>
          <a:p>
            <a:pPr lvl="1"/>
            <a:r>
              <a:rPr lang="en-US" dirty="0"/>
              <a:t>Campus wireless growth reducing need for wire</a:t>
            </a:r>
          </a:p>
          <a:p>
            <a:pPr lvl="2"/>
            <a:r>
              <a:rPr lang="en-US" dirty="0"/>
              <a:t>VoIP strategy will play a key role</a:t>
            </a:r>
          </a:p>
          <a:p>
            <a:pPr lvl="3"/>
            <a:r>
              <a:rPr lang="en-US" dirty="0"/>
              <a:t>Cell/Wireless phones/softphones phasing out wired phones</a:t>
            </a:r>
          </a:p>
          <a:p>
            <a:pPr lvl="2"/>
            <a:r>
              <a:rPr lang="en-US" dirty="0"/>
              <a:t>Estimated trends: +20 access points/year, -5 campus switches/year</a:t>
            </a:r>
          </a:p>
          <a:p>
            <a:pPr marL="0" lvl="2" indent="0">
              <a:spcAft>
                <a:spcPts val="300"/>
              </a:spcAft>
              <a:buSzTx/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97175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Mobility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quarter" idx="14"/>
          </p:nvPr>
        </p:nvSpPr>
        <p:spPr>
          <a:xfrm>
            <a:off x="228600" y="1243584"/>
            <a:ext cx="8656482" cy="5065522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 smtClean="0"/>
              <a:t>WiFi</a:t>
            </a:r>
            <a:endParaRPr lang="en-US" dirty="0" smtClean="0"/>
          </a:p>
          <a:p>
            <a:pPr marL="800100" lvl="1" indent="-342900"/>
            <a:r>
              <a:rPr lang="en-US" dirty="0" smtClean="0"/>
              <a:t>Horizontal cable reduction</a:t>
            </a:r>
          </a:p>
          <a:p>
            <a:pPr marL="800100" lvl="1" indent="-342900"/>
            <a:r>
              <a:rPr lang="en-US" dirty="0" smtClean="0"/>
              <a:t>802.11ac</a:t>
            </a:r>
          </a:p>
          <a:p>
            <a:pPr marL="800100" lvl="1" indent="-342900"/>
            <a:r>
              <a:rPr lang="en-US" dirty="0" smtClean="0"/>
              <a:t>External, between building and trailer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Cellular</a:t>
            </a:r>
          </a:p>
          <a:p>
            <a:pPr marL="800100" lvl="1" indent="-342900"/>
            <a:r>
              <a:rPr lang="en-US" dirty="0" smtClean="0"/>
              <a:t>Carriers with macro sites at SLAC: AT&amp;T, Verizon, Sprint, T-Mobile</a:t>
            </a:r>
          </a:p>
          <a:p>
            <a:pPr marL="800100" lvl="1" indent="-342900"/>
            <a:r>
              <a:rPr lang="en-US" dirty="0" smtClean="0"/>
              <a:t>Underground</a:t>
            </a:r>
          </a:p>
          <a:p>
            <a:pPr marL="1033463" lvl="2" indent="-342900"/>
            <a:r>
              <a:rPr lang="en-US" dirty="0" smtClean="0"/>
              <a:t>DAS in about 6 locations, typical cost about $10K</a:t>
            </a:r>
            <a:endParaRPr lang="en-US" dirty="0"/>
          </a:p>
          <a:p>
            <a:pPr marL="1033463" lvl="2" indent="-342900"/>
            <a:r>
              <a:rPr lang="en-US" dirty="0" smtClean="0"/>
              <a:t>In occasional radiation areas looking at </a:t>
            </a:r>
            <a:r>
              <a:rPr lang="en-US" dirty="0" err="1" smtClean="0"/>
              <a:t>WiFi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077564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Cyber-security</a:t>
            </a:r>
            <a:endParaRPr lang="en-CA" dirty="0"/>
          </a:p>
        </p:txBody>
      </p:sp>
      <p:sp>
        <p:nvSpPr>
          <p:cNvPr id="16" name="Content Placeholder 2"/>
          <p:cNvSpPr>
            <a:spLocks noGrp="1"/>
          </p:cNvSpPr>
          <p:nvPr>
            <p:ph sz="quarter" idx="14"/>
          </p:nvPr>
        </p:nvSpPr>
        <p:spPr>
          <a:xfrm>
            <a:off x="228600" y="1243584"/>
            <a:ext cx="8656482" cy="5065522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Hardened border</a:t>
            </a:r>
          </a:p>
          <a:p>
            <a:pPr marL="800100" lvl="1" indent="-342900"/>
            <a:r>
              <a:rPr lang="en-US" dirty="0" smtClean="0"/>
              <a:t>PANs ingress and egress, ~80 apps allowed</a:t>
            </a:r>
          </a:p>
          <a:p>
            <a:pPr marL="800100" lvl="1" indent="-342900"/>
            <a:r>
              <a:rPr lang="en-US" dirty="0"/>
              <a:t>Push back from users, in particular science</a:t>
            </a:r>
            <a:endParaRPr lang="en-US" b="1" dirty="0"/>
          </a:p>
          <a:p>
            <a:pPr marL="800100" lvl="1" indent="-342900"/>
            <a:r>
              <a:rPr lang="en-US" dirty="0" smtClean="0"/>
              <a:t>Lot of outreach/negotiation, tuning</a:t>
            </a:r>
          </a:p>
          <a:p>
            <a:pPr marL="800100" lvl="1" indent="-342900"/>
            <a:r>
              <a:rPr lang="en-US" dirty="0" smtClean="0"/>
              <a:t>Many incidents of unexpected denials</a:t>
            </a:r>
          </a:p>
          <a:p>
            <a:pPr marL="1033463" lvl="2" indent="-342900"/>
            <a:r>
              <a:rPr lang="en-US" dirty="0" smtClean="0"/>
              <a:t>Painful to user but not widespread</a:t>
            </a:r>
          </a:p>
          <a:p>
            <a:pPr marL="1033463" lvl="2" indent="-342900"/>
            <a:r>
              <a:rPr lang="en-US" dirty="0" smtClean="0"/>
              <a:t>Treat as emergency, fix then get permission </a:t>
            </a:r>
            <a:r>
              <a:rPr lang="en-US" dirty="0" err="1" smtClean="0"/>
              <a:t>etc</a:t>
            </a: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/>
              <a:t>Bifurcation into low and moderate based on host (from </a:t>
            </a:r>
            <a:r>
              <a:rPr lang="en-US" b="1" dirty="0" err="1" smtClean="0"/>
              <a:t>NetDB</a:t>
            </a:r>
            <a:r>
              <a:rPr lang="en-US" b="1" dirty="0" smtClean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/>
              <a:t>MFA</a:t>
            </a:r>
          </a:p>
          <a:p>
            <a:pPr marL="800100" lvl="1" indent="-342900"/>
            <a:r>
              <a:rPr lang="en-US" b="1" dirty="0" err="1" smtClean="0"/>
              <a:t>DuO</a:t>
            </a:r>
            <a:r>
              <a:rPr lang="en-US" b="1" dirty="0" smtClean="0"/>
              <a:t> and smartphones, </a:t>
            </a:r>
            <a:r>
              <a:rPr lang="en-US" b="1" dirty="0" err="1"/>
              <a:t>U</a:t>
            </a:r>
            <a:r>
              <a:rPr lang="en-US" b="1" dirty="0" err="1" smtClean="0"/>
              <a:t>bi</a:t>
            </a:r>
            <a:r>
              <a:rPr lang="en-US" b="1" dirty="0" smtClean="0"/>
              <a:t>-keys</a:t>
            </a: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PIV-I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/>
              <a:t>Next </a:t>
            </a:r>
          </a:p>
          <a:p>
            <a:pPr marL="800100" lvl="1" indent="-342900"/>
            <a:r>
              <a:rPr lang="en-US" b="1" dirty="0" err="1" smtClean="0"/>
              <a:t>Cloudpath</a:t>
            </a: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3641245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Cyber Federated Model</a:t>
            </a:r>
            <a:endParaRPr lang="en-CA" dirty="0"/>
          </a:p>
        </p:txBody>
      </p:sp>
      <p:sp>
        <p:nvSpPr>
          <p:cNvPr id="16" name="Content Placeholder 2"/>
          <p:cNvSpPr>
            <a:spLocks noGrp="1"/>
          </p:cNvSpPr>
          <p:nvPr>
            <p:ph sz="quarter" idx="14"/>
          </p:nvPr>
        </p:nvSpPr>
        <p:spPr>
          <a:xfrm>
            <a:off x="228600" y="1243584"/>
            <a:ext cx="8656482" cy="5065522"/>
          </a:xfrm>
        </p:spPr>
        <p:txBody>
          <a:bodyPr>
            <a:normAutofit fontScale="925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CFM and blocks</a:t>
            </a:r>
          </a:p>
          <a:p>
            <a:pPr marL="800100" lvl="1" indent="-342900"/>
            <a:r>
              <a:rPr lang="en-US" dirty="0" smtClean="0"/>
              <a:t>Border peers with </a:t>
            </a:r>
            <a:r>
              <a:rPr lang="en-US" dirty="0" err="1" smtClean="0"/>
              <a:t>rtr</a:t>
            </a:r>
            <a:r>
              <a:rPr lang="en-US" dirty="0" smtClean="0"/>
              <a:t>-block</a:t>
            </a:r>
          </a:p>
          <a:p>
            <a:pPr marL="800100" lvl="1" indent="-342900"/>
            <a:r>
              <a:rPr lang="en-US" dirty="0" smtClean="0"/>
              <a:t>For suspect sites border sends to </a:t>
            </a:r>
            <a:r>
              <a:rPr lang="en-US" dirty="0" err="1" smtClean="0"/>
              <a:t>rtr</a:t>
            </a:r>
            <a:r>
              <a:rPr lang="en-US" dirty="0" smtClean="0"/>
              <a:t>-block which black-holes</a:t>
            </a:r>
          </a:p>
          <a:p>
            <a:pPr marL="800100" lvl="1" indent="-342900"/>
            <a:r>
              <a:rPr lang="en-US" dirty="0" smtClean="0"/>
              <a:t>Database updates </a:t>
            </a:r>
            <a:r>
              <a:rPr lang="en-US" dirty="0" err="1" smtClean="0"/>
              <a:t>rtr</a:t>
            </a:r>
            <a:r>
              <a:rPr lang="en-US" dirty="0" smtClean="0"/>
              <a:t>-block tables</a:t>
            </a:r>
          </a:p>
          <a:p>
            <a:pPr marL="800100" lvl="1" indent="-342900"/>
            <a:r>
              <a:rPr lang="en-US" dirty="0" smtClean="0"/>
              <a:t>Huge number of ‘</a:t>
            </a:r>
            <a:r>
              <a:rPr lang="en-US" dirty="0" err="1" smtClean="0"/>
              <a:t>high’severity</a:t>
            </a:r>
            <a:r>
              <a:rPr lang="en-US" dirty="0" smtClean="0"/>
              <a:t> recommendations </a:t>
            </a:r>
            <a:r>
              <a:rPr lang="en-US" dirty="0" smtClean="0"/>
              <a:t>from CFM</a:t>
            </a:r>
          </a:p>
          <a:p>
            <a:pPr marL="800100" lvl="1" indent="-342900"/>
            <a:r>
              <a:rPr lang="en-US" dirty="0" smtClean="0"/>
              <a:t>Overflows (60K) the table in the border router</a:t>
            </a:r>
          </a:p>
          <a:p>
            <a:pPr marL="1033463" lvl="2" indent="-342900"/>
            <a:r>
              <a:rPr lang="en-US" dirty="0" smtClean="0"/>
              <a:t>Border stops sending to </a:t>
            </a:r>
            <a:r>
              <a:rPr lang="en-US" dirty="0" err="1" smtClean="0"/>
              <a:t>rtr</a:t>
            </a:r>
            <a:r>
              <a:rPr lang="en-US" dirty="0" smtClean="0"/>
              <a:t>-block, so now open</a:t>
            </a:r>
          </a:p>
          <a:p>
            <a:pPr marL="1033463" lvl="2" indent="-342900"/>
            <a:r>
              <a:rPr lang="en-US" dirty="0" smtClean="0"/>
              <a:t>Get warnings, manually kill table</a:t>
            </a:r>
          </a:p>
          <a:p>
            <a:pPr marL="800100" lvl="1" indent="-342900"/>
            <a:r>
              <a:rPr lang="en-US" dirty="0" smtClean="0"/>
              <a:t>Working on better solution</a:t>
            </a:r>
          </a:p>
          <a:p>
            <a:pPr marL="1033463" lvl="2" indent="-342900"/>
            <a:r>
              <a:rPr lang="en-US" dirty="0"/>
              <a:t>Don’t accept blocks from selected CFM </a:t>
            </a:r>
            <a:r>
              <a:rPr lang="en-US" dirty="0" smtClean="0"/>
              <a:t>contributors</a:t>
            </a:r>
          </a:p>
          <a:p>
            <a:pPr marL="1033463" lvl="2" indent="-342900"/>
            <a:r>
              <a:rPr lang="en-US" dirty="0" smtClean="0"/>
              <a:t>Upgrade of border </a:t>
            </a:r>
            <a:r>
              <a:rPr lang="en-US" dirty="0"/>
              <a:t>gives three times table space</a:t>
            </a:r>
            <a:r>
              <a:rPr lang="en-US" dirty="0" smtClean="0"/>
              <a:t>.</a:t>
            </a:r>
            <a:endParaRPr lang="en-US" dirty="0" smtClean="0"/>
          </a:p>
          <a:p>
            <a:pPr marL="1033463" lvl="2" indent="-342900"/>
            <a:r>
              <a:rPr lang="en-US" dirty="0" smtClean="0"/>
              <a:t>Investigate </a:t>
            </a:r>
            <a:r>
              <a:rPr lang="en-US" dirty="0" smtClean="0"/>
              <a:t>CFM from CFM </a:t>
            </a:r>
            <a:r>
              <a:rPr lang="en-US" dirty="0" smtClean="0"/>
              <a:t>team.</a:t>
            </a:r>
            <a:endParaRPr lang="en-US" dirty="0" smtClean="0"/>
          </a:p>
          <a:p>
            <a:pPr marL="1033463" lvl="2" indent="-342900"/>
            <a:r>
              <a:rPr lang="en-US" dirty="0" smtClean="0"/>
              <a:t>Utilize</a:t>
            </a:r>
            <a:r>
              <a:rPr lang="en-US" dirty="0"/>
              <a:t> confidence and </a:t>
            </a:r>
            <a:r>
              <a:rPr lang="en-US" dirty="0" smtClean="0"/>
              <a:t>severity</a:t>
            </a:r>
          </a:p>
          <a:p>
            <a:pPr marL="1033463" lvl="2" indent="-342900"/>
            <a:r>
              <a:rPr lang="en-US" dirty="0" smtClean="0"/>
              <a:t>Look at </a:t>
            </a:r>
            <a:r>
              <a:rPr lang="en-US" dirty="0" err="1" smtClean="0"/>
              <a:t>github</a:t>
            </a:r>
            <a:r>
              <a:rPr lang="en-US" dirty="0" smtClean="0"/>
              <a:t> UIUC/NCSA </a:t>
            </a:r>
            <a:r>
              <a:rPr lang="en-US" dirty="0"/>
              <a:t>to run a black hole/null-router on a Linux </a:t>
            </a:r>
            <a:r>
              <a:rPr lang="en-US" dirty="0" smtClean="0"/>
              <a:t>box </a:t>
            </a:r>
            <a:r>
              <a:rPr lang="en-US" dirty="0"/>
              <a:t>feeding routes via BGP into </a:t>
            </a:r>
            <a:r>
              <a:rPr lang="en-US" dirty="0" smtClean="0"/>
              <a:t>fabric</a:t>
            </a:r>
          </a:p>
          <a:p>
            <a:pPr marL="1033463" lvl="2" indent="-342900"/>
            <a:r>
              <a:rPr lang="en-US" dirty="0" smtClean="0"/>
              <a:t>Aggregate CIDR blocks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82077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New architect</a:t>
            </a:r>
          </a:p>
          <a:p>
            <a:pPr marL="800100" lvl="1" indent="-342900"/>
            <a:r>
              <a:rPr lang="en-US" dirty="0" smtClean="0"/>
              <a:t>Mark Foster ex NASA/Ames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New Engineer</a:t>
            </a:r>
          </a:p>
          <a:p>
            <a:pPr marL="800100" lvl="1" indent="-342900"/>
            <a:r>
              <a:rPr lang="en-US" dirty="0" smtClean="0"/>
              <a:t>Andy Deshmukh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Les closing in on retirement</a:t>
            </a:r>
          </a:p>
          <a:p>
            <a:pPr marL="800100" lvl="1" indent="-342900"/>
            <a:endParaRPr lang="en-US" dirty="0" smtClean="0"/>
          </a:p>
          <a:p>
            <a:pPr marL="342900" indent="-342900"/>
            <a:endParaRPr lang="en-US" dirty="0" smtClean="0"/>
          </a:p>
          <a:p>
            <a:pPr marL="342900" indent="-342900"/>
            <a:endParaRPr 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2209800"/>
            <a:ext cx="1447800" cy="168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74119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endParaRPr lang="en-US" b="1" i="1" dirty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71800" y="1988949"/>
            <a:ext cx="4364392" cy="4364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28145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ESENTER_VERSION" val="6"/>
  <p:tag name="ARTICULATE_PROJECT_CHECK" val="0"/>
  <p:tag name="ARTICULATE_PROJECT_OPEN" val="0"/>
</p:tagLst>
</file>

<file path=ppt/theme/theme1.xml><?xml version="1.0" encoding="utf-8"?>
<a:theme xmlns:a="http://schemas.openxmlformats.org/drawingml/2006/main" name="Blank">
  <a:themeElements>
    <a:clrScheme name="SLAC_RevisedPalette_2012">
      <a:dk1>
        <a:srgbClr val="000000"/>
      </a:dk1>
      <a:lt1>
        <a:sysClr val="window" lastClr="FFFFFF"/>
      </a:lt1>
      <a:dk2>
        <a:srgbClr val="E17000"/>
      </a:dk2>
      <a:lt2>
        <a:srgbClr val="A4001D"/>
      </a:lt2>
      <a:accent1>
        <a:srgbClr val="A4001D"/>
      </a:accent1>
      <a:accent2>
        <a:srgbClr val="E17000"/>
      </a:accent2>
      <a:accent3>
        <a:srgbClr val="4D4F53"/>
      </a:accent3>
      <a:accent4>
        <a:srgbClr val="545455"/>
      </a:accent4>
      <a:accent5>
        <a:srgbClr val="0099CC"/>
      </a:accent5>
      <a:accent6>
        <a:srgbClr val="69BE28"/>
      </a:accent6>
      <a:hlink>
        <a:srgbClr val="A4001D"/>
      </a:hlink>
      <a:folHlink>
        <a:srgbClr val="A4001D"/>
      </a:folHlink>
    </a:clrScheme>
    <a:fontScheme name="TH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309C022A5BACE4D8A86646BFE6F373A" ma:contentTypeVersion="6" ma:contentTypeDescription="Create a new document." ma:contentTypeScope="" ma:versionID="fa09eca8e9885d653412965b564ef40e">
  <xsd:schema xmlns:xsd="http://www.w3.org/2001/XMLSchema" xmlns:xs="http://www.w3.org/2001/XMLSchema" xmlns:p="http://schemas.microsoft.com/office/2006/metadata/properties" xmlns:ns1="http://schemas.microsoft.com/sharepoint/v3" xmlns:ns2="be4c3ea6-cad5-4867-91d9-7216788d6e80" targetNamespace="http://schemas.microsoft.com/office/2006/metadata/properties" ma:root="true" ma:fieldsID="5e650a32204f281424193f6b0635a9f5" ns1:_="" ns2:_="">
    <xsd:import namespace="http://schemas.microsoft.com/sharepoint/v3"/>
    <xsd:import namespace="be4c3ea6-cad5-4867-91d9-7216788d6e80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AreasOfScience" minOccurs="0"/>
                <xsd:element ref="ns2:Instruments" minOccurs="0"/>
                <xsd:element ref="ns2:ContentCategory1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e4c3ea6-cad5-4867-91d9-7216788d6e80" elementFormDefault="qualified">
    <xsd:import namespace="http://schemas.microsoft.com/office/2006/documentManagement/types"/>
    <xsd:import namespace="http://schemas.microsoft.com/office/infopath/2007/PartnerControls"/>
    <xsd:element name="AreasOfScience" ma:index="10" nillable="true" ma:displayName="AreasOfScience" ma:list="{e1f02b6c-c9b2-4349-9939-471bf3a1aa7d}" ma:internalName="AreasOfScience" ma:showField="Title" ma:web="be4c3ea6-cad5-4867-91d9-7216788d6e8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Instruments" ma:index="11" nillable="true" ma:displayName="Instruments" ma:list="{b890da74-bd63-4911-b17a-af6e8f3c956b}" ma:internalName="Instruments" ma:showField="Title" ma:web="be4c3ea6-cad5-4867-91d9-7216788d6e80" ma:requiredMultiChoice="tru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ContentCategory1" ma:index="12" nillable="true" ma:displayName="ContentCategory" ma:format="Dropdown" ma:internalName="ContentCategory1">
      <xsd:simpleType>
        <xsd:restriction base="dms:Choice">
          <xsd:enumeration value="Articles"/>
          <xsd:enumeration value="Design Documents"/>
          <xsd:enumeration value="Posters"/>
          <xsd:enumeration value="Talks"/>
          <xsd:enumeration value="XFEL Facilities"/>
          <xsd:enumeration value="X-Ray Interest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reasOfScience xmlns="be4c3ea6-cad5-4867-91d9-7216788d6e80"/>
    <ContentCategory1 xmlns="be4c3ea6-cad5-4867-91d9-7216788d6e80">Talks</ContentCategory1>
    <PublishingExpirationDate xmlns="http://schemas.microsoft.com/sharepoint/v3" xsi:nil="true"/>
    <Instruments xmlns="be4c3ea6-cad5-4867-91d9-7216788d6e80">
      <Value>7</Value>
    </Instruments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0D38D205-A273-4ABA-A83A-77DB3B1F880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20C2239-B20E-4DE6-814B-AECCA40A802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be4c3ea6-cad5-4867-91d9-7216788d6e8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5DC465C-0AFA-4B02-8D00-CB14DF55DD98}">
  <ds:schemaRefs>
    <ds:schemaRef ds:uri="http://purl.org/dc/terms/"/>
    <ds:schemaRef ds:uri="http://schemas.microsoft.com/sharepoint/v3"/>
    <ds:schemaRef ds:uri="http://purl.org/dc/elements/1.1/"/>
    <ds:schemaRef ds:uri="http://schemas.microsoft.com/office/2006/documentManagement/types"/>
    <ds:schemaRef ds:uri="http://www.w3.org/XML/1998/namespace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be4c3ea6-cad5-4867-91d9-7216788d6e80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SLAC_PPT_052412</Template>
  <TotalTime>0</TotalTime>
  <Words>422</Words>
  <Application>Microsoft Office PowerPoint</Application>
  <PresentationFormat>On-screen Show (4:3)</PresentationFormat>
  <Paragraphs>89</Paragraphs>
  <Slides>8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Blank</vt:lpstr>
      <vt:lpstr>SLAC Site Report</vt:lpstr>
      <vt:lpstr>Life-cycle today</vt:lpstr>
      <vt:lpstr>Life cycle plan</vt:lpstr>
      <vt:lpstr>Mobility</vt:lpstr>
      <vt:lpstr>Cyber-security</vt:lpstr>
      <vt:lpstr>Cyber Federated Model</vt:lpstr>
      <vt:lpstr>Team</vt:lpstr>
      <vt:lpstr>Questions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SLAC Presentation Template - White</dc:title>
  <dc:creator/>
  <cp:lastModifiedBy/>
  <cp:revision>1</cp:revision>
  <dcterms:created xsi:type="dcterms:W3CDTF">2012-06-11T23:50:00Z</dcterms:created>
  <dcterms:modified xsi:type="dcterms:W3CDTF">2017-04-21T21:40:46Z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0x0101003309C022A5BACE4D8A86646BFE6F373A</vt:lpwstr>
  </property>
</Properties>
</file>