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20"/>
  </p:notesMasterIdLst>
  <p:handoutMasterIdLst>
    <p:handoutMasterId r:id="rId21"/>
  </p:handoutMasterIdLst>
  <p:sldIdLst>
    <p:sldId id="269" r:id="rId5"/>
    <p:sldId id="284" r:id="rId6"/>
    <p:sldId id="276" r:id="rId7"/>
    <p:sldId id="283" r:id="rId8"/>
    <p:sldId id="275" r:id="rId9"/>
    <p:sldId id="264" r:id="rId10"/>
    <p:sldId id="282" r:id="rId11"/>
    <p:sldId id="285" r:id="rId12"/>
    <p:sldId id="289" r:id="rId13"/>
    <p:sldId id="290" r:id="rId14"/>
    <p:sldId id="294" r:id="rId15"/>
    <p:sldId id="281" r:id="rId16"/>
    <p:sldId id="295" r:id="rId17"/>
    <p:sldId id="287" r:id="rId18"/>
    <p:sldId id="274" r:id="rId19"/>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75B12"/>
    <a:srgbClr val="981E32"/>
    <a:srgbClr val="FFFFFF"/>
    <a:srgbClr val="E17000"/>
    <a:srgbClr val="5B8F22"/>
    <a:srgbClr val="D2C295"/>
    <a:srgbClr val="A79E70"/>
    <a:srgbClr val="4D4F53"/>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78" autoAdjust="0"/>
    <p:restoredTop sz="54582" autoAdjust="0"/>
  </p:normalViewPr>
  <p:slideViewPr>
    <p:cSldViewPr snapToObjects="1" showGuides="1">
      <p:cViewPr varScale="1">
        <p:scale>
          <a:sx n="29" d="100"/>
          <a:sy n="29" d="100"/>
        </p:scale>
        <p:origin x="-1428" y="-90"/>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85" d="100"/>
          <a:sy n="85" d="100"/>
        </p:scale>
        <p:origin x="-313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EBF33E-D9A7-42CC-B598-9AD8356CBB5A}" type="datetimeFigureOut">
              <a:rPr lang="en-US" smtClean="0"/>
              <a:pPr/>
              <a:t>10/13/2016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18011648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58700-9FA2-48CE-AC88-D71D45EB490A}" type="datetimeFigureOut">
              <a:rPr lang="en-US" smtClean="0"/>
              <a:pPr/>
              <a:t>10/13/2016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icipc.com/ProductDetail.aspx?ref=SB122A-PH"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supermicro.com/products/system/2u/2028/SYS-2028U-TN24R4T_.cfm"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TCP_Fast_Ope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Transport_Layer_Security"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Modern hardware include: SSDs, multi-cores, multi-</a:t>
            </a:r>
            <a:r>
              <a:rPr lang="en-US" dirty="0" err="1" smtClean="0"/>
              <a:t>cpus</a:t>
            </a:r>
            <a:r>
              <a:rPr lang="en-US" dirty="0" smtClean="0"/>
              <a:t>,</a:t>
            </a:r>
            <a:r>
              <a:rPr lang="en-US" baseline="0" dirty="0" smtClean="0"/>
              <a:t> modern OS (multi-request in parallel, e.g. </a:t>
            </a:r>
            <a:r>
              <a:rPr lang="en-US" baseline="0" dirty="0" err="1" smtClean="0"/>
              <a:t>blk-mq</a:t>
            </a:r>
            <a:r>
              <a:rPr lang="en-US" baseline="0" dirty="0" smtClean="0"/>
              <a:t>)</a:t>
            </a:r>
          </a:p>
          <a:p>
            <a:r>
              <a:rPr lang="en-US" baseline="0" dirty="0" smtClean="0"/>
              <a:t>Robin Hood is a Policy Engine to automate scheduling of actions on huge number of files, plus monitoring and reporting on ownership, age, size etc. Supports </a:t>
            </a:r>
            <a:r>
              <a:rPr lang="en-US" baseline="0" dirty="0" err="1" smtClean="0"/>
              <a:t>Lustre</a:t>
            </a:r>
            <a:r>
              <a:rPr lang="en-US" baseline="0" dirty="0" smtClean="0"/>
              <a:t> specific features.  See https://arxiv.org/pdf/1505.01448.pdf.</a:t>
            </a:r>
          </a:p>
          <a:p>
            <a:r>
              <a:rPr lang="en-US" baseline="0" dirty="0" err="1" smtClean="0"/>
              <a:t>GridFTP</a:t>
            </a:r>
            <a:r>
              <a:rPr lang="en-US" baseline="0" dirty="0" smtClean="0"/>
              <a:t> achieved 90+Gbps in 2013, however footprint, price, energy consumption, single point of failure, not using parallel file system so hard to scale out. Do not need external web service (</a:t>
            </a:r>
            <a:r>
              <a:rPr lang="en-US" baseline="0" dirty="0" err="1" smtClean="0"/>
              <a:t>globus</a:t>
            </a:r>
            <a:r>
              <a:rPr lang="en-US" baseline="0" dirty="0" smtClean="0"/>
              <a:t>) or usability.</a:t>
            </a:r>
          </a:p>
          <a:p>
            <a:r>
              <a:rPr lang="en-US" sz="1200" kern="1200" dirty="0" err="1" smtClean="0">
                <a:solidFill>
                  <a:schemeClr val="tx1"/>
                </a:solidFill>
                <a:effectLst/>
                <a:latin typeface="+mn-lt"/>
                <a:ea typeface="+mn-ea"/>
                <a:cs typeface="+mn-cs"/>
              </a:rPr>
              <a:t>Zettar</a:t>
            </a:r>
            <a:r>
              <a:rPr lang="en-US" sz="1200" kern="1200" dirty="0" smtClean="0">
                <a:solidFill>
                  <a:schemeClr val="tx1"/>
                </a:solidFill>
                <a:effectLst/>
                <a:latin typeface="+mn-lt"/>
                <a:ea typeface="+mn-ea"/>
                <a:cs typeface="+mn-cs"/>
              </a:rPr>
              <a:t> provides a solution; software + transfer system design.</a:t>
            </a:r>
          </a:p>
          <a:p>
            <a:r>
              <a:rPr lang="en-US" sz="1200" kern="1200" dirty="0" err="1" smtClean="0">
                <a:solidFill>
                  <a:schemeClr val="tx1"/>
                </a:solidFill>
                <a:effectLst/>
                <a:latin typeface="+mn-lt"/>
                <a:ea typeface="+mn-ea"/>
                <a:cs typeface="+mn-cs"/>
              </a:rPr>
              <a:t>GridFTP</a:t>
            </a:r>
            <a:r>
              <a:rPr lang="en-US" sz="1200" kern="1200" dirty="0" smtClean="0">
                <a:solidFill>
                  <a:schemeClr val="tx1"/>
                </a:solidFill>
                <a:effectLst/>
                <a:latin typeface="+mn-lt"/>
                <a:ea typeface="+mn-ea"/>
                <a:cs typeface="+mn-cs"/>
              </a:rPr>
              <a:t> is a pure software offering + a for fee Web services (Globus).  </a:t>
            </a:r>
            <a:r>
              <a:rPr lang="en-US" sz="1200" kern="1200" dirty="0" err="1" smtClean="0">
                <a:solidFill>
                  <a:schemeClr val="tx1"/>
                </a:solidFill>
                <a:effectLst/>
                <a:latin typeface="+mn-lt"/>
                <a:ea typeface="+mn-ea"/>
                <a:cs typeface="+mn-cs"/>
              </a:rPr>
              <a:t>GridFTP</a:t>
            </a:r>
            <a:r>
              <a:rPr lang="en-US" sz="1200" kern="1200" dirty="0" smtClean="0">
                <a:solidFill>
                  <a:schemeClr val="tx1"/>
                </a:solidFill>
                <a:effectLst/>
                <a:latin typeface="+mn-lt"/>
                <a:ea typeface="+mn-ea"/>
                <a:cs typeface="+mn-cs"/>
              </a:rPr>
              <a:t> is tough to install and to configure.  Globus doesn't do anything in that regard.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a:t>
            </a:r>
            <a:r>
              <a:rPr lang="en-US" sz="1200" kern="1200" baseline="0" dirty="0" smtClean="0">
                <a:solidFill>
                  <a:schemeClr val="tx1"/>
                </a:solidFill>
                <a:effectLst/>
                <a:latin typeface="+mn-lt"/>
                <a:ea typeface="+mn-ea"/>
                <a:cs typeface="+mn-cs"/>
              </a:rPr>
              <a:t> also successfully tested BBCP which is trivial to install and requires no configuration and for the </a:t>
            </a:r>
            <a:r>
              <a:rPr lang="en-US" sz="1200" kern="1200" baseline="0" dirty="0" err="1" smtClean="0">
                <a:solidFill>
                  <a:schemeClr val="tx1"/>
                </a:solidFill>
                <a:effectLst/>
                <a:latin typeface="+mn-lt"/>
                <a:ea typeface="+mn-ea"/>
                <a:cs typeface="+mn-cs"/>
              </a:rPr>
              <a:t>lustre</a:t>
            </a:r>
            <a:r>
              <a:rPr lang="en-US" sz="1200" kern="1200" baseline="0" dirty="0" smtClean="0">
                <a:solidFill>
                  <a:schemeClr val="tx1"/>
                </a:solidFill>
                <a:effectLst/>
                <a:latin typeface="+mn-lt"/>
                <a:ea typeface="+mn-ea"/>
                <a:cs typeface="+mn-cs"/>
              </a:rPr>
              <a:t> to </a:t>
            </a:r>
            <a:r>
              <a:rPr lang="en-US" sz="1200" kern="1200" baseline="0" dirty="0" err="1" smtClean="0">
                <a:solidFill>
                  <a:schemeClr val="tx1"/>
                </a:solidFill>
                <a:effectLst/>
                <a:latin typeface="+mn-lt"/>
                <a:ea typeface="+mn-ea"/>
                <a:cs typeface="+mn-cs"/>
              </a:rPr>
              <a:t>lustre</a:t>
            </a:r>
            <a:r>
              <a:rPr lang="en-US" sz="1200" kern="1200" baseline="0" dirty="0" smtClean="0">
                <a:solidFill>
                  <a:schemeClr val="tx1"/>
                </a:solidFill>
                <a:effectLst/>
                <a:latin typeface="+mn-lt"/>
                <a:ea typeface="+mn-ea"/>
                <a:cs typeface="+mn-cs"/>
              </a:rPr>
              <a:t> transfer achieved similar performance to </a:t>
            </a:r>
            <a:r>
              <a:rPr lang="en-US" sz="1200" kern="1200" baseline="0" dirty="0" err="1" smtClean="0">
                <a:solidFill>
                  <a:schemeClr val="tx1"/>
                </a:solidFill>
                <a:effectLst/>
                <a:latin typeface="+mn-lt"/>
                <a:ea typeface="+mn-ea"/>
                <a:cs typeface="+mn-cs"/>
              </a:rPr>
              <a:t>Zettar</a:t>
            </a:r>
            <a:r>
              <a:rPr lang="en-US" sz="1200" kern="1200" baseline="0" dirty="0" smtClean="0">
                <a:solidFill>
                  <a:schemeClr val="tx1"/>
                </a:solidFill>
                <a:effectLst/>
                <a:latin typeface="+mn-lt"/>
                <a:ea typeface="+mn-ea"/>
                <a:cs typeface="+mn-cs"/>
              </a:rPr>
              <a:t> in 2016.</a:t>
            </a:r>
            <a:endParaRPr lang="en-US" sz="1200" kern="1200" dirty="0" smtClean="0">
              <a:solidFill>
                <a:schemeClr val="tx1"/>
              </a:solidFill>
              <a:effectLst/>
              <a:latin typeface="+mn-lt"/>
              <a:ea typeface="+mn-ea"/>
              <a:cs typeface="+mn-cs"/>
            </a:endParaRPr>
          </a:p>
          <a:p>
            <a:r>
              <a:rPr lang="en-US" dirty="0" smtClean="0"/>
              <a:t>The</a:t>
            </a:r>
            <a:r>
              <a:rPr lang="en-US" baseline="0" dirty="0" smtClean="0"/>
              <a:t> </a:t>
            </a:r>
            <a:r>
              <a:rPr lang="en-US" baseline="0" dirty="0" err="1" smtClean="0"/>
              <a:t>globus</a:t>
            </a:r>
            <a:r>
              <a:rPr lang="en-US" baseline="0" dirty="0" smtClean="0"/>
              <a:t> support fee needs to be paid annually.  It’s actually for a fixed set of users (~$90K/20 users), so if there are e.g. 100 users on support contract, then the cost becomes ~$90/20 users/year x 100 users ~ $450/year</a:t>
            </a:r>
          </a:p>
          <a:p>
            <a:r>
              <a:rPr lang="en-US" sz="1200" kern="1200" dirty="0" smtClean="0">
                <a:solidFill>
                  <a:schemeClr val="tx1"/>
                </a:solidFill>
                <a:effectLst/>
                <a:latin typeface="+mn-lt"/>
                <a:ea typeface="+mn-ea"/>
                <a:cs typeface="+mn-cs"/>
              </a:rPr>
              <a:t>As to what hardware are good for deploying </a:t>
            </a:r>
            <a:r>
              <a:rPr lang="en-US" sz="1200" kern="1200" dirty="0" err="1" smtClean="0">
                <a:solidFill>
                  <a:schemeClr val="tx1"/>
                </a:solidFill>
                <a:effectLst/>
                <a:latin typeface="+mn-lt"/>
                <a:ea typeface="+mn-ea"/>
                <a:cs typeface="+mn-cs"/>
              </a:rPr>
              <a:t>GridFTP</a:t>
            </a:r>
            <a:r>
              <a:rPr lang="en-US" sz="1200" kern="1200" dirty="0" smtClean="0">
                <a:solidFill>
                  <a:schemeClr val="tx1"/>
                </a:solidFill>
                <a:effectLst/>
                <a:latin typeface="+mn-lt"/>
                <a:ea typeface="+mn-ea"/>
                <a:cs typeface="+mn-cs"/>
              </a:rPr>
              <a:t>, that's all up to the deployment side.  Our design is well developed, well-documented with design rationales, mature (in its 3rd generation),  and is forward looking, among the other benefits mentioned in the project report.  </a:t>
            </a:r>
            <a:r>
              <a:rPr lang="en-US" sz="1200" kern="1200" dirty="0" err="1" smtClean="0">
                <a:solidFill>
                  <a:schemeClr val="tx1"/>
                </a:solidFill>
                <a:effectLst/>
                <a:latin typeface="+mn-lt"/>
                <a:ea typeface="+mn-ea"/>
                <a:cs typeface="+mn-cs"/>
              </a:rPr>
              <a:t>N.b.</a:t>
            </a:r>
            <a:r>
              <a:rPr lang="en-US" sz="1200" kern="1200" dirty="0" smtClean="0">
                <a:solidFill>
                  <a:schemeClr val="tx1"/>
                </a:solidFill>
                <a:effectLst/>
                <a:latin typeface="+mn-lt"/>
                <a:ea typeface="+mn-ea"/>
                <a:cs typeface="+mn-cs"/>
              </a:rPr>
              <a:t> there are &gt; 2000 LCLS users</a:t>
            </a:r>
          </a:p>
          <a:p>
            <a:r>
              <a:rPr lang="en-US" sz="1200" kern="1200" dirty="0" smtClean="0">
                <a:solidFill>
                  <a:schemeClr val="tx1"/>
                </a:solidFill>
                <a:effectLst/>
                <a:latin typeface="+mn-lt"/>
                <a:ea typeface="+mn-ea"/>
                <a:cs typeface="+mn-cs"/>
              </a:rPr>
              <a:t> </a:t>
            </a:r>
            <a:endParaRPr lang="en-US" baseline="0" dirty="0" smtClean="0"/>
          </a:p>
          <a:p>
            <a:r>
              <a:rPr lang="en-US" baseline="0" dirty="0" smtClean="0"/>
              <a:t>Advances in computing systems are hard to predict their impact at this stage (e.g. hardware RAID ).</a:t>
            </a:r>
          </a:p>
          <a:p>
            <a:endParaRPr lang="en-US" baseline="0" dirty="0" smtClean="0"/>
          </a:p>
          <a:p>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latin typeface="Times New Roman" pitchFamily="18" charset="0"/>
              </a:rPr>
              <a:t>Today LCLS wants to be able to look at the data as it arrives at its destination but before the transfer is complete. This  shows how important  it is to make the data available at the destination with the minimum delay. Buffering to store and forward the data over a slower link not only involves costs for the buffer, but also adds extra delays</a:t>
            </a:r>
            <a:endParaRPr lang="en-US" sz="1200" kern="1200" dirty="0" smtClean="0">
              <a:solidFill>
                <a:schemeClr val="tx1"/>
              </a:solidFill>
              <a:effectLst/>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14</a:t>
            </a:fld>
            <a:endParaRPr lang="en-US" dirty="0"/>
          </a:p>
        </p:txBody>
      </p:sp>
    </p:spTree>
    <p:extLst>
      <p:ext uri="{BB962C8B-B14F-4D97-AF65-F5344CB8AC3E}">
        <p14:creationId xmlns:p14="http://schemas.microsoft.com/office/powerpoint/2010/main" val="4208105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“Note we won't scale up to 1MHz: the imaging experiments (which are the heavier ones, data wise) will be limited at about 100KHz. Also we plan to do feature extraction before sending to NERSC. In the end, I expect we'll be moving data at around 1Tb/s.” Amedeo Perazzo</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9BC4E5-2BC1-4F43-85DD-A1B8F74CB7EB}" type="slidenum">
              <a:rPr lang="en-US" smtClean="0"/>
              <a:pPr/>
              <a:t>3</a:t>
            </a:fld>
            <a:endParaRPr lang="en-US" dirty="0"/>
          </a:p>
        </p:txBody>
      </p:sp>
    </p:spTree>
    <p:extLst>
      <p:ext uri="{BB962C8B-B14F-4D97-AF65-F5344CB8AC3E}">
        <p14:creationId xmlns:p14="http://schemas.microsoft.com/office/powerpoint/2010/main" val="45455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LCLS, the link is between SLAC (Menlo Park) and NERSC (Berkeley).  So, high-bandwidth, high link quality, low competing traffic are the pre-conditions.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peers in a cluster work together to slice a data set, regardless of data types (numerous small files, mix-sized files, or large files) into an appropriate number of logical “pieces”, to be transferred to a destination, under the guidance of a “data transfer controller” peer.</a:t>
            </a:r>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5</a:t>
            </a:fld>
            <a:endParaRPr lang="en-US" dirty="0"/>
          </a:p>
        </p:txBody>
      </p:sp>
    </p:spTree>
    <p:extLst>
      <p:ext uri="{BB962C8B-B14F-4D97-AF65-F5344CB8AC3E}">
        <p14:creationId xmlns:p14="http://schemas.microsoft.com/office/powerpoint/2010/main" val="334569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Note that the High Performance Storage Tier is composed of </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SSDs.  This tier is designed for performance, not for capacity.  It is also a major reason why we use an </a:t>
            </a:r>
            <a:r>
              <a:rPr lang="en-US" sz="1200" u="sng" kern="1200" dirty="0" smtClean="0">
                <a:solidFill>
                  <a:schemeClr val="tx1"/>
                </a:solidFill>
                <a:effectLst/>
                <a:latin typeface="+mn-lt"/>
                <a:ea typeface="+mn-ea"/>
                <a:cs typeface="+mn-cs"/>
                <a:hlinkClick r:id="rId3"/>
              </a:rPr>
              <a:t>AIC SB122A-PH</a:t>
            </a:r>
            <a:r>
              <a:rPr lang="en-US" sz="1200" kern="1200" dirty="0" smtClean="0">
                <a:solidFill>
                  <a:schemeClr val="tx1"/>
                </a:solidFill>
                <a:effectLst/>
                <a:latin typeface="+mn-lt"/>
                <a:ea typeface="+mn-ea"/>
                <a:cs typeface="+mn-cs"/>
              </a:rPr>
              <a:t> all-</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 </a:t>
            </a:r>
            <a:r>
              <a:rPr lang="en-US" sz="1200" b="1" kern="1200" dirty="0" smtClean="0">
                <a:solidFill>
                  <a:schemeClr val="tx1"/>
                </a:solidFill>
                <a:effectLst/>
                <a:latin typeface="+mn-lt"/>
                <a:ea typeface="+mn-ea"/>
                <a:cs typeface="+mn-cs"/>
              </a:rPr>
              <a:t>1U</a:t>
            </a:r>
            <a:r>
              <a:rPr lang="en-US" sz="1200" kern="1200" dirty="0" smtClean="0">
                <a:solidFill>
                  <a:schemeClr val="tx1"/>
                </a:solidFill>
                <a:effectLst/>
                <a:latin typeface="+mn-lt"/>
                <a:ea typeface="+mn-ea"/>
                <a:cs typeface="+mn-cs"/>
              </a:rPr>
              <a:t> storage server, rather than say a </a:t>
            </a:r>
            <a:r>
              <a:rPr lang="en-US" sz="1200" u="sng" kern="1200" dirty="0" err="1" smtClean="0">
                <a:solidFill>
                  <a:schemeClr val="tx1"/>
                </a:solidFill>
                <a:effectLst/>
                <a:latin typeface="+mn-lt"/>
                <a:ea typeface="+mn-ea"/>
                <a:cs typeface="+mn-cs"/>
                <a:hlinkClick r:id="rId4"/>
              </a:rPr>
              <a:t>SuperMicro</a:t>
            </a:r>
            <a:r>
              <a:rPr lang="en-US" sz="1200" u="sng" kern="1200" dirty="0" smtClean="0">
                <a:solidFill>
                  <a:schemeClr val="tx1"/>
                </a:solidFill>
                <a:effectLst/>
                <a:latin typeface="+mn-lt"/>
                <a:ea typeface="+mn-ea"/>
                <a:cs typeface="+mn-cs"/>
                <a:hlinkClick r:id="rId4"/>
              </a:rPr>
              <a:t> </a:t>
            </a:r>
            <a:r>
              <a:rPr lang="en-US" sz="1200" u="sng" kern="1200" dirty="0" err="1" smtClean="0">
                <a:solidFill>
                  <a:schemeClr val="tx1"/>
                </a:solidFill>
                <a:effectLst/>
                <a:latin typeface="+mn-lt"/>
                <a:ea typeface="+mn-ea"/>
                <a:cs typeface="+mn-cs"/>
                <a:hlinkClick r:id="rId4"/>
              </a:rPr>
              <a:t>SuperServer</a:t>
            </a:r>
            <a:r>
              <a:rPr lang="en-US" sz="1200" u="sng" kern="1200" dirty="0" smtClean="0">
                <a:solidFill>
                  <a:schemeClr val="tx1"/>
                </a:solidFill>
                <a:effectLst/>
                <a:latin typeface="+mn-lt"/>
                <a:ea typeface="+mn-ea"/>
                <a:cs typeface="+mn-cs"/>
                <a:hlinkClick r:id="rId4"/>
              </a:rPr>
              <a:t> 2028U-TN24R4T+</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It is an 1U storage server, rather than the more conventional 2U unit</a:t>
            </a:r>
          </a:p>
          <a:p>
            <a:pPr lvl="0"/>
            <a:r>
              <a:rPr lang="en-US" sz="1200" kern="1200" dirty="0" smtClean="0">
                <a:solidFill>
                  <a:schemeClr val="tx1"/>
                </a:solidFill>
                <a:effectLst/>
                <a:latin typeface="+mn-lt"/>
                <a:ea typeface="+mn-ea"/>
                <a:cs typeface="+mn-cs"/>
              </a:rPr>
              <a:t>It does not use a performance sapping </a:t>
            </a:r>
            <a:r>
              <a:rPr lang="en-US" sz="1200" kern="1200" dirty="0" err="1" smtClean="0">
                <a:solidFill>
                  <a:schemeClr val="tx1"/>
                </a:solidFill>
                <a:effectLst/>
                <a:latin typeface="+mn-lt"/>
                <a:ea typeface="+mn-ea"/>
                <a:cs typeface="+mn-cs"/>
              </a:rPr>
              <a:t>PCIe</a:t>
            </a:r>
            <a:r>
              <a:rPr lang="en-US" sz="1200" kern="1200" dirty="0" smtClean="0">
                <a:solidFill>
                  <a:schemeClr val="tx1"/>
                </a:solidFill>
                <a:effectLst/>
                <a:latin typeface="+mn-lt"/>
                <a:ea typeface="+mn-ea"/>
                <a:cs typeface="+mn-cs"/>
              </a:rPr>
              <a:t> switch in the system. </a:t>
            </a:r>
          </a:p>
          <a:p>
            <a:pPr lvl="0"/>
            <a:r>
              <a:rPr lang="en-US" sz="1200" kern="1200" dirty="0" smtClean="0">
                <a:solidFill>
                  <a:schemeClr val="tx1"/>
                </a:solidFill>
                <a:effectLst/>
                <a:latin typeface="+mn-lt"/>
                <a:ea typeface="+mn-ea"/>
                <a:cs typeface="+mn-cs"/>
              </a:rPr>
              <a:t>It reduces the costs since a fully populated </a:t>
            </a:r>
            <a:r>
              <a:rPr lang="en-US" sz="1200" kern="1200" dirty="0" err="1" smtClean="0">
                <a:solidFill>
                  <a:schemeClr val="tx1"/>
                </a:solidFill>
                <a:effectLst/>
                <a:latin typeface="+mn-lt"/>
                <a:ea typeface="+mn-ea"/>
                <a:cs typeface="+mn-cs"/>
              </a:rPr>
              <a:t>SuperMicro</a:t>
            </a:r>
            <a:r>
              <a:rPr lang="en-US" sz="1200" kern="1200" dirty="0" smtClean="0">
                <a:solidFill>
                  <a:schemeClr val="tx1"/>
                </a:solidFill>
                <a:effectLst/>
                <a:latin typeface="+mn-lt"/>
                <a:ea typeface="+mn-ea"/>
                <a:cs typeface="+mn-cs"/>
              </a:rPr>
              <a:t> model consists of 24 </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SSDs, while two fully populated AIC servers have 20 </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SSDs - so lower cost.</a:t>
            </a:r>
          </a:p>
          <a:p>
            <a:pPr lvl="0"/>
            <a:r>
              <a:rPr lang="en-US" sz="1200" kern="1200" dirty="0" smtClean="0">
                <a:solidFill>
                  <a:schemeClr val="tx1"/>
                </a:solidFill>
                <a:effectLst/>
                <a:latin typeface="+mn-lt"/>
                <a:ea typeface="+mn-ea"/>
                <a:cs typeface="+mn-cs"/>
              </a:rPr>
              <a:t>There are 8*25Gbps NICS (=200Gbps</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Cost of the 4*node</a:t>
            </a:r>
            <a:r>
              <a:rPr lang="en-US" sz="1200" kern="1200" baseline="0" dirty="0" smtClean="0">
                <a:solidFill>
                  <a:schemeClr val="tx1"/>
                </a:solidFill>
                <a:effectLst/>
                <a:latin typeface="+mn-lt"/>
                <a:ea typeface="+mn-ea"/>
                <a:cs typeface="+mn-cs"/>
              </a:rPr>
              <a:t> DTN ~ $12K. Cost of Ethernet switch ~ $10K.</a:t>
            </a:r>
          </a:p>
          <a:p>
            <a:pPr lvl="0"/>
            <a:r>
              <a:rPr lang="en-US" sz="1200" kern="1200" baseline="0" dirty="0" smtClean="0">
                <a:solidFill>
                  <a:schemeClr val="tx1"/>
                </a:solidFill>
                <a:effectLst/>
                <a:latin typeface="+mn-lt"/>
                <a:ea typeface="+mn-ea"/>
                <a:cs typeface="+mn-cs"/>
              </a:rPr>
              <a:t>Power draw of previous generation 3.6KW</a:t>
            </a:r>
          </a:p>
          <a:p>
            <a:pPr lvl="0"/>
            <a:r>
              <a:rPr lang="en-US" sz="1200" kern="1200" baseline="0" dirty="0" smtClean="0">
                <a:solidFill>
                  <a:schemeClr val="tx1"/>
                </a:solidFill>
                <a:effectLst/>
                <a:latin typeface="+mn-lt"/>
                <a:ea typeface="+mn-ea"/>
                <a:cs typeface="+mn-cs"/>
              </a:rPr>
              <a:t>IB simpler than Ethernet for local links, closer to emulation of a parallel file system that we do n</a:t>
            </a:r>
          </a:p>
          <a:p>
            <a:pPr lvl="0"/>
            <a:r>
              <a:rPr lang="en-US" sz="1200" kern="1200" baseline="0" dirty="0" err="1" smtClean="0">
                <a:solidFill>
                  <a:schemeClr val="tx1"/>
                </a:solidFill>
                <a:effectLst/>
                <a:latin typeface="+mn-lt"/>
                <a:ea typeface="+mn-ea"/>
                <a:cs typeface="+mn-cs"/>
              </a:rPr>
              <a:t>ot</a:t>
            </a:r>
            <a:r>
              <a:rPr lang="en-US" sz="1200" kern="1200" baseline="0" dirty="0" smtClean="0">
                <a:solidFill>
                  <a:schemeClr val="tx1"/>
                </a:solidFill>
                <a:effectLst/>
                <a:latin typeface="+mn-lt"/>
                <a:ea typeface="+mn-ea"/>
                <a:cs typeface="+mn-cs"/>
              </a:rPr>
              <a:t> control. One less 1U switch</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Also</a:t>
            </a:r>
            <a:r>
              <a:rPr lang="en-US" baseline="0" dirty="0" smtClean="0"/>
              <a:t> tested with latency injection and </a:t>
            </a:r>
            <a:r>
              <a:rPr lang="en-US" sz="1200" dirty="0" smtClean="0"/>
              <a:t>OSCARS  </a:t>
            </a:r>
            <a:r>
              <a:rPr lang="en-US" sz="1200" dirty="0" err="1" smtClean="0"/>
              <a:t>ESnet</a:t>
            </a:r>
            <a:r>
              <a:rPr lang="en-US" sz="1200" dirty="0" smtClean="0"/>
              <a:t> 70Gbps dedicated link over 5000mile circuit.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For LCLS will use </a:t>
            </a:r>
            <a:r>
              <a:rPr lang="en-US" sz="1200" baseline="0" dirty="0" err="1" smtClean="0"/>
              <a:t>ESnet</a:t>
            </a:r>
            <a:r>
              <a:rPr lang="en-US" sz="1200" baseline="0" dirty="0" smtClean="0"/>
              <a:t> </a:t>
            </a:r>
            <a:r>
              <a:rPr lang="en-US" baseline="0" dirty="0" smtClean="0"/>
              <a:t>high performance, low loss well managed network</a:t>
            </a:r>
          </a:p>
          <a:p>
            <a:r>
              <a:rPr lang="en-US" baseline="0" dirty="0" smtClean="0"/>
              <a:t>Uses TCP Fast Open </a:t>
            </a:r>
            <a:r>
              <a:rPr lang="en-US" sz="1200" u="sng" kern="1200" dirty="0" smtClean="0">
                <a:solidFill>
                  <a:schemeClr val="tx1"/>
                </a:solidFill>
                <a:effectLst/>
                <a:latin typeface="+mn-lt"/>
                <a:ea typeface="+mn-ea"/>
                <a:cs typeface="+mn-cs"/>
                <a:hlinkClick r:id="rId3"/>
              </a:rPr>
              <a:t>https://en.wikipedia.org/wiki/TCP_Fast_Open</a:t>
            </a:r>
            <a:r>
              <a:rPr lang="en-US" sz="1200" kern="1200" dirty="0" smtClean="0">
                <a:solidFill>
                  <a:schemeClr val="tx1"/>
                </a:solidFill>
                <a:effectLst/>
                <a:latin typeface="+mn-lt"/>
                <a:ea typeface="+mn-ea"/>
                <a:cs typeface="+mn-cs"/>
              </a:rPr>
              <a:t> &lt;</a:t>
            </a:r>
            <a:r>
              <a:rPr lang="en-US" sz="1200" u="sng" kern="1200" dirty="0" smtClean="0">
                <a:solidFill>
                  <a:schemeClr val="tx1"/>
                </a:solidFill>
                <a:effectLst/>
                <a:latin typeface="+mn-lt"/>
                <a:ea typeface="+mn-ea"/>
                <a:cs typeface="+mn-cs"/>
                <a:hlinkClick r:id="rId3"/>
              </a:rPr>
              <a:t>https://</a:t>
            </a:r>
            <a:r>
              <a:rPr lang="en-US" sz="1200" u="sng" kern="1200" dirty="0" smtClean="0">
                <a:solidFill>
                  <a:schemeClr val="tx1"/>
                </a:solidFill>
                <a:effectLst/>
                <a:latin typeface="+mn-lt"/>
                <a:ea typeface="+mn-ea"/>
                <a:cs typeface="+mn-cs"/>
                <a:hlinkClick r:id="rId3"/>
              </a:rPr>
              <a:t>en.wikipedia.org/wiki/TCP_Fast_Open</a:t>
            </a:r>
            <a:endParaRPr lang="en-US" sz="1200" u="sng"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No need for FASP/UDT for clean networks</a:t>
            </a:r>
          </a:p>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7</a:t>
            </a:fld>
            <a:endParaRPr lang="en-US" dirty="0"/>
          </a:p>
        </p:txBody>
      </p:sp>
    </p:spTree>
    <p:extLst>
      <p:ext uri="{BB962C8B-B14F-4D97-AF65-F5344CB8AC3E}">
        <p14:creationId xmlns:p14="http://schemas.microsoft.com/office/powerpoint/2010/main" val="3785586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8</a:t>
            </a:fld>
            <a:endParaRPr lang="en-US" dirty="0"/>
          </a:p>
        </p:txBody>
      </p:sp>
    </p:spTree>
    <p:extLst>
      <p:ext uri="{BB962C8B-B14F-4D97-AF65-F5344CB8AC3E}">
        <p14:creationId xmlns:p14="http://schemas.microsoft.com/office/powerpoint/2010/main" val="8156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11</a:t>
            </a:fld>
            <a:endParaRPr lang="en-US" dirty="0"/>
          </a:p>
        </p:txBody>
      </p:sp>
    </p:spTree>
    <p:extLst>
      <p:ext uri="{BB962C8B-B14F-4D97-AF65-F5344CB8AC3E}">
        <p14:creationId xmlns:p14="http://schemas.microsoft.com/office/powerpoint/2010/main" val="1574897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7763" y="685800"/>
            <a:ext cx="4541837" cy="3408363"/>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idx="10"/>
          </p:nvPr>
        </p:nvSpPr>
        <p:spPr/>
        <p:txBody>
          <a:bodyPr/>
          <a:lstStyle/>
          <a:p>
            <a:pPr>
              <a:defRPr/>
            </a:pPr>
            <a:fld id="{22B92F17-1683-475D-B263-50042F8889EC}" type="slidenum">
              <a:rPr lang="en-GB" smtClean="0"/>
              <a:pPr>
                <a:defRPr/>
              </a:pPr>
              <a:t>12</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TLS refers to </a:t>
            </a:r>
            <a:r>
              <a:rPr lang="en-US" sz="1200" u="sng" kern="1200" dirty="0" smtClean="0">
                <a:solidFill>
                  <a:schemeClr val="tx1"/>
                </a:solidFill>
                <a:effectLst/>
                <a:latin typeface="+mn-lt"/>
                <a:ea typeface="+mn-ea"/>
                <a:cs typeface="+mn-cs"/>
                <a:hlinkClick r:id="rId3"/>
              </a:rPr>
              <a:t>Transport Layer Security</a:t>
            </a:r>
            <a:r>
              <a:rPr lang="en-US" sz="1200" kern="1200" dirty="0" smtClean="0">
                <a:solidFill>
                  <a:schemeClr val="tx1"/>
                </a:solidFill>
                <a:effectLst/>
                <a:latin typeface="+mn-lt"/>
                <a:ea typeface="+mn-ea"/>
                <a:cs typeface="+mn-cs"/>
              </a:rPr>
              <a:t>, a cryptographic protocol designed to provide communications security over a computer network.  It uses X.509 certificates and hence asymmetric cryptography to authenticate the counterparty with whom it is communicating, and to negotiate a symmetric key. This session key is then used to encrypt data flowing between the parties.</a:t>
            </a:r>
            <a:r>
              <a:rPr lang="en-US" dirty="0" smtClean="0">
                <a:effectLst/>
              </a:rPr>
              <a:t> </a:t>
            </a:r>
            <a:r>
              <a:rPr lang="en-US" sz="1200" kern="1200" dirty="0" smtClean="0">
                <a:solidFill>
                  <a:schemeClr val="tx1"/>
                </a:solidFill>
                <a:effectLst/>
                <a:latin typeface="+mn-lt"/>
                <a:ea typeface="+mn-ea"/>
                <a:cs typeface="+mn-cs"/>
              </a:rPr>
              <a:t>Transport Layer Security from Wikipedia, see </a:t>
            </a:r>
            <a:r>
              <a:rPr lang="en-US" sz="1200" u="sng" kern="1200" dirty="0" smtClean="0">
                <a:solidFill>
                  <a:schemeClr val="tx1"/>
                </a:solidFill>
                <a:effectLst/>
                <a:latin typeface="+mn-lt"/>
                <a:ea typeface="+mn-ea"/>
                <a:cs typeface="+mn-cs"/>
                <a:hlinkClick r:id="rId3"/>
              </a:rPr>
              <a:t>http://en.wikipedia.org/wiki/Transport_Layer_Security</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9BC4E5-2BC1-4F43-85DD-A1B8F74CB7EB}" type="slidenum">
              <a:rPr lang="en-US" smtClean="0"/>
              <a:pPr/>
              <a:t>13</a:t>
            </a:fld>
            <a:endParaRPr lang="en-US" dirty="0"/>
          </a:p>
        </p:txBody>
      </p:sp>
    </p:spTree>
    <p:extLst>
      <p:ext uri="{BB962C8B-B14F-4D97-AF65-F5344CB8AC3E}">
        <p14:creationId xmlns:p14="http://schemas.microsoft.com/office/powerpoint/2010/main" val="38588069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pic>
        <p:nvPicPr>
          <p:cNvPr id="7" name="Picture 4" descr="zettar_logo_200px_mark"/>
          <p:cNvPicPr>
            <a:picLocks noChangeAspect="1" noChangeArrowheads="1"/>
          </p:cNvPicPr>
          <p:nvPr userDrawn="1"/>
        </p:nvPicPr>
        <p:blipFill>
          <a:blip r:embed="rId2" cstate="print"/>
          <a:srcRect r="69492"/>
          <a:stretch>
            <a:fillRect/>
          </a:stretch>
        </p:blipFill>
        <p:spPr bwMode="auto">
          <a:xfrm>
            <a:off x="228600" y="228600"/>
            <a:ext cx="609600" cy="550863"/>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3"/>
          <p:cNvSpPr>
            <a:spLocks noGrp="1" noChangeArrowheads="1"/>
          </p:cNvSpPr>
          <p:nvPr>
            <p:ph type="dt" idx="10"/>
          </p:nvPr>
        </p:nvSpPr>
        <p:spPr>
          <a:xfrm>
            <a:off x="457200" y="6324600"/>
            <a:ext cx="2119313" cy="382588"/>
          </a:xfrm>
          <a:prstGeom prst="rect">
            <a:avLst/>
          </a:prstGeom>
        </p:spPr>
        <p:txBody>
          <a:bodyPr/>
          <a:lstStyle>
            <a:lvl1pPr>
              <a:defRPr/>
            </a:lvl1pPr>
          </a:lstStyle>
          <a:p>
            <a:pPr>
              <a:defRPr/>
            </a:pPr>
            <a:fld id="{FA1C7075-F7BD-431F-82F2-3770C7574F65}" type="datetime1">
              <a:rPr lang="en-US"/>
              <a:pPr>
                <a:defRPr/>
              </a:pPr>
              <a:t>10/13/2016</a:t>
            </a:fld>
            <a:endParaRPr lang="en-US" dirty="0"/>
          </a:p>
        </p:txBody>
      </p:sp>
      <p:sp>
        <p:nvSpPr>
          <p:cNvPr id="9" name="Rectangle 4"/>
          <p:cNvSpPr>
            <a:spLocks noGrp="1" noChangeArrowheads="1"/>
          </p:cNvSpPr>
          <p:nvPr>
            <p:ph type="ftr" idx="11"/>
          </p:nvPr>
        </p:nvSpPr>
        <p:spPr>
          <a:xfrm>
            <a:off x="3048000" y="6324600"/>
            <a:ext cx="3124200" cy="382588"/>
          </a:xfrm>
          <a:prstGeom prst="rect">
            <a:avLst/>
          </a:prstGeom>
        </p:spPr>
        <p:txBody>
          <a:bodyPr/>
          <a:lstStyle>
            <a:lvl1pPr algn="l">
              <a:defRPr sz="1400">
                <a:solidFill>
                  <a:schemeClr val="tx1"/>
                </a:solidFill>
              </a:defRPr>
            </a:lvl1pPr>
          </a:lstStyle>
          <a:p>
            <a:pPr algn="ctr">
              <a:defRPr/>
            </a:pPr>
            <a:r>
              <a:rPr lang="en-US" dirty="0" smtClean="0"/>
              <a:t>Copyright © Zettar Inc. 2013 - 2014</a:t>
            </a:r>
            <a:endParaRPr lang="en-US" dirty="0"/>
          </a:p>
        </p:txBody>
      </p:sp>
      <p:sp>
        <p:nvSpPr>
          <p:cNvPr id="10" name="Rectangle 5"/>
          <p:cNvSpPr>
            <a:spLocks noGrp="1" noChangeArrowheads="1"/>
          </p:cNvSpPr>
          <p:nvPr>
            <p:ph type="sldNum" idx="12"/>
          </p:nvPr>
        </p:nvSpPr>
        <p:spPr/>
        <p:txBody>
          <a:bodyPr/>
          <a:lstStyle>
            <a:lvl1pPr>
              <a:defRPr/>
            </a:lvl1pPr>
          </a:lstStyle>
          <a:p>
            <a:pPr algn="r">
              <a:defRPr/>
            </a:pPr>
            <a:fld id="{744A50D1-4EFF-4B8C-B42B-90C5F80A4E9A}" type="slidenum">
              <a:rPr lang="en-US" smtClean="0"/>
              <a:pPr algn="r">
                <a:defRPr/>
              </a:pPr>
              <a:t>‹#›</a:t>
            </a:fld>
            <a:endParaRPr lang="en-US" dirty="0"/>
          </a:p>
        </p:txBody>
      </p:sp>
    </p:spTree>
    <p:extLst>
      <p:ext uri="{BB962C8B-B14F-4D97-AF65-F5344CB8AC3E}">
        <p14:creationId xmlns:p14="http://schemas.microsoft.com/office/powerpoint/2010/main" val="7830384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 id="2147483675" r:id="rId7"/>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hyperlink" Target="https://confluence.slac.stanford.edu/download/attachments/178521813/ExascaleRequirementsLCLSCaseStudy.docx" TargetMode="External"/><Relationship Id="rId4" Type="http://schemas.openxmlformats.org/officeDocument/2006/relationships/hyperlink" Target="http://es.net/science-engagement/case-studies/multi-facility-workflow-case-stud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pPr algn="ctr"/>
            <a:r>
              <a:rPr lang="en-CA" dirty="0" smtClean="0"/>
              <a:t>High Performance Data Transfer</a:t>
            </a:r>
            <a:endParaRPr lang="en-CA" dirty="0"/>
          </a:p>
        </p:txBody>
      </p:sp>
      <p:sp>
        <p:nvSpPr>
          <p:cNvPr id="5" name="Text Placeholder 4"/>
          <p:cNvSpPr>
            <a:spLocks noGrp="1"/>
          </p:cNvSpPr>
          <p:nvPr>
            <p:ph type="body" sz="quarter" idx="11"/>
          </p:nvPr>
        </p:nvSpPr>
        <p:spPr>
          <a:xfrm>
            <a:off x="584268" y="3203643"/>
            <a:ext cx="8008937" cy="635889"/>
          </a:xfrm>
        </p:spPr>
        <p:txBody>
          <a:bodyPr/>
          <a:lstStyle/>
          <a:p>
            <a:pPr algn="ctr"/>
            <a:r>
              <a:rPr lang="en-CA" sz="3200" dirty="0" smtClean="0"/>
              <a:t>Les </a:t>
            </a:r>
            <a:r>
              <a:rPr lang="en-CA" sz="3200" dirty="0" err="1" smtClean="0"/>
              <a:t>Cottrell</a:t>
            </a:r>
            <a:r>
              <a:rPr lang="en-CA" sz="3200" baseline="30000" dirty="0" err="1" smtClean="0"/>
              <a:t>SLAC</a:t>
            </a:r>
            <a:r>
              <a:rPr lang="en-CA" sz="3200" dirty="0" smtClean="0"/>
              <a:t> Chin </a:t>
            </a:r>
            <a:r>
              <a:rPr lang="en-CA" sz="3200" dirty="0" err="1" smtClean="0"/>
              <a:t>Fang</a:t>
            </a:r>
            <a:r>
              <a:rPr lang="en-CA" sz="3200" baseline="30000" dirty="0" err="1" smtClean="0"/>
              <a:t>Zettar</a:t>
            </a:r>
            <a:r>
              <a:rPr lang="en-CA" sz="3200" dirty="0" smtClean="0"/>
              <a:t>, Andy </a:t>
            </a:r>
            <a:r>
              <a:rPr lang="en-CA" sz="3200" dirty="0" err="1" smtClean="0"/>
              <a:t>Hanushevsky</a:t>
            </a:r>
            <a:r>
              <a:rPr lang="en-CA" sz="3200" baseline="30000" dirty="0" err="1" smtClean="0"/>
              <a:t>SLAC</a:t>
            </a:r>
            <a:r>
              <a:rPr lang="en-CA" sz="3200" dirty="0" smtClean="0"/>
              <a:t>, Wilko </a:t>
            </a:r>
            <a:r>
              <a:rPr lang="en-CA" sz="3200" dirty="0" err="1" smtClean="0"/>
              <a:t>Kreuger</a:t>
            </a:r>
            <a:r>
              <a:rPr lang="en-CA" sz="3200" baseline="30000" dirty="0" err="1" smtClean="0"/>
              <a:t>SLAC</a:t>
            </a:r>
            <a:r>
              <a:rPr lang="en-CA" sz="3200" dirty="0" smtClean="0"/>
              <a:t>. </a:t>
            </a:r>
            <a:br>
              <a:rPr lang="en-CA" sz="3200" dirty="0" smtClean="0"/>
            </a:br>
            <a:r>
              <a:rPr lang="en-CA" sz="3200" dirty="0" smtClean="0"/>
              <a:t>Wei </a:t>
            </a:r>
            <a:r>
              <a:rPr lang="en-CA" sz="3200" dirty="0" err="1" smtClean="0"/>
              <a:t>Yang</a:t>
            </a:r>
            <a:r>
              <a:rPr lang="en-CA" sz="3200" baseline="30000" dirty="0" err="1" smtClean="0"/>
              <a:t>SLAC</a:t>
            </a:r>
            <a:endParaRPr lang="en-CA" sz="3200" baseline="30000" dirty="0" smtClean="0"/>
          </a:p>
          <a:p>
            <a:pPr algn="ctr"/>
            <a:endParaRPr lang="en-CA" sz="3200" baseline="30000" dirty="0" smtClean="0"/>
          </a:p>
          <a:p>
            <a:pPr algn="ctr"/>
            <a:r>
              <a:rPr lang="en-CA" sz="3200" dirty="0" smtClean="0"/>
              <a:t>Presented at CHEP16, San Francisco</a:t>
            </a:r>
            <a:endParaRPr lang="en-CA" sz="3200"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p:cNvSpPr>
            <a:spLocks noGrp="1"/>
          </p:cNvSpPr>
          <p:nvPr>
            <p:ph type="title"/>
          </p:nvPr>
        </p:nvSpPr>
        <p:spPr/>
        <p:txBody>
          <a:bodyPr/>
          <a:lstStyle/>
          <a:p>
            <a:r>
              <a:rPr lang="en-US" dirty="0" smtClean="0"/>
              <a:t>XFS + parallel file system WRITE performance for 16 SSDs in 2 file servers</a:t>
            </a:r>
            <a:endParaRPr lang="en-US" dirty="0"/>
          </a:p>
        </p:txBody>
      </p:sp>
      <p:grpSp>
        <p:nvGrpSpPr>
          <p:cNvPr id="4" name="Group 3"/>
          <p:cNvGrpSpPr/>
          <p:nvPr/>
        </p:nvGrpSpPr>
        <p:grpSpPr>
          <a:xfrm>
            <a:off x="316682" y="1263134"/>
            <a:ext cx="2774181" cy="4195281"/>
            <a:chOff x="316682" y="1263134"/>
            <a:chExt cx="2774181" cy="4195281"/>
          </a:xfrm>
        </p:grpSpPr>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524000"/>
              <a:ext cx="2024063" cy="3934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682" y="1819276"/>
              <a:ext cx="750118"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447800" y="1263134"/>
              <a:ext cx="1553630" cy="461665"/>
            </a:xfrm>
            <a:prstGeom prst="rect">
              <a:avLst/>
            </a:prstGeom>
            <a:noFill/>
          </p:spPr>
          <p:txBody>
            <a:bodyPr wrap="none" rtlCol="0">
              <a:spAutoFit/>
            </a:bodyPr>
            <a:lstStyle/>
            <a:p>
              <a:r>
                <a:rPr lang="en-US" sz="2400" dirty="0" smtClean="0"/>
                <a:t>SSD busy</a:t>
              </a:r>
              <a:endParaRPr lang="en-US" sz="2400" dirty="0"/>
            </a:p>
          </p:txBody>
        </p:sp>
      </p:grpSp>
      <p:grpSp>
        <p:nvGrpSpPr>
          <p:cNvPr id="6" name="Group 5"/>
          <p:cNvGrpSpPr/>
          <p:nvPr/>
        </p:nvGrpSpPr>
        <p:grpSpPr>
          <a:xfrm>
            <a:off x="5232288" y="1066012"/>
            <a:ext cx="3320264" cy="4229218"/>
            <a:chOff x="5232288" y="1066012"/>
            <a:chExt cx="3320264" cy="4229218"/>
          </a:xfrm>
        </p:grpSpPr>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0038" y="1524000"/>
              <a:ext cx="1014413" cy="3771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5343" y="1524000"/>
              <a:ext cx="634695" cy="366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232288" y="1771650"/>
              <a:ext cx="1018227" cy="369332"/>
            </a:xfrm>
            <a:prstGeom prst="rect">
              <a:avLst/>
            </a:prstGeom>
            <a:solidFill>
              <a:schemeClr val="bg1"/>
            </a:solidFill>
          </p:spPr>
          <p:txBody>
            <a:bodyPr wrap="none" rtlCol="0">
              <a:spAutoFit/>
            </a:bodyPr>
            <a:lstStyle/>
            <a:p>
              <a:r>
                <a:rPr lang="en-US" dirty="0" smtClean="0"/>
                <a:t>10GBps</a:t>
              </a:r>
              <a:endParaRPr lang="en-US" dirty="0"/>
            </a:p>
          </p:txBody>
        </p:sp>
        <p:sp>
          <p:nvSpPr>
            <p:cNvPr id="16" name="TextBox 15"/>
            <p:cNvSpPr txBox="1"/>
            <p:nvPr/>
          </p:nvSpPr>
          <p:spPr>
            <a:xfrm>
              <a:off x="5440803" y="1066012"/>
              <a:ext cx="3111749" cy="461665"/>
            </a:xfrm>
            <a:prstGeom prst="rect">
              <a:avLst/>
            </a:prstGeom>
            <a:noFill/>
          </p:spPr>
          <p:txBody>
            <a:bodyPr wrap="none" rtlCol="0">
              <a:spAutoFit/>
            </a:bodyPr>
            <a:lstStyle/>
            <a:p>
              <a:r>
                <a:rPr lang="en-US" sz="2400" dirty="0" smtClean="0"/>
                <a:t>SSD write throughput</a:t>
              </a:r>
              <a:endParaRPr lang="en-US" sz="2400" dirty="0"/>
            </a:p>
          </p:txBody>
        </p:sp>
      </p:grpSp>
      <p:grpSp>
        <p:nvGrpSpPr>
          <p:cNvPr id="7" name="Group 6"/>
          <p:cNvGrpSpPr/>
          <p:nvPr/>
        </p:nvGrpSpPr>
        <p:grpSpPr>
          <a:xfrm>
            <a:off x="2946641" y="2861101"/>
            <a:ext cx="2678574" cy="2585812"/>
            <a:chOff x="2946641" y="2861101"/>
            <a:chExt cx="2678574" cy="2585812"/>
          </a:xfrm>
        </p:grpSpPr>
        <p:pic>
          <p:nvPicPr>
            <p:cNvPr id="615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6641" y="4073106"/>
              <a:ext cx="600076" cy="1133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2987345" y="2861101"/>
              <a:ext cx="2637870" cy="2585812"/>
              <a:chOff x="2987345" y="2861101"/>
              <a:chExt cx="2637870" cy="2585812"/>
            </a:xfrm>
          </p:grpSpPr>
          <p:pic>
            <p:nvPicPr>
              <p:cNvPr id="615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4209111"/>
                <a:ext cx="1985924" cy="1237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987345" y="4229817"/>
                <a:ext cx="441146" cy="369332"/>
              </a:xfrm>
              <a:prstGeom prst="rect">
                <a:avLst/>
              </a:prstGeom>
              <a:solidFill>
                <a:schemeClr val="bg1"/>
              </a:solidFill>
            </p:spPr>
            <p:txBody>
              <a:bodyPr wrap="none" rtlCol="0">
                <a:spAutoFit/>
              </a:bodyPr>
              <a:lstStyle/>
              <a:p>
                <a:r>
                  <a:rPr lang="en-US" dirty="0" smtClean="0"/>
                  <a:t>50</a:t>
                </a:r>
                <a:endParaRPr lang="en-US" dirty="0"/>
              </a:p>
            </p:txBody>
          </p:sp>
          <p:sp>
            <p:nvSpPr>
              <p:cNvPr id="20" name="TextBox 19"/>
              <p:cNvSpPr txBox="1"/>
              <p:nvPr/>
            </p:nvSpPr>
            <p:spPr>
              <a:xfrm>
                <a:off x="3309075" y="2861101"/>
                <a:ext cx="2316140" cy="830997"/>
              </a:xfrm>
              <a:prstGeom prst="rect">
                <a:avLst/>
              </a:prstGeom>
              <a:noFill/>
            </p:spPr>
            <p:txBody>
              <a:bodyPr wrap="square" rtlCol="0">
                <a:spAutoFit/>
              </a:bodyPr>
              <a:lstStyle/>
              <a:p>
                <a:r>
                  <a:rPr lang="en-US" sz="2400" dirty="0" smtClean="0"/>
                  <a:t>Queue size of pending writes</a:t>
                </a:r>
                <a:endParaRPr lang="en-US" sz="2400" dirty="0"/>
              </a:p>
            </p:txBody>
          </p:sp>
        </p:grpSp>
      </p:grpSp>
      <p:sp>
        <p:nvSpPr>
          <p:cNvPr id="11" name="TextBox 10"/>
          <p:cNvSpPr txBox="1"/>
          <p:nvPr/>
        </p:nvSpPr>
        <p:spPr>
          <a:xfrm>
            <a:off x="307537" y="5477393"/>
            <a:ext cx="6986913" cy="1200329"/>
          </a:xfrm>
          <a:prstGeom prst="rect">
            <a:avLst/>
          </a:prstGeom>
          <a:solidFill>
            <a:srgbClr val="FFFF00"/>
          </a:solidFill>
          <a:ln>
            <a:solidFill>
              <a:srgbClr val="FFFF00"/>
            </a:solidFill>
          </a:ln>
        </p:spPr>
        <p:txBody>
          <a:bodyPr wrap="square" rtlCol="0">
            <a:spAutoFit/>
          </a:bodyPr>
          <a:lstStyle/>
          <a:p>
            <a:r>
              <a:rPr lang="en-US" sz="2400" dirty="0" smtClean="0"/>
              <a:t>Write much slower than read</a:t>
            </a:r>
          </a:p>
          <a:p>
            <a:r>
              <a:rPr lang="en-US" sz="2400" dirty="0" smtClean="0"/>
              <a:t>File system layers can’t keep queue full (factor 1000 less items queued than for reads)</a:t>
            </a:r>
            <a:endParaRPr lang="en-US" sz="2400" dirty="0"/>
          </a:p>
        </p:txBody>
      </p:sp>
    </p:spTree>
    <p:extLst>
      <p:ext uri="{BB962C8B-B14F-4D97-AF65-F5344CB8AC3E}">
        <p14:creationId xmlns:p14="http://schemas.microsoft.com/office/powerpoint/2010/main" val="103085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a:xfrm>
            <a:off x="451822" y="129091"/>
            <a:ext cx="8103570" cy="556709"/>
          </a:xfrm>
        </p:spPr>
        <p:txBody>
          <a:bodyPr/>
          <a:lstStyle/>
          <a:p>
            <a:r>
              <a:rPr lang="en-US" dirty="0" smtClean="0"/>
              <a:t>Speed breakdown</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2192450620"/>
              </p:ext>
            </p:extLst>
          </p:nvPr>
        </p:nvGraphicFramePr>
        <p:xfrm>
          <a:off x="141516" y="685800"/>
          <a:ext cx="8893629" cy="2291080"/>
        </p:xfrm>
        <a:graphic>
          <a:graphicData uri="http://schemas.openxmlformats.org/drawingml/2006/table">
            <a:tbl>
              <a:tblPr firstRow="1" bandRow="1">
                <a:tableStyleId>{5C22544A-7EE6-4342-B048-85BDC9FD1C3A}</a:tableStyleId>
              </a:tblPr>
              <a:tblGrid>
                <a:gridCol w="1295400"/>
                <a:gridCol w="838200"/>
                <a:gridCol w="838200"/>
                <a:gridCol w="838200"/>
                <a:gridCol w="923776"/>
                <a:gridCol w="1134505"/>
                <a:gridCol w="761119"/>
                <a:gridCol w="762000"/>
                <a:gridCol w="1502229"/>
              </a:tblGrid>
              <a:tr h="370840">
                <a:tc>
                  <a:txBody>
                    <a:bodyPr/>
                    <a:lstStyle/>
                    <a:p>
                      <a:r>
                        <a:rPr lang="en-US" dirty="0" smtClean="0"/>
                        <a:t>SSD speeds</a:t>
                      </a:r>
                      <a:endParaRPr lang="en-US" dirty="0"/>
                    </a:p>
                  </a:txBody>
                  <a:tcPr/>
                </a:tc>
                <a:tc>
                  <a:txBody>
                    <a:bodyPr/>
                    <a:lstStyle/>
                    <a:p>
                      <a:r>
                        <a:rPr lang="en-US" dirty="0" smtClean="0"/>
                        <a:t>Read</a:t>
                      </a:r>
                      <a:endParaRPr lang="en-US" dirty="0"/>
                    </a:p>
                  </a:txBody>
                  <a:tcPr/>
                </a:tc>
                <a:tc>
                  <a:txBody>
                    <a:bodyPr/>
                    <a:lstStyle/>
                    <a:p>
                      <a:r>
                        <a:rPr lang="en-US" dirty="0" smtClean="0"/>
                        <a:t>Write</a:t>
                      </a:r>
                      <a:endParaRPr lang="en-US" dirty="0"/>
                    </a:p>
                  </a:txBody>
                  <a:tcPr/>
                </a:tc>
                <a:tc>
                  <a:txBody>
                    <a:bodyPr/>
                    <a:lstStyle/>
                    <a:p>
                      <a:r>
                        <a:rPr lang="en-US" dirty="0" smtClean="0"/>
                        <a:t>Write/Read</a:t>
                      </a:r>
                      <a:endParaRPr lang="en-US" dirty="0"/>
                    </a:p>
                  </a:txBody>
                  <a:tcPr/>
                </a:tc>
                <a:tc>
                  <a:txBody>
                    <a:bodyPr/>
                    <a:lstStyle/>
                    <a:p>
                      <a:r>
                        <a:rPr lang="en-US" dirty="0" smtClean="0"/>
                        <a:t>% Intel Read</a:t>
                      </a:r>
                      <a:endParaRPr lang="en-US" dirty="0"/>
                    </a:p>
                  </a:txBody>
                  <a:tcPr/>
                </a:tc>
                <a:tc>
                  <a:txBody>
                    <a:bodyPr/>
                    <a:lstStyle/>
                    <a:p>
                      <a:r>
                        <a:rPr lang="en-US" dirty="0" smtClean="0"/>
                        <a:t>% Intel Write</a:t>
                      </a:r>
                      <a:endParaRPr lang="en-US" dirty="0"/>
                    </a:p>
                  </a:txBody>
                  <a:tcPr/>
                </a:tc>
                <a:tc>
                  <a:txBody>
                    <a:bodyPr/>
                    <a:lstStyle/>
                    <a:p>
                      <a:r>
                        <a:rPr lang="en-US" dirty="0" smtClean="0"/>
                        <a:t>IOPS read</a:t>
                      </a:r>
                      <a:endParaRPr lang="en-US" dirty="0"/>
                    </a:p>
                  </a:txBody>
                  <a:tcPr/>
                </a:tc>
                <a:tc>
                  <a:txBody>
                    <a:bodyPr/>
                    <a:lstStyle/>
                    <a:p>
                      <a:r>
                        <a:rPr lang="en-US" dirty="0" smtClean="0"/>
                        <a:t>IOPS  write</a:t>
                      </a:r>
                      <a:endParaRPr lang="en-US" dirty="0"/>
                    </a:p>
                  </a:txBody>
                  <a:tcPr/>
                </a:tc>
                <a:tc>
                  <a:txBody>
                    <a:bodyPr/>
                    <a:lstStyle/>
                    <a:p>
                      <a:r>
                        <a:rPr lang="en-US" dirty="0" smtClean="0"/>
                        <a:t>IOPS write / read</a:t>
                      </a:r>
                      <a:endParaRPr lang="en-US" dirty="0"/>
                    </a:p>
                  </a:txBody>
                  <a:tcPr/>
                </a:tc>
              </a:tr>
              <a:tr h="370840">
                <a:tc>
                  <a:txBody>
                    <a:bodyPr/>
                    <a:lstStyle/>
                    <a:p>
                      <a:r>
                        <a:rPr lang="en-US" dirty="0" smtClean="0"/>
                        <a:t>Intel sequential</a:t>
                      </a:r>
                      <a:endParaRPr lang="en-US" dirty="0"/>
                    </a:p>
                  </a:txBody>
                  <a:tcPr/>
                </a:tc>
                <a:tc>
                  <a:txBody>
                    <a:bodyPr/>
                    <a:lstStyle/>
                    <a:p>
                      <a:r>
                        <a:rPr lang="en-US" dirty="0" smtClean="0"/>
                        <a:t>2.8 </a:t>
                      </a:r>
                      <a:r>
                        <a:rPr lang="en-US" dirty="0" err="1" smtClean="0"/>
                        <a:t>GBps</a:t>
                      </a:r>
                      <a:endParaRPr lang="en-US" dirty="0"/>
                    </a:p>
                  </a:txBody>
                  <a:tcPr/>
                </a:tc>
                <a:tc>
                  <a:txBody>
                    <a:bodyPr/>
                    <a:lstStyle/>
                    <a:p>
                      <a:r>
                        <a:rPr lang="en-US" dirty="0" smtClean="0"/>
                        <a:t>1.9 </a:t>
                      </a:r>
                      <a:r>
                        <a:rPr lang="en-US" dirty="0" err="1" smtClean="0"/>
                        <a:t>GBps</a:t>
                      </a:r>
                      <a:endParaRPr lang="en-US" dirty="0"/>
                    </a:p>
                  </a:txBody>
                  <a:tcPr/>
                </a:tc>
                <a:tc>
                  <a:txBody>
                    <a:bodyPr/>
                    <a:lstStyle/>
                    <a:p>
                      <a:r>
                        <a:rPr lang="en-US" dirty="0" smtClean="0"/>
                        <a:t>68%</a:t>
                      </a:r>
                      <a:endParaRPr lang="en-US" dirty="0"/>
                    </a:p>
                  </a:txBody>
                  <a:tcPr/>
                </a:tc>
                <a:tc>
                  <a:txBody>
                    <a:bodyPr/>
                    <a:lstStyle/>
                    <a:p>
                      <a:r>
                        <a:rPr lang="en-US" dirty="0" smtClean="0"/>
                        <a:t>100%</a:t>
                      </a:r>
                      <a:endParaRPr lang="en-US" dirty="0"/>
                    </a:p>
                  </a:txBody>
                  <a:tcPr/>
                </a:tc>
                <a:tc>
                  <a:txBody>
                    <a:bodyPr/>
                    <a:lstStyle/>
                    <a:p>
                      <a:r>
                        <a:rPr lang="en-US" dirty="0" smtClean="0"/>
                        <a:t>100%</a:t>
                      </a:r>
                      <a:endParaRPr lang="en-US" dirty="0"/>
                    </a:p>
                  </a:txBody>
                  <a:tcPr/>
                </a:tc>
                <a:tc>
                  <a:txBody>
                    <a:bodyPr/>
                    <a:lstStyle/>
                    <a:p>
                      <a:r>
                        <a:rPr lang="en-US" dirty="0" smtClean="0"/>
                        <a:t>1200</a:t>
                      </a:r>
                      <a:endParaRPr lang="en-US" dirty="0"/>
                    </a:p>
                  </a:txBody>
                  <a:tcPr/>
                </a:tc>
                <a:tc>
                  <a:txBody>
                    <a:bodyPr/>
                    <a:lstStyle/>
                    <a:p>
                      <a:r>
                        <a:rPr lang="en-US" dirty="0" smtClean="0"/>
                        <a:t>305</a:t>
                      </a:r>
                      <a:endParaRPr lang="en-US" dirty="0"/>
                    </a:p>
                  </a:txBody>
                  <a:tcPr/>
                </a:tc>
                <a:tc>
                  <a:txBody>
                    <a:bodyPr/>
                    <a:lstStyle/>
                    <a:p>
                      <a:r>
                        <a:rPr lang="en-US" dirty="0" smtClean="0"/>
                        <a:t>25%</a:t>
                      </a:r>
                      <a:endParaRPr lang="en-US" dirty="0"/>
                    </a:p>
                  </a:txBody>
                  <a:tcPr/>
                </a:tc>
              </a:tr>
              <a:tr h="370840">
                <a:tc>
                  <a:txBody>
                    <a:bodyPr/>
                    <a:lstStyle/>
                    <a:p>
                      <a:r>
                        <a:rPr lang="en-US" dirty="0" smtClean="0"/>
                        <a:t>XFS</a:t>
                      </a:r>
                      <a:endParaRPr lang="en-US" dirty="0"/>
                    </a:p>
                  </a:txBody>
                  <a:tcPr/>
                </a:tc>
                <a:tc>
                  <a:txBody>
                    <a:bodyPr/>
                    <a:lstStyle/>
                    <a:p>
                      <a:r>
                        <a:rPr lang="en-US" dirty="0" smtClean="0"/>
                        <a:t>2.4 </a:t>
                      </a:r>
                      <a:r>
                        <a:rPr lang="en-US" dirty="0" err="1" smtClean="0"/>
                        <a:t>GBps</a:t>
                      </a:r>
                      <a:endParaRPr lang="en-US" dirty="0"/>
                    </a:p>
                  </a:txBody>
                  <a:tcPr/>
                </a:tc>
                <a:tc>
                  <a:txBody>
                    <a:bodyPr/>
                    <a:lstStyle/>
                    <a:p>
                      <a:r>
                        <a:rPr lang="en-US" dirty="0" smtClean="0"/>
                        <a:t>1.5 </a:t>
                      </a:r>
                      <a:r>
                        <a:rPr lang="en-US" dirty="0" err="1" smtClean="0"/>
                        <a:t>GBps</a:t>
                      </a:r>
                      <a:endParaRPr lang="en-US" dirty="0"/>
                    </a:p>
                  </a:txBody>
                  <a:tcPr/>
                </a:tc>
                <a:tc>
                  <a:txBody>
                    <a:bodyPr/>
                    <a:lstStyle/>
                    <a:p>
                      <a:r>
                        <a:rPr lang="en-US" dirty="0" smtClean="0"/>
                        <a:t>63%</a:t>
                      </a:r>
                      <a:endParaRPr lang="en-US" dirty="0"/>
                    </a:p>
                  </a:txBody>
                  <a:tcPr/>
                </a:tc>
                <a:tc>
                  <a:txBody>
                    <a:bodyPr/>
                    <a:lstStyle/>
                    <a:p>
                      <a:r>
                        <a:rPr lang="en-US" dirty="0" smtClean="0"/>
                        <a:t>86%</a:t>
                      </a:r>
                      <a:endParaRPr lang="en-US" dirty="0"/>
                    </a:p>
                  </a:txBody>
                  <a:tcPr/>
                </a:tc>
                <a:tc>
                  <a:txBody>
                    <a:bodyPr/>
                    <a:lstStyle/>
                    <a:p>
                      <a:r>
                        <a:rPr lang="en-US" dirty="0" smtClean="0"/>
                        <a:t>79%</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XFS/Intel</a:t>
                      </a:r>
                      <a:endParaRPr lang="en-US" dirty="0"/>
                    </a:p>
                  </a:txBody>
                  <a:tcPr/>
                </a:tc>
                <a:tc>
                  <a:txBody>
                    <a:bodyPr/>
                    <a:lstStyle/>
                    <a:p>
                      <a:r>
                        <a:rPr lang="en-US" dirty="0" smtClean="0"/>
                        <a:t>85%</a:t>
                      </a:r>
                      <a:endParaRPr lang="en-US" dirty="0"/>
                    </a:p>
                  </a:txBody>
                  <a:tcPr/>
                </a:tc>
                <a:tc>
                  <a:txBody>
                    <a:bodyPr/>
                    <a:lstStyle/>
                    <a:p>
                      <a:r>
                        <a:rPr lang="en-US" dirty="0" smtClean="0"/>
                        <a:t>79%</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7" name="Content Placeholder 4"/>
          <p:cNvGraphicFramePr>
            <a:graphicFrameLocks noGrp="1"/>
          </p:cNvGraphicFramePr>
          <p:nvPr>
            <p:ph sz="quarter" idx="14"/>
            <p:extLst>
              <p:ext uri="{D42A27DB-BD31-4B8C-83A1-F6EECF244321}">
                <p14:modId xmlns:p14="http://schemas.microsoft.com/office/powerpoint/2010/main" val="1604370589"/>
              </p:ext>
            </p:extLst>
          </p:nvPr>
        </p:nvGraphicFramePr>
        <p:xfrm>
          <a:off x="427661" y="4365841"/>
          <a:ext cx="6528756" cy="1478280"/>
        </p:xfrm>
        <a:graphic>
          <a:graphicData uri="http://schemas.openxmlformats.org/drawingml/2006/table">
            <a:tbl>
              <a:tblPr firstRow="1" bandRow="1">
                <a:tableStyleId>{5C22544A-7EE6-4342-B048-85BDC9FD1C3A}</a:tableStyleId>
              </a:tblPr>
              <a:tblGrid>
                <a:gridCol w="2484838"/>
                <a:gridCol w="1255000"/>
                <a:gridCol w="1394459"/>
                <a:gridCol w="1394459"/>
              </a:tblGrid>
              <a:tr h="0">
                <a:tc>
                  <a:txBody>
                    <a:bodyPr/>
                    <a:lstStyle/>
                    <a:p>
                      <a:r>
                        <a:rPr lang="en-US" dirty="0" smtClean="0"/>
                        <a:t>File speeds</a:t>
                      </a:r>
                      <a:endParaRPr lang="en-US" dirty="0"/>
                    </a:p>
                  </a:txBody>
                  <a:tcPr/>
                </a:tc>
                <a:tc>
                  <a:txBody>
                    <a:bodyPr/>
                    <a:lstStyle/>
                    <a:p>
                      <a:r>
                        <a:rPr lang="en-US" dirty="0" smtClean="0"/>
                        <a:t>Read</a:t>
                      </a:r>
                      <a:endParaRPr lang="en-US" dirty="0"/>
                    </a:p>
                  </a:txBody>
                  <a:tcPr/>
                </a:tc>
                <a:tc>
                  <a:txBody>
                    <a:bodyPr/>
                    <a:lstStyle/>
                    <a:p>
                      <a:r>
                        <a:rPr lang="en-US" dirty="0" smtClean="0"/>
                        <a:t>Write</a:t>
                      </a:r>
                      <a:endParaRPr lang="en-US" dirty="0"/>
                    </a:p>
                  </a:txBody>
                  <a:tcPr/>
                </a:tc>
                <a:tc>
                  <a:txBody>
                    <a:bodyPr/>
                    <a:lstStyle/>
                    <a:p>
                      <a:r>
                        <a:rPr lang="en-US" dirty="0" smtClean="0"/>
                        <a:t>Write/Read</a:t>
                      </a:r>
                      <a:endParaRPr lang="en-US" dirty="0"/>
                    </a:p>
                  </a:txBody>
                  <a:tcPr/>
                </a:tc>
              </a:tr>
              <a:tr h="370840">
                <a:tc>
                  <a:txBody>
                    <a:bodyPr/>
                    <a:lstStyle/>
                    <a:p>
                      <a:r>
                        <a:rPr lang="en-US" dirty="0" smtClean="0"/>
                        <a:t>XFS</a:t>
                      </a:r>
                      <a:endParaRPr lang="en-US" dirty="0"/>
                    </a:p>
                  </a:txBody>
                  <a:tcPr/>
                </a:tc>
                <a:tc>
                  <a:txBody>
                    <a:bodyPr/>
                    <a:lstStyle/>
                    <a:p>
                      <a:r>
                        <a:rPr lang="en-US" dirty="0" smtClean="0"/>
                        <a:t>38GBps</a:t>
                      </a:r>
                      <a:endParaRPr lang="en-US" dirty="0"/>
                    </a:p>
                  </a:txBody>
                  <a:tcPr/>
                </a:tc>
                <a:tc>
                  <a:txBody>
                    <a:bodyPr/>
                    <a:lstStyle/>
                    <a:p>
                      <a:r>
                        <a:rPr lang="en-US" dirty="0" smtClean="0"/>
                        <a:t>24GBps</a:t>
                      </a:r>
                      <a:endParaRPr lang="en-US" dirty="0"/>
                    </a:p>
                  </a:txBody>
                  <a:tcPr/>
                </a:tc>
                <a:tc>
                  <a:txBody>
                    <a:bodyPr/>
                    <a:lstStyle/>
                    <a:p>
                      <a:r>
                        <a:rPr lang="en-US" dirty="0" smtClean="0"/>
                        <a:t>63%</a:t>
                      </a:r>
                      <a:endParaRPr lang="en-US" dirty="0"/>
                    </a:p>
                  </a:txBody>
                  <a:tcPr/>
                </a:tc>
              </a:tr>
              <a:tr h="370840">
                <a:tc>
                  <a:txBody>
                    <a:bodyPr/>
                    <a:lstStyle/>
                    <a:p>
                      <a:r>
                        <a:rPr lang="en-US" dirty="0" err="1" smtClean="0"/>
                        <a:t>BeeGFS+XFS</a:t>
                      </a:r>
                      <a:endParaRPr lang="en-US" dirty="0"/>
                    </a:p>
                  </a:txBody>
                  <a:tcPr/>
                </a:tc>
                <a:tc>
                  <a:txBody>
                    <a:bodyPr/>
                    <a:lstStyle/>
                    <a:p>
                      <a:r>
                        <a:rPr lang="en-US" dirty="0" smtClean="0"/>
                        <a:t>21GBps</a:t>
                      </a:r>
                      <a:endParaRPr lang="en-US" dirty="0"/>
                    </a:p>
                  </a:txBody>
                  <a:tcPr/>
                </a:tc>
                <a:tc>
                  <a:txBody>
                    <a:bodyPr/>
                    <a:lstStyle/>
                    <a:p>
                      <a:r>
                        <a:rPr lang="en-US" dirty="0" smtClean="0"/>
                        <a:t>12GBps</a:t>
                      </a:r>
                      <a:endParaRPr lang="en-US" dirty="0"/>
                    </a:p>
                  </a:txBody>
                  <a:tcPr/>
                </a:tc>
                <a:tc>
                  <a:txBody>
                    <a:bodyPr/>
                    <a:lstStyle/>
                    <a:p>
                      <a:r>
                        <a:rPr lang="en-US" dirty="0" smtClean="0"/>
                        <a:t>57%</a:t>
                      </a:r>
                      <a:endParaRPr lang="en-US" dirty="0"/>
                    </a:p>
                  </a:txBody>
                  <a:tcPr/>
                </a:tc>
              </a:tr>
              <a:tr h="370840">
                <a:tc>
                  <a:txBody>
                    <a:bodyPr/>
                    <a:lstStyle/>
                    <a:p>
                      <a:r>
                        <a:rPr lang="en-US" dirty="0" err="1" smtClean="0"/>
                        <a:t>BeeGFS+XFS</a:t>
                      </a:r>
                      <a:r>
                        <a:rPr lang="en-US" dirty="0" smtClean="0"/>
                        <a:t>/XFS</a:t>
                      </a:r>
                      <a:endParaRPr lang="en-US" dirty="0"/>
                    </a:p>
                  </a:txBody>
                  <a:tcPr/>
                </a:tc>
                <a:tc>
                  <a:txBody>
                    <a:bodyPr/>
                    <a:lstStyle/>
                    <a:p>
                      <a:r>
                        <a:rPr lang="en-US" dirty="0" smtClean="0"/>
                        <a:t>55%</a:t>
                      </a:r>
                      <a:endParaRPr lang="en-US" dirty="0"/>
                    </a:p>
                  </a:txBody>
                  <a:tcPr/>
                </a:tc>
                <a:tc>
                  <a:txBody>
                    <a:bodyPr/>
                    <a:lstStyle/>
                    <a:p>
                      <a:r>
                        <a:rPr lang="en-US" dirty="0" smtClean="0"/>
                        <a:t>50%</a:t>
                      </a:r>
                      <a:endParaRPr lang="en-US" dirty="0"/>
                    </a:p>
                  </a:txBody>
                  <a:tcPr/>
                </a:tc>
                <a:tc>
                  <a:txBody>
                    <a:bodyPr/>
                    <a:lstStyle/>
                    <a:p>
                      <a:endParaRPr lang="en-US" dirty="0"/>
                    </a:p>
                  </a:txBody>
                  <a:tcPr/>
                </a:tc>
              </a:tr>
            </a:tbl>
          </a:graphicData>
        </a:graphic>
      </p:graphicFrame>
      <p:sp>
        <p:nvSpPr>
          <p:cNvPr id="8" name="TextBox 7"/>
          <p:cNvSpPr txBox="1"/>
          <p:nvPr/>
        </p:nvSpPr>
        <p:spPr>
          <a:xfrm>
            <a:off x="0" y="5852284"/>
            <a:ext cx="5943600" cy="830997"/>
          </a:xfrm>
          <a:prstGeom prst="rect">
            <a:avLst/>
          </a:prstGeom>
          <a:solidFill>
            <a:srgbClr val="FFFF00"/>
          </a:solidFill>
        </p:spPr>
        <p:txBody>
          <a:bodyPr wrap="square" rtlCol="0">
            <a:spAutoFit/>
          </a:bodyPr>
          <a:lstStyle/>
          <a:p>
            <a:r>
              <a:rPr lang="en-US" sz="2400" dirty="0" smtClean="0"/>
              <a:t>Parallel file system further reduces speed to 55%(read)  - 50% (write) of XFS</a:t>
            </a:r>
            <a:endParaRPr lang="en-US" sz="2400" dirty="0"/>
          </a:p>
        </p:txBody>
      </p:sp>
      <p:grpSp>
        <p:nvGrpSpPr>
          <p:cNvPr id="14" name="Group 13"/>
          <p:cNvGrpSpPr/>
          <p:nvPr/>
        </p:nvGrpSpPr>
        <p:grpSpPr>
          <a:xfrm>
            <a:off x="1478902" y="715738"/>
            <a:ext cx="7603729" cy="2724755"/>
            <a:chOff x="1478902" y="715738"/>
            <a:chExt cx="7603729" cy="2724755"/>
          </a:xfrm>
        </p:grpSpPr>
        <p:sp>
          <p:nvSpPr>
            <p:cNvPr id="6" name="TextBox 5"/>
            <p:cNvSpPr txBox="1"/>
            <p:nvPr/>
          </p:nvSpPr>
          <p:spPr>
            <a:xfrm>
              <a:off x="1706894" y="2978828"/>
              <a:ext cx="7375737" cy="461665"/>
            </a:xfrm>
            <a:prstGeom prst="rect">
              <a:avLst/>
            </a:prstGeom>
            <a:solidFill>
              <a:srgbClr val="FFFF00"/>
            </a:solidFill>
          </p:spPr>
          <p:txBody>
            <a:bodyPr wrap="none" rtlCol="0">
              <a:spAutoFit/>
            </a:bodyPr>
            <a:lstStyle/>
            <a:p>
              <a:r>
                <a:rPr lang="en-US" sz="2400" dirty="0" smtClean="0"/>
                <a:t>Raw Intel sequential write speed 68% of  read speed</a:t>
              </a:r>
            </a:p>
          </p:txBody>
        </p:sp>
        <p:sp>
          <p:nvSpPr>
            <p:cNvPr id="9" name="Rounded Rectangular Callout 8"/>
            <p:cNvSpPr/>
            <p:nvPr/>
          </p:nvSpPr>
          <p:spPr>
            <a:xfrm>
              <a:off x="1478902" y="715738"/>
              <a:ext cx="2590800" cy="1234000"/>
            </a:xfrm>
            <a:prstGeom prst="wedgeRoundRectCallout">
              <a:avLst>
                <a:gd name="adj1" fmla="val 10732"/>
                <a:gd name="adj2" fmla="val 149798"/>
                <a:gd name="adj3" fmla="val 16667"/>
              </a:avLst>
            </a:prstGeom>
            <a:solidFill>
              <a:srgbClr val="FFFF00">
                <a:alpha val="1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3346183" y="981662"/>
            <a:ext cx="5809464" cy="2920496"/>
            <a:chOff x="3346183" y="981662"/>
            <a:chExt cx="5809464" cy="2920496"/>
          </a:xfrm>
        </p:grpSpPr>
        <p:sp>
          <p:nvSpPr>
            <p:cNvPr id="12" name="TextBox 11"/>
            <p:cNvSpPr txBox="1"/>
            <p:nvPr/>
          </p:nvSpPr>
          <p:spPr>
            <a:xfrm>
              <a:off x="3346183" y="3440493"/>
              <a:ext cx="2408032" cy="461665"/>
            </a:xfrm>
            <a:prstGeom prst="rect">
              <a:avLst/>
            </a:prstGeom>
            <a:solidFill>
              <a:srgbClr val="FFFF00"/>
            </a:solidFill>
          </p:spPr>
          <p:txBody>
            <a:bodyPr wrap="none" rtlCol="0">
              <a:spAutoFit/>
            </a:bodyPr>
            <a:lstStyle/>
            <a:p>
              <a:r>
                <a:rPr lang="en-US" sz="2400" dirty="0" smtClean="0"/>
                <a:t>Limited by IOPS</a:t>
              </a:r>
              <a:endParaRPr lang="en-US" sz="2400" dirty="0"/>
            </a:p>
          </p:txBody>
        </p:sp>
        <p:sp>
          <p:nvSpPr>
            <p:cNvPr id="10" name="Rounded Rectangular Callout 9"/>
            <p:cNvSpPr/>
            <p:nvPr/>
          </p:nvSpPr>
          <p:spPr>
            <a:xfrm>
              <a:off x="5650447" y="981662"/>
              <a:ext cx="3505200" cy="1234000"/>
            </a:xfrm>
            <a:prstGeom prst="wedgeRoundRectCallout">
              <a:avLst>
                <a:gd name="adj1" fmla="val -68319"/>
                <a:gd name="adj2" fmla="val 158726"/>
                <a:gd name="adj3" fmla="val 16667"/>
              </a:avLst>
            </a:prstGeom>
            <a:solidFill>
              <a:srgbClr val="FFFF00">
                <a:alpha val="1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183502" y="1295400"/>
            <a:ext cx="8322127" cy="3070441"/>
            <a:chOff x="183502" y="1295400"/>
            <a:chExt cx="8322127" cy="3070441"/>
          </a:xfrm>
        </p:grpSpPr>
        <p:sp>
          <p:nvSpPr>
            <p:cNvPr id="13" name="TextBox 12"/>
            <p:cNvSpPr txBox="1"/>
            <p:nvPr/>
          </p:nvSpPr>
          <p:spPr>
            <a:xfrm>
              <a:off x="376481" y="3904176"/>
              <a:ext cx="8129148" cy="461665"/>
            </a:xfrm>
            <a:prstGeom prst="rect">
              <a:avLst/>
            </a:prstGeom>
            <a:solidFill>
              <a:srgbClr val="FFFF00"/>
            </a:solidFill>
          </p:spPr>
          <p:txBody>
            <a:bodyPr wrap="none" rtlCol="0">
              <a:spAutoFit/>
            </a:bodyPr>
            <a:lstStyle/>
            <a:p>
              <a:r>
                <a:rPr lang="en-US" sz="2400" dirty="0" smtClean="0"/>
                <a:t>XFS 79%(write)-85%(Read) of Raw Intel sequential speed</a:t>
              </a:r>
              <a:endParaRPr lang="en-US" sz="2400" dirty="0"/>
            </a:p>
          </p:txBody>
        </p:sp>
        <p:sp>
          <p:nvSpPr>
            <p:cNvPr id="11" name="Rounded Rectangular Callout 10"/>
            <p:cNvSpPr/>
            <p:nvPr/>
          </p:nvSpPr>
          <p:spPr>
            <a:xfrm>
              <a:off x="183502" y="1295400"/>
              <a:ext cx="2590800" cy="1683428"/>
            </a:xfrm>
            <a:prstGeom prst="wedgeRoundRectCallout">
              <a:avLst>
                <a:gd name="adj1" fmla="val -36710"/>
                <a:gd name="adj2" fmla="val 113179"/>
                <a:gd name="adj3" fmla="val 16667"/>
              </a:avLst>
            </a:prstGeom>
            <a:solidFill>
              <a:srgbClr val="FFFF00">
                <a:alpha val="1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5943600" y="5852285"/>
            <a:ext cx="3139031" cy="830997"/>
          </a:xfrm>
          <a:prstGeom prst="rect">
            <a:avLst/>
          </a:prstGeom>
          <a:solidFill>
            <a:srgbClr val="FFFF00"/>
          </a:solidFill>
        </p:spPr>
        <p:txBody>
          <a:bodyPr wrap="square" rtlCol="0">
            <a:spAutoFit/>
          </a:bodyPr>
          <a:lstStyle/>
          <a:p>
            <a:r>
              <a:rPr lang="en-US" sz="2400" dirty="0" smtClean="0"/>
              <a:t>Net read 47% of raw </a:t>
            </a:r>
            <a:r>
              <a:rPr lang="en-US" sz="2400" dirty="0"/>
              <a:t>w</a:t>
            </a:r>
            <a:r>
              <a:rPr lang="en-US" sz="2400" dirty="0" smtClean="0"/>
              <a:t>rite 38% of raw</a:t>
            </a:r>
            <a:endParaRPr lang="en-US" sz="2400" dirty="0"/>
          </a:p>
        </p:txBody>
      </p:sp>
    </p:spTree>
    <p:extLst>
      <p:ext uri="{BB962C8B-B14F-4D97-AF65-F5344CB8AC3E}">
        <p14:creationId xmlns:p14="http://schemas.microsoft.com/office/powerpoint/2010/main" val="30452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Box 143"/>
          <p:cNvSpPr txBox="1"/>
          <p:nvPr/>
        </p:nvSpPr>
        <p:spPr>
          <a:xfrm>
            <a:off x="0" y="0"/>
            <a:ext cx="76200" cy="6126480"/>
          </a:xfrm>
          <a:prstGeom prst="rect">
            <a:avLst/>
          </a:prstGeom>
          <a:solidFill>
            <a:srgbClr val="FF7A0A"/>
          </a:solidFill>
        </p:spPr>
        <p:txBody>
          <a:bodyPr wrap="square" rtlCol="0">
            <a:spAutoFit/>
          </a:bodyPr>
          <a:lstStyle/>
          <a:p>
            <a:endParaRPr lang="en-US" dirty="0">
              <a:solidFill>
                <a:srgbClr val="0000FF"/>
              </a:solidFill>
            </a:endParaRPr>
          </a:p>
        </p:txBody>
      </p:sp>
      <p:sp>
        <p:nvSpPr>
          <p:cNvPr id="145" name="Title 1"/>
          <p:cNvSpPr txBox="1">
            <a:spLocks/>
          </p:cNvSpPr>
          <p:nvPr/>
        </p:nvSpPr>
        <p:spPr>
          <a:xfrm>
            <a:off x="1485900" y="19050"/>
            <a:ext cx="4548988" cy="685800"/>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2600" kern="1200">
                <a:solidFill>
                  <a:schemeClr val="tx1"/>
                </a:solidFill>
                <a:latin typeface="BentonSans Light"/>
                <a:ea typeface="+mj-ea"/>
                <a:cs typeface="BentonSans Light"/>
              </a:defRPr>
            </a:lvl1pPr>
          </a:lstStyle>
          <a:p>
            <a:pPr>
              <a:defRPr/>
            </a:pPr>
            <a:r>
              <a:rPr lang="en-US" sz="2200" b="1" dirty="0" smtClean="0">
                <a:solidFill>
                  <a:srgbClr val="FF7A0A"/>
                </a:solidFill>
              </a:rPr>
              <a:t>Results from older demonstration: LOSF</a:t>
            </a:r>
          </a:p>
        </p:txBody>
      </p:sp>
      <p:sp>
        <p:nvSpPr>
          <p:cNvPr id="35" name="Footer Placeholder 4"/>
          <p:cNvSpPr txBox="1">
            <a:spLocks/>
          </p:cNvSpPr>
          <p:nvPr/>
        </p:nvSpPr>
        <p:spPr>
          <a:xfrm>
            <a:off x="0" y="6475412"/>
            <a:ext cx="2819400" cy="382588"/>
          </a:xfrm>
          <a:prstGeom prst="rect">
            <a:avLst/>
          </a:prstGeom>
        </p:spPr>
        <p:txBody>
          <a:bodyPr vert="horz" lIns="91440" tIns="45720" rIns="91440" bIns="45720" rtlCol="0" anchor="ctr"/>
          <a:lstStyle>
            <a:defPPr>
              <a:defRPr lang="en-GB"/>
            </a:defPPr>
            <a:lvl1pPr algn="ctr" defTabSz="457200" rtl="0" fontAlgn="base">
              <a:spcBef>
                <a:spcPct val="0"/>
              </a:spcBef>
              <a:spcAft>
                <a:spcPct val="0"/>
              </a:spcAft>
              <a:buClr>
                <a:srgbClr val="000000"/>
              </a:buClr>
              <a:buSzPct val="100000"/>
              <a:buFont typeface="Times New Roman" pitchFamily="18" charset="0"/>
              <a:defRPr sz="1200" kern="1200">
                <a:solidFill>
                  <a:schemeClr val="tx1">
                    <a:tint val="75000"/>
                  </a:schemeClr>
                </a:solidFill>
                <a:latin typeface="Arial" charset="0"/>
                <a:ea typeface="MS Gothic" pitchFamily="49" charset="-128"/>
                <a:cs typeface="+mn-cs"/>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5pPr>
            <a:lvl6pPr marL="2286000" algn="l" defTabSz="914400" rtl="0" eaLnBrk="1" latinLnBrk="0" hangingPunct="1">
              <a:defRPr kern="1200">
                <a:solidFill>
                  <a:schemeClr val="bg1"/>
                </a:solidFill>
                <a:latin typeface="Arial" charset="0"/>
                <a:ea typeface="MS Gothic" pitchFamily="49" charset="-128"/>
                <a:cs typeface="+mn-cs"/>
              </a:defRPr>
            </a:lvl6pPr>
            <a:lvl7pPr marL="2743200" algn="l" defTabSz="914400" rtl="0" eaLnBrk="1" latinLnBrk="0" hangingPunct="1">
              <a:defRPr kern="1200">
                <a:solidFill>
                  <a:schemeClr val="bg1"/>
                </a:solidFill>
                <a:latin typeface="Arial" charset="0"/>
                <a:ea typeface="MS Gothic" pitchFamily="49" charset="-128"/>
                <a:cs typeface="+mn-cs"/>
              </a:defRPr>
            </a:lvl7pPr>
            <a:lvl8pPr marL="3200400" algn="l" defTabSz="914400" rtl="0" eaLnBrk="1" latinLnBrk="0" hangingPunct="1">
              <a:defRPr kern="1200">
                <a:solidFill>
                  <a:schemeClr val="bg1"/>
                </a:solidFill>
                <a:latin typeface="Arial" charset="0"/>
                <a:ea typeface="MS Gothic" pitchFamily="49" charset="-128"/>
                <a:cs typeface="+mn-cs"/>
              </a:defRPr>
            </a:lvl8pPr>
            <a:lvl9pPr marL="3657600" algn="l" defTabSz="914400" rtl="0" eaLnBrk="1" latinLnBrk="0" hangingPunct="1">
              <a:defRPr kern="1200">
                <a:solidFill>
                  <a:schemeClr val="bg1"/>
                </a:solidFill>
                <a:latin typeface="Arial" charset="0"/>
                <a:ea typeface="MS Gothic" pitchFamily="49" charset="-128"/>
                <a:cs typeface="+mn-cs"/>
              </a:defRPr>
            </a:lvl9pPr>
          </a:lstStyle>
          <a:p>
            <a:pPr>
              <a:defRPr/>
            </a:pPr>
            <a:r>
              <a:rPr lang="en-US" dirty="0" smtClean="0">
                <a:solidFill>
                  <a:schemeClr val="tx1">
                    <a:lumMod val="65000"/>
                    <a:lumOff val="35000"/>
                  </a:schemeClr>
                </a:solidFill>
                <a:latin typeface="BentonSans Light"/>
                <a:cs typeface="BentonSans Light"/>
              </a:rPr>
              <a:t>Copyright © Zettar Inc. 2013 - 2016</a:t>
            </a:r>
          </a:p>
        </p:txBody>
      </p:sp>
      <p:cxnSp>
        <p:nvCxnSpPr>
          <p:cNvPr id="54" name="Straight Connector 53"/>
          <p:cNvCxnSpPr/>
          <p:nvPr/>
        </p:nvCxnSpPr>
        <p:spPr bwMode="auto">
          <a:xfrm flipH="1" flipV="1">
            <a:off x="11734413" y="5562600"/>
            <a:ext cx="387" cy="203427"/>
          </a:xfrm>
          <a:prstGeom prst="line">
            <a:avLst/>
          </a:prstGeom>
          <a:solidFill>
            <a:srgbClr val="00B8FF"/>
          </a:solidFill>
          <a:ln w="31750" cap="flat" cmpd="sng" algn="ctr">
            <a:solidFill>
              <a:schemeClr val="tx1"/>
            </a:solidFill>
            <a:prstDash val="solid"/>
            <a:round/>
            <a:headEnd type="none" w="med" len="med"/>
            <a:tailEnd type="none" w="med" len="med"/>
          </a:ln>
          <a:effectLst/>
        </p:spPr>
      </p:cxnSp>
      <p:pic>
        <p:nvPicPr>
          <p:cNvPr id="71" name="Picture 70" descr="grafana_s2s_20000x50mib.png"/>
          <p:cNvPicPr/>
          <p:nvPr/>
        </p:nvPicPr>
        <p:blipFill>
          <a:blip r:embed="rId3" cstate="print"/>
          <a:stretch>
            <a:fillRect/>
          </a:stretch>
        </p:blipFill>
        <p:spPr>
          <a:xfrm>
            <a:off x="381000" y="1447800"/>
            <a:ext cx="5091112" cy="3657600"/>
          </a:xfrm>
          <a:prstGeom prst="rect">
            <a:avLst/>
          </a:prstGeom>
        </p:spPr>
      </p:pic>
      <p:sp>
        <p:nvSpPr>
          <p:cNvPr id="73" name="TextBox 72"/>
          <p:cNvSpPr txBox="1"/>
          <p:nvPr/>
        </p:nvSpPr>
        <p:spPr>
          <a:xfrm>
            <a:off x="228600" y="1600200"/>
            <a:ext cx="1219200" cy="400110"/>
          </a:xfrm>
          <a:prstGeom prst="rect">
            <a:avLst/>
          </a:prstGeom>
          <a:solidFill>
            <a:schemeClr val="bg1"/>
          </a:solidFill>
        </p:spPr>
        <p:txBody>
          <a:bodyPr wrap="square" rtlCol="0">
            <a:spAutoFit/>
          </a:bodyPr>
          <a:lstStyle/>
          <a:p>
            <a:r>
              <a:rPr lang="en-US" sz="2000" b="1" dirty="0" smtClean="0">
                <a:solidFill>
                  <a:schemeClr val="tx1"/>
                </a:solidFill>
              </a:rPr>
              <a:t>80Gbps</a:t>
            </a:r>
          </a:p>
        </p:txBody>
      </p:sp>
      <p:sp>
        <p:nvSpPr>
          <p:cNvPr id="80" name="TextBox 79"/>
          <p:cNvSpPr txBox="1"/>
          <p:nvPr/>
        </p:nvSpPr>
        <p:spPr>
          <a:xfrm>
            <a:off x="228600" y="2362200"/>
            <a:ext cx="1219200" cy="400110"/>
          </a:xfrm>
          <a:prstGeom prst="rect">
            <a:avLst/>
          </a:prstGeom>
          <a:solidFill>
            <a:schemeClr val="bg1"/>
          </a:solidFill>
        </p:spPr>
        <p:txBody>
          <a:bodyPr wrap="square" rtlCol="0">
            <a:spAutoFit/>
          </a:bodyPr>
          <a:lstStyle/>
          <a:p>
            <a:r>
              <a:rPr lang="en-US" sz="2000" b="1" dirty="0">
                <a:solidFill>
                  <a:schemeClr val="tx1"/>
                </a:solidFill>
              </a:rPr>
              <a:t>6</a:t>
            </a:r>
            <a:r>
              <a:rPr lang="en-US" sz="2000" b="1" dirty="0" smtClean="0">
                <a:solidFill>
                  <a:schemeClr val="tx1"/>
                </a:solidFill>
              </a:rPr>
              <a:t>0Gbps</a:t>
            </a:r>
          </a:p>
        </p:txBody>
      </p:sp>
      <p:sp>
        <p:nvSpPr>
          <p:cNvPr id="81" name="TextBox 80"/>
          <p:cNvSpPr txBox="1"/>
          <p:nvPr/>
        </p:nvSpPr>
        <p:spPr>
          <a:xfrm>
            <a:off x="228600" y="3093720"/>
            <a:ext cx="1219200" cy="400110"/>
          </a:xfrm>
          <a:prstGeom prst="rect">
            <a:avLst/>
          </a:prstGeom>
          <a:solidFill>
            <a:schemeClr val="bg1"/>
          </a:solidFill>
        </p:spPr>
        <p:txBody>
          <a:bodyPr wrap="square" rtlCol="0">
            <a:spAutoFit/>
          </a:bodyPr>
          <a:lstStyle/>
          <a:p>
            <a:r>
              <a:rPr lang="en-US" sz="2000" b="1" dirty="0" smtClean="0">
                <a:solidFill>
                  <a:schemeClr val="tx1"/>
                </a:solidFill>
              </a:rPr>
              <a:t>40Gbps</a:t>
            </a:r>
          </a:p>
        </p:txBody>
      </p:sp>
      <p:sp>
        <p:nvSpPr>
          <p:cNvPr id="82" name="TextBox 81"/>
          <p:cNvSpPr txBox="1"/>
          <p:nvPr/>
        </p:nvSpPr>
        <p:spPr>
          <a:xfrm>
            <a:off x="228600" y="3825240"/>
            <a:ext cx="1219200" cy="400110"/>
          </a:xfrm>
          <a:prstGeom prst="rect">
            <a:avLst/>
          </a:prstGeom>
          <a:solidFill>
            <a:schemeClr val="bg1"/>
          </a:solidFill>
        </p:spPr>
        <p:txBody>
          <a:bodyPr wrap="square" rtlCol="0">
            <a:spAutoFit/>
          </a:bodyPr>
          <a:lstStyle/>
          <a:p>
            <a:r>
              <a:rPr lang="en-US" sz="2000" b="1" dirty="0">
                <a:solidFill>
                  <a:schemeClr val="tx1"/>
                </a:solidFill>
              </a:rPr>
              <a:t>2</a:t>
            </a:r>
            <a:r>
              <a:rPr lang="en-US" sz="2000" b="1" dirty="0" smtClean="0">
                <a:solidFill>
                  <a:schemeClr val="tx1"/>
                </a:solidFill>
              </a:rPr>
              <a:t>0Gbps</a:t>
            </a:r>
          </a:p>
        </p:txBody>
      </p:sp>
      <p:sp>
        <p:nvSpPr>
          <p:cNvPr id="83" name="Left Brace 82"/>
          <p:cNvSpPr/>
          <p:nvPr/>
        </p:nvSpPr>
        <p:spPr bwMode="auto">
          <a:xfrm rot="5400000">
            <a:off x="2895600" y="762000"/>
            <a:ext cx="609600" cy="1828800"/>
          </a:xfrm>
          <a:prstGeom prst="leftBrace">
            <a:avLst/>
          </a:prstGeom>
          <a:noFill/>
          <a:ln w="28575" cap="flat" cmpd="sng" algn="ctr">
            <a:solidFill>
              <a:schemeClr val="tx1"/>
            </a:solidFill>
            <a:prstDash val="solid"/>
            <a:round/>
            <a:headEnd type="none" w="lg" len="med"/>
            <a:tailEnd type="triangle" w="lg" len="med"/>
          </a:ln>
          <a:effectLst/>
        </p:spPr>
        <p:txBody>
          <a:bodyPr rtlCol="0" anchor="ctr"/>
          <a:lstStyle/>
          <a:p>
            <a:pPr algn="ctr"/>
            <a:endParaRPr lang="en-US"/>
          </a:p>
        </p:txBody>
      </p:sp>
      <p:sp>
        <p:nvSpPr>
          <p:cNvPr id="84" name="TextBox 83"/>
          <p:cNvSpPr txBox="1"/>
          <p:nvPr/>
        </p:nvSpPr>
        <p:spPr>
          <a:xfrm>
            <a:off x="2590800" y="1143000"/>
            <a:ext cx="1219200" cy="400110"/>
          </a:xfrm>
          <a:prstGeom prst="rect">
            <a:avLst/>
          </a:prstGeom>
          <a:solidFill>
            <a:schemeClr val="bg1"/>
          </a:solidFill>
        </p:spPr>
        <p:txBody>
          <a:bodyPr wrap="square" rtlCol="0">
            <a:spAutoFit/>
          </a:bodyPr>
          <a:lstStyle/>
          <a:p>
            <a:r>
              <a:rPr lang="en-US" sz="2000" b="1" dirty="0" smtClean="0">
                <a:solidFill>
                  <a:schemeClr val="tx1"/>
                </a:solidFill>
              </a:rPr>
              <a:t>2 mins</a:t>
            </a:r>
          </a:p>
        </p:txBody>
      </p:sp>
      <p:sp>
        <p:nvSpPr>
          <p:cNvPr id="85" name="TextBox 84"/>
          <p:cNvSpPr txBox="1"/>
          <p:nvPr/>
        </p:nvSpPr>
        <p:spPr>
          <a:xfrm>
            <a:off x="487680" y="5257800"/>
            <a:ext cx="4541520" cy="369332"/>
          </a:xfrm>
          <a:prstGeom prst="rect">
            <a:avLst/>
          </a:prstGeom>
          <a:noFill/>
        </p:spPr>
        <p:txBody>
          <a:bodyPr wrap="square" rtlCol="0">
            <a:spAutoFit/>
          </a:bodyPr>
          <a:lstStyle/>
          <a:p>
            <a:r>
              <a:rPr lang="en-US" b="1" dirty="0" smtClean="0">
                <a:solidFill>
                  <a:srgbClr val="002060"/>
                </a:solidFill>
                <a:latin typeface="Calibri" pitchFamily="34" charset="0"/>
              </a:rPr>
              <a:t>Elephant File-to-file transfer with encryption</a:t>
            </a:r>
          </a:p>
        </p:txBody>
      </p:sp>
      <p:sp>
        <p:nvSpPr>
          <p:cNvPr id="87" name="TextBox 86"/>
          <p:cNvSpPr txBox="1"/>
          <p:nvPr/>
        </p:nvSpPr>
        <p:spPr>
          <a:xfrm>
            <a:off x="4648200" y="1752600"/>
            <a:ext cx="1219200" cy="400110"/>
          </a:xfrm>
          <a:prstGeom prst="rect">
            <a:avLst/>
          </a:prstGeom>
          <a:solidFill>
            <a:schemeClr val="bg1"/>
          </a:solidFill>
        </p:spPr>
        <p:txBody>
          <a:bodyPr wrap="square" rtlCol="0">
            <a:spAutoFit/>
          </a:bodyPr>
          <a:lstStyle/>
          <a:p>
            <a:r>
              <a:rPr lang="en-US" sz="2000" b="1" dirty="0">
                <a:solidFill>
                  <a:schemeClr val="tx1"/>
                </a:solidFill>
              </a:rPr>
              <a:t>4</a:t>
            </a:r>
            <a:r>
              <a:rPr lang="en-US" sz="2000" b="1" dirty="0" smtClean="0">
                <a:solidFill>
                  <a:schemeClr val="tx1"/>
                </a:solidFill>
              </a:rPr>
              <a:t>0Gbps</a:t>
            </a:r>
          </a:p>
        </p:txBody>
      </p:sp>
      <p:grpSp>
        <p:nvGrpSpPr>
          <p:cNvPr id="2" name="Group 1"/>
          <p:cNvGrpSpPr/>
          <p:nvPr/>
        </p:nvGrpSpPr>
        <p:grpSpPr>
          <a:xfrm>
            <a:off x="4648200" y="1600200"/>
            <a:ext cx="4495800" cy="4026932"/>
            <a:chOff x="4648200" y="1600200"/>
            <a:chExt cx="4495800" cy="4026932"/>
          </a:xfrm>
        </p:grpSpPr>
        <p:pic>
          <p:nvPicPr>
            <p:cNvPr id="86" name="Picture 85" descr="grafana_s2s_1000000x1mib.png"/>
            <p:cNvPicPr/>
            <p:nvPr/>
          </p:nvPicPr>
          <p:blipFill>
            <a:blip r:embed="rId4" cstate="print"/>
            <a:stretch>
              <a:fillRect/>
            </a:stretch>
          </p:blipFill>
          <p:spPr>
            <a:xfrm>
              <a:off x="4648200" y="1600200"/>
              <a:ext cx="4382770" cy="3352800"/>
            </a:xfrm>
            <a:prstGeom prst="rect">
              <a:avLst/>
            </a:prstGeom>
          </p:spPr>
        </p:pic>
        <p:sp>
          <p:nvSpPr>
            <p:cNvPr id="88" name="TextBox 87"/>
            <p:cNvSpPr txBox="1"/>
            <p:nvPr/>
          </p:nvSpPr>
          <p:spPr>
            <a:xfrm>
              <a:off x="4953000" y="5257800"/>
              <a:ext cx="4191000" cy="369332"/>
            </a:xfrm>
            <a:prstGeom prst="rect">
              <a:avLst/>
            </a:prstGeom>
            <a:noFill/>
          </p:spPr>
          <p:txBody>
            <a:bodyPr wrap="square" rtlCol="0">
              <a:spAutoFit/>
            </a:bodyPr>
            <a:lstStyle/>
            <a:p>
              <a:r>
                <a:rPr lang="en-US" b="1" dirty="0" smtClean="0">
                  <a:solidFill>
                    <a:srgbClr val="C00000"/>
                  </a:solidFill>
                  <a:latin typeface="Calibri" pitchFamily="34" charset="0"/>
                </a:rPr>
                <a:t>LOSF File-to-file transfer With encryption</a:t>
              </a:r>
            </a:p>
          </p:txBody>
        </p:sp>
      </p:grpSp>
    </p:spTree>
    <p:extLst>
      <p:ext uri="{BB962C8B-B14F-4D97-AF65-F5344CB8AC3E}">
        <p14:creationId xmlns:p14="http://schemas.microsoft.com/office/powerpoint/2010/main" val="419696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708" y="274638"/>
            <a:ext cx="5205087" cy="1143000"/>
          </a:xfrm>
        </p:spPr>
        <p:txBody>
          <a:bodyPr/>
          <a:lstStyle/>
          <a:p>
            <a:r>
              <a:rPr lang="en-US" dirty="0" smtClean="0"/>
              <a:t>Over 5,000 mile </a:t>
            </a:r>
            <a:r>
              <a:rPr lang="en-US" dirty="0" err="1" smtClean="0"/>
              <a:t>ESnet</a:t>
            </a:r>
            <a:r>
              <a:rPr lang="en-US" dirty="0" smtClean="0"/>
              <a:t> OSCARs circuit with TLS encryption</a:t>
            </a:r>
            <a:endParaRPr lang="en-US" dirty="0"/>
          </a:p>
        </p:txBody>
      </p:sp>
      <p:sp>
        <p:nvSpPr>
          <p:cNvPr id="3" name="Text Placeholder 2"/>
          <p:cNvSpPr>
            <a:spLocks noGrp="1"/>
          </p:cNvSpPr>
          <p:nvPr>
            <p:ph type="body" idx="1"/>
          </p:nvPr>
        </p:nvSpPr>
        <p:spPr/>
        <p:txBody>
          <a:bodyPr/>
          <a:lstStyle/>
          <a:p>
            <a:endParaRPr lang="en-US"/>
          </a:p>
        </p:txBody>
      </p:sp>
      <p:sp>
        <p:nvSpPr>
          <p:cNvPr id="7" name="Footer Placeholder 6"/>
          <p:cNvSpPr>
            <a:spLocks noGrp="1"/>
          </p:cNvSpPr>
          <p:nvPr>
            <p:ph type="ftr" idx="11"/>
          </p:nvPr>
        </p:nvSpPr>
        <p:spPr/>
        <p:txBody>
          <a:bodyPr/>
          <a:lstStyle/>
          <a:p>
            <a:pPr algn="ctr">
              <a:defRPr/>
            </a:pPr>
            <a:r>
              <a:rPr lang="en-US" smtClean="0"/>
              <a:t>Copyright © Zettar Inc. 2013 - 2014</a:t>
            </a:r>
            <a:endParaRPr lang="en-US" dirty="0"/>
          </a:p>
        </p:txBody>
      </p:sp>
      <p:sp>
        <p:nvSpPr>
          <p:cNvPr id="8" name="Slide Number Placeholder 7"/>
          <p:cNvSpPr>
            <a:spLocks noGrp="1"/>
          </p:cNvSpPr>
          <p:nvPr>
            <p:ph type="sldNum" idx="12"/>
          </p:nvPr>
        </p:nvSpPr>
        <p:spPr/>
        <p:txBody>
          <a:bodyPr/>
          <a:lstStyle/>
          <a:p>
            <a:pPr algn="r">
              <a:defRPr/>
            </a:pPr>
            <a:fld id="{744A50D1-4EFF-4B8C-B42B-90C5F80A4E9A}" type="slidenum">
              <a:rPr lang="en-US" smtClean="0"/>
              <a:pPr algn="r">
                <a:defRPr/>
              </a:pPr>
              <a:t>13</a:t>
            </a:fld>
            <a:endParaRPr lang="en-US" dirty="0"/>
          </a:p>
        </p:txBody>
      </p:sp>
      <p:pic>
        <p:nvPicPr>
          <p:cNvPr id="1026"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52384" y="1752600"/>
            <a:ext cx="4314524" cy="2073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p:nvGrpSpPr>
        <p:grpSpPr>
          <a:xfrm>
            <a:off x="4895182" y="1814361"/>
            <a:ext cx="4001490" cy="3429000"/>
            <a:chOff x="37110" y="1828800"/>
            <a:chExt cx="4001490" cy="3429000"/>
          </a:xfrm>
        </p:grpSpPr>
        <p:pic>
          <p:nvPicPr>
            <p:cNvPr id="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2008135"/>
              <a:ext cx="3665622" cy="3249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37110" y="1916668"/>
              <a:ext cx="992579" cy="369332"/>
            </a:xfrm>
            <a:prstGeom prst="rect">
              <a:avLst/>
            </a:prstGeom>
            <a:noFill/>
          </p:spPr>
          <p:txBody>
            <a:bodyPr wrap="none" rtlCol="0">
              <a:spAutoFit/>
            </a:bodyPr>
            <a:lstStyle/>
            <a:p>
              <a:r>
                <a:rPr lang="en-US" dirty="0" smtClean="0">
                  <a:solidFill>
                    <a:schemeClr val="tx1"/>
                  </a:solidFill>
                </a:rPr>
                <a:t>70Gbps</a:t>
              </a:r>
              <a:endParaRPr lang="en-US" dirty="0">
                <a:solidFill>
                  <a:schemeClr val="tx1"/>
                </a:solidFill>
              </a:endParaRPr>
            </a:p>
          </p:txBody>
        </p:sp>
        <p:sp>
          <p:nvSpPr>
            <p:cNvPr id="21" name="TextBox 20"/>
            <p:cNvSpPr txBox="1"/>
            <p:nvPr/>
          </p:nvSpPr>
          <p:spPr>
            <a:xfrm>
              <a:off x="56144" y="2526268"/>
              <a:ext cx="992579" cy="369332"/>
            </a:xfrm>
            <a:prstGeom prst="rect">
              <a:avLst/>
            </a:prstGeom>
            <a:noFill/>
          </p:spPr>
          <p:txBody>
            <a:bodyPr wrap="none" rtlCol="0">
              <a:spAutoFit/>
            </a:bodyPr>
            <a:lstStyle/>
            <a:p>
              <a:r>
                <a:rPr lang="en-US" dirty="0">
                  <a:solidFill>
                    <a:schemeClr val="tx1"/>
                  </a:solidFill>
                </a:rPr>
                <a:t>5</a:t>
              </a:r>
              <a:r>
                <a:rPr lang="en-US" dirty="0" smtClean="0">
                  <a:solidFill>
                    <a:schemeClr val="tx1"/>
                  </a:solidFill>
                </a:rPr>
                <a:t>0Gbps</a:t>
              </a:r>
              <a:endParaRPr lang="en-US" dirty="0">
                <a:solidFill>
                  <a:schemeClr val="tx1"/>
                </a:solidFill>
              </a:endParaRPr>
            </a:p>
          </p:txBody>
        </p:sp>
        <p:sp>
          <p:nvSpPr>
            <p:cNvPr id="22" name="TextBox 21"/>
            <p:cNvSpPr txBox="1"/>
            <p:nvPr/>
          </p:nvSpPr>
          <p:spPr>
            <a:xfrm>
              <a:off x="56144" y="3048000"/>
              <a:ext cx="992579" cy="369332"/>
            </a:xfrm>
            <a:prstGeom prst="rect">
              <a:avLst/>
            </a:prstGeom>
            <a:noFill/>
          </p:spPr>
          <p:txBody>
            <a:bodyPr wrap="none" rtlCol="0">
              <a:spAutoFit/>
            </a:bodyPr>
            <a:lstStyle/>
            <a:p>
              <a:r>
                <a:rPr lang="en-US" dirty="0" smtClean="0">
                  <a:solidFill>
                    <a:schemeClr val="tx1"/>
                  </a:solidFill>
                </a:rPr>
                <a:t>30Gbps</a:t>
              </a:r>
              <a:endParaRPr lang="en-US" dirty="0">
                <a:solidFill>
                  <a:schemeClr val="tx1"/>
                </a:solidFill>
              </a:endParaRPr>
            </a:p>
          </p:txBody>
        </p:sp>
        <p:sp>
          <p:nvSpPr>
            <p:cNvPr id="23" name="TextBox 22"/>
            <p:cNvSpPr txBox="1"/>
            <p:nvPr/>
          </p:nvSpPr>
          <p:spPr>
            <a:xfrm>
              <a:off x="56144" y="3593068"/>
              <a:ext cx="992579" cy="369332"/>
            </a:xfrm>
            <a:prstGeom prst="rect">
              <a:avLst/>
            </a:prstGeom>
            <a:noFill/>
          </p:spPr>
          <p:txBody>
            <a:bodyPr wrap="none" rtlCol="0">
              <a:spAutoFit/>
            </a:bodyPr>
            <a:lstStyle/>
            <a:p>
              <a:r>
                <a:rPr lang="en-US" dirty="0">
                  <a:solidFill>
                    <a:schemeClr val="tx1"/>
                  </a:solidFill>
                </a:rPr>
                <a:t>1</a:t>
              </a:r>
              <a:r>
                <a:rPr lang="en-US" dirty="0" smtClean="0">
                  <a:solidFill>
                    <a:schemeClr val="tx1"/>
                  </a:solidFill>
                </a:rPr>
                <a:t>0Gbps</a:t>
              </a:r>
              <a:endParaRPr lang="en-US" dirty="0">
                <a:solidFill>
                  <a:schemeClr val="tx1"/>
                </a:solidFill>
              </a:endParaRPr>
            </a:p>
          </p:txBody>
        </p:sp>
        <p:sp>
          <p:nvSpPr>
            <p:cNvPr id="24" name="TextBox 23"/>
            <p:cNvSpPr txBox="1"/>
            <p:nvPr/>
          </p:nvSpPr>
          <p:spPr>
            <a:xfrm>
              <a:off x="43100" y="4278868"/>
              <a:ext cx="992579" cy="369332"/>
            </a:xfrm>
            <a:prstGeom prst="rect">
              <a:avLst/>
            </a:prstGeom>
            <a:noFill/>
          </p:spPr>
          <p:txBody>
            <a:bodyPr wrap="none" rtlCol="0">
              <a:spAutoFit/>
            </a:bodyPr>
            <a:lstStyle/>
            <a:p>
              <a:r>
                <a:rPr lang="en-US" dirty="0" smtClean="0">
                  <a:solidFill>
                    <a:schemeClr val="tx1"/>
                  </a:solidFill>
                </a:rPr>
                <a:t>70Gbps</a:t>
              </a:r>
              <a:endParaRPr lang="en-US" dirty="0">
                <a:solidFill>
                  <a:schemeClr val="tx1"/>
                </a:solidFill>
              </a:endParaRPr>
            </a:p>
          </p:txBody>
        </p:sp>
        <p:sp>
          <p:nvSpPr>
            <p:cNvPr id="25" name="TextBox 24"/>
            <p:cNvSpPr txBox="1"/>
            <p:nvPr/>
          </p:nvSpPr>
          <p:spPr>
            <a:xfrm>
              <a:off x="56144" y="4800600"/>
              <a:ext cx="992579" cy="369332"/>
            </a:xfrm>
            <a:prstGeom prst="rect">
              <a:avLst/>
            </a:prstGeom>
            <a:noFill/>
          </p:spPr>
          <p:txBody>
            <a:bodyPr wrap="none" rtlCol="0">
              <a:spAutoFit/>
            </a:bodyPr>
            <a:lstStyle/>
            <a:p>
              <a:r>
                <a:rPr lang="en-US" dirty="0">
                  <a:solidFill>
                    <a:schemeClr val="tx1"/>
                  </a:solidFill>
                </a:rPr>
                <a:t>5</a:t>
              </a:r>
              <a:r>
                <a:rPr lang="en-US" dirty="0" smtClean="0">
                  <a:solidFill>
                    <a:schemeClr val="tx1"/>
                  </a:solidFill>
                </a:rPr>
                <a:t>0Gbps</a:t>
              </a:r>
              <a:endParaRPr lang="en-US" dirty="0">
                <a:solidFill>
                  <a:schemeClr val="tx1"/>
                </a:solidFill>
              </a:endParaRPr>
            </a:p>
          </p:txBody>
        </p:sp>
        <p:sp>
          <p:nvSpPr>
            <p:cNvPr id="26" name="TextBox 25"/>
            <p:cNvSpPr txBox="1"/>
            <p:nvPr/>
          </p:nvSpPr>
          <p:spPr>
            <a:xfrm>
              <a:off x="1549437" y="4202668"/>
              <a:ext cx="1749197" cy="369332"/>
            </a:xfrm>
            <a:prstGeom prst="rect">
              <a:avLst/>
            </a:prstGeom>
            <a:noFill/>
          </p:spPr>
          <p:txBody>
            <a:bodyPr wrap="none" rtlCol="0">
              <a:spAutoFit/>
            </a:bodyPr>
            <a:lstStyle/>
            <a:p>
              <a:r>
                <a:rPr lang="en-US" dirty="0" smtClean="0">
                  <a:solidFill>
                    <a:schemeClr val="tx1"/>
                  </a:solidFill>
                </a:rPr>
                <a:t>Receive Speed</a:t>
              </a:r>
              <a:endParaRPr lang="en-US" dirty="0">
                <a:solidFill>
                  <a:schemeClr val="tx1"/>
                </a:solidFill>
              </a:endParaRPr>
            </a:p>
          </p:txBody>
        </p:sp>
        <p:sp>
          <p:nvSpPr>
            <p:cNvPr id="27" name="TextBox 26"/>
            <p:cNvSpPr txBox="1"/>
            <p:nvPr/>
          </p:nvSpPr>
          <p:spPr>
            <a:xfrm>
              <a:off x="729508" y="4006334"/>
              <a:ext cx="761747" cy="369332"/>
            </a:xfrm>
            <a:prstGeom prst="rect">
              <a:avLst/>
            </a:prstGeom>
            <a:noFill/>
          </p:spPr>
          <p:txBody>
            <a:bodyPr wrap="none" rtlCol="0">
              <a:spAutoFit/>
            </a:bodyPr>
            <a:lstStyle/>
            <a:p>
              <a:r>
                <a:rPr lang="en-US" dirty="0" smtClean="0">
                  <a:solidFill>
                    <a:schemeClr val="tx1"/>
                  </a:solidFill>
                </a:rPr>
                <a:t>22:24</a:t>
              </a:r>
              <a:endParaRPr lang="en-US" dirty="0">
                <a:solidFill>
                  <a:schemeClr val="tx1"/>
                </a:solidFill>
              </a:endParaRPr>
            </a:p>
          </p:txBody>
        </p:sp>
        <p:sp>
          <p:nvSpPr>
            <p:cNvPr id="28" name="TextBox 27"/>
            <p:cNvSpPr txBox="1"/>
            <p:nvPr/>
          </p:nvSpPr>
          <p:spPr>
            <a:xfrm>
              <a:off x="1549437" y="3994302"/>
              <a:ext cx="761747" cy="369332"/>
            </a:xfrm>
            <a:prstGeom prst="rect">
              <a:avLst/>
            </a:prstGeom>
            <a:noFill/>
          </p:spPr>
          <p:txBody>
            <a:bodyPr wrap="none" rtlCol="0">
              <a:spAutoFit/>
            </a:bodyPr>
            <a:lstStyle/>
            <a:p>
              <a:r>
                <a:rPr lang="en-US" dirty="0" smtClean="0">
                  <a:solidFill>
                    <a:schemeClr val="tx1"/>
                  </a:solidFill>
                </a:rPr>
                <a:t>22:25</a:t>
              </a:r>
              <a:endParaRPr lang="en-US" dirty="0">
                <a:solidFill>
                  <a:schemeClr val="tx1"/>
                </a:solidFill>
              </a:endParaRPr>
            </a:p>
          </p:txBody>
        </p:sp>
        <p:sp>
          <p:nvSpPr>
            <p:cNvPr id="29" name="TextBox 28"/>
            <p:cNvSpPr txBox="1"/>
            <p:nvPr/>
          </p:nvSpPr>
          <p:spPr>
            <a:xfrm>
              <a:off x="2463584" y="3978262"/>
              <a:ext cx="761747" cy="369332"/>
            </a:xfrm>
            <a:prstGeom prst="rect">
              <a:avLst/>
            </a:prstGeom>
            <a:noFill/>
          </p:spPr>
          <p:txBody>
            <a:bodyPr wrap="none" rtlCol="0">
              <a:spAutoFit/>
            </a:bodyPr>
            <a:lstStyle/>
            <a:p>
              <a:r>
                <a:rPr lang="en-US" dirty="0" smtClean="0">
                  <a:solidFill>
                    <a:schemeClr val="tx1"/>
                  </a:solidFill>
                </a:rPr>
                <a:t>22:26</a:t>
              </a:r>
              <a:endParaRPr lang="en-US" dirty="0">
                <a:solidFill>
                  <a:schemeClr val="tx1"/>
                </a:solidFill>
              </a:endParaRPr>
            </a:p>
          </p:txBody>
        </p:sp>
        <p:sp>
          <p:nvSpPr>
            <p:cNvPr id="30" name="TextBox 29"/>
            <p:cNvSpPr txBox="1"/>
            <p:nvPr/>
          </p:nvSpPr>
          <p:spPr>
            <a:xfrm>
              <a:off x="3276853" y="3970238"/>
              <a:ext cx="761747" cy="369332"/>
            </a:xfrm>
            <a:prstGeom prst="rect">
              <a:avLst/>
            </a:prstGeom>
            <a:noFill/>
          </p:spPr>
          <p:txBody>
            <a:bodyPr wrap="none" rtlCol="0">
              <a:spAutoFit/>
            </a:bodyPr>
            <a:lstStyle/>
            <a:p>
              <a:r>
                <a:rPr lang="en-US" dirty="0" smtClean="0">
                  <a:solidFill>
                    <a:schemeClr val="tx1"/>
                  </a:solidFill>
                </a:rPr>
                <a:t>22:27</a:t>
              </a:r>
              <a:endParaRPr lang="en-US" dirty="0">
                <a:solidFill>
                  <a:schemeClr val="tx1"/>
                </a:solidFill>
              </a:endParaRPr>
            </a:p>
          </p:txBody>
        </p:sp>
        <p:sp>
          <p:nvSpPr>
            <p:cNvPr id="31" name="TextBox 30"/>
            <p:cNvSpPr txBox="1"/>
            <p:nvPr/>
          </p:nvSpPr>
          <p:spPr>
            <a:xfrm>
              <a:off x="1600200" y="1828800"/>
              <a:ext cx="1804725" cy="369332"/>
            </a:xfrm>
            <a:prstGeom prst="rect">
              <a:avLst/>
            </a:prstGeom>
            <a:noFill/>
          </p:spPr>
          <p:txBody>
            <a:bodyPr wrap="none" rtlCol="0">
              <a:spAutoFit/>
            </a:bodyPr>
            <a:lstStyle/>
            <a:p>
              <a:r>
                <a:rPr lang="en-US" dirty="0" smtClean="0">
                  <a:solidFill>
                    <a:schemeClr val="tx1"/>
                  </a:solidFill>
                </a:rPr>
                <a:t>Transmit Speed</a:t>
              </a:r>
              <a:endParaRPr lang="en-US" dirty="0">
                <a:solidFill>
                  <a:schemeClr val="tx1"/>
                </a:solidFill>
              </a:endParaRPr>
            </a:p>
          </p:txBody>
        </p:sp>
      </p:grpSp>
      <p:sp>
        <p:nvSpPr>
          <p:cNvPr id="32" name="TextBox 31"/>
          <p:cNvSpPr txBox="1"/>
          <p:nvPr/>
        </p:nvSpPr>
        <p:spPr>
          <a:xfrm>
            <a:off x="300531" y="4142062"/>
            <a:ext cx="4572016" cy="830997"/>
          </a:xfrm>
          <a:prstGeom prst="rect">
            <a:avLst/>
          </a:prstGeom>
          <a:solidFill>
            <a:srgbClr val="FFFF00"/>
          </a:solidFill>
        </p:spPr>
        <p:txBody>
          <a:bodyPr wrap="square" rtlCol="0">
            <a:spAutoFit/>
          </a:bodyPr>
          <a:lstStyle/>
          <a:p>
            <a:r>
              <a:rPr lang="en-US" sz="2400" dirty="0" err="1" smtClean="0"/>
              <a:t>Degredation</a:t>
            </a:r>
            <a:r>
              <a:rPr lang="en-US" sz="2400" dirty="0" smtClean="0"/>
              <a:t> of  15% for 120ms RTT loop.</a:t>
            </a:r>
            <a:endParaRPr lang="en-US" sz="2400" dirty="0"/>
          </a:p>
        </p:txBody>
      </p:sp>
      <p:pic>
        <p:nvPicPr>
          <p:cNvPr id="34" name="Picture 33" descr="esnet_logo.png"/>
          <p:cNvPicPr>
            <a:picLocks noChangeAspect="1"/>
          </p:cNvPicPr>
          <p:nvPr/>
        </p:nvPicPr>
        <p:blipFill>
          <a:blip r:embed="rId5" cstate="print"/>
          <a:stretch>
            <a:fillRect/>
          </a:stretch>
        </p:blipFill>
        <p:spPr>
          <a:xfrm>
            <a:off x="5906795" y="46361"/>
            <a:ext cx="3152775" cy="990600"/>
          </a:xfrm>
          <a:prstGeom prst="rect">
            <a:avLst/>
          </a:prstGeom>
        </p:spPr>
      </p:pic>
      <p:pic>
        <p:nvPicPr>
          <p:cNvPr id="36" name="Picture 3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08822" y="5336901"/>
            <a:ext cx="647619" cy="848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Rounded Rectangle 36"/>
          <p:cNvSpPr/>
          <p:nvPr/>
        </p:nvSpPr>
        <p:spPr bwMode="auto">
          <a:xfrm>
            <a:off x="560641" y="5229745"/>
            <a:ext cx="6858000" cy="1021556"/>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dirty="0" smtClean="0">
              <a:ln>
                <a:noFill/>
              </a:ln>
              <a:solidFill>
                <a:schemeClr val="bg1"/>
              </a:solidFill>
              <a:effectLst/>
              <a:latin typeface="Arial" charset="0"/>
              <a:ea typeface="MS Gothic" pitchFamily="49" charset="-128"/>
            </a:endParaRPr>
          </a:p>
        </p:txBody>
      </p:sp>
      <p:pic>
        <p:nvPicPr>
          <p:cNvPr id="38" name="Picture 37" descr="dell_logo.png"/>
          <p:cNvPicPr>
            <a:picLocks noChangeAspect="1"/>
          </p:cNvPicPr>
          <p:nvPr/>
        </p:nvPicPr>
        <p:blipFill>
          <a:blip r:embed="rId7" cstate="print"/>
          <a:stretch>
            <a:fillRect/>
          </a:stretch>
        </p:blipFill>
        <p:spPr>
          <a:xfrm>
            <a:off x="2626613" y="5382145"/>
            <a:ext cx="753428" cy="743426"/>
          </a:xfrm>
          <a:prstGeom prst="rect">
            <a:avLst/>
          </a:prstGeom>
        </p:spPr>
      </p:pic>
      <p:pic>
        <p:nvPicPr>
          <p:cNvPr id="39" name="Picture 38" descr="arista_logo.png"/>
          <p:cNvPicPr>
            <a:picLocks noChangeAspect="1"/>
          </p:cNvPicPr>
          <p:nvPr/>
        </p:nvPicPr>
        <p:blipFill>
          <a:blip r:embed="rId8" cstate="print"/>
          <a:stretch>
            <a:fillRect/>
          </a:stretch>
        </p:blipFill>
        <p:spPr>
          <a:xfrm>
            <a:off x="3483482" y="5610745"/>
            <a:ext cx="810959" cy="226314"/>
          </a:xfrm>
          <a:prstGeom prst="rect">
            <a:avLst/>
          </a:prstGeom>
        </p:spPr>
      </p:pic>
      <p:pic>
        <p:nvPicPr>
          <p:cNvPr id="40" name="Picture 39" descr="cisco_logo.png"/>
          <p:cNvPicPr>
            <a:picLocks noChangeAspect="1"/>
          </p:cNvPicPr>
          <p:nvPr/>
        </p:nvPicPr>
        <p:blipFill>
          <a:blip r:embed="rId9" cstate="print"/>
          <a:stretch>
            <a:fillRect/>
          </a:stretch>
        </p:blipFill>
        <p:spPr>
          <a:xfrm>
            <a:off x="713041" y="5507875"/>
            <a:ext cx="1000125" cy="560070"/>
          </a:xfrm>
          <a:prstGeom prst="rect">
            <a:avLst/>
          </a:prstGeom>
        </p:spPr>
      </p:pic>
      <p:pic>
        <p:nvPicPr>
          <p:cNvPr id="41" name="Picture 40" descr="aic_logo.png"/>
          <p:cNvPicPr>
            <a:picLocks noChangeAspect="1"/>
          </p:cNvPicPr>
          <p:nvPr/>
        </p:nvPicPr>
        <p:blipFill>
          <a:blip r:embed="rId10" cstate="print"/>
          <a:stretch>
            <a:fillRect/>
          </a:stretch>
        </p:blipFill>
        <p:spPr>
          <a:xfrm>
            <a:off x="5208841" y="5548832"/>
            <a:ext cx="776288" cy="366713"/>
          </a:xfrm>
          <a:prstGeom prst="rect">
            <a:avLst/>
          </a:prstGeom>
        </p:spPr>
      </p:pic>
      <p:pic>
        <p:nvPicPr>
          <p:cNvPr id="42"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56041" y="5458345"/>
            <a:ext cx="648424" cy="45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42" descr="ThinkParQ_logo_300w.png"/>
          <p:cNvPicPr>
            <a:picLocks noChangeAspect="1"/>
          </p:cNvPicPr>
          <p:nvPr/>
        </p:nvPicPr>
        <p:blipFill>
          <a:blip r:embed="rId12" cstate="print"/>
          <a:stretch>
            <a:fillRect/>
          </a:stretch>
        </p:blipFill>
        <p:spPr>
          <a:xfrm>
            <a:off x="6123241" y="5610745"/>
            <a:ext cx="1114425" cy="267462"/>
          </a:xfrm>
          <a:prstGeom prst="rect">
            <a:avLst/>
          </a:prstGeom>
        </p:spPr>
      </p:pic>
    </p:spTree>
    <p:extLst>
      <p:ext uri="{BB962C8B-B14F-4D97-AF65-F5344CB8AC3E}">
        <p14:creationId xmlns:p14="http://schemas.microsoft.com/office/powerpoint/2010/main" val="372259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blinds(horizontal)">
                                      <p:cBhvr>
                                        <p:cTn id="10" dur="500"/>
                                        <p:tgtEl>
                                          <p:spTgt spid="37"/>
                                        </p:tgtEl>
                                      </p:cBhvr>
                                    </p:animEffect>
                                  </p:childTnLst>
                                </p:cTn>
                              </p:par>
                              <p:par>
                                <p:cTn id="11" presetID="3" presetClass="entr" presetSubtype="1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blinds(horizontal)">
                                      <p:cBhvr>
                                        <p:cTn id="13" dur="500"/>
                                        <p:tgtEl>
                                          <p:spTgt spid="38"/>
                                        </p:tgtEl>
                                      </p:cBhvr>
                                    </p:animEffect>
                                  </p:childTnLst>
                                </p:cTn>
                              </p:par>
                              <p:par>
                                <p:cTn id="14" presetID="3" presetClass="entr" presetSubtype="1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blinds(horizontal)">
                                      <p:cBhvr>
                                        <p:cTn id="16" dur="500"/>
                                        <p:tgtEl>
                                          <p:spTgt spid="39"/>
                                        </p:tgtEl>
                                      </p:cBhvr>
                                    </p:animEffect>
                                  </p:childTnLst>
                                </p:cTn>
                              </p:par>
                              <p:par>
                                <p:cTn id="17" presetID="3" presetClass="entr" presetSubtype="1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blinds(horizontal)">
                                      <p:cBhvr>
                                        <p:cTn id="19" dur="500"/>
                                        <p:tgtEl>
                                          <p:spTgt spid="40"/>
                                        </p:tgtEl>
                                      </p:cBhvr>
                                    </p:animEffect>
                                  </p:childTnLst>
                                </p:cTn>
                              </p:par>
                              <p:par>
                                <p:cTn id="20" presetID="9"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dissolve">
                                      <p:cBhvr>
                                        <p:cTn id="22" dur="500"/>
                                        <p:tgtEl>
                                          <p:spTgt spid="41"/>
                                        </p:tgtEl>
                                      </p:cBhvr>
                                    </p:animEffect>
                                  </p:childTnLst>
                                </p:cTn>
                              </p:par>
                              <p:par>
                                <p:cTn id="23" presetID="9"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dissolve">
                                      <p:cBhvr>
                                        <p:cTn id="25" dur="500"/>
                                        <p:tgtEl>
                                          <p:spTgt spid="42"/>
                                        </p:tgtEl>
                                      </p:cBhvr>
                                    </p:animEffect>
                                  </p:childTnLst>
                                </p:cTn>
                              </p:par>
                              <p:par>
                                <p:cTn id="26" presetID="1" presetClass="entr" presetSubtype="0"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p:cNvSpPr>
            <a:spLocks noGrp="1"/>
          </p:cNvSpPr>
          <p:nvPr>
            <p:ph type="title"/>
          </p:nvPr>
        </p:nvSpPr>
        <p:spPr/>
        <p:txBody>
          <a:bodyPr/>
          <a:lstStyle/>
          <a:p>
            <a:r>
              <a:rPr lang="en-US" dirty="0" smtClean="0"/>
              <a:t>Conclusion	</a:t>
            </a:r>
            <a:endParaRPr lang="en-US" dirty="0"/>
          </a:p>
        </p:txBody>
      </p:sp>
      <p:sp>
        <p:nvSpPr>
          <p:cNvPr id="4" name="Content Placeholder 3"/>
          <p:cNvSpPr>
            <a:spLocks noGrp="1"/>
          </p:cNvSpPr>
          <p:nvPr>
            <p:ph sz="quarter" idx="14"/>
          </p:nvPr>
        </p:nvSpPr>
        <p:spPr>
          <a:xfrm>
            <a:off x="457200" y="1243584"/>
            <a:ext cx="8427882" cy="5614416"/>
          </a:xfrm>
        </p:spPr>
        <p:txBody>
          <a:bodyPr>
            <a:normAutofit fontScale="85000" lnSpcReduction="10000"/>
          </a:bodyPr>
          <a:lstStyle/>
          <a:p>
            <a:r>
              <a:rPr lang="en-US" dirty="0" smtClean="0"/>
              <a:t>Network is fine, can drive 200Gbps, no need for proprietary protocols</a:t>
            </a:r>
          </a:p>
          <a:p>
            <a:r>
              <a:rPr lang="en-US" dirty="0" smtClean="0"/>
              <a:t>Insufficient IOPS  for write &lt; 50% of raw capability</a:t>
            </a:r>
          </a:p>
          <a:p>
            <a:pPr lvl="2"/>
            <a:r>
              <a:rPr lang="en-US" dirty="0" smtClean="0"/>
              <a:t>Today limited to 80-90Gbps file transfer</a:t>
            </a:r>
          </a:p>
          <a:p>
            <a:r>
              <a:rPr lang="en-US" dirty="0" smtClean="0"/>
              <a:t>Work with local vendors</a:t>
            </a:r>
          </a:p>
          <a:p>
            <a:pPr marL="342900" indent="-342900">
              <a:buFont typeface="Arial" panose="020B0604020202020204" pitchFamily="34" charset="0"/>
              <a:buChar char="•"/>
            </a:pPr>
            <a:r>
              <a:rPr lang="en-US" dirty="0" smtClean="0"/>
              <a:t>State of art components fail, need fast replacements</a:t>
            </a:r>
          </a:p>
          <a:p>
            <a:pPr marL="800100" lvl="1" indent="-342900"/>
            <a:r>
              <a:rPr lang="en-US" dirty="0" smtClean="0"/>
              <a:t>Worst case waited 2 months for parts</a:t>
            </a:r>
          </a:p>
          <a:p>
            <a:r>
              <a:rPr lang="en-US" dirty="0" smtClean="0"/>
              <a:t>Use fastest SSDs</a:t>
            </a:r>
          </a:p>
          <a:p>
            <a:pPr marL="342900" indent="-342900">
              <a:buFont typeface="Arial" panose="020B0604020202020204" pitchFamily="34" charset="0"/>
              <a:buChar char="•"/>
            </a:pPr>
            <a:r>
              <a:rPr lang="en-US" dirty="0" smtClean="0"/>
              <a:t>We used Intel </a:t>
            </a:r>
            <a:r>
              <a:rPr lang="en-US" dirty="0"/>
              <a:t>DC P3700 </a:t>
            </a:r>
            <a:r>
              <a:rPr lang="en-US" dirty="0" err="1" smtClean="0"/>
              <a:t>NVMe</a:t>
            </a:r>
            <a:r>
              <a:rPr lang="en-US" dirty="0" smtClean="0"/>
              <a:t> 1.6TB drives</a:t>
            </a:r>
          </a:p>
          <a:p>
            <a:pPr marL="342900" indent="-342900">
              <a:buFont typeface="Arial" panose="020B0604020202020204" pitchFamily="34" charset="0"/>
              <a:buChar char="•"/>
            </a:pPr>
            <a:r>
              <a:rPr lang="en-US" dirty="0" smtClean="0"/>
              <a:t>Biggest also fastest but also most expensive</a:t>
            </a:r>
          </a:p>
          <a:p>
            <a:pPr marL="800100" lvl="1" indent="-342900"/>
            <a:r>
              <a:rPr lang="en-US" dirty="0" smtClean="0"/>
              <a:t>1.6TB $1677 vs 2.0TB $2655 </a:t>
            </a:r>
            <a:r>
              <a:rPr lang="en-US" dirty="0"/>
              <a:t>;</a:t>
            </a:r>
            <a:r>
              <a:rPr lang="en-US" dirty="0" smtClean="0"/>
              <a:t> 20% improvement 60% cost increase</a:t>
            </a:r>
          </a:p>
          <a:p>
            <a:r>
              <a:rPr lang="en-US" dirty="0" smtClean="0"/>
              <a:t>Need to coordinate with Hierarchical Storage Management (HSM), e.g. Lustre + </a:t>
            </a:r>
            <a:r>
              <a:rPr lang="en-US" dirty="0" err="1" smtClean="0"/>
              <a:t>RobinHood</a:t>
            </a:r>
            <a:endParaRPr lang="en-US" dirty="0" smtClean="0"/>
          </a:p>
          <a:p>
            <a:r>
              <a:rPr lang="en-US" dirty="0" smtClean="0"/>
              <a:t>We are looking to achieve </a:t>
            </a:r>
            <a:r>
              <a:rPr lang="en-US" dirty="0" err="1" smtClean="0"/>
              <a:t>achieve</a:t>
            </a:r>
            <a:r>
              <a:rPr lang="en-US" dirty="0" smtClean="0"/>
              <a:t> 80-90Gbps = 6 PB/</a:t>
            </a:r>
            <a:r>
              <a:rPr lang="en-US" dirty="0" err="1" smtClean="0"/>
              <a:t>wk</a:t>
            </a:r>
            <a:r>
              <a:rPr lang="en-US" dirty="0" smtClean="0"/>
              <a:t> by SC16</a:t>
            </a:r>
          </a:p>
          <a:p>
            <a:r>
              <a:rPr lang="en-US" dirty="0" smtClean="0"/>
              <a:t>Parallel file system is bottleneck</a:t>
            </a:r>
          </a:p>
          <a:p>
            <a:pPr marL="342900" indent="-342900">
              <a:buFont typeface="Arial" panose="020B0604020202020204" pitchFamily="34" charset="0"/>
              <a:buChar char="•"/>
            </a:pPr>
            <a:r>
              <a:rPr lang="en-US" dirty="0" smtClean="0"/>
              <a:t>Needs enhancing for modern hardware &amp; OS</a:t>
            </a:r>
          </a:p>
        </p:txBody>
      </p:sp>
    </p:spTree>
    <p:extLst>
      <p:ext uri="{BB962C8B-B14F-4D97-AF65-F5344CB8AC3E}">
        <p14:creationId xmlns:p14="http://schemas.microsoft.com/office/powerpoint/2010/main" val="142436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997" cy="6857998"/>
          </a:xfrm>
          <a:prstGeom prst="rect">
            <a:avLst/>
          </a:prstGeom>
        </p:spPr>
      </p:pic>
      <p:sp>
        <p:nvSpPr>
          <p:cNvPr id="2" name="Title 1"/>
          <p:cNvSpPr>
            <a:spLocks noGrp="1"/>
          </p:cNvSpPr>
          <p:nvPr>
            <p:ph type="title"/>
          </p:nvPr>
        </p:nvSpPr>
        <p:spPr>
          <a:xfrm>
            <a:off x="451822" y="76200"/>
            <a:ext cx="8103570" cy="838199"/>
          </a:xfrm>
        </p:spPr>
        <p:txBody>
          <a:bodyPr/>
          <a:lstStyle/>
          <a:p>
            <a:r>
              <a:rPr lang="en-CA" dirty="0" smtClean="0"/>
              <a:t>More Information</a:t>
            </a:r>
            <a:br>
              <a:rPr lang="en-CA" dirty="0" smtClean="0"/>
            </a:br>
            <a:endParaRPr lang="en-CA" sz="1600" dirty="0"/>
          </a:p>
        </p:txBody>
      </p:sp>
      <p:sp>
        <p:nvSpPr>
          <p:cNvPr id="3" name="TextBox 2"/>
          <p:cNvSpPr txBox="1"/>
          <p:nvPr/>
        </p:nvSpPr>
        <p:spPr>
          <a:xfrm>
            <a:off x="152400" y="990600"/>
            <a:ext cx="8610600" cy="172354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LCLS SLAC-&gt;NERSC 2013</a:t>
            </a:r>
          </a:p>
          <a:p>
            <a:pPr marL="742950" lvl="1" indent="-285750">
              <a:buFont typeface="Arial" panose="020B0604020202020204" pitchFamily="34" charset="0"/>
              <a:buChar char="•"/>
            </a:pPr>
            <a:r>
              <a:rPr lang="en-US" sz="1600" dirty="0">
                <a:hlinkClick r:id="rId4"/>
              </a:rPr>
              <a:t>http://es.net/science-engagement/case-studies/multi-facility-workflow-case-study</a:t>
            </a:r>
            <a:r>
              <a:rPr lang="en-US" sz="1600" dirty="0" smtClean="0">
                <a:hlinkClick r:id="rId4"/>
              </a:rPr>
              <a:t>/</a:t>
            </a:r>
            <a:r>
              <a:rPr lang="en-US" sz="1600" dirty="0" smtClean="0"/>
              <a:t> </a:t>
            </a:r>
          </a:p>
          <a:p>
            <a:pPr marL="285750" indent="-285750">
              <a:buFont typeface="Arial" panose="020B0604020202020204" pitchFamily="34" charset="0"/>
              <a:buChar char="•"/>
            </a:pPr>
            <a:r>
              <a:rPr lang="en-US" dirty="0" smtClean="0"/>
              <a:t>LCLS </a:t>
            </a:r>
            <a:r>
              <a:rPr lang="en-US" dirty="0" err="1" smtClean="0"/>
              <a:t>Exascale</a:t>
            </a:r>
            <a:r>
              <a:rPr lang="en-US" dirty="0" smtClean="0"/>
              <a:t> requirements, Jan Thayer and Amedeo Perazzo</a:t>
            </a:r>
          </a:p>
          <a:p>
            <a:pPr marL="742950" lvl="1" indent="-285750">
              <a:buFont typeface="Arial" panose="020B0604020202020204" pitchFamily="34" charset="0"/>
              <a:buChar char="•"/>
            </a:pPr>
            <a:r>
              <a:rPr lang="en-US" sz="1600" dirty="0">
                <a:hlinkClick r:id="rId5"/>
              </a:rPr>
              <a:t>https://</a:t>
            </a:r>
            <a:r>
              <a:rPr lang="en-US" sz="1600" dirty="0" smtClean="0">
                <a:hlinkClick r:id="rId5"/>
              </a:rPr>
              <a:t>confluence.slac.stanford.edu/download/attachments/178521813/ExascaleRequirementsLCLSCaseStudy.docx</a:t>
            </a:r>
            <a:endParaRPr lang="en-US" sz="1600" dirty="0" smtClean="0"/>
          </a:p>
          <a:p>
            <a:pPr marL="742950" lvl="1" indent="-285750">
              <a:buFont typeface="Arial" panose="020B0604020202020204" pitchFamily="34" charset="0"/>
              <a:buChar char="•"/>
            </a:pPr>
            <a:endParaRPr lang="en-US" dirty="0" smtClean="0"/>
          </a:p>
        </p:txBody>
      </p:sp>
      <p:sp>
        <p:nvSpPr>
          <p:cNvPr id="5" name="Title 1"/>
          <p:cNvSpPr txBox="1">
            <a:spLocks/>
          </p:cNvSpPr>
          <p:nvPr/>
        </p:nvSpPr>
        <p:spPr>
          <a:xfrm>
            <a:off x="441662" y="2514600"/>
            <a:ext cx="8103570" cy="838199"/>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r>
              <a:rPr lang="en-CA" dirty="0" smtClean="0"/>
              <a:t>Questions</a:t>
            </a:r>
            <a:br>
              <a:rPr lang="en-CA" dirty="0" smtClean="0"/>
            </a:br>
            <a:endParaRPr lang="en-CA" sz="1600" dirty="0"/>
          </a:p>
        </p:txBody>
      </p:sp>
      <p:pic>
        <p:nvPicPr>
          <p:cNvPr id="7" name="Picture 6"/>
          <p:cNvPicPr>
            <a:picLocks noChangeAspect="1"/>
          </p:cNvPicPr>
          <p:nvPr/>
        </p:nvPicPr>
        <p:blipFill>
          <a:blip r:embed="rId6" cstate="print"/>
          <a:stretch>
            <a:fillRect/>
          </a:stretch>
        </p:blipFill>
        <p:spPr>
          <a:xfrm>
            <a:off x="2895600" y="3352797"/>
            <a:ext cx="3505201" cy="3505201"/>
          </a:xfrm>
          <a:prstGeom prst="rect">
            <a:avLst/>
          </a:prstGeom>
        </p:spPr>
      </p:pic>
    </p:spTree>
    <p:extLst>
      <p:ext uri="{BB962C8B-B14F-4D97-AF65-F5344CB8AC3E}">
        <p14:creationId xmlns:p14="http://schemas.microsoft.com/office/powerpoint/2010/main" val="3413230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sz="quarter" idx="14"/>
          </p:nvPr>
        </p:nvSpPr>
        <p:spPr/>
        <p:txBody>
          <a:bodyPr/>
          <a:lstStyle/>
          <a:p>
            <a:pPr marL="342900" lvl="1" indent="-342900">
              <a:spcAft>
                <a:spcPts val="300"/>
              </a:spcAft>
              <a:buSzTx/>
              <a:buFont typeface="Wingdings" panose="05000000000000000000" pitchFamily="2" charset="2"/>
              <a:buChar char="q"/>
            </a:pPr>
            <a:r>
              <a:rPr lang="en-US" dirty="0"/>
              <a:t>Data Transfer Requirements Challenges at </a:t>
            </a:r>
            <a:r>
              <a:rPr lang="en-US" dirty="0" smtClean="0"/>
              <a:t>SLAC</a:t>
            </a:r>
            <a:endParaRPr lang="en-US" dirty="0"/>
          </a:p>
          <a:p>
            <a:pPr marL="342900" lvl="1" indent="-342900">
              <a:spcAft>
                <a:spcPts val="300"/>
              </a:spcAft>
              <a:buSzTx/>
              <a:buFont typeface="Wingdings" panose="05000000000000000000" pitchFamily="2" charset="2"/>
              <a:buChar char="q"/>
            </a:pPr>
            <a:r>
              <a:rPr lang="en-US" dirty="0"/>
              <a:t>Solution Proposed to </a:t>
            </a:r>
            <a:r>
              <a:rPr lang="en-US" dirty="0" smtClean="0"/>
              <a:t>tackle </a:t>
            </a:r>
            <a:r>
              <a:rPr lang="en-US" dirty="0"/>
              <a:t>Data Transfer </a:t>
            </a:r>
            <a:r>
              <a:rPr lang="en-US" dirty="0" smtClean="0"/>
              <a:t>Challenges</a:t>
            </a:r>
          </a:p>
          <a:p>
            <a:pPr marL="342900" lvl="1" indent="-342900">
              <a:spcAft>
                <a:spcPts val="300"/>
              </a:spcAft>
              <a:buSzTx/>
              <a:buFont typeface="Wingdings" panose="05000000000000000000" pitchFamily="2" charset="2"/>
              <a:buChar char="q"/>
            </a:pPr>
            <a:r>
              <a:rPr lang="en-US" dirty="0" smtClean="0"/>
              <a:t>Testing</a:t>
            </a:r>
          </a:p>
          <a:p>
            <a:pPr marL="342900" lvl="1" indent="-342900">
              <a:spcAft>
                <a:spcPts val="300"/>
              </a:spcAft>
              <a:buSzTx/>
              <a:buFont typeface="Wingdings" panose="05000000000000000000" pitchFamily="2" charset="2"/>
              <a:buChar char="q"/>
            </a:pPr>
            <a:r>
              <a:rPr lang="en-US" dirty="0" smtClean="0"/>
              <a:t>Conclusions</a:t>
            </a:r>
            <a:endParaRPr lang="en-US" dirty="0"/>
          </a:p>
        </p:txBody>
      </p:sp>
    </p:spTree>
    <p:extLst>
      <p:ext uri="{BB962C8B-B14F-4D97-AF65-F5344CB8AC3E}">
        <p14:creationId xmlns:p14="http://schemas.microsoft.com/office/powerpoint/2010/main" val="1483873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dirty="0" smtClean="0"/>
              <a:t>Requirement </a:t>
            </a:r>
            <a:endParaRPr lang="en-US" dirty="0"/>
          </a:p>
        </p:txBody>
      </p:sp>
      <p:sp>
        <p:nvSpPr>
          <p:cNvPr id="4" name="Content Placeholder 3"/>
          <p:cNvSpPr>
            <a:spLocks noGrp="1"/>
          </p:cNvSpPr>
          <p:nvPr>
            <p:ph sz="quarter" idx="14"/>
          </p:nvPr>
        </p:nvSpPr>
        <p:spPr>
          <a:xfrm>
            <a:off x="0" y="1143000"/>
            <a:ext cx="8885082" cy="4724400"/>
          </a:xfrm>
        </p:spPr>
        <p:txBody>
          <a:bodyPr>
            <a:normAutofit/>
          </a:bodyPr>
          <a:lstStyle/>
          <a:p>
            <a:r>
              <a:rPr lang="en-US" dirty="0" smtClean="0"/>
              <a:t>             </a:t>
            </a:r>
          </a:p>
          <a:p>
            <a:pPr marL="342900" indent="-342900">
              <a:buFont typeface="Arial" panose="020B0604020202020204" pitchFamily="34" charset="0"/>
              <a:buChar char="•"/>
            </a:pPr>
            <a:r>
              <a:rPr lang="en-US" dirty="0" smtClean="0"/>
              <a:t>Today 20 </a:t>
            </a:r>
            <a:r>
              <a:rPr lang="en-US" dirty="0" err="1" smtClean="0"/>
              <a:t>Gbps</a:t>
            </a:r>
            <a:r>
              <a:rPr lang="en-US" dirty="0" smtClean="0"/>
              <a:t> from SLAC to NERSC =&gt;70Gbps 2019</a:t>
            </a:r>
          </a:p>
          <a:p>
            <a:pPr marL="800100" lvl="1" indent="-342900"/>
            <a:r>
              <a:rPr lang="en-US" dirty="0" smtClean="0"/>
              <a:t>Experiments increase efficiency &amp; networking</a:t>
            </a:r>
          </a:p>
          <a:p>
            <a:pPr marL="342900" indent="-342900">
              <a:buFont typeface="Arial" panose="020B0604020202020204" pitchFamily="34" charset="0"/>
              <a:buChar char="•"/>
            </a:pPr>
            <a:r>
              <a:rPr lang="en-US" dirty="0" smtClean="0"/>
              <a:t>2020 LCLS-II online, data rate 120Hz=&gt;1MHz</a:t>
            </a:r>
          </a:p>
          <a:p>
            <a:pPr marL="800100" lvl="1" indent="-342900"/>
            <a:r>
              <a:rPr lang="en-US" dirty="0" smtClean="0"/>
              <a:t>LCLS-II starts taking data at</a:t>
            </a:r>
            <a:br>
              <a:rPr lang="en-US" dirty="0" smtClean="0"/>
            </a:br>
            <a:r>
              <a:rPr lang="en-US" dirty="0" smtClean="0"/>
              <a:t>increased data rate</a:t>
            </a:r>
          </a:p>
          <a:p>
            <a:pPr marL="342900" indent="-342900">
              <a:buFont typeface="Arial" panose="020B0604020202020204" pitchFamily="34" charset="0"/>
              <a:buChar char="•"/>
            </a:pPr>
            <a:r>
              <a:rPr lang="en-US" dirty="0" smtClean="0"/>
              <a:t>2024 1Tbps: </a:t>
            </a:r>
            <a:endParaRPr lang="en-US" dirty="0"/>
          </a:p>
          <a:p>
            <a:pPr marL="800100" lvl="1" indent="-342900"/>
            <a:r>
              <a:rPr lang="en-US" dirty="0" smtClean="0"/>
              <a:t>Imaging detectors get faster</a:t>
            </a:r>
          </a:p>
          <a:p>
            <a:pPr marL="800100" lvl="1" indent="-342900"/>
            <a:endParaRPr lang="en-US" dirty="0"/>
          </a:p>
          <a:p>
            <a:pPr marL="800100" lvl="1" indent="-342900"/>
            <a:endParaRPr lang="en-US" dirty="0" smtClean="0"/>
          </a:p>
          <a:p>
            <a:pPr marL="342900" indent="-342900"/>
            <a:endParaRPr lang="en-US" dirty="0"/>
          </a:p>
          <a:p>
            <a:pPr marL="342900" indent="-342900"/>
            <a:endParaRPr lang="en-US" dirty="0" smtClean="0"/>
          </a:p>
          <a:p>
            <a:pPr marL="342900" indent="-342900"/>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7450" y="3124200"/>
            <a:ext cx="4837030" cy="363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descr="lcls_icon.png"/>
          <p:cNvPicPr>
            <a:picLocks noChangeAspect="1"/>
          </p:cNvPicPr>
          <p:nvPr/>
        </p:nvPicPr>
        <p:blipFill>
          <a:blip r:embed="rId4" cstate="print"/>
          <a:stretch>
            <a:fillRect/>
          </a:stretch>
        </p:blipFill>
        <p:spPr>
          <a:xfrm>
            <a:off x="182880" y="1173480"/>
            <a:ext cx="1209675" cy="390525"/>
          </a:xfrm>
          <a:prstGeom prst="rect">
            <a:avLst/>
          </a:prstGeom>
        </p:spPr>
      </p:pic>
      <p:grpSp>
        <p:nvGrpSpPr>
          <p:cNvPr id="6" name="Group 5"/>
          <p:cNvGrpSpPr/>
          <p:nvPr/>
        </p:nvGrpSpPr>
        <p:grpSpPr>
          <a:xfrm>
            <a:off x="0" y="4800600"/>
            <a:ext cx="4813069" cy="1701463"/>
            <a:chOff x="0" y="5181600"/>
            <a:chExt cx="4813069" cy="1701463"/>
          </a:xfrm>
        </p:grpSpPr>
        <p:pic>
          <p:nvPicPr>
            <p:cNvPr id="10" name="Picture 9" descr="atlas_experiment.jpg"/>
            <p:cNvPicPr>
              <a:picLocks noChangeAspect="1"/>
            </p:cNvPicPr>
            <p:nvPr/>
          </p:nvPicPr>
          <p:blipFill>
            <a:blip r:embed="rId5" cstate="print">
              <a:clrChange>
                <a:clrFrom>
                  <a:srgbClr val="FFFFFF"/>
                </a:clrFrom>
                <a:clrTo>
                  <a:srgbClr val="FFFFFF">
                    <a:alpha val="0"/>
                  </a:srgbClr>
                </a:clrTo>
              </a:clrChange>
            </a:blip>
            <a:stretch>
              <a:fillRect/>
            </a:stretch>
          </p:blipFill>
          <p:spPr>
            <a:xfrm>
              <a:off x="0" y="5181600"/>
              <a:ext cx="1295867" cy="685800"/>
            </a:xfrm>
            <a:prstGeom prst="rect">
              <a:avLst/>
            </a:prstGeom>
          </p:spPr>
        </p:pic>
        <p:sp>
          <p:nvSpPr>
            <p:cNvPr id="5" name="TextBox 4"/>
            <p:cNvSpPr txBox="1"/>
            <p:nvPr/>
          </p:nvSpPr>
          <p:spPr>
            <a:xfrm>
              <a:off x="195349" y="5867400"/>
              <a:ext cx="4617720"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LHC Luminosity increase 10 times in 2020 SLAC ATLAS 35Gbps=&gt;350Gbps</a:t>
              </a:r>
              <a:endParaRPr lang="en-US" sz="2000" dirty="0"/>
            </a:p>
          </p:txBody>
        </p:sp>
      </p:grpSp>
    </p:spTree>
    <p:extLst>
      <p:ext uri="{BB962C8B-B14F-4D97-AF65-F5344CB8AC3E}">
        <p14:creationId xmlns:p14="http://schemas.microsoft.com/office/powerpoint/2010/main" val="98375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dirty="0" smtClean="0"/>
              <a:t>Joint project with </a:t>
            </a:r>
            <a:r>
              <a:rPr lang="en-US" dirty="0" err="1" smtClean="0"/>
              <a:t>Zettar</a:t>
            </a:r>
            <a:r>
              <a:rPr lang="en-US" dirty="0" smtClean="0"/>
              <a:t> Start-up &amp;</a:t>
            </a:r>
            <a:endParaRPr lang="en-US" dirty="0"/>
          </a:p>
        </p:txBody>
      </p:sp>
      <p:sp>
        <p:nvSpPr>
          <p:cNvPr id="4" name="Content Placeholder 3"/>
          <p:cNvSpPr>
            <a:spLocks noGrp="1"/>
          </p:cNvSpPr>
          <p:nvPr>
            <p:ph sz="quarter" idx="14"/>
          </p:nvPr>
        </p:nvSpPr>
        <p:spPr/>
        <p:txBody>
          <a:bodyPr/>
          <a:lstStyle/>
          <a:p>
            <a:pPr marL="342900" indent="-342900">
              <a:buFont typeface="Arial" panose="020B0604020202020204" pitchFamily="34" charset="0"/>
              <a:buChar char="•"/>
            </a:pPr>
            <a:r>
              <a:rPr lang="en-US" dirty="0" smtClean="0"/>
              <a:t>Provide HPC data transfer solution (i.e. SW + transfer system reference design):</a:t>
            </a:r>
          </a:p>
          <a:p>
            <a:pPr marL="800100" lvl="1" indent="-342900"/>
            <a:r>
              <a:rPr lang="en-US" dirty="0" smtClean="0"/>
              <a:t> state of the art, efficient, scalable high speed data transfer</a:t>
            </a:r>
          </a:p>
          <a:p>
            <a:pPr marL="342900" indent="-342900">
              <a:buFont typeface="Arial" panose="020B0604020202020204" pitchFamily="34" charset="0"/>
              <a:buChar char="•"/>
            </a:pPr>
            <a:r>
              <a:rPr lang="en-US" dirty="0" smtClean="0"/>
              <a:t>Over carefully selected demonstration hardware</a:t>
            </a:r>
          </a:p>
          <a:p>
            <a:pPr marL="342900" indent="-342900"/>
            <a:endParaRPr lang="en-US" dirty="0"/>
          </a:p>
        </p:txBody>
      </p:sp>
    </p:spTree>
    <p:extLst>
      <p:ext uri="{BB962C8B-B14F-4D97-AF65-F5344CB8AC3E}">
        <p14:creationId xmlns:p14="http://schemas.microsoft.com/office/powerpoint/2010/main" val="2163743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p:cNvSpPr>
            <a:spLocks noGrp="1"/>
          </p:cNvSpPr>
          <p:nvPr>
            <p:ph type="title"/>
          </p:nvPr>
        </p:nvSpPr>
        <p:spPr/>
        <p:txBody>
          <a:bodyPr/>
          <a:lstStyle/>
          <a:p>
            <a:r>
              <a:rPr lang="en-US" dirty="0" smtClean="0"/>
              <a:t>Design Goals</a:t>
            </a:r>
            <a:endParaRPr lang="en-US" dirty="0"/>
          </a:p>
        </p:txBody>
      </p:sp>
      <p:sp>
        <p:nvSpPr>
          <p:cNvPr id="5" name="Title 1"/>
          <p:cNvSpPr txBox="1">
            <a:spLocks/>
          </p:cNvSpPr>
          <p:nvPr/>
        </p:nvSpPr>
        <p:spPr>
          <a:xfrm>
            <a:off x="381000" y="152400"/>
            <a:ext cx="8229600" cy="1143000"/>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endParaRPr lang="en-US" dirty="0"/>
          </a:p>
        </p:txBody>
      </p:sp>
      <p:sp>
        <p:nvSpPr>
          <p:cNvPr id="6" name="Content Placeholder 2"/>
          <p:cNvSpPr txBox="1">
            <a:spLocks/>
          </p:cNvSpPr>
          <p:nvPr/>
        </p:nvSpPr>
        <p:spPr>
          <a:xfrm>
            <a:off x="0" y="1066800"/>
            <a:ext cx="8991600" cy="5488966"/>
          </a:xfrm>
          <a:prstGeom prst="rect">
            <a:avLst/>
          </a:prstGeom>
        </p:spPr>
        <p:txBody>
          <a:bodyPr>
            <a:normAutofit fontScale="92500" lnSpcReduction="20000"/>
          </a:bodyPr>
          <a:lst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600" dirty="0"/>
              <a:t>Focus on LCLS-II needs</a:t>
            </a:r>
          </a:p>
          <a:p>
            <a:pPr marL="800100" lvl="1" indent="-342900"/>
            <a:r>
              <a:rPr lang="en-US" sz="2600" dirty="0"/>
              <a:t>SLAC=&gt;NERSC(LBL) over </a:t>
            </a:r>
            <a:r>
              <a:rPr lang="en-US" sz="2600" dirty="0" err="1"/>
              <a:t>ESnet</a:t>
            </a:r>
            <a:r>
              <a:rPr lang="en-US" sz="2600" dirty="0"/>
              <a:t> </a:t>
            </a:r>
            <a:r>
              <a:rPr lang="en-US" sz="2600" dirty="0" smtClean="0"/>
              <a:t>link</a:t>
            </a:r>
          </a:p>
          <a:p>
            <a:pPr marL="342900" indent="-342900">
              <a:buFont typeface="Arial" panose="020B0604020202020204" pitchFamily="34" charset="0"/>
              <a:buChar char="•"/>
            </a:pPr>
            <a:r>
              <a:rPr lang="en-US" sz="2600" dirty="0" smtClean="0"/>
              <a:t>High availability (peer-to-peer SW, cluster with failover for multi NICs, servers )</a:t>
            </a:r>
          </a:p>
          <a:p>
            <a:pPr marL="342900" indent="-342900">
              <a:buFont typeface="Arial" panose="020B0604020202020204" pitchFamily="34" charset="0"/>
              <a:buChar char="•"/>
            </a:pPr>
            <a:r>
              <a:rPr lang="en-US" dirty="0" smtClean="0"/>
              <a:t>Scale out (fine granularity of 1U for storage, multi cores, NICs)</a:t>
            </a:r>
          </a:p>
          <a:p>
            <a:pPr marL="342900" indent="-342900">
              <a:buFont typeface="Arial" panose="020B0604020202020204" pitchFamily="34" charset="0"/>
              <a:buChar char="•"/>
            </a:pPr>
            <a:r>
              <a:rPr lang="en-US" dirty="0" smtClean="0"/>
              <a:t>Highly efficient (low component count, low complexity, managed by software)</a:t>
            </a:r>
          </a:p>
          <a:p>
            <a:pPr marL="342900" indent="-342900">
              <a:buFont typeface="Arial" panose="020B0604020202020204" pitchFamily="34" charset="0"/>
              <a:buChar char="•"/>
            </a:pPr>
            <a:r>
              <a:rPr lang="en-US" dirty="0" smtClean="0"/>
              <a:t>Low cost (inexpensive SSDs for read, more expensive for write, careful balancing of needs)</a:t>
            </a:r>
          </a:p>
          <a:p>
            <a:pPr marL="342900" indent="-342900">
              <a:buFont typeface="Arial" panose="020B0604020202020204" pitchFamily="34" charset="0"/>
              <a:buChar char="•"/>
            </a:pPr>
            <a:r>
              <a:rPr lang="en-US" dirty="0"/>
              <a:t>Forward looking (uses 100G IB EDR HCAs &amp; 25GbE </a:t>
            </a:r>
            <a:r>
              <a:rPr lang="en-US" dirty="0" smtClean="0"/>
              <a:t>NICs, modern design)</a:t>
            </a:r>
          </a:p>
          <a:p>
            <a:pPr marL="342900" indent="-342900">
              <a:buFont typeface="Arial" panose="020B0604020202020204" pitchFamily="34" charset="0"/>
              <a:buChar char="•"/>
            </a:pPr>
            <a:r>
              <a:rPr lang="en-US" dirty="0" smtClean="0"/>
              <a:t>Small form factor (6Us)</a:t>
            </a:r>
          </a:p>
          <a:p>
            <a:pPr marL="342900" indent="-342900">
              <a:buFont typeface="Arial" panose="020B0604020202020204" pitchFamily="34" charset="0"/>
              <a:buChar char="•"/>
            </a:pPr>
            <a:r>
              <a:rPr lang="en-US" dirty="0" smtClean="0"/>
              <a:t>Energy efficient</a:t>
            </a:r>
          </a:p>
          <a:p>
            <a:pPr marL="342900" indent="-342900">
              <a:buFont typeface="Arial" panose="020B0604020202020204" pitchFamily="34" charset="0"/>
              <a:buChar char="•"/>
            </a:pPr>
            <a:r>
              <a:rPr lang="en-US" dirty="0" smtClean="0"/>
              <a:t>Storage </a:t>
            </a:r>
            <a:r>
              <a:rPr lang="en-US" dirty="0" err="1" smtClean="0"/>
              <a:t>tiering</a:t>
            </a:r>
            <a:r>
              <a:rPr lang="en-US" dirty="0" smtClean="0"/>
              <a:t> friendly (supports </a:t>
            </a:r>
            <a:r>
              <a:rPr lang="en-US" dirty="0" err="1" smtClean="0"/>
              <a:t>tiering</a:t>
            </a:r>
            <a:r>
              <a:rPr lang="en-US" dirty="0" smtClean="0"/>
              <a:t>)</a:t>
            </a:r>
          </a:p>
        </p:txBody>
      </p:sp>
      <p:grpSp>
        <p:nvGrpSpPr>
          <p:cNvPr id="14" name="Group 13"/>
          <p:cNvGrpSpPr/>
          <p:nvPr/>
        </p:nvGrpSpPr>
        <p:grpSpPr>
          <a:xfrm>
            <a:off x="5907050" y="4877039"/>
            <a:ext cx="3017061" cy="1980962"/>
            <a:chOff x="5943600" y="4876800"/>
            <a:chExt cx="3017061" cy="1980962"/>
          </a:xfrm>
        </p:grpSpPr>
        <p:grpSp>
          <p:nvGrpSpPr>
            <p:cNvPr id="13" name="Group 12"/>
            <p:cNvGrpSpPr/>
            <p:nvPr/>
          </p:nvGrpSpPr>
          <p:grpSpPr>
            <a:xfrm>
              <a:off x="5943600" y="4876800"/>
              <a:ext cx="3017061" cy="1714500"/>
              <a:chOff x="5943600" y="4876800"/>
              <a:chExt cx="3017061" cy="171450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5410200"/>
                <a:ext cx="272415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858000" y="4876800"/>
                <a:ext cx="893193" cy="646331"/>
              </a:xfrm>
              <a:prstGeom prst="rect">
                <a:avLst/>
              </a:prstGeom>
              <a:noFill/>
            </p:spPr>
            <p:txBody>
              <a:bodyPr wrap="none" rtlCol="0">
                <a:spAutoFit/>
              </a:bodyPr>
              <a:lstStyle/>
              <a:p>
                <a:r>
                  <a:rPr lang="en-US" dirty="0" smtClean="0"/>
                  <a:t>Hi-perf </a:t>
                </a:r>
              </a:p>
              <a:p>
                <a:r>
                  <a:rPr lang="en-US" dirty="0" smtClean="0"/>
                  <a:t>storage</a:t>
                </a:r>
                <a:endParaRPr lang="en-US" dirty="0"/>
              </a:p>
            </p:txBody>
          </p:sp>
          <p:sp>
            <p:nvSpPr>
              <p:cNvPr id="9" name="TextBox 8"/>
              <p:cNvSpPr txBox="1"/>
              <p:nvPr/>
            </p:nvSpPr>
            <p:spPr>
              <a:xfrm>
                <a:off x="7924800" y="4876800"/>
                <a:ext cx="1035861" cy="646331"/>
              </a:xfrm>
              <a:prstGeom prst="rect">
                <a:avLst/>
              </a:prstGeom>
              <a:noFill/>
            </p:spPr>
            <p:txBody>
              <a:bodyPr wrap="none" rtlCol="0">
                <a:spAutoFit/>
              </a:bodyPr>
              <a:lstStyle/>
              <a:p>
                <a:r>
                  <a:rPr lang="en-US" dirty="0" smtClean="0"/>
                  <a:t>Capacity </a:t>
                </a:r>
              </a:p>
              <a:p>
                <a:r>
                  <a:rPr lang="en-US" dirty="0" smtClean="0"/>
                  <a:t>storage</a:t>
                </a:r>
                <a:endParaRPr lang="en-US" dirty="0"/>
              </a:p>
            </p:txBody>
          </p:sp>
          <p:sp>
            <p:nvSpPr>
              <p:cNvPr id="10" name="TextBox 9"/>
              <p:cNvSpPr txBox="1"/>
              <p:nvPr/>
            </p:nvSpPr>
            <p:spPr>
              <a:xfrm>
                <a:off x="6019800" y="5029200"/>
                <a:ext cx="586058" cy="369332"/>
              </a:xfrm>
              <a:prstGeom prst="rect">
                <a:avLst/>
              </a:prstGeom>
              <a:noFill/>
            </p:spPr>
            <p:txBody>
              <a:bodyPr wrap="none" rtlCol="0">
                <a:spAutoFit/>
              </a:bodyPr>
              <a:lstStyle/>
              <a:p>
                <a:r>
                  <a:rPr lang="en-US" dirty="0" smtClean="0"/>
                  <a:t>DTN</a:t>
                </a:r>
                <a:endParaRPr lang="en-US" dirty="0"/>
              </a:p>
            </p:txBody>
          </p:sp>
        </p:grpSp>
        <p:sp>
          <p:nvSpPr>
            <p:cNvPr id="11" name="TextBox 10"/>
            <p:cNvSpPr txBox="1"/>
            <p:nvPr/>
          </p:nvSpPr>
          <p:spPr>
            <a:xfrm>
              <a:off x="7429500" y="5562600"/>
              <a:ext cx="685800" cy="338554"/>
            </a:xfrm>
            <a:prstGeom prst="rect">
              <a:avLst/>
            </a:prstGeom>
            <a:solidFill>
              <a:schemeClr val="bg1"/>
            </a:solidFill>
          </p:spPr>
          <p:txBody>
            <a:bodyPr wrap="square" rtlCol="0">
              <a:spAutoFit/>
            </a:bodyPr>
            <a:lstStyle/>
            <a:p>
              <a:r>
                <a:rPr lang="en-US" sz="1600" dirty="0" smtClean="0"/>
                <a:t>HSM</a:t>
              </a:r>
              <a:endParaRPr lang="en-US" sz="1600" dirty="0"/>
            </a:p>
          </p:txBody>
        </p:sp>
        <p:sp>
          <p:nvSpPr>
            <p:cNvPr id="12" name="TextBox 11"/>
            <p:cNvSpPr txBox="1"/>
            <p:nvPr/>
          </p:nvSpPr>
          <p:spPr>
            <a:xfrm>
              <a:off x="7094220" y="6488430"/>
              <a:ext cx="628698" cy="369332"/>
            </a:xfrm>
            <a:prstGeom prst="rect">
              <a:avLst/>
            </a:prstGeom>
            <a:noFill/>
          </p:spPr>
          <p:txBody>
            <a:bodyPr wrap="none" rtlCol="0">
              <a:spAutoFit/>
            </a:bodyPr>
            <a:lstStyle/>
            <a:p>
              <a:r>
                <a:rPr lang="en-US" dirty="0" smtClean="0"/>
                <a:t>SSDs</a:t>
              </a:r>
              <a:endParaRPr lang="en-US" dirty="0"/>
            </a:p>
          </p:txBody>
        </p:sp>
      </p:grpSp>
    </p:spTree>
    <p:extLst>
      <p:ext uri="{BB962C8B-B14F-4D97-AF65-F5344CB8AC3E}">
        <p14:creationId xmlns:p14="http://schemas.microsoft.com/office/powerpoint/2010/main" val="19763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a:xfrm>
            <a:off x="8566150" y="6615975"/>
            <a:ext cx="318932" cy="539750"/>
          </a:xfrm>
        </p:spPr>
        <p:txBody>
          <a:bodyPr/>
          <a:lstStyle/>
          <a:p>
            <a:fld id="{5BD36294-2849-48A8-8531-5354CF3095D2}" type="slidenum">
              <a:rPr lang="en-US" smtClean="0"/>
              <a:pPr/>
              <a:t>6</a:t>
            </a:fld>
            <a:endParaRPr lang="en-US" dirty="0"/>
          </a:p>
        </p:txBody>
      </p:sp>
      <p:sp>
        <p:nvSpPr>
          <p:cNvPr id="29" name="Title 28"/>
          <p:cNvSpPr>
            <a:spLocks noGrp="1"/>
          </p:cNvSpPr>
          <p:nvPr>
            <p:ph type="title"/>
          </p:nvPr>
        </p:nvSpPr>
        <p:spPr/>
        <p:txBody>
          <a:bodyPr/>
          <a:lstStyle/>
          <a:p>
            <a:r>
              <a:rPr lang="en-CA" dirty="0" smtClean="0"/>
              <a:t>NG demonstration</a:t>
            </a:r>
            <a:endParaRPr lang="en-CA" dirty="0"/>
          </a:p>
        </p:txBody>
      </p:sp>
      <p:pic>
        <p:nvPicPr>
          <p:cNvPr id="6" name="Picture 5" descr="bottom_fc16_cluster.png"/>
          <p:cNvPicPr/>
          <p:nvPr/>
        </p:nvPicPr>
        <p:blipFill>
          <a:blip r:embed="rId3" cstate="print"/>
          <a:stretch>
            <a:fillRect/>
          </a:stretch>
        </p:blipFill>
        <p:spPr>
          <a:xfrm>
            <a:off x="609600" y="1298957"/>
            <a:ext cx="7924800" cy="5791200"/>
          </a:xfrm>
          <a:prstGeom prst="rect">
            <a:avLst/>
          </a:prstGeom>
          <a:ln>
            <a:noFill/>
          </a:ln>
        </p:spPr>
      </p:pic>
      <p:sp>
        <p:nvSpPr>
          <p:cNvPr id="8" name="Rectangle 7"/>
          <p:cNvSpPr/>
          <p:nvPr/>
        </p:nvSpPr>
        <p:spPr>
          <a:xfrm>
            <a:off x="457200" y="1440724"/>
            <a:ext cx="2667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705600" y="3650524"/>
            <a:ext cx="1013867" cy="369332"/>
          </a:xfrm>
          <a:prstGeom prst="rect">
            <a:avLst/>
          </a:prstGeom>
          <a:noFill/>
        </p:spPr>
        <p:txBody>
          <a:bodyPr wrap="none" rtlCol="0">
            <a:spAutoFit/>
          </a:bodyPr>
          <a:lstStyle/>
          <a:p>
            <a:r>
              <a:rPr lang="en-US" dirty="0" smtClean="0"/>
              <a:t>100Gbps</a:t>
            </a:r>
            <a:endParaRPr lang="en-US" dirty="0"/>
          </a:p>
        </p:txBody>
      </p:sp>
      <p:sp>
        <p:nvSpPr>
          <p:cNvPr id="10" name="TextBox 9"/>
          <p:cNvSpPr txBox="1"/>
          <p:nvPr/>
        </p:nvSpPr>
        <p:spPr>
          <a:xfrm>
            <a:off x="5029200" y="4233454"/>
            <a:ext cx="1013867" cy="369332"/>
          </a:xfrm>
          <a:prstGeom prst="rect">
            <a:avLst/>
          </a:prstGeom>
          <a:noFill/>
        </p:spPr>
        <p:txBody>
          <a:bodyPr wrap="none" rtlCol="0">
            <a:spAutoFit/>
          </a:bodyPr>
          <a:lstStyle/>
          <a:p>
            <a:r>
              <a:rPr lang="en-US" dirty="0" smtClean="0"/>
              <a:t>100Gbps</a:t>
            </a:r>
            <a:endParaRPr lang="en-US" dirty="0"/>
          </a:p>
        </p:txBody>
      </p:sp>
      <p:sp>
        <p:nvSpPr>
          <p:cNvPr id="11" name="TextBox 10"/>
          <p:cNvSpPr txBox="1"/>
          <p:nvPr/>
        </p:nvSpPr>
        <p:spPr>
          <a:xfrm>
            <a:off x="2895600" y="2703619"/>
            <a:ext cx="2699778" cy="769441"/>
          </a:xfrm>
          <a:prstGeom prst="rect">
            <a:avLst/>
          </a:prstGeom>
          <a:noFill/>
        </p:spPr>
        <p:txBody>
          <a:bodyPr wrap="none" rtlCol="0">
            <a:spAutoFit/>
          </a:bodyPr>
          <a:lstStyle/>
          <a:p>
            <a:r>
              <a:rPr lang="en-US" sz="2400" dirty="0" smtClean="0"/>
              <a:t>Storage servers</a:t>
            </a:r>
          </a:p>
          <a:p>
            <a:r>
              <a:rPr lang="en-US" sz="2000" dirty="0" smtClean="0"/>
              <a:t>&gt; 25TBytes in 8 SSDs</a:t>
            </a:r>
            <a:endParaRPr lang="en-US" sz="2000" dirty="0"/>
          </a:p>
        </p:txBody>
      </p:sp>
      <p:sp>
        <p:nvSpPr>
          <p:cNvPr id="12" name="TextBox 11"/>
          <p:cNvSpPr txBox="1"/>
          <p:nvPr/>
        </p:nvSpPr>
        <p:spPr>
          <a:xfrm>
            <a:off x="2819400" y="6241324"/>
            <a:ext cx="3617080" cy="461665"/>
          </a:xfrm>
          <a:prstGeom prst="rect">
            <a:avLst/>
          </a:prstGeom>
          <a:noFill/>
        </p:spPr>
        <p:txBody>
          <a:bodyPr wrap="none" rtlCol="0">
            <a:spAutoFit/>
          </a:bodyPr>
          <a:lstStyle/>
          <a:p>
            <a:r>
              <a:rPr lang="en-US" sz="2400" dirty="0" smtClean="0"/>
              <a:t>Data Transfer Nodes (DTNs)</a:t>
            </a:r>
            <a:endParaRPr lang="en-US" sz="2400" dirty="0"/>
          </a:p>
        </p:txBody>
      </p:sp>
      <p:sp>
        <p:nvSpPr>
          <p:cNvPr id="13" name="TextBox 12"/>
          <p:cNvSpPr txBox="1"/>
          <p:nvPr/>
        </p:nvSpPr>
        <p:spPr>
          <a:xfrm>
            <a:off x="5351950" y="2113329"/>
            <a:ext cx="2799955" cy="830997"/>
          </a:xfrm>
          <a:prstGeom prst="rect">
            <a:avLst/>
          </a:prstGeom>
          <a:solidFill>
            <a:srgbClr val="FFFFCC"/>
          </a:solidFill>
        </p:spPr>
        <p:txBody>
          <a:bodyPr wrap="square" rtlCol="0">
            <a:spAutoFit/>
          </a:bodyPr>
          <a:lstStyle/>
          <a:p>
            <a:r>
              <a:rPr lang="en-US" sz="2400" dirty="0" smtClean="0"/>
              <a:t>IP over InfiniBand </a:t>
            </a:r>
            <a:r>
              <a:rPr lang="en-US" sz="2400" dirty="0" err="1" smtClean="0"/>
              <a:t>IPoIB</a:t>
            </a:r>
            <a:r>
              <a:rPr lang="en-US" sz="2400" dirty="0" smtClean="0"/>
              <a:t>)</a:t>
            </a:r>
            <a:endParaRPr lang="en-US" sz="2400" dirty="0"/>
          </a:p>
        </p:txBody>
      </p:sp>
      <p:grpSp>
        <p:nvGrpSpPr>
          <p:cNvPr id="3" name="Group 2"/>
          <p:cNvGrpSpPr/>
          <p:nvPr/>
        </p:nvGrpSpPr>
        <p:grpSpPr>
          <a:xfrm>
            <a:off x="6023984" y="5098324"/>
            <a:ext cx="2221498" cy="1283732"/>
            <a:chOff x="6023984" y="5098324"/>
            <a:chExt cx="2221498" cy="1283732"/>
          </a:xfrm>
        </p:grpSpPr>
        <p:sp>
          <p:nvSpPr>
            <p:cNvPr id="14" name="TextBox 13"/>
            <p:cNvSpPr txBox="1"/>
            <p:nvPr/>
          </p:nvSpPr>
          <p:spPr>
            <a:xfrm>
              <a:off x="7010400" y="6012724"/>
              <a:ext cx="1235082" cy="369332"/>
            </a:xfrm>
            <a:prstGeom prst="rect">
              <a:avLst/>
            </a:prstGeom>
            <a:noFill/>
          </p:spPr>
          <p:txBody>
            <a:bodyPr wrap="none" rtlCol="0">
              <a:spAutoFit/>
            </a:bodyPr>
            <a:lstStyle/>
            <a:p>
              <a:r>
                <a:rPr lang="en-US" dirty="0" smtClean="0"/>
                <a:t>4* 56 </a:t>
              </a:r>
              <a:r>
                <a:rPr lang="en-US" dirty="0" err="1" smtClean="0"/>
                <a:t>Gbps</a:t>
              </a:r>
              <a:endParaRPr lang="en-US" dirty="0"/>
            </a:p>
          </p:txBody>
        </p:sp>
        <p:sp>
          <p:nvSpPr>
            <p:cNvPr id="15" name="Left Brace 14"/>
            <p:cNvSpPr/>
            <p:nvPr/>
          </p:nvSpPr>
          <p:spPr>
            <a:xfrm rot="16200000">
              <a:off x="6252584" y="4869724"/>
              <a:ext cx="457200" cy="914400"/>
            </a:xfrm>
            <a:prstGeom prst="leftBrace">
              <a:avLst>
                <a:gd name="adj1" fmla="val 8333"/>
                <a:gd name="adj2" fmla="val 486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5"/>
            <p:cNvSpPr/>
            <p:nvPr/>
          </p:nvSpPr>
          <p:spPr>
            <a:xfrm rot="12668885">
              <a:off x="6365974" y="5662692"/>
              <a:ext cx="1758789" cy="595149"/>
            </a:xfrm>
            <a:prstGeom prst="arc">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Rectangle 16"/>
          <p:cNvSpPr/>
          <p:nvPr/>
        </p:nvSpPr>
        <p:spPr>
          <a:xfrm>
            <a:off x="2163744" y="3584372"/>
            <a:ext cx="1219200" cy="106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971800" y="53269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895600" y="55555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971800" y="57841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971800" y="60127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81000" y="2126524"/>
            <a:ext cx="2598420" cy="2529392"/>
            <a:chOff x="381000" y="2126524"/>
            <a:chExt cx="2598420" cy="2529392"/>
          </a:xfrm>
        </p:grpSpPr>
        <p:sp>
          <p:nvSpPr>
            <p:cNvPr id="18" name="Cloud Callout 17"/>
            <p:cNvSpPr/>
            <p:nvPr/>
          </p:nvSpPr>
          <p:spPr>
            <a:xfrm>
              <a:off x="381000" y="2126524"/>
              <a:ext cx="2514600" cy="1600200"/>
            </a:xfrm>
            <a:prstGeom prst="cloudCallout">
              <a:avLst>
                <a:gd name="adj1" fmla="val -14240"/>
                <a:gd name="adj2" fmla="val 32610"/>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62000" y="2210268"/>
              <a:ext cx="2217420" cy="1200329"/>
            </a:xfrm>
            <a:prstGeom prst="rect">
              <a:avLst/>
            </a:prstGeom>
            <a:noFill/>
          </p:spPr>
          <p:txBody>
            <a:bodyPr wrap="square" rtlCol="0">
              <a:spAutoFit/>
            </a:bodyPr>
            <a:lstStyle/>
            <a:p>
              <a:r>
                <a:rPr lang="en-US" sz="2400" dirty="0" smtClean="0"/>
                <a:t>Other cluster</a:t>
              </a:r>
            </a:p>
            <a:p>
              <a:r>
                <a:rPr lang="en-US" sz="2400" dirty="0"/>
                <a:t>o</a:t>
              </a:r>
              <a:r>
                <a:rPr lang="en-US" sz="2400" dirty="0" smtClean="0"/>
                <a:t>r High speed Internet</a:t>
              </a:r>
              <a:endParaRPr lang="en-US" sz="2400" dirty="0"/>
            </a:p>
          </p:txBody>
        </p:sp>
        <p:cxnSp>
          <p:nvCxnSpPr>
            <p:cNvPr id="20" name="Straight Connector 19"/>
            <p:cNvCxnSpPr/>
            <p:nvPr/>
          </p:nvCxnSpPr>
          <p:spPr>
            <a:xfrm>
              <a:off x="2572496" y="3198068"/>
              <a:ext cx="0" cy="1457848"/>
            </a:xfrm>
            <a:prstGeom prst="line">
              <a:avLst/>
            </a:prstGeom>
            <a:ln w="5715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371600" y="4031524"/>
              <a:ext cx="1556836" cy="369332"/>
            </a:xfrm>
            <a:prstGeom prst="rect">
              <a:avLst/>
            </a:prstGeom>
            <a:noFill/>
          </p:spPr>
          <p:txBody>
            <a:bodyPr wrap="none" rtlCol="0">
              <a:spAutoFit/>
            </a:bodyPr>
            <a:lstStyle/>
            <a:p>
              <a:r>
                <a:rPr lang="en-US" b="1" dirty="0"/>
                <a:t>n</a:t>
              </a:r>
              <a:r>
                <a:rPr lang="en-US" b="1" dirty="0" smtClean="0"/>
                <a:t>(2)*100GbE</a:t>
              </a:r>
              <a:endParaRPr lang="en-US" b="1" dirty="0"/>
            </a:p>
          </p:txBody>
        </p:sp>
      </p:grpSp>
      <p:grpSp>
        <p:nvGrpSpPr>
          <p:cNvPr id="4" name="Group 3"/>
          <p:cNvGrpSpPr/>
          <p:nvPr/>
        </p:nvGrpSpPr>
        <p:grpSpPr>
          <a:xfrm>
            <a:off x="1066800" y="5250724"/>
            <a:ext cx="1912620" cy="1512332"/>
            <a:chOff x="1066800" y="5250724"/>
            <a:chExt cx="1912620" cy="1512332"/>
          </a:xfrm>
        </p:grpSpPr>
        <p:sp>
          <p:nvSpPr>
            <p:cNvPr id="26" name="Left Brace 25"/>
            <p:cNvSpPr/>
            <p:nvPr/>
          </p:nvSpPr>
          <p:spPr>
            <a:xfrm rot="16200000">
              <a:off x="2293620" y="5022124"/>
              <a:ext cx="457200" cy="914400"/>
            </a:xfrm>
            <a:prstGeom prst="leftBrace">
              <a:avLst>
                <a:gd name="adj1" fmla="val 8333"/>
                <a:gd name="adj2" fmla="val 48681"/>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Freeform 26"/>
            <p:cNvSpPr/>
            <p:nvPr/>
          </p:nvSpPr>
          <p:spPr>
            <a:xfrm>
              <a:off x="1920240" y="5692684"/>
              <a:ext cx="605358" cy="794549"/>
            </a:xfrm>
            <a:custGeom>
              <a:avLst/>
              <a:gdLst>
                <a:gd name="connsiteX0" fmla="*/ 594360 w 605358"/>
                <a:gd name="connsiteY0" fmla="*/ 0 h 794549"/>
                <a:gd name="connsiteX1" fmla="*/ 594360 w 605358"/>
                <a:gd name="connsiteY1" fmla="*/ 297180 h 794549"/>
                <a:gd name="connsiteX2" fmla="*/ 480060 w 605358"/>
                <a:gd name="connsiteY2" fmla="*/ 605790 h 794549"/>
                <a:gd name="connsiteX3" fmla="*/ 45720 w 605358"/>
                <a:gd name="connsiteY3" fmla="*/ 777240 h 794549"/>
                <a:gd name="connsiteX4" fmla="*/ 45720 w 605358"/>
                <a:gd name="connsiteY4" fmla="*/ 788670 h 794549"/>
                <a:gd name="connsiteX5" fmla="*/ 45720 w 605358"/>
                <a:gd name="connsiteY5" fmla="*/ 788670 h 794549"/>
                <a:gd name="connsiteX6" fmla="*/ 45720 w 605358"/>
                <a:gd name="connsiteY6" fmla="*/ 788670 h 794549"/>
                <a:gd name="connsiteX7" fmla="*/ 0 w 605358"/>
                <a:gd name="connsiteY7" fmla="*/ 788670 h 794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5358" h="794549">
                  <a:moveTo>
                    <a:pt x="594360" y="0"/>
                  </a:moveTo>
                  <a:cubicBezTo>
                    <a:pt x="603885" y="98107"/>
                    <a:pt x="613410" y="196215"/>
                    <a:pt x="594360" y="297180"/>
                  </a:cubicBezTo>
                  <a:cubicBezTo>
                    <a:pt x="575310" y="398145"/>
                    <a:pt x="571500" y="525780"/>
                    <a:pt x="480060" y="605790"/>
                  </a:cubicBezTo>
                  <a:cubicBezTo>
                    <a:pt x="388620" y="685800"/>
                    <a:pt x="118110" y="746760"/>
                    <a:pt x="45720" y="777240"/>
                  </a:cubicBezTo>
                  <a:cubicBezTo>
                    <a:pt x="-26670" y="807720"/>
                    <a:pt x="45720" y="788670"/>
                    <a:pt x="45720" y="788670"/>
                  </a:cubicBezTo>
                  <a:lnTo>
                    <a:pt x="45720" y="788670"/>
                  </a:lnTo>
                  <a:lnTo>
                    <a:pt x="45720" y="788670"/>
                  </a:lnTo>
                  <a:lnTo>
                    <a:pt x="0" y="788670"/>
                  </a:lnTo>
                </a:path>
              </a:pathLst>
            </a:cu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066800" y="6393724"/>
              <a:ext cx="1422184" cy="369332"/>
            </a:xfrm>
            <a:prstGeom prst="rect">
              <a:avLst/>
            </a:prstGeom>
            <a:noFill/>
          </p:spPr>
          <p:txBody>
            <a:bodyPr wrap="none" rtlCol="0">
              <a:spAutoFit/>
            </a:bodyPr>
            <a:lstStyle/>
            <a:p>
              <a:r>
                <a:rPr lang="en-US" dirty="0" smtClean="0"/>
                <a:t>4* 2 * 25GbE</a:t>
              </a:r>
              <a:endParaRPr lang="en-US" dirty="0"/>
            </a:p>
          </p:txBody>
        </p:sp>
      </p:grpSp>
      <p:grpSp>
        <p:nvGrpSpPr>
          <p:cNvPr id="33" name="Group 32"/>
          <p:cNvGrpSpPr/>
          <p:nvPr/>
        </p:nvGrpSpPr>
        <p:grpSpPr>
          <a:xfrm>
            <a:off x="200303" y="3807725"/>
            <a:ext cx="8684779" cy="1155971"/>
            <a:chOff x="200303" y="3807725"/>
            <a:chExt cx="8684779" cy="1155971"/>
          </a:xfrm>
        </p:grpSpPr>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3807725"/>
              <a:ext cx="960282" cy="730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303" y="4233454"/>
              <a:ext cx="960282" cy="730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6607" y="5479324"/>
            <a:ext cx="563410" cy="561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7" name="Group 36"/>
          <p:cNvGrpSpPr/>
          <p:nvPr/>
        </p:nvGrpSpPr>
        <p:grpSpPr>
          <a:xfrm>
            <a:off x="3429000" y="2306881"/>
            <a:ext cx="1922951" cy="2015577"/>
            <a:chOff x="3429000" y="2306881"/>
            <a:chExt cx="1922951" cy="2015577"/>
          </a:xfrm>
        </p:grpSpPr>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0450" y="2306881"/>
              <a:ext cx="97155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3385936"/>
              <a:ext cx="711466" cy="936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79753" y="3483679"/>
              <a:ext cx="972198" cy="730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8" name="Group 37"/>
          <p:cNvGrpSpPr/>
          <p:nvPr/>
        </p:nvGrpSpPr>
        <p:grpSpPr>
          <a:xfrm>
            <a:off x="710739" y="1758072"/>
            <a:ext cx="1778245" cy="2004950"/>
            <a:chOff x="710739" y="1758072"/>
            <a:chExt cx="1778245" cy="2004950"/>
          </a:xfrm>
        </p:grpSpPr>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2709" y="3410597"/>
              <a:ext cx="6762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0739" y="1758072"/>
              <a:ext cx="1726985" cy="548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5" name="Group 34"/>
          <p:cNvGrpSpPr/>
          <p:nvPr/>
        </p:nvGrpSpPr>
        <p:grpSpPr>
          <a:xfrm>
            <a:off x="2488984" y="151751"/>
            <a:ext cx="5125337" cy="4504165"/>
            <a:chOff x="2488984" y="151751"/>
            <a:chExt cx="5125337" cy="4504165"/>
          </a:xfrm>
        </p:grpSpPr>
        <p:grpSp>
          <p:nvGrpSpPr>
            <p:cNvPr id="2" name="Group 1"/>
            <p:cNvGrpSpPr/>
            <p:nvPr/>
          </p:nvGrpSpPr>
          <p:grpSpPr>
            <a:xfrm>
              <a:off x="2488984" y="151751"/>
              <a:ext cx="4892891" cy="4504165"/>
              <a:chOff x="2488984" y="151751"/>
              <a:chExt cx="4892891" cy="4504165"/>
            </a:xfrm>
          </p:grpSpPr>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151751"/>
                <a:ext cx="3190875" cy="1748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flipV="1">
                <a:off x="2488984" y="151751"/>
                <a:ext cx="1702016" cy="4504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2768009" y="1900665"/>
                <a:ext cx="4613866" cy="2755251"/>
              </a:xfrm>
              <a:prstGeom prst="line">
                <a:avLst/>
              </a:prstGeom>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6400800" y="914400"/>
              <a:ext cx="1213521" cy="646331"/>
            </a:xfrm>
            <a:prstGeom prst="rect">
              <a:avLst/>
            </a:prstGeom>
            <a:noFill/>
          </p:spPr>
          <p:txBody>
            <a:bodyPr wrap="square" rtlCol="0">
              <a:spAutoFit/>
            </a:bodyPr>
            <a:lstStyle/>
            <a:p>
              <a:r>
                <a:rPr lang="en-US" b="1" dirty="0" smtClean="0">
                  <a:solidFill>
                    <a:srgbClr val="FFFF00"/>
                  </a:solidFill>
                </a:rPr>
                <a:t>2x100G LAG</a:t>
              </a:r>
              <a:endParaRPr lang="en-US" b="1" dirty="0">
                <a:solidFill>
                  <a:srgbClr val="FFFF00"/>
                </a:solidFill>
              </a:endParaRPr>
            </a:p>
          </p:txBody>
        </p:sp>
      </p:grpSp>
    </p:spTree>
    <p:extLst>
      <p:ext uri="{BB962C8B-B14F-4D97-AF65-F5344CB8AC3E}">
        <p14:creationId xmlns:p14="http://schemas.microsoft.com/office/powerpoint/2010/main" val="364124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lstStyle/>
          <a:p>
            <a:r>
              <a:rPr lang="en-US" dirty="0" smtClean="0"/>
              <a:t>Memory to Memory between clusters with 2*100Gbps</a:t>
            </a:r>
            <a:endParaRPr lang="en-US" dirty="0"/>
          </a:p>
        </p:txBody>
      </p:sp>
      <p:pic>
        <p:nvPicPr>
          <p:cNvPr id="2050" name="Picture 2"/>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2209800" y="3034396"/>
            <a:ext cx="6002037" cy="2852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371600" y="2057400"/>
            <a:ext cx="184731" cy="369332"/>
          </a:xfrm>
          <a:prstGeom prst="rect">
            <a:avLst/>
          </a:prstGeom>
          <a:noFill/>
        </p:spPr>
        <p:txBody>
          <a:bodyPr wrap="none" rtlCol="0">
            <a:spAutoFit/>
          </a:bodyPr>
          <a:lstStyle/>
          <a:p>
            <a:endParaRPr lang="en-US" dirty="0"/>
          </a:p>
        </p:txBody>
      </p:sp>
      <p:sp>
        <p:nvSpPr>
          <p:cNvPr id="6" name="Rectangle 5"/>
          <p:cNvSpPr/>
          <p:nvPr/>
        </p:nvSpPr>
        <p:spPr>
          <a:xfrm>
            <a:off x="380838" y="1123282"/>
            <a:ext cx="8732682" cy="1569660"/>
          </a:xfrm>
          <a:prstGeom prst="rect">
            <a:avLst/>
          </a:prstGeom>
        </p:spPr>
        <p:txBody>
          <a:bodyPr wrap="square">
            <a:spAutoFit/>
          </a:bodyPr>
          <a:lstStyle/>
          <a:p>
            <a:pPr marL="285750" indent="-285750">
              <a:buFont typeface="Arial" panose="020B0604020202020204" pitchFamily="34" charset="0"/>
              <a:buChar char="•"/>
            </a:pPr>
            <a:r>
              <a:rPr lang="en-US" sz="2400" dirty="0" smtClean="0"/>
              <a:t>No storage involved just DTN to DTN mem-to-mem</a:t>
            </a:r>
          </a:p>
          <a:p>
            <a:pPr marL="285750" indent="-285750">
              <a:buFont typeface="Arial" panose="020B0604020202020204" pitchFamily="34" charset="0"/>
              <a:buChar char="•"/>
            </a:pPr>
            <a:r>
              <a:rPr lang="en-US" sz="2400" dirty="0" smtClean="0"/>
              <a:t>Extended locally to 200Gbps</a:t>
            </a:r>
          </a:p>
          <a:p>
            <a:pPr marL="742950" lvl="1" indent="-285750">
              <a:buFont typeface="Arial" panose="020B0604020202020204" pitchFamily="34" charset="0"/>
              <a:buChar char="•"/>
            </a:pPr>
            <a:r>
              <a:rPr lang="en-US" sz="2400" dirty="0" smtClean="0"/>
              <a:t>Here repeated 3 times  </a:t>
            </a:r>
          </a:p>
          <a:p>
            <a:pPr marL="742950" lvl="1" indent="-285750">
              <a:buFont typeface="Arial" panose="020B0604020202020204" pitchFamily="34" charset="0"/>
              <a:buChar char="•"/>
            </a:pPr>
            <a:r>
              <a:rPr lang="en-US" sz="2400" dirty="0"/>
              <a:t>Note uniformity of 8* 25Gbps interfaces</a:t>
            </a:r>
            <a:r>
              <a:rPr lang="en-US" sz="2400" dirty="0" smtClean="0"/>
              <a:t>.</a:t>
            </a:r>
            <a:endParaRPr lang="en-US" sz="2400" dirty="0"/>
          </a:p>
        </p:txBody>
      </p:sp>
      <p:sp>
        <p:nvSpPr>
          <p:cNvPr id="8" name="Rectangle 7"/>
          <p:cNvSpPr/>
          <p:nvPr/>
        </p:nvSpPr>
        <p:spPr>
          <a:xfrm>
            <a:off x="369687" y="5951451"/>
            <a:ext cx="8732682" cy="830997"/>
          </a:xfrm>
          <a:prstGeom prst="rect">
            <a:avLst/>
          </a:prstGeom>
          <a:solidFill>
            <a:srgbClr val="FFFF00"/>
          </a:solidFill>
        </p:spPr>
        <p:txBody>
          <a:bodyPr wrap="square">
            <a:spAutoFit/>
          </a:bodyPr>
          <a:lstStyle/>
          <a:p>
            <a:pPr marL="285750" indent="-285750">
              <a:buFont typeface="Arial" panose="020B0604020202020204" pitchFamily="34" charset="0"/>
              <a:buChar char="•"/>
            </a:pPr>
            <a:r>
              <a:rPr lang="en-US" sz="2400" dirty="0" smtClean="0"/>
              <a:t>Can simply use TCP, no need for exotic proprietary protocols</a:t>
            </a:r>
          </a:p>
          <a:p>
            <a:pPr marL="285750" indent="-285750">
              <a:buFont typeface="Arial" panose="020B0604020202020204" pitchFamily="34" charset="0"/>
              <a:buChar char="•"/>
            </a:pPr>
            <a:r>
              <a:rPr lang="en-US" sz="2400" dirty="0" smtClean="0"/>
              <a:t>Network is not a problem</a:t>
            </a:r>
            <a:endParaRPr lang="en-US" sz="2400" dirty="0"/>
          </a:p>
        </p:txBody>
      </p:sp>
    </p:spTree>
    <p:extLst>
      <p:ext uri="{BB962C8B-B14F-4D97-AF65-F5344CB8AC3E}">
        <p14:creationId xmlns:p14="http://schemas.microsoft.com/office/powerpoint/2010/main" val="78596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a:xfrm>
            <a:off x="451822" y="-5080"/>
            <a:ext cx="8103570" cy="753033"/>
          </a:xfrm>
        </p:spPr>
        <p:txBody>
          <a:bodyPr/>
          <a:lstStyle/>
          <a:p>
            <a:r>
              <a:rPr lang="en-US" dirty="0" smtClean="0"/>
              <a:t>Storage</a:t>
            </a:r>
            <a:endParaRPr lang="en-US" dirty="0"/>
          </a:p>
        </p:txBody>
      </p:sp>
      <p:sp>
        <p:nvSpPr>
          <p:cNvPr id="4" name="Content Placeholder 3"/>
          <p:cNvSpPr>
            <a:spLocks noGrp="1"/>
          </p:cNvSpPr>
          <p:nvPr>
            <p:ph sz="quarter" idx="14"/>
          </p:nvPr>
        </p:nvSpPr>
        <p:spPr/>
        <p:txBody>
          <a:bodyPr/>
          <a:lstStyle/>
          <a:p>
            <a:pPr marL="342900" indent="-342900">
              <a:buFont typeface="Arial" panose="020B0604020202020204" pitchFamily="34" charset="0"/>
              <a:buChar char="•"/>
            </a:pPr>
            <a:r>
              <a:rPr lang="en-US" dirty="0"/>
              <a:t>On the other hand, file-to-file transfers are </a:t>
            </a:r>
            <a:r>
              <a:rPr lang="en-US" i="1" u="sng" dirty="0"/>
              <a:t>at the mercy of</a:t>
            </a:r>
            <a:r>
              <a:rPr lang="en-US" dirty="0"/>
              <a:t> the back-end storage performance.  </a:t>
            </a:r>
            <a:endParaRPr lang="en-US" dirty="0" smtClean="0"/>
          </a:p>
          <a:p>
            <a:pPr marL="342900" indent="-342900">
              <a:buFont typeface="Arial" panose="020B0604020202020204" pitchFamily="34" charset="0"/>
              <a:buChar char="•"/>
            </a:pPr>
            <a:r>
              <a:rPr lang="en-US" dirty="0" smtClean="0"/>
              <a:t>Even </a:t>
            </a:r>
            <a:r>
              <a:rPr lang="en-US" dirty="0"/>
              <a:t>with generous compute power and network bandwidth available, the best designed and implemented data transfer software cannot create any magic with a slow storage backend</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340320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8598551" y="6318250"/>
            <a:ext cx="318932" cy="539750"/>
          </a:xfrm>
        </p:spPr>
        <p:txBody>
          <a:bodyPr/>
          <a:lstStyle/>
          <a:p>
            <a:fld id="{5BD36294-2849-48A8-8531-5354CF3095D2}" type="slidenum">
              <a:rPr lang="en-US" smtClean="0"/>
              <a:pPr/>
              <a:t>9</a:t>
            </a:fld>
            <a:endParaRPr lang="en-US" dirty="0"/>
          </a:p>
        </p:txBody>
      </p:sp>
      <p:sp>
        <p:nvSpPr>
          <p:cNvPr id="3" name="Title 2"/>
          <p:cNvSpPr>
            <a:spLocks noGrp="1"/>
          </p:cNvSpPr>
          <p:nvPr>
            <p:ph type="title"/>
          </p:nvPr>
        </p:nvSpPr>
        <p:spPr/>
        <p:txBody>
          <a:bodyPr/>
          <a:lstStyle/>
          <a:p>
            <a:r>
              <a:rPr lang="en-US" dirty="0" smtClean="0"/>
              <a:t>XFS READ performance of 8*SSDs in a file server measured by Unix </a:t>
            </a:r>
            <a:r>
              <a:rPr lang="en-US" dirty="0" err="1" smtClean="0"/>
              <a:t>fio</a:t>
            </a:r>
            <a:r>
              <a:rPr lang="en-US" dirty="0" smtClean="0"/>
              <a:t> utility</a:t>
            </a:r>
            <a:endParaRPr lang="en-US" dirty="0"/>
          </a:p>
        </p:txBody>
      </p:sp>
      <p:pic>
        <p:nvPicPr>
          <p:cNvPr id="5122"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730515" y="1507986"/>
            <a:ext cx="1028571" cy="3780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Group 30"/>
          <p:cNvGrpSpPr/>
          <p:nvPr/>
        </p:nvGrpSpPr>
        <p:grpSpPr>
          <a:xfrm>
            <a:off x="5729359" y="990600"/>
            <a:ext cx="2086545" cy="4636893"/>
            <a:chOff x="5729359" y="990600"/>
            <a:chExt cx="2086545" cy="4636893"/>
          </a:xfrm>
        </p:grpSpPr>
        <p:sp>
          <p:nvSpPr>
            <p:cNvPr id="5" name="TextBox 4"/>
            <p:cNvSpPr txBox="1"/>
            <p:nvPr/>
          </p:nvSpPr>
          <p:spPr>
            <a:xfrm>
              <a:off x="5729359" y="1365111"/>
              <a:ext cx="1018227" cy="369332"/>
            </a:xfrm>
            <a:prstGeom prst="rect">
              <a:avLst/>
            </a:prstGeom>
            <a:noFill/>
          </p:spPr>
          <p:txBody>
            <a:bodyPr wrap="none" rtlCol="0">
              <a:spAutoFit/>
            </a:bodyPr>
            <a:lstStyle/>
            <a:p>
              <a:r>
                <a:rPr lang="en-US" dirty="0" smtClean="0"/>
                <a:t>20GBps</a:t>
              </a:r>
              <a:endParaRPr lang="en-US" dirty="0"/>
            </a:p>
          </p:txBody>
        </p:sp>
        <p:sp>
          <p:nvSpPr>
            <p:cNvPr id="7" name="TextBox 6"/>
            <p:cNvSpPr txBox="1"/>
            <p:nvPr/>
          </p:nvSpPr>
          <p:spPr>
            <a:xfrm>
              <a:off x="5740863" y="2327694"/>
              <a:ext cx="1018227" cy="369332"/>
            </a:xfrm>
            <a:prstGeom prst="rect">
              <a:avLst/>
            </a:prstGeom>
            <a:noFill/>
          </p:spPr>
          <p:txBody>
            <a:bodyPr wrap="none" rtlCol="0">
              <a:spAutoFit/>
            </a:bodyPr>
            <a:lstStyle/>
            <a:p>
              <a:r>
                <a:rPr lang="en-US" dirty="0" smtClean="0"/>
                <a:t>15GBps</a:t>
              </a:r>
              <a:endParaRPr lang="en-US" dirty="0"/>
            </a:p>
          </p:txBody>
        </p:sp>
        <p:sp>
          <p:nvSpPr>
            <p:cNvPr id="8" name="TextBox 7"/>
            <p:cNvSpPr txBox="1"/>
            <p:nvPr/>
          </p:nvSpPr>
          <p:spPr>
            <a:xfrm>
              <a:off x="5775852" y="3242094"/>
              <a:ext cx="1018227" cy="369332"/>
            </a:xfrm>
            <a:prstGeom prst="rect">
              <a:avLst/>
            </a:prstGeom>
            <a:noFill/>
          </p:spPr>
          <p:txBody>
            <a:bodyPr wrap="none" rtlCol="0">
              <a:spAutoFit/>
            </a:bodyPr>
            <a:lstStyle/>
            <a:p>
              <a:r>
                <a:rPr lang="en-US" dirty="0" smtClean="0"/>
                <a:t>10GBps</a:t>
              </a:r>
              <a:endParaRPr lang="en-US" dirty="0"/>
            </a:p>
          </p:txBody>
        </p:sp>
        <p:sp>
          <p:nvSpPr>
            <p:cNvPr id="9" name="TextBox 8"/>
            <p:cNvSpPr txBox="1"/>
            <p:nvPr/>
          </p:nvSpPr>
          <p:spPr>
            <a:xfrm>
              <a:off x="5810841" y="4156494"/>
              <a:ext cx="954107" cy="369332"/>
            </a:xfrm>
            <a:prstGeom prst="rect">
              <a:avLst/>
            </a:prstGeom>
            <a:noFill/>
          </p:spPr>
          <p:txBody>
            <a:bodyPr wrap="none" rtlCol="0">
              <a:spAutoFit/>
            </a:bodyPr>
            <a:lstStyle/>
            <a:p>
              <a:r>
                <a:rPr lang="en-US" dirty="0"/>
                <a:t> </a:t>
              </a:r>
              <a:r>
                <a:rPr lang="en-US" dirty="0" smtClean="0"/>
                <a:t>5GBps</a:t>
              </a:r>
              <a:endParaRPr lang="en-US" dirty="0"/>
            </a:p>
          </p:txBody>
        </p:sp>
        <p:sp>
          <p:nvSpPr>
            <p:cNvPr id="10" name="TextBox 9"/>
            <p:cNvSpPr txBox="1"/>
            <p:nvPr/>
          </p:nvSpPr>
          <p:spPr>
            <a:xfrm>
              <a:off x="5776408" y="4975644"/>
              <a:ext cx="954107" cy="369332"/>
            </a:xfrm>
            <a:prstGeom prst="rect">
              <a:avLst/>
            </a:prstGeom>
            <a:noFill/>
          </p:spPr>
          <p:txBody>
            <a:bodyPr wrap="none" rtlCol="0">
              <a:spAutoFit/>
            </a:bodyPr>
            <a:lstStyle/>
            <a:p>
              <a:r>
                <a:rPr lang="en-US" dirty="0"/>
                <a:t> </a:t>
              </a:r>
              <a:r>
                <a:rPr lang="en-US" dirty="0" smtClean="0"/>
                <a:t>0GBps</a:t>
              </a:r>
              <a:endParaRPr lang="en-US" dirty="0"/>
            </a:p>
          </p:txBody>
        </p:sp>
        <p:sp>
          <p:nvSpPr>
            <p:cNvPr id="11" name="TextBox 10"/>
            <p:cNvSpPr txBox="1"/>
            <p:nvPr/>
          </p:nvSpPr>
          <p:spPr>
            <a:xfrm>
              <a:off x="6262905" y="5288939"/>
              <a:ext cx="755335" cy="338554"/>
            </a:xfrm>
            <a:prstGeom prst="rect">
              <a:avLst/>
            </a:prstGeom>
            <a:noFill/>
          </p:spPr>
          <p:txBody>
            <a:bodyPr wrap="none" rtlCol="0">
              <a:spAutoFit/>
            </a:bodyPr>
            <a:lstStyle/>
            <a:p>
              <a:r>
                <a:rPr lang="en-US" sz="1600" dirty="0"/>
                <a:t> </a:t>
              </a:r>
              <a:r>
                <a:rPr lang="en-US" sz="1600" dirty="0" smtClean="0"/>
                <a:t>15:16</a:t>
              </a:r>
              <a:endParaRPr lang="en-US" sz="1600" dirty="0"/>
            </a:p>
          </p:txBody>
        </p:sp>
        <p:sp>
          <p:nvSpPr>
            <p:cNvPr id="12" name="TextBox 11"/>
            <p:cNvSpPr txBox="1"/>
            <p:nvPr/>
          </p:nvSpPr>
          <p:spPr>
            <a:xfrm>
              <a:off x="6827973" y="5288939"/>
              <a:ext cx="755335" cy="338554"/>
            </a:xfrm>
            <a:prstGeom prst="rect">
              <a:avLst/>
            </a:prstGeom>
            <a:noFill/>
          </p:spPr>
          <p:txBody>
            <a:bodyPr wrap="none" rtlCol="0">
              <a:spAutoFit/>
            </a:bodyPr>
            <a:lstStyle/>
            <a:p>
              <a:r>
                <a:rPr lang="en-US" sz="1600" dirty="0"/>
                <a:t> </a:t>
              </a:r>
              <a:r>
                <a:rPr lang="en-US" sz="1600" dirty="0" smtClean="0"/>
                <a:t>15:18</a:t>
              </a:r>
              <a:endParaRPr lang="en-US" sz="1600" dirty="0"/>
            </a:p>
          </p:txBody>
        </p:sp>
        <p:sp>
          <p:nvSpPr>
            <p:cNvPr id="6" name="TextBox 5"/>
            <p:cNvSpPr txBox="1"/>
            <p:nvPr/>
          </p:nvSpPr>
          <p:spPr>
            <a:xfrm>
              <a:off x="5840042" y="990600"/>
              <a:ext cx="1975862" cy="369332"/>
            </a:xfrm>
            <a:prstGeom prst="rect">
              <a:avLst/>
            </a:prstGeom>
            <a:noFill/>
          </p:spPr>
          <p:txBody>
            <a:bodyPr wrap="none" rtlCol="0">
              <a:spAutoFit/>
            </a:bodyPr>
            <a:lstStyle/>
            <a:p>
              <a:r>
                <a:rPr lang="en-US" dirty="0" smtClean="0"/>
                <a:t>Read Throughput</a:t>
              </a:r>
              <a:endParaRPr lang="en-US" dirty="0"/>
            </a:p>
          </p:txBody>
        </p:sp>
      </p:grpSp>
      <p:sp>
        <p:nvSpPr>
          <p:cNvPr id="17" name="TextBox 16"/>
          <p:cNvSpPr txBox="1"/>
          <p:nvPr/>
        </p:nvSpPr>
        <p:spPr>
          <a:xfrm>
            <a:off x="1357092" y="4191000"/>
            <a:ext cx="825867" cy="594813"/>
          </a:xfrm>
          <a:prstGeom prst="rect">
            <a:avLst/>
          </a:prstGeom>
          <a:noFill/>
        </p:spPr>
        <p:txBody>
          <a:bodyPr wrap="none" rtlCol="0">
            <a:spAutoFit/>
          </a:bodyPr>
          <a:lstStyle/>
          <a:p>
            <a:r>
              <a:rPr lang="en-US" dirty="0"/>
              <a:t> </a:t>
            </a:r>
            <a:r>
              <a:rPr lang="en-US" dirty="0" smtClean="0"/>
              <a:t>15:18</a:t>
            </a:r>
            <a:endParaRPr lang="en-US" dirty="0"/>
          </a:p>
        </p:txBody>
      </p:sp>
      <p:grpSp>
        <p:nvGrpSpPr>
          <p:cNvPr id="27" name="Group 26"/>
          <p:cNvGrpSpPr/>
          <p:nvPr/>
        </p:nvGrpSpPr>
        <p:grpSpPr>
          <a:xfrm>
            <a:off x="192945" y="1195160"/>
            <a:ext cx="1969922" cy="3093132"/>
            <a:chOff x="192945" y="1195160"/>
            <a:chExt cx="1969922" cy="3093132"/>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667" y="1580385"/>
              <a:ext cx="1219200" cy="2707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928523" y="1195160"/>
              <a:ext cx="1210588" cy="369332"/>
            </a:xfrm>
            <a:prstGeom prst="rect">
              <a:avLst/>
            </a:prstGeom>
            <a:noFill/>
          </p:spPr>
          <p:txBody>
            <a:bodyPr wrap="none" rtlCol="0">
              <a:spAutoFit/>
            </a:bodyPr>
            <a:lstStyle/>
            <a:p>
              <a:r>
                <a:rPr lang="en-US" dirty="0" smtClean="0"/>
                <a:t>SSD busy</a:t>
              </a:r>
              <a:endParaRPr lang="en-US" dirty="0"/>
            </a:p>
          </p:txBody>
        </p:sp>
        <p:sp>
          <p:nvSpPr>
            <p:cNvPr id="19" name="TextBox 18"/>
            <p:cNvSpPr txBox="1"/>
            <p:nvPr/>
          </p:nvSpPr>
          <p:spPr>
            <a:xfrm>
              <a:off x="192945" y="1456639"/>
              <a:ext cx="774571" cy="369332"/>
            </a:xfrm>
            <a:prstGeom prst="rect">
              <a:avLst/>
            </a:prstGeom>
            <a:noFill/>
          </p:spPr>
          <p:txBody>
            <a:bodyPr wrap="none" rtlCol="0">
              <a:spAutoFit/>
            </a:bodyPr>
            <a:lstStyle/>
            <a:p>
              <a:r>
                <a:rPr lang="en-US" dirty="0" smtClean="0"/>
                <a:t>800%</a:t>
              </a:r>
              <a:endParaRPr lang="en-US" dirty="0"/>
            </a:p>
          </p:txBody>
        </p:sp>
        <p:sp>
          <p:nvSpPr>
            <p:cNvPr id="20" name="TextBox 19"/>
            <p:cNvSpPr txBox="1"/>
            <p:nvPr/>
          </p:nvSpPr>
          <p:spPr>
            <a:xfrm>
              <a:off x="242391" y="2060756"/>
              <a:ext cx="774571" cy="369332"/>
            </a:xfrm>
            <a:prstGeom prst="rect">
              <a:avLst/>
            </a:prstGeom>
            <a:noFill/>
          </p:spPr>
          <p:txBody>
            <a:bodyPr wrap="none" rtlCol="0">
              <a:spAutoFit/>
            </a:bodyPr>
            <a:lstStyle/>
            <a:p>
              <a:r>
                <a:rPr lang="en-US" dirty="0"/>
                <a:t>6</a:t>
              </a:r>
              <a:r>
                <a:rPr lang="en-US" dirty="0" smtClean="0"/>
                <a:t>00%</a:t>
              </a:r>
              <a:endParaRPr lang="en-US" dirty="0"/>
            </a:p>
          </p:txBody>
        </p:sp>
        <p:sp>
          <p:nvSpPr>
            <p:cNvPr id="21" name="TextBox 20"/>
            <p:cNvSpPr txBox="1"/>
            <p:nvPr/>
          </p:nvSpPr>
          <p:spPr>
            <a:xfrm>
              <a:off x="233781" y="2737443"/>
              <a:ext cx="774571" cy="369332"/>
            </a:xfrm>
            <a:prstGeom prst="rect">
              <a:avLst/>
            </a:prstGeom>
            <a:noFill/>
          </p:spPr>
          <p:txBody>
            <a:bodyPr wrap="none" rtlCol="0">
              <a:spAutoFit/>
            </a:bodyPr>
            <a:lstStyle/>
            <a:p>
              <a:r>
                <a:rPr lang="en-US" dirty="0" smtClean="0"/>
                <a:t>400%</a:t>
              </a:r>
              <a:endParaRPr lang="en-US" dirty="0"/>
            </a:p>
          </p:txBody>
        </p:sp>
        <p:sp>
          <p:nvSpPr>
            <p:cNvPr id="22" name="TextBox 21"/>
            <p:cNvSpPr txBox="1"/>
            <p:nvPr/>
          </p:nvSpPr>
          <p:spPr>
            <a:xfrm>
              <a:off x="225171" y="3414130"/>
              <a:ext cx="774571" cy="369332"/>
            </a:xfrm>
            <a:prstGeom prst="rect">
              <a:avLst/>
            </a:prstGeom>
            <a:noFill/>
          </p:spPr>
          <p:txBody>
            <a:bodyPr wrap="none" rtlCol="0">
              <a:spAutoFit/>
            </a:bodyPr>
            <a:lstStyle/>
            <a:p>
              <a:r>
                <a:rPr lang="en-US" dirty="0"/>
                <a:t>2</a:t>
              </a:r>
              <a:r>
                <a:rPr lang="en-US" dirty="0" smtClean="0"/>
                <a:t>00%</a:t>
              </a:r>
              <a:endParaRPr lang="en-US" dirty="0"/>
            </a:p>
          </p:txBody>
        </p:sp>
      </p:grpSp>
      <p:sp>
        <p:nvSpPr>
          <p:cNvPr id="24" name="TextBox 23"/>
          <p:cNvSpPr txBox="1"/>
          <p:nvPr/>
        </p:nvSpPr>
        <p:spPr>
          <a:xfrm>
            <a:off x="701038" y="4212774"/>
            <a:ext cx="825867" cy="594813"/>
          </a:xfrm>
          <a:prstGeom prst="rect">
            <a:avLst/>
          </a:prstGeom>
          <a:noFill/>
        </p:spPr>
        <p:txBody>
          <a:bodyPr wrap="none" rtlCol="0">
            <a:spAutoFit/>
          </a:bodyPr>
          <a:lstStyle/>
          <a:p>
            <a:r>
              <a:rPr lang="en-US" dirty="0"/>
              <a:t> </a:t>
            </a:r>
            <a:r>
              <a:rPr lang="en-US" dirty="0" smtClean="0"/>
              <a:t>15:16</a:t>
            </a:r>
            <a:endParaRPr lang="en-US" dirty="0"/>
          </a:p>
        </p:txBody>
      </p:sp>
      <p:grpSp>
        <p:nvGrpSpPr>
          <p:cNvPr id="4" name="Group 3"/>
          <p:cNvGrpSpPr/>
          <p:nvPr/>
        </p:nvGrpSpPr>
        <p:grpSpPr>
          <a:xfrm>
            <a:off x="2819400" y="990600"/>
            <a:ext cx="2137432" cy="3570345"/>
            <a:chOff x="3054665" y="1379019"/>
            <a:chExt cx="2137432" cy="3570345"/>
          </a:xfrm>
        </p:grpSpPr>
        <p:sp>
          <p:nvSpPr>
            <p:cNvPr id="16" name="TextBox 15"/>
            <p:cNvSpPr txBox="1"/>
            <p:nvPr/>
          </p:nvSpPr>
          <p:spPr>
            <a:xfrm>
              <a:off x="3581400" y="4580032"/>
              <a:ext cx="825867" cy="369332"/>
            </a:xfrm>
            <a:prstGeom prst="rect">
              <a:avLst/>
            </a:prstGeom>
            <a:noFill/>
          </p:spPr>
          <p:txBody>
            <a:bodyPr wrap="none" rtlCol="0">
              <a:spAutoFit/>
            </a:bodyPr>
            <a:lstStyle/>
            <a:p>
              <a:r>
                <a:rPr lang="en-US" dirty="0"/>
                <a:t> </a:t>
              </a:r>
              <a:r>
                <a:rPr lang="en-US" dirty="0" smtClean="0"/>
                <a:t>15:16</a:t>
              </a:r>
              <a:endParaRPr lang="en-US" dirty="0"/>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1590772"/>
              <a:ext cx="1223963" cy="2952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4191000" y="4562280"/>
              <a:ext cx="825867" cy="369332"/>
            </a:xfrm>
            <a:prstGeom prst="rect">
              <a:avLst/>
            </a:prstGeom>
            <a:noFill/>
          </p:spPr>
          <p:txBody>
            <a:bodyPr wrap="none" rtlCol="0">
              <a:spAutoFit/>
            </a:bodyPr>
            <a:lstStyle/>
            <a:p>
              <a:r>
                <a:rPr lang="en-US" dirty="0"/>
                <a:t> </a:t>
              </a:r>
              <a:r>
                <a:rPr lang="en-US" dirty="0" smtClean="0"/>
                <a:t>15:18</a:t>
              </a:r>
              <a:endParaRPr lang="en-US" dirty="0"/>
            </a:p>
          </p:txBody>
        </p:sp>
        <p:sp>
          <p:nvSpPr>
            <p:cNvPr id="26" name="TextBox 25"/>
            <p:cNvSpPr txBox="1"/>
            <p:nvPr/>
          </p:nvSpPr>
          <p:spPr>
            <a:xfrm>
              <a:off x="3801973" y="1379019"/>
              <a:ext cx="1390124" cy="369332"/>
            </a:xfrm>
            <a:prstGeom prst="rect">
              <a:avLst/>
            </a:prstGeom>
            <a:noFill/>
          </p:spPr>
          <p:txBody>
            <a:bodyPr wrap="none" rtlCol="0">
              <a:spAutoFit/>
            </a:bodyPr>
            <a:lstStyle/>
            <a:p>
              <a:r>
                <a:rPr lang="en-US" dirty="0" smtClean="0"/>
                <a:t>Queue Size</a:t>
              </a:r>
              <a:endParaRPr lang="en-US" dirty="0"/>
            </a:p>
          </p:txBody>
        </p:sp>
        <p:sp>
          <p:nvSpPr>
            <p:cNvPr id="15" name="TextBox 14"/>
            <p:cNvSpPr txBox="1"/>
            <p:nvPr/>
          </p:nvSpPr>
          <p:spPr>
            <a:xfrm>
              <a:off x="3054665" y="1784860"/>
              <a:ext cx="755335" cy="400110"/>
            </a:xfrm>
            <a:prstGeom prst="rect">
              <a:avLst/>
            </a:prstGeom>
            <a:noFill/>
          </p:spPr>
          <p:txBody>
            <a:bodyPr wrap="none" rtlCol="0">
              <a:spAutoFit/>
            </a:bodyPr>
            <a:lstStyle/>
            <a:p>
              <a:r>
                <a:rPr lang="en-US" sz="2000" dirty="0" smtClean="0"/>
                <a:t>3500</a:t>
              </a:r>
              <a:endParaRPr lang="en-US" sz="2000" dirty="0"/>
            </a:p>
          </p:txBody>
        </p:sp>
        <p:sp>
          <p:nvSpPr>
            <p:cNvPr id="29" name="TextBox 28"/>
            <p:cNvSpPr txBox="1"/>
            <p:nvPr/>
          </p:nvSpPr>
          <p:spPr>
            <a:xfrm>
              <a:off x="3054665" y="2753513"/>
              <a:ext cx="755335" cy="400110"/>
            </a:xfrm>
            <a:prstGeom prst="rect">
              <a:avLst/>
            </a:prstGeom>
            <a:noFill/>
          </p:spPr>
          <p:txBody>
            <a:bodyPr wrap="none" rtlCol="0">
              <a:spAutoFit/>
            </a:bodyPr>
            <a:lstStyle/>
            <a:p>
              <a:r>
                <a:rPr lang="en-US" sz="2000" dirty="0"/>
                <a:t>2</a:t>
              </a:r>
              <a:r>
                <a:rPr lang="en-US" sz="2000" dirty="0" smtClean="0"/>
                <a:t>500</a:t>
              </a:r>
              <a:endParaRPr lang="en-US" sz="2000" dirty="0"/>
            </a:p>
          </p:txBody>
        </p:sp>
        <p:sp>
          <p:nvSpPr>
            <p:cNvPr id="30" name="TextBox 29"/>
            <p:cNvSpPr txBox="1"/>
            <p:nvPr/>
          </p:nvSpPr>
          <p:spPr>
            <a:xfrm>
              <a:off x="3054665" y="3581400"/>
              <a:ext cx="755335" cy="400110"/>
            </a:xfrm>
            <a:prstGeom prst="rect">
              <a:avLst/>
            </a:prstGeom>
            <a:noFill/>
          </p:spPr>
          <p:txBody>
            <a:bodyPr wrap="none" rtlCol="0">
              <a:spAutoFit/>
            </a:bodyPr>
            <a:lstStyle/>
            <a:p>
              <a:r>
                <a:rPr lang="en-US" sz="2000" dirty="0" smtClean="0"/>
                <a:t>1500</a:t>
              </a:r>
              <a:endParaRPr lang="en-US" sz="2000" dirty="0"/>
            </a:p>
          </p:txBody>
        </p:sp>
      </p:grpSp>
      <p:sp>
        <p:nvSpPr>
          <p:cNvPr id="18" name="TextBox 17"/>
          <p:cNvSpPr txBox="1"/>
          <p:nvPr/>
        </p:nvSpPr>
        <p:spPr>
          <a:xfrm>
            <a:off x="108887" y="4572000"/>
            <a:ext cx="5672645" cy="830997"/>
          </a:xfrm>
          <a:prstGeom prst="rect">
            <a:avLst/>
          </a:prstGeom>
          <a:noFill/>
        </p:spPr>
        <p:txBody>
          <a:bodyPr wrap="square" rtlCol="0">
            <a:spAutoFit/>
          </a:bodyPr>
          <a:lstStyle/>
          <a:p>
            <a:r>
              <a:rPr lang="en-US" sz="2400" dirty="0" smtClean="0"/>
              <a:t>Data size = 5*200GiB files similar to typical LCLS large file sizes</a:t>
            </a:r>
            <a:endParaRPr lang="en-US" sz="2400" dirty="0"/>
          </a:p>
        </p:txBody>
      </p:sp>
      <p:sp>
        <p:nvSpPr>
          <p:cNvPr id="23" name="TextBox 22"/>
          <p:cNvSpPr txBox="1"/>
          <p:nvPr/>
        </p:nvSpPr>
        <p:spPr>
          <a:xfrm>
            <a:off x="108888" y="5844351"/>
            <a:ext cx="8808596" cy="830997"/>
          </a:xfrm>
          <a:prstGeom prst="rect">
            <a:avLst/>
          </a:prstGeom>
          <a:solidFill>
            <a:srgbClr val="FFFF00"/>
          </a:solidFill>
        </p:spPr>
        <p:txBody>
          <a:bodyPr wrap="square" rtlCol="0">
            <a:spAutoFit/>
          </a:bodyPr>
          <a:lstStyle/>
          <a:p>
            <a:r>
              <a:rPr lang="en-US" sz="2400" dirty="0" smtClean="0"/>
              <a:t>Note reading SSD busy,  uniformity, plenty of objects in queue yields close to raw throughput available </a:t>
            </a:r>
            <a:endParaRPr lang="en-US" sz="2400" dirty="0"/>
          </a:p>
        </p:txBody>
      </p:sp>
    </p:spTree>
    <p:extLst>
      <p:ext uri="{BB962C8B-B14F-4D97-AF65-F5344CB8AC3E}">
        <p14:creationId xmlns:p14="http://schemas.microsoft.com/office/powerpoint/2010/main" val="101539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309C022A5BACE4D8A86646BFE6F373A" ma:contentTypeVersion="6" ma:contentTypeDescription="Create a new document." ma:contentTypeScope="" ma:versionID="fa09eca8e9885d653412965b564ef40e">
  <xsd:schema xmlns:xsd="http://www.w3.org/2001/XMLSchema" xmlns:xs="http://www.w3.org/2001/XMLSchema" xmlns:p="http://schemas.microsoft.com/office/2006/metadata/properties" xmlns:ns1="http://schemas.microsoft.com/sharepoint/v3" xmlns:ns2="be4c3ea6-cad5-4867-91d9-7216788d6e80" targetNamespace="http://schemas.microsoft.com/office/2006/metadata/properties" ma:root="true" ma:fieldsID="5e650a32204f281424193f6b0635a9f5" ns1:_="" ns2:_="">
    <xsd:import namespace="http://schemas.microsoft.com/sharepoint/v3"/>
    <xsd:import namespace="be4c3ea6-cad5-4867-91d9-7216788d6e80"/>
    <xsd:element name="properties">
      <xsd:complexType>
        <xsd:sequence>
          <xsd:element name="documentManagement">
            <xsd:complexType>
              <xsd:all>
                <xsd:element ref="ns1:PublishingStartDate" minOccurs="0"/>
                <xsd:element ref="ns1:PublishingExpirationDate" minOccurs="0"/>
                <xsd:element ref="ns2:AreasOfScience" minOccurs="0"/>
                <xsd:element ref="ns2:Instruments" minOccurs="0"/>
                <xsd:element ref="ns2:ContentCategory1"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e4c3ea6-cad5-4867-91d9-7216788d6e80" elementFormDefault="qualified">
    <xsd:import namespace="http://schemas.microsoft.com/office/2006/documentManagement/types"/>
    <xsd:import namespace="http://schemas.microsoft.com/office/infopath/2007/PartnerControls"/>
    <xsd:element name="AreasOfScience" ma:index="10" nillable="true" ma:displayName="AreasOfScience" ma:list="{e1f02b6c-c9b2-4349-9939-471bf3a1aa7d}" ma:internalName="AreasOfScience" ma:showField="Title" ma:web="be4c3ea6-cad5-4867-91d9-7216788d6e80">
      <xsd:complexType>
        <xsd:complexContent>
          <xsd:extension base="dms:MultiChoiceLookup">
            <xsd:sequence>
              <xsd:element name="Value" type="dms:Lookup" maxOccurs="unbounded" minOccurs="0" nillable="true"/>
            </xsd:sequence>
          </xsd:extension>
        </xsd:complexContent>
      </xsd:complexType>
    </xsd:element>
    <xsd:element name="Instruments" ma:index="11" nillable="true" ma:displayName="Instruments" ma:list="{b890da74-bd63-4911-b17a-af6e8f3c956b}" ma:internalName="Instruments" ma:showField="Title" ma:web="be4c3ea6-cad5-4867-91d9-7216788d6e80" ma:requiredMultiChoice="true">
      <xsd:complexType>
        <xsd:complexContent>
          <xsd:extension base="dms:MultiChoiceLookup">
            <xsd:sequence>
              <xsd:element name="Value" type="dms:Lookup" maxOccurs="unbounded" minOccurs="0" nillable="true"/>
            </xsd:sequence>
          </xsd:extension>
        </xsd:complexContent>
      </xsd:complexType>
    </xsd:element>
    <xsd:element name="ContentCategory1" ma:index="12" nillable="true" ma:displayName="ContentCategory" ma:format="Dropdown" ma:internalName="ContentCategory1">
      <xsd:simpleType>
        <xsd:restriction base="dms:Choice">
          <xsd:enumeration value="Articles"/>
          <xsd:enumeration value="Design Documents"/>
          <xsd:enumeration value="Posters"/>
          <xsd:enumeration value="Talks"/>
          <xsd:enumeration value="XFEL Facilities"/>
          <xsd:enumeration value="X-Ray Interes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reasOfScience xmlns="be4c3ea6-cad5-4867-91d9-7216788d6e80"/>
    <ContentCategory1 xmlns="be4c3ea6-cad5-4867-91d9-7216788d6e80">Talks</ContentCategory1>
    <PublishingExpirationDate xmlns="http://schemas.microsoft.com/sharepoint/v3" xsi:nil="true"/>
    <Instruments xmlns="be4c3ea6-cad5-4867-91d9-7216788d6e80">
      <Value>7</Value>
    </Instruments>
    <PublishingStartDate xmlns="http://schemas.microsoft.com/sharepoint/v3" xsi:nil="true"/>
  </documentManagement>
</p:properties>
</file>

<file path=customXml/itemProps1.xml><?xml version="1.0" encoding="utf-8"?>
<ds:datastoreItem xmlns:ds="http://schemas.openxmlformats.org/officeDocument/2006/customXml" ds:itemID="{0D38D205-A273-4ABA-A83A-77DB3B1F8800}">
  <ds:schemaRefs>
    <ds:schemaRef ds:uri="http://schemas.microsoft.com/sharepoint/v3/contenttype/forms"/>
  </ds:schemaRefs>
</ds:datastoreItem>
</file>

<file path=customXml/itemProps2.xml><?xml version="1.0" encoding="utf-8"?>
<ds:datastoreItem xmlns:ds="http://schemas.openxmlformats.org/officeDocument/2006/customXml" ds:itemID="{320C2239-B20E-4DE6-814B-AECCA40A80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e4c3ea6-cad5-4867-91d9-7216788d6e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5DC465C-0AFA-4B02-8D00-CB14DF55DD98}">
  <ds:schemaRefs>
    <ds:schemaRef ds:uri="http://schemas.microsoft.com/sharepoint/v3"/>
    <ds:schemaRef ds:uri="http://purl.org/dc/elements/1.1/"/>
    <ds:schemaRef ds:uri="http://schemas.microsoft.com/office/2006/documentManagement/types"/>
    <ds:schemaRef ds:uri="http://www.w3.org/XML/1998/namespace"/>
    <ds:schemaRef ds:uri="http://schemas.openxmlformats.org/package/2006/metadata/core-properties"/>
    <ds:schemaRef ds:uri="http://purl.org/dc/dcmitype/"/>
    <ds:schemaRef ds:uri="http://purl.org/dc/terms/"/>
    <ds:schemaRef ds:uri="http://schemas.microsoft.com/office/infopath/2007/PartnerControls"/>
    <ds:schemaRef ds:uri="be4c3ea6-cad5-4867-91d9-7216788d6e80"/>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SLAC_PPT_052412</Template>
  <TotalTime>0</TotalTime>
  <Words>1562</Words>
  <Application>Microsoft Office PowerPoint</Application>
  <PresentationFormat>On-screen Show (4:3)</PresentationFormat>
  <Paragraphs>248</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Blank</vt:lpstr>
      <vt:lpstr>High Performance Data Transfer</vt:lpstr>
      <vt:lpstr>Agenda</vt:lpstr>
      <vt:lpstr>Requirement </vt:lpstr>
      <vt:lpstr>Joint project with Zettar Start-up &amp;</vt:lpstr>
      <vt:lpstr>Design Goals</vt:lpstr>
      <vt:lpstr>NG demonstration</vt:lpstr>
      <vt:lpstr>Memory to Memory between clusters with 2*100Gbps</vt:lpstr>
      <vt:lpstr>Storage</vt:lpstr>
      <vt:lpstr>XFS READ performance of 8*SSDs in a file server measured by Unix fio utility</vt:lpstr>
      <vt:lpstr>XFS + parallel file system WRITE performance for 16 SSDs in 2 file servers</vt:lpstr>
      <vt:lpstr>Speed breakdown</vt:lpstr>
      <vt:lpstr>PowerPoint Presentation</vt:lpstr>
      <vt:lpstr>Over 5,000 mile ESnet OSCARs circuit with TLS encryption</vt:lpstr>
      <vt:lpstr>Conclusion </vt:lpstr>
      <vt:lpstr>More Information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SLAC Presentation Template - White</dc:title>
  <dc:creator/>
  <cp:lastModifiedBy/>
  <cp:revision>1</cp:revision>
  <dcterms:created xsi:type="dcterms:W3CDTF">2012-06-11T23:50:00Z</dcterms:created>
  <dcterms:modified xsi:type="dcterms:W3CDTF">2016-10-14T15:26:58Z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0x0101003309C022A5BACE4D8A86646BFE6F373A</vt:lpwstr>
  </property>
</Properties>
</file>