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95" r:id="rId2"/>
    <p:sldId id="381" r:id="rId3"/>
    <p:sldId id="387" r:id="rId4"/>
    <p:sldId id="392" r:id="rId5"/>
    <p:sldId id="353" r:id="rId6"/>
    <p:sldId id="281" r:id="rId7"/>
    <p:sldId id="354" r:id="rId8"/>
    <p:sldId id="396" r:id="rId9"/>
    <p:sldId id="400" r:id="rId10"/>
    <p:sldId id="398" r:id="rId11"/>
    <p:sldId id="403" r:id="rId12"/>
    <p:sldId id="404" r:id="rId13"/>
    <p:sldId id="412" r:id="rId14"/>
    <p:sldId id="413" r:id="rId15"/>
    <p:sldId id="414" r:id="rId16"/>
    <p:sldId id="417" r:id="rId17"/>
    <p:sldId id="418" r:id="rId18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9E70"/>
    <a:srgbClr val="E17000"/>
    <a:srgbClr val="981E32"/>
    <a:srgbClr val="FFFFFF"/>
    <a:srgbClr val="C75B12"/>
    <a:srgbClr val="5B8F22"/>
    <a:srgbClr val="D2C295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63" autoAdjust="0"/>
    <p:restoredTop sz="94660"/>
  </p:normalViewPr>
  <p:slideViewPr>
    <p:cSldViewPr snapToGrid="0" showGuides="1">
      <p:cViewPr>
        <p:scale>
          <a:sx n="160" d="100"/>
          <a:sy n="160" d="100"/>
        </p:scale>
        <p:origin x="-2040" y="-636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6" d="100"/>
        <a:sy n="196" d="100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355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4/6/2015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09DDD-A9E4-44D7-8A5D-0A79AFC4436E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757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09DDD-A9E4-44D7-8A5D-0A79AFC4436E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893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09DDD-A9E4-44D7-8A5D-0A79AFC4436E}" type="slidenum">
              <a:rPr lang="ja-JP" altLang="en-US" smtClean="0">
                <a:solidFill>
                  <a:prstClr val="black"/>
                </a:solidFill>
              </a:rPr>
              <a:pPr/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58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09DDD-A9E4-44D7-8A5D-0A79AFC4436E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789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>
            <a:lvl2pPr>
              <a:buSzPct val="120000"/>
              <a:defRPr/>
            </a:lvl2pPr>
            <a:lvl3pPr>
              <a:buSzPct val="120000"/>
              <a:defRPr/>
            </a:lvl3pPr>
            <a:lvl4pPr>
              <a:buSzPct val="120000"/>
              <a:defRPr/>
            </a:lvl4pPr>
            <a:lvl5pP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0B9714-0163-4076-AEFB-A87298B87FA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DE884-EC1E-482A-8F59-C406F2F26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3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  <p:sldLayoutId id="2147483682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タイトル 4"/>
          <p:cNvSpPr>
            <a:spLocks noGrp="1"/>
          </p:cNvSpPr>
          <p:nvPr>
            <p:ph type="title"/>
          </p:nvPr>
        </p:nvSpPr>
        <p:spPr>
          <a:xfrm>
            <a:off x="153871" y="144502"/>
            <a:ext cx="8103570" cy="753033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MDI &amp; CFS :Detector Hall and Surface assembly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コンテンツ プレースホルダー 1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kumimoji="1" lang="en-US" altLang="ja-JP" sz="1800" dirty="0"/>
              <a:t>DH Scheme </a:t>
            </a:r>
            <a:r>
              <a:rPr kumimoji="1" lang="en-US" altLang="ja-JP" sz="1800" dirty="0" smtClean="0"/>
              <a:t>change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ja-JP" sz="1800" dirty="0" smtClean="0"/>
              <a:t>The </a:t>
            </a:r>
            <a:r>
              <a:rPr lang="en-US" altLang="ja-JP" sz="1800" dirty="0" smtClean="0"/>
              <a:t>total construction period can be reduced about 1y. </a:t>
            </a:r>
            <a:endParaRPr lang="en-US" altLang="ja-JP" sz="1800" b="0" dirty="0" smtClean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 smtClean="0"/>
              <a:t>Accessibility to the underground is good and attractive.</a:t>
            </a:r>
            <a:r>
              <a:rPr lang="en-US" altLang="ja-JP" sz="1800" b="0" dirty="0" smtClean="0"/>
              <a:t>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The </a:t>
            </a:r>
            <a:r>
              <a:rPr lang="en-US" altLang="ja-JP" sz="1800" dirty="0" smtClean="0"/>
              <a:t>construction cost </a:t>
            </a:r>
            <a:r>
              <a:rPr lang="en-US" altLang="ja-JP" sz="1800" dirty="0"/>
              <a:t>is also </a:t>
            </a:r>
            <a:r>
              <a:rPr lang="en-US" altLang="ja-JP" sz="1800" dirty="0" smtClean="0"/>
              <a:t>perspective </a:t>
            </a:r>
            <a:r>
              <a:rPr lang="en-US" altLang="ja-JP" sz="1800" dirty="0"/>
              <a:t>cheaper than </a:t>
            </a:r>
            <a:r>
              <a:rPr lang="en-US" altLang="ja-JP" sz="1800" dirty="0" smtClean="0"/>
              <a:t>the baseline</a:t>
            </a:r>
            <a:r>
              <a:rPr lang="en-US" altLang="ja-JP" sz="1800" dirty="0" smtClean="0"/>
              <a:t>.</a:t>
            </a:r>
          </a:p>
          <a:p>
            <a:pPr>
              <a:lnSpc>
                <a:spcPct val="100000"/>
              </a:lnSpc>
            </a:pPr>
            <a:endParaRPr lang="en-US" altLang="ja-JP" sz="1800" b="0" dirty="0"/>
          </a:p>
          <a:p>
            <a:pPr>
              <a:lnSpc>
                <a:spcPct val="100000"/>
              </a:lnSpc>
            </a:pPr>
            <a:r>
              <a:rPr lang="en-US" altLang="ja-JP" sz="1800" dirty="0"/>
              <a:t>Above Ground facilities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The basic plan of the Assembly hall can be almost agreed.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Utility facilities will need more detailed study in near future.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More study about the necessary facility at IR is required.</a:t>
            </a:r>
          </a:p>
          <a:p>
            <a:pPr>
              <a:lnSpc>
                <a:spcPct val="100000"/>
              </a:lnSpc>
            </a:pPr>
            <a:endParaRPr lang="en-US" altLang="ja-JP" sz="1800" dirty="0" smtClean="0"/>
          </a:p>
          <a:p>
            <a:pPr>
              <a:lnSpc>
                <a:spcPct val="100000"/>
              </a:lnSpc>
            </a:pPr>
            <a:endParaRPr lang="en-US" altLang="ja-JP" sz="1800" dirty="0"/>
          </a:p>
          <a:p>
            <a:pPr>
              <a:lnSpc>
                <a:spcPct val="100000"/>
              </a:lnSpc>
            </a:pPr>
            <a:r>
              <a:rPr lang="en-US" altLang="ja-JP" sz="1800" dirty="0"/>
              <a:t>Future Prospect and Problems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Basic planning is important activity toward the design stage.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Geological Survey is an important issue for the decision of DH location and structure</a:t>
            </a:r>
            <a:endParaRPr lang="en-US" altLang="ja-JP" sz="1800" b="0" dirty="0" smtClean="0"/>
          </a:p>
        </p:txBody>
      </p:sp>
      <p:sp>
        <p:nvSpPr>
          <p:cNvPr id="10" name="タイトル 4"/>
          <p:cNvSpPr txBox="1">
            <a:spLocks/>
          </p:cNvSpPr>
          <p:nvPr/>
        </p:nvSpPr>
        <p:spPr>
          <a:xfrm>
            <a:off x="741123" y="2631966"/>
            <a:ext cx="8402877" cy="18270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2400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コンテンツ プレースホルダー 1"/>
          <p:cNvSpPr txBox="1">
            <a:spLocks/>
          </p:cNvSpPr>
          <p:nvPr/>
        </p:nvSpPr>
        <p:spPr>
          <a:xfrm>
            <a:off x="747584" y="3006490"/>
            <a:ext cx="7745454" cy="1049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00"/>
              </a:lnSpc>
              <a:spcBef>
                <a:spcPts val="600"/>
              </a:spcBef>
            </a:pPr>
            <a:endParaRPr lang="en-US" altLang="ja-JP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タイトル 4"/>
          <p:cNvSpPr txBox="1">
            <a:spLocks/>
          </p:cNvSpPr>
          <p:nvPr/>
        </p:nvSpPr>
        <p:spPr>
          <a:xfrm>
            <a:off x="735227" y="4235596"/>
            <a:ext cx="4714432" cy="3226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2400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99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Barrel Construction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75" y="1219200"/>
            <a:ext cx="8359378" cy="509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29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Assembly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60-80 tons assemblies delivered to the site and installed with 60-80 tons capacity </a:t>
            </a:r>
            <a:r>
              <a:rPr lang="en-US" sz="1800" dirty="0" smtClean="0"/>
              <a:t>cranes</a:t>
            </a:r>
            <a:endParaRPr lang="en-US" sz="18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33 tons vacuum tanks installed in the barrel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64 tons solenoid coils delivered to the site and vertically assembled in to a cold </a:t>
            </a:r>
            <a:r>
              <a:rPr lang="en-US" sz="1800" dirty="0" smtClean="0"/>
              <a:t>mass</a:t>
            </a: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Solenoid swiveled and inserted inside the vacuum cryostat </a:t>
            </a:r>
            <a:endParaRPr lang="en-US" sz="1800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8788726"/>
              </p:ext>
            </p:extLst>
          </p:nvPr>
        </p:nvGraphicFramePr>
        <p:xfrm>
          <a:off x="656112" y="3902034"/>
          <a:ext cx="7086599" cy="222213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667000"/>
                <a:gridCol w="1007533"/>
                <a:gridCol w="1224845"/>
                <a:gridCol w="1224845"/>
                <a:gridCol w="962376"/>
              </a:tblGrid>
              <a:tr h="260332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 dirty="0">
                          <a:effectLst/>
                        </a:rPr>
                        <a:t>ITEM</a:t>
                      </a:r>
                      <a:endParaRPr lang="en-US" sz="10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dirty="0">
                          <a:effectLst/>
                        </a:rPr>
                        <a:t>QUANTITY</a:t>
                      </a:r>
                      <a:endParaRPr lang="en-US" sz="10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>
                          <a:effectLst/>
                        </a:rPr>
                        <a:t>MASS</a:t>
                      </a:r>
                      <a:endParaRPr lang="en-US" sz="10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>
                          <a:effectLst/>
                        </a:rPr>
                        <a:t>Diameter</a:t>
                      </a:r>
                      <a:endParaRPr lang="en-US" sz="10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>
                          <a:effectLst/>
                        </a:rPr>
                        <a:t>Length</a:t>
                      </a:r>
                      <a:endParaRPr lang="en-US" sz="10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</a:tr>
              <a:tr h="260299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 dirty="0">
                          <a:effectLst/>
                        </a:rPr>
                        <a:t>(metric T)</a:t>
                      </a:r>
                      <a:endParaRPr lang="en-US" sz="10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>
                          <a:effectLst/>
                        </a:rPr>
                        <a:t>(O.D.  meter)</a:t>
                      </a:r>
                      <a:endParaRPr lang="en-US" sz="10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000">
                          <a:effectLst/>
                        </a:rPr>
                        <a:t>(meter)</a:t>
                      </a:r>
                      <a:endParaRPr lang="en-US" sz="10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</a:tr>
              <a:tr h="42536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 dirty="0">
                          <a:effectLst/>
                        </a:rPr>
                        <a:t>COMPLETED COIL MODULE</a:t>
                      </a:r>
                      <a:endParaRPr lang="en-US" sz="10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64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6.578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>
                          <a:effectLst/>
                        </a:rPr>
                        <a:t>2.793</a:t>
                      </a:r>
                      <a:endParaRPr lang="en-US" sz="12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</a:tr>
              <a:tr h="42536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>
                          <a:effectLst/>
                        </a:rPr>
                        <a:t>CRYOSTAT OUTER VACUUM SHELL</a:t>
                      </a:r>
                      <a:endParaRPr lang="en-US" sz="10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16.5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6.858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5.800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</a:tr>
              <a:tr h="42536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>
                          <a:effectLst/>
                        </a:rPr>
                        <a:t>CRYOSTAT INNER VACUUM SHELL</a:t>
                      </a:r>
                      <a:endParaRPr lang="en-US" sz="10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>
                          <a:effectLst/>
                        </a:rPr>
                        <a:t>12.7</a:t>
                      </a:r>
                      <a:endParaRPr lang="en-US" sz="12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5.308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5.800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</a:tr>
              <a:tr h="42536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1000">
                          <a:effectLst/>
                        </a:rPr>
                        <a:t>TOTAL CRYOSTAT WITH END FLANGES</a:t>
                      </a:r>
                      <a:endParaRPr lang="en-US" sz="10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>
                          <a:effectLst/>
                        </a:rPr>
                        <a:t>33.3</a:t>
                      </a:r>
                      <a:endParaRPr lang="en-US" sz="1200" b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6.858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ts val="1300"/>
                        </a:lnSpc>
                      </a:pPr>
                      <a:r>
                        <a:rPr lang="en-US" sz="1200" dirty="0">
                          <a:effectLst/>
                        </a:rPr>
                        <a:t>5.900</a:t>
                      </a:r>
                      <a:endParaRPr lang="en-US" sz="12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9254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 Assembly and Installation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55" y="1233755"/>
            <a:ext cx="3571127" cy="2377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mediastream.cern.ch/MediaArchive/Photo/Public/2005/0509015/0509015_03/0509015_03-A4-at-144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380" y="1236558"/>
            <a:ext cx="3719306" cy="242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93" y="3688048"/>
            <a:ext cx="5712966" cy="30665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53473" y="1340779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CMS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963" y="1246599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CMS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2435" y="3779179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SID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695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Infrastructures on surface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~ 200 metric tons bridge crane with double trolley</a:t>
            </a:r>
          </a:p>
          <a:p>
            <a:r>
              <a:rPr lang="en-US" dirty="0" smtClean="0"/>
              <a:t>~ 4,000 metric tons Gantry</a:t>
            </a:r>
          </a:p>
          <a:p>
            <a:r>
              <a:rPr lang="en-US" dirty="0" smtClean="0"/>
              <a:t>One platform 25 m x 20 m with 50 m motion range</a:t>
            </a:r>
          </a:p>
          <a:p>
            <a:r>
              <a:rPr lang="en-US" dirty="0" smtClean="0"/>
              <a:t>Motion system at floor for Doors and </a:t>
            </a:r>
            <a:r>
              <a:rPr lang="en-US" dirty="0" err="1" smtClean="0"/>
              <a:t>HCals</a:t>
            </a:r>
            <a:endParaRPr lang="en-US" dirty="0" smtClean="0"/>
          </a:p>
          <a:p>
            <a:r>
              <a:rPr lang="en-US" dirty="0" smtClean="0"/>
              <a:t>Cold box 4K for the commissioning of the Solenoid</a:t>
            </a:r>
          </a:p>
          <a:p>
            <a:r>
              <a:rPr lang="en-US" dirty="0" smtClean="0"/>
              <a:t>Gas system for the commissioning of the muon detectors</a:t>
            </a:r>
          </a:p>
          <a:p>
            <a:r>
              <a:rPr lang="en-US" dirty="0" smtClean="0"/>
              <a:t>Machine Shop</a:t>
            </a:r>
          </a:p>
          <a:p>
            <a:r>
              <a:rPr lang="en-US" dirty="0" smtClean="0"/>
              <a:t>Adequate Storage for heavy tooling</a:t>
            </a:r>
          </a:p>
          <a:p>
            <a:r>
              <a:rPr lang="en-US" dirty="0" smtClean="0"/>
              <a:t>Office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74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7315200" cy="5151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Stray Field at 50cm from floor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12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78" y="1143000"/>
            <a:ext cx="8371114" cy="563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Hall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14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 Fringe Fields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95400"/>
            <a:ext cx="6944941" cy="52961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12208" y="6139934"/>
            <a:ext cx="150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W. Craddock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68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889" y="1371600"/>
            <a:ext cx="7772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50 Gauss at the off-line detector area is safe number to consider and we should not change it.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No technical reason founded why this limit should be fulfilled at 15m.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It should be probably restated as “Maximum field at the edge of the platform”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If a concern, the additional cost of the iron should be traded of with a longer (+ 3m ) push-pull, i.e. a longer DH. Now it is the right time !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The 1,000 Gauss limit in the proximity of the beamline detector looks a safe value for components and personnel safety….and iron is needed !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I am afraid that the access of the personnel above/under an energized solenoid of 1.5 GJ class will be anyway very limited.</a:t>
            </a: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Field reduction with </a:t>
            </a:r>
            <a:r>
              <a:rPr lang="en-US" smtClean="0"/>
              <a:t>compensating magnets </a:t>
            </a:r>
            <a:r>
              <a:rPr lang="en-US" dirty="0" smtClean="0"/>
              <a:t>is doable but a passive solution is still preferable under many aspects.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Fringe field and Push-Pull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26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een Shot 2014-11-28 at 16.12.4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2" b="13416"/>
          <a:stretch/>
        </p:blipFill>
        <p:spPr>
          <a:xfrm>
            <a:off x="735227" y="1993914"/>
            <a:ext cx="7536757" cy="4283813"/>
          </a:xfrm>
          <a:prstGeom prst="rect">
            <a:avLst/>
          </a:prstGeom>
        </p:spPr>
      </p:pic>
      <p:sp>
        <p:nvSpPr>
          <p:cNvPr id="15" name="Title 2"/>
          <p:cNvSpPr txBox="1">
            <a:spLocks/>
          </p:cNvSpPr>
          <p:nvPr/>
        </p:nvSpPr>
        <p:spPr>
          <a:xfrm>
            <a:off x="618392" y="821879"/>
            <a:ext cx="7728152" cy="6133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3200" dirty="0">
              <a:solidFill>
                <a:prstClr val="black">
                  <a:lumMod val="75000"/>
                  <a:lumOff val="25000"/>
                </a:prst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9" name="TextBox 1"/>
          <p:cNvSpPr txBox="1"/>
          <p:nvPr/>
        </p:nvSpPr>
        <p:spPr>
          <a:xfrm>
            <a:off x="5698819" y="5793697"/>
            <a:ext cx="2733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808080"/>
                </a:solidFill>
                <a:latin typeface="Arial"/>
                <a:ea typeface="ＭＳ Ｐゴシック" charset="0"/>
              </a:rPr>
              <a:t>From the EDMS Meeting @KEK 2.12.2014 </a:t>
            </a:r>
            <a:r>
              <a:rPr lang="en-US" altLang="ja-JP" sz="1000" dirty="0" smtClean="0">
                <a:solidFill>
                  <a:srgbClr val="808080"/>
                </a:solidFill>
                <a:latin typeface="Arial"/>
              </a:rPr>
              <a:t>Benno List</a:t>
            </a:r>
            <a:endParaRPr lang="en-US" altLang="ja-JP" sz="10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20" name="TextBox 11"/>
          <p:cNvSpPr txBox="1"/>
          <p:nvPr/>
        </p:nvSpPr>
        <p:spPr>
          <a:xfrm>
            <a:off x="4707584" y="2216608"/>
            <a:ext cx="1562680" cy="324159"/>
          </a:xfrm>
          <a:prstGeom prst="rect">
            <a:avLst/>
          </a:prstGeom>
          <a:noFill/>
        </p:spPr>
        <p:txBody>
          <a:bodyPr wrap="square" lIns="77185" tIns="38592" rIns="77185" bIns="38592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ＭＳ Ｐゴシック" charset="0"/>
              </a:rPr>
              <a:t>Assembly Hall</a:t>
            </a: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ＭＳ Ｐゴシック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6724147" y="3337792"/>
            <a:ext cx="1187581" cy="324159"/>
          </a:xfrm>
          <a:prstGeom prst="rect">
            <a:avLst/>
          </a:prstGeom>
          <a:noFill/>
        </p:spPr>
        <p:txBody>
          <a:bodyPr wrap="square" lIns="77185" tIns="38592" rIns="77185" bIns="38592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0000"/>
                </a:solidFill>
                <a:latin typeface="Arial"/>
                <a:ea typeface="ＭＳ Ｐゴシック" charset="0"/>
              </a:rPr>
              <a:t>Main Shaft</a:t>
            </a:r>
            <a:endParaRPr lang="en-US" sz="1600" dirty="0">
              <a:solidFill>
                <a:srgbClr val="FF0000"/>
              </a:solidFill>
              <a:latin typeface="Arial"/>
              <a:ea typeface="ＭＳ Ｐゴシック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1904470" y="2749663"/>
            <a:ext cx="1187581" cy="324159"/>
          </a:xfrm>
          <a:prstGeom prst="rect">
            <a:avLst/>
          </a:prstGeom>
          <a:noFill/>
        </p:spPr>
        <p:txBody>
          <a:bodyPr wrap="square" lIns="77185" tIns="38592" rIns="77185" bIns="38592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0000"/>
                </a:solidFill>
                <a:latin typeface="Arial"/>
                <a:ea typeface="ＭＳ Ｐゴシック" charset="0"/>
              </a:rPr>
              <a:t>Utility Shaft</a:t>
            </a:r>
            <a:endParaRPr lang="en-US" sz="1600" dirty="0">
              <a:solidFill>
                <a:srgbClr val="FF0000"/>
              </a:solidFill>
              <a:latin typeface="Arial"/>
              <a:ea typeface="ＭＳ Ｐゴシック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 rot="19792036">
            <a:off x="1252402" y="5006195"/>
            <a:ext cx="1562680" cy="324159"/>
          </a:xfrm>
          <a:prstGeom prst="rect">
            <a:avLst/>
          </a:prstGeom>
          <a:noFill/>
        </p:spPr>
        <p:txBody>
          <a:bodyPr wrap="square" lIns="77185" tIns="38592" rIns="77185" bIns="38592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ＭＳ Ｐゴシック" charset="0"/>
              </a:rPr>
              <a:t>Damping Ring</a:t>
            </a:r>
            <a:endParaRPr lang="en-US" sz="160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ＭＳ Ｐゴシック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 rot="19237780">
            <a:off x="3879114" y="4791601"/>
            <a:ext cx="804132" cy="324159"/>
          </a:xfrm>
          <a:prstGeom prst="rect">
            <a:avLst/>
          </a:prstGeom>
          <a:noFill/>
        </p:spPr>
        <p:txBody>
          <a:bodyPr wrap="square" lIns="77185" tIns="38592" rIns="77185" bIns="38592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ＭＳ Ｐゴシック" charset="0"/>
              </a:rPr>
              <a:t>BDS</a:t>
            </a:r>
            <a:endParaRPr lang="en-US" sz="160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ＭＳ Ｐゴシック" charset="0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flipH="1" flipV="1">
            <a:off x="6021594" y="2992987"/>
            <a:ext cx="1044224" cy="20204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 flipV="1">
            <a:off x="5770718" y="3465491"/>
            <a:ext cx="999092" cy="2277"/>
          </a:xfrm>
          <a:prstGeom prst="straightConnector1">
            <a:avLst/>
          </a:prstGeom>
          <a:ln w="1905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4631345" y="4340352"/>
            <a:ext cx="477103" cy="465978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3120683" y="2972586"/>
            <a:ext cx="1341625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11"/>
          <p:cNvSpPr txBox="1"/>
          <p:nvPr/>
        </p:nvSpPr>
        <p:spPr>
          <a:xfrm>
            <a:off x="7031484" y="2858628"/>
            <a:ext cx="1444320" cy="293381"/>
          </a:xfrm>
          <a:prstGeom prst="rect">
            <a:avLst/>
          </a:prstGeom>
          <a:noFill/>
        </p:spPr>
        <p:txBody>
          <a:bodyPr wrap="square" lIns="77185" tIns="38592" rIns="77185" bIns="38592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ＭＳ Ｐゴシック" charset="0"/>
              </a:rPr>
              <a:t>Access Portal</a:t>
            </a:r>
            <a:endParaRPr lang="en-US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ＭＳ Ｐゴシック" charset="0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5872247" y="4351926"/>
            <a:ext cx="1562680" cy="354937"/>
          </a:xfrm>
          <a:prstGeom prst="rect">
            <a:avLst/>
          </a:prstGeom>
          <a:noFill/>
        </p:spPr>
        <p:txBody>
          <a:bodyPr wrap="square" lIns="77185" tIns="38592" rIns="77185" bIns="38592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Detector Hall</a:t>
            </a:r>
            <a:endParaRPr lang="en-US" dirty="0">
              <a:solidFill>
                <a:srgbClr val="000000"/>
              </a:solidFill>
              <a:latin typeface="Arial"/>
              <a:ea typeface="ＭＳ Ｐゴシック" charset="0"/>
            </a:endParaRPr>
          </a:p>
        </p:txBody>
      </p:sp>
      <p:sp>
        <p:nvSpPr>
          <p:cNvPr id="27" name="TextBox 11"/>
          <p:cNvSpPr txBox="1"/>
          <p:nvPr/>
        </p:nvSpPr>
        <p:spPr>
          <a:xfrm rot="19666726">
            <a:off x="2762152" y="3364780"/>
            <a:ext cx="1388556" cy="293381"/>
          </a:xfrm>
          <a:prstGeom prst="rect">
            <a:avLst/>
          </a:prstGeom>
          <a:noFill/>
        </p:spPr>
        <p:txBody>
          <a:bodyPr wrap="square" lIns="77185" tIns="38592" rIns="77185" bIns="38592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Access Tunnel</a:t>
            </a:r>
            <a:endParaRPr lang="en-US" sz="1400" dirty="0">
              <a:solidFill>
                <a:srgbClr val="000000"/>
              </a:solidFill>
              <a:latin typeface="Arial"/>
              <a:ea typeface="ＭＳ Ｐゴシック" charset="0"/>
            </a:endParaRPr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5488924" y="5455649"/>
            <a:ext cx="2791622" cy="33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3D Design Integration model: </a:t>
            </a:r>
          </a:p>
          <a:p>
            <a:r>
              <a:rPr lang="en-US" sz="14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Underground and Surface Facilities</a:t>
            </a:r>
            <a:endParaRPr 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endParaRP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1458724" y="1621153"/>
            <a:ext cx="6226551" cy="338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rgbClr val="ED7D31">
                    <a:lumMod val="75000"/>
                  </a:srgbClr>
                </a:solidFill>
                <a:latin typeface="Franklin Gothic Demi" panose="020B0703020102020204" pitchFamily="34" charset="0"/>
              </a:rPr>
              <a:t>3D Model: New Baseline Proposal (Hybrid A’) </a:t>
            </a:r>
            <a:endParaRPr lang="en-US" sz="2400" dirty="0">
              <a:solidFill>
                <a:srgbClr val="ED7D31">
                  <a:lumMod val="75000"/>
                </a:srgb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DH scheme </a:t>
            </a:r>
            <a:r>
              <a:rPr lang="en-US" dirty="0" smtClean="0"/>
              <a:t>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96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図 7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6" t="25885" r="9689" b="17424"/>
          <a:stretch/>
        </p:blipFill>
        <p:spPr>
          <a:xfrm>
            <a:off x="6846463" y="5341637"/>
            <a:ext cx="1725291" cy="865227"/>
          </a:xfrm>
          <a:prstGeom prst="rect">
            <a:avLst/>
          </a:prstGeom>
        </p:spPr>
      </p:pic>
      <p:pic>
        <p:nvPicPr>
          <p:cNvPr id="75" name="Picture 3" descr="L:\地下開発タスク\62 ILC\H26\40 KEK\12 Hybrid_201407\20 配置\op1_baseline_k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85" y="5163069"/>
            <a:ext cx="1729379" cy="122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Outline of Baseline &amp; New Baseline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379987"/>
              </p:ext>
            </p:extLst>
          </p:nvPr>
        </p:nvGraphicFramePr>
        <p:xfrm>
          <a:off x="500332" y="1523064"/>
          <a:ext cx="8086136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497"/>
                <a:gridCol w="4106639"/>
              </a:tblGrid>
              <a:tr h="3854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TDR Baseline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New Baseline Proposed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876725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800" dirty="0" smtClean="0"/>
                        <a:t>Experimental hall (DH) is located below peak of Mt. HAYAMA.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800" dirty="0" smtClean="0">
                          <a:effectLst/>
                        </a:rPr>
                        <a:t>Transportation of the components:  through the </a:t>
                      </a:r>
                      <a:r>
                        <a:rPr lang="en-US" altLang="ja-JP" sz="1800" dirty="0" smtClean="0">
                          <a:solidFill>
                            <a:srgbClr val="FF0000"/>
                          </a:solidFill>
                          <a:effectLst/>
                        </a:rPr>
                        <a:t>Horizontal</a:t>
                      </a:r>
                      <a:r>
                        <a:rPr lang="en-US" altLang="ja-JP" sz="180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altLang="ja-JP" sz="1800" dirty="0" smtClean="0">
                          <a:solidFill>
                            <a:srgbClr val="FF0000"/>
                          </a:solidFill>
                          <a:effectLst/>
                        </a:rPr>
                        <a:t>tunnel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dirty="0" smtClean="0"/>
                        <a:t>Accelerator transportation(DR) : through the Horizontal</a:t>
                      </a:r>
                      <a:r>
                        <a:rPr kumimoji="1" lang="en-US" altLang="ja-JP" baseline="0" dirty="0" smtClean="0"/>
                        <a:t> tunnel(AT)</a:t>
                      </a:r>
                      <a:endParaRPr kumimoji="1" lang="en-US" altLang="ja-JP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Experimental hall (DH) is located in the north side foot of Mt. HAYAMA.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800" dirty="0" smtClean="0">
                          <a:effectLst/>
                        </a:rPr>
                        <a:t>Transportation of large components: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altLang="ja-JP" sz="1800" dirty="0" smtClean="0">
                          <a:effectLst/>
                        </a:rPr>
                        <a:t>     through the </a:t>
                      </a:r>
                      <a:r>
                        <a:rPr lang="en-US" altLang="ja-JP" sz="1800" dirty="0" smtClean="0">
                          <a:solidFill>
                            <a:srgbClr val="FF0000"/>
                          </a:solidFill>
                          <a:effectLst/>
                        </a:rPr>
                        <a:t>Vertical shaft </a:t>
                      </a:r>
                      <a:r>
                        <a:rPr lang="en-US" altLang="ja-JP" sz="1800" dirty="0" smtClean="0">
                          <a:effectLst/>
                        </a:rPr>
                        <a:t>(D18.0m)  </a:t>
                      </a: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dirty="0" smtClean="0">
                          <a:effectLst/>
                        </a:rPr>
                        <a:t>Security of the flat land for Detector assembly above the IR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0" name="グループ化 19"/>
          <p:cNvGrpSpPr/>
          <p:nvPr/>
        </p:nvGrpSpPr>
        <p:grpSpPr>
          <a:xfrm>
            <a:off x="4832838" y="4231421"/>
            <a:ext cx="3101354" cy="1407028"/>
            <a:chOff x="197915" y="4402651"/>
            <a:chExt cx="3706074" cy="1551481"/>
          </a:xfrm>
        </p:grpSpPr>
        <p:sp>
          <p:nvSpPr>
            <p:cNvPr id="21" name="フリーフォーム 20"/>
            <p:cNvSpPr/>
            <p:nvPr/>
          </p:nvSpPr>
          <p:spPr>
            <a:xfrm>
              <a:off x="197915" y="4402651"/>
              <a:ext cx="3706074" cy="610210"/>
            </a:xfrm>
            <a:custGeom>
              <a:avLst/>
              <a:gdLst>
                <a:gd name="connsiteX0" fmla="*/ 0 w 3019425"/>
                <a:gd name="connsiteY0" fmla="*/ 781428 h 781428"/>
                <a:gd name="connsiteX1" fmla="*/ 1638300 w 3019425"/>
                <a:gd name="connsiteY1" fmla="*/ 378 h 781428"/>
                <a:gd name="connsiteX2" fmla="*/ 3019425 w 3019425"/>
                <a:gd name="connsiteY2" fmla="*/ 676653 h 781428"/>
                <a:gd name="connsiteX0" fmla="*/ 0 w 3019425"/>
                <a:gd name="connsiteY0" fmla="*/ 782895 h 782895"/>
                <a:gd name="connsiteX1" fmla="*/ 472606 w 3019425"/>
                <a:gd name="connsiteY1" fmla="*/ 487477 h 782895"/>
                <a:gd name="connsiteX2" fmla="*/ 1638300 w 3019425"/>
                <a:gd name="connsiteY2" fmla="*/ 1845 h 782895"/>
                <a:gd name="connsiteX3" fmla="*/ 3019425 w 3019425"/>
                <a:gd name="connsiteY3" fmla="*/ 678120 h 782895"/>
                <a:gd name="connsiteX0" fmla="*/ 0 w 3141952"/>
                <a:gd name="connsiteY0" fmla="*/ 639915 h 678120"/>
                <a:gd name="connsiteX1" fmla="*/ 595133 w 3141952"/>
                <a:gd name="connsiteY1" fmla="*/ 487477 h 678120"/>
                <a:gd name="connsiteX2" fmla="*/ 1760827 w 3141952"/>
                <a:gd name="connsiteY2" fmla="*/ 1845 h 678120"/>
                <a:gd name="connsiteX3" fmla="*/ 3141952 w 3141952"/>
                <a:gd name="connsiteY3" fmla="*/ 678120 h 678120"/>
                <a:gd name="connsiteX0" fmla="*/ 0 w 3141952"/>
                <a:gd name="connsiteY0" fmla="*/ 640379 h 678584"/>
                <a:gd name="connsiteX1" fmla="*/ 936459 w 3141952"/>
                <a:gd name="connsiteY1" fmla="*/ 468875 h 678584"/>
                <a:gd name="connsiteX2" fmla="*/ 1760827 w 3141952"/>
                <a:gd name="connsiteY2" fmla="*/ 2309 h 678584"/>
                <a:gd name="connsiteX3" fmla="*/ 3141952 w 3141952"/>
                <a:gd name="connsiteY3" fmla="*/ 678584 h 678584"/>
                <a:gd name="connsiteX0" fmla="*/ 0 w 3141952"/>
                <a:gd name="connsiteY0" fmla="*/ 564679 h 602884"/>
                <a:gd name="connsiteX1" fmla="*/ 936459 w 3141952"/>
                <a:gd name="connsiteY1" fmla="*/ 393175 h 602884"/>
                <a:gd name="connsiteX2" fmla="*/ 2163417 w 3141952"/>
                <a:gd name="connsiteY2" fmla="*/ 2855 h 602884"/>
                <a:gd name="connsiteX3" fmla="*/ 3141952 w 3141952"/>
                <a:gd name="connsiteY3" fmla="*/ 602884 h 602884"/>
                <a:gd name="connsiteX0" fmla="*/ 0 w 3141952"/>
                <a:gd name="connsiteY0" fmla="*/ 567508 h 605713"/>
                <a:gd name="connsiteX1" fmla="*/ 936459 w 3141952"/>
                <a:gd name="connsiteY1" fmla="*/ 396004 h 605713"/>
                <a:gd name="connsiteX2" fmla="*/ 2012951 w 3141952"/>
                <a:gd name="connsiteY2" fmla="*/ 2829 h 605713"/>
                <a:gd name="connsiteX3" fmla="*/ 3141952 w 3141952"/>
                <a:gd name="connsiteY3" fmla="*/ 605713 h 605713"/>
                <a:gd name="connsiteX0" fmla="*/ 0 w 3588481"/>
                <a:gd name="connsiteY0" fmla="*/ 567508 h 708567"/>
                <a:gd name="connsiteX1" fmla="*/ 936459 w 3588481"/>
                <a:gd name="connsiteY1" fmla="*/ 396004 h 708567"/>
                <a:gd name="connsiteX2" fmla="*/ 2012951 w 3588481"/>
                <a:gd name="connsiteY2" fmla="*/ 2829 h 708567"/>
                <a:gd name="connsiteX3" fmla="*/ 3588481 w 3588481"/>
                <a:gd name="connsiteY3" fmla="*/ 708567 h 708567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87778 w 3588481"/>
                <a:gd name="connsiteY3" fmla="*/ 405768 h 705751"/>
                <a:gd name="connsiteX4" fmla="*/ 3588481 w 3588481"/>
                <a:gd name="connsiteY4" fmla="*/ 705751 h 705751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35856 w 3588481"/>
                <a:gd name="connsiteY3" fmla="*/ 536673 h 705751"/>
                <a:gd name="connsiteX4" fmla="*/ 3588481 w 3588481"/>
                <a:gd name="connsiteY4" fmla="*/ 705751 h 705751"/>
                <a:gd name="connsiteX0" fmla="*/ 0 w 3588481"/>
                <a:gd name="connsiteY0" fmla="*/ 545991 h 687050"/>
                <a:gd name="connsiteX1" fmla="*/ 936459 w 3588481"/>
                <a:gd name="connsiteY1" fmla="*/ 374487 h 687050"/>
                <a:gd name="connsiteX2" fmla="*/ 1763726 w 3588481"/>
                <a:gd name="connsiteY2" fmla="*/ 12 h 687050"/>
                <a:gd name="connsiteX3" fmla="*/ 2935856 w 3588481"/>
                <a:gd name="connsiteY3" fmla="*/ 517972 h 687050"/>
                <a:gd name="connsiteX4" fmla="*/ 3588481 w 3588481"/>
                <a:gd name="connsiteY4" fmla="*/ 687050 h 687050"/>
                <a:gd name="connsiteX0" fmla="*/ 0 w 2935856"/>
                <a:gd name="connsiteY0" fmla="*/ 545991 h 545991"/>
                <a:gd name="connsiteX1" fmla="*/ 936459 w 2935856"/>
                <a:gd name="connsiteY1" fmla="*/ 374487 h 545991"/>
                <a:gd name="connsiteX2" fmla="*/ 1763726 w 2935856"/>
                <a:gd name="connsiteY2" fmla="*/ 12 h 545991"/>
                <a:gd name="connsiteX3" fmla="*/ 2935856 w 2935856"/>
                <a:gd name="connsiteY3" fmla="*/ 517972 h 545991"/>
                <a:gd name="connsiteX0" fmla="*/ 0 w 2935856"/>
                <a:gd name="connsiteY0" fmla="*/ 545991 h 545991"/>
                <a:gd name="connsiteX1" fmla="*/ 236105 w 2935856"/>
                <a:gd name="connsiteY1" fmla="*/ 500084 h 545991"/>
                <a:gd name="connsiteX2" fmla="*/ 936459 w 2935856"/>
                <a:gd name="connsiteY2" fmla="*/ 374487 h 545991"/>
                <a:gd name="connsiteX3" fmla="*/ 1763726 w 2935856"/>
                <a:gd name="connsiteY3" fmla="*/ 12 h 545991"/>
                <a:gd name="connsiteX4" fmla="*/ 2935856 w 2935856"/>
                <a:gd name="connsiteY4" fmla="*/ 517972 h 545991"/>
                <a:gd name="connsiteX0" fmla="*/ 0 w 3943143"/>
                <a:gd name="connsiteY0" fmla="*/ 555341 h 555341"/>
                <a:gd name="connsiteX1" fmla="*/ 1243392 w 3943143"/>
                <a:gd name="connsiteY1" fmla="*/ 500084 h 555341"/>
                <a:gd name="connsiteX2" fmla="*/ 1943746 w 3943143"/>
                <a:gd name="connsiteY2" fmla="*/ 374487 h 555341"/>
                <a:gd name="connsiteX3" fmla="*/ 2771013 w 3943143"/>
                <a:gd name="connsiteY3" fmla="*/ 12 h 555341"/>
                <a:gd name="connsiteX4" fmla="*/ 3943143 w 3943143"/>
                <a:gd name="connsiteY4" fmla="*/ 517972 h 555341"/>
                <a:gd name="connsiteX0" fmla="*/ 0 w 3745839"/>
                <a:gd name="connsiteY0" fmla="*/ 555341 h 555341"/>
                <a:gd name="connsiteX1" fmla="*/ 1243392 w 3745839"/>
                <a:gd name="connsiteY1" fmla="*/ 500084 h 555341"/>
                <a:gd name="connsiteX2" fmla="*/ 1943746 w 3745839"/>
                <a:gd name="connsiteY2" fmla="*/ 374487 h 555341"/>
                <a:gd name="connsiteX3" fmla="*/ 2771013 w 3745839"/>
                <a:gd name="connsiteY3" fmla="*/ 12 h 555341"/>
                <a:gd name="connsiteX4" fmla="*/ 3745839 w 3745839"/>
                <a:gd name="connsiteY4" fmla="*/ 340316 h 55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5839" h="555341">
                  <a:moveTo>
                    <a:pt x="0" y="555341"/>
                  </a:moveTo>
                  <a:cubicBezTo>
                    <a:pt x="39351" y="547690"/>
                    <a:pt x="1087316" y="528668"/>
                    <a:pt x="1243392" y="500084"/>
                  </a:cubicBezTo>
                  <a:cubicBezTo>
                    <a:pt x="1399468" y="471500"/>
                    <a:pt x="1689143" y="457832"/>
                    <a:pt x="1943746" y="374487"/>
                  </a:cubicBezTo>
                  <a:cubicBezTo>
                    <a:pt x="2198349" y="291142"/>
                    <a:pt x="2429127" y="-2085"/>
                    <a:pt x="2771013" y="12"/>
                  </a:cubicBezTo>
                  <a:cubicBezTo>
                    <a:pt x="3112899" y="2109"/>
                    <a:pt x="3483251" y="222693"/>
                    <a:pt x="3745839" y="340316"/>
                  </a:cubicBezTo>
                </a:path>
              </a:pathLst>
            </a:custGeom>
            <a:noFill/>
            <a:ln w="12700" cap="flat" cmpd="sng" algn="ctr">
              <a:solidFill>
                <a:srgbClr val="4F81B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ja-JP" altLang="en-US" sz="1100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1572272" y="5331538"/>
              <a:ext cx="665530" cy="294154"/>
              <a:chOff x="1537265" y="821501"/>
              <a:chExt cx="719455" cy="264371"/>
            </a:xfrm>
          </p:grpSpPr>
          <p:sp>
            <p:nvSpPr>
              <p:cNvPr id="45" name="正方形/長方形 44"/>
              <p:cNvSpPr/>
              <p:nvPr/>
            </p:nvSpPr>
            <p:spPr>
              <a:xfrm>
                <a:off x="1537265" y="821501"/>
                <a:ext cx="719455" cy="264371"/>
              </a:xfrm>
              <a:prstGeom prst="rect">
                <a:avLst/>
              </a:prstGeom>
              <a:gradFill rotWithShape="1">
                <a:gsLst>
                  <a:gs pos="0">
                    <a:srgbClr val="C0504D">
                      <a:satMod val="103000"/>
                      <a:lumMod val="102000"/>
                      <a:tint val="94000"/>
                    </a:srgbClr>
                  </a:gs>
                  <a:gs pos="50000">
                    <a:srgbClr val="C0504D">
                      <a:satMod val="110000"/>
                      <a:lumMod val="100000"/>
                      <a:shade val="100000"/>
                    </a:srgbClr>
                  </a:gs>
                  <a:gs pos="100000">
                    <a:srgbClr val="C0504D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defRPr/>
                </a:pPr>
                <a:r>
                  <a:rPr lang="en-US" sz="1100" kern="10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smtClean="0">
                  <a:solidFill>
                    <a:prstClr val="white"/>
                  </a:solidFill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46" name="フローチャート : 論理積ゲート 57"/>
              <p:cNvSpPr/>
              <p:nvPr/>
            </p:nvSpPr>
            <p:spPr>
              <a:xfrm rot="5400000" flipH="1">
                <a:off x="1859617" y="883431"/>
                <a:ext cx="97065" cy="116751"/>
              </a:xfrm>
              <a:prstGeom prst="flowChartDelay">
                <a:avLst/>
              </a:prstGeom>
              <a:solidFill>
                <a:srgbClr val="8064A2">
                  <a:lumMod val="20000"/>
                  <a:lumOff val="80000"/>
                </a:srgb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defRPr/>
                </a:pPr>
                <a:r>
                  <a:rPr lang="en-US" sz="1100" kern="100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 smtClean="0">
                  <a:solidFill>
                    <a:prstClr val="white"/>
                  </a:solidFill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</p:grpSp>
        <p:sp>
          <p:nvSpPr>
            <p:cNvPr id="23" name="正方形/長方形 22"/>
            <p:cNvSpPr/>
            <p:nvPr/>
          </p:nvSpPr>
          <p:spPr>
            <a:xfrm rot="17880000">
              <a:off x="1232348" y="5046398"/>
              <a:ext cx="36000" cy="720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atMod val="103000"/>
                    <a:lumMod val="102000"/>
                    <a:tint val="94000"/>
                  </a:srgbClr>
                </a:gs>
                <a:gs pos="50000">
                  <a:srgbClr val="F79646">
                    <a:satMod val="110000"/>
                    <a:lumMod val="100000"/>
                    <a:shade val="100000"/>
                  </a:srgbClr>
                </a:gs>
                <a:gs pos="100000">
                  <a:srgbClr val="F79646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ja-JP" altLang="en-US" sz="1100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1079435" y="4970680"/>
              <a:ext cx="504000" cy="0"/>
            </a:xfrm>
            <a:prstGeom prst="line">
              <a:avLst/>
            </a:prstGeom>
            <a:noFill/>
            <a:ln w="19050" cap="flat" cmpd="sng" algn="ctr">
              <a:solidFill>
                <a:srgbClr val="F79646">
                  <a:lumMod val="7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25" name="直線コネクタ 24"/>
            <p:cNvCxnSpPr/>
            <p:nvPr/>
          </p:nvCxnSpPr>
          <p:spPr>
            <a:xfrm flipV="1">
              <a:off x="2170522" y="4782924"/>
              <a:ext cx="72000" cy="108000"/>
            </a:xfrm>
            <a:prstGeom prst="line">
              <a:avLst/>
            </a:prstGeom>
            <a:noFill/>
            <a:ln w="19050" cap="flat" cmpd="sng" algn="ctr">
              <a:solidFill>
                <a:srgbClr val="F79646">
                  <a:lumMod val="7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26" name="直線コネクタ 25"/>
            <p:cNvCxnSpPr/>
            <p:nvPr/>
          </p:nvCxnSpPr>
          <p:spPr>
            <a:xfrm flipV="1">
              <a:off x="1578650" y="4888581"/>
              <a:ext cx="45083" cy="84561"/>
            </a:xfrm>
            <a:prstGeom prst="line">
              <a:avLst/>
            </a:prstGeom>
            <a:noFill/>
            <a:ln w="19050" cap="flat" cmpd="sng" algn="ctr">
              <a:solidFill>
                <a:srgbClr val="F79646">
                  <a:lumMod val="75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27" name="正方形/長方形 26"/>
            <p:cNvSpPr/>
            <p:nvPr/>
          </p:nvSpPr>
          <p:spPr>
            <a:xfrm rot="5400000">
              <a:off x="1392674" y="5226302"/>
              <a:ext cx="40056" cy="320872"/>
            </a:xfrm>
            <a:prstGeom prst="rect">
              <a:avLst/>
            </a:prstGeom>
            <a:gradFill rotWithShape="1">
              <a:gsLst>
                <a:gs pos="0">
                  <a:srgbClr val="F79646">
                    <a:satMod val="103000"/>
                    <a:lumMod val="102000"/>
                    <a:tint val="94000"/>
                  </a:srgbClr>
                </a:gs>
                <a:gs pos="50000">
                  <a:srgbClr val="F79646">
                    <a:satMod val="110000"/>
                    <a:lumMod val="100000"/>
                    <a:shade val="100000"/>
                  </a:srgbClr>
                </a:gs>
                <a:gs pos="100000">
                  <a:srgbClr val="F79646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ja-JP" altLang="en-US" sz="1100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8" name="テキスト ボックス 53"/>
            <p:cNvSpPr txBox="1"/>
            <p:nvPr/>
          </p:nvSpPr>
          <p:spPr>
            <a:xfrm>
              <a:off x="210602" y="5462381"/>
              <a:ext cx="1329424" cy="491751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DH/AT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W8m Grad10%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9" name="テキスト ボックス 59"/>
            <p:cNvSpPr txBox="1"/>
            <p:nvPr/>
          </p:nvSpPr>
          <p:spPr>
            <a:xfrm>
              <a:off x="1528589" y="4537242"/>
              <a:ext cx="852002" cy="433437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Assembly</a:t>
              </a:r>
            </a:p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Yard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0" name="テキスト ボックス 157"/>
            <p:cNvSpPr txBox="1"/>
            <p:nvPr/>
          </p:nvSpPr>
          <p:spPr>
            <a:xfrm>
              <a:off x="1686224" y="56026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defRPr/>
              </a:pPr>
              <a:r>
                <a:rPr lang="en-US" sz="11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</a:t>
              </a:r>
              <a:endParaRPr lang="ja-JP" altLang="en-US" sz="11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2293466" y="5424518"/>
              <a:ext cx="492871" cy="121298"/>
              <a:chOff x="2351082" y="3432226"/>
              <a:chExt cx="492871" cy="121298"/>
            </a:xfrm>
          </p:grpSpPr>
          <p:sp>
            <p:nvSpPr>
              <p:cNvPr id="42" name="フローチャート : 論理積ゲート 53"/>
              <p:cNvSpPr/>
              <p:nvPr/>
            </p:nvSpPr>
            <p:spPr>
              <a:xfrm rot="5400000" flipH="1">
                <a:off x="2351082" y="3432226"/>
                <a:ext cx="108000" cy="108000"/>
              </a:xfrm>
              <a:prstGeom prst="flowChartDelay">
                <a:avLst/>
              </a:prstGeom>
              <a:gradFill rotWithShape="1">
                <a:gsLst>
                  <a:gs pos="0">
                    <a:srgbClr val="4F81BD">
                      <a:satMod val="103000"/>
                      <a:lumMod val="102000"/>
                      <a:tint val="94000"/>
                    </a:srgbClr>
                  </a:gs>
                  <a:gs pos="50000">
                    <a:srgbClr val="4F81BD">
                      <a:satMod val="110000"/>
                      <a:lumMod val="100000"/>
                      <a:shade val="100000"/>
                    </a:srgbClr>
                  </a:gs>
                  <a:gs pos="100000">
                    <a:srgbClr val="4F81BD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defRPr/>
                </a:pPr>
                <a:r>
                  <a:rPr lang="en-US" sz="1100" kern="100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 smtClean="0">
                  <a:solidFill>
                    <a:prstClr val="white"/>
                  </a:solidFill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43" name="フローチャート : 論理積ゲート 54"/>
              <p:cNvSpPr/>
              <p:nvPr/>
            </p:nvSpPr>
            <p:spPr>
              <a:xfrm rot="5400000" flipH="1">
                <a:off x="2735953" y="3432226"/>
                <a:ext cx="108000" cy="108000"/>
              </a:xfrm>
              <a:prstGeom prst="flowChartDelay">
                <a:avLst/>
              </a:prstGeom>
              <a:gradFill rotWithShape="1">
                <a:gsLst>
                  <a:gs pos="0">
                    <a:srgbClr val="4F81BD">
                      <a:satMod val="103000"/>
                      <a:lumMod val="102000"/>
                      <a:tint val="94000"/>
                    </a:srgbClr>
                  </a:gs>
                  <a:gs pos="50000">
                    <a:srgbClr val="4F81BD">
                      <a:satMod val="110000"/>
                      <a:lumMod val="100000"/>
                      <a:shade val="100000"/>
                    </a:srgbClr>
                  </a:gs>
                  <a:gs pos="100000">
                    <a:srgbClr val="4F81BD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defRPr/>
                </a:pPr>
                <a:r>
                  <a:rPr lang="en-US" sz="1100" kern="100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 smtClean="0">
                  <a:solidFill>
                    <a:prstClr val="white"/>
                  </a:solidFill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2417986" y="3463524"/>
                <a:ext cx="360000" cy="90000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atMod val="103000"/>
                      <a:lumMod val="102000"/>
                      <a:tint val="94000"/>
                    </a:srgbClr>
                  </a:gs>
                  <a:gs pos="50000">
                    <a:srgbClr val="4F81BD">
                      <a:satMod val="110000"/>
                      <a:lumMod val="100000"/>
                      <a:shade val="100000"/>
                    </a:srgbClr>
                  </a:gs>
                  <a:gs pos="100000">
                    <a:srgbClr val="4F81BD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kern="0" smtClean="0">
                  <a:solidFill>
                    <a:prstClr val="white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32" name="テキスト ボックス 157"/>
            <p:cNvSpPr txBox="1"/>
            <p:nvPr/>
          </p:nvSpPr>
          <p:spPr>
            <a:xfrm>
              <a:off x="2309336" y="56026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defRPr/>
              </a:pPr>
              <a:r>
                <a:rPr lang="en-US" sz="11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</a:t>
              </a:r>
              <a:endParaRPr lang="ja-JP" altLang="en-US" sz="11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3" name="テキスト ボックス 59"/>
            <p:cNvSpPr txBox="1"/>
            <p:nvPr/>
          </p:nvSpPr>
          <p:spPr>
            <a:xfrm>
              <a:off x="419655" y="4589769"/>
              <a:ext cx="1087575" cy="348419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 </a:t>
              </a:r>
            </a:p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Surface Yard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4" name="テキスト ボックス 53"/>
            <p:cNvSpPr txBox="1"/>
            <p:nvPr/>
          </p:nvSpPr>
          <p:spPr>
            <a:xfrm>
              <a:off x="2278310" y="4987985"/>
              <a:ext cx="1456089" cy="428581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DR/ AT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W8m Grad10%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2108400" y="4890316"/>
              <a:ext cx="36000" cy="441222"/>
            </a:xfrm>
            <a:prstGeom prst="rect">
              <a:avLst/>
            </a:prstGeom>
            <a:gradFill rotWithShape="1">
              <a:gsLst>
                <a:gs pos="0">
                  <a:srgbClr val="9BBB59">
                    <a:satMod val="103000"/>
                    <a:lumMod val="102000"/>
                    <a:tint val="94000"/>
                  </a:srgbClr>
                </a:gs>
                <a:gs pos="50000">
                  <a:srgbClr val="9BBB59">
                    <a:satMod val="110000"/>
                    <a:lumMod val="100000"/>
                    <a:shade val="100000"/>
                  </a:srgbClr>
                </a:gs>
                <a:gs pos="100000">
                  <a:srgbClr val="9BBB59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ja-JP" altLang="en-US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36" name="直線コネクタ 35"/>
            <p:cNvCxnSpPr/>
            <p:nvPr/>
          </p:nvCxnSpPr>
          <p:spPr>
            <a:xfrm>
              <a:off x="1618006" y="4890316"/>
              <a:ext cx="576000" cy="0"/>
            </a:xfrm>
            <a:prstGeom prst="line">
              <a:avLst/>
            </a:prstGeom>
            <a:noFill/>
            <a:ln w="19050" cap="flat" cmpd="sng" algn="ctr">
              <a:solidFill>
                <a:srgbClr val="F79646">
                  <a:lumMod val="75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37" name="正方形/長方形 36"/>
            <p:cNvSpPr/>
            <p:nvPr/>
          </p:nvSpPr>
          <p:spPr>
            <a:xfrm rot="3720000" flipH="1">
              <a:off x="1134268" y="4803680"/>
              <a:ext cx="36000" cy="576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atMod val="103000"/>
                    <a:lumMod val="102000"/>
                    <a:tint val="94000"/>
                  </a:srgbClr>
                </a:gs>
                <a:gs pos="50000">
                  <a:srgbClr val="F79646">
                    <a:satMod val="110000"/>
                    <a:lumMod val="100000"/>
                    <a:shade val="100000"/>
                  </a:srgbClr>
                </a:gs>
                <a:gs pos="100000">
                  <a:srgbClr val="F79646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ja-JP" altLang="en-US" sz="1100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1830489" y="4890316"/>
              <a:ext cx="144000" cy="441222"/>
            </a:xfrm>
            <a:prstGeom prst="rect">
              <a:avLst/>
            </a:prstGeom>
            <a:gradFill rotWithShape="1">
              <a:gsLst>
                <a:gs pos="0">
                  <a:srgbClr val="9BBB59">
                    <a:satMod val="103000"/>
                    <a:lumMod val="102000"/>
                    <a:tint val="94000"/>
                  </a:srgbClr>
                </a:gs>
                <a:gs pos="50000">
                  <a:srgbClr val="9BBB59">
                    <a:satMod val="110000"/>
                    <a:lumMod val="100000"/>
                    <a:shade val="100000"/>
                  </a:srgbClr>
                </a:gs>
                <a:gs pos="100000">
                  <a:srgbClr val="9BBB59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ja-JP" altLang="en-US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 rot="17880000">
              <a:off x="2084327" y="4645877"/>
              <a:ext cx="36000" cy="1116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atMod val="103000"/>
                    <a:lumMod val="102000"/>
                    <a:tint val="94000"/>
                  </a:srgbClr>
                </a:gs>
                <a:gs pos="50000">
                  <a:srgbClr val="F79646">
                    <a:satMod val="110000"/>
                    <a:lumMod val="100000"/>
                    <a:shade val="100000"/>
                  </a:srgbClr>
                </a:gs>
                <a:gs pos="100000">
                  <a:srgbClr val="F79646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ja-JP" altLang="en-US" sz="1100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837137" y="4249850"/>
            <a:ext cx="3650745" cy="1223041"/>
            <a:chOff x="139387" y="1959699"/>
            <a:chExt cx="4047390" cy="1411628"/>
          </a:xfrm>
        </p:grpSpPr>
        <p:sp>
          <p:nvSpPr>
            <p:cNvPr id="48" name="フリーフォーム 47"/>
            <p:cNvSpPr/>
            <p:nvPr/>
          </p:nvSpPr>
          <p:spPr>
            <a:xfrm>
              <a:off x="157010" y="1959699"/>
              <a:ext cx="3550386" cy="754932"/>
            </a:xfrm>
            <a:custGeom>
              <a:avLst/>
              <a:gdLst>
                <a:gd name="connsiteX0" fmla="*/ 0 w 3019425"/>
                <a:gd name="connsiteY0" fmla="*/ 781428 h 781428"/>
                <a:gd name="connsiteX1" fmla="*/ 1638300 w 3019425"/>
                <a:gd name="connsiteY1" fmla="*/ 378 h 781428"/>
                <a:gd name="connsiteX2" fmla="*/ 3019425 w 3019425"/>
                <a:gd name="connsiteY2" fmla="*/ 676653 h 781428"/>
                <a:gd name="connsiteX0" fmla="*/ 0 w 3019425"/>
                <a:gd name="connsiteY0" fmla="*/ 782895 h 782895"/>
                <a:gd name="connsiteX1" fmla="*/ 472606 w 3019425"/>
                <a:gd name="connsiteY1" fmla="*/ 487477 h 782895"/>
                <a:gd name="connsiteX2" fmla="*/ 1638300 w 3019425"/>
                <a:gd name="connsiteY2" fmla="*/ 1845 h 782895"/>
                <a:gd name="connsiteX3" fmla="*/ 3019425 w 3019425"/>
                <a:gd name="connsiteY3" fmla="*/ 678120 h 782895"/>
                <a:gd name="connsiteX0" fmla="*/ 0 w 3141952"/>
                <a:gd name="connsiteY0" fmla="*/ 639915 h 678120"/>
                <a:gd name="connsiteX1" fmla="*/ 595133 w 3141952"/>
                <a:gd name="connsiteY1" fmla="*/ 487477 h 678120"/>
                <a:gd name="connsiteX2" fmla="*/ 1760827 w 3141952"/>
                <a:gd name="connsiteY2" fmla="*/ 1845 h 678120"/>
                <a:gd name="connsiteX3" fmla="*/ 3141952 w 3141952"/>
                <a:gd name="connsiteY3" fmla="*/ 678120 h 678120"/>
                <a:gd name="connsiteX0" fmla="*/ 0 w 3141952"/>
                <a:gd name="connsiteY0" fmla="*/ 640379 h 678584"/>
                <a:gd name="connsiteX1" fmla="*/ 936459 w 3141952"/>
                <a:gd name="connsiteY1" fmla="*/ 468875 h 678584"/>
                <a:gd name="connsiteX2" fmla="*/ 1760827 w 3141952"/>
                <a:gd name="connsiteY2" fmla="*/ 2309 h 678584"/>
                <a:gd name="connsiteX3" fmla="*/ 3141952 w 3141952"/>
                <a:gd name="connsiteY3" fmla="*/ 678584 h 678584"/>
                <a:gd name="connsiteX0" fmla="*/ 0 w 3141952"/>
                <a:gd name="connsiteY0" fmla="*/ 564679 h 602884"/>
                <a:gd name="connsiteX1" fmla="*/ 936459 w 3141952"/>
                <a:gd name="connsiteY1" fmla="*/ 393175 h 602884"/>
                <a:gd name="connsiteX2" fmla="*/ 2163417 w 3141952"/>
                <a:gd name="connsiteY2" fmla="*/ 2855 h 602884"/>
                <a:gd name="connsiteX3" fmla="*/ 3141952 w 3141952"/>
                <a:gd name="connsiteY3" fmla="*/ 602884 h 602884"/>
                <a:gd name="connsiteX0" fmla="*/ 0 w 3141952"/>
                <a:gd name="connsiteY0" fmla="*/ 567508 h 605713"/>
                <a:gd name="connsiteX1" fmla="*/ 936459 w 3141952"/>
                <a:gd name="connsiteY1" fmla="*/ 396004 h 605713"/>
                <a:gd name="connsiteX2" fmla="*/ 2012951 w 3141952"/>
                <a:gd name="connsiteY2" fmla="*/ 2829 h 605713"/>
                <a:gd name="connsiteX3" fmla="*/ 3141952 w 3141952"/>
                <a:gd name="connsiteY3" fmla="*/ 605713 h 605713"/>
                <a:gd name="connsiteX0" fmla="*/ 0 w 3588481"/>
                <a:gd name="connsiteY0" fmla="*/ 567508 h 708567"/>
                <a:gd name="connsiteX1" fmla="*/ 936459 w 3588481"/>
                <a:gd name="connsiteY1" fmla="*/ 396004 h 708567"/>
                <a:gd name="connsiteX2" fmla="*/ 2012951 w 3588481"/>
                <a:gd name="connsiteY2" fmla="*/ 2829 h 708567"/>
                <a:gd name="connsiteX3" fmla="*/ 3588481 w 3588481"/>
                <a:gd name="connsiteY3" fmla="*/ 708567 h 708567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87778 w 3588481"/>
                <a:gd name="connsiteY3" fmla="*/ 405768 h 705751"/>
                <a:gd name="connsiteX4" fmla="*/ 3588481 w 3588481"/>
                <a:gd name="connsiteY4" fmla="*/ 705751 h 705751"/>
                <a:gd name="connsiteX0" fmla="*/ 0 w 3588481"/>
                <a:gd name="connsiteY0" fmla="*/ 564692 h 705751"/>
                <a:gd name="connsiteX1" fmla="*/ 936459 w 3588481"/>
                <a:gd name="connsiteY1" fmla="*/ 393188 h 705751"/>
                <a:gd name="connsiteX2" fmla="*/ 2012951 w 3588481"/>
                <a:gd name="connsiteY2" fmla="*/ 13 h 705751"/>
                <a:gd name="connsiteX3" fmla="*/ 2935856 w 3588481"/>
                <a:gd name="connsiteY3" fmla="*/ 536673 h 705751"/>
                <a:gd name="connsiteX4" fmla="*/ 3588481 w 3588481"/>
                <a:gd name="connsiteY4" fmla="*/ 705751 h 705751"/>
                <a:gd name="connsiteX0" fmla="*/ 0 w 3588481"/>
                <a:gd name="connsiteY0" fmla="*/ 545991 h 687050"/>
                <a:gd name="connsiteX1" fmla="*/ 936459 w 3588481"/>
                <a:gd name="connsiteY1" fmla="*/ 374487 h 687050"/>
                <a:gd name="connsiteX2" fmla="*/ 1763726 w 3588481"/>
                <a:gd name="connsiteY2" fmla="*/ 12 h 687050"/>
                <a:gd name="connsiteX3" fmla="*/ 2935856 w 3588481"/>
                <a:gd name="connsiteY3" fmla="*/ 517972 h 687050"/>
                <a:gd name="connsiteX4" fmla="*/ 3588481 w 3588481"/>
                <a:gd name="connsiteY4" fmla="*/ 687050 h 68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8481" h="687050">
                  <a:moveTo>
                    <a:pt x="0" y="545991"/>
                  </a:moveTo>
                  <a:cubicBezTo>
                    <a:pt x="78768" y="496755"/>
                    <a:pt x="642505" y="465484"/>
                    <a:pt x="936459" y="374487"/>
                  </a:cubicBezTo>
                  <a:cubicBezTo>
                    <a:pt x="1230413" y="283490"/>
                    <a:pt x="1421840" y="-2085"/>
                    <a:pt x="1763726" y="12"/>
                  </a:cubicBezTo>
                  <a:cubicBezTo>
                    <a:pt x="2105612" y="2109"/>
                    <a:pt x="2673268" y="400349"/>
                    <a:pt x="2935856" y="517972"/>
                  </a:cubicBezTo>
                  <a:cubicBezTo>
                    <a:pt x="3198444" y="635595"/>
                    <a:pt x="3488364" y="637053"/>
                    <a:pt x="3588481" y="687050"/>
                  </a:cubicBezTo>
                </a:path>
              </a:pathLst>
            </a:custGeom>
            <a:noFill/>
            <a:ln w="12700" cap="flat" cmpd="sng" algn="ctr">
              <a:solidFill>
                <a:srgbClr val="4F81B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ja-JP" altLang="en-US" sz="1100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1557970" y="2868038"/>
              <a:ext cx="665530" cy="294154"/>
              <a:chOff x="1537265" y="821501"/>
              <a:chExt cx="719455" cy="264371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1537265" y="821501"/>
                <a:ext cx="719455" cy="264371"/>
              </a:xfrm>
              <a:prstGeom prst="rect">
                <a:avLst/>
              </a:prstGeom>
              <a:gradFill rotWithShape="1">
                <a:gsLst>
                  <a:gs pos="0">
                    <a:srgbClr val="C0504D">
                      <a:satMod val="103000"/>
                      <a:lumMod val="102000"/>
                      <a:tint val="94000"/>
                    </a:srgbClr>
                  </a:gs>
                  <a:gs pos="50000">
                    <a:srgbClr val="C0504D">
                      <a:satMod val="110000"/>
                      <a:lumMod val="100000"/>
                      <a:shade val="100000"/>
                    </a:srgbClr>
                  </a:gs>
                  <a:gs pos="100000">
                    <a:srgbClr val="C0504D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defRPr/>
                </a:pPr>
                <a:r>
                  <a:rPr lang="en-US" sz="1100" kern="10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smtClean="0">
                  <a:solidFill>
                    <a:prstClr val="white"/>
                  </a:solidFill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71" name="フローチャート : 論理積ゲート 16"/>
              <p:cNvSpPr/>
              <p:nvPr/>
            </p:nvSpPr>
            <p:spPr>
              <a:xfrm rot="5400000" flipH="1">
                <a:off x="1859617" y="883431"/>
                <a:ext cx="97065" cy="116751"/>
              </a:xfrm>
              <a:prstGeom prst="flowChartDelay">
                <a:avLst/>
              </a:prstGeom>
              <a:solidFill>
                <a:srgbClr val="8064A2">
                  <a:lumMod val="20000"/>
                  <a:lumOff val="80000"/>
                </a:srgbClr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defRPr/>
                </a:pPr>
                <a:r>
                  <a:rPr lang="en-US" sz="1100" kern="100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 smtClean="0">
                  <a:solidFill>
                    <a:prstClr val="white"/>
                  </a:solidFill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</p:grpSp>
        <p:sp>
          <p:nvSpPr>
            <p:cNvPr id="50" name="正方形/長方形 49"/>
            <p:cNvSpPr/>
            <p:nvPr/>
          </p:nvSpPr>
          <p:spPr>
            <a:xfrm rot="17880000">
              <a:off x="1007264" y="2222612"/>
              <a:ext cx="52430" cy="1160033"/>
            </a:xfrm>
            <a:prstGeom prst="rect">
              <a:avLst/>
            </a:prstGeom>
            <a:gradFill rotWithShape="1">
              <a:gsLst>
                <a:gs pos="0">
                  <a:srgbClr val="F79646">
                    <a:satMod val="103000"/>
                    <a:lumMod val="102000"/>
                    <a:tint val="94000"/>
                  </a:srgbClr>
                </a:gs>
                <a:gs pos="50000">
                  <a:srgbClr val="F79646">
                    <a:satMod val="110000"/>
                    <a:lumMod val="100000"/>
                    <a:shade val="100000"/>
                  </a:srgbClr>
                </a:gs>
                <a:gs pos="100000">
                  <a:srgbClr val="F79646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ja-JP" altLang="en-US" sz="1100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1" name="直線コネクタ 50"/>
            <p:cNvCxnSpPr/>
            <p:nvPr/>
          </p:nvCxnSpPr>
          <p:spPr>
            <a:xfrm>
              <a:off x="271553" y="2486507"/>
              <a:ext cx="665530" cy="0"/>
            </a:xfrm>
            <a:prstGeom prst="line">
              <a:avLst/>
            </a:prstGeom>
            <a:noFill/>
            <a:ln w="19050" cap="flat" cmpd="sng" algn="ctr">
              <a:solidFill>
                <a:srgbClr val="F79646">
                  <a:lumMod val="7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2" name="直線コネクタ 51"/>
            <p:cNvCxnSpPr/>
            <p:nvPr/>
          </p:nvCxnSpPr>
          <p:spPr>
            <a:xfrm flipV="1">
              <a:off x="932383" y="2391125"/>
              <a:ext cx="59006" cy="97117"/>
            </a:xfrm>
            <a:prstGeom prst="line">
              <a:avLst/>
            </a:prstGeom>
            <a:noFill/>
            <a:ln w="19050" cap="flat" cmpd="sng" algn="ctr">
              <a:solidFill>
                <a:srgbClr val="F79646">
                  <a:lumMod val="7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53" name="直線コネクタ 52"/>
            <p:cNvCxnSpPr/>
            <p:nvPr/>
          </p:nvCxnSpPr>
          <p:spPr>
            <a:xfrm flipV="1">
              <a:off x="227497" y="2486507"/>
              <a:ext cx="45083" cy="84561"/>
            </a:xfrm>
            <a:prstGeom prst="line">
              <a:avLst/>
            </a:prstGeom>
            <a:noFill/>
            <a:ln w="19050" cap="flat" cmpd="sng" algn="ctr">
              <a:solidFill>
                <a:srgbClr val="F79646">
                  <a:lumMod val="75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54" name="正方形/長方形 53"/>
            <p:cNvSpPr/>
            <p:nvPr/>
          </p:nvSpPr>
          <p:spPr>
            <a:xfrm rot="5400000">
              <a:off x="1378372" y="2762802"/>
              <a:ext cx="40056" cy="320872"/>
            </a:xfrm>
            <a:prstGeom prst="rect">
              <a:avLst/>
            </a:prstGeom>
            <a:gradFill rotWithShape="1">
              <a:gsLst>
                <a:gs pos="0">
                  <a:srgbClr val="F79646">
                    <a:satMod val="103000"/>
                    <a:lumMod val="102000"/>
                    <a:tint val="94000"/>
                  </a:srgbClr>
                </a:gs>
                <a:gs pos="50000">
                  <a:srgbClr val="F79646">
                    <a:satMod val="110000"/>
                    <a:lumMod val="100000"/>
                    <a:shade val="100000"/>
                  </a:srgbClr>
                </a:gs>
                <a:gs pos="100000">
                  <a:srgbClr val="F79646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ja-JP" altLang="en-US" sz="1100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5" name="テキスト ボックス 53"/>
            <p:cNvSpPr txBox="1"/>
            <p:nvPr/>
          </p:nvSpPr>
          <p:spPr>
            <a:xfrm>
              <a:off x="212772" y="2623524"/>
              <a:ext cx="1211817" cy="491751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DH/AT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W11m Grad7%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6" name="テキスト ボックス 59"/>
            <p:cNvSpPr txBox="1"/>
            <p:nvPr/>
          </p:nvSpPr>
          <p:spPr>
            <a:xfrm>
              <a:off x="139387" y="2095349"/>
              <a:ext cx="852002" cy="433437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Assembly</a:t>
              </a:r>
            </a:p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Yard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7" name="テキスト ボックス 157"/>
            <p:cNvSpPr txBox="1"/>
            <p:nvPr/>
          </p:nvSpPr>
          <p:spPr>
            <a:xfrm>
              <a:off x="1671922" y="31391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defRPr/>
              </a:pPr>
              <a:r>
                <a:rPr lang="en-US" sz="11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DH</a:t>
              </a:r>
              <a:endParaRPr lang="ja-JP" altLang="en-US" sz="11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2279164" y="2961018"/>
              <a:ext cx="492871" cy="121298"/>
              <a:chOff x="2351082" y="3432226"/>
              <a:chExt cx="492871" cy="121298"/>
            </a:xfrm>
          </p:grpSpPr>
          <p:sp>
            <p:nvSpPr>
              <p:cNvPr id="67" name="フローチャート : 論理積ゲート 17"/>
              <p:cNvSpPr/>
              <p:nvPr/>
            </p:nvSpPr>
            <p:spPr>
              <a:xfrm rot="5400000" flipH="1">
                <a:off x="2351082" y="3432226"/>
                <a:ext cx="108000" cy="108000"/>
              </a:xfrm>
              <a:prstGeom prst="flowChartDelay">
                <a:avLst/>
              </a:prstGeom>
              <a:gradFill rotWithShape="1">
                <a:gsLst>
                  <a:gs pos="0">
                    <a:srgbClr val="4F81BD">
                      <a:satMod val="103000"/>
                      <a:lumMod val="102000"/>
                      <a:tint val="94000"/>
                    </a:srgbClr>
                  </a:gs>
                  <a:gs pos="50000">
                    <a:srgbClr val="4F81BD">
                      <a:satMod val="110000"/>
                      <a:lumMod val="100000"/>
                      <a:shade val="100000"/>
                    </a:srgbClr>
                  </a:gs>
                  <a:gs pos="100000">
                    <a:srgbClr val="4F81BD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defRPr/>
                </a:pPr>
                <a:r>
                  <a:rPr lang="en-US" sz="1100" kern="100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 smtClean="0">
                  <a:solidFill>
                    <a:prstClr val="white"/>
                  </a:solidFill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68" name="フローチャート : 論理積ゲート 18"/>
              <p:cNvSpPr/>
              <p:nvPr/>
            </p:nvSpPr>
            <p:spPr>
              <a:xfrm rot="5400000" flipH="1">
                <a:off x="2735953" y="3432226"/>
                <a:ext cx="108000" cy="108000"/>
              </a:xfrm>
              <a:prstGeom prst="flowChartDelay">
                <a:avLst/>
              </a:prstGeom>
              <a:gradFill rotWithShape="1">
                <a:gsLst>
                  <a:gs pos="0">
                    <a:srgbClr val="4F81BD">
                      <a:satMod val="103000"/>
                      <a:lumMod val="102000"/>
                      <a:tint val="94000"/>
                    </a:srgbClr>
                  </a:gs>
                  <a:gs pos="50000">
                    <a:srgbClr val="4F81BD">
                      <a:satMod val="110000"/>
                      <a:lumMod val="100000"/>
                      <a:shade val="100000"/>
                    </a:srgbClr>
                  </a:gs>
                  <a:gs pos="100000">
                    <a:srgbClr val="4F81BD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defRPr/>
                </a:pPr>
                <a:r>
                  <a:rPr lang="en-US" sz="1100" kern="100" dirty="0" smtClean="0">
                    <a:solidFill>
                      <a:prstClr val="white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 </a:t>
                </a:r>
                <a:endParaRPr lang="ja-JP" altLang="en-US" sz="1100" kern="100" dirty="0" smtClean="0">
                  <a:solidFill>
                    <a:prstClr val="white"/>
                  </a:solidFill>
                  <a:latin typeface="Tahoma" pitchFamily="34" charset="0"/>
                  <a:ea typeface="ＭＳ 明朝"/>
                  <a:cs typeface="Tahoma" pitchFamily="34" charset="0"/>
                </a:endParaRP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2417986" y="3463524"/>
                <a:ext cx="360000" cy="90000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atMod val="103000"/>
                      <a:lumMod val="102000"/>
                      <a:tint val="94000"/>
                    </a:srgbClr>
                  </a:gs>
                  <a:gs pos="50000">
                    <a:srgbClr val="4F81BD">
                      <a:satMod val="110000"/>
                      <a:lumMod val="100000"/>
                      <a:shade val="100000"/>
                    </a:srgbClr>
                  </a:gs>
                  <a:gs pos="100000">
                    <a:srgbClr val="4F81BD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4F81B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ja-JP" altLang="en-US" kern="0" smtClean="0">
                  <a:solidFill>
                    <a:prstClr val="white"/>
                  </a:solidFill>
                  <a:latin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59" name="正方形/長方形 58"/>
            <p:cNvSpPr/>
            <p:nvPr/>
          </p:nvSpPr>
          <p:spPr>
            <a:xfrm rot="2940000" flipH="1">
              <a:off x="2978498" y="2521470"/>
              <a:ext cx="36000" cy="576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atMod val="103000"/>
                    <a:lumMod val="102000"/>
                    <a:tint val="94000"/>
                  </a:srgbClr>
                </a:gs>
                <a:gs pos="50000">
                  <a:srgbClr val="F79646">
                    <a:satMod val="110000"/>
                    <a:lumMod val="100000"/>
                    <a:shade val="100000"/>
                  </a:srgbClr>
                </a:gs>
                <a:gs pos="100000">
                  <a:srgbClr val="F79646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defRPr/>
              </a:pPr>
              <a:endParaRPr lang="ja-JP" altLang="en-US" sz="1100" kern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0" name="テキスト ボックス 157"/>
            <p:cNvSpPr txBox="1"/>
            <p:nvPr/>
          </p:nvSpPr>
          <p:spPr>
            <a:xfrm>
              <a:off x="2295034" y="3139114"/>
              <a:ext cx="458176" cy="232213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defRPr/>
              </a:pPr>
              <a:r>
                <a:rPr lang="en-US" sz="11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</a:t>
              </a:r>
              <a:endParaRPr lang="ja-JP" altLang="en-US" sz="11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flipH="1">
              <a:off x="3041246" y="2534688"/>
              <a:ext cx="676424" cy="179943"/>
              <a:chOff x="4367983" y="2862333"/>
              <a:chExt cx="763892" cy="179943"/>
            </a:xfrm>
          </p:grpSpPr>
          <p:cxnSp>
            <p:nvCxnSpPr>
              <p:cNvPr id="64" name="直線コネクタ 63"/>
              <p:cNvCxnSpPr/>
              <p:nvPr/>
            </p:nvCxnSpPr>
            <p:spPr>
              <a:xfrm>
                <a:off x="4412039" y="2957715"/>
                <a:ext cx="66553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F79646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" name="直線コネクタ 64"/>
              <p:cNvCxnSpPr/>
              <p:nvPr/>
            </p:nvCxnSpPr>
            <p:spPr>
              <a:xfrm flipV="1">
                <a:off x="5072869" y="2862333"/>
                <a:ext cx="59006" cy="97117"/>
              </a:xfrm>
              <a:prstGeom prst="line">
                <a:avLst/>
              </a:prstGeom>
              <a:noFill/>
              <a:ln w="19050" cap="flat" cmpd="sng" algn="ctr">
                <a:solidFill>
                  <a:srgbClr val="F79646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6" name="直線コネクタ 65"/>
              <p:cNvCxnSpPr/>
              <p:nvPr/>
            </p:nvCxnSpPr>
            <p:spPr>
              <a:xfrm flipV="1">
                <a:off x="4367983" y="2957715"/>
                <a:ext cx="45083" cy="84561"/>
              </a:xfrm>
              <a:prstGeom prst="line">
                <a:avLst/>
              </a:prstGeom>
              <a:noFill/>
              <a:ln w="19050" cap="flat" cmpd="sng" algn="ctr">
                <a:solidFill>
                  <a:srgbClr val="F79646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62" name="テキスト ボックス 59"/>
            <p:cNvSpPr txBox="1"/>
            <p:nvPr/>
          </p:nvSpPr>
          <p:spPr>
            <a:xfrm>
              <a:off x="2996497" y="2208363"/>
              <a:ext cx="979601" cy="433437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 Surface</a:t>
              </a:r>
            </a:p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Yard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3" name="テキスト ボックス 53"/>
            <p:cNvSpPr txBox="1"/>
            <p:nvPr/>
          </p:nvSpPr>
          <p:spPr>
            <a:xfrm>
              <a:off x="2974960" y="2855455"/>
              <a:ext cx="1211817" cy="491751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DR/ AT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  <a:p>
              <a:pPr algn="just" fontAlgn="base">
                <a:lnSpc>
                  <a:spcPts val="1000"/>
                </a:lnSpc>
                <a:defRPr/>
              </a:pPr>
              <a:r>
                <a:rPr lang="en-US" sz="1000" kern="0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W8m Grad10%</a:t>
              </a:r>
              <a:endParaRPr lang="ja-JP" altLang="en-US" sz="1000" kern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7063441" y="4017241"/>
            <a:ext cx="8707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1000" dirty="0">
                <a:solidFill>
                  <a:srgbClr val="006666"/>
                </a:solidFill>
              </a:rPr>
              <a:t>Mt. HAYAMA</a:t>
            </a:r>
            <a:endParaRPr kumimoji="1" lang="ja-JP" altLang="en-US" sz="1000" dirty="0">
              <a:solidFill>
                <a:srgbClr val="006666"/>
              </a:solidFill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2392186" y="4037744"/>
            <a:ext cx="8707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1000" dirty="0">
                <a:solidFill>
                  <a:srgbClr val="006666"/>
                </a:solidFill>
              </a:rPr>
              <a:t>Mt. HAYAMA</a:t>
            </a:r>
            <a:endParaRPr kumimoji="1" lang="ja-JP" altLang="en-US" sz="1000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58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グループ化 125"/>
          <p:cNvGrpSpPr/>
          <p:nvPr/>
        </p:nvGrpSpPr>
        <p:grpSpPr>
          <a:xfrm>
            <a:off x="932879" y="3850606"/>
            <a:ext cx="7980353" cy="2389020"/>
            <a:chOff x="1747775" y="4524695"/>
            <a:chExt cx="7924409" cy="2597019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1747775" y="5121297"/>
              <a:ext cx="6790759" cy="1692640"/>
              <a:chOff x="672716" y="5034798"/>
              <a:chExt cx="6790759" cy="1692640"/>
            </a:xfrm>
          </p:grpSpPr>
          <p:sp>
            <p:nvSpPr>
              <p:cNvPr id="146" name="正方形/長方形 145"/>
              <p:cNvSpPr/>
              <p:nvPr/>
            </p:nvSpPr>
            <p:spPr>
              <a:xfrm>
                <a:off x="1899294" y="6007438"/>
                <a:ext cx="612000" cy="720000"/>
              </a:xfrm>
              <a:prstGeom prst="rect">
                <a:avLst/>
              </a:prstGeom>
              <a:solidFill>
                <a:srgbClr val="F79646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4894203" y="5034798"/>
                <a:ext cx="2304000" cy="972000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672716" y="5034798"/>
                <a:ext cx="2412000" cy="972000"/>
              </a:xfrm>
              <a:prstGeom prst="rect">
                <a:avLst/>
              </a:prstGeom>
              <a:solidFill>
                <a:srgbClr val="F79646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715829" y="5070798"/>
                <a:ext cx="2340000" cy="900000"/>
              </a:xfrm>
              <a:prstGeom prst="rect">
                <a:avLst/>
              </a:prstGeom>
              <a:solidFill>
                <a:srgbClr val="F79646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4933808" y="5070798"/>
                <a:ext cx="2232000" cy="900000"/>
              </a:xfrm>
              <a:prstGeom prst="rect">
                <a:avLst/>
              </a:prstGeom>
              <a:solidFill>
                <a:srgbClr val="1F497D">
                  <a:lumMod val="60000"/>
                  <a:lumOff val="40000"/>
                </a:srgb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1935294" y="5970269"/>
                <a:ext cx="540000" cy="720000"/>
              </a:xfrm>
              <a:prstGeom prst="rect">
                <a:avLst/>
              </a:prstGeom>
              <a:solidFill>
                <a:srgbClr val="F79646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2598213" y="5070798"/>
                <a:ext cx="450000" cy="900000"/>
              </a:xfrm>
              <a:prstGeom prst="rect">
                <a:avLst/>
              </a:prstGeom>
              <a:solidFill>
                <a:srgbClr val="9BBB59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4933808" y="5070798"/>
                <a:ext cx="900000" cy="900000"/>
              </a:xfrm>
              <a:prstGeom prst="rect">
                <a:avLst/>
              </a:prstGeom>
              <a:solidFill>
                <a:srgbClr val="9BBB5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3084716" y="5034798"/>
                <a:ext cx="1800000" cy="972000"/>
              </a:xfrm>
              <a:prstGeom prst="rect">
                <a:avLst/>
              </a:prstGeom>
              <a:gradFill rotWithShape="1">
                <a:gsLst>
                  <a:gs pos="0">
                    <a:srgbClr val="8064A2">
                      <a:tint val="50000"/>
                      <a:satMod val="300000"/>
                    </a:srgbClr>
                  </a:gs>
                  <a:gs pos="35000">
                    <a:srgbClr val="8064A2">
                      <a:tint val="37000"/>
                      <a:satMod val="300000"/>
                    </a:srgbClr>
                  </a:gs>
                  <a:gs pos="100000">
                    <a:srgbClr val="8064A2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55" name="円/楕円 154"/>
              <p:cNvSpPr/>
              <p:nvPr/>
            </p:nvSpPr>
            <p:spPr>
              <a:xfrm>
                <a:off x="3622106" y="5160798"/>
                <a:ext cx="720000" cy="720000"/>
              </a:xfrm>
              <a:prstGeom prst="ellipse">
                <a:avLst/>
              </a:prstGeom>
              <a:solidFill>
                <a:srgbClr val="8064A2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1400" kern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56" name="テキスト ボックス 155"/>
              <p:cNvSpPr txBox="1"/>
              <p:nvPr/>
            </p:nvSpPr>
            <p:spPr>
              <a:xfrm>
                <a:off x="5840418" y="5119757"/>
                <a:ext cx="12673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1400" kern="0" dirty="0" smtClean="0">
                    <a:solidFill>
                      <a:prstClr val="white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37.0m</a:t>
                </a:r>
                <a:endParaRPr lang="ja-JP" altLang="en-US" sz="1400" kern="0" dirty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157" name="直線矢印コネクタ 156"/>
              <p:cNvCxnSpPr>
                <a:stCxn id="153" idx="3"/>
                <a:endCxn id="150" idx="3"/>
              </p:cNvCxnSpPr>
              <p:nvPr/>
            </p:nvCxnSpPr>
            <p:spPr>
              <a:xfrm>
                <a:off x="5833808" y="5520798"/>
                <a:ext cx="13320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" lastClr="FFFFFF"/>
                </a:solidFill>
                <a:prstDash val="solid"/>
                <a:headEnd type="arrow"/>
                <a:tailEnd type="arrow"/>
              </a:ln>
              <a:effectLst/>
            </p:spPr>
          </p:cxnSp>
          <p:sp>
            <p:nvSpPr>
              <p:cNvPr id="158" name="テキスト ボックス 157"/>
              <p:cNvSpPr txBox="1"/>
              <p:nvPr/>
            </p:nvSpPr>
            <p:spPr>
              <a:xfrm>
                <a:off x="1023350" y="5119757"/>
                <a:ext cx="12673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1400" kern="0" dirty="0" smtClean="0">
                    <a:solidFill>
                      <a:prstClr val="white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52.5m</a:t>
                </a:r>
                <a:endParaRPr lang="ja-JP" altLang="en-US" sz="1400" kern="0" dirty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159" name="直線矢印コネクタ 158"/>
              <p:cNvCxnSpPr>
                <a:stCxn id="149" idx="1"/>
                <a:endCxn id="152" idx="1"/>
              </p:cNvCxnSpPr>
              <p:nvPr/>
            </p:nvCxnSpPr>
            <p:spPr>
              <a:xfrm>
                <a:off x="715829" y="5520798"/>
                <a:ext cx="188238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" lastClr="FFFFFF"/>
                </a:solidFill>
                <a:prstDash val="solid"/>
                <a:headEnd type="arrow"/>
                <a:tailEnd type="arrow"/>
              </a:ln>
              <a:effectLst/>
            </p:spPr>
          </p:cxnSp>
          <p:sp>
            <p:nvSpPr>
              <p:cNvPr id="160" name="テキスト ボックス 159"/>
              <p:cNvSpPr txBox="1"/>
              <p:nvPr/>
            </p:nvSpPr>
            <p:spPr>
              <a:xfrm>
                <a:off x="682928" y="5581037"/>
                <a:ext cx="19152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1400" kern="0" dirty="0" smtClean="0">
                    <a:solidFill>
                      <a:prstClr val="white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Assembly Area</a:t>
                </a:r>
                <a:endParaRPr lang="ja-JP" altLang="en-US" sz="1400" kern="0" dirty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1" name="テキスト ボックス 160"/>
              <p:cNvSpPr txBox="1"/>
              <p:nvPr/>
            </p:nvSpPr>
            <p:spPr>
              <a:xfrm>
                <a:off x="5557035" y="5616981"/>
                <a:ext cx="19064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1400" kern="0" dirty="0" smtClean="0">
                    <a:solidFill>
                      <a:prstClr val="white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Assembly Area</a:t>
                </a:r>
                <a:endParaRPr lang="ja-JP" altLang="en-US" sz="1400" kern="0" dirty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2" name="テキスト ボックス 161"/>
              <p:cNvSpPr txBox="1"/>
              <p:nvPr/>
            </p:nvSpPr>
            <p:spPr>
              <a:xfrm>
                <a:off x="3202311" y="5240308"/>
                <a:ext cx="15841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1400" kern="0" dirty="0" smtClean="0">
                    <a:solidFill>
                      <a:prstClr val="white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Main </a:t>
                </a:r>
              </a:p>
              <a:p>
                <a:pPr algn="ctr" defTabSz="50165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ja-JP" sz="1400" kern="0" dirty="0" smtClean="0">
                    <a:solidFill>
                      <a:prstClr val="white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Shaft</a:t>
                </a:r>
                <a:endParaRPr lang="ja-JP" altLang="en-US" sz="1400" kern="0" dirty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28" name="テキスト ボックス 127"/>
            <p:cNvSpPr txBox="1"/>
            <p:nvPr/>
          </p:nvSpPr>
          <p:spPr>
            <a:xfrm>
              <a:off x="2009347" y="4553952"/>
              <a:ext cx="1742594" cy="25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67.0</a:t>
              </a:r>
              <a:r>
                <a:rPr lang="ja-JP" altLang="en-US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(65.0)m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9" name="テキスト ボックス 128"/>
            <p:cNvSpPr txBox="1"/>
            <p:nvPr/>
          </p:nvSpPr>
          <p:spPr>
            <a:xfrm>
              <a:off x="6088484" y="4553952"/>
              <a:ext cx="1960805" cy="25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64.0</a:t>
              </a:r>
              <a:r>
                <a:rPr lang="ja-JP" altLang="en-US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(62.0m)m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30" name="直線矢印コネクタ 129"/>
            <p:cNvCxnSpPr/>
            <p:nvPr/>
          </p:nvCxnSpPr>
          <p:spPr>
            <a:xfrm>
              <a:off x="1757987" y="4813520"/>
              <a:ext cx="241200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131" name="直線矢印コネクタ 130"/>
            <p:cNvCxnSpPr/>
            <p:nvPr/>
          </p:nvCxnSpPr>
          <p:spPr>
            <a:xfrm>
              <a:off x="5966315" y="4813520"/>
              <a:ext cx="230400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32" name="テキスト ボックス 131"/>
            <p:cNvSpPr txBox="1"/>
            <p:nvPr/>
          </p:nvSpPr>
          <p:spPr>
            <a:xfrm>
              <a:off x="1947508" y="6192327"/>
              <a:ext cx="9331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20.0m</a:t>
              </a:r>
            </a:p>
            <a:p>
              <a:pPr algn="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(20.0m)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3" name="テキスト ボックス 132"/>
            <p:cNvSpPr txBox="1"/>
            <p:nvPr/>
          </p:nvSpPr>
          <p:spPr>
            <a:xfrm>
              <a:off x="2380841" y="6813937"/>
              <a:ext cx="16633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17.0(15.0)m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 rot="16200000">
              <a:off x="3350505" y="5282112"/>
              <a:ext cx="1076483" cy="565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Platform</a:t>
              </a:r>
            </a:p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12.5m</a:t>
              </a:r>
              <a:endParaRPr lang="ja-JP" altLang="en-US" sz="1400" kern="0" dirty="0" smtClean="0">
                <a:solidFill>
                  <a:prstClr val="white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 rot="16200000">
              <a:off x="5941811" y="5314024"/>
              <a:ext cx="1012660" cy="565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Platform</a:t>
              </a:r>
            </a:p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white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25.0m</a:t>
              </a:r>
              <a:endParaRPr lang="ja-JP" altLang="en-US" sz="1400" kern="0" dirty="0" smtClean="0">
                <a:solidFill>
                  <a:prstClr val="white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36" name="直線矢印コネクタ 135"/>
            <p:cNvCxnSpPr/>
            <p:nvPr/>
          </p:nvCxnSpPr>
          <p:spPr>
            <a:xfrm>
              <a:off x="4162713" y="4813520"/>
              <a:ext cx="180000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37" name="テキスト ボックス 136"/>
            <p:cNvSpPr txBox="1"/>
            <p:nvPr/>
          </p:nvSpPr>
          <p:spPr>
            <a:xfrm>
              <a:off x="4253502" y="4553952"/>
              <a:ext cx="1584176" cy="25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50.0m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8" name="テキスト ボックス 137"/>
            <p:cNvSpPr txBox="1"/>
            <p:nvPr/>
          </p:nvSpPr>
          <p:spPr>
            <a:xfrm>
              <a:off x="4159775" y="6253548"/>
              <a:ext cx="18094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Shaft Construction</a:t>
              </a:r>
              <a:b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</a:b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Area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39" name="直線矢印コネクタ 138"/>
            <p:cNvCxnSpPr/>
            <p:nvPr/>
          </p:nvCxnSpPr>
          <p:spPr>
            <a:xfrm>
              <a:off x="1772489" y="4524695"/>
              <a:ext cx="651600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40" name="テキスト ボックス 139"/>
            <p:cNvSpPr txBox="1"/>
            <p:nvPr/>
          </p:nvSpPr>
          <p:spPr>
            <a:xfrm>
              <a:off x="8563261" y="5360144"/>
              <a:ext cx="11089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" charset="0"/>
                </a:rPr>
                <a:t>27.0</a:t>
              </a:r>
            </a:p>
            <a:p>
              <a:pPr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" charset="0"/>
                </a:rPr>
                <a:t>(25.0)m</a:t>
              </a:r>
              <a:endParaRPr lang="ja-JP" altLang="en-US" sz="1400" kern="0" dirty="0" smtClean="0">
                <a:solidFill>
                  <a:prstClr val="black"/>
                </a:solidFill>
                <a:latin typeface="Arial" charset="0"/>
              </a:endParaRPr>
            </a:p>
          </p:txBody>
        </p:sp>
        <p:cxnSp>
          <p:nvCxnSpPr>
            <p:cNvPr id="141" name="直線矢印コネクタ 140"/>
            <p:cNvCxnSpPr/>
            <p:nvPr/>
          </p:nvCxnSpPr>
          <p:spPr>
            <a:xfrm flipH="1">
              <a:off x="8527175" y="5119757"/>
              <a:ext cx="11359" cy="97354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42" name="テキスト ボックス 141"/>
            <p:cNvSpPr txBox="1"/>
            <p:nvPr/>
          </p:nvSpPr>
          <p:spPr>
            <a:xfrm>
              <a:off x="6067193" y="6197027"/>
              <a:ext cx="2614941" cy="906281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31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Outer space</a:t>
              </a:r>
            </a:p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ILD:</a:t>
              </a:r>
              <a:r>
                <a:rPr lang="ja-JP" altLang="en-US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L67.0m</a:t>
              </a:r>
              <a:r>
                <a:rPr lang="ja-JP" altLang="en-US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x</a:t>
              </a:r>
              <a:r>
                <a:rPr lang="ja-JP" altLang="en-US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w27.0m</a:t>
              </a:r>
            </a:p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err="1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SiD</a:t>
              </a: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:</a:t>
              </a:r>
              <a:r>
                <a:rPr lang="ja-JP" altLang="en-US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L64.0m</a:t>
              </a:r>
              <a:r>
                <a:rPr lang="ja-JP" altLang="en-US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x</a:t>
              </a:r>
              <a:r>
                <a:rPr lang="ja-JP" altLang="en-US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w27.0m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3" name="テキスト ボックス 142"/>
            <p:cNvSpPr txBox="1"/>
            <p:nvPr/>
          </p:nvSpPr>
          <p:spPr>
            <a:xfrm>
              <a:off x="2286644" y="4838234"/>
              <a:ext cx="1188000" cy="25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ILD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4" name="テキスト ボックス 143"/>
            <p:cNvSpPr txBox="1"/>
            <p:nvPr/>
          </p:nvSpPr>
          <p:spPr>
            <a:xfrm>
              <a:off x="6497105" y="4838234"/>
              <a:ext cx="1188000" cy="25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err="1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SiD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5" name="テキスト ボックス 144"/>
            <p:cNvSpPr txBox="1"/>
            <p:nvPr/>
          </p:nvSpPr>
          <p:spPr>
            <a:xfrm>
              <a:off x="4435618" y="4838234"/>
              <a:ext cx="1188000" cy="25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0165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1400" kern="0" dirty="0" smtClean="0">
                  <a:solidFill>
                    <a:prstClr val="black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Common</a:t>
              </a:r>
              <a:endParaRPr lang="ja-JP" altLang="en-US" sz="1400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pic>
        <p:nvPicPr>
          <p:cNvPr id="16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232" b="-4630"/>
          <a:stretch/>
        </p:blipFill>
        <p:spPr bwMode="auto">
          <a:xfrm>
            <a:off x="770213" y="1527818"/>
            <a:ext cx="4152843" cy="2146939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ffectLst/>
          <a:extLst/>
        </p:spPr>
      </p:pic>
      <p:sp>
        <p:nvSpPr>
          <p:cNvPr id="164" name="円/楕円 163"/>
          <p:cNvSpPr/>
          <p:nvPr/>
        </p:nvSpPr>
        <p:spPr>
          <a:xfrm>
            <a:off x="2804180" y="2763476"/>
            <a:ext cx="677742" cy="326088"/>
          </a:xfrm>
          <a:prstGeom prst="ellipse">
            <a:avLst/>
          </a:prstGeom>
          <a:noFill/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lIns="100584" tIns="50292" rIns="100584" bIns="50292" rtlCol="0" anchor="ctr"/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000" kern="0" smtClean="0">
              <a:solidFill>
                <a:prstClr val="white"/>
              </a:solidFill>
            </a:endParaRPr>
          </a:p>
        </p:txBody>
      </p:sp>
      <p:sp>
        <p:nvSpPr>
          <p:cNvPr id="165" name="円/楕円 164"/>
          <p:cNvSpPr/>
          <p:nvPr/>
        </p:nvSpPr>
        <p:spPr>
          <a:xfrm>
            <a:off x="4639811" y="2050130"/>
            <a:ext cx="323567" cy="608189"/>
          </a:xfrm>
          <a:prstGeom prst="ellipse">
            <a:avLst/>
          </a:prstGeom>
          <a:noFill/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lIns="100584" tIns="50292" rIns="100584" bIns="50292" rtlCol="0" anchor="ctr"/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000" kern="0" smtClean="0">
              <a:solidFill>
                <a:prstClr val="white"/>
              </a:solidFill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2238034" y="1310714"/>
            <a:ext cx="1558714" cy="27699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wrap="square" lIns="72000" tIns="0" rIns="72000" bIns="0" rtlCol="0">
            <a:spAutoFit/>
          </a:bodyPr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kern="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</a:t>
            </a:r>
            <a:endParaRPr lang="ja-JP" altLang="en-US" kern="0" dirty="0" smtClean="0">
              <a:solidFill>
                <a:prstClr val="black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7" name="円/楕円 166"/>
          <p:cNvSpPr/>
          <p:nvPr/>
        </p:nvSpPr>
        <p:spPr>
          <a:xfrm>
            <a:off x="3652296" y="3006693"/>
            <a:ext cx="554015" cy="308578"/>
          </a:xfrm>
          <a:prstGeom prst="ellipse">
            <a:avLst/>
          </a:prstGeom>
          <a:noFill/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lIns="100584" tIns="50292" rIns="100584" bIns="50292" rtlCol="0" anchor="ctr"/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000" kern="0" smtClean="0">
              <a:solidFill>
                <a:prstClr val="white"/>
              </a:solidFill>
            </a:endParaRPr>
          </a:p>
        </p:txBody>
      </p:sp>
      <p:sp>
        <p:nvSpPr>
          <p:cNvPr id="168" name="円/楕円 167"/>
          <p:cNvSpPr/>
          <p:nvPr/>
        </p:nvSpPr>
        <p:spPr>
          <a:xfrm>
            <a:off x="2331286" y="1558784"/>
            <a:ext cx="663195" cy="402261"/>
          </a:xfrm>
          <a:prstGeom prst="ellipse">
            <a:avLst/>
          </a:prstGeom>
          <a:noFill/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lIns="100584" tIns="50292" rIns="100584" bIns="50292" rtlCol="0" anchor="ctr"/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000" kern="0" smtClean="0">
              <a:solidFill>
                <a:prstClr val="white"/>
              </a:solidFill>
            </a:endParaRPr>
          </a:p>
        </p:txBody>
      </p:sp>
      <p:sp>
        <p:nvSpPr>
          <p:cNvPr id="169" name="円/楕円 168"/>
          <p:cNvSpPr/>
          <p:nvPr/>
        </p:nvSpPr>
        <p:spPr>
          <a:xfrm>
            <a:off x="3204446" y="1524320"/>
            <a:ext cx="639606" cy="410381"/>
          </a:xfrm>
          <a:prstGeom prst="ellipse">
            <a:avLst/>
          </a:prstGeom>
          <a:noFill/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lIns="100584" tIns="50292" rIns="100584" bIns="50292" rtlCol="0" anchor="ctr"/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000" kern="0" smtClean="0">
              <a:solidFill>
                <a:prstClr val="white"/>
              </a:solidFill>
            </a:endParaRPr>
          </a:p>
        </p:txBody>
      </p:sp>
      <p:sp>
        <p:nvSpPr>
          <p:cNvPr id="170" name="円/楕円 169"/>
          <p:cNvSpPr/>
          <p:nvPr/>
        </p:nvSpPr>
        <p:spPr>
          <a:xfrm>
            <a:off x="1704178" y="2675869"/>
            <a:ext cx="627108" cy="366225"/>
          </a:xfrm>
          <a:prstGeom prst="ellipse">
            <a:avLst/>
          </a:prstGeom>
          <a:noFill/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lIns="100584" tIns="50292" rIns="100584" bIns="50292" rtlCol="0" anchor="ctr"/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000" kern="0" smtClean="0">
              <a:solidFill>
                <a:prstClr val="white"/>
              </a:solidFill>
            </a:endParaRPr>
          </a:p>
        </p:txBody>
      </p:sp>
      <p:pic>
        <p:nvPicPr>
          <p:cNvPr id="17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4087"/>
          <a:stretch/>
        </p:blipFill>
        <p:spPr bwMode="auto">
          <a:xfrm>
            <a:off x="5497684" y="1661883"/>
            <a:ext cx="3196661" cy="1834892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2" name="直線矢印コネクタ 171"/>
          <p:cNvCxnSpPr/>
          <p:nvPr/>
        </p:nvCxnSpPr>
        <p:spPr>
          <a:xfrm>
            <a:off x="7952211" y="2094998"/>
            <a:ext cx="432351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173" name="直線コネクタ 172"/>
          <p:cNvCxnSpPr/>
          <p:nvPr/>
        </p:nvCxnSpPr>
        <p:spPr>
          <a:xfrm flipV="1">
            <a:off x="7952211" y="2067038"/>
            <a:ext cx="0" cy="106772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74" name="テキスト ボックス 173"/>
          <p:cNvSpPr txBox="1"/>
          <p:nvPr/>
        </p:nvSpPr>
        <p:spPr>
          <a:xfrm>
            <a:off x="7883961" y="1824140"/>
            <a:ext cx="734025" cy="301621"/>
          </a:xfrm>
          <a:prstGeom prst="rect">
            <a:avLst/>
          </a:prstGeom>
          <a:noFill/>
        </p:spPr>
        <p:txBody>
          <a:bodyPr wrap="square" lIns="100584" tIns="50292" rIns="100584" bIns="50292" rtlCol="0">
            <a:spAutoFit/>
          </a:bodyPr>
          <a:lstStyle/>
          <a:p>
            <a:pPr defTabSz="50165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300" dirty="0">
                <a:solidFill>
                  <a:prstClr val="black"/>
                </a:solidFill>
                <a:latin typeface="Arial" charset="0"/>
              </a:rPr>
              <a:t>18.0m</a:t>
            </a:r>
            <a:endParaRPr kumimoji="1" lang="ja-JP" altLang="en-US" sz="1300" dirty="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175" name="直線矢印コネクタ 174"/>
          <p:cNvCxnSpPr/>
          <p:nvPr/>
        </p:nvCxnSpPr>
        <p:spPr>
          <a:xfrm>
            <a:off x="6053375" y="2079493"/>
            <a:ext cx="1901842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arrow"/>
            <a:tailEnd type="arrow"/>
          </a:ln>
          <a:effectLst/>
        </p:spPr>
      </p:cxnSp>
      <p:sp>
        <p:nvSpPr>
          <p:cNvPr id="176" name="テキスト ボックス 175"/>
          <p:cNvSpPr txBox="1"/>
          <p:nvPr/>
        </p:nvSpPr>
        <p:spPr>
          <a:xfrm>
            <a:off x="6590629" y="1879438"/>
            <a:ext cx="734025" cy="200055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 defTabSz="50165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300" dirty="0">
                <a:solidFill>
                  <a:prstClr val="black"/>
                </a:solidFill>
                <a:latin typeface="Arial" charset="0"/>
              </a:rPr>
              <a:t>62.0m</a:t>
            </a:r>
            <a:endParaRPr kumimoji="1" lang="ja-JP" altLang="en-US" sz="13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7" name="円/楕円 176"/>
          <p:cNvSpPr/>
          <p:nvPr/>
        </p:nvSpPr>
        <p:spPr>
          <a:xfrm>
            <a:off x="6548673" y="1850770"/>
            <a:ext cx="667295" cy="315093"/>
          </a:xfrm>
          <a:prstGeom prst="ellipse">
            <a:avLst/>
          </a:prstGeom>
          <a:noFill/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100584" tIns="50292" rIns="100584" bIns="50292" rtlCol="0" anchor="ctr"/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000" kern="0" smtClean="0">
              <a:solidFill>
                <a:prstClr val="white"/>
              </a:solidFill>
            </a:endParaRPr>
          </a:p>
        </p:txBody>
      </p:sp>
      <p:sp>
        <p:nvSpPr>
          <p:cNvPr id="178" name="円/楕円 177"/>
          <p:cNvSpPr/>
          <p:nvPr/>
        </p:nvSpPr>
        <p:spPr>
          <a:xfrm>
            <a:off x="5395950" y="2316974"/>
            <a:ext cx="400377" cy="577671"/>
          </a:xfrm>
          <a:prstGeom prst="ellipse">
            <a:avLst/>
          </a:prstGeom>
          <a:noFill/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100584" tIns="50292" rIns="100584" bIns="50292" rtlCol="0" anchor="ctr"/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000" kern="0" smtClean="0">
              <a:solidFill>
                <a:prstClr val="white"/>
              </a:solidFill>
            </a:endParaRPr>
          </a:p>
        </p:txBody>
      </p:sp>
      <p:cxnSp>
        <p:nvCxnSpPr>
          <p:cNvPr id="179" name="直線コネクタ 178"/>
          <p:cNvCxnSpPr/>
          <p:nvPr/>
        </p:nvCxnSpPr>
        <p:spPr>
          <a:xfrm flipV="1">
            <a:off x="8374980" y="2041612"/>
            <a:ext cx="0" cy="106772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80" name="円/楕円 179"/>
          <p:cNvSpPr/>
          <p:nvPr/>
        </p:nvSpPr>
        <p:spPr>
          <a:xfrm>
            <a:off x="7152515" y="2957910"/>
            <a:ext cx="667295" cy="315093"/>
          </a:xfrm>
          <a:prstGeom prst="ellipse">
            <a:avLst/>
          </a:prstGeom>
          <a:noFill/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100584" tIns="50292" rIns="100584" bIns="50292" rtlCol="0" anchor="ctr"/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2000" kern="0" smtClean="0">
              <a:solidFill>
                <a:prstClr val="white"/>
              </a:solidFill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6507654" y="1332639"/>
            <a:ext cx="1468050" cy="27699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wrap="square" lIns="36000" tIns="0" rIns="36000" bIns="0" rtlCol="0">
            <a:spAutoFit/>
          </a:bodyPr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kern="0" dirty="0" err="1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endParaRPr lang="ja-JP" altLang="en-US" kern="0" dirty="0" smtClean="0">
              <a:solidFill>
                <a:prstClr val="black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3456296" y="358206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0165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1400" dirty="0" smtClean="0">
                <a:solidFill>
                  <a:prstClr val="black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181.0m</a:t>
            </a:r>
            <a:endParaRPr kumimoji="1" lang="ja-JP" altLang="en-US" sz="1400" dirty="0">
              <a:solidFill>
                <a:prstClr val="black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2E82A6-FA2A-421D-BAD5-FCCA6D939DD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Required Space of Assembly Hall </a:t>
            </a:r>
          </a:p>
        </p:txBody>
      </p:sp>
    </p:spTree>
    <p:extLst>
      <p:ext uri="{BB962C8B-B14F-4D97-AF65-F5344CB8AC3E}">
        <p14:creationId xmlns:p14="http://schemas.microsoft.com/office/powerpoint/2010/main" val="332646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SID Assembly Assumptions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0" r="14209" b="26940"/>
          <a:stretch/>
        </p:blipFill>
        <p:spPr>
          <a:xfrm>
            <a:off x="359002" y="2648230"/>
            <a:ext cx="5181600" cy="405737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949329"/>
              </p:ext>
            </p:extLst>
          </p:nvPr>
        </p:nvGraphicFramePr>
        <p:xfrm>
          <a:off x="5715000" y="2536226"/>
          <a:ext cx="3093882" cy="3874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717"/>
                <a:gridCol w="928165"/>
              </a:tblGrid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Weight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effectLst/>
                          <a:latin typeface="Arial"/>
                        </a:rPr>
                        <a:t>Metric Tons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Tracker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Barrel Ecal</a:t>
                      </a:r>
                      <a:endParaRPr 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Barrel </a:t>
                      </a:r>
                      <a:r>
                        <a:rPr lang="en-US" sz="14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Hcal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450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Coil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rgbClr val="FF0000"/>
                          </a:solidFill>
                          <a:effectLst/>
                        </a:rPr>
                        <a:t>162</a:t>
                      </a:r>
                      <a:endParaRPr lang="en-US" sz="1400" b="0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Barrel Iron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3100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Total Barrel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3773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Endcap Ecal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Endcap Hcal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38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Endcap Iron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2100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Pacman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100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BDS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Total Door (x1)</a:t>
                      </a:r>
                      <a:endParaRPr 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2253</a:t>
                      </a:r>
                      <a:endParaRPr lang="en-US" sz="1400" b="1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 </a:t>
                      </a:r>
                      <a:endParaRPr 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42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Total SiD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8278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9002" y="1295400"/>
            <a:ext cx="5761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Maximum Permissible </a:t>
            </a:r>
            <a:r>
              <a:rPr lang="en-US" dirty="0"/>
              <a:t>L</a:t>
            </a:r>
            <a:r>
              <a:rPr lang="en-US" dirty="0" smtClean="0"/>
              <a:t>oad on Road, 60  ÷ 80 tons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Assembly on surface of Magnet, solenoid, </a:t>
            </a:r>
            <a:r>
              <a:rPr lang="en-US" dirty="0" err="1" smtClean="0"/>
              <a:t>Hcals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0102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61533"/>
            <a:ext cx="4372721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7" y="3941232"/>
            <a:ext cx="4370166" cy="2772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shaft Installation</a:t>
            </a:r>
            <a:endParaRPr lang="en-US" dirty="0"/>
          </a:p>
        </p:txBody>
      </p:sp>
      <p:pic>
        <p:nvPicPr>
          <p:cNvPr id="15" name="Picture 14" descr="sur9.jpg"/>
          <p:cNvPicPr>
            <a:picLocks noChangeAspect="1"/>
          </p:cNvPicPr>
          <p:nvPr/>
        </p:nvPicPr>
        <p:blipFill rotWithShape="1">
          <a:blip r:embed="rId4" cstate="print"/>
          <a:srcRect l="27243" r="22440" b="4034"/>
          <a:stretch/>
        </p:blipFill>
        <p:spPr>
          <a:xfrm>
            <a:off x="4487330" y="1269999"/>
            <a:ext cx="459740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6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Cavern </a:t>
            </a:r>
            <a:r>
              <a:rPr lang="en-US" dirty="0" smtClean="0"/>
              <a:t>Width, at the floor level = 21 m</a:t>
            </a:r>
            <a:endParaRPr lang="en-US" dirty="0"/>
          </a:p>
        </p:txBody>
      </p:sp>
      <p:pic>
        <p:nvPicPr>
          <p:cNvPr id="5" name="Picture 2" descr="C:\Users\Marco\Box Sync\ILC\SID on platform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38400"/>
            <a:ext cx="4419600" cy="416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5" t="8561" r="24043" b="6586"/>
          <a:stretch/>
        </p:blipFill>
        <p:spPr bwMode="auto">
          <a:xfrm>
            <a:off x="4648199" y="1676400"/>
            <a:ext cx="3868757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800" y="1371600"/>
            <a:ext cx="441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Set </a:t>
            </a:r>
            <a:r>
              <a:rPr lang="en-US" dirty="0"/>
              <a:t>by the platform </a:t>
            </a:r>
            <a:r>
              <a:rPr lang="en-US" dirty="0" smtClean="0"/>
              <a:t>requirements</a:t>
            </a:r>
          </a:p>
          <a:p>
            <a:r>
              <a:rPr lang="en-US" dirty="0"/>
              <a:t>	</a:t>
            </a:r>
            <a:r>
              <a:rPr lang="en-US" dirty="0" smtClean="0"/>
              <a:t>2 m opening on the beam</a:t>
            </a:r>
          </a:p>
          <a:p>
            <a:r>
              <a:rPr lang="en-US" dirty="0"/>
              <a:t>	</a:t>
            </a:r>
            <a:r>
              <a:rPr lang="en-US" dirty="0" smtClean="0"/>
              <a:t>Space for Cryogenics and Infra.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565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 </a:t>
            </a:r>
            <a:r>
              <a:rPr lang="en-US" dirty="0" smtClean="0"/>
              <a:t>Assembly and Installation </a:t>
            </a:r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28796" y="4440767"/>
            <a:ext cx="5867400" cy="1676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1822" y="4368800"/>
            <a:ext cx="1600200" cy="1651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010400" y="3352800"/>
            <a:ext cx="3048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86400" y="2760133"/>
            <a:ext cx="2794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60 tons Road Transport</a:t>
            </a:r>
            <a:endParaRPr lang="en-US" dirty="0"/>
          </a:p>
        </p:txBody>
      </p:sp>
      <p:sp>
        <p:nvSpPr>
          <p:cNvPr id="9" name="Bent Arrow 8"/>
          <p:cNvSpPr/>
          <p:nvPr/>
        </p:nvSpPr>
        <p:spPr>
          <a:xfrm rot="10800000">
            <a:off x="6161184" y="4572000"/>
            <a:ext cx="1154016" cy="990600"/>
          </a:xfrm>
          <a:prstGeom prst="bentArrow">
            <a:avLst>
              <a:gd name="adj1" fmla="val 36966"/>
              <a:gd name="adj2" fmla="val 34829"/>
              <a:gd name="adj3" fmla="val 25000"/>
              <a:gd name="adj4" fmla="val 497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17171" y="4992469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Bridge Crane</a:t>
            </a:r>
          </a:p>
          <a:p>
            <a:pPr algn="ctr"/>
            <a:r>
              <a:rPr lang="en-US" dirty="0" smtClean="0"/>
              <a:t>~ 200 tons</a:t>
            </a:r>
            <a:endParaRPr lang="en-US" dirty="0"/>
          </a:p>
        </p:txBody>
      </p:sp>
      <p:sp>
        <p:nvSpPr>
          <p:cNvPr id="11" name="Chevron 10"/>
          <p:cNvSpPr/>
          <p:nvPr/>
        </p:nvSpPr>
        <p:spPr>
          <a:xfrm flipH="1">
            <a:off x="3394595" y="4572000"/>
            <a:ext cx="1676863" cy="1295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96736" y="4916270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Gantry</a:t>
            </a:r>
          </a:p>
          <a:p>
            <a:r>
              <a:rPr lang="en-US" dirty="0" smtClean="0"/>
              <a:t>4,000 tons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85222" y="3962400"/>
            <a:ext cx="533400" cy="3048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85222" y="6172200"/>
            <a:ext cx="533400" cy="3048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061422" y="4326466"/>
            <a:ext cx="381000" cy="17526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1822" y="1295400"/>
            <a:ext cx="476778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u="sng" dirty="0"/>
              <a:t>T</a:t>
            </a:r>
            <a:r>
              <a:rPr lang="en-US" sz="2000" u="sng" dirty="0" smtClean="0"/>
              <a:t>asks</a:t>
            </a:r>
          </a:p>
          <a:p>
            <a:pPr marL="688975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Transport from factories to the site</a:t>
            </a:r>
          </a:p>
          <a:p>
            <a:pPr marL="688975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Assembly</a:t>
            </a:r>
          </a:p>
          <a:p>
            <a:pPr marL="688975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Magnet Commissioning</a:t>
            </a:r>
          </a:p>
          <a:p>
            <a:pPr marL="688975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Lowering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052022" y="6185932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50 pieces / 60 tons</a:t>
            </a:r>
            <a:endParaRPr lang="en-US" dirty="0"/>
          </a:p>
        </p:txBody>
      </p:sp>
      <p:pic>
        <p:nvPicPr>
          <p:cNvPr id="8194" name="Picture 2" descr="http://static.squarespace.com/static/53a07e4fe4b0097de32de948/t/53a9e5bde4b0ac3522f62ebc/1403643400424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975" y="3271122"/>
            <a:ext cx="1369958" cy="83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bizrice.com/upload/20120312/QD_Double_Girder_Hook_type_bridge_Cran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00"/>
          <a:stretch/>
        </p:blipFill>
        <p:spPr bwMode="auto">
          <a:xfrm>
            <a:off x="5245002" y="5604708"/>
            <a:ext cx="1405467" cy="88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3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Barrel Design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5058"/>
            <a:ext cx="8108950" cy="4581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0400" y="1485058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 tons Max per plate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5638800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plate: 17 tons through 29 tons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1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822</Words>
  <Application>Microsoft Office PowerPoint</Application>
  <PresentationFormat>On-screen Show (4:3)</PresentationFormat>
  <Paragraphs>237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</vt:lpstr>
      <vt:lpstr>MDI &amp; CFS :Detector Hall and Surface assembly</vt:lpstr>
      <vt:lpstr>Overview of the DH scheme change</vt:lpstr>
      <vt:lpstr>Outline of Baseline &amp; New Baseline</vt:lpstr>
      <vt:lpstr>Required Space of Assembly Hall </vt:lpstr>
      <vt:lpstr>SID Assembly Assumptions</vt:lpstr>
      <vt:lpstr>Vertical shaft Installation</vt:lpstr>
      <vt:lpstr>Cavern Width, at the floor level = 21 m</vt:lpstr>
      <vt:lpstr>SID Assembly and Installation Workflow</vt:lpstr>
      <vt:lpstr>Magnet Barrel Design</vt:lpstr>
      <vt:lpstr>Barrel Construction</vt:lpstr>
      <vt:lpstr>Magnet Assembly</vt:lpstr>
      <vt:lpstr>Solenoid Assembly and Installation</vt:lpstr>
      <vt:lpstr>Required Infrastructures on surface</vt:lpstr>
      <vt:lpstr>CMS Stray Field at 50cm from floor</vt:lpstr>
      <vt:lpstr>Detector Hall</vt:lpstr>
      <vt:lpstr>SID Fringe Fields</vt:lpstr>
      <vt:lpstr>Fringe field and Push-Pull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2012-06-11T23:50:00Z</dcterms:created>
  <dcterms:modified xsi:type="dcterms:W3CDTF">2015-04-06T17:10:38Z</dcterms:modified>
</cp:coreProperties>
</file>