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notesMasterIdLst>
    <p:notesMasterId r:id="rId15"/>
  </p:notesMasterIdLst>
  <p:handoutMasterIdLst>
    <p:handoutMasterId r:id="rId16"/>
  </p:handoutMasterIdLst>
  <p:sldIdLst>
    <p:sldId id="263" r:id="rId4"/>
    <p:sldId id="270" r:id="rId5"/>
    <p:sldId id="258" r:id="rId6"/>
    <p:sldId id="262" r:id="rId7"/>
    <p:sldId id="257" r:id="rId8"/>
    <p:sldId id="264" r:id="rId9"/>
    <p:sldId id="265" r:id="rId10"/>
    <p:sldId id="266" r:id="rId11"/>
    <p:sldId id="267" r:id="rId12"/>
    <p:sldId id="276" r:id="rId13"/>
    <p:sldId id="268" r:id="rId1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FFFF99"/>
    <a:srgbClr val="EFE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185" d="100"/>
          <a:sy n="185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896" cy="498677"/>
          </a:xfrm>
          <a:prstGeom prst="rect">
            <a:avLst/>
          </a:prstGeom>
        </p:spPr>
        <p:txBody>
          <a:bodyPr vert="horz" lIns="63334" tIns="31667" rIns="63334" bIns="31667" rtlCol="0"/>
          <a:lstStyle>
            <a:lvl1pPr algn="l">
              <a:defRPr sz="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209" y="0"/>
            <a:ext cx="2949895" cy="498677"/>
          </a:xfrm>
          <a:prstGeom prst="rect">
            <a:avLst/>
          </a:prstGeom>
        </p:spPr>
        <p:txBody>
          <a:bodyPr vert="horz" lIns="63334" tIns="31667" rIns="63334" bIns="31667" rtlCol="0"/>
          <a:lstStyle>
            <a:lvl1pPr algn="r">
              <a:defRPr sz="800"/>
            </a:lvl1pPr>
          </a:lstStyle>
          <a:p>
            <a:fld id="{A7F993C3-477E-4E72-B0CC-E013D04F6C4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61"/>
            <a:ext cx="2949896" cy="498677"/>
          </a:xfrm>
          <a:prstGeom prst="rect">
            <a:avLst/>
          </a:prstGeom>
        </p:spPr>
        <p:txBody>
          <a:bodyPr vert="horz" lIns="63334" tIns="31667" rIns="63334" bIns="31667" rtlCol="0" anchor="b"/>
          <a:lstStyle>
            <a:lvl1pPr algn="l">
              <a:defRPr sz="8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209" y="9440661"/>
            <a:ext cx="2949895" cy="498677"/>
          </a:xfrm>
          <a:prstGeom prst="rect">
            <a:avLst/>
          </a:prstGeom>
        </p:spPr>
        <p:txBody>
          <a:bodyPr vert="horz" lIns="63334" tIns="31667" rIns="63334" bIns="31667" rtlCol="0" anchor="b"/>
          <a:lstStyle>
            <a:lvl1pPr algn="r">
              <a:defRPr sz="800"/>
            </a:lvl1pPr>
          </a:lstStyle>
          <a:p>
            <a:fld id="{30315D6C-39E9-4BDA-9C28-7984DD0F7D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712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896" cy="496470"/>
          </a:xfrm>
          <a:prstGeom prst="rect">
            <a:avLst/>
          </a:prstGeom>
        </p:spPr>
        <p:txBody>
          <a:bodyPr vert="horz" lIns="63334" tIns="31667" rIns="63334" bIns="31667" rtlCol="0"/>
          <a:lstStyle>
            <a:lvl1pPr algn="l">
              <a:defRPr sz="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209" y="0"/>
            <a:ext cx="2949895" cy="496470"/>
          </a:xfrm>
          <a:prstGeom prst="rect">
            <a:avLst/>
          </a:prstGeom>
        </p:spPr>
        <p:txBody>
          <a:bodyPr vert="horz" lIns="63334" tIns="31667" rIns="63334" bIns="31667" rtlCol="0"/>
          <a:lstStyle>
            <a:lvl1pPr algn="r">
              <a:defRPr sz="800"/>
            </a:lvl1pPr>
          </a:lstStyle>
          <a:p>
            <a:fld id="{DC225D30-F981-4816-877F-362417B120DD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3334" tIns="31667" rIns="63334" bIns="3166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830" y="4720883"/>
            <a:ext cx="5445542" cy="4472646"/>
          </a:xfrm>
          <a:prstGeom prst="rect">
            <a:avLst/>
          </a:prstGeom>
        </p:spPr>
        <p:txBody>
          <a:bodyPr vert="horz" lIns="63334" tIns="31667" rIns="63334" bIns="3166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62"/>
            <a:ext cx="2949896" cy="496470"/>
          </a:xfrm>
          <a:prstGeom prst="rect">
            <a:avLst/>
          </a:prstGeom>
        </p:spPr>
        <p:txBody>
          <a:bodyPr vert="horz" lIns="63334" tIns="31667" rIns="63334" bIns="31667" rtlCol="0" anchor="b"/>
          <a:lstStyle>
            <a:lvl1pPr algn="l">
              <a:defRPr sz="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209" y="9440662"/>
            <a:ext cx="2949895" cy="496470"/>
          </a:xfrm>
          <a:prstGeom prst="rect">
            <a:avLst/>
          </a:prstGeom>
        </p:spPr>
        <p:txBody>
          <a:bodyPr vert="horz" lIns="63334" tIns="31667" rIns="63334" bIns="31667" rtlCol="0" anchor="b"/>
          <a:lstStyle>
            <a:lvl1pPr algn="r">
              <a:defRPr sz="800"/>
            </a:lvl1pPr>
          </a:lstStyle>
          <a:p>
            <a:fld id="{D1C5E94B-A71A-4F4A-B036-B833EFB8DF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990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09DDD-A9E4-44D7-8A5D-0A79AFC4436E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7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E94B-A71A-4F4A-B036-B833EFB8DFE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258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E94B-A71A-4F4A-B036-B833EFB8DFE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20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78D4-B51A-4CAA-829A-3E01B0E33382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504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0544-65EA-4DF1-A5AF-8446709A8DB7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94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A9C9-8170-4284-9466-D5540C9D594C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442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841" y="1437409"/>
            <a:ext cx="8823614" cy="468114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 marL="415595" indent="-415595">
              <a:defRPr sz="180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defRPr>
            </a:lvl2pPr>
            <a:lvl3pPr marL="731620" indent="-316026">
              <a:defRPr sz="15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81841" y="773546"/>
            <a:ext cx="8823614" cy="500303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defRPr sz="27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43663"/>
            <a:ext cx="980902" cy="239871"/>
          </a:xfrm>
        </p:spPr>
        <p:txBody>
          <a:bodyPr/>
          <a:lstStyle>
            <a:lvl1pPr algn="ctr">
              <a:defRPr sz="900"/>
            </a:lvl1pPr>
          </a:lstStyle>
          <a:p>
            <a:fld id="{F2CF7F20-01A0-484F-9D8F-22776564A26B}" type="datetime1">
              <a:rPr lang="ja-JP" altLang="en-US" smtClean="0"/>
              <a:t>2014/7/17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48051" y="6551975"/>
            <a:ext cx="695949" cy="239871"/>
          </a:xfrm>
        </p:spPr>
        <p:txBody>
          <a:bodyPr/>
          <a:lstStyle>
            <a:lvl1pPr algn="ctr">
              <a:defRPr sz="900"/>
            </a:lvl1pPr>
          </a:lstStyle>
          <a:p>
            <a:fld id="{E459363E-18ED-4758-B7ED-4D42C9C6D3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23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B36F3-0FAC-45CF-86A0-8B2B171CED6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3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ACCD-CA94-434A-94D7-35814881BE6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61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0DA0-F2BE-4A33-A4D2-B71BCD1BD0F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7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9C03-23C7-4408-B7D8-143FEBABF23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049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253F4-6B09-459E-9445-91F40160D5E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16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0B84F-9162-47CA-BDFC-E08A7D49C56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571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AF62-1119-4B4A-9674-5CEA37EF2E5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43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3B47-9D4C-416E-8B8A-2159F8A2455D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632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ACAA-7A8A-4FBC-A205-8563E447B1C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57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3AB4-595C-4BB9-8287-E73831A7B93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108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B0D5-5FF8-4AC6-A960-7FF88A05BF0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076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FB08-E5F4-454A-9212-E4B3777838F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919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3172-0E94-4E1E-B44A-19C6409734A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80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D9DD-A8C4-4334-A591-E28753D9071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4209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5271-C1D1-4455-8AC0-594C23712B5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094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E078-D7FE-4E4B-8F83-EC617AA9BAA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32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120ED-565C-477C-88EE-C1FAE02AB83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81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784CF-A403-4A64-BA79-8FF94F77044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4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AB6A-6EB5-4F69-A66E-7B5A319B0B48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586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4033-9B0B-4A61-87AA-EFA311E22EE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833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D92A-EC25-4C38-BCEB-17390F2C879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705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AE8B-1039-40F4-8596-75E98B8A5C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9903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7C1E0-F8B1-4CCA-8CE5-2B9BCDE15FF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700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7998-BF63-4D70-A977-E99C2C7C560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785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841" y="1437409"/>
            <a:ext cx="8823614" cy="468114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 marL="415595" indent="-415595">
              <a:defRPr sz="180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defRPr>
            </a:lvl2pPr>
            <a:lvl3pPr marL="731620" indent="-316026">
              <a:defRPr sz="15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4237464" cy="358111"/>
          </a:xfrm>
          <a:prstGeom prst="rect">
            <a:avLst/>
          </a:prstGeom>
        </p:spPr>
        <p:txBody>
          <a:bodyPr/>
          <a:lstStyle>
            <a:lvl1pPr>
              <a:defRPr sz="13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algn="ctr"/>
            <a:fld id="{D2C1C5B3-9C4E-43D2-A459-97C3CC73B75F}" type="datetime1">
              <a:rPr lang="ja-JP" altLang="en-US" smtClean="0">
                <a:solidFill>
                  <a:srgbClr val="C0504D">
                    <a:lumMod val="75000"/>
                  </a:srgbClr>
                </a:solidFill>
              </a:rPr>
              <a:t>2014/7/17</a:t>
            </a:fld>
            <a:endParaRPr lang="en-US" altLang="ja-JP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99721" y="6492875"/>
            <a:ext cx="744279" cy="365125"/>
          </a:xfrm>
          <a:prstGeom prst="rect">
            <a:avLst/>
          </a:prstGeom>
        </p:spPr>
        <p:txBody>
          <a:bodyPr/>
          <a:lstStyle>
            <a:lvl1pPr algn="ctr">
              <a:defRPr sz="13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7495DD6C-36D4-4A80-9089-07E93D1A16D4}" type="slidenum">
              <a:rPr lang="en-US" smtClean="0">
                <a:solidFill>
                  <a:srgbClr val="C0504D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81841" y="778967"/>
            <a:ext cx="8823614" cy="658443"/>
          </a:xfrm>
          <a:prstGeom prst="rect">
            <a:avLst/>
          </a:prstGeom>
        </p:spPr>
        <p:txBody>
          <a:bodyPr lIns="83119" tIns="41559" rIns="83119" bIns="41559"/>
          <a:lstStyle>
            <a:lvl1pPr algn="l">
              <a:defRPr sz="33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4601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F00E-CC62-44C6-84A6-DB95E61EB1ED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61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3C7D-941D-41E1-B70A-1788AB1349A2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39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8485-F18B-4FB8-888C-5650B0C5A4E7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46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CF713-9B14-4460-AB75-6360C65BECCC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06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1622-F9FF-4691-8F9A-C32DDD224AAE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33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32C0-4860-4AA2-93E3-5B6412F60BD7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80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41607"/>
            <a:ext cx="8829040" cy="793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090" y="1063624"/>
            <a:ext cx="8799830" cy="5255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AFDEF-BCE7-4B99-A266-82417D94E725}" type="datetime1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F306-9CBC-441E-9287-189F52FEF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457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A0305-2739-4E0F-876D-106D5E25CCD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04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2560" y="182247"/>
            <a:ext cx="8859520" cy="681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60" y="965200"/>
            <a:ext cx="8859520" cy="5466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690B3-6ECB-46BF-91BA-D440BFC0778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26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0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4"/>
          <p:cNvSpPr txBox="1">
            <a:spLocks/>
          </p:cNvSpPr>
          <p:nvPr/>
        </p:nvSpPr>
        <p:spPr>
          <a:xfrm>
            <a:off x="751434" y="2059007"/>
            <a:ext cx="6380886" cy="481356"/>
          </a:xfrm>
          <a:prstGeom prst="rect">
            <a:avLst/>
          </a:prstGeom>
        </p:spPr>
        <p:txBody>
          <a:bodyPr lIns="83119" tIns="41559" rIns="83119" bIns="41559"/>
          <a:lstStyle>
            <a:lvl1pPr algn="l" defTabSz="456000" rtl="0" eaLnBrk="1" fontAlgn="base" hangingPunct="1"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  <a:cs typeface="Arial" pitchFamily="34" charset="0"/>
              </a:defRPr>
            </a:lvl1pPr>
            <a:lvl2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15595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831190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246784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662379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  <a:defRPr/>
            </a:pPr>
            <a:r>
              <a:rPr lang="en-US" altLang="ja-JP" sz="2400" dirty="0">
                <a:solidFill>
                  <a:srgbClr val="009999"/>
                </a:solidFill>
              </a:rPr>
              <a:t>Review of </a:t>
            </a:r>
            <a:r>
              <a:rPr lang="en-US" altLang="ja-JP" sz="2400" dirty="0" smtClean="0">
                <a:solidFill>
                  <a:srgbClr val="009999"/>
                </a:solidFill>
              </a:rPr>
              <a:t>the previous report (24</a:t>
            </a:r>
            <a:r>
              <a:rPr lang="en-US" altLang="ja-JP" sz="2400" baseline="30000" dirty="0" smtClean="0">
                <a:solidFill>
                  <a:srgbClr val="009999"/>
                </a:solidFill>
              </a:rPr>
              <a:t>th</a:t>
            </a:r>
            <a:r>
              <a:rPr lang="en-US" altLang="ja-JP" sz="2400" dirty="0" smtClean="0">
                <a:solidFill>
                  <a:srgbClr val="009999"/>
                </a:solidFill>
              </a:rPr>
              <a:t> June.)  </a:t>
            </a:r>
            <a:endParaRPr lang="ja-JP" altLang="en-US" sz="2400" dirty="0">
              <a:solidFill>
                <a:srgbClr val="009999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86525" y="2540076"/>
            <a:ext cx="7255809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altLang="ja-JP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&amp; Hybrid Option Case Study (P3~P5)</a:t>
            </a:r>
            <a:endParaRPr kumimoji="0" lang="ja-JP" altLang="en-US" sz="2400" kern="0" dirty="0">
              <a:solidFill>
                <a:prstClr val="black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タイトル 4"/>
          <p:cNvSpPr txBox="1">
            <a:spLocks/>
          </p:cNvSpPr>
          <p:nvPr/>
        </p:nvSpPr>
        <p:spPr>
          <a:xfrm>
            <a:off x="701107" y="3095933"/>
            <a:ext cx="6431214" cy="481356"/>
          </a:xfrm>
          <a:prstGeom prst="rect">
            <a:avLst/>
          </a:prstGeom>
        </p:spPr>
        <p:txBody>
          <a:bodyPr lIns="83119" tIns="41559" rIns="83119" bIns="41559"/>
          <a:lstStyle>
            <a:lvl1pPr algn="l" defTabSz="456000" rtl="0" eaLnBrk="1" fontAlgn="base" hangingPunct="1"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  <a:cs typeface="Arial" pitchFamily="34" charset="0"/>
              </a:defRPr>
            </a:lvl1pPr>
            <a:lvl2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15595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831190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246784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662379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  <a:defRPr/>
            </a:pPr>
            <a:r>
              <a:rPr lang="en-US" altLang="ja-JP" sz="2400" dirty="0" smtClean="0">
                <a:solidFill>
                  <a:srgbClr val="009999"/>
                </a:solidFill>
              </a:rPr>
              <a:t>Status in progress and some issues   </a:t>
            </a:r>
            <a:endParaRPr lang="ja-JP" altLang="en-US" sz="2400" dirty="0">
              <a:solidFill>
                <a:srgbClr val="009999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86525" y="3636922"/>
            <a:ext cx="5028525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Revision of the Hybrid-A’ Option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6525" y="4069340"/>
            <a:ext cx="5421752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Variations of Assembly Hall Shape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86525" y="4547955"/>
            <a:ext cx="7255809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Some issues for the Cost Estimate under progress  </a:t>
            </a:r>
          </a:p>
        </p:txBody>
      </p:sp>
      <p:sp>
        <p:nvSpPr>
          <p:cNvPr id="15" name="タイトル 4"/>
          <p:cNvSpPr txBox="1">
            <a:spLocks/>
          </p:cNvSpPr>
          <p:nvPr/>
        </p:nvSpPr>
        <p:spPr>
          <a:xfrm>
            <a:off x="751434" y="5144843"/>
            <a:ext cx="5756843" cy="481356"/>
          </a:xfrm>
          <a:prstGeom prst="rect">
            <a:avLst/>
          </a:prstGeom>
        </p:spPr>
        <p:txBody>
          <a:bodyPr lIns="83119" tIns="41559" rIns="83119" bIns="41559"/>
          <a:lstStyle>
            <a:lvl1pPr algn="l" defTabSz="456000" rtl="0" eaLnBrk="1" fontAlgn="base" hangingPunct="1"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  <a:cs typeface="Arial" pitchFamily="34" charset="0"/>
              </a:defRPr>
            </a:lvl1pPr>
            <a:lvl2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15595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831190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246784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662379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  <a:defRPr/>
            </a:pPr>
            <a:r>
              <a:rPr lang="en-US" altLang="ja-JP" sz="2400" dirty="0" smtClean="0">
                <a:solidFill>
                  <a:srgbClr val="009999"/>
                </a:solidFill>
              </a:rPr>
              <a:t>Issues</a:t>
            </a:r>
            <a:endParaRPr lang="ja-JP" altLang="en-US" sz="2400" dirty="0">
              <a:solidFill>
                <a:srgbClr val="009999"/>
              </a:solidFill>
            </a:endParaRPr>
          </a:p>
        </p:txBody>
      </p:sp>
      <p:sp>
        <p:nvSpPr>
          <p:cNvPr id="16" name="タイトル 2"/>
          <p:cNvSpPr txBox="1">
            <a:spLocks/>
          </p:cNvSpPr>
          <p:nvPr/>
        </p:nvSpPr>
        <p:spPr>
          <a:xfrm>
            <a:off x="751434" y="1512609"/>
            <a:ext cx="2529773" cy="4250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Contents </a:t>
            </a:r>
            <a:endParaRPr kumimoji="1" lang="ja-JP" altLang="en-US" sz="3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/>
              <a:ea typeface="ＭＳ Ｐゴシック" panose="020B0600070205080204" pitchFamily="50" charset="-128"/>
              <a:cs typeface="+mj-cs"/>
            </a:endParaRPr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951972" y="603519"/>
            <a:ext cx="6832806" cy="469774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of Hybrid Access Study 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63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タイトル 4"/>
          <p:cNvSpPr txBox="1">
            <a:spLocks/>
          </p:cNvSpPr>
          <p:nvPr/>
        </p:nvSpPr>
        <p:spPr>
          <a:xfrm>
            <a:off x="396597" y="367996"/>
            <a:ext cx="7632848" cy="658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Precondition for Schedule Study</a:t>
            </a:r>
            <a:endParaRPr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36421" y="1878056"/>
            <a:ext cx="7511304" cy="18158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b="1" dirty="0" smtClean="0">
                <a:solidFill>
                  <a:srgbClr val="009999"/>
                </a:solidFill>
                <a:cs typeface="Arial" panose="020B0604020202020204" pitchFamily="34" charset="0"/>
              </a:rPr>
              <a:t>Schedule </a:t>
            </a:r>
            <a:r>
              <a:rPr lang="en-US" altLang="ja-JP" sz="2400" b="1" dirty="0">
                <a:solidFill>
                  <a:srgbClr val="009999"/>
                </a:solidFill>
                <a:cs typeface="Arial" panose="020B0604020202020204" pitchFamily="34" charset="0"/>
              </a:rPr>
              <a:t>for the </a:t>
            </a:r>
            <a:r>
              <a:rPr lang="en-US" altLang="ja-JP" sz="2400" b="1" dirty="0" smtClean="0">
                <a:solidFill>
                  <a:srgbClr val="009999"/>
                </a:solidFill>
                <a:cs typeface="Arial" panose="020B0604020202020204" pitchFamily="34" charset="0"/>
              </a:rPr>
              <a:t>Detector Assembly </a:t>
            </a:r>
            <a:endParaRPr kumimoji="1" lang="en-US" altLang="ja-JP" sz="2400" b="1" dirty="0" smtClean="0">
              <a:solidFill>
                <a:srgbClr val="009999"/>
              </a:solidFill>
            </a:endParaRPr>
          </a:p>
          <a:p>
            <a:endParaRPr kumimoji="1" lang="en-US" altLang="ja-JP" sz="5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FF0000"/>
                </a:solidFill>
              </a:rPr>
              <a:t>Assembly </a:t>
            </a:r>
            <a:r>
              <a:rPr lang="en-US" altLang="ja-JP" sz="2000" dirty="0" smtClean="0">
                <a:solidFill>
                  <a:srgbClr val="FF0000"/>
                </a:solidFill>
              </a:rPr>
              <a:t>period? </a:t>
            </a:r>
            <a:r>
              <a:rPr lang="en-US" altLang="ja-JP" sz="2000" dirty="0" smtClean="0"/>
              <a:t>in </a:t>
            </a:r>
            <a:r>
              <a:rPr lang="en-US" altLang="ja-JP" sz="2000" dirty="0"/>
              <a:t>the </a:t>
            </a:r>
            <a:r>
              <a:rPr lang="en-US" altLang="ja-JP" sz="2000" dirty="0" smtClean="0"/>
              <a:t>surface building (ILD &amp; </a:t>
            </a:r>
            <a:r>
              <a:rPr lang="en-US" altLang="ja-JP" sz="2000" dirty="0" err="1" smtClean="0"/>
              <a:t>SiD</a:t>
            </a:r>
            <a:r>
              <a:rPr lang="en-US" altLang="ja-JP" sz="2000" dirty="0" smtClean="0"/>
              <a:t>)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     &lt;</a:t>
            </a:r>
            <a:r>
              <a:rPr lang="en-US" altLang="ja-JP" sz="2000" dirty="0"/>
              <a:t>For adjustment with the </a:t>
            </a:r>
            <a:r>
              <a:rPr lang="en-US" altLang="ja-JP" sz="2000" dirty="0" smtClean="0"/>
              <a:t>facility </a:t>
            </a:r>
            <a:r>
              <a:rPr lang="en-US" altLang="ja-JP" sz="2000" dirty="0"/>
              <a:t>construction </a:t>
            </a:r>
            <a:r>
              <a:rPr lang="en-US" altLang="ja-JP" sz="2000" dirty="0" smtClean="0"/>
              <a:t>schedule</a:t>
            </a:r>
            <a:r>
              <a:rPr kumimoji="1" lang="en-US" altLang="ja-JP" sz="2000" dirty="0" smtClean="0"/>
              <a:t>&gt;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ja-JP" sz="2000" dirty="0"/>
              <a:t>Confirmation of heavy loading time to the </a:t>
            </a:r>
            <a:r>
              <a:rPr lang="en-US" altLang="ja-JP" sz="2000" dirty="0" smtClean="0"/>
              <a:t>underground</a:t>
            </a:r>
            <a:r>
              <a:rPr lang="en-US" altLang="ja-JP" sz="2000" dirty="0" smtClean="0">
                <a:solidFill>
                  <a:prstClr val="black"/>
                </a:solidFill>
              </a:rPr>
              <a:t>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ja-JP" sz="2000" dirty="0"/>
              <a:t>Assembly </a:t>
            </a:r>
            <a:r>
              <a:rPr lang="en-US" altLang="ja-JP" sz="2000" dirty="0" smtClean="0">
                <a:solidFill>
                  <a:srgbClr val="FF0000"/>
                </a:solidFill>
              </a:rPr>
              <a:t>finishing </a:t>
            </a:r>
            <a:r>
              <a:rPr lang="en-US" altLang="ja-JP" sz="2000" dirty="0">
                <a:solidFill>
                  <a:srgbClr val="FF0000"/>
                </a:solidFill>
              </a:rPr>
              <a:t>period </a:t>
            </a:r>
            <a:r>
              <a:rPr lang="en-US" altLang="ja-JP" sz="2000" dirty="0"/>
              <a:t>in the </a:t>
            </a:r>
            <a:r>
              <a:rPr lang="en-US" altLang="ja-JP" sz="2000" dirty="0" smtClean="0"/>
              <a:t>DH </a:t>
            </a:r>
            <a:endParaRPr lang="en-US" altLang="ja-JP" sz="2000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6421" y="3775514"/>
            <a:ext cx="751130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b="1" dirty="0" smtClean="0">
                <a:solidFill>
                  <a:srgbClr val="009999"/>
                </a:solidFill>
              </a:rPr>
              <a:t>Utility for the Cryogenics and Cooling Water System</a:t>
            </a:r>
            <a:endParaRPr kumimoji="1" lang="en-US" altLang="ja-JP" sz="2400" b="1" dirty="0" smtClean="0">
              <a:solidFill>
                <a:srgbClr val="009999"/>
              </a:solidFill>
            </a:endParaRPr>
          </a:p>
          <a:p>
            <a:endParaRPr kumimoji="1" lang="en-US" altLang="ja-JP" sz="5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Piping of Helium Gas &amp; </a:t>
            </a:r>
            <a:r>
              <a:rPr lang="en-US" altLang="ja-JP" sz="2000" dirty="0"/>
              <a:t>Liquid </a:t>
            </a:r>
            <a:r>
              <a:rPr lang="en-US" altLang="ja-JP" sz="2000" dirty="0" smtClean="0"/>
              <a:t>helium.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Cooling Water supply Plumbing.</a:t>
            </a:r>
            <a:r>
              <a:rPr lang="en-US" altLang="ja-JP" dirty="0" smtClean="0">
                <a:solidFill>
                  <a:prstClr val="black"/>
                </a:solidFill>
              </a:rPr>
              <a:t> 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16348" y="1174221"/>
            <a:ext cx="6793346" cy="734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500"/>
              </a:lnSpc>
              <a:buFont typeface="Wingdings" panose="05000000000000000000" pitchFamily="2" charset="2"/>
              <a:buChar char="n"/>
            </a:pPr>
            <a:r>
              <a:rPr lang="en-US" altLang="ja-JP" sz="2400" dirty="0"/>
              <a:t>The matter list </a:t>
            </a:r>
            <a:r>
              <a:rPr lang="en-US" altLang="ja-JP" sz="2400" dirty="0" smtClean="0"/>
              <a:t>we </a:t>
            </a:r>
            <a:r>
              <a:rPr lang="en-US" altLang="ja-JP" sz="2400" dirty="0"/>
              <a:t>want to confirm for </a:t>
            </a:r>
            <a:r>
              <a:rPr lang="en-US" altLang="ja-JP" sz="2400" dirty="0" smtClean="0"/>
              <a:t>Schedule  </a:t>
            </a:r>
            <a:r>
              <a:rPr lang="en-US" altLang="ja-JP" sz="2400" dirty="0"/>
              <a:t>study as soon as possible</a:t>
            </a:r>
            <a:endParaRPr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36421" y="4971735"/>
            <a:ext cx="7511304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b="1" dirty="0" smtClean="0">
                <a:solidFill>
                  <a:srgbClr val="009999"/>
                </a:solidFill>
              </a:rPr>
              <a:t>Other matters</a:t>
            </a:r>
            <a:endParaRPr kumimoji="1" lang="en-US" altLang="ja-JP" sz="2400" b="1" dirty="0" smtClean="0">
              <a:solidFill>
                <a:srgbClr val="009999"/>
              </a:solidFill>
            </a:endParaRPr>
          </a:p>
          <a:p>
            <a:endParaRPr kumimoji="1" lang="en-US" altLang="ja-JP" sz="5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DH Pac-man: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&lt;</a:t>
            </a:r>
            <a:r>
              <a:rPr lang="en-US" altLang="ja-JP" sz="2000" dirty="0"/>
              <a:t>design charge group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?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&gt; &lt;construction period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?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&gt;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Design of the Platform in DH: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&lt;</a:t>
            </a:r>
            <a:r>
              <a:rPr lang="en-US" altLang="ja-JP" sz="2000" dirty="0">
                <a:solidFill>
                  <a:prstClr val="black"/>
                </a:solidFill>
              </a:rPr>
              <a:t>design charge group</a:t>
            </a:r>
            <a:r>
              <a:rPr lang="en-US" altLang="ja-JP" sz="2000" dirty="0">
                <a:solidFill>
                  <a:srgbClr val="FF0000"/>
                </a:solidFill>
              </a:rPr>
              <a:t>?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&gt;</a:t>
            </a:r>
            <a:r>
              <a:rPr lang="en-US" altLang="ja-JP" dirty="0" smtClean="0">
                <a:solidFill>
                  <a:prstClr val="black"/>
                </a:solidFill>
              </a:rPr>
              <a:t> 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&lt;construction period</a:t>
            </a:r>
            <a:r>
              <a:rPr lang="en-US" altLang="ja-JP" sz="2000" dirty="0">
                <a:solidFill>
                  <a:srgbClr val="FF0000"/>
                </a:solidFill>
              </a:rPr>
              <a:t>?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&gt;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220687" y="583486"/>
            <a:ext cx="3894363" cy="469774"/>
          </a:xfrm>
        </p:spPr>
        <p:txBody>
          <a:bodyPr>
            <a:noAutofit/>
          </a:bodyPr>
          <a:lstStyle/>
          <a:p>
            <a:pPr algn="ctr"/>
            <a:r>
              <a:rPr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6928" y="1317526"/>
            <a:ext cx="836806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Construction Cost and Schedule Study</a:t>
            </a:r>
          </a:p>
          <a:p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- 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Civil Work for DH Cavern, Utility Cavern, AT, VS, and others. </a:t>
            </a:r>
          </a:p>
          <a:p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- 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Surface Facilities for Cryogenics, Cooling Water, others.   </a:t>
            </a:r>
          </a:p>
          <a:p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- 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Mechanical &amp; Electrical Facilities.</a:t>
            </a:r>
          </a:p>
          <a:p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-  Handling Equipment.</a:t>
            </a:r>
            <a:endParaRPr lang="ja-JP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64722" y="3447099"/>
            <a:ext cx="801014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Surface Yard Study</a:t>
            </a:r>
          </a:p>
          <a:p>
            <a:pPr lvl="0"/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-  </a:t>
            </a:r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Land Area required for Assembly Yard</a:t>
            </a:r>
          </a:p>
          <a:p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- 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Site Development and Environmental Impact issues.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64722" y="4767742"/>
            <a:ext cx="801014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Other Issues</a:t>
            </a:r>
          </a:p>
          <a:p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- 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Installation Schedule </a:t>
            </a:r>
            <a:r>
              <a:rPr lang="en-US" altLang="ja-JP" sz="2400" dirty="0" smtClean="0"/>
              <a:t>adjustment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between DR &amp; DH.</a:t>
            </a:r>
          </a:p>
          <a:p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- 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Geological Investigation in the main shaft point (IP).</a:t>
            </a:r>
          </a:p>
        </p:txBody>
      </p:sp>
    </p:spTree>
    <p:extLst>
      <p:ext uri="{BB962C8B-B14F-4D97-AF65-F5344CB8AC3E}">
        <p14:creationId xmlns:p14="http://schemas.microsoft.com/office/powerpoint/2010/main" val="226259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609786"/>
              </p:ext>
            </p:extLst>
          </p:nvPr>
        </p:nvGraphicFramePr>
        <p:xfrm>
          <a:off x="781074" y="1575632"/>
          <a:ext cx="7581851" cy="428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Acrobat Document" r:id="rId4" imgW="14655783" imgH="7791300" progId="Acrobat.Document.11">
                  <p:embed/>
                </p:oleObj>
              </mc:Choice>
              <mc:Fallback>
                <p:oleObj name="Acrobat Document" r:id="rId4" imgW="14655783" imgH="7791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1074" y="1575632"/>
                        <a:ext cx="7581851" cy="4288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224939" y="1575632"/>
            <a:ext cx="1548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FF99"/>
                </a:solidFill>
              </a:rPr>
              <a:t>Assembly Yard</a:t>
            </a:r>
            <a:endParaRPr kumimoji="1" lang="ja-JP" altLang="en-US" sz="1400" dirty="0">
              <a:solidFill>
                <a:srgbClr val="FFFF99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350937">
            <a:off x="6126701" y="2855670"/>
            <a:ext cx="1548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Access Tunnel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53577" y="4502164"/>
            <a:ext cx="1073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solidFill>
                  <a:schemeClr val="bg1"/>
                </a:solidFill>
              </a:rPr>
              <a:t>BDS Tunnel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64064" y="3963963"/>
            <a:ext cx="1073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solidFill>
                  <a:schemeClr val="bg1"/>
                </a:solidFill>
              </a:rPr>
              <a:t>DR Tunnel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933499" y="501277"/>
            <a:ext cx="6832806" cy="469774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Access Study 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2346713" y="5301940"/>
            <a:ext cx="4111237" cy="4697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altLang="ja-JP" sz="1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of Hybrid A´ Revision Plan</a:t>
            </a:r>
            <a:endParaRPr lang="en-US" altLang="ja-JP" sz="1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rot="350937">
            <a:off x="1064261" y="2058852"/>
            <a:ext cx="1270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Access Portal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H="1" flipV="1">
            <a:off x="933499" y="2212740"/>
            <a:ext cx="1113015" cy="167634"/>
          </a:xfrm>
          <a:prstGeom prst="straightConnector1">
            <a:avLst/>
          </a:prstGeom>
          <a:ln w="25400">
            <a:solidFill>
              <a:srgbClr val="FF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9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50274" y="1120234"/>
            <a:ext cx="840278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ja-JP" altLang="en-US" sz="2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ja-JP" alt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DH/AT(W11m x H11m)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 are transferred and installed only using Access Tunnel that is W11m x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H11m,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max. gradient 7%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lang="en-US" altLang="ja-JP" sz="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</a:t>
            </a:r>
            <a:r>
              <a:rPr lang="en-US" altLang="ja-JP" sz="2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–A</a:t>
            </a:r>
            <a:r>
              <a:rPr lang="ja-JP" altLang="en-US" sz="2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ja-JP" alt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VS(D18m) </a:t>
            </a: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DH/AT(W8.0m </a:t>
            </a: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H7.5m</a:t>
            </a: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 are installed VS (D18m) and Detector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parts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transferred using 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AT.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Schedule adjustments of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(D18m) use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very important b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ecause 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both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detector groups 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share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shaft.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sz="2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–A´</a:t>
            </a:r>
            <a:r>
              <a:rPr lang="ja-JP" altLang="en-US" sz="20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ja-JP" alt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VS(D18m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+ Common use AT(W8.0m </a:t>
            </a:r>
            <a:r>
              <a:rPr lang="en-US" altLang="ja-JP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H7.5m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ja-JP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used commonly for DH and DR.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adjustments of </a:t>
            </a: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use is necessary with machine team.</a:t>
            </a:r>
          </a:p>
          <a:p>
            <a:pPr marL="800100" lvl="1" indent="-342900">
              <a:buFont typeface="Wingdings" pitchFamily="2" charset="2"/>
              <a:buChar char="l"/>
            </a:pP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sz="2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2-Vertical</a:t>
            </a:r>
            <a:r>
              <a:rPr lang="ja-JP" altLang="en-US" sz="20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</a:t>
            </a:r>
            <a:r>
              <a:rPr lang="ja-JP" alt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VS(D18m) + VS(D8m</a:t>
            </a:r>
            <a:r>
              <a:rPr lang="ja-JP" alt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lang="en-US" altLang="ja-JP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not DH/AT as an exclusive facility.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possible to use DR/AT during operation.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75488" y="3837709"/>
            <a:ext cx="8039862" cy="138545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30"/>
          <p:cNvSpPr>
            <a:spLocks noGrp="1"/>
          </p:cNvSpPr>
          <p:nvPr>
            <p:ph type="title"/>
          </p:nvPr>
        </p:nvSpPr>
        <p:spPr>
          <a:xfrm>
            <a:off x="354964" y="267526"/>
            <a:ext cx="8096339" cy="548270"/>
          </a:xfrm>
        </p:spPr>
        <p:txBody>
          <a:bodyPr>
            <a:normAutofit/>
          </a:bodyPr>
          <a:lstStyle/>
          <a:p>
            <a:pPr algn="ctr"/>
            <a:r>
              <a:rPr lang="en-US" altLang="ja-JP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Baseline &amp; Hybrid Option Case Study</a:t>
            </a:r>
            <a:endParaRPr kumimoji="1" lang="ja-JP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47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表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822255"/>
              </p:ext>
            </p:extLst>
          </p:nvPr>
        </p:nvGraphicFramePr>
        <p:xfrm>
          <a:off x="182758" y="930593"/>
          <a:ext cx="8856748" cy="5608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428374"/>
                <a:gridCol w="4428374"/>
              </a:tblGrid>
              <a:tr h="247607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Baseline (TDR)</a:t>
                      </a:r>
                      <a:endParaRPr kumimoji="1" lang="ja-JP" altLang="en-US" sz="1600" b="1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Hybrid - A (ADI-CFS Joint Meeting)</a:t>
                      </a:r>
                      <a:endParaRPr kumimoji="1" lang="ja-JP" altLang="en-US" sz="1600" b="1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FE"/>
                    </a:solidFill>
                  </a:tcPr>
                </a:tc>
              </a:tr>
              <a:tr h="240415">
                <a:tc>
                  <a:txBody>
                    <a:bodyPr/>
                    <a:lstStyle/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014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DH/AT W11m x H11m Grad.7%</a:t>
                      </a:r>
                    </a:p>
                    <a:p>
                      <a:r>
                        <a:rPr kumimoji="1" lang="en-US" altLang="ja-JP" sz="1200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DR/AT W8m x H7.5m Grad.10%</a:t>
                      </a:r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DH/AT W8m x H7.5m Grad. 7%</a:t>
                      </a:r>
                    </a:p>
                    <a:p>
                      <a:r>
                        <a:rPr kumimoji="1" lang="en-US" altLang="ja-JP" sz="1200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DR/AT W8m x H7.5m</a:t>
                      </a:r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Grad.10%</a:t>
                      </a: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Main shaft D18m</a:t>
                      </a: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cs typeface="Tahoma" pitchFamily="34" charset="0"/>
                        </a:rPr>
                        <a:t>UT</a:t>
                      </a:r>
                      <a:r>
                        <a:rPr kumimoji="1" lang="en-US" altLang="ja-JP" sz="1200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cs typeface="Tahoma" pitchFamily="34" charset="0"/>
                        </a:rPr>
                        <a:t> shaft D10m</a:t>
                      </a:r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014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Vertical Shafts  (</a:t>
                      </a:r>
                      <a:r>
                        <a:rPr kumimoji="1" lang="en-US" altLang="ja-JP" sz="1600" b="1" dirty="0" err="1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SiD</a:t>
                      </a:r>
                      <a:r>
                        <a:rPr kumimoji="1" lang="en-US" altLang="ja-JP" sz="1600" b="1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Proposal)</a:t>
                      </a:r>
                      <a:endParaRPr kumimoji="1" lang="ja-JP" altLang="en-US" sz="1600" b="1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Hybrid - A’ (KEK-CFS Proposal)</a:t>
                      </a:r>
                      <a:endParaRPr kumimoji="1" lang="ja-JP" altLang="en-US" sz="1600" b="1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FE"/>
                    </a:solidFill>
                  </a:tcPr>
                </a:tc>
              </a:tr>
              <a:tr h="140014">
                <a:tc>
                  <a:txBody>
                    <a:bodyPr/>
                    <a:lstStyle/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014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DR/AT W8m x H7.5m Grad.10%</a:t>
                      </a:r>
                      <a:endParaRPr kumimoji="1" lang="en-US" altLang="ja-JP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Main shaft D18m</a:t>
                      </a: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Second shaft D8m</a:t>
                      </a: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cs typeface="Tahoma" pitchFamily="34" charset="0"/>
                        </a:rPr>
                        <a:t>UT</a:t>
                      </a:r>
                      <a:r>
                        <a:rPr kumimoji="1" lang="en-US" altLang="ja-JP" sz="1200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cs typeface="Tahoma" pitchFamily="34" charset="0"/>
                        </a:rPr>
                        <a:t> shaft D10m</a:t>
                      </a:r>
                      <a:endParaRPr kumimoji="1" lang="ja-JP" altLang="en-US" sz="1200" dirty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DH-DR common /AT W8m x H7.5m Grad.10%</a:t>
                      </a: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Main shaft D18m</a:t>
                      </a:r>
                    </a:p>
                    <a:p>
                      <a:r>
                        <a:rPr kumimoji="1" lang="en-US" altLang="ja-JP" sz="120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cs typeface="Tahoma" pitchFamily="34" charset="0"/>
                        </a:rPr>
                        <a:t>UT</a:t>
                      </a:r>
                      <a:r>
                        <a:rPr kumimoji="1" lang="en-US" altLang="ja-JP" sz="1200" baseline="0" dirty="0" smtClean="0">
                          <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ln>
                          <a:latin typeface="Tahoma" pitchFamily="34" charset="0"/>
                          <a:cs typeface="Tahoma" pitchFamily="34" charset="0"/>
                        </a:rPr>
                        <a:t> shaft D10m</a:t>
                      </a:r>
                      <a:endParaRPr kumimoji="1" lang="ja-JP" altLang="en-US" sz="1200" dirty="0" smtClean="0">
                        <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" name="タイトル 30"/>
          <p:cNvSpPr>
            <a:spLocks noGrp="1"/>
          </p:cNvSpPr>
          <p:nvPr>
            <p:ph type="title"/>
          </p:nvPr>
        </p:nvSpPr>
        <p:spPr>
          <a:xfrm>
            <a:off x="354964" y="267526"/>
            <a:ext cx="8096339" cy="548270"/>
          </a:xfrm>
        </p:spPr>
        <p:txBody>
          <a:bodyPr>
            <a:normAutofit/>
          </a:bodyPr>
          <a:lstStyle/>
          <a:p>
            <a:pPr algn="ctr"/>
            <a:r>
              <a:rPr lang="en-US" altLang="ja-JP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Baseline &amp; Hybrid Option Case Study</a:t>
            </a:r>
            <a:endParaRPr kumimoji="1" lang="ja-JP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450316" y="1394924"/>
            <a:ext cx="3952818" cy="1411628"/>
            <a:chOff x="139387" y="1959699"/>
            <a:chExt cx="3952818" cy="1411628"/>
          </a:xfrm>
        </p:grpSpPr>
        <p:sp>
          <p:nvSpPr>
            <p:cNvPr id="5" name="フリーフォーム 4"/>
            <p:cNvSpPr/>
            <p:nvPr/>
          </p:nvSpPr>
          <p:spPr>
            <a:xfrm>
              <a:off x="157010" y="1959699"/>
              <a:ext cx="3550386" cy="754932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3588481"/>
                <a:gd name="connsiteY0" fmla="*/ 567508 h 708567"/>
                <a:gd name="connsiteX1" fmla="*/ 936459 w 3588481"/>
                <a:gd name="connsiteY1" fmla="*/ 396004 h 708567"/>
                <a:gd name="connsiteX2" fmla="*/ 2012951 w 3588481"/>
                <a:gd name="connsiteY2" fmla="*/ 2829 h 708567"/>
                <a:gd name="connsiteX3" fmla="*/ 3588481 w 3588481"/>
                <a:gd name="connsiteY3" fmla="*/ 708567 h 708567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87778 w 3588481"/>
                <a:gd name="connsiteY3" fmla="*/ 405768 h 705751"/>
                <a:gd name="connsiteX4" fmla="*/ 3588481 w 3588481"/>
                <a:gd name="connsiteY4" fmla="*/ 705751 h 705751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35856 w 3588481"/>
                <a:gd name="connsiteY3" fmla="*/ 536673 h 705751"/>
                <a:gd name="connsiteX4" fmla="*/ 3588481 w 3588481"/>
                <a:gd name="connsiteY4" fmla="*/ 705751 h 705751"/>
                <a:gd name="connsiteX0" fmla="*/ 0 w 3588481"/>
                <a:gd name="connsiteY0" fmla="*/ 545991 h 687050"/>
                <a:gd name="connsiteX1" fmla="*/ 936459 w 3588481"/>
                <a:gd name="connsiteY1" fmla="*/ 374487 h 687050"/>
                <a:gd name="connsiteX2" fmla="*/ 1763726 w 3588481"/>
                <a:gd name="connsiteY2" fmla="*/ 12 h 687050"/>
                <a:gd name="connsiteX3" fmla="*/ 2935856 w 3588481"/>
                <a:gd name="connsiteY3" fmla="*/ 517972 h 687050"/>
                <a:gd name="connsiteX4" fmla="*/ 3588481 w 3588481"/>
                <a:gd name="connsiteY4" fmla="*/ 687050 h 68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8481" h="687050">
                  <a:moveTo>
                    <a:pt x="0" y="545991"/>
                  </a:moveTo>
                  <a:cubicBezTo>
                    <a:pt x="78768" y="496755"/>
                    <a:pt x="642505" y="465484"/>
                    <a:pt x="936459" y="374487"/>
                  </a:cubicBezTo>
                  <a:cubicBezTo>
                    <a:pt x="1230413" y="283490"/>
                    <a:pt x="1421840" y="-2085"/>
                    <a:pt x="1763726" y="12"/>
                  </a:cubicBezTo>
                  <a:cubicBezTo>
                    <a:pt x="2105612" y="2109"/>
                    <a:pt x="2673268" y="400349"/>
                    <a:pt x="2935856" y="517972"/>
                  </a:cubicBezTo>
                  <a:cubicBezTo>
                    <a:pt x="3198444" y="635595"/>
                    <a:pt x="3488364" y="637053"/>
                    <a:pt x="3588481" y="68705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557970" y="2868038"/>
              <a:ext cx="665530" cy="294154"/>
              <a:chOff x="1537265" y="821501"/>
              <a:chExt cx="719455" cy="264371"/>
            </a:xfrm>
          </p:grpSpPr>
          <p:sp>
            <p:nvSpPr>
              <p:cNvPr id="16" name="正方形/長方形 15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17" name="フローチャート : 論理積ゲート 16"/>
              <p:cNvSpPr/>
              <p:nvPr/>
            </p:nvSpPr>
            <p:spPr>
              <a:xfrm rot="5400000" flipH="1">
                <a:off x="1859617" y="883431"/>
                <a:ext cx="97065" cy="116751"/>
              </a:xfrm>
              <a:prstGeom prst="flowChartDelay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</p:grpSp>
        <p:sp>
          <p:nvSpPr>
            <p:cNvPr id="7" name="正方形/長方形 6"/>
            <p:cNvSpPr/>
            <p:nvPr/>
          </p:nvSpPr>
          <p:spPr>
            <a:xfrm rot="17880000">
              <a:off x="1007264" y="2222612"/>
              <a:ext cx="52430" cy="116003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271553" y="2486507"/>
              <a:ext cx="66553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flipV="1">
              <a:off x="932383" y="2391125"/>
              <a:ext cx="59006" cy="97117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flipV="1">
              <a:off x="227497" y="2486507"/>
              <a:ext cx="45083" cy="8456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/>
            <p:cNvSpPr/>
            <p:nvPr/>
          </p:nvSpPr>
          <p:spPr>
            <a:xfrm rot="5400000">
              <a:off x="1378372" y="2762802"/>
              <a:ext cx="40056" cy="32087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" name="テキスト ボックス 53"/>
            <p:cNvSpPr txBox="1"/>
            <p:nvPr/>
          </p:nvSpPr>
          <p:spPr>
            <a:xfrm>
              <a:off x="157010" y="2772656"/>
              <a:ext cx="1211817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DH/AT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  <a:p>
              <a:pPr algn="just" fontAlgn="base"/>
              <a:r>
                <a:rPr lang="en-US" sz="11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W11m Grad7%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" name="テキスト ボックス 59"/>
            <p:cNvSpPr txBox="1"/>
            <p:nvPr/>
          </p:nvSpPr>
          <p:spPr>
            <a:xfrm>
              <a:off x="139387" y="2095349"/>
              <a:ext cx="852002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Assembly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4" name="テキスト ボックス 157"/>
            <p:cNvSpPr txBox="1"/>
            <p:nvPr/>
          </p:nvSpPr>
          <p:spPr>
            <a:xfrm>
              <a:off x="1671922" y="31391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279164" y="2961018"/>
              <a:ext cx="492871" cy="121298"/>
              <a:chOff x="2351082" y="3432226"/>
              <a:chExt cx="492871" cy="121298"/>
            </a:xfrm>
          </p:grpSpPr>
          <p:sp>
            <p:nvSpPr>
              <p:cNvPr id="18" name="フローチャート : 論理積ゲート 17"/>
              <p:cNvSpPr/>
              <p:nvPr/>
            </p:nvSpPr>
            <p:spPr>
              <a:xfrm rot="5400000" flipH="1">
                <a:off x="2351082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19" name="フローチャート : 論理積ゲート 18"/>
              <p:cNvSpPr/>
              <p:nvPr/>
            </p:nvSpPr>
            <p:spPr>
              <a:xfrm rot="5400000" flipH="1">
                <a:off x="2735953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2417986" y="3463524"/>
                <a:ext cx="360000" cy="9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21" name="正方形/長方形 20"/>
            <p:cNvSpPr/>
            <p:nvPr/>
          </p:nvSpPr>
          <p:spPr>
            <a:xfrm rot="2940000" flipH="1">
              <a:off x="2978498" y="2521470"/>
              <a:ext cx="36000" cy="576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" name="テキスト ボックス 157"/>
            <p:cNvSpPr txBox="1"/>
            <p:nvPr/>
          </p:nvSpPr>
          <p:spPr>
            <a:xfrm>
              <a:off x="2295034" y="31391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 flipH="1">
              <a:off x="3041246" y="2534688"/>
              <a:ext cx="676424" cy="179943"/>
              <a:chOff x="4367983" y="2862333"/>
              <a:chExt cx="763892" cy="179943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>
                <a:off x="4412039" y="2957715"/>
                <a:ext cx="665530" cy="0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 flipV="1">
                <a:off x="5072869" y="2862333"/>
                <a:ext cx="59006" cy="97117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 flipV="1">
                <a:off x="4367983" y="2957715"/>
                <a:ext cx="45083" cy="84561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テキスト ボックス 59"/>
            <p:cNvSpPr txBox="1"/>
            <p:nvPr/>
          </p:nvSpPr>
          <p:spPr>
            <a:xfrm>
              <a:off x="2996497" y="2208363"/>
              <a:ext cx="979601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 Surface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9" name="テキスト ボックス 53"/>
            <p:cNvSpPr txBox="1"/>
            <p:nvPr/>
          </p:nvSpPr>
          <p:spPr>
            <a:xfrm>
              <a:off x="2880388" y="2772656"/>
              <a:ext cx="1211817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DR/ </a:t>
              </a:r>
              <a:r>
                <a:rPr lang="en-US" sz="11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427465" y="4230836"/>
            <a:ext cx="3706074" cy="1432176"/>
            <a:chOff x="5180882" y="1700766"/>
            <a:chExt cx="3706074" cy="1432176"/>
          </a:xfrm>
        </p:grpSpPr>
        <p:sp>
          <p:nvSpPr>
            <p:cNvPr id="114" name="正方形/長方形 113"/>
            <p:cNvSpPr/>
            <p:nvPr/>
          </p:nvSpPr>
          <p:spPr>
            <a:xfrm>
              <a:off x="6684285" y="2188431"/>
              <a:ext cx="36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0" name="フリーフォーム 89"/>
            <p:cNvSpPr/>
            <p:nvPr/>
          </p:nvSpPr>
          <p:spPr>
            <a:xfrm>
              <a:off x="5180882" y="1700766"/>
              <a:ext cx="3706074" cy="610210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3588481"/>
                <a:gd name="connsiteY0" fmla="*/ 567508 h 708567"/>
                <a:gd name="connsiteX1" fmla="*/ 936459 w 3588481"/>
                <a:gd name="connsiteY1" fmla="*/ 396004 h 708567"/>
                <a:gd name="connsiteX2" fmla="*/ 2012951 w 3588481"/>
                <a:gd name="connsiteY2" fmla="*/ 2829 h 708567"/>
                <a:gd name="connsiteX3" fmla="*/ 3588481 w 3588481"/>
                <a:gd name="connsiteY3" fmla="*/ 708567 h 708567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87778 w 3588481"/>
                <a:gd name="connsiteY3" fmla="*/ 405768 h 705751"/>
                <a:gd name="connsiteX4" fmla="*/ 3588481 w 3588481"/>
                <a:gd name="connsiteY4" fmla="*/ 705751 h 705751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35856 w 3588481"/>
                <a:gd name="connsiteY3" fmla="*/ 536673 h 705751"/>
                <a:gd name="connsiteX4" fmla="*/ 3588481 w 3588481"/>
                <a:gd name="connsiteY4" fmla="*/ 705751 h 705751"/>
                <a:gd name="connsiteX0" fmla="*/ 0 w 3588481"/>
                <a:gd name="connsiteY0" fmla="*/ 545991 h 687050"/>
                <a:gd name="connsiteX1" fmla="*/ 936459 w 3588481"/>
                <a:gd name="connsiteY1" fmla="*/ 374487 h 687050"/>
                <a:gd name="connsiteX2" fmla="*/ 1763726 w 3588481"/>
                <a:gd name="connsiteY2" fmla="*/ 12 h 687050"/>
                <a:gd name="connsiteX3" fmla="*/ 2935856 w 3588481"/>
                <a:gd name="connsiteY3" fmla="*/ 517972 h 687050"/>
                <a:gd name="connsiteX4" fmla="*/ 3588481 w 3588481"/>
                <a:gd name="connsiteY4" fmla="*/ 687050 h 687050"/>
                <a:gd name="connsiteX0" fmla="*/ 0 w 2935856"/>
                <a:gd name="connsiteY0" fmla="*/ 545991 h 545991"/>
                <a:gd name="connsiteX1" fmla="*/ 936459 w 2935856"/>
                <a:gd name="connsiteY1" fmla="*/ 374487 h 545991"/>
                <a:gd name="connsiteX2" fmla="*/ 1763726 w 2935856"/>
                <a:gd name="connsiteY2" fmla="*/ 12 h 545991"/>
                <a:gd name="connsiteX3" fmla="*/ 2935856 w 2935856"/>
                <a:gd name="connsiteY3" fmla="*/ 517972 h 545991"/>
                <a:gd name="connsiteX0" fmla="*/ 0 w 2935856"/>
                <a:gd name="connsiteY0" fmla="*/ 545991 h 545991"/>
                <a:gd name="connsiteX1" fmla="*/ 236105 w 2935856"/>
                <a:gd name="connsiteY1" fmla="*/ 500084 h 545991"/>
                <a:gd name="connsiteX2" fmla="*/ 936459 w 2935856"/>
                <a:gd name="connsiteY2" fmla="*/ 374487 h 545991"/>
                <a:gd name="connsiteX3" fmla="*/ 1763726 w 2935856"/>
                <a:gd name="connsiteY3" fmla="*/ 12 h 545991"/>
                <a:gd name="connsiteX4" fmla="*/ 2935856 w 2935856"/>
                <a:gd name="connsiteY4" fmla="*/ 517972 h 545991"/>
                <a:gd name="connsiteX0" fmla="*/ 0 w 3943143"/>
                <a:gd name="connsiteY0" fmla="*/ 555341 h 555341"/>
                <a:gd name="connsiteX1" fmla="*/ 1243392 w 3943143"/>
                <a:gd name="connsiteY1" fmla="*/ 500084 h 555341"/>
                <a:gd name="connsiteX2" fmla="*/ 1943746 w 3943143"/>
                <a:gd name="connsiteY2" fmla="*/ 374487 h 555341"/>
                <a:gd name="connsiteX3" fmla="*/ 2771013 w 3943143"/>
                <a:gd name="connsiteY3" fmla="*/ 12 h 555341"/>
                <a:gd name="connsiteX4" fmla="*/ 3943143 w 3943143"/>
                <a:gd name="connsiteY4" fmla="*/ 517972 h 555341"/>
                <a:gd name="connsiteX0" fmla="*/ 0 w 3745839"/>
                <a:gd name="connsiteY0" fmla="*/ 555341 h 555341"/>
                <a:gd name="connsiteX1" fmla="*/ 1243392 w 3745839"/>
                <a:gd name="connsiteY1" fmla="*/ 500084 h 555341"/>
                <a:gd name="connsiteX2" fmla="*/ 1943746 w 3745839"/>
                <a:gd name="connsiteY2" fmla="*/ 374487 h 555341"/>
                <a:gd name="connsiteX3" fmla="*/ 2771013 w 3745839"/>
                <a:gd name="connsiteY3" fmla="*/ 12 h 555341"/>
                <a:gd name="connsiteX4" fmla="*/ 3745839 w 3745839"/>
                <a:gd name="connsiteY4" fmla="*/ 340316 h 55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5839" h="555341">
                  <a:moveTo>
                    <a:pt x="0" y="555341"/>
                  </a:moveTo>
                  <a:cubicBezTo>
                    <a:pt x="39351" y="547690"/>
                    <a:pt x="1087316" y="528668"/>
                    <a:pt x="1243392" y="500084"/>
                  </a:cubicBezTo>
                  <a:cubicBezTo>
                    <a:pt x="1399468" y="471500"/>
                    <a:pt x="1689143" y="457832"/>
                    <a:pt x="1943746" y="374487"/>
                  </a:cubicBezTo>
                  <a:cubicBezTo>
                    <a:pt x="2198349" y="291142"/>
                    <a:pt x="2429127" y="-2085"/>
                    <a:pt x="2771013" y="12"/>
                  </a:cubicBezTo>
                  <a:cubicBezTo>
                    <a:pt x="3112899" y="2109"/>
                    <a:pt x="3483251" y="222693"/>
                    <a:pt x="3745839" y="34031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6555239" y="2629653"/>
              <a:ext cx="665530" cy="294154"/>
              <a:chOff x="1537265" y="821501"/>
              <a:chExt cx="719455" cy="264371"/>
            </a:xfrm>
          </p:grpSpPr>
          <p:sp>
            <p:nvSpPr>
              <p:cNvPr id="92" name="正方形/長方形 91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93" name="フローチャート : 論理積ゲート 92"/>
              <p:cNvSpPr/>
              <p:nvPr/>
            </p:nvSpPr>
            <p:spPr>
              <a:xfrm rot="5400000" flipH="1">
                <a:off x="1859617" y="883431"/>
                <a:ext cx="97065" cy="116751"/>
              </a:xfrm>
              <a:prstGeom prst="flowChartDelay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</p:grpSp>
        <p:cxnSp>
          <p:nvCxnSpPr>
            <p:cNvPr id="94" name="直線コネクタ 93"/>
            <p:cNvCxnSpPr/>
            <p:nvPr/>
          </p:nvCxnSpPr>
          <p:spPr>
            <a:xfrm>
              <a:off x="6062402" y="2268795"/>
              <a:ext cx="504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 flipV="1">
              <a:off x="7153489" y="2081039"/>
              <a:ext cx="72000" cy="108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 flipV="1">
              <a:off x="6561617" y="2186696"/>
              <a:ext cx="45083" cy="8456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正方形/長方形 96"/>
            <p:cNvSpPr/>
            <p:nvPr/>
          </p:nvSpPr>
          <p:spPr>
            <a:xfrm rot="3720000" flipH="1">
              <a:off x="7385071" y="2650421"/>
              <a:ext cx="36000" cy="360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8" name="テキスト ボックス 59"/>
            <p:cNvSpPr txBox="1"/>
            <p:nvPr/>
          </p:nvSpPr>
          <p:spPr>
            <a:xfrm>
              <a:off x="6671335" y="1763003"/>
              <a:ext cx="852002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Assembly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9" name="テキスト ボックス 157"/>
            <p:cNvSpPr txBox="1"/>
            <p:nvPr/>
          </p:nvSpPr>
          <p:spPr>
            <a:xfrm>
              <a:off x="6669191" y="2900729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00" name="グループ化 99"/>
            <p:cNvGrpSpPr/>
            <p:nvPr/>
          </p:nvGrpSpPr>
          <p:grpSpPr>
            <a:xfrm>
              <a:off x="7276433" y="2722633"/>
              <a:ext cx="492871" cy="121298"/>
              <a:chOff x="2351082" y="3432226"/>
              <a:chExt cx="492871" cy="121298"/>
            </a:xfrm>
          </p:grpSpPr>
          <p:sp>
            <p:nvSpPr>
              <p:cNvPr id="101" name="フローチャート : 論理積ゲート 100"/>
              <p:cNvSpPr/>
              <p:nvPr/>
            </p:nvSpPr>
            <p:spPr>
              <a:xfrm rot="5400000" flipH="1">
                <a:off x="2351082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102" name="フローチャート : 論理積ゲート 101"/>
              <p:cNvSpPr/>
              <p:nvPr/>
            </p:nvSpPr>
            <p:spPr>
              <a:xfrm rot="5400000" flipH="1">
                <a:off x="2735953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2417986" y="3463524"/>
                <a:ext cx="360000" cy="9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104" name="テキスト ボックス 157"/>
            <p:cNvSpPr txBox="1"/>
            <p:nvPr/>
          </p:nvSpPr>
          <p:spPr>
            <a:xfrm>
              <a:off x="7292303" y="2900729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5" name="テキスト ボックス 59"/>
            <p:cNvSpPr txBox="1"/>
            <p:nvPr/>
          </p:nvSpPr>
          <p:spPr>
            <a:xfrm>
              <a:off x="5550395" y="1831708"/>
              <a:ext cx="1102596" cy="51496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 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Surface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6" name="テキスト ボックス 53"/>
            <p:cNvSpPr txBox="1"/>
            <p:nvPr/>
          </p:nvSpPr>
          <p:spPr>
            <a:xfrm>
              <a:off x="7330433" y="2237171"/>
              <a:ext cx="1556523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DR/AT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7091367" y="2188431"/>
              <a:ext cx="36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08" name="直線コネクタ 107"/>
            <p:cNvCxnSpPr/>
            <p:nvPr/>
          </p:nvCxnSpPr>
          <p:spPr>
            <a:xfrm>
              <a:off x="6600973" y="2188431"/>
              <a:ext cx="576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正方形/長方形 108"/>
            <p:cNvSpPr/>
            <p:nvPr/>
          </p:nvSpPr>
          <p:spPr>
            <a:xfrm>
              <a:off x="6813456" y="2188431"/>
              <a:ext cx="144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 rot="17880000">
              <a:off x="7067294" y="1943992"/>
              <a:ext cx="36000" cy="1116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5" name="テキスト ボックス 157"/>
            <p:cNvSpPr txBox="1"/>
            <p:nvPr/>
          </p:nvSpPr>
          <p:spPr>
            <a:xfrm>
              <a:off x="7079121" y="2121473"/>
              <a:ext cx="686895" cy="2313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UT </a:t>
              </a:r>
              <a:r>
                <a:rPr lang="en-US" sz="1100" dirty="0" err="1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Sht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6" name="テキスト ボックス 157"/>
            <p:cNvSpPr txBox="1"/>
            <p:nvPr/>
          </p:nvSpPr>
          <p:spPr>
            <a:xfrm>
              <a:off x="5764651" y="2384607"/>
              <a:ext cx="994946" cy="29949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Second Shaft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4883090" y="1359816"/>
            <a:ext cx="3732677" cy="1432176"/>
            <a:chOff x="171312" y="4402651"/>
            <a:chExt cx="3732677" cy="1432176"/>
          </a:xfrm>
        </p:grpSpPr>
        <p:sp>
          <p:nvSpPr>
            <p:cNvPr id="34" name="フリーフォーム 33"/>
            <p:cNvSpPr/>
            <p:nvPr/>
          </p:nvSpPr>
          <p:spPr>
            <a:xfrm>
              <a:off x="197915" y="4402651"/>
              <a:ext cx="3706074" cy="610210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3588481"/>
                <a:gd name="connsiteY0" fmla="*/ 567508 h 708567"/>
                <a:gd name="connsiteX1" fmla="*/ 936459 w 3588481"/>
                <a:gd name="connsiteY1" fmla="*/ 396004 h 708567"/>
                <a:gd name="connsiteX2" fmla="*/ 2012951 w 3588481"/>
                <a:gd name="connsiteY2" fmla="*/ 2829 h 708567"/>
                <a:gd name="connsiteX3" fmla="*/ 3588481 w 3588481"/>
                <a:gd name="connsiteY3" fmla="*/ 708567 h 708567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87778 w 3588481"/>
                <a:gd name="connsiteY3" fmla="*/ 405768 h 705751"/>
                <a:gd name="connsiteX4" fmla="*/ 3588481 w 3588481"/>
                <a:gd name="connsiteY4" fmla="*/ 705751 h 705751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35856 w 3588481"/>
                <a:gd name="connsiteY3" fmla="*/ 536673 h 705751"/>
                <a:gd name="connsiteX4" fmla="*/ 3588481 w 3588481"/>
                <a:gd name="connsiteY4" fmla="*/ 705751 h 705751"/>
                <a:gd name="connsiteX0" fmla="*/ 0 w 3588481"/>
                <a:gd name="connsiteY0" fmla="*/ 545991 h 687050"/>
                <a:gd name="connsiteX1" fmla="*/ 936459 w 3588481"/>
                <a:gd name="connsiteY1" fmla="*/ 374487 h 687050"/>
                <a:gd name="connsiteX2" fmla="*/ 1763726 w 3588481"/>
                <a:gd name="connsiteY2" fmla="*/ 12 h 687050"/>
                <a:gd name="connsiteX3" fmla="*/ 2935856 w 3588481"/>
                <a:gd name="connsiteY3" fmla="*/ 517972 h 687050"/>
                <a:gd name="connsiteX4" fmla="*/ 3588481 w 3588481"/>
                <a:gd name="connsiteY4" fmla="*/ 687050 h 687050"/>
                <a:gd name="connsiteX0" fmla="*/ 0 w 2935856"/>
                <a:gd name="connsiteY0" fmla="*/ 545991 h 545991"/>
                <a:gd name="connsiteX1" fmla="*/ 936459 w 2935856"/>
                <a:gd name="connsiteY1" fmla="*/ 374487 h 545991"/>
                <a:gd name="connsiteX2" fmla="*/ 1763726 w 2935856"/>
                <a:gd name="connsiteY2" fmla="*/ 12 h 545991"/>
                <a:gd name="connsiteX3" fmla="*/ 2935856 w 2935856"/>
                <a:gd name="connsiteY3" fmla="*/ 517972 h 545991"/>
                <a:gd name="connsiteX0" fmla="*/ 0 w 2935856"/>
                <a:gd name="connsiteY0" fmla="*/ 545991 h 545991"/>
                <a:gd name="connsiteX1" fmla="*/ 236105 w 2935856"/>
                <a:gd name="connsiteY1" fmla="*/ 500084 h 545991"/>
                <a:gd name="connsiteX2" fmla="*/ 936459 w 2935856"/>
                <a:gd name="connsiteY2" fmla="*/ 374487 h 545991"/>
                <a:gd name="connsiteX3" fmla="*/ 1763726 w 2935856"/>
                <a:gd name="connsiteY3" fmla="*/ 12 h 545991"/>
                <a:gd name="connsiteX4" fmla="*/ 2935856 w 2935856"/>
                <a:gd name="connsiteY4" fmla="*/ 517972 h 545991"/>
                <a:gd name="connsiteX0" fmla="*/ 0 w 3943143"/>
                <a:gd name="connsiteY0" fmla="*/ 555341 h 555341"/>
                <a:gd name="connsiteX1" fmla="*/ 1243392 w 3943143"/>
                <a:gd name="connsiteY1" fmla="*/ 500084 h 555341"/>
                <a:gd name="connsiteX2" fmla="*/ 1943746 w 3943143"/>
                <a:gd name="connsiteY2" fmla="*/ 374487 h 555341"/>
                <a:gd name="connsiteX3" fmla="*/ 2771013 w 3943143"/>
                <a:gd name="connsiteY3" fmla="*/ 12 h 555341"/>
                <a:gd name="connsiteX4" fmla="*/ 3943143 w 3943143"/>
                <a:gd name="connsiteY4" fmla="*/ 517972 h 555341"/>
                <a:gd name="connsiteX0" fmla="*/ 0 w 3745839"/>
                <a:gd name="connsiteY0" fmla="*/ 555341 h 555341"/>
                <a:gd name="connsiteX1" fmla="*/ 1243392 w 3745839"/>
                <a:gd name="connsiteY1" fmla="*/ 500084 h 555341"/>
                <a:gd name="connsiteX2" fmla="*/ 1943746 w 3745839"/>
                <a:gd name="connsiteY2" fmla="*/ 374487 h 555341"/>
                <a:gd name="connsiteX3" fmla="*/ 2771013 w 3745839"/>
                <a:gd name="connsiteY3" fmla="*/ 12 h 555341"/>
                <a:gd name="connsiteX4" fmla="*/ 3745839 w 3745839"/>
                <a:gd name="connsiteY4" fmla="*/ 340316 h 55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5839" h="555341">
                  <a:moveTo>
                    <a:pt x="0" y="555341"/>
                  </a:moveTo>
                  <a:cubicBezTo>
                    <a:pt x="39351" y="547690"/>
                    <a:pt x="1087316" y="528668"/>
                    <a:pt x="1243392" y="500084"/>
                  </a:cubicBezTo>
                  <a:cubicBezTo>
                    <a:pt x="1399468" y="471500"/>
                    <a:pt x="1689143" y="457832"/>
                    <a:pt x="1943746" y="374487"/>
                  </a:cubicBezTo>
                  <a:cubicBezTo>
                    <a:pt x="2198349" y="291142"/>
                    <a:pt x="2429127" y="-2085"/>
                    <a:pt x="2771013" y="12"/>
                  </a:cubicBezTo>
                  <a:cubicBezTo>
                    <a:pt x="3112899" y="2109"/>
                    <a:pt x="3483251" y="222693"/>
                    <a:pt x="3745839" y="34031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572272" y="5331538"/>
              <a:ext cx="665530" cy="294154"/>
              <a:chOff x="1537265" y="821501"/>
              <a:chExt cx="719455" cy="264371"/>
            </a:xfrm>
          </p:grpSpPr>
          <p:sp>
            <p:nvSpPr>
              <p:cNvPr id="57" name="正方形/長方形 56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58" name="フローチャート : 論理積ゲート 57"/>
              <p:cNvSpPr/>
              <p:nvPr/>
            </p:nvSpPr>
            <p:spPr>
              <a:xfrm rot="5400000" flipH="1">
                <a:off x="1859617" y="883431"/>
                <a:ext cx="97065" cy="116751"/>
              </a:xfrm>
              <a:prstGeom prst="flowChartDelay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</p:grpSp>
        <p:sp>
          <p:nvSpPr>
            <p:cNvPr id="36" name="正方形/長方形 35"/>
            <p:cNvSpPr/>
            <p:nvPr/>
          </p:nvSpPr>
          <p:spPr>
            <a:xfrm rot="17880000">
              <a:off x="1232348" y="5046398"/>
              <a:ext cx="36000" cy="720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7" name="直線コネクタ 36"/>
            <p:cNvCxnSpPr/>
            <p:nvPr/>
          </p:nvCxnSpPr>
          <p:spPr>
            <a:xfrm>
              <a:off x="1079435" y="4970680"/>
              <a:ext cx="504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V="1">
              <a:off x="2170522" y="4782924"/>
              <a:ext cx="72000" cy="108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flipV="1">
              <a:off x="1578650" y="4888581"/>
              <a:ext cx="45083" cy="8456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正方形/長方形 39"/>
            <p:cNvSpPr/>
            <p:nvPr/>
          </p:nvSpPr>
          <p:spPr>
            <a:xfrm rot="5400000">
              <a:off x="1392674" y="5226302"/>
              <a:ext cx="40056" cy="32087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" name="テキスト ボックス 53"/>
            <p:cNvSpPr txBox="1"/>
            <p:nvPr/>
          </p:nvSpPr>
          <p:spPr>
            <a:xfrm>
              <a:off x="171312" y="5236156"/>
              <a:ext cx="1211817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DH/AT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2" name="テキスト ボックス 59"/>
            <p:cNvSpPr txBox="1"/>
            <p:nvPr/>
          </p:nvSpPr>
          <p:spPr>
            <a:xfrm>
              <a:off x="1688368" y="4464888"/>
              <a:ext cx="852002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Assembly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3" name="テキスト ボックス 157"/>
            <p:cNvSpPr txBox="1"/>
            <p:nvPr/>
          </p:nvSpPr>
          <p:spPr>
            <a:xfrm>
              <a:off x="1686224" y="56026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2293466" y="5424518"/>
              <a:ext cx="492871" cy="121298"/>
              <a:chOff x="2351082" y="3432226"/>
              <a:chExt cx="492871" cy="121298"/>
            </a:xfrm>
          </p:grpSpPr>
          <p:sp>
            <p:nvSpPr>
              <p:cNvPr id="54" name="フローチャート : 論理積ゲート 53"/>
              <p:cNvSpPr/>
              <p:nvPr/>
            </p:nvSpPr>
            <p:spPr>
              <a:xfrm rot="5400000" flipH="1">
                <a:off x="2351082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55" name="フローチャート : 論理積ゲート 54"/>
              <p:cNvSpPr/>
              <p:nvPr/>
            </p:nvSpPr>
            <p:spPr>
              <a:xfrm rot="5400000" flipH="1">
                <a:off x="2735953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417986" y="3463524"/>
                <a:ext cx="360000" cy="9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47" name="テキスト ボックス 157"/>
            <p:cNvSpPr txBox="1"/>
            <p:nvPr/>
          </p:nvSpPr>
          <p:spPr>
            <a:xfrm>
              <a:off x="2309336" y="56026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9" name="テキスト ボックス 59"/>
            <p:cNvSpPr txBox="1"/>
            <p:nvPr/>
          </p:nvSpPr>
          <p:spPr>
            <a:xfrm>
              <a:off x="645688" y="4546990"/>
              <a:ext cx="1053268" cy="51799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 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Surface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0" name="テキスト ボックス 53"/>
            <p:cNvSpPr txBox="1"/>
            <p:nvPr/>
          </p:nvSpPr>
          <p:spPr>
            <a:xfrm>
              <a:off x="2419384" y="5041797"/>
              <a:ext cx="1211817" cy="42765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DR/ </a:t>
              </a:r>
              <a:r>
                <a:rPr lang="en-US" sz="11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2108400" y="4890316"/>
              <a:ext cx="36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>
            <a:xfrm>
              <a:off x="1618006" y="4890316"/>
              <a:ext cx="576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正方形/長方形 60"/>
            <p:cNvSpPr/>
            <p:nvPr/>
          </p:nvSpPr>
          <p:spPr>
            <a:xfrm rot="3720000" flipH="1">
              <a:off x="1134268" y="4803680"/>
              <a:ext cx="36000" cy="576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830489" y="4890316"/>
              <a:ext cx="144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 rot="17880000">
              <a:off x="2084327" y="4645877"/>
              <a:ext cx="36000" cy="1116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8" name="テキスト ボックス 157"/>
            <p:cNvSpPr txBox="1"/>
            <p:nvPr/>
          </p:nvSpPr>
          <p:spPr>
            <a:xfrm>
              <a:off x="1188703" y="5098430"/>
              <a:ext cx="800605" cy="24338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Main </a:t>
              </a:r>
              <a:r>
                <a:rPr lang="en-US" sz="1100" dirty="0" err="1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Sht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9" name="テキスト ボックス 157"/>
            <p:cNvSpPr txBox="1"/>
            <p:nvPr/>
          </p:nvSpPr>
          <p:spPr>
            <a:xfrm>
              <a:off x="2075345" y="4824160"/>
              <a:ext cx="686895" cy="23139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UT </a:t>
              </a:r>
              <a:r>
                <a:rPr lang="en-US" sz="1100" dirty="0" err="1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Sht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4927634" y="4156519"/>
            <a:ext cx="3850168" cy="1432176"/>
            <a:chOff x="5180882" y="4402651"/>
            <a:chExt cx="3850168" cy="1432176"/>
          </a:xfrm>
        </p:grpSpPr>
        <p:sp>
          <p:nvSpPr>
            <p:cNvPr id="64" name="フリーフォーム 63"/>
            <p:cNvSpPr/>
            <p:nvPr/>
          </p:nvSpPr>
          <p:spPr>
            <a:xfrm>
              <a:off x="5180882" y="4402651"/>
              <a:ext cx="3706074" cy="610210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3588481"/>
                <a:gd name="connsiteY0" fmla="*/ 567508 h 708567"/>
                <a:gd name="connsiteX1" fmla="*/ 936459 w 3588481"/>
                <a:gd name="connsiteY1" fmla="*/ 396004 h 708567"/>
                <a:gd name="connsiteX2" fmla="*/ 2012951 w 3588481"/>
                <a:gd name="connsiteY2" fmla="*/ 2829 h 708567"/>
                <a:gd name="connsiteX3" fmla="*/ 3588481 w 3588481"/>
                <a:gd name="connsiteY3" fmla="*/ 708567 h 708567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87778 w 3588481"/>
                <a:gd name="connsiteY3" fmla="*/ 405768 h 705751"/>
                <a:gd name="connsiteX4" fmla="*/ 3588481 w 3588481"/>
                <a:gd name="connsiteY4" fmla="*/ 705751 h 705751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35856 w 3588481"/>
                <a:gd name="connsiteY3" fmla="*/ 536673 h 705751"/>
                <a:gd name="connsiteX4" fmla="*/ 3588481 w 3588481"/>
                <a:gd name="connsiteY4" fmla="*/ 705751 h 705751"/>
                <a:gd name="connsiteX0" fmla="*/ 0 w 3588481"/>
                <a:gd name="connsiteY0" fmla="*/ 545991 h 687050"/>
                <a:gd name="connsiteX1" fmla="*/ 936459 w 3588481"/>
                <a:gd name="connsiteY1" fmla="*/ 374487 h 687050"/>
                <a:gd name="connsiteX2" fmla="*/ 1763726 w 3588481"/>
                <a:gd name="connsiteY2" fmla="*/ 12 h 687050"/>
                <a:gd name="connsiteX3" fmla="*/ 2935856 w 3588481"/>
                <a:gd name="connsiteY3" fmla="*/ 517972 h 687050"/>
                <a:gd name="connsiteX4" fmla="*/ 3588481 w 3588481"/>
                <a:gd name="connsiteY4" fmla="*/ 687050 h 687050"/>
                <a:gd name="connsiteX0" fmla="*/ 0 w 2935856"/>
                <a:gd name="connsiteY0" fmla="*/ 545991 h 545991"/>
                <a:gd name="connsiteX1" fmla="*/ 936459 w 2935856"/>
                <a:gd name="connsiteY1" fmla="*/ 374487 h 545991"/>
                <a:gd name="connsiteX2" fmla="*/ 1763726 w 2935856"/>
                <a:gd name="connsiteY2" fmla="*/ 12 h 545991"/>
                <a:gd name="connsiteX3" fmla="*/ 2935856 w 2935856"/>
                <a:gd name="connsiteY3" fmla="*/ 517972 h 545991"/>
                <a:gd name="connsiteX0" fmla="*/ 0 w 2935856"/>
                <a:gd name="connsiteY0" fmla="*/ 545991 h 545991"/>
                <a:gd name="connsiteX1" fmla="*/ 236105 w 2935856"/>
                <a:gd name="connsiteY1" fmla="*/ 500084 h 545991"/>
                <a:gd name="connsiteX2" fmla="*/ 936459 w 2935856"/>
                <a:gd name="connsiteY2" fmla="*/ 374487 h 545991"/>
                <a:gd name="connsiteX3" fmla="*/ 1763726 w 2935856"/>
                <a:gd name="connsiteY3" fmla="*/ 12 h 545991"/>
                <a:gd name="connsiteX4" fmla="*/ 2935856 w 2935856"/>
                <a:gd name="connsiteY4" fmla="*/ 517972 h 545991"/>
                <a:gd name="connsiteX0" fmla="*/ 0 w 3943143"/>
                <a:gd name="connsiteY0" fmla="*/ 555341 h 555341"/>
                <a:gd name="connsiteX1" fmla="*/ 1243392 w 3943143"/>
                <a:gd name="connsiteY1" fmla="*/ 500084 h 555341"/>
                <a:gd name="connsiteX2" fmla="*/ 1943746 w 3943143"/>
                <a:gd name="connsiteY2" fmla="*/ 374487 h 555341"/>
                <a:gd name="connsiteX3" fmla="*/ 2771013 w 3943143"/>
                <a:gd name="connsiteY3" fmla="*/ 12 h 555341"/>
                <a:gd name="connsiteX4" fmla="*/ 3943143 w 3943143"/>
                <a:gd name="connsiteY4" fmla="*/ 517972 h 555341"/>
                <a:gd name="connsiteX0" fmla="*/ 0 w 3745839"/>
                <a:gd name="connsiteY0" fmla="*/ 555341 h 555341"/>
                <a:gd name="connsiteX1" fmla="*/ 1243392 w 3745839"/>
                <a:gd name="connsiteY1" fmla="*/ 500084 h 555341"/>
                <a:gd name="connsiteX2" fmla="*/ 1943746 w 3745839"/>
                <a:gd name="connsiteY2" fmla="*/ 374487 h 555341"/>
                <a:gd name="connsiteX3" fmla="*/ 2771013 w 3745839"/>
                <a:gd name="connsiteY3" fmla="*/ 12 h 555341"/>
                <a:gd name="connsiteX4" fmla="*/ 3745839 w 3745839"/>
                <a:gd name="connsiteY4" fmla="*/ 340316 h 55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5839" h="555341">
                  <a:moveTo>
                    <a:pt x="0" y="555341"/>
                  </a:moveTo>
                  <a:cubicBezTo>
                    <a:pt x="39351" y="547690"/>
                    <a:pt x="1087316" y="528668"/>
                    <a:pt x="1243392" y="500084"/>
                  </a:cubicBezTo>
                  <a:cubicBezTo>
                    <a:pt x="1399468" y="471500"/>
                    <a:pt x="1689143" y="457832"/>
                    <a:pt x="1943746" y="374487"/>
                  </a:cubicBezTo>
                  <a:cubicBezTo>
                    <a:pt x="2198349" y="291142"/>
                    <a:pt x="2429127" y="-2085"/>
                    <a:pt x="2771013" y="12"/>
                  </a:cubicBezTo>
                  <a:cubicBezTo>
                    <a:pt x="3112899" y="2109"/>
                    <a:pt x="3483251" y="222693"/>
                    <a:pt x="3745839" y="34031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6555239" y="5331538"/>
              <a:ext cx="665530" cy="294154"/>
              <a:chOff x="1537265" y="821501"/>
              <a:chExt cx="719455" cy="264371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67" name="フローチャート : 論理積ゲート 66"/>
              <p:cNvSpPr/>
              <p:nvPr/>
            </p:nvSpPr>
            <p:spPr>
              <a:xfrm rot="5400000" flipH="1">
                <a:off x="1859617" y="883431"/>
                <a:ext cx="97065" cy="116751"/>
              </a:xfrm>
              <a:prstGeom prst="flowChartDelay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>
            <a:xfrm>
              <a:off x="6062402" y="4970680"/>
              <a:ext cx="504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 flipV="1">
              <a:off x="7153489" y="4782924"/>
              <a:ext cx="72000" cy="108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flipV="1">
              <a:off x="6561617" y="4888581"/>
              <a:ext cx="45083" cy="8456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正方形/長方形 84"/>
            <p:cNvSpPr/>
            <p:nvPr/>
          </p:nvSpPr>
          <p:spPr>
            <a:xfrm rot="3720000" flipH="1">
              <a:off x="7385071" y="5352306"/>
              <a:ext cx="36000" cy="360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4" name="テキスト ボックス 59"/>
            <p:cNvSpPr txBox="1"/>
            <p:nvPr/>
          </p:nvSpPr>
          <p:spPr>
            <a:xfrm>
              <a:off x="6671335" y="4464888"/>
              <a:ext cx="852002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Assembly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5" name="テキスト ボックス 157"/>
            <p:cNvSpPr txBox="1"/>
            <p:nvPr/>
          </p:nvSpPr>
          <p:spPr>
            <a:xfrm>
              <a:off x="6669191" y="56026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76" name="グループ化 75"/>
            <p:cNvGrpSpPr/>
            <p:nvPr/>
          </p:nvGrpSpPr>
          <p:grpSpPr>
            <a:xfrm>
              <a:off x="7276433" y="5424518"/>
              <a:ext cx="492871" cy="121298"/>
              <a:chOff x="2351082" y="3432226"/>
              <a:chExt cx="492871" cy="121298"/>
            </a:xfrm>
          </p:grpSpPr>
          <p:sp>
            <p:nvSpPr>
              <p:cNvPr id="77" name="フローチャート : 論理積ゲート 76"/>
              <p:cNvSpPr/>
              <p:nvPr/>
            </p:nvSpPr>
            <p:spPr>
              <a:xfrm rot="5400000" flipH="1">
                <a:off x="2351082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78" name="フローチャート : 論理積ゲート 77"/>
              <p:cNvSpPr/>
              <p:nvPr/>
            </p:nvSpPr>
            <p:spPr>
              <a:xfrm rot="5400000" flipH="1">
                <a:off x="2735953" y="3432226"/>
                <a:ext cx="108000" cy="108000"/>
              </a:xfrm>
              <a:prstGeom prst="flowChartDelay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/>
                <a:r>
                  <a:rPr lang="en-US" sz="1100" kern="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2417986" y="3463524"/>
                <a:ext cx="360000" cy="90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80" name="テキスト ボックス 157"/>
            <p:cNvSpPr txBox="1"/>
            <p:nvPr/>
          </p:nvSpPr>
          <p:spPr>
            <a:xfrm>
              <a:off x="7292303" y="56026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1" name="テキスト ボックス 59"/>
            <p:cNvSpPr txBox="1"/>
            <p:nvPr/>
          </p:nvSpPr>
          <p:spPr>
            <a:xfrm>
              <a:off x="5681608" y="4533593"/>
              <a:ext cx="1131847" cy="42088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 </a:t>
              </a: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Surface Yard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2" name="テキスト ボックス 53"/>
            <p:cNvSpPr txBox="1"/>
            <p:nvPr/>
          </p:nvSpPr>
          <p:spPr>
            <a:xfrm>
              <a:off x="7474527" y="5084032"/>
              <a:ext cx="1556523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DR-DH Common AT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7091367" y="4890316"/>
              <a:ext cx="36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84" name="直線コネクタ 83"/>
            <p:cNvCxnSpPr/>
            <p:nvPr/>
          </p:nvCxnSpPr>
          <p:spPr>
            <a:xfrm>
              <a:off x="6600973" y="4890316"/>
              <a:ext cx="576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正方形/長方形 85"/>
            <p:cNvSpPr/>
            <p:nvPr/>
          </p:nvSpPr>
          <p:spPr>
            <a:xfrm>
              <a:off x="6813456" y="4890316"/>
              <a:ext cx="144000" cy="441222"/>
            </a:xfrm>
            <a:prstGeom prst="rect">
              <a:avLst/>
            </a:prstGeom>
            <a:effec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 rot="17880000">
              <a:off x="7067294" y="4645877"/>
              <a:ext cx="36000" cy="1116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1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" name="テキスト ボックス 157"/>
            <p:cNvSpPr txBox="1"/>
            <p:nvPr/>
          </p:nvSpPr>
          <p:spPr>
            <a:xfrm>
              <a:off x="7156152" y="4784045"/>
              <a:ext cx="896068" cy="1809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UT Shaft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" name="テキスト ボックス 157"/>
            <p:cNvSpPr txBox="1"/>
            <p:nvPr/>
          </p:nvSpPr>
          <p:spPr>
            <a:xfrm>
              <a:off x="5933606" y="5098429"/>
              <a:ext cx="950517" cy="3163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/>
              <a:r>
                <a:rPr lang="en-US" sz="11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Main Shaft</a:t>
              </a:r>
              <a:endParaRPr lang="ja-JP" altLang="en-US" sz="11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646173" y="3672849"/>
            <a:ext cx="4369699" cy="280793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5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510" y="446595"/>
            <a:ext cx="6276774" cy="408307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8102" y="4664708"/>
            <a:ext cx="3718757" cy="183865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91377" y="332053"/>
            <a:ext cx="282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– A´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1377" y="892217"/>
            <a:ext cx="3300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Vertical Shaft</a:t>
            </a:r>
          </a:p>
          <a:p>
            <a:pPr marL="342900" lvl="0" indent="-342900">
              <a:buFont typeface="Wingdings" panose="05000000000000000000" pitchFamily="2" charset="2"/>
              <a:buChar char="l"/>
            </a:pPr>
            <a:r>
              <a:rPr lang="en-US" altLang="ja-JP" sz="2000" u="sng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Access </a:t>
            </a:r>
            <a:r>
              <a:rPr lang="en-US" altLang="ja-JP" sz="2000" u="sng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</a:p>
          <a:p>
            <a:pPr lvl="0"/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(for DH/DR)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545" y="407152"/>
            <a:ext cx="2389318" cy="1516132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7" name="正方形/長方形 6"/>
          <p:cNvSpPr/>
          <p:nvPr/>
        </p:nvSpPr>
        <p:spPr>
          <a:xfrm>
            <a:off x="4867163" y="5005624"/>
            <a:ext cx="80318" cy="1161536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39603" y="4644213"/>
            <a:ext cx="94131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Main Shaft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80919" y="4567032"/>
            <a:ext cx="82391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/>
              <a:t>Utility  Shaft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 rot="241240">
            <a:off x="5010928" y="5548462"/>
            <a:ext cx="1291707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DR/DH Access Tunnel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95963" y="1049961"/>
            <a:ext cx="159701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b="1" dirty="0" smtClean="0"/>
              <a:t>DR/DH Access Tunnel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06583" y="2638988"/>
            <a:ext cx="130595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Main Shaft D18m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 Weekly Meeting/ 8th July</a:t>
            </a:r>
            <a:endParaRPr kumimoji="1"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7351914" y="1091005"/>
            <a:ext cx="792342" cy="6524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064" y="3670363"/>
            <a:ext cx="1496893" cy="2220020"/>
          </a:xfrm>
          <a:prstGeom prst="rect">
            <a:avLst/>
          </a:prstGeom>
          <a:ln>
            <a:solidFill>
              <a:srgbClr val="4472C4"/>
            </a:solidFill>
          </a:ln>
        </p:spPr>
      </p:pic>
      <p:cxnSp>
        <p:nvCxnSpPr>
          <p:cNvPr id="18" name="直線矢印コネクタ 17"/>
          <p:cNvCxnSpPr/>
          <p:nvPr/>
        </p:nvCxnSpPr>
        <p:spPr>
          <a:xfrm flipV="1">
            <a:off x="2022957" y="2097071"/>
            <a:ext cx="1985625" cy="1553571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3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L:\地下開発タスク\62 ILC\H26\40 KEK\12 Hybrid_201407\20 配置\Layout(OP3-HybridRV_20140704) Plan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2540" y="2157984"/>
            <a:ext cx="6069465" cy="423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876299" y="890446"/>
            <a:ext cx="31402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Vertical Shaft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Access </a:t>
            </a: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  <a:b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(for DH &amp; DR)</a:t>
            </a:r>
            <a:endParaRPr lang="en-US" altLang="ja-JP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3810" y="228082"/>
            <a:ext cx="4933696" cy="681354"/>
          </a:xfrm>
        </p:spPr>
        <p:txBody>
          <a:bodyPr>
            <a:normAutofit/>
          </a:bodyPr>
          <a:lstStyle/>
          <a:p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– A´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Revision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4494" y="1482129"/>
            <a:ext cx="1581612" cy="184721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8503" y="613450"/>
            <a:ext cx="456293" cy="75914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0021" y="554226"/>
            <a:ext cx="569718" cy="834431"/>
          </a:xfrm>
          <a:prstGeom prst="rect">
            <a:avLst/>
          </a:prstGeom>
        </p:spPr>
      </p:pic>
      <p:cxnSp>
        <p:nvCxnSpPr>
          <p:cNvPr id="12" name="直線矢印コネクタ 11"/>
          <p:cNvCxnSpPr/>
          <p:nvPr/>
        </p:nvCxnSpPr>
        <p:spPr>
          <a:xfrm>
            <a:off x="7486650" y="1247506"/>
            <a:ext cx="0" cy="927062"/>
          </a:xfrm>
          <a:prstGeom prst="straightConnector1">
            <a:avLst/>
          </a:prstGeom>
          <a:noFill/>
          <a:ln w="6350" cap="flat" cmpd="sng" algn="ctr">
            <a:solidFill>
              <a:srgbClr val="4F81BD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直線矢印コネクタ 12"/>
          <p:cNvCxnSpPr/>
          <p:nvPr/>
        </p:nvCxnSpPr>
        <p:spPr>
          <a:xfrm>
            <a:off x="8134986" y="1247506"/>
            <a:ext cx="0" cy="927062"/>
          </a:xfrm>
          <a:prstGeom prst="straightConnector1">
            <a:avLst/>
          </a:prstGeom>
          <a:noFill/>
          <a:ln w="6350" cap="flat" cmpd="sng" algn="ctr">
            <a:solidFill>
              <a:srgbClr val="4F81BD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" name="図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863" y="1216404"/>
            <a:ext cx="1496893" cy="222002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4" name="円/楕円 3"/>
          <p:cNvSpPr/>
          <p:nvPr/>
        </p:nvSpPr>
        <p:spPr>
          <a:xfrm>
            <a:off x="3750486" y="3072384"/>
            <a:ext cx="371648" cy="117043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01046" y="2771338"/>
            <a:ext cx="1714308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kumimoji="0" lang="en-US" altLang="ja-JP" sz="1400" b="1" kern="0" dirty="0" smtClean="0">
                <a:solidFill>
                  <a:srgbClr val="FF0000"/>
                </a:solidFill>
              </a:rPr>
              <a:t>DR-DH/Access</a:t>
            </a:r>
            <a:r>
              <a:rPr kumimoji="0" lang="ja-JP" altLang="en-US" sz="1400" b="1" kern="0" dirty="0" smtClean="0">
                <a:solidFill>
                  <a:srgbClr val="FF0000"/>
                </a:solidFill>
              </a:rPr>
              <a:t> </a:t>
            </a:r>
            <a:r>
              <a:rPr kumimoji="0" lang="en-US" altLang="ja-JP" sz="1400" b="1" kern="0" dirty="0" smtClean="0">
                <a:solidFill>
                  <a:srgbClr val="FF0000"/>
                </a:solidFill>
              </a:rPr>
              <a:t>Tunnel</a:t>
            </a:r>
            <a:endParaRPr kumimoji="0" lang="ja-JP" altLang="en-US" sz="1400" b="1" kern="0" dirty="0" smtClean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5149" y="3097670"/>
            <a:ext cx="1182319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kumimoji="0" lang="en-US" altLang="ja-JP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DR-DH</a:t>
            </a:r>
          </a:p>
          <a:p>
            <a:pPr>
              <a:lnSpc>
                <a:spcPts val="1200"/>
              </a:lnSpc>
              <a:defRPr/>
            </a:pPr>
            <a:r>
              <a:rPr kumimoji="0" lang="en-US" altLang="ja-JP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Connecting T.</a:t>
            </a:r>
            <a:r>
              <a:rPr kumimoji="0" lang="ja-JP" altLang="en-US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990311" y="3369136"/>
            <a:ext cx="1824505" cy="24622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altLang="ja-JP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Construction</a:t>
            </a:r>
            <a:endParaRPr kumimoji="0" lang="ja-JP" altLang="en-US" sz="1600" b="1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8" name="直線矢印コネクタ 17"/>
          <p:cNvCxnSpPr>
            <a:stCxn id="7" idx="1"/>
          </p:cNvCxnSpPr>
          <p:nvPr/>
        </p:nvCxnSpPr>
        <p:spPr>
          <a:xfrm flipH="1">
            <a:off x="5815354" y="2405735"/>
            <a:ext cx="1219140" cy="1374675"/>
          </a:xfrm>
          <a:prstGeom prst="straightConnector1">
            <a:avLst/>
          </a:prstGeom>
          <a:ln>
            <a:solidFill>
              <a:srgbClr val="FF0000"/>
            </a:solidFill>
            <a:round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3" idx="3"/>
          </p:cNvCxnSpPr>
          <p:nvPr/>
        </p:nvCxnSpPr>
        <p:spPr>
          <a:xfrm>
            <a:off x="1924756" y="2326414"/>
            <a:ext cx="1227799" cy="7956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4204738" y="4506196"/>
            <a:ext cx="1291839" cy="22318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kumimoji="0" lang="en-US" altLang="ja-JP" sz="1400" b="1" kern="0" dirty="0" smtClean="0">
                <a:solidFill>
                  <a:srgbClr val="FF0000"/>
                </a:solidFill>
              </a:rPr>
              <a:t>Main Shaft D18m</a:t>
            </a:r>
            <a:endParaRPr kumimoji="0" lang="ja-JP" altLang="en-US" sz="1400" b="1" kern="0" dirty="0" smtClean="0">
              <a:solidFill>
                <a:srgbClr val="FF0000"/>
              </a:solidFill>
            </a:endParaRPr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13047" y="6026545"/>
            <a:ext cx="1824505" cy="24622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altLang="ja-JP" sz="16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After Completion</a:t>
            </a:r>
            <a:endParaRPr kumimoji="0" lang="ja-JP" altLang="en-US" sz="1600" b="1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2" name="直線矢印コネクタ 31"/>
          <p:cNvCxnSpPr>
            <a:stCxn id="3" idx="3"/>
          </p:cNvCxnSpPr>
          <p:nvPr/>
        </p:nvCxnSpPr>
        <p:spPr>
          <a:xfrm>
            <a:off x="1924756" y="2326414"/>
            <a:ext cx="1582516" cy="0"/>
          </a:xfrm>
          <a:prstGeom prst="straightConnector1">
            <a:avLst/>
          </a:prstGeom>
          <a:ln cap="rnd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図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6620" y="4026476"/>
            <a:ext cx="1540696" cy="2025980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8016877" y="4750509"/>
            <a:ext cx="996945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altLang="ja-JP" sz="1400" kern="0" dirty="0" smtClean="0">
                <a:solidFill>
                  <a:srgbClr val="FF0000"/>
                </a:solidFill>
              </a:rPr>
              <a:t>Evacuation</a:t>
            </a:r>
            <a:endParaRPr kumimoji="0" lang="ja-JP" altLang="en-US" sz="1400" kern="0" dirty="0" smtClean="0">
              <a:solidFill>
                <a:srgbClr val="FF0000"/>
              </a:solidFill>
            </a:endParaRPr>
          </a:p>
        </p:txBody>
      </p:sp>
      <p:sp>
        <p:nvSpPr>
          <p:cNvPr id="25" name="下矢印 24"/>
          <p:cNvSpPr/>
          <p:nvPr/>
        </p:nvSpPr>
        <p:spPr>
          <a:xfrm>
            <a:off x="7573379" y="3622590"/>
            <a:ext cx="527178" cy="428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97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733330" y="1793799"/>
            <a:ext cx="390419" cy="16130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84702" y="2071200"/>
            <a:ext cx="287677" cy="2876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784702" y="2846899"/>
            <a:ext cx="287677" cy="2876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900630" y="2590046"/>
            <a:ext cx="3600000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2671684" y="1541329"/>
            <a:ext cx="504000" cy="24247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363280" y="1793799"/>
            <a:ext cx="390419" cy="16130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183004" y="2071200"/>
            <a:ext cx="287677" cy="2876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183004" y="2846899"/>
            <a:ext cx="287677" cy="2876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4678140" y="2590046"/>
            <a:ext cx="3600000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 rot="16200000">
            <a:off x="6082276" y="1382833"/>
            <a:ext cx="503430" cy="24247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634146" y="4031386"/>
            <a:ext cx="390419" cy="16130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85518" y="4308787"/>
            <a:ext cx="287677" cy="2876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85518" y="5084486"/>
            <a:ext cx="287677" cy="2876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297959" y="4827633"/>
            <a:ext cx="2835667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4469288" y="4031386"/>
            <a:ext cx="390419" cy="16130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4520660" y="4308787"/>
            <a:ext cx="287677" cy="2876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520660" y="5084486"/>
            <a:ext cx="287677" cy="2876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3267213" y="4827633"/>
            <a:ext cx="2835667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4366546" y="4103302"/>
            <a:ext cx="595904" cy="1474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 rot="16200000">
            <a:off x="4412500" y="3789663"/>
            <a:ext cx="504000" cy="1130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4412500" y="4760568"/>
            <a:ext cx="504000" cy="1130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531401" y="4103302"/>
            <a:ext cx="595904" cy="1474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 rot="16200000">
            <a:off x="1310227" y="3789663"/>
            <a:ext cx="504000" cy="1130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 rot="16200000">
            <a:off x="1844478" y="4760568"/>
            <a:ext cx="504000" cy="1130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7029745" y="4031386"/>
            <a:ext cx="390419" cy="16130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081117" y="4308787"/>
            <a:ext cx="287677" cy="2876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7081117" y="5084486"/>
            <a:ext cx="287677" cy="2876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>
            <a:off x="6204833" y="4792224"/>
            <a:ext cx="2835667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/>
          <p:cNvSpPr/>
          <p:nvPr/>
        </p:nvSpPr>
        <p:spPr>
          <a:xfrm>
            <a:off x="6927003" y="4103302"/>
            <a:ext cx="595904" cy="1474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 rot="16200000">
            <a:off x="7240081" y="3784524"/>
            <a:ext cx="504000" cy="1130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 rot="16200000">
            <a:off x="7240081" y="4760568"/>
            <a:ext cx="504000" cy="1130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266252" y="3496906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 </a:t>
            </a:r>
            <a:r>
              <a:rPr lang="en-US" altLang="ja-JP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Shape</a:t>
            </a:r>
            <a:endParaRPr lang="ja-JP" altLang="en-US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247379" y="3510496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 </a:t>
            </a:r>
            <a:r>
              <a:rPr lang="en-US" altLang="ja-JP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Shape</a:t>
            </a:r>
            <a:endParaRPr lang="ja-JP" altLang="en-US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896549" y="3510496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 </a:t>
            </a:r>
            <a:r>
              <a:rPr lang="en-US" altLang="ja-JP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Shape</a:t>
            </a:r>
            <a:endParaRPr lang="ja-JP" altLang="en-US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タイトル 1"/>
          <p:cNvSpPr txBox="1">
            <a:spLocks/>
          </p:cNvSpPr>
          <p:nvPr/>
        </p:nvSpPr>
        <p:spPr>
          <a:xfrm>
            <a:off x="3309883" y="2341502"/>
            <a:ext cx="1210778" cy="2382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solidFill>
                  <a:prstClr val="black"/>
                </a:solidFill>
              </a:rPr>
              <a:t>Beam line</a:t>
            </a:r>
            <a:endParaRPr lang="en-US" altLang="ja-JP" sz="1800" b="1" dirty="0">
              <a:solidFill>
                <a:prstClr val="black"/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タイトル 1"/>
          <p:cNvSpPr txBox="1">
            <a:spLocks/>
          </p:cNvSpPr>
          <p:nvPr/>
        </p:nvSpPr>
        <p:spPr>
          <a:xfrm>
            <a:off x="2778880" y="4575257"/>
            <a:ext cx="1210778" cy="2382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solidFill>
                  <a:prstClr val="black"/>
                </a:solidFill>
              </a:rPr>
              <a:t>Beam line</a:t>
            </a:r>
            <a:endParaRPr lang="en-US" altLang="ja-JP" sz="1800" b="1" dirty="0">
              <a:solidFill>
                <a:prstClr val="black"/>
              </a:solidFill>
            </a:endParaRPr>
          </a:p>
        </p:txBody>
      </p:sp>
      <p:sp>
        <p:nvSpPr>
          <p:cNvPr id="59" name="タイトル 1"/>
          <p:cNvSpPr txBox="1">
            <a:spLocks/>
          </p:cNvSpPr>
          <p:nvPr/>
        </p:nvSpPr>
        <p:spPr>
          <a:xfrm>
            <a:off x="5599444" y="4599639"/>
            <a:ext cx="1210778" cy="2382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solidFill>
                  <a:prstClr val="black"/>
                </a:solidFill>
              </a:rPr>
              <a:t>Beam line</a:t>
            </a:r>
            <a:endParaRPr lang="en-US" altLang="ja-JP" sz="1800" b="1" dirty="0">
              <a:solidFill>
                <a:prstClr val="black"/>
              </a:solidFill>
            </a:endParaRPr>
          </a:p>
        </p:txBody>
      </p:sp>
      <p:sp>
        <p:nvSpPr>
          <p:cNvPr id="60" name="タイトル 1"/>
          <p:cNvSpPr txBox="1">
            <a:spLocks/>
          </p:cNvSpPr>
          <p:nvPr/>
        </p:nvSpPr>
        <p:spPr>
          <a:xfrm>
            <a:off x="7541932" y="2397269"/>
            <a:ext cx="1210778" cy="2382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solidFill>
                  <a:prstClr val="black"/>
                </a:solidFill>
              </a:rPr>
              <a:t>Beam line</a:t>
            </a:r>
            <a:endParaRPr lang="en-US" altLang="ja-JP" sz="1800" b="1" dirty="0">
              <a:solidFill>
                <a:prstClr val="black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220607" y="1134095"/>
            <a:ext cx="1427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draft</a:t>
            </a:r>
            <a:endParaRPr lang="ja-JP" altLang="en-US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144803" y="1164123"/>
            <a:ext cx="2340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u="sng" dirty="0"/>
              <a:t>Rotary 90 degrees plan</a:t>
            </a:r>
            <a:endParaRPr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198214" y="5825376"/>
            <a:ext cx="7201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rgbClr val="FF0000"/>
                </a:solidFill>
              </a:rPr>
              <a:t>C-type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or </a:t>
            </a:r>
            <a:r>
              <a:rPr lang="en-US" altLang="ja-JP" dirty="0">
                <a:solidFill>
                  <a:srgbClr val="FF0000"/>
                </a:solidFill>
              </a:rPr>
              <a:t>H-type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appropriate from land use conditions on the ground.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3028950" y="1666204"/>
            <a:ext cx="507269" cy="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4859707" y="1792246"/>
            <a:ext cx="486103" cy="672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正方形/長方形 61"/>
          <p:cNvSpPr/>
          <p:nvPr/>
        </p:nvSpPr>
        <p:spPr>
          <a:xfrm>
            <a:off x="3507467" y="1503742"/>
            <a:ext cx="1489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 Hall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タイトル 1"/>
          <p:cNvSpPr>
            <a:spLocks noGrp="1"/>
          </p:cNvSpPr>
          <p:nvPr>
            <p:ph type="title"/>
          </p:nvPr>
        </p:nvSpPr>
        <p:spPr>
          <a:xfrm>
            <a:off x="2162850" y="161551"/>
            <a:ext cx="4884117" cy="681354"/>
          </a:xfrm>
        </p:spPr>
        <p:txBody>
          <a:bodyPr>
            <a:normAutofit/>
          </a:bodyPr>
          <a:lstStyle/>
          <a:p>
            <a:pPr algn="ctr"/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 Hall </a:t>
            </a:r>
            <a:r>
              <a:rPr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Study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545081" y="3496906"/>
            <a:ext cx="1862491" cy="2330506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3781862" y="3529138"/>
            <a:ext cx="1862491" cy="2330506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109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 descr="L:\地下開発タスク\62 ILC\H26\40 KEK\12 Hybrid_201407\20 配置\Layout(OP3-HybridRV_20140704) Plan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726731" y="3843077"/>
            <a:ext cx="1998887" cy="242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L:\地下開発タスク\62 ILC\H26\40 KEK\12 Hybrid_201407\20 配置\Layout(OP3-HybridRV_20140704) Plan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720873" y="969708"/>
            <a:ext cx="1998887" cy="242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L:\地下開発タスク\62 ILC\H26\40 KEK\12 Hybrid_201407\20 配置\Layout(OP3-HybridRV_20140704) Plan (1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6184" y="3828811"/>
            <a:ext cx="2018876" cy="244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L:\地下開発タスク\62 ILC\H26\40 KEK\12 Hybrid_201407\20 配置\Layout(OP3-HybridRV_20140704) Plan (1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6184" y="954411"/>
            <a:ext cx="2018876" cy="244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/>
          <p:cNvGrpSpPr/>
          <p:nvPr/>
        </p:nvGrpSpPr>
        <p:grpSpPr>
          <a:xfrm rot="16200000">
            <a:off x="6711322" y="4696971"/>
            <a:ext cx="483117" cy="1033705"/>
            <a:chOff x="6322663" y="4946628"/>
            <a:chExt cx="483117" cy="1033705"/>
          </a:xfrm>
        </p:grpSpPr>
        <p:sp>
          <p:nvSpPr>
            <p:cNvPr id="7" name="正方形/長方形 6"/>
            <p:cNvSpPr/>
            <p:nvPr/>
          </p:nvSpPr>
          <p:spPr>
            <a:xfrm flipH="1">
              <a:off x="6551072" y="5197657"/>
              <a:ext cx="253176" cy="548040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 rot="5400000" flipH="1">
              <a:off x="6437228" y="4832063"/>
              <a:ext cx="251029" cy="480159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 rot="5400000" flipH="1">
              <a:off x="6440186" y="5614739"/>
              <a:ext cx="251029" cy="480159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正方形/長方形 12"/>
          <p:cNvSpPr/>
          <p:nvPr/>
        </p:nvSpPr>
        <p:spPr>
          <a:xfrm rot="16200000" flipH="1">
            <a:off x="6834489" y="1535624"/>
            <a:ext cx="253176" cy="1402785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 flipH="1">
            <a:off x="3288922" y="1545351"/>
            <a:ext cx="253176" cy="1402785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2850" y="161551"/>
            <a:ext cx="4884117" cy="681354"/>
          </a:xfrm>
        </p:spPr>
        <p:txBody>
          <a:bodyPr/>
          <a:lstStyle/>
          <a:p>
            <a:pPr algn="ctr"/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 Hall </a:t>
            </a:r>
            <a:r>
              <a:rPr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Option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50270" y="1871915"/>
            <a:ext cx="1345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Baseline</a:t>
            </a:r>
          </a:p>
          <a:p>
            <a:r>
              <a:rPr lang="en-US" altLang="ja-JP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Orthogonal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92467" y="1881436"/>
            <a:ext cx="811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Op.1</a:t>
            </a:r>
            <a:b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ja-JP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Parallel</a:t>
            </a:r>
            <a:endParaRPr lang="ja-JP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 flipH="1">
            <a:off x="3303829" y="4780690"/>
            <a:ext cx="253176" cy="548040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 rot="5400000" flipH="1">
            <a:off x="3191411" y="4415096"/>
            <a:ext cx="251029" cy="48015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 rot="5400000" flipH="1">
            <a:off x="3191411" y="5210887"/>
            <a:ext cx="251029" cy="48015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671643" y="4493522"/>
            <a:ext cx="10890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Op.3</a:t>
            </a:r>
            <a:b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C-shape</a:t>
            </a:r>
          </a:p>
          <a:p>
            <a:r>
              <a:rPr lang="en-US" altLang="ja-JP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Parallel</a:t>
            </a:r>
            <a:endParaRPr lang="ja-JP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44102" y="4553902"/>
            <a:ext cx="1171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Op.2</a:t>
            </a:r>
            <a:b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C-shape</a:t>
            </a:r>
          </a:p>
          <a:p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Orthogonal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503533" y="805350"/>
            <a:ext cx="2357023" cy="275021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503533" y="3650583"/>
            <a:ext cx="2377247" cy="2750217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034990" y="6356352"/>
            <a:ext cx="2057400" cy="365125"/>
          </a:xfrm>
        </p:spPr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5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 Weekly Meeting/ 8th July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タイトル 4"/>
          <p:cNvSpPr txBox="1">
            <a:spLocks/>
          </p:cNvSpPr>
          <p:nvPr/>
        </p:nvSpPr>
        <p:spPr>
          <a:xfrm>
            <a:off x="396597" y="263195"/>
            <a:ext cx="7632848" cy="658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Precondition for Cost Estimate</a:t>
            </a:r>
            <a:endParaRPr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36421" y="1727185"/>
            <a:ext cx="7511304" cy="243143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b="1" dirty="0" smtClean="0">
                <a:solidFill>
                  <a:srgbClr val="009999"/>
                </a:solidFill>
              </a:rPr>
              <a:t>Underground Facilities: Civil Work</a:t>
            </a:r>
          </a:p>
          <a:p>
            <a:endParaRPr kumimoji="1" lang="en-US" altLang="ja-JP" sz="8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 smtClean="0"/>
              <a:t>Detector Hall Dimension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L108m?</a:t>
            </a:r>
            <a:r>
              <a:rPr kumimoji="1" lang="en-US" altLang="ja-JP" sz="2000" dirty="0" smtClean="0"/>
              <a:t>*W25m*H42m (Minimum size)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 smtClean="0"/>
              <a:t>Basic Dimensions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Alcove</a:t>
            </a:r>
            <a:r>
              <a:rPr kumimoji="1" lang="en-US" altLang="ja-JP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ja-JP" sz="2000" dirty="0" smtClean="0"/>
              <a:t>in DH (</a:t>
            </a:r>
            <a:r>
              <a:rPr lang="en-US" altLang="ja-JP" sz="2000" dirty="0" smtClean="0"/>
              <a:t>Possibility </a:t>
            </a:r>
            <a:r>
              <a:rPr lang="en-US" altLang="ja-JP" sz="2000" dirty="0"/>
              <a:t>of </a:t>
            </a:r>
            <a:r>
              <a:rPr lang="en-US" altLang="ja-JP" sz="2000" dirty="0" smtClean="0"/>
              <a:t>change</a:t>
            </a:r>
            <a:r>
              <a:rPr lang="en-US" altLang="ja-JP" sz="2000" dirty="0" smtClean="0">
                <a:solidFill>
                  <a:srgbClr val="FF0000"/>
                </a:solidFill>
              </a:rPr>
              <a:t>?</a:t>
            </a:r>
            <a:r>
              <a:rPr lang="en-US" altLang="ja-JP" sz="2000" dirty="0" smtClean="0"/>
              <a:t>) </a:t>
            </a:r>
            <a:endParaRPr kumimoji="1" lang="en-US" altLang="ja-JP" sz="2000" dirty="0" smtClean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prstClr val="black"/>
                </a:solidFill>
              </a:rPr>
              <a:t>Linear shape of the Access Tunnel for DH (no special trailer</a:t>
            </a:r>
            <a:r>
              <a:rPr lang="en-US" altLang="ja-JP" sz="2000" dirty="0" smtClean="0">
                <a:solidFill>
                  <a:srgbClr val="FF0000"/>
                </a:solidFill>
              </a:rPr>
              <a:t>?</a:t>
            </a:r>
            <a:r>
              <a:rPr lang="en-US" altLang="ja-JP" sz="2000" dirty="0" smtClean="0">
                <a:solidFill>
                  <a:prstClr val="black"/>
                </a:solidFill>
              </a:rPr>
              <a:t>)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&lt;</a:t>
            </a:r>
            <a:r>
              <a:rPr lang="en-US" altLang="ja-JP" sz="2000" dirty="0" smtClean="0">
                <a:solidFill>
                  <a:srgbClr val="FF0000"/>
                </a:solidFill>
              </a:rPr>
              <a:t>Minimum </a:t>
            </a:r>
            <a:r>
              <a:rPr lang="en-US" altLang="ja-JP" sz="2000" dirty="0">
                <a:solidFill>
                  <a:srgbClr val="FF0000"/>
                </a:solidFill>
              </a:rPr>
              <a:t>turning </a:t>
            </a:r>
            <a:r>
              <a:rPr lang="en-US" altLang="ja-JP" sz="2000" dirty="0" smtClean="0">
                <a:solidFill>
                  <a:srgbClr val="FF0000"/>
                </a:solidFill>
              </a:rPr>
              <a:t>radius? </a:t>
            </a:r>
            <a:r>
              <a:rPr lang="en-US" altLang="ja-JP" sz="2000" dirty="0"/>
              <a:t>of </a:t>
            </a:r>
            <a:r>
              <a:rPr lang="en-US" altLang="ja-JP" sz="2000" dirty="0" smtClean="0"/>
              <a:t>the Tunnel Inter-section&gt; </a:t>
            </a:r>
            <a:endParaRPr lang="en-US" altLang="ja-JP" sz="2000" dirty="0">
              <a:solidFill>
                <a:prstClr val="black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prstClr val="black"/>
                </a:solidFill>
              </a:rPr>
              <a:t>Linear shape of the Access Tunnel for </a:t>
            </a:r>
            <a:r>
              <a:rPr lang="en-US" altLang="ja-JP" sz="2000" dirty="0" smtClean="0">
                <a:solidFill>
                  <a:prstClr val="black"/>
                </a:solidFill>
              </a:rPr>
              <a:t>DR</a:t>
            </a:r>
            <a:endParaRPr lang="en-US" altLang="ja-JP" sz="2000" dirty="0">
              <a:solidFill>
                <a:prstClr val="black"/>
              </a:solidFill>
            </a:endParaRPr>
          </a:p>
          <a:p>
            <a:pPr lvl="0"/>
            <a:r>
              <a:rPr kumimoji="1" lang="en-US" altLang="ja-JP" sz="2000" dirty="0" smtClean="0"/>
              <a:t>      &lt;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T</a:t>
            </a:r>
            <a:r>
              <a:rPr lang="en-US" altLang="ja-JP" sz="2000" dirty="0" smtClean="0">
                <a:solidFill>
                  <a:srgbClr val="FF0000"/>
                </a:solidFill>
              </a:rPr>
              <a:t>ransporting condition?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of the long equipment to </a:t>
            </a:r>
            <a:r>
              <a:rPr lang="en-US" altLang="ja-JP" sz="2000" dirty="0" smtClean="0"/>
              <a:t>DR&gt; 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6421" y="4234866"/>
            <a:ext cx="75113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b="1" dirty="0" smtClean="0">
                <a:solidFill>
                  <a:srgbClr val="009999"/>
                </a:solidFill>
              </a:rPr>
              <a:t>Surface Facilities: Architecture &amp; Energy Plant</a:t>
            </a:r>
          </a:p>
          <a:p>
            <a:endParaRPr kumimoji="1" lang="en-US" altLang="ja-JP" sz="8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 smtClean="0"/>
              <a:t>Assembly Hall Dimension/ Length, Width, Height.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Basic shape/ </a:t>
            </a:r>
            <a:r>
              <a:rPr lang="en-US" altLang="ja-JP" sz="2000" dirty="0" smtClean="0">
                <a:solidFill>
                  <a:srgbClr val="FF0000"/>
                </a:solidFill>
              </a:rPr>
              <a:t>H-shape?</a:t>
            </a:r>
            <a:r>
              <a:rPr lang="en-US" altLang="ja-JP" sz="2000" dirty="0" smtClean="0"/>
              <a:t>, or </a:t>
            </a:r>
            <a:r>
              <a:rPr lang="en-US" altLang="ja-JP" sz="2000" dirty="0" smtClean="0">
                <a:solidFill>
                  <a:srgbClr val="FF0000"/>
                </a:solidFill>
              </a:rPr>
              <a:t>C-shape?</a:t>
            </a:r>
            <a:r>
              <a:rPr lang="en-US" altLang="ja-JP" sz="2000" dirty="0" smtClean="0"/>
              <a:t> (CFS also will propose soon) </a:t>
            </a:r>
            <a:endParaRPr lang="en-US" altLang="ja-JP" sz="2000" dirty="0">
              <a:solidFill>
                <a:prstClr val="black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 smtClean="0"/>
              <a:t>Other facilities and Functions are required</a:t>
            </a:r>
            <a:r>
              <a:rPr lang="en-US" altLang="ja-JP" dirty="0" smtClean="0">
                <a:solidFill>
                  <a:prstClr val="black"/>
                </a:solidFill>
              </a:rPr>
              <a:t> 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16348" y="921638"/>
            <a:ext cx="6793346" cy="734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500"/>
              </a:lnSpc>
              <a:buFont typeface="Wingdings" panose="05000000000000000000" pitchFamily="2" charset="2"/>
              <a:buChar char="n"/>
            </a:pPr>
            <a:r>
              <a:rPr lang="en-US" altLang="ja-JP" sz="2400" dirty="0"/>
              <a:t>The matter list </a:t>
            </a:r>
            <a:r>
              <a:rPr lang="en-US" altLang="ja-JP" sz="2400" dirty="0" smtClean="0"/>
              <a:t>we </a:t>
            </a:r>
            <a:r>
              <a:rPr lang="en-US" altLang="ja-JP" sz="2400" dirty="0"/>
              <a:t>want to confirm for cost study as soon as possible</a:t>
            </a:r>
            <a:endParaRPr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36421" y="5819217"/>
            <a:ext cx="7511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b="1" dirty="0">
                <a:solidFill>
                  <a:srgbClr val="009999"/>
                </a:solidFill>
              </a:rPr>
              <a:t>Specifications of crane equipment </a:t>
            </a:r>
            <a:r>
              <a:rPr lang="en-US" altLang="ja-JP" sz="2400" b="1" dirty="0" smtClean="0">
                <a:solidFill>
                  <a:srgbClr val="009999"/>
                </a:solidFill>
              </a:rPr>
              <a:t>(DH &amp; AH)</a:t>
            </a:r>
            <a:endParaRPr kumimoji="1" lang="en-US" altLang="ja-JP" sz="2400" b="1" dirty="0" smtClean="0">
              <a:solidFill>
                <a:srgbClr val="009999"/>
              </a:solidFill>
            </a:endParaRPr>
          </a:p>
          <a:p>
            <a:endParaRPr kumimoji="1" lang="en-US" altLang="ja-JP" sz="800" dirty="0" smtClean="0"/>
          </a:p>
        </p:txBody>
      </p:sp>
    </p:spTree>
    <p:extLst>
      <p:ext uri="{BB962C8B-B14F-4D97-AF65-F5344CB8AC3E}">
        <p14:creationId xmlns:p14="http://schemas.microsoft.com/office/powerpoint/2010/main" val="31272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1814</TotalTime>
  <Words>768</Words>
  <Application>Microsoft Office PowerPoint</Application>
  <PresentationFormat>On-screen Show (4:3)</PresentationFormat>
  <Paragraphs>228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Office テーマ</vt:lpstr>
      <vt:lpstr>1_Office テーマ</vt:lpstr>
      <vt:lpstr>2_Office テーマ</vt:lpstr>
      <vt:lpstr>Acrobat Document</vt:lpstr>
      <vt:lpstr>Progress of Hybrid Access Study </vt:lpstr>
      <vt:lpstr>Hybrid Access Study </vt:lpstr>
      <vt:lpstr>Baseline &amp; Hybrid Option Case Study</vt:lpstr>
      <vt:lpstr>Baseline &amp; Hybrid Option Case Study</vt:lpstr>
      <vt:lpstr>PowerPoint Presentation</vt:lpstr>
      <vt:lpstr>Hybrid – A´　Revision</vt:lpstr>
      <vt:lpstr>Assembly Hall Layout Study</vt:lpstr>
      <vt:lpstr>Assembly Hall Layout Option</vt:lpstr>
      <vt:lpstr>PowerPoint Presentation</vt:lpstr>
      <vt:lpstr>PowerPoint Presentation</vt:lpstr>
      <vt:lpstr>Issues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宮原正信</dc:creator>
  <cp:lastModifiedBy>Oriunno, Marco</cp:lastModifiedBy>
  <cp:revision>122</cp:revision>
  <cp:lastPrinted>2014-07-08T07:11:13Z</cp:lastPrinted>
  <dcterms:created xsi:type="dcterms:W3CDTF">2014-06-16T00:49:06Z</dcterms:created>
  <dcterms:modified xsi:type="dcterms:W3CDTF">2014-07-18T01:01:48Z</dcterms:modified>
</cp:coreProperties>
</file>