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8" r:id="rId3"/>
    <p:sldId id="266" r:id="rId4"/>
    <p:sldId id="274" r:id="rId5"/>
    <p:sldId id="267" r:id="rId6"/>
    <p:sldId id="259" r:id="rId7"/>
    <p:sldId id="260" r:id="rId8"/>
    <p:sldId id="261" r:id="rId9"/>
    <p:sldId id="263" r:id="rId10"/>
    <p:sldId id="264" r:id="rId11"/>
    <p:sldId id="27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777" autoAdjust="0"/>
  </p:normalViewPr>
  <p:slideViewPr>
    <p:cSldViewPr snapToGrid="0" snapToObjects="1">
      <p:cViewPr>
        <p:scale>
          <a:sx n="100" d="100"/>
          <a:sy n="100" d="100"/>
        </p:scale>
        <p:origin x="-1000"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1B4EA1-BDC5-0A43-BFD3-BD9AE80B8956}" type="datetimeFigureOut">
              <a:rPr lang="en-US" smtClean="0"/>
              <a:t>6/5/14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A71F34-07CF-694C-B630-32193AA23122}" type="slidenum">
              <a:rPr lang="en-US" smtClean="0"/>
              <a:t>‹#›</a:t>
            </a:fld>
            <a:endParaRPr lang="en-US"/>
          </a:p>
        </p:txBody>
      </p:sp>
    </p:spTree>
    <p:extLst>
      <p:ext uri="{BB962C8B-B14F-4D97-AF65-F5344CB8AC3E}">
        <p14:creationId xmlns:p14="http://schemas.microsoft.com/office/powerpoint/2010/main" val="32525694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Great Observatories Origins Deep Survey</a:t>
            </a:r>
            <a:r>
              <a:rPr lang="en-US" baseline="0" dirty="0" smtClean="0"/>
              <a:t>   GOODS N and S – both cover 320 square </a:t>
            </a:r>
            <a:r>
              <a:rPr lang="en-US" baseline="0" dirty="0" err="1" smtClean="0"/>
              <a:t>arcmins</a:t>
            </a:r>
            <a:r>
              <a:rPr lang="en-US" baseline="0" dirty="0" smtClean="0"/>
              <a:t> of the sky.  For galaxy evolution surveys across cosmic time.</a:t>
            </a:r>
          </a:p>
          <a:p>
            <a:endParaRPr lang="en-US" baseline="0" dirty="0" smtClean="0"/>
          </a:p>
          <a:p>
            <a:r>
              <a:rPr lang="en-US" baseline="0" dirty="0" smtClean="0"/>
              <a:t>Our correlation shows that galaxies which have more tightly wound spiral arms (the shape of whose arms are more nearly like a circle) have larger supermassive black holes. Galaxies with loosely wound arms have smaller central black holes. See the graph below.</a:t>
            </a:r>
          </a:p>
          <a:p>
            <a:endParaRPr lang="en-US" baseline="0" dirty="0" smtClean="0"/>
          </a:p>
          <a:p>
            <a:r>
              <a:rPr lang="en-US" baseline="0" dirty="0" smtClean="0"/>
              <a:t>Most the supermassive black holes we can measure the mass of are in quasars and other active galactic nuclei and most of the closer ones are smaller than the ones which are farther away. This is odd because farther away means that the objects are seen when the Universe was younger. The nearer objects are, in general, older. But we expect that black holes should never grow smaller, only bigger, as they swallow more matter without letting anything escape. Shouldn't the nearer ones, which are older, be generally bigger? As an aside for those who know about such things, it is true that Hawking Radiation does provide one mechanism by which black holes can lose mass, but we expect that supermassive black holes will be much too "cool," in terms of black hole thermodynamics, to lose any appreciable mass to Hawking Radiation. The explanation for cosmic downsizing is that the bigger black holes are more efficient at </a:t>
            </a:r>
            <a:r>
              <a:rPr lang="en-US" baseline="0" dirty="0" err="1" smtClean="0"/>
              <a:t>hoovering</a:t>
            </a:r>
            <a:r>
              <a:rPr lang="en-US" baseline="0" dirty="0" smtClean="0"/>
              <a:t> up matter in their neighborhoods, and so they become quiescent more quickly. Thus in our own epoch only the smaller supermassive black holes are still active. To prove this it would be nice to be able to find some way of estimating the masses of the central black holes for large numbers of galaxies in the more recent Universe. We should expect to able to locate those large black holes now sitting at the centers of their host galaxies doing nothing.</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2A71F34-07CF-694C-B630-32193AA23122}" type="slidenum">
              <a:rPr lang="en-US" smtClean="0"/>
              <a:t>1</a:t>
            </a:fld>
            <a:endParaRPr lang="en-US"/>
          </a:p>
        </p:txBody>
      </p:sp>
    </p:spTree>
    <p:extLst>
      <p:ext uri="{BB962C8B-B14F-4D97-AF65-F5344CB8AC3E}">
        <p14:creationId xmlns:p14="http://schemas.microsoft.com/office/powerpoint/2010/main" val="4069777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Type 2 AGN suffer from heavier absorption of soft X-rays giving them a harder X-ray </a:t>
            </a:r>
            <a:r>
              <a:rPr lang="en-US" dirty="0" smtClean="0">
                <a:cs typeface="Times"/>
              </a:rPr>
              <a:t>spectrum </a:t>
            </a:r>
            <a:r>
              <a:rPr lang="en-US" dirty="0" err="1" smtClean="0">
                <a:latin typeface="Times"/>
                <a:cs typeface="Times"/>
              </a:rPr>
              <a:t>Γ</a:t>
            </a:r>
            <a:r>
              <a:rPr lang="en-US" dirty="0" smtClean="0">
                <a:latin typeface="Times"/>
                <a:cs typeface="Times"/>
              </a:rPr>
              <a:t> ~</a:t>
            </a:r>
            <a:r>
              <a:rPr lang="en-US" dirty="0" smtClean="0"/>
              <a:t> 1.4</a:t>
            </a:r>
          </a:p>
          <a:p>
            <a:r>
              <a:rPr lang="en-US" dirty="0" smtClean="0"/>
              <a:t>I assumed</a:t>
            </a:r>
            <a:r>
              <a:rPr lang="en-US" baseline="0" dirty="0" smtClean="0"/>
              <a:t> a softer X-ray photon index expected more from a Type 1 AGN.</a:t>
            </a:r>
            <a:endParaRPr lang="en-US" dirty="0" smtClean="0"/>
          </a:p>
        </p:txBody>
      </p:sp>
      <p:sp>
        <p:nvSpPr>
          <p:cNvPr id="4" name="Slide Number Placeholder 3"/>
          <p:cNvSpPr>
            <a:spLocks noGrp="1"/>
          </p:cNvSpPr>
          <p:nvPr>
            <p:ph type="sldNum" sz="quarter" idx="10"/>
          </p:nvPr>
        </p:nvSpPr>
        <p:spPr/>
        <p:txBody>
          <a:bodyPr/>
          <a:lstStyle/>
          <a:p>
            <a:fld id="{C2A71F34-07CF-694C-B630-32193AA23122}" type="slidenum">
              <a:rPr lang="en-US" smtClean="0"/>
              <a:t>4</a:t>
            </a:fld>
            <a:endParaRPr lang="en-US"/>
          </a:p>
        </p:txBody>
      </p:sp>
    </p:spTree>
    <p:extLst>
      <p:ext uri="{BB962C8B-B14F-4D97-AF65-F5344CB8AC3E}">
        <p14:creationId xmlns:p14="http://schemas.microsoft.com/office/powerpoint/2010/main" val="1123694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blue data are masses that were calculated by assuming all radio spectral indices (SI) were flat (α = 0.5) and effective photon indices (PI) were soft (</a:t>
            </a:r>
            <a:r>
              <a:rPr lang="en-US" sz="1200" kern="1200" dirty="0" err="1" smtClean="0">
                <a:solidFill>
                  <a:schemeClr val="tx1"/>
                </a:solidFill>
                <a:effectLst/>
                <a:latin typeface="+mn-lt"/>
                <a:ea typeface="+mn-ea"/>
                <a:cs typeface="+mn-cs"/>
              </a:rPr>
              <a:t>Γ</a:t>
            </a:r>
            <a:r>
              <a:rPr lang="en-US" sz="1200" kern="1200" dirty="0" smtClean="0">
                <a:solidFill>
                  <a:schemeClr val="tx1"/>
                </a:solidFill>
                <a:effectLst/>
                <a:latin typeface="+mn-lt"/>
                <a:ea typeface="+mn-ea"/>
                <a:cs typeface="+mn-cs"/>
              </a:rPr>
              <a:t> = 1.7).</a:t>
            </a:r>
          </a:p>
          <a:p>
            <a:r>
              <a:rPr lang="en-US" sz="1200" kern="1200" dirty="0" smtClean="0">
                <a:solidFill>
                  <a:schemeClr val="tx1"/>
                </a:solidFill>
                <a:effectLst/>
                <a:latin typeface="+mn-lt"/>
                <a:ea typeface="+mn-ea"/>
                <a:cs typeface="+mn-cs"/>
              </a:rPr>
              <a:t>Broad-line AGNs (typically type 1 AGNs) have X-ray power-law spectra with a softer photon index of </a:t>
            </a:r>
            <a:r>
              <a:rPr lang="en-US" sz="1200" kern="1200" dirty="0" err="1" smtClean="0">
                <a:solidFill>
                  <a:schemeClr val="tx1"/>
                </a:solidFill>
                <a:effectLst/>
                <a:latin typeface="+mn-lt"/>
                <a:ea typeface="+mn-ea"/>
                <a:cs typeface="+mn-cs"/>
              </a:rPr>
              <a:t>Γ</a:t>
            </a:r>
            <a:r>
              <a:rPr lang="en-US" sz="1200" kern="1200" dirty="0" smtClean="0">
                <a:solidFill>
                  <a:schemeClr val="tx1"/>
                </a:solidFill>
                <a:effectLst/>
                <a:latin typeface="+mn-lt"/>
                <a:ea typeface="+mn-ea"/>
                <a:cs typeface="+mn-cs"/>
              </a:rPr>
              <a:t> = 1.7 in the 2-10 </a:t>
            </a:r>
            <a:r>
              <a:rPr lang="en-US" sz="1200" kern="1200" dirty="0" err="1" smtClean="0">
                <a:solidFill>
                  <a:schemeClr val="tx1"/>
                </a:solidFill>
                <a:effectLst/>
                <a:latin typeface="+mn-lt"/>
                <a:ea typeface="+mn-ea"/>
                <a:cs typeface="+mn-cs"/>
              </a:rPr>
              <a:t>keV</a:t>
            </a:r>
            <a:r>
              <a:rPr lang="en-US" sz="1200" kern="1200" dirty="0" smtClean="0">
                <a:solidFill>
                  <a:schemeClr val="tx1"/>
                </a:solidFill>
                <a:effectLst/>
                <a:latin typeface="+mn-lt"/>
                <a:ea typeface="+mn-ea"/>
                <a:cs typeface="+mn-cs"/>
              </a:rPr>
              <a:t> band.  Broad-line type 1 AGNs are your unabsorbed AGNs and Narrow-line type 2 AGNs are your absorbed AGNs.  Absorbed AGNs are believed to be responsible for a significant portion of the harder X-rays observed in the Chandra X-ray Background (CXB) and have much harder photon indices in the range </a:t>
            </a:r>
            <a:r>
              <a:rPr lang="en-US" sz="1200" kern="1200" dirty="0" err="1" smtClean="0">
                <a:solidFill>
                  <a:schemeClr val="tx1"/>
                </a:solidFill>
                <a:effectLst/>
                <a:latin typeface="+mn-lt"/>
                <a:ea typeface="+mn-ea"/>
                <a:cs typeface="+mn-cs"/>
              </a:rPr>
              <a:t>Γ</a:t>
            </a:r>
            <a:r>
              <a:rPr lang="en-US" sz="1200" kern="1200" dirty="0" smtClean="0">
                <a:solidFill>
                  <a:schemeClr val="tx1"/>
                </a:solidFill>
                <a:effectLst/>
                <a:latin typeface="+mn-lt"/>
                <a:ea typeface="+mn-ea"/>
                <a:cs typeface="+mn-cs"/>
              </a:rPr>
              <a:t> = 1.4 ~ 1.5.</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Masses that were calculated with these set spectral and photon indices (blue) tend to give lower masses than calculations done with photon indices from literature.  </a:t>
            </a:r>
          </a:p>
          <a:p>
            <a:r>
              <a:rPr lang="en-US" sz="1200" kern="1200" dirty="0" smtClean="0">
                <a:solidFill>
                  <a:schemeClr val="tx1"/>
                </a:solidFill>
                <a:effectLst/>
                <a:latin typeface="+mn-lt"/>
                <a:ea typeface="+mn-ea"/>
                <a:cs typeface="+mn-cs"/>
              </a:rPr>
              <a:t>Calculations with the flat SI and soft PI give lower masses for 41 galaxies (82%), higher masses for 7 (14%) and 2 (4%) were consistent with the original calculations done using indices from the literature.</a:t>
            </a:r>
          </a:p>
        </p:txBody>
      </p:sp>
      <p:sp>
        <p:nvSpPr>
          <p:cNvPr id="4" name="Slide Number Placeholder 3"/>
          <p:cNvSpPr>
            <a:spLocks noGrp="1"/>
          </p:cNvSpPr>
          <p:nvPr>
            <p:ph type="sldNum" sz="quarter" idx="10"/>
          </p:nvPr>
        </p:nvSpPr>
        <p:spPr/>
        <p:txBody>
          <a:bodyPr/>
          <a:lstStyle/>
          <a:p>
            <a:fld id="{C2A71F34-07CF-694C-B630-32193AA23122}" type="slidenum">
              <a:rPr lang="en-US" smtClean="0"/>
              <a:t>9</a:t>
            </a:fld>
            <a:endParaRPr lang="en-US"/>
          </a:p>
        </p:txBody>
      </p:sp>
    </p:spTree>
    <p:extLst>
      <p:ext uri="{BB962C8B-B14F-4D97-AF65-F5344CB8AC3E}">
        <p14:creationId xmlns:p14="http://schemas.microsoft.com/office/powerpoint/2010/main" val="3201641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E7CB21-EFF1-FA4E-8462-8D0BD12121B0}" type="datetimeFigureOut">
              <a:rPr lang="en-US" smtClean="0"/>
              <a:t>6/5/14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2199715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E7CB21-EFF1-FA4E-8462-8D0BD12121B0}" type="datetimeFigureOut">
              <a:rPr lang="en-US" smtClean="0"/>
              <a:t>6/5/14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358132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E7CB21-EFF1-FA4E-8462-8D0BD12121B0}" type="datetimeFigureOut">
              <a:rPr lang="en-US" smtClean="0"/>
              <a:t>6/5/14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3922065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E7CB21-EFF1-FA4E-8462-8D0BD12121B0}" type="datetimeFigureOut">
              <a:rPr lang="en-US" smtClean="0"/>
              <a:t>6/5/14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3417181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E7CB21-EFF1-FA4E-8462-8D0BD12121B0}" type="datetimeFigureOut">
              <a:rPr lang="en-US" smtClean="0"/>
              <a:t>6/5/14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4288728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E7CB21-EFF1-FA4E-8462-8D0BD12121B0}" type="datetimeFigureOut">
              <a:rPr lang="en-US" smtClean="0"/>
              <a:t>6/5/14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2107794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E7CB21-EFF1-FA4E-8462-8D0BD12121B0}" type="datetimeFigureOut">
              <a:rPr lang="en-US" smtClean="0"/>
              <a:t>6/5/14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628746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E7CB21-EFF1-FA4E-8462-8D0BD12121B0}" type="datetimeFigureOut">
              <a:rPr lang="en-US" smtClean="0"/>
              <a:t>6/5/14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4101911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E7CB21-EFF1-FA4E-8462-8D0BD12121B0}" type="datetimeFigureOut">
              <a:rPr lang="en-US" smtClean="0"/>
              <a:t>6/5/14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174291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E7CB21-EFF1-FA4E-8462-8D0BD12121B0}" type="datetimeFigureOut">
              <a:rPr lang="en-US" smtClean="0"/>
              <a:t>6/5/14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2752129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E7CB21-EFF1-FA4E-8462-8D0BD12121B0}" type="datetimeFigureOut">
              <a:rPr lang="en-US" smtClean="0"/>
              <a:t>6/5/14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BCCD3-DF62-F048-B209-89C25A2BD41D}" type="slidenum">
              <a:rPr lang="en-US" smtClean="0"/>
              <a:t>‹#›</a:t>
            </a:fld>
            <a:endParaRPr lang="en-US"/>
          </a:p>
        </p:txBody>
      </p:sp>
    </p:spTree>
    <p:extLst>
      <p:ext uri="{BB962C8B-B14F-4D97-AF65-F5344CB8AC3E}">
        <p14:creationId xmlns:p14="http://schemas.microsoft.com/office/powerpoint/2010/main" val="37403020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E7CB21-EFF1-FA4E-8462-8D0BD12121B0}" type="datetimeFigureOut">
              <a:rPr lang="en-US" smtClean="0"/>
              <a:t>6/5/14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5BCCD3-DF62-F048-B209-89C25A2BD41D}" type="slidenum">
              <a:rPr lang="en-US" smtClean="0"/>
              <a:t>‹#›</a:t>
            </a:fld>
            <a:endParaRPr lang="en-US"/>
          </a:p>
        </p:txBody>
      </p:sp>
    </p:spTree>
    <p:extLst>
      <p:ext uri="{BB962C8B-B14F-4D97-AF65-F5344CB8AC3E}">
        <p14:creationId xmlns:p14="http://schemas.microsoft.com/office/powerpoint/2010/main" val="3452081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oleObject" Target="../embeddings/oleObject1.bin"/><Relationship Id="rId5" Type="http://schemas.openxmlformats.org/officeDocument/2006/relationships/image" Target="../media/image6.emf"/><Relationship Id="rId6" Type="http://schemas.openxmlformats.org/officeDocument/2006/relationships/image" Target="../media/image8.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9.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783" y="2304796"/>
            <a:ext cx="4041077" cy="1846659"/>
          </a:xfrm>
          <a:prstGeom prst="rect">
            <a:avLst/>
          </a:prstGeom>
          <a:noFill/>
        </p:spPr>
        <p:txBody>
          <a:bodyPr wrap="square" rtlCol="0">
            <a:spAutoFit/>
          </a:bodyPr>
          <a:lstStyle/>
          <a:p>
            <a:r>
              <a:rPr lang="en-US" sz="2400" b="1" u="sng" dirty="0" smtClean="0"/>
              <a:t>GOODS-North Field</a:t>
            </a:r>
          </a:p>
          <a:p>
            <a:pPr marL="285750" indent="-285750">
              <a:buFont typeface="Arial"/>
              <a:buChar char="•"/>
            </a:pPr>
            <a:r>
              <a:rPr lang="en-US" sz="2400" dirty="0" smtClean="0"/>
              <a:t>Hubble Deep Field</a:t>
            </a:r>
          </a:p>
          <a:p>
            <a:pPr marL="285750" indent="-285750">
              <a:buFont typeface="Arial"/>
              <a:buChar char="•"/>
            </a:pPr>
            <a:r>
              <a:rPr lang="en-US" sz="2400" dirty="0" smtClean="0"/>
              <a:t>Chandra Deep Field</a:t>
            </a:r>
          </a:p>
          <a:p>
            <a:pPr marL="285750" indent="-285750">
              <a:buFont typeface="Arial"/>
              <a:buChar char="•"/>
            </a:pPr>
            <a:r>
              <a:rPr lang="en-US" sz="2400" dirty="0" smtClean="0"/>
              <a:t>Deep VLA 1.4 GHz &amp; 8.5 GHz</a:t>
            </a:r>
          </a:p>
          <a:p>
            <a:endParaRPr lang="en-US" dirty="0"/>
          </a:p>
        </p:txBody>
      </p:sp>
      <p:pic>
        <p:nvPicPr>
          <p:cNvPr id="9" name="Picture 8" descr="AGESlogo_j4_blu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2038096" cy="2038096"/>
          </a:xfrm>
          <a:prstGeom prst="rect">
            <a:avLst/>
          </a:prstGeom>
        </p:spPr>
      </p:pic>
      <p:pic>
        <p:nvPicPr>
          <p:cNvPr id="10" name="Picture 9" descr="hs-2006-07-a-web.jpg"/>
          <p:cNvPicPr>
            <a:picLocks noChangeAspect="1"/>
          </p:cNvPicPr>
          <p:nvPr/>
        </p:nvPicPr>
        <p:blipFill rotWithShape="1">
          <a:blip r:embed="rId4">
            <a:extLst>
              <a:ext uri="{28A0092B-C50C-407E-A947-70E740481C1C}">
                <a14:useLocalDpi xmlns:a14="http://schemas.microsoft.com/office/drawing/2010/main" val="0"/>
              </a:ext>
            </a:extLst>
          </a:blip>
          <a:srcRect l="14624" t="11841" r="15937" b="21627"/>
          <a:stretch/>
        </p:blipFill>
        <p:spPr>
          <a:xfrm>
            <a:off x="-4667" y="4079664"/>
            <a:ext cx="2743592" cy="2451292"/>
          </a:xfrm>
          <a:prstGeom prst="rect">
            <a:avLst/>
          </a:prstGeom>
          <a:effectLst>
            <a:outerShdw blurRad="50800" dist="38100" dir="840000" algn="tl" rotWithShape="0">
              <a:srgbClr val="000000">
                <a:alpha val="43000"/>
              </a:srgbClr>
            </a:outerShdw>
          </a:effectLst>
        </p:spPr>
      </p:pic>
      <p:grpSp>
        <p:nvGrpSpPr>
          <p:cNvPr id="18" name="Group 17"/>
          <p:cNvGrpSpPr/>
          <p:nvPr/>
        </p:nvGrpSpPr>
        <p:grpSpPr>
          <a:xfrm>
            <a:off x="-4667" y="4199946"/>
            <a:ext cx="4085527" cy="2658054"/>
            <a:chOff x="-4667" y="4199946"/>
            <a:chExt cx="4085527" cy="2658054"/>
          </a:xfrm>
        </p:grpSpPr>
        <p:pic>
          <p:nvPicPr>
            <p:cNvPr id="11" name="Picture 10" descr="Screen Shot 2014-04-27 at 9.04.00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7" y="4199946"/>
              <a:ext cx="4085527" cy="2658054"/>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39783" y="4333451"/>
              <a:ext cx="800069" cy="369332"/>
            </a:xfrm>
            <a:prstGeom prst="rect">
              <a:avLst/>
            </a:prstGeom>
            <a:solidFill>
              <a:schemeClr val="bg1"/>
            </a:solidFill>
          </p:spPr>
          <p:txBody>
            <a:bodyPr wrap="none" rtlCol="0">
              <a:spAutoFit/>
            </a:bodyPr>
            <a:lstStyle/>
            <a:p>
              <a:r>
                <a:rPr lang="en-US" dirty="0" smtClean="0"/>
                <a:t>z=0.47</a:t>
              </a:r>
              <a:endParaRPr lang="en-US" dirty="0"/>
            </a:p>
          </p:txBody>
        </p:sp>
      </p:grpSp>
      <p:grpSp>
        <p:nvGrpSpPr>
          <p:cNvPr id="19" name="Group 18"/>
          <p:cNvGrpSpPr/>
          <p:nvPr/>
        </p:nvGrpSpPr>
        <p:grpSpPr>
          <a:xfrm>
            <a:off x="-4667" y="5330627"/>
            <a:ext cx="1825860" cy="1527373"/>
            <a:chOff x="-4667" y="5330627"/>
            <a:chExt cx="1825860" cy="1527373"/>
          </a:xfrm>
        </p:grpSpPr>
        <p:pic>
          <p:nvPicPr>
            <p:cNvPr id="13" name="Picture 12" descr="Screen Shot 2014-04-27 at 6.08.29 PM.png"/>
            <p:cNvPicPr>
              <a:picLocks noChangeAspect="1"/>
            </p:cNvPicPr>
            <p:nvPr/>
          </p:nvPicPr>
          <p:blipFill rotWithShape="1">
            <a:blip r:embed="rId6">
              <a:extLst>
                <a:ext uri="{28A0092B-C50C-407E-A947-70E740481C1C}">
                  <a14:useLocalDpi xmlns:a14="http://schemas.microsoft.com/office/drawing/2010/main" val="0"/>
                </a:ext>
              </a:extLst>
            </a:blip>
            <a:srcRect t="4044" r="10950"/>
            <a:stretch/>
          </p:blipFill>
          <p:spPr>
            <a:xfrm>
              <a:off x="-4667" y="5330627"/>
              <a:ext cx="1825860" cy="1527373"/>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39783" y="5390070"/>
              <a:ext cx="683075" cy="369332"/>
            </a:xfrm>
            <a:prstGeom prst="rect">
              <a:avLst/>
            </a:prstGeom>
            <a:solidFill>
              <a:srgbClr val="FFFFFF"/>
            </a:solidFill>
          </p:spPr>
          <p:txBody>
            <a:bodyPr wrap="none" rtlCol="0">
              <a:spAutoFit/>
            </a:bodyPr>
            <a:lstStyle/>
            <a:p>
              <a:r>
                <a:rPr lang="en-US" dirty="0"/>
                <a:t>z</a:t>
              </a:r>
              <a:r>
                <a:rPr lang="en-US" dirty="0" smtClean="0"/>
                <a:t>=1.9</a:t>
              </a:r>
              <a:endParaRPr lang="en-US" dirty="0"/>
            </a:p>
          </p:txBody>
        </p:sp>
      </p:grpSp>
      <p:pic>
        <p:nvPicPr>
          <p:cNvPr id="16" name="Picture 15" descr="f1.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72000" y="-1"/>
            <a:ext cx="4333452" cy="4333452"/>
          </a:xfrm>
          <a:prstGeom prst="rect">
            <a:avLst/>
          </a:prstGeom>
        </p:spPr>
      </p:pic>
      <p:sp>
        <p:nvSpPr>
          <p:cNvPr id="15" name="TextBox 14"/>
          <p:cNvSpPr txBox="1"/>
          <p:nvPr/>
        </p:nvSpPr>
        <p:spPr>
          <a:xfrm>
            <a:off x="5296753" y="4441173"/>
            <a:ext cx="3122494" cy="523220"/>
          </a:xfrm>
          <a:prstGeom prst="rect">
            <a:avLst/>
          </a:prstGeom>
          <a:noFill/>
        </p:spPr>
        <p:txBody>
          <a:bodyPr wrap="square" rtlCol="0">
            <a:spAutoFit/>
          </a:bodyPr>
          <a:lstStyle/>
          <a:p>
            <a:pPr algn="ctr"/>
            <a:r>
              <a:rPr lang="en-US" sz="1400" dirty="0" smtClean="0"/>
              <a:t>Marc S. </a:t>
            </a:r>
            <a:r>
              <a:rPr lang="en-US" sz="1400" dirty="0" err="1" smtClean="0"/>
              <a:t>Seigar</a:t>
            </a:r>
            <a:r>
              <a:rPr lang="en-US" sz="1400" dirty="0" smtClean="0"/>
              <a:t>, Daniel </a:t>
            </a:r>
            <a:r>
              <a:rPr lang="en-US" sz="1400" dirty="0" err="1" smtClean="0"/>
              <a:t>Kennefick</a:t>
            </a:r>
            <a:r>
              <a:rPr lang="en-US" sz="1400" dirty="0" smtClean="0"/>
              <a:t>, Julia </a:t>
            </a:r>
            <a:r>
              <a:rPr lang="en-US" sz="1400" dirty="0" err="1" smtClean="0"/>
              <a:t>Kennefick</a:t>
            </a:r>
            <a:r>
              <a:rPr lang="en-US" sz="1400" dirty="0" smtClean="0"/>
              <a:t>, </a:t>
            </a:r>
            <a:r>
              <a:rPr lang="en-US" sz="1400" dirty="0" err="1" smtClean="0"/>
              <a:t>Claud</a:t>
            </a:r>
            <a:r>
              <a:rPr lang="en-US" sz="1400" dirty="0" smtClean="0"/>
              <a:t> H. S. Lacy 2008</a:t>
            </a:r>
            <a:endParaRPr lang="en-US" sz="1400" dirty="0"/>
          </a:p>
        </p:txBody>
      </p:sp>
      <p:sp>
        <p:nvSpPr>
          <p:cNvPr id="17" name="Rectangle 16"/>
          <p:cNvSpPr/>
          <p:nvPr/>
        </p:nvSpPr>
        <p:spPr>
          <a:xfrm>
            <a:off x="4572000" y="5330627"/>
            <a:ext cx="4572000" cy="1200329"/>
          </a:xfrm>
          <a:prstGeom prst="rect">
            <a:avLst/>
          </a:prstGeom>
        </p:spPr>
        <p:txBody>
          <a:bodyPr>
            <a:spAutoFit/>
          </a:bodyPr>
          <a:lstStyle/>
          <a:p>
            <a:r>
              <a:rPr lang="en-US" dirty="0"/>
              <a:t>FURTHER EVIDENCE FOR A SUPERMASSIVE BLACK HOLE MASS–PITCH ANGLE </a:t>
            </a:r>
            <a:r>
              <a:rPr lang="en-US" dirty="0" smtClean="0"/>
              <a:t>RELATION</a:t>
            </a:r>
          </a:p>
          <a:p>
            <a:endParaRPr lang="en-US" dirty="0" smtClean="0"/>
          </a:p>
          <a:p>
            <a:r>
              <a:rPr lang="en-US" dirty="0" err="1" smtClean="0"/>
              <a:t>Berrier</a:t>
            </a:r>
            <a:r>
              <a:rPr lang="en-US" dirty="0" smtClean="0"/>
              <a:t> et al. 2013 </a:t>
            </a:r>
            <a:r>
              <a:rPr lang="en-US" dirty="0" err="1" smtClean="0"/>
              <a:t>ApJ</a:t>
            </a:r>
            <a:r>
              <a:rPr lang="en-US" dirty="0" smtClean="0"/>
              <a:t> 769:132</a:t>
            </a:r>
            <a:endParaRPr lang="en-US" dirty="0"/>
          </a:p>
        </p:txBody>
      </p:sp>
    </p:spTree>
    <p:extLst>
      <p:ext uri="{BB962C8B-B14F-4D97-AF65-F5344CB8AC3E}">
        <p14:creationId xmlns:p14="http://schemas.microsoft.com/office/powerpoint/2010/main" val="37862118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M03 masses E2_redshift labeled 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81200"/>
            <a:ext cx="9144000" cy="4876800"/>
          </a:xfrm>
          <a:prstGeom prst="rect">
            <a:avLst/>
          </a:prstGeom>
        </p:spPr>
      </p:pic>
    </p:spTree>
    <p:extLst>
      <p:ext uri="{BB962C8B-B14F-4D97-AF65-F5344CB8AC3E}">
        <p14:creationId xmlns:p14="http://schemas.microsoft.com/office/powerpoint/2010/main" val="3838138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GR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1417638"/>
            <a:ext cx="7518400" cy="5077531"/>
          </a:xfrm>
          <a:prstGeom prst="rect">
            <a:avLst/>
          </a:prstGeom>
        </p:spPr>
      </p:pic>
      <p:sp>
        <p:nvSpPr>
          <p:cNvPr id="2" name="Title 1"/>
          <p:cNvSpPr>
            <a:spLocks noGrp="1"/>
          </p:cNvSpPr>
          <p:nvPr>
            <p:ph type="title"/>
          </p:nvPr>
        </p:nvSpPr>
        <p:spPr/>
        <p:txBody>
          <a:bodyPr/>
          <a:lstStyle/>
          <a:p>
            <a:r>
              <a:rPr lang="en-US" dirty="0" smtClean="0">
                <a:solidFill>
                  <a:schemeClr val="bg1"/>
                </a:solidFill>
              </a:rPr>
              <a:t>Summer Internship with Judy</a:t>
            </a:r>
            <a:endParaRPr lang="en-US" dirty="0">
              <a:solidFill>
                <a:schemeClr val="bg1"/>
              </a:solidFill>
            </a:endParaRPr>
          </a:p>
        </p:txBody>
      </p:sp>
      <p:sp>
        <p:nvSpPr>
          <p:cNvPr id="5" name="TextBox 4"/>
          <p:cNvSpPr txBox="1"/>
          <p:nvPr/>
        </p:nvSpPr>
        <p:spPr>
          <a:xfrm>
            <a:off x="774700" y="6488668"/>
            <a:ext cx="1442973" cy="369332"/>
          </a:xfrm>
          <a:prstGeom prst="rect">
            <a:avLst/>
          </a:prstGeom>
          <a:noFill/>
        </p:spPr>
        <p:txBody>
          <a:bodyPr wrap="none" rtlCol="0">
            <a:spAutoFit/>
          </a:bodyPr>
          <a:lstStyle/>
          <a:p>
            <a:r>
              <a:rPr lang="en-US" dirty="0" smtClean="0">
                <a:solidFill>
                  <a:srgbClr val="FFFFFF"/>
                </a:solidFill>
              </a:rPr>
              <a:t>Credit:  NASA</a:t>
            </a:r>
            <a:endParaRPr lang="en-US" dirty="0">
              <a:solidFill>
                <a:srgbClr val="FFFFFF"/>
              </a:solidFill>
            </a:endParaRPr>
          </a:p>
        </p:txBody>
      </p:sp>
    </p:spTree>
    <p:extLst>
      <p:ext uri="{BB962C8B-B14F-4D97-AF65-F5344CB8AC3E}">
        <p14:creationId xmlns:p14="http://schemas.microsoft.com/office/powerpoint/2010/main" val="14482302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3788" y="176460"/>
            <a:ext cx="7296108" cy="646331"/>
          </a:xfrm>
          <a:prstGeom prst="rect">
            <a:avLst/>
          </a:prstGeom>
        </p:spPr>
        <p:txBody>
          <a:bodyPr wrap="square">
            <a:spAutoFit/>
          </a:bodyPr>
          <a:lstStyle/>
          <a:p>
            <a:r>
              <a:rPr lang="en-US" dirty="0" err="1" smtClean="0">
                <a:latin typeface="Arial Rounded MT Bold"/>
                <a:cs typeface="Arial Rounded MT Bold"/>
              </a:rPr>
              <a:t>Merloni</a:t>
            </a:r>
            <a:r>
              <a:rPr lang="en-US" dirty="0" smtClean="0">
                <a:latin typeface="Arial Rounded MT Bold"/>
                <a:cs typeface="Arial Rounded MT Bold"/>
              </a:rPr>
              <a:t>, Heinz, and </a:t>
            </a:r>
            <a:r>
              <a:rPr lang="en-US" dirty="0" err="1" smtClean="0">
                <a:latin typeface="Arial Rounded MT Bold"/>
                <a:cs typeface="Arial Rounded MT Bold"/>
              </a:rPr>
              <a:t>Matteo</a:t>
            </a:r>
            <a:r>
              <a:rPr lang="en-US" dirty="0" smtClean="0">
                <a:latin typeface="Arial Rounded MT Bold"/>
                <a:cs typeface="Arial Rounded MT Bold"/>
              </a:rPr>
              <a:t> 2003 data set from</a:t>
            </a:r>
          </a:p>
          <a:p>
            <a:r>
              <a:rPr lang="en-US" i="1" dirty="0" smtClean="0">
                <a:latin typeface="Arial Rounded MT Bold"/>
                <a:cs typeface="Arial Rounded MT Bold"/>
              </a:rPr>
              <a:t>‘A Fundamental Plane of black hole activity’</a:t>
            </a:r>
            <a:endParaRPr lang="en-US" i="1" dirty="0">
              <a:latin typeface="Arial Rounded MT Bold"/>
              <a:cs typeface="Arial Rounded MT Bold"/>
            </a:endParaRPr>
          </a:p>
        </p:txBody>
      </p:sp>
      <p:pic>
        <p:nvPicPr>
          <p:cNvPr id="5" name="Picture 4" descr="Screen Shot 2013-12-05 at 1.41.1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788" y="822791"/>
            <a:ext cx="5436911" cy="4176536"/>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4062591282"/>
              </p:ext>
            </p:extLst>
          </p:nvPr>
        </p:nvGraphicFramePr>
        <p:xfrm>
          <a:off x="163788" y="5202151"/>
          <a:ext cx="4980968" cy="398477"/>
        </p:xfrm>
        <a:graphic>
          <a:graphicData uri="http://schemas.openxmlformats.org/presentationml/2006/ole">
            <mc:AlternateContent xmlns:mc="http://schemas.openxmlformats.org/markup-compatibility/2006">
              <mc:Choice xmlns:v="urn:schemas-microsoft-com:vml" Requires="v">
                <p:oleObj spid="_x0000_s1038" name="Equation" r:id="rId4" imgW="2540000" imgH="203200" progId="Equation.3">
                  <p:embed/>
                </p:oleObj>
              </mc:Choice>
              <mc:Fallback>
                <p:oleObj name="Equation" r:id="rId4" imgW="2540000" imgH="203200" progId="Equation.3">
                  <p:embed/>
                  <p:pic>
                    <p:nvPicPr>
                      <p:cNvPr id="0" name=""/>
                      <p:cNvPicPr/>
                      <p:nvPr/>
                    </p:nvPicPr>
                    <p:blipFill>
                      <a:blip r:embed="rId5"/>
                      <a:stretch>
                        <a:fillRect/>
                      </a:stretch>
                    </p:blipFill>
                    <p:spPr>
                      <a:xfrm>
                        <a:off x="163788" y="5202151"/>
                        <a:ext cx="4980968" cy="398477"/>
                      </a:xfrm>
                      <a:prstGeom prst="rect">
                        <a:avLst/>
                      </a:prstGeom>
                    </p:spPr>
                  </p:pic>
                </p:oleObj>
              </mc:Fallback>
            </mc:AlternateContent>
          </a:graphicData>
        </a:graphic>
      </p:graphicFrame>
      <p:pic>
        <p:nvPicPr>
          <p:cNvPr id="7" name="Picture 6" descr="FP Figure 5 with Merloni Data.png"/>
          <p:cNvPicPr>
            <a:picLocks noChangeAspect="1"/>
          </p:cNvPicPr>
          <p:nvPr/>
        </p:nvPicPr>
        <p:blipFill rotWithShape="1">
          <a:blip r:embed="rId6">
            <a:extLst>
              <a:ext uri="{28A0092B-C50C-407E-A947-70E740481C1C}">
                <a14:useLocalDpi xmlns:a14="http://schemas.microsoft.com/office/drawing/2010/main" val="0"/>
              </a:ext>
            </a:extLst>
          </a:blip>
          <a:srcRect l="14593" t="15822" r="18418" b="12188"/>
          <a:stretch/>
        </p:blipFill>
        <p:spPr>
          <a:xfrm>
            <a:off x="3556000" y="2854589"/>
            <a:ext cx="5587999" cy="4003412"/>
          </a:xfrm>
          <a:prstGeom prst="rect">
            <a:avLst/>
          </a:prstGeom>
        </p:spPr>
      </p:pic>
      <p:sp>
        <p:nvSpPr>
          <p:cNvPr id="8" name="TextBox 7"/>
          <p:cNvSpPr txBox="1"/>
          <p:nvPr/>
        </p:nvSpPr>
        <p:spPr>
          <a:xfrm>
            <a:off x="5448300" y="1066800"/>
            <a:ext cx="3506088" cy="1200328"/>
          </a:xfrm>
          <a:prstGeom prst="rect">
            <a:avLst/>
          </a:prstGeom>
          <a:noFill/>
        </p:spPr>
        <p:txBody>
          <a:bodyPr wrap="none" rtlCol="0">
            <a:spAutoFit/>
          </a:bodyPr>
          <a:lstStyle/>
          <a:p>
            <a:r>
              <a:rPr lang="en-US" sz="2400" dirty="0" smtClean="0">
                <a:solidFill>
                  <a:srgbClr val="000090"/>
                </a:solidFill>
              </a:rPr>
              <a:t>Radio Luminosity at 5 GHz</a:t>
            </a:r>
          </a:p>
          <a:p>
            <a:r>
              <a:rPr lang="en-US" sz="2400" dirty="0" smtClean="0">
                <a:solidFill>
                  <a:srgbClr val="000090"/>
                </a:solidFill>
              </a:rPr>
              <a:t>X-ray Luminosity  2-10 </a:t>
            </a:r>
            <a:r>
              <a:rPr lang="en-US" sz="2400" dirty="0" err="1" smtClean="0">
                <a:solidFill>
                  <a:srgbClr val="000090"/>
                </a:solidFill>
              </a:rPr>
              <a:t>keV</a:t>
            </a:r>
            <a:endParaRPr lang="en-US" sz="2400" dirty="0" smtClean="0">
              <a:solidFill>
                <a:srgbClr val="000090"/>
              </a:solidFill>
            </a:endParaRPr>
          </a:p>
          <a:p>
            <a:r>
              <a:rPr lang="en-US" sz="2400" dirty="0" smtClean="0">
                <a:solidFill>
                  <a:srgbClr val="000090"/>
                </a:solidFill>
              </a:rPr>
              <a:t>Black Hole Mass</a:t>
            </a:r>
            <a:endParaRPr lang="en-US" sz="2400" dirty="0">
              <a:solidFill>
                <a:srgbClr val="000090"/>
              </a:solidFill>
            </a:endParaRPr>
          </a:p>
        </p:txBody>
      </p:sp>
    </p:spTree>
    <p:extLst>
      <p:ext uri="{BB962C8B-B14F-4D97-AF65-F5344CB8AC3E}">
        <p14:creationId xmlns:p14="http://schemas.microsoft.com/office/powerpoint/2010/main" val="10340090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426" y="289350"/>
            <a:ext cx="8686800" cy="1328288"/>
          </a:xfrm>
        </p:spPr>
        <p:txBody>
          <a:bodyPr>
            <a:noAutofit/>
          </a:bodyPr>
          <a:lstStyle/>
          <a:p>
            <a:r>
              <a:rPr lang="en-US" sz="3600" b="1" dirty="0" smtClean="0"/>
              <a:t>Fundamental Plane Relationship should not be used for calculating BH masses!!!</a:t>
            </a:r>
            <a:br>
              <a:rPr lang="en-US" sz="3600" b="1" dirty="0" smtClean="0"/>
            </a:br>
            <a:endParaRPr lang="en-US" sz="3600" b="1" dirty="0"/>
          </a:p>
        </p:txBody>
      </p:sp>
      <p:sp>
        <p:nvSpPr>
          <p:cNvPr id="3" name="Content Placeholder 2"/>
          <p:cNvSpPr>
            <a:spLocks noGrp="1"/>
          </p:cNvSpPr>
          <p:nvPr>
            <p:ph idx="1"/>
          </p:nvPr>
        </p:nvSpPr>
        <p:spPr>
          <a:xfrm>
            <a:off x="457200" y="1828800"/>
            <a:ext cx="8229600" cy="4297363"/>
          </a:xfrm>
        </p:spPr>
        <p:txBody>
          <a:bodyPr>
            <a:normAutofit lnSpcReduction="10000"/>
          </a:bodyPr>
          <a:lstStyle/>
          <a:p>
            <a:r>
              <a:rPr lang="en-US" dirty="0" smtClean="0"/>
              <a:t>Only works well for LLAGNs with low </a:t>
            </a:r>
            <a:r>
              <a:rPr lang="en-US" dirty="0" err="1" smtClean="0"/>
              <a:t>Eddington</a:t>
            </a:r>
            <a:r>
              <a:rPr lang="en-US" dirty="0" smtClean="0"/>
              <a:t> ratios (</a:t>
            </a:r>
            <a:r>
              <a:rPr lang="en-US" dirty="0" err="1" smtClean="0"/>
              <a:t>λ</a:t>
            </a:r>
            <a:r>
              <a:rPr lang="en-US" dirty="0" smtClean="0"/>
              <a:t> &lt; </a:t>
            </a:r>
            <a:r>
              <a:rPr lang="en-US" dirty="0" err="1" smtClean="0"/>
              <a:t>λ</a:t>
            </a:r>
            <a:r>
              <a:rPr lang="en-US" baseline="-25000" dirty="0" err="1" smtClean="0"/>
              <a:t>cr</a:t>
            </a:r>
            <a:r>
              <a:rPr lang="en-US" dirty="0" smtClean="0"/>
              <a:t>)</a:t>
            </a:r>
          </a:p>
          <a:p>
            <a:pPr lvl="1"/>
            <a:r>
              <a:rPr lang="en-US" sz="2400" dirty="0" smtClean="0"/>
              <a:t>Low Kinetic  (radio loud)</a:t>
            </a:r>
          </a:p>
          <a:p>
            <a:pPr lvl="1"/>
            <a:r>
              <a:rPr lang="en-US" sz="2400" dirty="0" smtClean="0"/>
              <a:t>High Kinetic  (radio loud Quasars)</a:t>
            </a:r>
          </a:p>
          <a:p>
            <a:pPr lvl="1"/>
            <a:r>
              <a:rPr lang="en-US" sz="2400" dirty="0" smtClean="0"/>
              <a:t>High </a:t>
            </a:r>
            <a:r>
              <a:rPr lang="en-US" sz="2400" dirty="0" err="1" smtClean="0"/>
              <a:t>Radiative</a:t>
            </a:r>
            <a:r>
              <a:rPr lang="en-US" sz="2400" dirty="0" smtClean="0"/>
              <a:t>  (radio quiet Quasars)</a:t>
            </a:r>
            <a:endParaRPr lang="en-US" sz="2400" dirty="0"/>
          </a:p>
          <a:p>
            <a:endParaRPr lang="en-US" dirty="0" smtClean="0"/>
          </a:p>
          <a:p>
            <a:endParaRPr lang="en-US" dirty="0" smtClean="0"/>
          </a:p>
          <a:p>
            <a:r>
              <a:rPr lang="en-US" dirty="0" smtClean="0"/>
              <a:t>My sample is bias toward higher accretion rates given higher luminosities.</a:t>
            </a:r>
          </a:p>
        </p:txBody>
      </p:sp>
      <p:graphicFrame>
        <p:nvGraphicFramePr>
          <p:cNvPr id="4" name="Object 3"/>
          <p:cNvGraphicFramePr>
            <a:graphicFrameLocks noChangeAspect="1"/>
          </p:cNvGraphicFramePr>
          <p:nvPr>
            <p:extLst>
              <p:ext uri="{D42A27DB-BD31-4B8C-83A1-F6EECF244321}">
                <p14:modId xmlns:p14="http://schemas.microsoft.com/office/powerpoint/2010/main" val="1429116968"/>
              </p:ext>
            </p:extLst>
          </p:nvPr>
        </p:nvGraphicFramePr>
        <p:xfrm>
          <a:off x="6331284" y="2839778"/>
          <a:ext cx="2651942" cy="1154375"/>
        </p:xfrm>
        <a:graphic>
          <a:graphicData uri="http://schemas.openxmlformats.org/presentationml/2006/ole">
            <mc:AlternateContent xmlns:mc="http://schemas.openxmlformats.org/markup-compatibility/2006">
              <mc:Choice xmlns:v="urn:schemas-microsoft-com:vml" Requires="v">
                <p:oleObj spid="_x0000_s3087" name="Equation" r:id="rId3" imgW="1079500" imgH="469900" progId="Equation.3">
                  <p:embed/>
                </p:oleObj>
              </mc:Choice>
              <mc:Fallback>
                <p:oleObj name="Equation" r:id="rId3" imgW="1079500" imgH="469900" progId="Equation.3">
                  <p:embed/>
                  <p:pic>
                    <p:nvPicPr>
                      <p:cNvPr id="0" name=""/>
                      <p:cNvPicPr/>
                      <p:nvPr/>
                    </p:nvPicPr>
                    <p:blipFill>
                      <a:blip r:embed="rId4"/>
                      <a:stretch>
                        <a:fillRect/>
                      </a:stretch>
                    </p:blipFill>
                    <p:spPr>
                      <a:xfrm>
                        <a:off x="6331284" y="2839778"/>
                        <a:ext cx="2651942" cy="1154375"/>
                      </a:xfrm>
                      <a:prstGeom prst="rect">
                        <a:avLst/>
                      </a:prstGeom>
                    </p:spPr>
                  </p:pic>
                </p:oleObj>
              </mc:Fallback>
            </mc:AlternateContent>
          </a:graphicData>
        </a:graphic>
      </p:graphicFrame>
      <p:sp>
        <p:nvSpPr>
          <p:cNvPr id="5" name="Multiply 4"/>
          <p:cNvSpPr/>
          <p:nvPr/>
        </p:nvSpPr>
        <p:spPr>
          <a:xfrm>
            <a:off x="0" y="3048000"/>
            <a:ext cx="6438900" cy="1104900"/>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16148734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Results</a:t>
            </a:r>
            <a:endParaRPr lang="en-US" dirty="0"/>
          </a:p>
        </p:txBody>
      </p:sp>
      <p:sp>
        <p:nvSpPr>
          <p:cNvPr id="3" name="Content Placeholder 2"/>
          <p:cNvSpPr>
            <a:spLocks noGrp="1"/>
          </p:cNvSpPr>
          <p:nvPr>
            <p:ph idx="1"/>
          </p:nvPr>
        </p:nvSpPr>
        <p:spPr>
          <a:xfrm>
            <a:off x="457200" y="1600200"/>
            <a:ext cx="8229600" cy="4851400"/>
          </a:xfrm>
        </p:spPr>
        <p:txBody>
          <a:bodyPr>
            <a:normAutofit lnSpcReduction="10000"/>
          </a:bodyPr>
          <a:lstStyle/>
          <a:p>
            <a:r>
              <a:rPr lang="en-US" sz="2400" dirty="0" smtClean="0"/>
              <a:t>Range of M</a:t>
            </a:r>
            <a:r>
              <a:rPr lang="en-US" sz="2400" baseline="-25000" dirty="0" smtClean="0"/>
              <a:t>BH</a:t>
            </a:r>
            <a:r>
              <a:rPr lang="en-US" sz="2400" dirty="0" smtClean="0"/>
              <a:t>:  10</a:t>
            </a:r>
            <a:r>
              <a:rPr lang="en-US" sz="2400" baseline="30000" dirty="0" smtClean="0"/>
              <a:t>7.6</a:t>
            </a:r>
            <a:r>
              <a:rPr lang="en-US" sz="2400" dirty="0" smtClean="0"/>
              <a:t> – 10</a:t>
            </a:r>
            <a:r>
              <a:rPr lang="en-US" sz="2400" baseline="30000" dirty="0" smtClean="0"/>
              <a:t>11.4</a:t>
            </a:r>
          </a:p>
          <a:p>
            <a:r>
              <a:rPr lang="en-US" sz="2400" dirty="0" smtClean="0"/>
              <a:t>Average M</a:t>
            </a:r>
            <a:r>
              <a:rPr lang="en-US" sz="2400" baseline="-25000" dirty="0" smtClean="0"/>
              <a:t>BH</a:t>
            </a:r>
            <a:r>
              <a:rPr lang="en-US" sz="2400" dirty="0" smtClean="0"/>
              <a:t> ~ 10</a:t>
            </a:r>
            <a:r>
              <a:rPr lang="en-US" sz="2400" baseline="30000" dirty="0" smtClean="0"/>
              <a:t>9.3</a:t>
            </a:r>
          </a:p>
          <a:p>
            <a:r>
              <a:rPr lang="en-US" sz="2400" dirty="0" smtClean="0"/>
              <a:t>30% of my BHs are  &gt;  M87 BH mass</a:t>
            </a:r>
          </a:p>
          <a:p>
            <a:pPr marL="0" indent="0">
              <a:buNone/>
            </a:pPr>
            <a:endParaRPr lang="en-US" sz="2400" dirty="0" smtClean="0"/>
          </a:p>
          <a:p>
            <a:pPr marL="0" indent="0">
              <a:buNone/>
            </a:pPr>
            <a:r>
              <a:rPr lang="en-US" sz="2400" dirty="0" smtClean="0"/>
              <a:t>Using calculated radio spectral indices and photon indices.</a:t>
            </a:r>
          </a:p>
          <a:p>
            <a:r>
              <a:rPr lang="en-US" sz="2000" dirty="0" smtClean="0"/>
              <a:t>Average M</a:t>
            </a:r>
            <a:r>
              <a:rPr lang="en-US" sz="2000" baseline="-25000" dirty="0" smtClean="0"/>
              <a:t>BH</a:t>
            </a:r>
            <a:r>
              <a:rPr lang="en-US" sz="2000" dirty="0" smtClean="0"/>
              <a:t> for z &lt; 0.96    ~ 10</a:t>
            </a:r>
            <a:r>
              <a:rPr lang="en-US" sz="2000" baseline="30000" dirty="0" smtClean="0"/>
              <a:t>8.85</a:t>
            </a:r>
          </a:p>
          <a:p>
            <a:r>
              <a:rPr lang="en-US" sz="2000" dirty="0" smtClean="0"/>
              <a:t>Average M</a:t>
            </a:r>
            <a:r>
              <a:rPr lang="en-US" sz="2000" baseline="-25000" dirty="0" smtClean="0"/>
              <a:t>BH</a:t>
            </a:r>
            <a:r>
              <a:rPr lang="en-US" sz="2000" dirty="0"/>
              <a:t> </a:t>
            </a:r>
            <a:r>
              <a:rPr lang="en-US" sz="2000" dirty="0" smtClean="0"/>
              <a:t>for z &gt; 0.96   ~ 10</a:t>
            </a:r>
            <a:r>
              <a:rPr lang="en-US" sz="2000" baseline="30000" dirty="0" smtClean="0"/>
              <a:t>9.89</a:t>
            </a:r>
            <a:br>
              <a:rPr lang="en-US" sz="2000" baseline="30000" dirty="0" smtClean="0"/>
            </a:br>
            <a:endParaRPr lang="en-US" sz="2400" baseline="30000" dirty="0"/>
          </a:p>
          <a:p>
            <a:pPr marL="0" indent="0">
              <a:buNone/>
            </a:pPr>
            <a:r>
              <a:rPr lang="en-US" sz="2400" dirty="0" smtClean="0"/>
              <a:t>Assuming   </a:t>
            </a:r>
            <a:r>
              <a:rPr lang="en-US" sz="2400" dirty="0" smtClean="0">
                <a:latin typeface="Times"/>
                <a:cs typeface="Times"/>
              </a:rPr>
              <a:t>α</a:t>
            </a:r>
            <a:r>
              <a:rPr lang="en-US" sz="2400" baseline="-25000" dirty="0" smtClean="0">
                <a:latin typeface="Times"/>
                <a:cs typeface="Times"/>
              </a:rPr>
              <a:t>R </a:t>
            </a:r>
            <a:r>
              <a:rPr lang="en-US" sz="2400" dirty="0" smtClean="0">
                <a:latin typeface="Times"/>
                <a:cs typeface="Times"/>
              </a:rPr>
              <a:t>= 0.5   </a:t>
            </a:r>
            <a:r>
              <a:rPr lang="en-US" sz="2400" dirty="0" smtClean="0"/>
              <a:t>and   </a:t>
            </a:r>
            <a:r>
              <a:rPr lang="en-US" sz="2400" dirty="0" err="1" smtClean="0">
                <a:latin typeface="Times"/>
                <a:cs typeface="Times"/>
              </a:rPr>
              <a:t>Γ</a:t>
            </a:r>
            <a:r>
              <a:rPr lang="en-US" sz="2400" dirty="0" smtClean="0">
                <a:latin typeface="Times"/>
                <a:cs typeface="Times"/>
              </a:rPr>
              <a:t> = 1.7</a:t>
            </a:r>
            <a:endParaRPr lang="en-US" sz="2400" dirty="0">
              <a:latin typeface="Times"/>
              <a:cs typeface="Times"/>
            </a:endParaRPr>
          </a:p>
          <a:p>
            <a:r>
              <a:rPr lang="en-US" sz="2000" dirty="0" smtClean="0"/>
              <a:t>Average M</a:t>
            </a:r>
            <a:r>
              <a:rPr lang="en-US" sz="2000" baseline="-25000" dirty="0" smtClean="0"/>
              <a:t>BH</a:t>
            </a:r>
            <a:r>
              <a:rPr lang="en-US" sz="2000" dirty="0" smtClean="0"/>
              <a:t> for z &lt; 0.96    ~ 10</a:t>
            </a:r>
            <a:r>
              <a:rPr lang="en-US" sz="2000" baseline="30000" dirty="0" smtClean="0"/>
              <a:t>8.79</a:t>
            </a:r>
          </a:p>
          <a:p>
            <a:r>
              <a:rPr lang="en-US" sz="2000" dirty="0" smtClean="0"/>
              <a:t>Average M</a:t>
            </a:r>
            <a:r>
              <a:rPr lang="en-US" sz="2000" baseline="-25000" dirty="0" smtClean="0"/>
              <a:t>BH</a:t>
            </a:r>
            <a:r>
              <a:rPr lang="en-US" sz="2000" dirty="0" smtClean="0"/>
              <a:t> for z &gt; 0.96   ~ 10</a:t>
            </a:r>
            <a:r>
              <a:rPr lang="en-US" sz="2000" baseline="30000" dirty="0" smtClean="0"/>
              <a:t>9.60</a:t>
            </a:r>
          </a:p>
          <a:p>
            <a:endParaRPr lang="en-US" sz="2000" baseline="30000" dirty="0" smtClean="0"/>
          </a:p>
          <a:p>
            <a:pPr marL="0" indent="0">
              <a:buNone/>
            </a:pPr>
            <a:r>
              <a:rPr lang="en-US" sz="2400" i="1" dirty="0" smtClean="0"/>
              <a:t>Differences in fluxes are negligible.</a:t>
            </a:r>
          </a:p>
          <a:p>
            <a:pPr marL="0" indent="0">
              <a:buNone/>
            </a:pPr>
            <a:endParaRPr lang="en-US" dirty="0"/>
          </a:p>
        </p:txBody>
      </p:sp>
    </p:spTree>
    <p:extLst>
      <p:ext uri="{BB962C8B-B14F-4D97-AF65-F5344CB8AC3E}">
        <p14:creationId xmlns:p14="http://schemas.microsoft.com/office/powerpoint/2010/main" val="39071684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problems</a:t>
            </a:r>
            <a:endParaRPr lang="en-US" dirty="0"/>
          </a:p>
        </p:txBody>
      </p:sp>
      <p:sp>
        <p:nvSpPr>
          <p:cNvPr id="3" name="Content Placeholder 2"/>
          <p:cNvSpPr>
            <a:spLocks noGrp="1"/>
          </p:cNvSpPr>
          <p:nvPr>
            <p:ph idx="1"/>
          </p:nvPr>
        </p:nvSpPr>
        <p:spPr/>
        <p:txBody>
          <a:bodyPr>
            <a:normAutofit fontScale="92500" lnSpcReduction="20000"/>
          </a:bodyPr>
          <a:lstStyle/>
          <a:p>
            <a:pPr>
              <a:spcBef>
                <a:spcPts val="0"/>
              </a:spcBef>
              <a:spcAft>
                <a:spcPts val="1800"/>
              </a:spcAft>
            </a:pPr>
            <a:r>
              <a:rPr lang="en-US" dirty="0" smtClean="0"/>
              <a:t>High Redshifts</a:t>
            </a:r>
          </a:p>
          <a:p>
            <a:pPr lvl="1">
              <a:spcBef>
                <a:spcPts val="0"/>
              </a:spcBef>
              <a:spcAft>
                <a:spcPts val="1800"/>
              </a:spcAft>
            </a:pPr>
            <a:r>
              <a:rPr lang="en-US" dirty="0" smtClean="0">
                <a:latin typeface="Times"/>
                <a:cs typeface="Times"/>
              </a:rPr>
              <a:t>z ~ </a:t>
            </a:r>
            <a:r>
              <a:rPr lang="en-US" dirty="0" smtClean="0"/>
              <a:t>0.08 – 4.4 </a:t>
            </a:r>
          </a:p>
          <a:p>
            <a:pPr lvl="1">
              <a:spcBef>
                <a:spcPts val="0"/>
              </a:spcBef>
              <a:spcAft>
                <a:spcPts val="1800"/>
              </a:spcAft>
            </a:pPr>
            <a:r>
              <a:rPr lang="en-US" dirty="0" smtClean="0"/>
              <a:t>average </a:t>
            </a:r>
            <a:r>
              <a:rPr lang="en-US" dirty="0" smtClean="0">
                <a:latin typeface="Times"/>
                <a:cs typeface="Times"/>
              </a:rPr>
              <a:t>z ~ </a:t>
            </a:r>
            <a:r>
              <a:rPr lang="en-US" dirty="0" smtClean="0"/>
              <a:t>1.2</a:t>
            </a:r>
          </a:p>
          <a:p>
            <a:pPr marL="342900" lvl="1" indent="-342900">
              <a:spcBef>
                <a:spcPts val="0"/>
              </a:spcBef>
              <a:spcAft>
                <a:spcPts val="1800"/>
              </a:spcAft>
              <a:buFont typeface="Arial"/>
              <a:buChar char="•"/>
            </a:pPr>
            <a:r>
              <a:rPr lang="en-US" sz="3200" dirty="0" smtClean="0"/>
              <a:t>Hard to distinguish AGN activity from SB activity  (</a:t>
            </a:r>
            <a:r>
              <a:rPr lang="en-US" sz="3200" dirty="0" smtClean="0">
                <a:latin typeface="Times"/>
                <a:cs typeface="Times"/>
              </a:rPr>
              <a:t>~</a:t>
            </a:r>
            <a:r>
              <a:rPr lang="en-US" sz="3200" dirty="0" smtClean="0"/>
              <a:t> 70 % are SB)</a:t>
            </a:r>
          </a:p>
          <a:p>
            <a:pPr>
              <a:spcBef>
                <a:spcPts val="0"/>
              </a:spcBef>
              <a:spcAft>
                <a:spcPts val="1800"/>
              </a:spcAft>
            </a:pPr>
            <a:r>
              <a:rPr lang="en-US" dirty="0" smtClean="0"/>
              <a:t>No reliable AGN activity type</a:t>
            </a:r>
          </a:p>
          <a:p>
            <a:pPr>
              <a:spcBef>
                <a:spcPts val="0"/>
              </a:spcBef>
              <a:spcAft>
                <a:spcPts val="1800"/>
              </a:spcAft>
            </a:pPr>
            <a:r>
              <a:rPr lang="en-US" dirty="0" smtClean="0"/>
              <a:t>No reliable galaxy morphology</a:t>
            </a:r>
          </a:p>
          <a:p>
            <a:pPr>
              <a:spcBef>
                <a:spcPts val="0"/>
              </a:spcBef>
              <a:spcAft>
                <a:spcPts val="1800"/>
              </a:spcAft>
            </a:pPr>
            <a:r>
              <a:rPr lang="en-US" dirty="0" smtClean="0"/>
              <a:t>Can’t determine inclination angles</a:t>
            </a:r>
          </a:p>
          <a:p>
            <a:pPr marL="457200" lvl="1" indent="0">
              <a:buNone/>
            </a:pPr>
            <a:endParaRPr lang="en-US" dirty="0"/>
          </a:p>
          <a:p>
            <a:pPr marL="457200" lvl="1" indent="0">
              <a:buNone/>
            </a:pPr>
            <a:endParaRPr lang="en-US" dirty="0" smtClean="0"/>
          </a:p>
          <a:p>
            <a:pPr marL="0" indent="0">
              <a:buNone/>
            </a:pPr>
            <a:endParaRPr lang="en-US" dirty="0"/>
          </a:p>
        </p:txBody>
      </p:sp>
    </p:spTree>
    <p:extLst>
      <p:ext uri="{BB962C8B-B14F-4D97-AF65-F5344CB8AC3E}">
        <p14:creationId xmlns:p14="http://schemas.microsoft.com/office/powerpoint/2010/main" val="288596643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03 Figure 3__mass separat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096000"/>
          </a:xfrm>
          <a:prstGeom prst="rect">
            <a:avLst/>
          </a:prstGeom>
        </p:spPr>
      </p:pic>
      <p:sp>
        <p:nvSpPr>
          <p:cNvPr id="5" name="TextBox 4"/>
          <p:cNvSpPr txBox="1"/>
          <p:nvPr/>
        </p:nvSpPr>
        <p:spPr>
          <a:xfrm>
            <a:off x="901700" y="5765800"/>
            <a:ext cx="759793" cy="461665"/>
          </a:xfrm>
          <a:prstGeom prst="rect">
            <a:avLst/>
          </a:prstGeom>
          <a:noFill/>
        </p:spPr>
        <p:txBody>
          <a:bodyPr wrap="none" rtlCol="0">
            <a:spAutoFit/>
          </a:bodyPr>
          <a:lstStyle/>
          <a:p>
            <a:r>
              <a:rPr lang="en-US" sz="2400" dirty="0" smtClean="0"/>
              <a:t>M03</a:t>
            </a:r>
            <a:endParaRPr lang="en-US" sz="2400" dirty="0"/>
          </a:p>
        </p:txBody>
      </p:sp>
    </p:spTree>
    <p:extLst>
      <p:ext uri="{BB962C8B-B14F-4D97-AF65-F5344CB8AC3E}">
        <p14:creationId xmlns:p14="http://schemas.microsoft.com/office/powerpoint/2010/main" val="41238842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03 Figure 3 with my data__mass separat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096000"/>
          </a:xfrm>
          <a:prstGeom prst="rect">
            <a:avLst/>
          </a:prstGeom>
        </p:spPr>
      </p:pic>
      <p:sp>
        <p:nvSpPr>
          <p:cNvPr id="5" name="TextBox 4"/>
          <p:cNvSpPr txBox="1"/>
          <p:nvPr/>
        </p:nvSpPr>
        <p:spPr>
          <a:xfrm>
            <a:off x="901700" y="5765800"/>
            <a:ext cx="2066641" cy="461665"/>
          </a:xfrm>
          <a:prstGeom prst="rect">
            <a:avLst/>
          </a:prstGeom>
          <a:noFill/>
        </p:spPr>
        <p:txBody>
          <a:bodyPr wrap="none" rtlCol="0">
            <a:spAutoFit/>
          </a:bodyPr>
          <a:lstStyle/>
          <a:p>
            <a:r>
              <a:rPr lang="en-US" sz="2400" dirty="0" smtClean="0"/>
              <a:t>M03 + my data</a:t>
            </a:r>
            <a:endParaRPr lang="en-US" sz="2400" dirty="0"/>
          </a:p>
        </p:txBody>
      </p:sp>
    </p:spTree>
    <p:extLst>
      <p:ext uri="{BB962C8B-B14F-4D97-AF65-F5344CB8AC3E}">
        <p14:creationId xmlns:p14="http://schemas.microsoft.com/office/powerpoint/2010/main" val="1698693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M03 Figure 3 with my data ONLY__mass separat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096000"/>
          </a:xfrm>
          <a:prstGeom prst="rect">
            <a:avLst/>
          </a:prstGeom>
        </p:spPr>
      </p:pic>
      <p:sp>
        <p:nvSpPr>
          <p:cNvPr id="5" name="TextBox 4"/>
          <p:cNvSpPr txBox="1"/>
          <p:nvPr/>
        </p:nvSpPr>
        <p:spPr>
          <a:xfrm>
            <a:off x="901700" y="5765800"/>
            <a:ext cx="1199066" cy="461665"/>
          </a:xfrm>
          <a:prstGeom prst="rect">
            <a:avLst/>
          </a:prstGeom>
          <a:noFill/>
        </p:spPr>
        <p:txBody>
          <a:bodyPr wrap="none" rtlCol="0">
            <a:spAutoFit/>
          </a:bodyPr>
          <a:lstStyle/>
          <a:p>
            <a:r>
              <a:rPr lang="en-US" sz="2400" dirty="0"/>
              <a:t>m</a:t>
            </a:r>
            <a:r>
              <a:rPr lang="en-US" sz="2400" dirty="0" smtClean="0"/>
              <a:t>y data</a:t>
            </a:r>
            <a:endParaRPr lang="en-US" sz="2400" dirty="0"/>
          </a:p>
        </p:txBody>
      </p:sp>
    </p:spTree>
    <p:extLst>
      <p:ext uri="{BB962C8B-B14F-4D97-AF65-F5344CB8AC3E}">
        <p14:creationId xmlns:p14="http://schemas.microsoft.com/office/powerpoint/2010/main" val="1555638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M03 masses E2_redshift label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81200"/>
            <a:ext cx="9144000" cy="4876800"/>
          </a:xfrm>
          <a:prstGeom prst="rect">
            <a:avLst/>
          </a:prstGeom>
        </p:spPr>
      </p:pic>
    </p:spTree>
    <p:extLst>
      <p:ext uri="{BB962C8B-B14F-4D97-AF65-F5344CB8AC3E}">
        <p14:creationId xmlns:p14="http://schemas.microsoft.com/office/powerpoint/2010/main" val="15441452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260</TotalTime>
  <Words>779</Words>
  <Application>Microsoft Macintosh PowerPoint</Application>
  <PresentationFormat>On-screen Show (4:3)</PresentationFormat>
  <Paragraphs>65</Paragraphs>
  <Slides>11</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Office Theme</vt:lpstr>
      <vt:lpstr>Equation</vt:lpstr>
      <vt:lpstr>PowerPoint Presentation</vt:lpstr>
      <vt:lpstr>PowerPoint Presentation</vt:lpstr>
      <vt:lpstr>Fundamental Plane Relationship should not be used for calculating BH masses!!! </vt:lpstr>
      <vt:lpstr>My Results</vt:lpstr>
      <vt:lpstr>My problems</vt:lpstr>
      <vt:lpstr>PowerPoint Presentation</vt:lpstr>
      <vt:lpstr>PowerPoint Presentation</vt:lpstr>
      <vt:lpstr>PowerPoint Presentation</vt:lpstr>
      <vt:lpstr>PowerPoint Presentation</vt:lpstr>
      <vt:lpstr>PowerPoint Presentation</vt:lpstr>
      <vt:lpstr>Summer Internship with Judy</vt:lpstr>
    </vt:vector>
  </TitlesOfParts>
  <Company>California University of Pennsylvania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Kimberly Zoldak</dc:creator>
  <cp:lastModifiedBy>Kimberly Zoldak</cp:lastModifiedBy>
  <cp:revision>24</cp:revision>
  <dcterms:created xsi:type="dcterms:W3CDTF">2014-06-04T13:21:08Z</dcterms:created>
  <dcterms:modified xsi:type="dcterms:W3CDTF">2014-06-05T17:35:34Z</dcterms:modified>
</cp:coreProperties>
</file>