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notesSlides/notesSlide5.xml" ContentType="application/vnd.openxmlformats-officedocument.presentationml.notesSlide+xml"/>
  <Override PartName="/ppt/embeddings/oleObject8.bin" ContentType="application/vnd.openxmlformats-officedocument.oleObject"/>
  <Override PartName="/ppt/embeddings/oleObject9.bin" ContentType="application/vnd.openxmlformats-officedocument.oleObject"/>
  <Override PartName="/ppt/embeddings/oleObject10.bin" ContentType="application/vnd.openxmlformats-officedocument.oleObject"/>
  <Override PartName="/ppt/notesSlides/notesSlide6.xml" ContentType="application/vnd.openxmlformats-officedocument.presentationml.notesSlide+xml"/>
  <Override PartName="/ppt/embeddings/oleObject11.bin" ContentType="application/vnd.openxmlformats-officedocument.oleObject"/>
  <Override PartName="/ppt/notesSlides/notesSlide7.xml" ContentType="application/vnd.openxmlformats-officedocument.presentationml.notesSlide+xml"/>
  <Override PartName="/ppt/embeddings/oleObject12.bin" ContentType="application/vnd.openxmlformats-officedocument.oleObject"/>
  <Override PartName="/ppt/embeddings/oleObject13.bin" ContentType="application/vnd.openxmlformats-officedocument.oleObject"/>
  <Override PartName="/ppt/notesSlides/notesSlide8.xml" ContentType="application/vnd.openxmlformats-officedocument.presentationml.notesSlide+xml"/>
  <Override PartName="/ppt/embeddings/oleObject14.bin" ContentType="application/vnd.openxmlformats-officedocument.oleObject"/>
  <Override PartName="/ppt/embeddings/oleObject15.bin" ContentType="application/vnd.openxmlformats-officedocument.oleObject"/>
  <Override PartName="/ppt/embeddings/oleObject16.bin" ContentType="application/vnd.openxmlformats-officedocument.oleObject"/>
  <Override PartName="/ppt/embeddings/oleObject17.bin" ContentType="application/vnd.openxmlformats-officedocument.oleObject"/>
  <Override PartName="/ppt/notesSlides/notesSlide9.xml" ContentType="application/vnd.openxmlformats-officedocument.presentationml.notesSlide+xml"/>
  <Override PartName="/ppt/embeddings/oleObject18.bin" ContentType="application/vnd.openxmlformats-officedocument.oleObject"/>
  <Override PartName="/ppt/notesSlides/notesSlide10.xml" ContentType="application/vnd.openxmlformats-officedocument.presentationml.notesSlide+xml"/>
  <Override PartName="/ppt/embeddings/oleObject19.bin" ContentType="application/vnd.openxmlformats-officedocument.oleObject"/>
  <Override PartName="/ppt/embeddings/oleObject20.bin" ContentType="application/vnd.openxmlformats-officedocument.oleObject"/>
  <Override PartName="/ppt/embeddings/oleObject21.bin" ContentType="application/vnd.openxmlformats-officedocument.oleObject"/>
  <Override PartName="/ppt/embeddings/oleObject22.bin" ContentType="application/vnd.openxmlformats-officedocument.oleObject"/>
  <Override PartName="/ppt/embeddings/oleObject23.bin" ContentType="application/vnd.openxmlformats-officedocument.oleObject"/>
  <Override PartName="/ppt/embeddings/oleObject24.bin" ContentType="application/vnd.openxmlformats-officedocument.oleObject"/>
  <Override PartName="/ppt/notesSlides/notesSlide11.xml" ContentType="application/vnd.openxmlformats-officedocument.presentationml.notesSlide+xml"/>
  <Override PartName="/ppt/embeddings/oleObject25.bin" ContentType="application/vnd.openxmlformats-officedocument.oleObject"/>
  <Override PartName="/ppt/embeddings/oleObject26.bin" ContentType="application/vnd.openxmlformats-officedocument.oleObject"/>
  <Override PartName="/ppt/notesSlides/notesSlide12.xml" ContentType="application/vnd.openxmlformats-officedocument.presentationml.notesSlide+xml"/>
  <Override PartName="/ppt/embeddings/oleObject27.bin" ContentType="application/vnd.openxmlformats-officedocument.oleObject"/>
  <Override PartName="/ppt/embeddings/oleObject28.bin" ContentType="application/vnd.openxmlformats-officedocument.oleObject"/>
  <Override PartName="/ppt/embeddings/oleObject29.bin" ContentType="application/vnd.openxmlformats-officedocument.oleObject"/>
  <Override PartName="/ppt/embeddings/oleObject30.bin" ContentType="application/vnd.openxmlformats-officedocument.oleObject"/>
  <Override PartName="/ppt/embeddings/oleObject31.bin" ContentType="application/vnd.openxmlformats-officedocument.oleObject"/>
  <Override PartName="/ppt/embeddings/oleObject32.bin" ContentType="application/vnd.openxmlformats-officedocument.oleObject"/>
  <Override PartName="/ppt/embeddings/oleObject3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5" r:id="rId3"/>
    <p:sldId id="308" r:id="rId4"/>
    <p:sldId id="297" r:id="rId5"/>
    <p:sldId id="352" r:id="rId6"/>
    <p:sldId id="353" r:id="rId7"/>
    <p:sldId id="347" r:id="rId8"/>
    <p:sldId id="280" r:id="rId9"/>
    <p:sldId id="283" r:id="rId10"/>
    <p:sldId id="309" r:id="rId11"/>
    <p:sldId id="320" r:id="rId12"/>
    <p:sldId id="264" r:id="rId13"/>
    <p:sldId id="339" r:id="rId14"/>
    <p:sldId id="316" r:id="rId15"/>
    <p:sldId id="317" r:id="rId16"/>
    <p:sldId id="318" r:id="rId17"/>
    <p:sldId id="33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3" autoAdjust="0"/>
    <p:restoredTop sz="89876" autoAdjust="0"/>
  </p:normalViewPr>
  <p:slideViewPr>
    <p:cSldViewPr snapToGrid="0" snapToObjects="1">
      <p:cViewPr>
        <p:scale>
          <a:sx n="81" d="100"/>
          <a:sy n="81" d="100"/>
        </p:scale>
        <p:origin x="-1600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e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4" Type="http://schemas.openxmlformats.org/officeDocument/2006/relationships/image" Target="../media/image42.emf"/><Relationship Id="rId5" Type="http://schemas.openxmlformats.org/officeDocument/2006/relationships/image" Target="../media/image43.emf"/><Relationship Id="rId1" Type="http://schemas.openxmlformats.org/officeDocument/2006/relationships/image" Target="../media/image39.emf"/><Relationship Id="rId2" Type="http://schemas.openxmlformats.org/officeDocument/2006/relationships/image" Target="../media/image40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4.emf"/><Relationship Id="rId2" Type="http://schemas.openxmlformats.org/officeDocument/2006/relationships/image" Target="../media/image45.e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6.emf"/><Relationship Id="rId2" Type="http://schemas.openxmlformats.org/officeDocument/2006/relationships/image" Target="../media/image47.emf"/><Relationship Id="rId3" Type="http://schemas.openxmlformats.org/officeDocument/2006/relationships/image" Target="../media/image15.e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image" Target="../media/image48.emf"/><Relationship Id="rId2" Type="http://schemas.openxmlformats.org/officeDocument/2006/relationships/image" Target="../media/image3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4" Type="http://schemas.openxmlformats.org/officeDocument/2006/relationships/image" Target="../media/image15.emf"/><Relationship Id="rId1" Type="http://schemas.openxmlformats.org/officeDocument/2006/relationships/image" Target="../media/image12.emf"/><Relationship Id="rId2" Type="http://schemas.openxmlformats.org/officeDocument/2006/relationships/image" Target="../media/image1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4" Type="http://schemas.openxmlformats.org/officeDocument/2006/relationships/image" Target="../media/image35.emf"/><Relationship Id="rId1" Type="http://schemas.openxmlformats.org/officeDocument/2006/relationships/image" Target="../media/image32.emf"/><Relationship Id="rId2" Type="http://schemas.openxmlformats.org/officeDocument/2006/relationships/image" Target="../media/image33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2FA74C-5D78-784F-87CB-F46FF086E390}" type="datetime1">
              <a:rPr lang="en-US" smtClean="0"/>
              <a:t>6/5/14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61CF51-AE17-D045-B5AE-EF7988904F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7541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384462-913E-334F-A533-BAE3526B0DB5}" type="datetime1">
              <a:rPr lang="en-US" smtClean="0"/>
              <a:t>6/5/14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E6C33B-43D1-894F-9970-AC8D25A1CF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379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037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116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0694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8116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92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8050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967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8210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755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4527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4883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E6C33B-43D1-894F-9970-AC8D25A1CFE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8455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A030CA-0372-2149-8CCC-4422667254F6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441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BD3DB-9422-7A42-9C61-C00AC829C7C7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9321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02A0A-6B1A-7F46-AF02-58792A1BF43A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309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B660-9A75-5945-AC17-60FD9F84FCBF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958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38BB2-8E2E-6543-BA64-89911B2D9EC0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979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5C9293-EA45-E94D-B641-2ADF2EC3AAB9}" type="datetime1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0809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5A369-2A8C-6046-8BFD-EC113D8C2430}" type="datetime1">
              <a:rPr lang="en-US" smtClean="0"/>
              <a:t>6/5/14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1932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32AF7-D545-BD44-B7A9-2FED57E914B2}" type="datetime1">
              <a:rPr lang="en-US" smtClean="0"/>
              <a:t>6/5/14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626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2FA92-A4EC-1B4F-AAB1-E931C867A0C7}" type="datetime1">
              <a:rPr lang="en-US" smtClean="0"/>
              <a:t>6/5/14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429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896E3-CF74-044A-AED9-C3D599CEEEE0}" type="datetime1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138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74817C-A464-F148-B16D-C2E699956F3B}" type="datetime1">
              <a:rPr lang="en-US" smtClean="0"/>
              <a:t>6/5/14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7086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9A1A0-9600-8347-AD45-DF4B25BF9E60}" type="datetime1">
              <a:rPr lang="en-US" smtClean="0"/>
              <a:t>6/5/14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Xilu Wang                Fermi Summer School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1FC063-5EA9-49AF-AFAF-D68C9E82B23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924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oleObject" Target="../embeddings/oleObject14.bin"/><Relationship Id="rId5" Type="http://schemas.openxmlformats.org/officeDocument/2006/relationships/image" Target="../media/image32.emf"/><Relationship Id="rId6" Type="http://schemas.openxmlformats.org/officeDocument/2006/relationships/oleObject" Target="../embeddings/oleObject15.bin"/><Relationship Id="rId7" Type="http://schemas.openxmlformats.org/officeDocument/2006/relationships/image" Target="../media/image33.emf"/><Relationship Id="rId8" Type="http://schemas.openxmlformats.org/officeDocument/2006/relationships/oleObject" Target="../embeddings/oleObject16.bin"/><Relationship Id="rId9" Type="http://schemas.openxmlformats.org/officeDocument/2006/relationships/image" Target="../media/image34.emf"/><Relationship Id="rId10" Type="http://schemas.openxmlformats.org/officeDocument/2006/relationships/oleObject" Target="../embeddings/oleObject17.bin"/><Relationship Id="rId11" Type="http://schemas.openxmlformats.org/officeDocument/2006/relationships/image" Target="../media/image35.emf"/><Relationship Id="rId1" Type="http://schemas.openxmlformats.org/officeDocument/2006/relationships/vmlDrawing" Target="../drawings/vmlDrawing8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4" Type="http://schemas.openxmlformats.org/officeDocument/2006/relationships/oleObject" Target="../embeddings/oleObject18.bin"/><Relationship Id="rId5" Type="http://schemas.openxmlformats.org/officeDocument/2006/relationships/image" Target="../media/image30.emf"/><Relationship Id="rId6" Type="http://schemas.openxmlformats.org/officeDocument/2006/relationships/image" Target="../media/image36.emf"/><Relationship Id="rId7" Type="http://schemas.openxmlformats.org/officeDocument/2006/relationships/image" Target="../media/image37.emf"/><Relationship Id="rId1" Type="http://schemas.openxmlformats.org/officeDocument/2006/relationships/vmlDrawing" Target="../drawings/vmlDrawing9.vml"/><Relationship Id="rId2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4" Type="http://schemas.openxmlformats.org/officeDocument/2006/relationships/oleObject" Target="../embeddings/oleObject19.bin"/><Relationship Id="rId5" Type="http://schemas.openxmlformats.org/officeDocument/2006/relationships/image" Target="../media/image38.emf"/><Relationship Id="rId1" Type="http://schemas.openxmlformats.org/officeDocument/2006/relationships/vmlDrawing" Target="../drawings/vmlDrawing10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24.bin"/><Relationship Id="rId12" Type="http://schemas.openxmlformats.org/officeDocument/2006/relationships/image" Target="../media/image43.emf"/><Relationship Id="rId1" Type="http://schemas.openxmlformats.org/officeDocument/2006/relationships/vmlDrawing" Target="../drawings/vmlDrawing1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0.bin"/><Relationship Id="rId4" Type="http://schemas.openxmlformats.org/officeDocument/2006/relationships/image" Target="../media/image39.emf"/><Relationship Id="rId5" Type="http://schemas.openxmlformats.org/officeDocument/2006/relationships/oleObject" Target="../embeddings/oleObject21.bin"/><Relationship Id="rId6" Type="http://schemas.openxmlformats.org/officeDocument/2006/relationships/image" Target="../media/image40.emf"/><Relationship Id="rId7" Type="http://schemas.openxmlformats.org/officeDocument/2006/relationships/oleObject" Target="../embeddings/oleObject22.bin"/><Relationship Id="rId8" Type="http://schemas.openxmlformats.org/officeDocument/2006/relationships/image" Target="../media/image41.emf"/><Relationship Id="rId9" Type="http://schemas.openxmlformats.org/officeDocument/2006/relationships/oleObject" Target="../embeddings/oleObject23.bin"/><Relationship Id="rId10" Type="http://schemas.openxmlformats.org/officeDocument/2006/relationships/image" Target="../media/image4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25.bin"/><Relationship Id="rId5" Type="http://schemas.openxmlformats.org/officeDocument/2006/relationships/image" Target="../media/image44.emf"/><Relationship Id="rId6" Type="http://schemas.openxmlformats.org/officeDocument/2006/relationships/oleObject" Target="../embeddings/oleObject26.bin"/><Relationship Id="rId7" Type="http://schemas.openxmlformats.org/officeDocument/2006/relationships/image" Target="../media/image45.emf"/><Relationship Id="rId1" Type="http://schemas.openxmlformats.org/officeDocument/2006/relationships/vmlDrawing" Target="../drawings/vmlDrawing12.vml"/><Relationship Id="rId2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4" Type="http://schemas.openxmlformats.org/officeDocument/2006/relationships/oleObject" Target="../embeddings/oleObject27.bin"/><Relationship Id="rId5" Type="http://schemas.openxmlformats.org/officeDocument/2006/relationships/image" Target="../media/image46.emf"/><Relationship Id="rId6" Type="http://schemas.openxmlformats.org/officeDocument/2006/relationships/oleObject" Target="../embeddings/oleObject28.bin"/><Relationship Id="rId7" Type="http://schemas.openxmlformats.org/officeDocument/2006/relationships/image" Target="../media/image47.emf"/><Relationship Id="rId8" Type="http://schemas.openxmlformats.org/officeDocument/2006/relationships/oleObject" Target="../embeddings/oleObject29.bin"/><Relationship Id="rId9" Type="http://schemas.openxmlformats.org/officeDocument/2006/relationships/image" Target="../media/image15.emf"/><Relationship Id="rId1" Type="http://schemas.openxmlformats.org/officeDocument/2006/relationships/vmlDrawing" Target="../drawings/vmlDrawing13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0.bin"/><Relationship Id="rId4" Type="http://schemas.openxmlformats.org/officeDocument/2006/relationships/image" Target="../media/image48.emf"/><Relationship Id="rId5" Type="http://schemas.openxmlformats.org/officeDocument/2006/relationships/oleObject" Target="../embeddings/oleObject31.bin"/><Relationship Id="rId6" Type="http://schemas.openxmlformats.org/officeDocument/2006/relationships/image" Target="../media/image33.emf"/><Relationship Id="rId7" Type="http://schemas.openxmlformats.org/officeDocument/2006/relationships/oleObject" Target="../embeddings/oleObject32.bin"/><Relationship Id="rId8" Type="http://schemas.openxmlformats.org/officeDocument/2006/relationships/image" Target="../media/image34.emf"/><Relationship Id="rId9" Type="http://schemas.openxmlformats.org/officeDocument/2006/relationships/oleObject" Target="../embeddings/oleObject33.bin"/><Relationship Id="rId10" Type="http://schemas.openxmlformats.org/officeDocument/2006/relationships/image" Target="../media/image35.emf"/><Relationship Id="rId1" Type="http://schemas.openxmlformats.org/officeDocument/2006/relationships/vmlDrawing" Target="../drawings/vmlDrawing14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image" Target="../media/image4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emf"/><Relationship Id="rId7" Type="http://schemas.openxmlformats.org/officeDocument/2006/relationships/image" Target="../media/image5.jpg"/><Relationship Id="rId8" Type="http://schemas.openxmlformats.org/officeDocument/2006/relationships/image" Target="../media/image6.jp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2.bin"/><Relationship Id="rId5" Type="http://schemas.openxmlformats.org/officeDocument/2006/relationships/package" Target="../embeddings/Microsoft_Word_Document1.docx"/><Relationship Id="rId6" Type="http://schemas.openxmlformats.org/officeDocument/2006/relationships/image" Target="../media/image8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9.emf"/><Relationship Id="rId9" Type="http://schemas.openxmlformats.org/officeDocument/2006/relationships/image" Target="../media/image10.jpg"/><Relationship Id="rId10" Type="http://schemas.openxmlformats.org/officeDocument/2006/relationships/image" Target="../media/image11.jp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12.emf"/><Relationship Id="rId5" Type="http://schemas.openxmlformats.org/officeDocument/2006/relationships/oleObject" Target="../embeddings/oleObject5.bin"/><Relationship Id="rId6" Type="http://schemas.openxmlformats.org/officeDocument/2006/relationships/image" Target="../media/image13.emf"/><Relationship Id="rId7" Type="http://schemas.openxmlformats.org/officeDocument/2006/relationships/oleObject" Target="../embeddings/oleObject6.bin"/><Relationship Id="rId8" Type="http://schemas.openxmlformats.org/officeDocument/2006/relationships/image" Target="../media/image14.emf"/><Relationship Id="rId9" Type="http://schemas.openxmlformats.org/officeDocument/2006/relationships/oleObject" Target="../embeddings/oleObject7.bin"/><Relationship Id="rId10" Type="http://schemas.openxmlformats.org/officeDocument/2006/relationships/image" Target="../media/image15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oleObject" Target="../embeddings/oleObject8.bin"/><Relationship Id="rId5" Type="http://schemas.openxmlformats.org/officeDocument/2006/relationships/image" Target="../media/image15.emf"/><Relationship Id="rId6" Type="http://schemas.openxmlformats.org/officeDocument/2006/relationships/oleObject" Target="../embeddings/oleObject9.bin"/><Relationship Id="rId7" Type="http://schemas.openxmlformats.org/officeDocument/2006/relationships/image" Target="../media/image16.emf"/><Relationship Id="rId8" Type="http://schemas.openxmlformats.org/officeDocument/2006/relationships/oleObject" Target="../embeddings/oleObject10.bin"/><Relationship Id="rId9" Type="http://schemas.openxmlformats.org/officeDocument/2006/relationships/image" Target="../media/image17.emf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4" Type="http://schemas.openxmlformats.org/officeDocument/2006/relationships/image" Target="../media/image19.png"/><Relationship Id="rId5" Type="http://schemas.openxmlformats.org/officeDocument/2006/relationships/oleObject" Target="../embeddings/oleObject11.bin"/><Relationship Id="rId6" Type="http://schemas.openxmlformats.org/officeDocument/2006/relationships/image" Target="../media/image18.emf"/><Relationship Id="rId7" Type="http://schemas.openxmlformats.org/officeDocument/2006/relationships/image" Target="../media/image20.emf"/><Relationship Id="rId8" Type="http://schemas.openxmlformats.org/officeDocument/2006/relationships/image" Target="../media/image21.emf"/><Relationship Id="rId9" Type="http://schemas.openxmlformats.org/officeDocument/2006/relationships/image" Target="../media/image22.emf"/><Relationship Id="rId10" Type="http://schemas.openxmlformats.org/officeDocument/2006/relationships/image" Target="../media/image2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4" Type="http://schemas.openxmlformats.org/officeDocument/2006/relationships/image" Target="../media/image25.jpg"/><Relationship Id="rId5" Type="http://schemas.openxmlformats.org/officeDocument/2006/relationships/image" Target="../media/image26.emf"/><Relationship Id="rId6" Type="http://schemas.openxmlformats.org/officeDocument/2006/relationships/oleObject" Target="../embeddings/oleObject12.bin"/><Relationship Id="rId7" Type="http://schemas.openxmlformats.org/officeDocument/2006/relationships/image" Target="../media/image24.emf"/><Relationship Id="rId8" Type="http://schemas.openxmlformats.org/officeDocument/2006/relationships/image" Target="../media/image27.emf"/><Relationship Id="rId9" Type="http://schemas.openxmlformats.org/officeDocument/2006/relationships/image" Target="../media/image28.emf"/><Relationship Id="rId10" Type="http://schemas.openxmlformats.org/officeDocument/2006/relationships/image" Target="../media/image29.emf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4" Type="http://schemas.openxmlformats.org/officeDocument/2006/relationships/image" Target="../media/image30.emf"/><Relationship Id="rId5" Type="http://schemas.openxmlformats.org/officeDocument/2006/relationships/image" Target="../media/image31.emf"/><Relationship Id="rId1" Type="http://schemas.openxmlformats.org/officeDocument/2006/relationships/vmlDrawing" Target="../drawings/vmlDrawing7.vml"/><Relationship Id="rId2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410095"/>
            <a:ext cx="5723468" cy="1828090"/>
          </a:xfrm>
        </p:spPr>
        <p:txBody>
          <a:bodyPr>
            <a:noAutofit/>
          </a:bodyPr>
          <a:lstStyle/>
          <a:p>
            <a:r>
              <a:rPr lang="en-US" sz="3600" dirty="0" smtClean="0">
                <a:solidFill>
                  <a:srgbClr val="CCDDEA"/>
                </a:solidFill>
              </a:rPr>
              <a:t>Gamma</a:t>
            </a:r>
            <a:r>
              <a:rPr lang="en-US" sz="3600" dirty="0">
                <a:solidFill>
                  <a:srgbClr val="CCDDEA"/>
                </a:solidFill>
              </a:rPr>
              <a:t>-ray Emission </a:t>
            </a:r>
            <a:r>
              <a:rPr lang="en-US" sz="3600" dirty="0" smtClean="0">
                <a:solidFill>
                  <a:srgbClr val="CCDDEA"/>
                </a:solidFill>
              </a:rPr>
              <a:t>From </a:t>
            </a:r>
            <a:r>
              <a:rPr lang="en-US" sz="3600" dirty="0">
                <a:solidFill>
                  <a:srgbClr val="CCDDEA"/>
                </a:solidFill>
              </a:rPr>
              <a:t>Starburst Galaxies </a:t>
            </a:r>
            <a:br>
              <a:rPr lang="en-US" sz="3600" dirty="0">
                <a:solidFill>
                  <a:srgbClr val="CCDDEA"/>
                </a:solidFill>
              </a:rPr>
            </a:br>
            <a:endParaRPr lang="en-US" sz="3600" dirty="0">
              <a:solidFill>
                <a:srgbClr val="CCDDEA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4070150"/>
            <a:ext cx="5712179" cy="15240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rgbClr val="CCFFCC"/>
                </a:solidFill>
              </a:rPr>
              <a:t>Xilu Wang</a:t>
            </a:r>
          </a:p>
          <a:p>
            <a:r>
              <a:rPr lang="en-US" dirty="0" smtClean="0">
                <a:solidFill>
                  <a:srgbClr val="CCFFCC"/>
                </a:solidFill>
              </a:rPr>
              <a:t> Brian. D. Fields</a:t>
            </a:r>
          </a:p>
          <a:p>
            <a:r>
              <a:rPr lang="en-US" dirty="0" smtClean="0">
                <a:solidFill>
                  <a:srgbClr val="CCFFCC"/>
                </a:solidFill>
              </a:rPr>
              <a:t>University </a:t>
            </a:r>
            <a:r>
              <a:rPr lang="en-US" dirty="0">
                <a:solidFill>
                  <a:srgbClr val="CCFFCC"/>
                </a:solidFill>
              </a:rPr>
              <a:t>of </a:t>
            </a:r>
            <a:r>
              <a:rPr lang="en-US" dirty="0" smtClean="0">
                <a:solidFill>
                  <a:srgbClr val="CCFFCC"/>
                </a:solidFill>
              </a:rPr>
              <a:t>Illinois </a:t>
            </a:r>
          </a:p>
          <a:p>
            <a:r>
              <a:rPr lang="en-US" dirty="0" smtClean="0">
                <a:solidFill>
                  <a:srgbClr val="CCFFCC"/>
                </a:solidFill>
              </a:rPr>
              <a:t>at Urbana and Champaign</a:t>
            </a:r>
            <a:endParaRPr lang="en-US" dirty="0">
              <a:solidFill>
                <a:srgbClr val="CCFFCC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79752" y="0"/>
            <a:ext cx="11642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NGC 253</a:t>
            </a:r>
          </a:p>
          <a:p>
            <a:r>
              <a:rPr lang="en-US" sz="1400" dirty="0" smtClean="0">
                <a:solidFill>
                  <a:schemeClr val="bg1"/>
                </a:solidFill>
              </a:rPr>
              <a:t>Credit</a:t>
            </a:r>
            <a:r>
              <a:rPr lang="en-US" sz="1400" dirty="0">
                <a:solidFill>
                  <a:schemeClr val="bg1"/>
                </a:solidFill>
              </a:rPr>
              <a:t>: </a:t>
            </a:r>
            <a:r>
              <a:rPr lang="en-US" sz="1400" dirty="0" smtClean="0">
                <a:solidFill>
                  <a:schemeClr val="bg1"/>
                </a:solidFill>
              </a:rPr>
              <a:t>ESO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5" name="Picture 4" descr="imark_1867_bold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845" y="4704834"/>
            <a:ext cx="408301" cy="695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0249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99"/>
    </mc:Choice>
    <mc:Fallback xmlns="">
      <p:transition xmlns:p14="http://schemas.microsoft.com/office/powerpoint/2010/main" spd="slow" advTm="1199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Extragalactic Gamma-Ray </a:t>
            </a:r>
            <a:br>
              <a:rPr lang="en-US" dirty="0" smtClean="0"/>
            </a:br>
            <a:r>
              <a:rPr lang="en-US" dirty="0" smtClean="0"/>
              <a:t>Background Emission(EGB)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555FD-DB56-824A-912C-76452B18C60D}" type="datetime1">
              <a:rPr lang="en-US" smtClean="0"/>
              <a:t>6/5/14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5989632"/>
              </p:ext>
            </p:extLst>
          </p:nvPr>
        </p:nvGraphicFramePr>
        <p:xfrm>
          <a:off x="503238" y="2338945"/>
          <a:ext cx="8296275" cy="225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5" name="Equation" r:id="rId4" imgW="3263900" imgH="889000" progId="Equation.DSMT4">
                  <p:embed/>
                </p:oleObj>
              </mc:Choice>
              <mc:Fallback>
                <p:oleObj name="Equation" r:id="rId4" imgW="3263900" imgH="889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03238" y="2338945"/>
                        <a:ext cx="8296275" cy="22558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1593445"/>
            <a:ext cx="799723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EGB intensity is: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Where      is star-formation rate per individual galaxy and        is cosmic star formation rate, in thick-target model,              is independent of redshift z</a:t>
            </a:r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5258473"/>
              </p:ext>
            </p:extLst>
          </p:nvPr>
        </p:nvGraphicFramePr>
        <p:xfrm>
          <a:off x="1474068" y="4994432"/>
          <a:ext cx="308665" cy="308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6" name="Equation" r:id="rId6" imgW="165100" imgH="165100" progId="Equation.DSMT4">
                  <p:embed/>
                </p:oleObj>
              </mc:Choice>
              <mc:Fallback>
                <p:oleObj name="Equation" r:id="rId6" imgW="1651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474068" y="4994432"/>
                        <a:ext cx="308665" cy="308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50293629"/>
              </p:ext>
            </p:extLst>
          </p:nvPr>
        </p:nvGraphicFramePr>
        <p:xfrm>
          <a:off x="7722379" y="4955880"/>
          <a:ext cx="333375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7" name="Equation" r:id="rId8" imgW="177800" imgH="203200" progId="Equation.DSMT4">
                  <p:embed/>
                </p:oleObj>
              </mc:Choice>
              <mc:Fallback>
                <p:oleObj name="Equation" r:id="rId8" imgW="177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7722379" y="4955880"/>
                        <a:ext cx="333375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53821823"/>
              </p:ext>
            </p:extLst>
          </p:nvPr>
        </p:nvGraphicFramePr>
        <p:xfrm>
          <a:off x="6739196" y="5335293"/>
          <a:ext cx="7858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8288" name="Equation" r:id="rId10" imgW="419100" imgH="228600" progId="Equation.DSMT4">
                  <p:embed/>
                </p:oleObj>
              </mc:Choice>
              <mc:Fallback>
                <p:oleObj name="Equation" r:id="rId10" imgW="4191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739196" y="5335293"/>
                        <a:ext cx="785812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693796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919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A Calorimetric EGB?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555FD-DB56-824A-912C-76452B18C60D}" type="datetime1">
              <a:rPr lang="en-US" smtClean="0"/>
              <a:t>6/5/14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618206" y="-1586"/>
            <a:ext cx="220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PRELIMINARY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0047277"/>
              </p:ext>
            </p:extLst>
          </p:nvPr>
        </p:nvGraphicFramePr>
        <p:xfrm>
          <a:off x="6678622" y="2374654"/>
          <a:ext cx="2303462" cy="185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991" name="Equation" r:id="rId4" imgW="850900" imgH="685800" progId="Equation.DSMT4">
                  <p:embed/>
                </p:oleObj>
              </mc:Choice>
              <mc:Fallback>
                <p:oleObj name="Equation" r:id="rId4" imgW="8509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678622" y="2374654"/>
                        <a:ext cx="2303462" cy="185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 descr="EGRB1_2.4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50" y="926755"/>
            <a:ext cx="5669280" cy="5669280"/>
          </a:xfrm>
          <a:prstGeom prst="rect">
            <a:avLst/>
          </a:prstGeom>
        </p:spPr>
      </p:pic>
      <p:pic>
        <p:nvPicPr>
          <p:cNvPr id="3" name="Picture 2" descr="EGRB1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50" y="926755"/>
            <a:ext cx="5669280" cy="566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31243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443399"/>
            <a:ext cx="8356449" cy="5063763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 “</a:t>
            </a:r>
            <a:r>
              <a:rPr lang="en-US" dirty="0"/>
              <a:t>Thick-target” actually gives an </a:t>
            </a:r>
            <a:r>
              <a:rPr lang="en-US" dirty="0">
                <a:solidFill>
                  <a:srgbClr val="FF0000"/>
                </a:solidFill>
              </a:rPr>
              <a:t>upper </a:t>
            </a:r>
            <a:r>
              <a:rPr lang="en-US" dirty="0" smtClean="0">
                <a:solidFill>
                  <a:srgbClr val="FF0000"/>
                </a:solidFill>
              </a:rPr>
              <a:t>limit </a:t>
            </a:r>
            <a:r>
              <a:rPr lang="en-US" dirty="0" smtClean="0"/>
              <a:t>to </a:t>
            </a:r>
            <a:r>
              <a:rPr lang="en-US" dirty="0"/>
              <a:t>the gamma-ray emission of starbursts: a good fit means </a:t>
            </a:r>
            <a:r>
              <a:rPr lang="en-US" dirty="0" smtClean="0"/>
              <a:t>proton </a:t>
            </a:r>
            <a:r>
              <a:rPr lang="en-US" dirty="0" err="1" smtClean="0"/>
              <a:t>calorimetry</a:t>
            </a:r>
            <a:r>
              <a:rPr lang="en-US" dirty="0" smtClean="0"/>
              <a:t> holds; </a:t>
            </a:r>
            <a:r>
              <a:rPr lang="en-US" dirty="0"/>
              <a:t>starbursts are more efficient to produce gamma rays than normal galaxies</a:t>
            </a:r>
            <a:r>
              <a:rPr lang="en-US" dirty="0" smtClean="0"/>
              <a:t>;</a:t>
            </a:r>
          </a:p>
          <a:p>
            <a:r>
              <a:rPr lang="en-US" dirty="0" smtClean="0"/>
              <a:t>Need more data to do further check: data in the </a:t>
            </a:r>
            <a:r>
              <a:rPr lang="en-US" dirty="0" smtClean="0">
                <a:solidFill>
                  <a:srgbClr val="FF0000"/>
                </a:solidFill>
              </a:rPr>
              <a:t>lower energy</a:t>
            </a:r>
            <a:r>
              <a:rPr lang="en-US" dirty="0" smtClean="0"/>
              <a:t> range (~50-100 MeV)  to check gamma-spectrum’s </a:t>
            </a:r>
            <a:r>
              <a:rPr lang="en-US" dirty="0" err="1" smtClean="0"/>
              <a:t>pionic</a:t>
            </a:r>
            <a:r>
              <a:rPr lang="en-US" dirty="0" smtClean="0"/>
              <a:t> turn-over feature; </a:t>
            </a:r>
            <a:r>
              <a:rPr lang="en-US" dirty="0" err="1" smtClean="0">
                <a:solidFill>
                  <a:srgbClr val="FF0000"/>
                </a:solidFill>
              </a:rPr>
              <a:t>TeV</a:t>
            </a:r>
            <a:r>
              <a:rPr lang="en-US" dirty="0" smtClean="0"/>
              <a:t> data for NGC 1068, NGC 4945 and </a:t>
            </a:r>
            <a:r>
              <a:rPr lang="en-US" dirty="0" err="1" smtClean="0"/>
              <a:t>Circinus</a:t>
            </a:r>
            <a:r>
              <a:rPr lang="en-US" dirty="0" smtClean="0"/>
              <a:t> to constrain source CR index s as well as the energy parameter        ;</a:t>
            </a:r>
          </a:p>
          <a:p>
            <a:r>
              <a:rPr lang="en-US" dirty="0" smtClean="0"/>
              <a:t>When apply to EGB, we can get fair </a:t>
            </a:r>
            <a:r>
              <a:rPr lang="en-US" dirty="0" err="1" smtClean="0"/>
              <a:t>pionic</a:t>
            </a:r>
            <a:r>
              <a:rPr lang="en-US" dirty="0" smtClean="0"/>
              <a:t> upper limit with the thick-target model;</a:t>
            </a:r>
            <a:r>
              <a:rPr lang="en-US" dirty="0"/>
              <a:t> </a:t>
            </a:r>
            <a:r>
              <a:rPr lang="en-US" dirty="0" smtClean="0"/>
              <a:t>s=2.4 gives unreasonably ‘perfect’ fit to the data, meaning at least some of the EGB signal must be from other sources, s=2.2 gives more physical upper limit and good fit to the shape of data at high-energy.</a:t>
            </a:r>
            <a:endParaRPr lang="en-US" dirty="0"/>
          </a:p>
          <a:p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69F25-8BA3-4A44-A24B-879766F7D731}" type="datetime1">
              <a:rPr lang="en-US" smtClean="0"/>
              <a:t>6/5/14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12</a:t>
            </a:fld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750932"/>
              </p:ext>
            </p:extLst>
          </p:nvPr>
        </p:nvGraphicFramePr>
        <p:xfrm>
          <a:off x="3285749" y="3920202"/>
          <a:ext cx="522817" cy="440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Equation" r:id="rId4" imgW="241300" imgH="203200" progId="Equation.DSMT4">
                  <p:embed/>
                </p:oleObj>
              </mc:Choice>
              <mc:Fallback>
                <p:oleObj name="Equation" r:id="rId4" imgW="241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285749" y="3920202"/>
                        <a:ext cx="522817" cy="440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01423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BACK-UP SLIDES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B660-9A75-5945-AC17-60FD9F84FCBF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197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dirty="0" smtClean="0"/>
              <a:t>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559" y="1330812"/>
            <a:ext cx="8518577" cy="513434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Cosmic rays accelerated by </a:t>
            </a:r>
            <a:r>
              <a:rPr lang="en-US" sz="2400" dirty="0" smtClean="0">
                <a:solidFill>
                  <a:srgbClr val="FF0000"/>
                </a:solidFill>
              </a:rPr>
              <a:t>supernovae</a:t>
            </a:r>
            <a:r>
              <a:rPr lang="en-US" sz="2400" dirty="0" smtClean="0"/>
              <a:t>: </a:t>
            </a:r>
          </a:p>
          <a:p>
            <a:endParaRPr lang="en-US" sz="2400" dirty="0" smtClean="0"/>
          </a:p>
          <a:p>
            <a:r>
              <a:rPr lang="en-US" sz="2400" dirty="0" smtClean="0"/>
              <a:t>Injection proton spectrum is a </a:t>
            </a:r>
            <a:r>
              <a:rPr lang="en-US" sz="2400" dirty="0" smtClean="0">
                <a:solidFill>
                  <a:srgbClr val="FF0000"/>
                </a:solidFill>
              </a:rPr>
              <a:t>power law</a:t>
            </a:r>
            <a:r>
              <a:rPr lang="en-US" sz="2400" dirty="0" smtClean="0"/>
              <a:t>: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All CR interact with ISM inside a starburst/Escape timescale of CR is infinity: </a:t>
            </a:r>
          </a:p>
          <a:p>
            <a:r>
              <a:rPr lang="en-US" sz="2400" dirty="0" err="1" smtClean="0">
                <a:solidFill>
                  <a:srgbClr val="FF0000"/>
                </a:solidFill>
              </a:rPr>
              <a:t>Pionic</a:t>
            </a:r>
            <a:r>
              <a:rPr lang="en-US" sz="2400" dirty="0" smtClean="0">
                <a:solidFill>
                  <a:srgbClr val="FF0000"/>
                </a:solidFill>
              </a:rPr>
              <a:t> process </a:t>
            </a:r>
            <a:r>
              <a:rPr lang="en-US" sz="2400" dirty="0" smtClean="0"/>
              <a:t>dominates gamma-ray production mechanisms: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Energy loss include </a:t>
            </a:r>
            <a:r>
              <a:rPr lang="en-US" sz="2400" dirty="0" err="1" smtClean="0"/>
              <a:t>hardronic</a:t>
            </a:r>
            <a:r>
              <a:rPr lang="en-US" sz="2400" dirty="0" smtClean="0"/>
              <a:t> elastic scattering, inelastic scattering and EM energy loss(ionization):</a:t>
            </a:r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 smtClean="0"/>
          </a:p>
          <a:p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7050160"/>
              </p:ext>
            </p:extLst>
          </p:nvPr>
        </p:nvGraphicFramePr>
        <p:xfrm>
          <a:off x="951647" y="2627707"/>
          <a:ext cx="2179637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1" name="Equation" r:id="rId3" imgW="1003300" imgH="419100" progId="Equation.DSMT4">
                  <p:embed/>
                </p:oleObj>
              </mc:Choice>
              <mc:Fallback>
                <p:oleObj name="Equation" r:id="rId3" imgW="10033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51647" y="2627707"/>
                        <a:ext cx="2179637" cy="906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7764156"/>
              </p:ext>
            </p:extLst>
          </p:nvPr>
        </p:nvGraphicFramePr>
        <p:xfrm>
          <a:off x="951647" y="1823946"/>
          <a:ext cx="2252663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2" name="Equation" r:id="rId5" imgW="1028700" imgH="203200" progId="Equation.DSMT4">
                  <p:embed/>
                </p:oleObj>
              </mc:Choice>
              <mc:Fallback>
                <p:oleObj name="Equation" r:id="rId5" imgW="10287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951647" y="1823946"/>
                        <a:ext cx="2252663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83296317"/>
              </p:ext>
            </p:extLst>
          </p:nvPr>
        </p:nvGraphicFramePr>
        <p:xfrm>
          <a:off x="2845764" y="3963988"/>
          <a:ext cx="139065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3" name="Equation" r:id="rId7" imgW="635000" imgH="228600" progId="Equation.DSMT4">
                  <p:embed/>
                </p:oleObj>
              </mc:Choice>
              <mc:Fallback>
                <p:oleObj name="Equation" r:id="rId7" imgW="635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45764" y="3963988"/>
                        <a:ext cx="1390650" cy="50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5375453"/>
              </p:ext>
            </p:extLst>
          </p:nvPr>
        </p:nvGraphicFramePr>
        <p:xfrm>
          <a:off x="900331" y="4768850"/>
          <a:ext cx="3227388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4" name="Equation" r:id="rId9" imgW="1473200" imgH="254000" progId="Equation.DSMT4">
                  <p:embed/>
                </p:oleObj>
              </mc:Choice>
              <mc:Fallback>
                <p:oleObj name="Equation" r:id="rId9" imgW="1473200" imgH="2540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900331" y="4768850"/>
                        <a:ext cx="3227388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3285776"/>
              </p:ext>
            </p:extLst>
          </p:nvPr>
        </p:nvGraphicFramePr>
        <p:xfrm>
          <a:off x="1114425" y="5989638"/>
          <a:ext cx="5338763" cy="528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5" name="Equation" r:id="rId11" imgW="2438400" imgH="241300" progId="Equation.DSMT4">
                  <p:embed/>
                </p:oleObj>
              </mc:Choice>
              <mc:Fallback>
                <p:oleObj name="Equation" r:id="rId11" imgW="24384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114425" y="5989638"/>
                        <a:ext cx="5338763" cy="5286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7CADE4-6BC1-7249-8428-B842F2950321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319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64456"/>
            <a:ext cx="8487090" cy="491484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800" dirty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r>
              <a:rPr lang="en-US" sz="2800" dirty="0" smtClean="0"/>
              <a:t>Propagation equation for CR:</a:t>
            </a:r>
          </a:p>
          <a:p>
            <a:endParaRPr lang="en-US" sz="2800" dirty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3840071"/>
              </p:ext>
            </p:extLst>
          </p:nvPr>
        </p:nvGraphicFramePr>
        <p:xfrm>
          <a:off x="930275" y="1506538"/>
          <a:ext cx="7204075" cy="1998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53" name="Equation" r:id="rId4" imgW="3289300" imgH="914400" progId="Equation.DSMT4">
                  <p:embed/>
                </p:oleObj>
              </mc:Choice>
              <mc:Fallback>
                <p:oleObj name="Equation" r:id="rId4" imgW="3289300" imgH="9144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930275" y="1506538"/>
                        <a:ext cx="7204075" cy="19986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A87D3-0878-5448-896A-6A24CFF69DD5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15</a:t>
            </a:fld>
            <a:endParaRPr lang="en-US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2804324"/>
              </p:ext>
            </p:extLst>
          </p:nvPr>
        </p:nvGraphicFramePr>
        <p:xfrm>
          <a:off x="428625" y="3933825"/>
          <a:ext cx="8351838" cy="2066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4354" name="Equation" r:id="rId6" imgW="3848100" imgH="952500" progId="Equation.DSMT4">
                  <p:embed/>
                </p:oleObj>
              </mc:Choice>
              <mc:Fallback>
                <p:oleObj name="Equation" r:id="rId6" imgW="3848100" imgH="952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28625" y="3933825"/>
                        <a:ext cx="8351838" cy="2066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4258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031875" y="1383013"/>
            <a:ext cx="7345361" cy="2254725"/>
            <a:chOff x="624533" y="2641025"/>
            <a:chExt cx="5997242" cy="1748641"/>
          </a:xfrm>
        </p:grpSpPr>
        <p:graphicFrame>
          <p:nvGraphicFramePr>
            <p:cNvPr id="8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49431026"/>
                </p:ext>
              </p:extLst>
            </p:nvPr>
          </p:nvGraphicFramePr>
          <p:xfrm>
            <a:off x="624533" y="2641025"/>
            <a:ext cx="5997242" cy="151434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5414" name="Equation" r:id="rId4" imgW="4076700" imgH="1028700" progId="Equation.DSMT4">
                    <p:embed/>
                  </p:oleObj>
                </mc:Choice>
                <mc:Fallback>
                  <p:oleObj name="Equation" r:id="rId4" imgW="4076700" imgH="10287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624533" y="2641025"/>
                          <a:ext cx="5997242" cy="151434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TextBox 8"/>
            <p:cNvSpPr txBox="1"/>
            <p:nvPr/>
          </p:nvSpPr>
          <p:spPr>
            <a:xfrm>
              <a:off x="5281203" y="4150971"/>
              <a:ext cx="1338230" cy="2386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</a:t>
              </a:r>
              <a:r>
                <a:rPr lang="en-US" sz="1400" dirty="0" err="1" smtClean="0"/>
                <a:t>C.D.Dermer</a:t>
              </a:r>
              <a:r>
                <a:rPr lang="en-US" sz="1400" dirty="0" smtClean="0"/>
                <a:t> 1986)</a:t>
              </a:r>
              <a:endParaRPr lang="en-US" sz="1400" dirty="0"/>
            </a:p>
          </p:txBody>
        </p:sp>
      </p:grp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130DC5-8CD1-5D42-AD62-E0B8AFBEBF5B}" type="datetime1">
              <a:rPr lang="en-US" smtClean="0"/>
              <a:t>6/5/14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12" name="Right Arrow 11"/>
          <p:cNvSpPr/>
          <p:nvPr/>
        </p:nvSpPr>
        <p:spPr>
          <a:xfrm>
            <a:off x="1031875" y="3463925"/>
            <a:ext cx="1193114" cy="5002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4938160"/>
              </p:ext>
            </p:extLst>
          </p:nvPr>
        </p:nvGraphicFramePr>
        <p:xfrm>
          <a:off x="2669441" y="3235812"/>
          <a:ext cx="2949575" cy="146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5" name="Equation" r:id="rId6" imgW="1358900" imgH="673100" progId="Equation.DSMT4">
                  <p:embed/>
                </p:oleObj>
              </mc:Choice>
              <mc:Fallback>
                <p:oleObj name="Equation" r:id="rId6" imgW="1358900" imgH="673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669441" y="3235812"/>
                        <a:ext cx="2949575" cy="1460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457199" y="4858389"/>
            <a:ext cx="830513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For certain starburst galaxy, only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</a:t>
            </a:r>
            <a:r>
              <a:rPr lang="en-US" sz="2400" dirty="0"/>
              <a:t>free parameters in the </a:t>
            </a:r>
            <a:r>
              <a:rPr lang="en-US" sz="2400" dirty="0" smtClean="0"/>
              <a:t>model: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 CR source spectrum </a:t>
            </a:r>
            <a:r>
              <a:rPr lang="en-US" sz="2400" dirty="0"/>
              <a:t>index </a:t>
            </a:r>
            <a:r>
              <a:rPr lang="en-US" sz="2400" dirty="0" smtClean="0">
                <a:solidFill>
                  <a:srgbClr val="FF0000"/>
                </a:solidFill>
              </a:rPr>
              <a:t>s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CR acceleration energy per SN      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48101354"/>
              </p:ext>
            </p:extLst>
          </p:nvPr>
        </p:nvGraphicFramePr>
        <p:xfrm>
          <a:off x="4703482" y="5631278"/>
          <a:ext cx="522817" cy="440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416" name="Equation" r:id="rId8" imgW="241300" imgH="203200" progId="Equation.DSMT4">
                  <p:embed/>
                </p:oleObj>
              </mc:Choice>
              <mc:Fallback>
                <p:oleObj name="Equation" r:id="rId8" imgW="241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03482" y="5631278"/>
                        <a:ext cx="522817" cy="440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548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Extragalactic Gamma-Ray </a:t>
            </a:r>
            <a:br>
              <a:rPr lang="en-US" dirty="0" smtClean="0"/>
            </a:br>
            <a:r>
              <a:rPr lang="en-US" dirty="0" smtClean="0"/>
              <a:t>Background Emission(EGB)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555FD-DB56-824A-912C-76452B18C60D}" type="datetime1">
              <a:rPr lang="en-US" smtClean="0"/>
              <a:t>6/5/14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17</a:t>
            </a:fld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32328453"/>
              </p:ext>
            </p:extLst>
          </p:nvPr>
        </p:nvGraphicFramePr>
        <p:xfrm>
          <a:off x="503238" y="1868683"/>
          <a:ext cx="8296275" cy="3511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6" name="Equation" r:id="rId3" imgW="3263900" imgH="1384300" progId="Equation.DSMT4">
                  <p:embed/>
                </p:oleObj>
              </mc:Choice>
              <mc:Fallback>
                <p:oleObj name="Equation" r:id="rId3" imgW="3263900" imgH="1384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3238" y="1868683"/>
                        <a:ext cx="8296275" cy="3511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57200" y="1346896"/>
            <a:ext cx="799723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 EGR intensity is: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Where      is star-formation rate per individual galaxy and        is cosmic star formation rate, in thick-target model,              is independent of redshift z</a:t>
            </a:r>
            <a:endParaRPr lang="en-US" sz="24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74271095"/>
              </p:ext>
            </p:extLst>
          </p:nvPr>
        </p:nvGraphicFramePr>
        <p:xfrm>
          <a:off x="1513078" y="5511869"/>
          <a:ext cx="308665" cy="3086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7" name="Equation" r:id="rId5" imgW="165100" imgH="165100" progId="Equation.DSMT4">
                  <p:embed/>
                </p:oleObj>
              </mc:Choice>
              <mc:Fallback>
                <p:oleObj name="Equation" r:id="rId5" imgW="165100" imgH="165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13078" y="5511869"/>
                        <a:ext cx="308665" cy="3086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8480526"/>
              </p:ext>
            </p:extLst>
          </p:nvPr>
        </p:nvGraphicFramePr>
        <p:xfrm>
          <a:off x="7722379" y="5439568"/>
          <a:ext cx="333375" cy="379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8" name="Equation" r:id="rId7" imgW="177800" imgH="203200" progId="Equation.DSMT4">
                  <p:embed/>
                </p:oleObj>
              </mc:Choice>
              <mc:Fallback>
                <p:oleObj name="Equation" r:id="rId7" imgW="1778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722379" y="5439568"/>
                        <a:ext cx="333375" cy="3794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2558858"/>
              </p:ext>
            </p:extLst>
          </p:nvPr>
        </p:nvGraphicFramePr>
        <p:xfrm>
          <a:off x="6739196" y="5794375"/>
          <a:ext cx="785812" cy="428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199" name="Equation" r:id="rId9" imgW="419100" imgH="228600" progId="Equation.DSMT4">
                  <p:embed/>
                </p:oleObj>
              </mc:Choice>
              <mc:Fallback>
                <p:oleObj name="Equation" r:id="rId9" imgW="4191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39196" y="5794375"/>
                        <a:ext cx="785812" cy="428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9483841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6780" y="1579240"/>
            <a:ext cx="7449184" cy="4784193"/>
          </a:xfrm>
        </p:spPr>
        <p:txBody>
          <a:bodyPr>
            <a:normAutofit/>
          </a:bodyPr>
          <a:lstStyle/>
          <a:p>
            <a:r>
              <a:rPr lang="en-US" sz="2400" dirty="0"/>
              <a:t>Composition(charged particles): </a:t>
            </a:r>
            <a:r>
              <a:rPr lang="en-US" sz="2400" dirty="0" smtClean="0"/>
              <a:t> </a:t>
            </a:r>
          </a:p>
          <a:p>
            <a:pPr marL="365760" lvl="1" indent="0">
              <a:buNone/>
            </a:pPr>
            <a:r>
              <a:rPr lang="en-US" sz="2400" dirty="0" smtClean="0"/>
              <a:t>mostly </a:t>
            </a:r>
            <a:r>
              <a:rPr lang="en-US" sz="2400" dirty="0">
                <a:solidFill>
                  <a:srgbClr val="FF0000"/>
                </a:solidFill>
              </a:rPr>
              <a:t>protons </a:t>
            </a:r>
            <a:r>
              <a:rPr lang="en-US" sz="2400" dirty="0" smtClean="0"/>
              <a:t>(~90</a:t>
            </a:r>
            <a:r>
              <a:rPr lang="en-US" sz="2400" dirty="0"/>
              <a:t>%</a:t>
            </a:r>
            <a:r>
              <a:rPr lang="en-US" sz="2400" dirty="0" smtClean="0"/>
              <a:t>)</a:t>
            </a:r>
            <a:endParaRPr lang="en-US" sz="2400" dirty="0"/>
          </a:p>
          <a:p>
            <a:r>
              <a:rPr lang="en-US" sz="2200" dirty="0" smtClean="0"/>
              <a:t>Energetic </a:t>
            </a:r>
            <a:r>
              <a:rPr lang="en-US" sz="2200" dirty="0"/>
              <a:t>(&gt;1 MeV</a:t>
            </a:r>
            <a:r>
              <a:rPr lang="en-US" sz="2200" dirty="0" smtClean="0"/>
              <a:t>):</a:t>
            </a:r>
            <a:endParaRPr lang="en-US" sz="2200" dirty="0"/>
          </a:p>
          <a:p>
            <a:pPr marL="365760" lvl="1" indent="0">
              <a:buNone/>
            </a:pPr>
            <a:r>
              <a:rPr lang="en-US" sz="2200" i="1" dirty="0"/>
              <a:t>Most </a:t>
            </a:r>
            <a:r>
              <a:rPr lang="en-US" sz="2200" i="1" dirty="0">
                <a:solidFill>
                  <a:srgbClr val="FF0000"/>
                </a:solidFill>
              </a:rPr>
              <a:t>energy</a:t>
            </a:r>
            <a:r>
              <a:rPr lang="en-US" sz="2200" i="1" dirty="0"/>
              <a:t> is also in protons!</a:t>
            </a:r>
          </a:p>
          <a:p>
            <a:r>
              <a:rPr lang="en-US" sz="2200" dirty="0" err="1" smtClean="0">
                <a:solidFill>
                  <a:srgbClr val="000000"/>
                </a:solidFill>
              </a:rPr>
              <a:t>Hadronic</a:t>
            </a:r>
            <a:r>
              <a:rPr lang="en-US" sz="2200" dirty="0" smtClean="0">
                <a:solidFill>
                  <a:srgbClr val="000000"/>
                </a:solidFill>
              </a:rPr>
              <a:t> Interactions between </a:t>
            </a:r>
          </a:p>
          <a:p>
            <a:pPr marL="0" indent="0">
              <a:buNone/>
            </a:pPr>
            <a:r>
              <a:rPr lang="en-US" sz="2200" dirty="0" smtClean="0">
                <a:solidFill>
                  <a:srgbClr val="000000"/>
                </a:solidFill>
              </a:rPr>
              <a:t>CRs and ISM: </a:t>
            </a:r>
            <a:endParaRPr lang="en-US" sz="2200" dirty="0" smtClean="0"/>
          </a:p>
          <a:p>
            <a:pPr marL="0" indent="0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err="1" smtClean="0">
                <a:solidFill>
                  <a:srgbClr val="FF0000"/>
                </a:solidFill>
              </a:rPr>
              <a:t>Nonthermal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spectrum</a:t>
            </a:r>
            <a:endParaRPr lang="en-US" sz="2400" dirty="0"/>
          </a:p>
          <a:p>
            <a:r>
              <a:rPr lang="en-US" sz="2400" dirty="0" smtClean="0"/>
              <a:t> Accelerators:</a:t>
            </a:r>
            <a:r>
              <a:rPr lang="en-US" dirty="0" smtClean="0"/>
              <a:t> </a:t>
            </a:r>
          </a:p>
          <a:p>
            <a:pPr marL="0" indent="0">
              <a:buNone/>
            </a:pP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       Supernovae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5063973" y="1552149"/>
            <a:ext cx="4022616" cy="4513560"/>
            <a:chOff x="1631440" y="2803240"/>
            <a:chExt cx="4484816" cy="542681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1631440" y="2803240"/>
              <a:ext cx="4484816" cy="5426815"/>
            </a:xfrm>
            <a:prstGeom prst="rect">
              <a:avLst/>
            </a:prstGeom>
            <a:effectLst>
              <a:outerShdw blurRad="50800" dist="38100" dir="2700000" algn="tl" rotWithShape="0">
                <a:schemeClr val="bg1">
                  <a:alpha val="43000"/>
                </a:schemeClr>
              </a:outerShdw>
            </a:effectLst>
          </p:spPr>
        </p:pic>
        <p:sp>
          <p:nvSpPr>
            <p:cNvPr id="5" name="TextBox 4"/>
            <p:cNvSpPr txBox="1"/>
            <p:nvPr/>
          </p:nvSpPr>
          <p:spPr>
            <a:xfrm>
              <a:off x="4181362" y="2817162"/>
              <a:ext cx="1920590" cy="3330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Credit: </a:t>
              </a:r>
              <a:r>
                <a:rPr lang="en-US" sz="1200" dirty="0" err="1" smtClean="0"/>
                <a:t>S.Lafebre</a:t>
              </a:r>
              <a:r>
                <a:rPr lang="en-US" sz="1200" dirty="0" smtClean="0"/>
                <a:t>(2007) </a:t>
              </a:r>
              <a:endParaRPr lang="en-US" sz="1200" dirty="0"/>
            </a:p>
          </p:txBody>
        </p:sp>
      </p:grp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F319D2-9A86-8442-8A08-CD003159EC6F}" type="datetime1">
              <a:rPr lang="en-US" smtClean="0"/>
              <a:t>6/5/14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911820"/>
            <a:ext cx="426177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(Baade &amp; </a:t>
            </a:r>
            <a:r>
              <a:rPr lang="en-US" sz="1400" dirty="0" err="1" smtClean="0"/>
              <a:t>Zwicky</a:t>
            </a:r>
            <a:r>
              <a:rPr lang="en-US" sz="1400" dirty="0" smtClean="0"/>
              <a:t> 1934; </a:t>
            </a:r>
            <a:r>
              <a:rPr lang="en-US" sz="1400" dirty="0" err="1" smtClean="0"/>
              <a:t>Ginzburg</a:t>
            </a:r>
            <a:r>
              <a:rPr lang="en-US" sz="1400" dirty="0" smtClean="0"/>
              <a:t> &amp; </a:t>
            </a:r>
            <a:r>
              <a:rPr lang="en-US" sz="1400" dirty="0" err="1" smtClean="0"/>
              <a:t>Syrovatskii</a:t>
            </a:r>
            <a:r>
              <a:rPr lang="en-US" sz="1400" dirty="0" smtClean="0"/>
              <a:t> 1964) </a:t>
            </a:r>
            <a:endParaRPr lang="en-US" sz="1400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Cosmic Rays</a:t>
            </a:r>
            <a:br>
              <a:rPr lang="en-US" dirty="0" smtClean="0"/>
            </a:br>
            <a:r>
              <a:rPr lang="en-US" sz="2000" dirty="0" smtClean="0"/>
              <a:t>Hays, </a:t>
            </a:r>
            <a:r>
              <a:rPr lang="en-US" sz="2000" dirty="0" err="1" smtClean="0"/>
              <a:t>Dermer</a:t>
            </a:r>
            <a:r>
              <a:rPr lang="en-US" sz="2000" dirty="0" smtClean="0"/>
              <a:t>, Castro, </a:t>
            </a:r>
            <a:r>
              <a:rPr lang="en-US" sz="2000" dirty="0" err="1" smtClean="0"/>
              <a:t>Wakely’s</a:t>
            </a:r>
            <a:r>
              <a:rPr lang="en-US" sz="2000" dirty="0" smtClean="0"/>
              <a:t> talks</a:t>
            </a:r>
            <a:endParaRPr lang="en-US" dirty="0"/>
          </a:p>
        </p:txBody>
      </p:sp>
      <p:graphicFrame>
        <p:nvGraphicFramePr>
          <p:cNvPr id="17" name="Content Placeholder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3997144"/>
              </p:ext>
            </p:extLst>
          </p:nvPr>
        </p:nvGraphicFramePr>
        <p:xfrm>
          <a:off x="722973" y="4028224"/>
          <a:ext cx="3133725" cy="512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69" name="Equation" r:id="rId5" imgW="1397000" imgH="228600" progId="Equation.DSMT4">
                  <p:embed/>
                </p:oleObj>
              </mc:Choice>
              <mc:Fallback>
                <p:oleObj name="Equation" r:id="rId5" imgW="13970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2973" y="4028224"/>
                        <a:ext cx="3133725" cy="5127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/>
          <p:cNvGrpSpPr/>
          <p:nvPr/>
        </p:nvGrpSpPr>
        <p:grpSpPr>
          <a:xfrm>
            <a:off x="10504" y="1626280"/>
            <a:ext cx="9123119" cy="4561560"/>
            <a:chOff x="732296" y="1680711"/>
            <a:chExt cx="9123119" cy="4561560"/>
          </a:xfrm>
        </p:grpSpPr>
        <p:pic>
          <p:nvPicPr>
            <p:cNvPr id="20" name="Picture 19" descr="F1.large.jpg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2296" y="1680711"/>
              <a:ext cx="9123119" cy="4561560"/>
            </a:xfrm>
            <a:prstGeom prst="rect">
              <a:avLst/>
            </a:prstGeom>
          </p:spPr>
        </p:pic>
        <p:sp>
          <p:nvSpPr>
            <p:cNvPr id="21" name="TextBox 20"/>
            <p:cNvSpPr txBox="1"/>
            <p:nvPr/>
          </p:nvSpPr>
          <p:spPr>
            <a:xfrm>
              <a:off x="732296" y="1693823"/>
              <a:ext cx="215530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(Ackermann et al 2013)</a:t>
              </a:r>
              <a:endParaRPr lang="en-US" sz="1400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0" y="1872991"/>
            <a:ext cx="9203912" cy="3193055"/>
            <a:chOff x="1" y="2374625"/>
            <a:chExt cx="9203912" cy="3193055"/>
          </a:xfrm>
        </p:grpSpPr>
        <p:pic>
          <p:nvPicPr>
            <p:cNvPr id="23" name="Picture 22" descr="F2.large.jpg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2438718"/>
              <a:ext cx="9144000" cy="3128962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7211727" y="2374625"/>
              <a:ext cx="199218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(Ackermann et al 2013)</a:t>
              </a:r>
              <a:endParaRPr lang="en-US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val="41597152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Starburst Galaxies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83799" y="1667599"/>
            <a:ext cx="4383706" cy="3834124"/>
          </a:xfrm>
          <a:ln>
            <a:noFill/>
          </a:ln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sz="2600" i="1" dirty="0" smtClean="0"/>
              <a:t>Properties:</a:t>
            </a:r>
          </a:p>
          <a:p>
            <a:pPr marL="0" indent="0">
              <a:buNone/>
            </a:pPr>
            <a:r>
              <a:rPr lang="en-US" sz="2600" dirty="0" smtClean="0"/>
              <a:t>Compared to normal star-forming galaxy:</a:t>
            </a:r>
          </a:p>
          <a:p>
            <a:r>
              <a:rPr lang="en-US" sz="2600" dirty="0" smtClean="0"/>
              <a:t>Exceptionally </a:t>
            </a:r>
            <a:r>
              <a:rPr lang="en-US" sz="2600" dirty="0"/>
              <a:t>high rate of star </a:t>
            </a:r>
            <a:r>
              <a:rPr lang="en-US" sz="2600" dirty="0" smtClean="0"/>
              <a:t>formation---high CR energy densities;</a:t>
            </a:r>
          </a:p>
          <a:p>
            <a:r>
              <a:rPr lang="en-US" sz="2600" dirty="0" smtClean="0"/>
              <a:t>Very dense gas---enhance </a:t>
            </a:r>
            <a:r>
              <a:rPr lang="en-US" sz="2600" dirty="0" err="1" smtClean="0"/>
              <a:t>pionic</a:t>
            </a:r>
            <a:r>
              <a:rPr lang="en-US" sz="2600" dirty="0" smtClean="0"/>
              <a:t> gamma-ray emission.</a:t>
            </a:r>
          </a:p>
          <a:p>
            <a:pPr marL="0" indent="0">
              <a:buNone/>
            </a:pPr>
            <a:r>
              <a:rPr lang="en-US" sz="2600" dirty="0" smtClean="0"/>
              <a:t>      most cosmic rays </a:t>
            </a:r>
            <a:r>
              <a:rPr lang="en-US" sz="2600" dirty="0" smtClean="0">
                <a:solidFill>
                  <a:srgbClr val="FF0000"/>
                </a:solidFill>
              </a:rPr>
              <a:t>“die” </a:t>
            </a:r>
            <a:r>
              <a:rPr lang="en-US" sz="2600" dirty="0" smtClean="0"/>
              <a:t>in collision (</a:t>
            </a:r>
            <a:r>
              <a:rPr lang="en-US" sz="2600" dirty="0" err="1" smtClean="0"/>
              <a:t>Lacki</a:t>
            </a:r>
            <a:r>
              <a:rPr lang="en-US" sz="2600" dirty="0" smtClean="0"/>
              <a:t> et al., 2011).</a:t>
            </a:r>
          </a:p>
          <a:p>
            <a:pPr marL="0" indent="0">
              <a:buNone/>
            </a:pPr>
            <a:r>
              <a:rPr lang="en-US" sz="2600" dirty="0" smtClean="0"/>
              <a:t>MW: </a:t>
            </a:r>
            <a:r>
              <a:rPr lang="en-US" sz="2600" dirty="0" smtClean="0">
                <a:solidFill>
                  <a:srgbClr val="FF0000"/>
                </a:solidFill>
              </a:rPr>
              <a:t>most escape</a:t>
            </a:r>
            <a:r>
              <a:rPr lang="en-US" sz="2600" dirty="0" smtClean="0"/>
              <a:t>!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5895" y="1869782"/>
            <a:ext cx="3590376" cy="279769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92316" y="4655030"/>
            <a:ext cx="286090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Hubble picture of M82</a:t>
            </a:r>
          </a:p>
          <a:p>
            <a:r>
              <a:rPr lang="en-US" sz="1400" dirty="0" smtClean="0"/>
              <a:t>Credit: NASA</a:t>
            </a:r>
            <a:r>
              <a:rPr lang="en-US" sz="1400" dirty="0"/>
              <a:t>, ESA and the Hubble Heritage Team </a:t>
            </a:r>
            <a:r>
              <a:rPr lang="en-US" sz="1400" dirty="0" err="1"/>
              <a:t>STScI</a:t>
            </a:r>
            <a:r>
              <a:rPr lang="en-US" sz="1400" dirty="0"/>
              <a:t>/AURA)</a:t>
            </a:r>
          </a:p>
        </p:txBody>
      </p:sp>
      <p:sp>
        <p:nvSpPr>
          <p:cNvPr id="10" name="Right Arrow 9"/>
          <p:cNvSpPr/>
          <p:nvPr/>
        </p:nvSpPr>
        <p:spPr>
          <a:xfrm>
            <a:off x="798200" y="4387065"/>
            <a:ext cx="457309" cy="23089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616325" y="5450411"/>
            <a:ext cx="4583042" cy="111545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801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4592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01168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37744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7432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10896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Char char="O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ü"/>
            </a:pPr>
            <a:r>
              <a:rPr lang="en-US" dirty="0"/>
              <a:t> learn about early universe: most galaxies are </a:t>
            </a:r>
            <a:r>
              <a:rPr lang="en-US" dirty="0" smtClean="0"/>
              <a:t>starbursts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520F2C-F4CA-6647-AA49-D6E8DF680379}" type="datetime1">
              <a:rPr lang="en-US" smtClean="0"/>
              <a:t>6/5/14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Xilu Wang                Fermi Summer School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577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5023" y="226038"/>
            <a:ext cx="6965245" cy="1202485"/>
          </a:xfrm>
        </p:spPr>
        <p:txBody>
          <a:bodyPr/>
          <a:lstStyle/>
          <a:p>
            <a:r>
              <a:rPr lang="en-US" dirty="0" smtClean="0"/>
              <a:t>The “thick-target” model</a:t>
            </a:r>
            <a:endParaRPr lang="en-US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7882096"/>
              </p:ext>
            </p:extLst>
          </p:nvPr>
        </p:nvGraphicFramePr>
        <p:xfrm>
          <a:off x="3745379" y="3324394"/>
          <a:ext cx="5004866" cy="4571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5" name="Document" r:id="rId5" imgW="5486400" imgH="241300" progId="Word.Document.12">
                  <p:embed/>
                </p:oleObj>
              </mc:Choice>
              <mc:Fallback>
                <p:oleObj name="Document" r:id="rId5" imgW="5486400" imgH="2413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>
                        <a:alphaModFix amt="0"/>
                      </a:blip>
                      <a:stretch>
                        <a:fillRect/>
                      </a:stretch>
                    </p:blipFill>
                    <p:spPr>
                      <a:xfrm>
                        <a:off x="3745379" y="3324394"/>
                        <a:ext cx="5004866" cy="4571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" name="Group 43"/>
          <p:cNvGrpSpPr/>
          <p:nvPr/>
        </p:nvGrpSpPr>
        <p:grpSpPr>
          <a:xfrm>
            <a:off x="145388" y="4017866"/>
            <a:ext cx="6454899" cy="1799380"/>
            <a:chOff x="1372639" y="3782114"/>
            <a:chExt cx="6777350" cy="1880740"/>
          </a:xfrm>
        </p:grpSpPr>
        <p:grpSp>
          <p:nvGrpSpPr>
            <p:cNvPr id="28" name="Group 27"/>
            <p:cNvGrpSpPr/>
            <p:nvPr/>
          </p:nvGrpSpPr>
          <p:grpSpPr>
            <a:xfrm>
              <a:off x="1372639" y="3782114"/>
              <a:ext cx="6777350" cy="1880740"/>
              <a:chOff x="1114286" y="1742208"/>
              <a:chExt cx="6777350" cy="1880740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114286" y="1970848"/>
                <a:ext cx="6777350" cy="1652100"/>
                <a:chOff x="820242" y="1836736"/>
                <a:chExt cx="6777350" cy="1652100"/>
              </a:xfrm>
            </p:grpSpPr>
            <p:grpSp>
              <p:nvGrpSpPr>
                <p:cNvPr id="31" name="Group 30"/>
                <p:cNvGrpSpPr/>
                <p:nvPr/>
              </p:nvGrpSpPr>
              <p:grpSpPr>
                <a:xfrm>
                  <a:off x="820242" y="2193240"/>
                  <a:ext cx="6777350" cy="1295596"/>
                  <a:chOff x="1271777" y="1686840"/>
                  <a:chExt cx="6777350" cy="1295596"/>
                </a:xfrm>
              </p:grpSpPr>
              <p:sp>
                <p:nvSpPr>
                  <p:cNvPr id="33" name="Oval 32"/>
                  <p:cNvSpPr/>
                  <p:nvPr/>
                </p:nvSpPr>
                <p:spPr>
                  <a:xfrm>
                    <a:off x="1271777" y="1686840"/>
                    <a:ext cx="6777350" cy="1295596"/>
                  </a:xfrm>
                  <a:prstGeom prst="ellipse">
                    <a:avLst/>
                  </a:prstGeom>
                  <a:solidFill>
                    <a:schemeClr val="bg2"/>
                  </a:solidFill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Explosion 2 33"/>
                  <p:cNvSpPr/>
                  <p:nvPr/>
                </p:nvSpPr>
                <p:spPr>
                  <a:xfrm>
                    <a:off x="2437545" y="2020071"/>
                    <a:ext cx="525996" cy="600294"/>
                  </a:xfrm>
                  <a:prstGeom prst="irregularSeal2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Freeform 34"/>
                  <p:cNvSpPr/>
                  <p:nvPr/>
                </p:nvSpPr>
                <p:spPr>
                  <a:xfrm>
                    <a:off x="2976370" y="2219194"/>
                    <a:ext cx="3518737" cy="320692"/>
                  </a:xfrm>
                  <a:custGeom>
                    <a:avLst/>
                    <a:gdLst>
                      <a:gd name="connsiteX0" fmla="*/ 0 w 3540855"/>
                      <a:gd name="connsiteY0" fmla="*/ 51311 h 320692"/>
                      <a:gd name="connsiteX1" fmla="*/ 0 w 3540855"/>
                      <a:gd name="connsiteY1" fmla="*/ 51311 h 320692"/>
                      <a:gd name="connsiteX2" fmla="*/ 179609 w 3540855"/>
                      <a:gd name="connsiteY2" fmla="*/ 102622 h 320692"/>
                      <a:gd name="connsiteX3" fmla="*/ 500339 w 3540855"/>
                      <a:gd name="connsiteY3" fmla="*/ 205243 h 320692"/>
                      <a:gd name="connsiteX4" fmla="*/ 667118 w 3540855"/>
                      <a:gd name="connsiteY4" fmla="*/ 243726 h 320692"/>
                      <a:gd name="connsiteX5" fmla="*/ 705605 w 3540855"/>
                      <a:gd name="connsiteY5" fmla="*/ 269382 h 320692"/>
                      <a:gd name="connsiteX6" fmla="*/ 1462527 w 3540855"/>
                      <a:gd name="connsiteY6" fmla="*/ 0 h 320692"/>
                      <a:gd name="connsiteX7" fmla="*/ 1924378 w 3540855"/>
                      <a:gd name="connsiteY7" fmla="*/ 307865 h 320692"/>
                      <a:gd name="connsiteX8" fmla="*/ 2540179 w 3540855"/>
                      <a:gd name="connsiteY8" fmla="*/ 12828 h 320692"/>
                      <a:gd name="connsiteX9" fmla="*/ 3014858 w 3540855"/>
                      <a:gd name="connsiteY9" fmla="*/ 320692 h 320692"/>
                      <a:gd name="connsiteX10" fmla="*/ 3540855 w 3540855"/>
                      <a:gd name="connsiteY10" fmla="*/ 89794 h 3206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540855" h="320692">
                        <a:moveTo>
                          <a:pt x="0" y="51311"/>
                        </a:moveTo>
                        <a:lnTo>
                          <a:pt x="0" y="51311"/>
                        </a:lnTo>
                        <a:cubicBezTo>
                          <a:pt x="59870" y="68415"/>
                          <a:pt x="120097" y="84313"/>
                          <a:pt x="179609" y="102622"/>
                        </a:cubicBezTo>
                        <a:cubicBezTo>
                          <a:pt x="286895" y="135629"/>
                          <a:pt x="390762" y="180895"/>
                          <a:pt x="500339" y="205243"/>
                        </a:cubicBezTo>
                        <a:cubicBezTo>
                          <a:pt x="633013" y="234724"/>
                          <a:pt x="577552" y="221338"/>
                          <a:pt x="667118" y="243726"/>
                        </a:cubicBezTo>
                        <a:cubicBezTo>
                          <a:pt x="695800" y="272406"/>
                          <a:pt x="680681" y="269382"/>
                          <a:pt x="705605" y="269382"/>
                        </a:cubicBezTo>
                        <a:lnTo>
                          <a:pt x="1462527" y="0"/>
                        </a:lnTo>
                        <a:lnTo>
                          <a:pt x="1924378" y="307865"/>
                        </a:lnTo>
                        <a:lnTo>
                          <a:pt x="2540179" y="12828"/>
                        </a:lnTo>
                        <a:lnTo>
                          <a:pt x="3014858" y="320692"/>
                        </a:lnTo>
                        <a:lnTo>
                          <a:pt x="3540855" y="89794"/>
                        </a:lnTo>
                      </a:path>
                    </a:pathLst>
                  </a:custGeom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TextBox 36"/>
                  <p:cNvSpPr txBox="1"/>
                  <p:nvPr/>
                </p:nvSpPr>
                <p:spPr>
                  <a:xfrm>
                    <a:off x="1898720" y="2198879"/>
                    <a:ext cx="641459" cy="36933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 smtClean="0"/>
                      <a:t>SNR</a:t>
                    </a:r>
                    <a:endParaRPr lang="en-US" dirty="0"/>
                  </a:p>
                </p:txBody>
              </p:sp>
              <p:sp>
                <p:nvSpPr>
                  <p:cNvPr id="38" name="TextBox 37"/>
                  <p:cNvSpPr txBox="1"/>
                  <p:nvPr/>
                </p:nvSpPr>
                <p:spPr>
                  <a:xfrm>
                    <a:off x="3860841" y="1876307"/>
                    <a:ext cx="144969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c</a:t>
                    </a:r>
                    <a:r>
                      <a:rPr lang="en-US" dirty="0" smtClean="0"/>
                      <a:t>osmic rays</a:t>
                    </a:r>
                    <a:endParaRPr lang="en-US" dirty="0"/>
                  </a:p>
                </p:txBody>
              </p:sp>
            </p:grpSp>
            <p:sp>
              <p:nvSpPr>
                <p:cNvPr id="32" name="TextBox 31"/>
                <p:cNvSpPr txBox="1"/>
                <p:nvPr/>
              </p:nvSpPr>
              <p:spPr>
                <a:xfrm>
                  <a:off x="5853056" y="1836736"/>
                  <a:ext cx="15651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 smtClean="0"/>
                    <a:t>escape away</a:t>
                  </a:r>
                  <a:endParaRPr lang="en-US" dirty="0"/>
                </a:p>
              </p:txBody>
            </p:sp>
          </p:grpSp>
          <p:sp>
            <p:nvSpPr>
              <p:cNvPr id="30" name="TextBox 29"/>
              <p:cNvSpPr txBox="1"/>
              <p:nvPr/>
            </p:nvSpPr>
            <p:spPr>
              <a:xfrm>
                <a:off x="1114286" y="1742208"/>
                <a:ext cx="2866822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Thin-target (opposite limit, like MW): </a:t>
                </a:r>
                <a:endParaRPr lang="en-US" sz="2000" dirty="0"/>
              </a:p>
            </p:txBody>
          </p:sp>
        </p:grpSp>
        <p:cxnSp>
          <p:nvCxnSpPr>
            <p:cNvPr id="43" name="Straight Arrow Connector 42"/>
            <p:cNvCxnSpPr>
              <a:stCxn id="35" idx="10"/>
            </p:cNvCxnSpPr>
            <p:nvPr/>
          </p:nvCxnSpPr>
          <p:spPr>
            <a:xfrm flipV="1">
              <a:off x="6595969" y="4428445"/>
              <a:ext cx="1306808" cy="56096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Group 8"/>
          <p:cNvGrpSpPr/>
          <p:nvPr/>
        </p:nvGrpSpPr>
        <p:grpSpPr>
          <a:xfrm>
            <a:off x="146209" y="1827727"/>
            <a:ext cx="6454078" cy="1650345"/>
            <a:chOff x="1125427" y="1763587"/>
            <a:chExt cx="6777350" cy="1650345"/>
          </a:xfrm>
        </p:grpSpPr>
        <p:grpSp>
          <p:nvGrpSpPr>
            <p:cNvPr id="27" name="Group 26"/>
            <p:cNvGrpSpPr/>
            <p:nvPr/>
          </p:nvGrpSpPr>
          <p:grpSpPr>
            <a:xfrm>
              <a:off x="1125427" y="1763587"/>
              <a:ext cx="6777350" cy="1650345"/>
              <a:chOff x="1125427" y="1814899"/>
              <a:chExt cx="6777350" cy="1650345"/>
            </a:xfrm>
          </p:grpSpPr>
          <p:grpSp>
            <p:nvGrpSpPr>
              <p:cNvPr id="24" name="Group 23"/>
              <p:cNvGrpSpPr/>
              <p:nvPr/>
            </p:nvGrpSpPr>
            <p:grpSpPr>
              <a:xfrm>
                <a:off x="1125427" y="2169648"/>
                <a:ext cx="6777350" cy="1295596"/>
                <a:chOff x="1282918" y="1529136"/>
                <a:chExt cx="6777350" cy="1295596"/>
              </a:xfrm>
            </p:grpSpPr>
            <p:sp>
              <p:nvSpPr>
                <p:cNvPr id="7" name="Oval 6"/>
                <p:cNvSpPr/>
                <p:nvPr/>
              </p:nvSpPr>
              <p:spPr>
                <a:xfrm>
                  <a:off x="1282918" y="1529136"/>
                  <a:ext cx="6777350" cy="1295596"/>
                </a:xfrm>
                <a:prstGeom prst="ellipse">
                  <a:avLst/>
                </a:prstGeom>
                <a:solidFill>
                  <a:schemeClr val="bg2"/>
                </a:solidFill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" name="Explosion 2 7"/>
                <p:cNvSpPr/>
                <p:nvPr/>
              </p:nvSpPr>
              <p:spPr>
                <a:xfrm>
                  <a:off x="2437545" y="1827651"/>
                  <a:ext cx="525996" cy="600294"/>
                </a:xfrm>
                <a:prstGeom prst="irregularSeal2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6" name="Freeform 15"/>
                <p:cNvSpPr/>
                <p:nvPr/>
              </p:nvSpPr>
              <p:spPr>
                <a:xfrm>
                  <a:off x="2976370" y="2013946"/>
                  <a:ext cx="3540855" cy="320692"/>
                </a:xfrm>
                <a:custGeom>
                  <a:avLst/>
                  <a:gdLst>
                    <a:gd name="connsiteX0" fmla="*/ 0 w 3540855"/>
                    <a:gd name="connsiteY0" fmla="*/ 51311 h 320692"/>
                    <a:gd name="connsiteX1" fmla="*/ 0 w 3540855"/>
                    <a:gd name="connsiteY1" fmla="*/ 51311 h 320692"/>
                    <a:gd name="connsiteX2" fmla="*/ 179609 w 3540855"/>
                    <a:gd name="connsiteY2" fmla="*/ 102622 h 320692"/>
                    <a:gd name="connsiteX3" fmla="*/ 500339 w 3540855"/>
                    <a:gd name="connsiteY3" fmla="*/ 205243 h 320692"/>
                    <a:gd name="connsiteX4" fmla="*/ 667118 w 3540855"/>
                    <a:gd name="connsiteY4" fmla="*/ 243726 h 320692"/>
                    <a:gd name="connsiteX5" fmla="*/ 705605 w 3540855"/>
                    <a:gd name="connsiteY5" fmla="*/ 269382 h 320692"/>
                    <a:gd name="connsiteX6" fmla="*/ 1462527 w 3540855"/>
                    <a:gd name="connsiteY6" fmla="*/ 0 h 320692"/>
                    <a:gd name="connsiteX7" fmla="*/ 1924378 w 3540855"/>
                    <a:gd name="connsiteY7" fmla="*/ 307865 h 320692"/>
                    <a:gd name="connsiteX8" fmla="*/ 2540179 w 3540855"/>
                    <a:gd name="connsiteY8" fmla="*/ 12828 h 320692"/>
                    <a:gd name="connsiteX9" fmla="*/ 3014858 w 3540855"/>
                    <a:gd name="connsiteY9" fmla="*/ 320692 h 320692"/>
                    <a:gd name="connsiteX10" fmla="*/ 3540855 w 3540855"/>
                    <a:gd name="connsiteY10" fmla="*/ 89794 h 3206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540855" h="320692">
                      <a:moveTo>
                        <a:pt x="0" y="51311"/>
                      </a:moveTo>
                      <a:lnTo>
                        <a:pt x="0" y="51311"/>
                      </a:lnTo>
                      <a:cubicBezTo>
                        <a:pt x="59870" y="68415"/>
                        <a:pt x="120097" y="84313"/>
                        <a:pt x="179609" y="102622"/>
                      </a:cubicBezTo>
                      <a:cubicBezTo>
                        <a:pt x="286895" y="135629"/>
                        <a:pt x="390762" y="180895"/>
                        <a:pt x="500339" y="205243"/>
                      </a:cubicBezTo>
                      <a:cubicBezTo>
                        <a:pt x="633013" y="234724"/>
                        <a:pt x="577552" y="221338"/>
                        <a:pt x="667118" y="243726"/>
                      </a:cubicBezTo>
                      <a:cubicBezTo>
                        <a:pt x="695800" y="272406"/>
                        <a:pt x="680681" y="269382"/>
                        <a:pt x="705605" y="269382"/>
                      </a:cubicBezTo>
                      <a:lnTo>
                        <a:pt x="1462527" y="0"/>
                      </a:lnTo>
                      <a:lnTo>
                        <a:pt x="1924378" y="307865"/>
                      </a:lnTo>
                      <a:lnTo>
                        <a:pt x="2540179" y="12828"/>
                      </a:lnTo>
                      <a:lnTo>
                        <a:pt x="3014858" y="320692"/>
                      </a:lnTo>
                      <a:lnTo>
                        <a:pt x="3540855" y="89794"/>
                      </a:lnTo>
                    </a:path>
                  </a:pathLst>
                </a:cu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6517225" y="2058551"/>
                  <a:ext cx="45719" cy="45719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1898720" y="1967975"/>
                  <a:ext cx="641459" cy="3693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 smtClean="0"/>
                    <a:t>SNR</a:t>
                  </a:r>
                  <a:endParaRPr lang="en-US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3860841" y="1632575"/>
                  <a:ext cx="144969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c</a:t>
                  </a:r>
                  <a:r>
                    <a:rPr lang="en-US" dirty="0" smtClean="0"/>
                    <a:t>osmic rays</a:t>
                  </a:r>
                  <a:endParaRPr lang="en-US" dirty="0"/>
                </a:p>
              </p:txBody>
            </p:sp>
          </p:grpSp>
          <p:sp>
            <p:nvSpPr>
              <p:cNvPr id="26" name="TextBox 25"/>
              <p:cNvSpPr txBox="1"/>
              <p:nvPr/>
            </p:nvSpPr>
            <p:spPr>
              <a:xfrm>
                <a:off x="1172601" y="1814899"/>
                <a:ext cx="221490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/>
                  <a:t>Thick-target</a:t>
                </a:r>
                <a:r>
                  <a:rPr lang="en-US" dirty="0" smtClean="0"/>
                  <a:t>: </a:t>
                </a:r>
                <a:endParaRPr lang="en-US" dirty="0"/>
              </a:p>
            </p:txBody>
          </p:sp>
        </p:grpSp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7612643"/>
                </p:ext>
              </p:extLst>
            </p:nvPr>
          </p:nvGraphicFramePr>
          <p:xfrm>
            <a:off x="6189869" y="2647265"/>
            <a:ext cx="1674421" cy="33139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6" name="Equation" r:id="rId7" imgW="1219200" imgH="241300" progId="Equation.DSMT4">
                    <p:embed/>
                  </p:oleObj>
                </mc:Choice>
                <mc:Fallback>
                  <p:oleObj name="Equation" r:id="rId7" imgW="1219200" imgH="241300" progId="Equation.DSMT4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6189869" y="2647265"/>
                          <a:ext cx="1674421" cy="331396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9EEBF-9333-EB44-B4E6-906FF6205680}" type="datetime1">
              <a:rPr lang="en-US" smtClean="0"/>
              <a:t>6/5/14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542634" y="5796641"/>
            <a:ext cx="263716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	</a:t>
            </a:r>
            <a:r>
              <a:rPr lang="en-US" sz="1600" dirty="0" smtClean="0"/>
              <a:t>M31</a:t>
            </a:r>
          </a:p>
          <a:p>
            <a:r>
              <a:rPr lang="en-US" sz="1400" dirty="0" smtClean="0"/>
              <a:t>Credit: NASA / JPL-Caltech / UCLA</a:t>
            </a:r>
            <a:endParaRPr lang="en-US" sz="1400" dirty="0"/>
          </a:p>
        </p:txBody>
      </p:sp>
      <p:pic>
        <p:nvPicPr>
          <p:cNvPr id="12" name="Picture 11" descr="andromeda_wise2048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0234" y="4153344"/>
            <a:ext cx="2561551" cy="1693525"/>
          </a:xfrm>
          <a:prstGeom prst="rect">
            <a:avLst/>
          </a:prstGeom>
        </p:spPr>
      </p:pic>
      <p:sp>
        <p:nvSpPr>
          <p:cNvPr id="36" name="Rectangle 35"/>
          <p:cNvSpPr/>
          <p:nvPr/>
        </p:nvSpPr>
        <p:spPr>
          <a:xfrm>
            <a:off x="7684043" y="3370113"/>
            <a:ext cx="971941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NGC4945</a:t>
            </a:r>
          </a:p>
          <a:p>
            <a:r>
              <a:rPr lang="en-US" sz="1400" dirty="0" err="1" smtClean="0"/>
              <a:t>Credit:ESO</a:t>
            </a:r>
            <a:endParaRPr lang="en-US" sz="1400" dirty="0"/>
          </a:p>
        </p:txBody>
      </p:sp>
      <p:pic>
        <p:nvPicPr>
          <p:cNvPr id="14" name="Picture 13" descr="eso9922a.jp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1340" y="1134994"/>
            <a:ext cx="2301711" cy="2267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6416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05"/>
    </mc:Choice>
    <mc:Fallback xmlns="">
      <p:transition xmlns:p14="http://schemas.microsoft.com/office/powerpoint/2010/main" spd="slow" advTm="1305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B660-9A75-5945-AC17-60FD9F84FCBF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Equations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385391"/>
            <a:ext cx="8487090" cy="3617407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Calorimetry</a:t>
            </a:r>
            <a:r>
              <a:rPr lang="en-US" sz="2800" dirty="0" smtClean="0"/>
              <a:t>:</a:t>
            </a:r>
          </a:p>
          <a:p>
            <a:pPr marL="0" indent="0">
              <a:buNone/>
            </a:pP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pPr marL="0" indent="0">
              <a:buNone/>
            </a:pPr>
            <a:endParaRPr lang="en-US" sz="2800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2231" y="4453857"/>
            <a:ext cx="830513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For a certain starburst galaxy, only </a:t>
            </a:r>
            <a:r>
              <a:rPr lang="en-US" sz="2400" dirty="0" smtClean="0">
                <a:solidFill>
                  <a:srgbClr val="FF0000"/>
                </a:solidFill>
              </a:rPr>
              <a:t>2</a:t>
            </a:r>
            <a:r>
              <a:rPr lang="en-US" sz="2400" dirty="0" smtClean="0"/>
              <a:t> </a:t>
            </a:r>
            <a:r>
              <a:rPr lang="en-US" sz="2400" dirty="0"/>
              <a:t>free parameters in the </a:t>
            </a:r>
            <a:r>
              <a:rPr lang="en-US" sz="2400" dirty="0" smtClean="0"/>
              <a:t>model: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 CR source spectrum </a:t>
            </a:r>
            <a:r>
              <a:rPr lang="en-US" sz="2400" dirty="0"/>
              <a:t>index </a:t>
            </a:r>
            <a:r>
              <a:rPr lang="en-US" sz="2400" dirty="0" smtClean="0">
                <a:solidFill>
                  <a:srgbClr val="FF0000"/>
                </a:solidFill>
              </a:rPr>
              <a:t>s</a:t>
            </a:r>
          </a:p>
          <a:p>
            <a:pPr marL="342900" indent="-342900">
              <a:buFont typeface="Wingdings" charset="2"/>
              <a:buChar char="Ø"/>
            </a:pPr>
            <a:r>
              <a:rPr lang="en-US" sz="2400" dirty="0" smtClean="0"/>
              <a:t> </a:t>
            </a:r>
            <a:r>
              <a:rPr lang="en-US" sz="2400" dirty="0"/>
              <a:t>CR acceleration energy per SN      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70482227"/>
              </p:ext>
            </p:extLst>
          </p:nvPr>
        </p:nvGraphicFramePr>
        <p:xfrm>
          <a:off x="800950" y="2400754"/>
          <a:ext cx="4197350" cy="5000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5" name="Equation" r:id="rId3" imgW="1917700" imgH="228600" progId="Equation.DSMT4">
                  <p:embed/>
                </p:oleObj>
              </mc:Choice>
              <mc:Fallback>
                <p:oleObj name="Equation" r:id="rId3" imgW="19177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00950" y="2400754"/>
                        <a:ext cx="4197350" cy="5000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582489"/>
              </p:ext>
            </p:extLst>
          </p:nvPr>
        </p:nvGraphicFramePr>
        <p:xfrm>
          <a:off x="813782" y="2999743"/>
          <a:ext cx="3419475" cy="9064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6" name="Equation" r:id="rId5" imgW="1574800" imgH="419100" progId="Equation.DSMT4">
                  <p:embed/>
                </p:oleObj>
              </mc:Choice>
              <mc:Fallback>
                <p:oleObj name="Equation" r:id="rId5" imgW="1574800" imgH="4191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13782" y="2999743"/>
                        <a:ext cx="3419475" cy="9064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Right Arrow 11"/>
          <p:cNvSpPr/>
          <p:nvPr/>
        </p:nvSpPr>
        <p:spPr>
          <a:xfrm>
            <a:off x="5237727" y="2733923"/>
            <a:ext cx="1193114" cy="50028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19374965"/>
              </p:ext>
            </p:extLst>
          </p:nvPr>
        </p:nvGraphicFramePr>
        <p:xfrm>
          <a:off x="7012488" y="2737805"/>
          <a:ext cx="1790700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7" name="Equation" r:id="rId7" imgW="825500" imgH="241300" progId="Equation.DSMT4">
                  <p:embed/>
                </p:oleObj>
              </mc:Choice>
              <mc:Fallback>
                <p:oleObj name="Equation" r:id="rId7" imgW="8255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7012488" y="2737805"/>
                        <a:ext cx="1790700" cy="5238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23616113"/>
              </p:ext>
            </p:extLst>
          </p:nvPr>
        </p:nvGraphicFramePr>
        <p:xfrm>
          <a:off x="4948391" y="5605918"/>
          <a:ext cx="522817" cy="440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8" name="Equation" r:id="rId9" imgW="241300" imgH="203200" progId="Equation.DSMT4">
                  <p:embed/>
                </p:oleObj>
              </mc:Choice>
              <mc:Fallback>
                <p:oleObj name="Equation" r:id="rId9" imgW="241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48391" y="5605918"/>
                        <a:ext cx="522817" cy="440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58759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B660-9A75-5945-AC17-60FD9F84FCBF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dirty="0" smtClean="0"/>
              <a:t>Key features of the model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For the gamma-ray spectrum got from “Thick-target”: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Its </a:t>
            </a:r>
            <a:r>
              <a:rPr lang="en-US" dirty="0">
                <a:solidFill>
                  <a:srgbClr val="FF0000"/>
                </a:solidFill>
              </a:rPr>
              <a:t>value</a:t>
            </a:r>
            <a:r>
              <a:rPr lang="en-US" dirty="0"/>
              <a:t> is proportional to injected energy luminosity from </a:t>
            </a:r>
            <a:r>
              <a:rPr lang="en-US" dirty="0" smtClean="0"/>
              <a:t>supernovae(     );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Its </a:t>
            </a:r>
            <a:r>
              <a:rPr lang="en-US" dirty="0" smtClean="0">
                <a:solidFill>
                  <a:srgbClr val="FF0000"/>
                </a:solidFill>
              </a:rPr>
              <a:t>shape</a:t>
            </a:r>
            <a:r>
              <a:rPr lang="en-US" dirty="0" smtClean="0"/>
              <a:t> </a:t>
            </a:r>
            <a:r>
              <a:rPr lang="en-US" dirty="0"/>
              <a:t>only depend on injected proton spectrum (power law index </a:t>
            </a:r>
            <a:r>
              <a:rPr lang="en-US" dirty="0">
                <a:solidFill>
                  <a:srgbClr val="FF0000"/>
                </a:solidFill>
              </a:rPr>
              <a:t>s</a:t>
            </a:r>
            <a:r>
              <a:rPr lang="en-US" dirty="0" smtClean="0"/>
              <a:t>);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At </a:t>
            </a:r>
            <a:r>
              <a:rPr lang="en-US" dirty="0"/>
              <a:t>high </a:t>
            </a:r>
            <a:r>
              <a:rPr lang="en-US" dirty="0" smtClean="0"/>
              <a:t>energies, photons have the </a:t>
            </a:r>
            <a:r>
              <a:rPr lang="en-US" dirty="0">
                <a:solidFill>
                  <a:srgbClr val="FF0000"/>
                </a:solidFill>
              </a:rPr>
              <a:t>same</a:t>
            </a:r>
            <a:r>
              <a:rPr lang="en-US" dirty="0"/>
              <a:t> spectral index s as </a:t>
            </a:r>
            <a:r>
              <a:rPr lang="en-US" dirty="0" smtClean="0"/>
              <a:t>the injected proton’s, and thus is flatter than the spectrum from escape-dominated galaxies;</a:t>
            </a:r>
            <a:endParaRPr lang="en-US" dirty="0"/>
          </a:p>
          <a:p>
            <a:pPr>
              <a:buFont typeface="Wingdings" charset="2"/>
              <a:buChar char="ü"/>
            </a:pPr>
            <a:r>
              <a:rPr lang="en-US" dirty="0" smtClean="0"/>
              <a:t>It has a “</a:t>
            </a:r>
            <a:r>
              <a:rPr lang="en-US" dirty="0" smtClean="0">
                <a:solidFill>
                  <a:srgbClr val="FF0000"/>
                </a:solidFill>
              </a:rPr>
              <a:t>Pion-bump</a:t>
            </a:r>
            <a:r>
              <a:rPr lang="en-US" dirty="0" smtClean="0"/>
              <a:t>” feature peak at  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for        .</a:t>
            </a: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07483938"/>
              </p:ext>
            </p:extLst>
          </p:nvPr>
        </p:nvGraphicFramePr>
        <p:xfrm>
          <a:off x="3343804" y="2421135"/>
          <a:ext cx="522817" cy="4402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3" name="Equation" r:id="rId4" imgW="241300" imgH="203200" progId="Equation.DSMT4">
                  <p:embed/>
                </p:oleObj>
              </mc:Choice>
              <mc:Fallback>
                <p:oleObj name="Equation" r:id="rId4" imgW="241300" imgH="2032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43804" y="2421135"/>
                        <a:ext cx="522817" cy="44026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539442"/>
              </p:ext>
            </p:extLst>
          </p:nvPr>
        </p:nvGraphicFramePr>
        <p:xfrm>
          <a:off x="6121958" y="4936117"/>
          <a:ext cx="1566862" cy="495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4" name="Equation" r:id="rId6" imgW="723900" imgH="228600" progId="Equation.DSMT4">
                  <p:embed/>
                </p:oleObj>
              </mc:Choice>
              <mc:Fallback>
                <p:oleObj name="Equation" r:id="rId6" imgW="723900" imgH="2286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6121958" y="4936117"/>
                        <a:ext cx="1566862" cy="495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00719601"/>
              </p:ext>
            </p:extLst>
          </p:nvPr>
        </p:nvGraphicFramePr>
        <p:xfrm>
          <a:off x="1376154" y="5417547"/>
          <a:ext cx="496888" cy="5222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85" name="Equation" r:id="rId8" imgW="228600" imgH="241300" progId="Equation.DSMT4">
                  <p:embed/>
                </p:oleObj>
              </mc:Choice>
              <mc:Fallback>
                <p:oleObj name="Equation" r:id="rId8" imgW="228600" imgH="2413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376154" y="5417547"/>
                        <a:ext cx="496888" cy="5222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97374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0B660-9A75-5945-AC17-60FD9F84FCBF}" type="datetime1">
              <a:rPr lang="en-US" smtClean="0"/>
              <a:t>6/5/14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     Individual </a:t>
            </a:r>
            <a:r>
              <a:rPr lang="en-US" dirty="0"/>
              <a:t>Starburst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8206" y="203662"/>
            <a:ext cx="220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PRELIMINARY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5790533" y="154696"/>
            <a:ext cx="3245472" cy="2752042"/>
            <a:chOff x="5790533" y="154696"/>
            <a:chExt cx="3245472" cy="2752042"/>
          </a:xfrm>
        </p:grpSpPr>
        <p:sp>
          <p:nvSpPr>
            <p:cNvPr id="14" name="TextBox 13"/>
            <p:cNvSpPr txBox="1"/>
            <p:nvPr/>
          </p:nvSpPr>
          <p:spPr>
            <a:xfrm>
              <a:off x="5953866" y="2291184"/>
              <a:ext cx="2889703" cy="615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NGC253</a:t>
              </a:r>
              <a:r>
                <a:rPr lang="en-US" sz="1400" dirty="0" smtClean="0"/>
                <a:t>(Credit</a:t>
              </a:r>
              <a:r>
                <a:rPr lang="en-US" sz="1400" dirty="0"/>
                <a:t>: ESO/J. Emerson/</a:t>
              </a:r>
              <a:r>
                <a:rPr lang="en-US" sz="1400" dirty="0" smtClean="0"/>
                <a:t>VISTA)</a:t>
              </a:r>
              <a:endParaRPr lang="en-US" dirty="0"/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90533" y="154696"/>
              <a:ext cx="3245472" cy="2112085"/>
            </a:xfrm>
            <a:prstGeom prst="rect">
              <a:avLst/>
            </a:prstGeom>
          </p:spPr>
        </p:pic>
      </p:grp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4755651"/>
              </p:ext>
            </p:extLst>
          </p:nvPr>
        </p:nvGraphicFramePr>
        <p:xfrm>
          <a:off x="5826125" y="3638550"/>
          <a:ext cx="3367088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02" name="Equation" r:id="rId5" imgW="1549400" imgH="698500" progId="Equation.DSMT4">
                  <p:embed/>
                </p:oleObj>
              </mc:Choice>
              <mc:Fallback>
                <p:oleObj name="Equation" r:id="rId5" imgW="1549400" imgH="698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26125" y="3638550"/>
                        <a:ext cx="3367088" cy="151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" name="Group 16"/>
          <p:cNvGrpSpPr/>
          <p:nvPr/>
        </p:nvGrpSpPr>
        <p:grpSpPr>
          <a:xfrm>
            <a:off x="114391" y="937419"/>
            <a:ext cx="5839475" cy="5608345"/>
            <a:chOff x="1606626" y="368194"/>
            <a:chExt cx="5839475" cy="5608345"/>
          </a:xfrm>
        </p:grpSpPr>
        <p:sp>
          <p:nvSpPr>
            <p:cNvPr id="18" name="TextBox 17"/>
            <p:cNvSpPr txBox="1"/>
            <p:nvPr/>
          </p:nvSpPr>
          <p:spPr>
            <a:xfrm>
              <a:off x="3903751" y="5607207"/>
              <a:ext cx="195970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Photon Energy </a:t>
              </a:r>
              <a:endParaRPr lang="en-US" dirty="0">
                <a:solidFill>
                  <a:srgbClr val="FF0000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606626" y="368194"/>
              <a:ext cx="5839475" cy="5486399"/>
              <a:chOff x="1951542" y="368194"/>
              <a:chExt cx="5839475" cy="5486399"/>
            </a:xfrm>
          </p:grpSpPr>
          <p:pic>
            <p:nvPicPr>
              <p:cNvPr id="20" name="Picture 19" descr="dLdE_NGC253_1.eps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304618" y="368194"/>
                <a:ext cx="5486399" cy="5486399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 rot="16200000">
                <a:off x="760934" y="2397958"/>
                <a:ext cx="2781326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E^2*Gamma -Flux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2" name="Picture 21" descr="contour_NGC253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675" y="987732"/>
            <a:ext cx="4244850" cy="5486400"/>
          </a:xfrm>
          <a:prstGeom prst="rect">
            <a:avLst/>
          </a:prstGeom>
        </p:spPr>
      </p:pic>
      <p:pic>
        <p:nvPicPr>
          <p:cNvPr id="23" name="Picture 22" descr="dLdE_NGC253_3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90" y="940692"/>
            <a:ext cx="5486400" cy="5486400"/>
          </a:xfrm>
          <a:prstGeom prst="rect">
            <a:avLst/>
          </a:prstGeom>
        </p:spPr>
      </p:pic>
      <p:pic>
        <p:nvPicPr>
          <p:cNvPr id="24" name="Picture 23" descr="F_NGC253_n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467" y="940692"/>
            <a:ext cx="5486400" cy="548640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5817048" y="5987018"/>
            <a:ext cx="3325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 Fit: </a:t>
            </a:r>
            <a:r>
              <a:rPr lang="en-US" dirty="0" err="1" smtClean="0"/>
              <a:t>Charkraborty</a:t>
            </a:r>
            <a:r>
              <a:rPr lang="en-US" dirty="0" smtClean="0"/>
              <a:t> &amp; Fields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80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326930-618F-FB46-934D-7242A5CF814F}" type="datetime1">
              <a:rPr lang="en-US" smtClean="0"/>
              <a:t>6/5/14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618206" y="203662"/>
            <a:ext cx="220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PRELIMINARY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dirty="0" smtClean="0"/>
              <a:t>     Individual </a:t>
            </a:r>
            <a:r>
              <a:rPr lang="en-US" dirty="0"/>
              <a:t>Starburst </a:t>
            </a:r>
          </a:p>
        </p:txBody>
      </p:sp>
      <p:grpSp>
        <p:nvGrpSpPr>
          <p:cNvPr id="23" name="Group 22"/>
          <p:cNvGrpSpPr/>
          <p:nvPr/>
        </p:nvGrpSpPr>
        <p:grpSpPr>
          <a:xfrm>
            <a:off x="6019800" y="83084"/>
            <a:ext cx="2962656" cy="3384094"/>
            <a:chOff x="6019800" y="83084"/>
            <a:chExt cx="2962656" cy="3384094"/>
          </a:xfrm>
        </p:grpSpPr>
        <p:sp>
          <p:nvSpPr>
            <p:cNvPr id="9" name="TextBox 8"/>
            <p:cNvSpPr txBox="1"/>
            <p:nvPr/>
          </p:nvSpPr>
          <p:spPr>
            <a:xfrm>
              <a:off x="6160042" y="3067068"/>
              <a:ext cx="28224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>
                  <a:solidFill>
                    <a:srgbClr val="FF0000"/>
                  </a:solidFill>
                </a:rPr>
                <a:t>Circinus</a:t>
              </a:r>
              <a:r>
                <a:rPr lang="en-US" dirty="0" smtClean="0"/>
                <a:t> </a:t>
              </a:r>
              <a:r>
                <a:rPr lang="en-US" sz="1400" dirty="0" smtClean="0"/>
                <a:t>(</a:t>
              </a:r>
              <a:r>
                <a:rPr lang="en-US" sz="1400" dirty="0" err="1"/>
                <a:t>credit:HST</a:t>
              </a:r>
              <a:r>
                <a:rPr lang="en-US" sz="1400" dirty="0"/>
                <a:t>/NASA/ESA.</a:t>
              </a:r>
              <a:r>
                <a:rPr lang="en-US" sz="1400" dirty="0" smtClean="0"/>
                <a:t>)</a:t>
              </a:r>
            </a:p>
          </p:txBody>
        </p:sp>
        <p:pic>
          <p:nvPicPr>
            <p:cNvPr id="5" name="Picture 4" descr="Circinus.galaxy.750pix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9800" y="83084"/>
              <a:ext cx="2962656" cy="2962656"/>
            </a:xfrm>
            <a:prstGeom prst="rect">
              <a:avLst/>
            </a:prstGeom>
          </p:spPr>
        </p:pic>
      </p:grpSp>
      <p:pic>
        <p:nvPicPr>
          <p:cNvPr id="2" name="Picture 1" descr="contour_Circinus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947" y="987730"/>
            <a:ext cx="4244850" cy="54864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5817048" y="5987018"/>
            <a:ext cx="3325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IC Fit: </a:t>
            </a:r>
            <a:r>
              <a:rPr lang="en-US" dirty="0" err="1" smtClean="0"/>
              <a:t>Charkraborty</a:t>
            </a:r>
            <a:r>
              <a:rPr lang="en-US" dirty="0" smtClean="0"/>
              <a:t> &amp; Fields 2013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18008364"/>
              </p:ext>
            </p:extLst>
          </p:nvPr>
        </p:nvGraphicFramePr>
        <p:xfrm>
          <a:off x="5693563" y="3714750"/>
          <a:ext cx="3505200" cy="151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64" name="Equation" r:id="rId6" imgW="1612900" imgH="698500" progId="Equation.DSMT4">
                  <p:embed/>
                </p:oleObj>
              </mc:Choice>
              <mc:Fallback>
                <p:oleObj name="Equation" r:id="rId6" imgW="1612900" imgH="6985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693563" y="3714750"/>
                        <a:ext cx="3505200" cy="151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" name="Picture 3" descr="Chi_Circinusl.eps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20" y="1034873"/>
            <a:ext cx="5486400" cy="5486400"/>
          </a:xfrm>
          <a:prstGeom prst="rect">
            <a:avLst/>
          </a:prstGeom>
        </p:spPr>
      </p:pic>
      <p:pic>
        <p:nvPicPr>
          <p:cNvPr id="12" name="Picture 11" descr="dLdE_Circinus_1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20" y="1034270"/>
            <a:ext cx="5486400" cy="5486400"/>
          </a:xfrm>
          <a:prstGeom prst="rect">
            <a:avLst/>
          </a:prstGeom>
        </p:spPr>
      </p:pic>
      <p:pic>
        <p:nvPicPr>
          <p:cNvPr id="13" name="Picture 12" descr="dLdE_Circinus_3.eps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620" y="1034770"/>
            <a:ext cx="54864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685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647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Calorimetric Limit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9555FD-DB56-824A-912C-76452B18C60D}" type="datetime1">
              <a:rPr lang="en-US" smtClean="0"/>
              <a:t>6/5/14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Xilu Wang                Fermi Summer School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1FC063-5EA9-49AF-AFAF-D68C9E82B23B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38347553"/>
              </p:ext>
            </p:extLst>
          </p:nvPr>
        </p:nvGraphicFramePr>
        <p:xfrm>
          <a:off x="6553200" y="2860731"/>
          <a:ext cx="2303462" cy="18526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71" name="Equation" r:id="rId3" imgW="850900" imgH="685800" progId="Equation.DSMT4">
                  <p:embed/>
                </p:oleObj>
              </mc:Choice>
              <mc:Fallback>
                <p:oleObj name="Equation" r:id="rId3" imgW="850900" imgH="68580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553200" y="2860731"/>
                        <a:ext cx="2303462" cy="18526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18206" y="203662"/>
            <a:ext cx="2206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PRELIMINARY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12274" y="941614"/>
            <a:ext cx="5887496" cy="5608666"/>
            <a:chOff x="1585452" y="1988"/>
            <a:chExt cx="6328919" cy="5991865"/>
          </a:xfrm>
        </p:grpSpPr>
        <p:sp>
          <p:nvSpPr>
            <p:cNvPr id="12" name="TextBox 11"/>
            <p:cNvSpPr txBox="1"/>
            <p:nvPr/>
          </p:nvSpPr>
          <p:spPr>
            <a:xfrm>
              <a:off x="1585452" y="944087"/>
              <a:ext cx="529365" cy="3750758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FF0000"/>
                  </a:solidFill>
                </a:rPr>
                <a:t>Gamma/IR  Luminosity Ratio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1970771" y="1988"/>
              <a:ext cx="5943600" cy="5991865"/>
              <a:chOff x="1970771" y="1988"/>
              <a:chExt cx="5943600" cy="5991865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1970771" y="50253"/>
                <a:ext cx="5943600" cy="5943600"/>
                <a:chOff x="1610185" y="191372"/>
                <a:chExt cx="5943600" cy="5943600"/>
              </a:xfrm>
            </p:grpSpPr>
            <p:pic>
              <p:nvPicPr>
                <p:cNvPr id="16" name="Picture 15" descr="cal.eps"/>
                <p:cNvPicPr>
                  <a:picLocks noChangeAspect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610185" y="191372"/>
                  <a:ext cx="5943600" cy="5943600"/>
                </a:xfrm>
                <a:prstGeom prst="rect">
                  <a:avLst/>
                </a:prstGeom>
              </p:spPr>
            </p:pic>
            <p:sp>
              <p:nvSpPr>
                <p:cNvPr id="18" name="TextBox 17"/>
                <p:cNvSpPr txBox="1"/>
                <p:nvPr/>
              </p:nvSpPr>
              <p:spPr>
                <a:xfrm>
                  <a:off x="2182467" y="5651105"/>
                  <a:ext cx="2696559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 smtClean="0">
                      <a:solidFill>
                        <a:srgbClr val="FF0000"/>
                      </a:solidFill>
                    </a:rPr>
                    <a:t>IR Luminosity</a:t>
                  </a:r>
                  <a:endParaRPr lang="en-US" sz="2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2213852" y="1988"/>
                <a:ext cx="433320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Star Formation Rate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99681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6908</TotalTime>
  <Words>866</Words>
  <Application>Microsoft Macintosh PowerPoint</Application>
  <PresentationFormat>On-screen Show (4:3)</PresentationFormat>
  <Paragraphs>194</Paragraphs>
  <Slides>17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Equation</vt:lpstr>
      <vt:lpstr>Document</vt:lpstr>
      <vt:lpstr>Gamma-ray Emission From Starburst Galaxies  </vt:lpstr>
      <vt:lpstr>Cosmic Rays Hays, Dermer, Castro, Wakely’s talks</vt:lpstr>
      <vt:lpstr>Starburst Galaxies</vt:lpstr>
      <vt:lpstr>The “thick-target” model</vt:lpstr>
      <vt:lpstr>Equations</vt:lpstr>
      <vt:lpstr>Key features of the model</vt:lpstr>
      <vt:lpstr>PowerPoint Presentation</vt:lpstr>
      <vt:lpstr>PowerPoint Presentation</vt:lpstr>
      <vt:lpstr>Calorimetric Limit</vt:lpstr>
      <vt:lpstr>Extragalactic Gamma-Ray  Background Emission(EGB)</vt:lpstr>
      <vt:lpstr>A Calorimetric EGB?</vt:lpstr>
      <vt:lpstr>Summary</vt:lpstr>
      <vt:lpstr>PowerPoint Presentation</vt:lpstr>
      <vt:lpstr>Model</vt:lpstr>
      <vt:lpstr>Equations</vt:lpstr>
      <vt:lpstr>Equations</vt:lpstr>
      <vt:lpstr>Extragalactic Gamma-Ray  Background Emission(EGB)</vt:lpstr>
    </vt:vector>
  </TitlesOfParts>
  <Company>UIUC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Upper Limit to the Gamma-ray Emission from Starburst Galaxies  </dc:title>
  <dc:creator>Xilu Wang</dc:creator>
  <cp:lastModifiedBy>Xilu Wang</cp:lastModifiedBy>
  <cp:revision>133</cp:revision>
  <dcterms:created xsi:type="dcterms:W3CDTF">2013-09-10T12:41:22Z</dcterms:created>
  <dcterms:modified xsi:type="dcterms:W3CDTF">2014-06-05T18:19:20Z</dcterms:modified>
</cp:coreProperties>
</file>