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1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4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5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6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7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  <p:sldMasterId id="2147483805" r:id="rId3"/>
    <p:sldMasterId id="2147483868" r:id="rId4"/>
    <p:sldMasterId id="2147483881" r:id="rId5"/>
    <p:sldMasterId id="2147483893" r:id="rId6"/>
    <p:sldMasterId id="2147483905" r:id="rId7"/>
    <p:sldMasterId id="2147483919" r:id="rId8"/>
    <p:sldMasterId id="2147483931" r:id="rId9"/>
    <p:sldMasterId id="2147483943" r:id="rId10"/>
    <p:sldMasterId id="2147484041" r:id="rId11"/>
    <p:sldMasterId id="2147484066" r:id="rId12"/>
    <p:sldMasterId id="2147484076" r:id="rId13"/>
    <p:sldMasterId id="2147484089" r:id="rId14"/>
    <p:sldMasterId id="2147484102" r:id="rId15"/>
    <p:sldMasterId id="2147484179" r:id="rId16"/>
    <p:sldMasterId id="2147484208" r:id="rId17"/>
    <p:sldMasterId id="2147484221" r:id="rId18"/>
  </p:sldMasterIdLst>
  <p:notesMasterIdLst>
    <p:notesMasterId r:id="rId62"/>
  </p:notesMasterIdLst>
  <p:sldIdLst>
    <p:sldId id="654" r:id="rId19"/>
    <p:sldId id="257" r:id="rId20"/>
    <p:sldId id="261" r:id="rId21"/>
    <p:sldId id="612" r:id="rId22"/>
    <p:sldId id="560" r:id="rId23"/>
    <p:sldId id="661" r:id="rId24"/>
    <p:sldId id="561" r:id="rId25"/>
    <p:sldId id="663" r:id="rId26"/>
    <p:sldId id="662" r:id="rId27"/>
    <p:sldId id="664" r:id="rId28"/>
    <p:sldId id="562" r:id="rId29"/>
    <p:sldId id="563" r:id="rId30"/>
    <p:sldId id="614" r:id="rId31"/>
    <p:sldId id="615" r:id="rId32"/>
    <p:sldId id="617" r:id="rId33"/>
    <p:sldId id="564" r:id="rId34"/>
    <p:sldId id="565" r:id="rId35"/>
    <p:sldId id="652" r:id="rId36"/>
    <p:sldId id="660" r:id="rId37"/>
    <p:sldId id="658" r:id="rId38"/>
    <p:sldId id="638" r:id="rId39"/>
    <p:sldId id="624" r:id="rId40"/>
    <p:sldId id="566" r:id="rId41"/>
    <p:sldId id="646" r:id="rId42"/>
    <p:sldId id="621" r:id="rId43"/>
    <p:sldId id="626" r:id="rId44"/>
    <p:sldId id="567" r:id="rId45"/>
    <p:sldId id="568" r:id="rId46"/>
    <p:sldId id="570" r:id="rId47"/>
    <p:sldId id="636" r:id="rId48"/>
    <p:sldId id="629" r:id="rId49"/>
    <p:sldId id="651" r:id="rId50"/>
    <p:sldId id="639" r:id="rId51"/>
    <p:sldId id="656" r:id="rId52"/>
    <p:sldId id="657" r:id="rId53"/>
    <p:sldId id="648" r:id="rId54"/>
    <p:sldId id="649" r:id="rId55"/>
    <p:sldId id="635" r:id="rId56"/>
    <p:sldId id="643" r:id="rId57"/>
    <p:sldId id="571" r:id="rId58"/>
    <p:sldId id="650" r:id="rId59"/>
    <p:sldId id="665" r:id="rId60"/>
    <p:sldId id="666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A50021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88" autoAdjust="0"/>
  </p:normalViewPr>
  <p:slideViewPr>
    <p:cSldViewPr>
      <p:cViewPr>
        <p:scale>
          <a:sx n="70" d="100"/>
          <a:sy n="70" d="100"/>
        </p:scale>
        <p:origin x="-58" y="100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69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slide" Target="slides/slide40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Relationship Id="rId61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slide" Target="slides/slide42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slide" Target="slides/slide4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1B042-6384-414E-9064-0CC0A37C234E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372E8-7178-47D8-9317-19684F23F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5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eber_Doust_Curtis#cite_note-plo13-3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goodreads.com/work/quotes/848942" TargetMode="External"/><Relationship Id="rId4" Type="http://schemas.openxmlformats.org/officeDocument/2006/relationships/hyperlink" Target="http://www.goodreads.com/author/show/10017.Sigmund_Freud" TargetMode="Externa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standard blazar paradigm consists of a supermassive black hole that expels relativistic jets of magnetized plasma in our direction. This plasma entrains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nonthermal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synchrotron-emitting electrons that furthermore scatter internally-produced synchrotron photons as well as externally-produced photons from the accretion-disk, the broad-line region, and the infrared-emitting torus. This picture has been very successful in reproducing the two-humped blazar spectral energy distribution. Yet various discontents persist, including (1) ultra-short variability 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energies—shorter than the dynamical timescale across the black hole; (2)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spectral breaks in flat spectrum radio quasars and BL Lac objects with synchrotron peak frequencies &lt; 1e14 Hz; (3) very-high energy (VHE; &gt;100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radiation from  FSRQs; (4) evidence for  a hard spectral component in high-synchrotron peaked objects, found when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deabsorbing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measured VHE spectrum using conventional extragalactic background light (EBL) models; (5) an unusual slowly varying class of BL Lac objects.  Some of these problems can be resolved by introducing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hadronic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component into the blazar paradigm, consistent with the hypothesis that blazars are sources of ultra-high energy cosmic rays. Gamma-ray observations with the Cherenkov Telescope Array and neutrino observations with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IceCube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be important to test this hypothesis.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F5A601-9810-FB46-850E-1F760CE3DD4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00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09572" name="Slide Number Placeholder 3"/>
          <p:cNvSpPr txBox="1">
            <a:spLocks noGrp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 anchor="b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203D377-5D2B-427D-8A32-9DF259CCBAE7}" type="slidenum">
              <a:rPr lang="en-US" altLang="en-US" sz="12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en-US" sz="120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09572" name="Slide Number Placeholder 3"/>
          <p:cNvSpPr txBox="1">
            <a:spLocks noGrp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 anchor="b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203D377-5D2B-427D-8A32-9DF259CCBAE7}" type="slidenum">
              <a:rPr lang="en-US" altLang="en-US" sz="12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 sz="120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latin typeface="Arial" pitchFamily="34" charset="0"/>
            </a:endParaRPr>
          </a:p>
        </p:txBody>
      </p:sp>
      <p:sp>
        <p:nvSpPr>
          <p:cNvPr id="71684" name="Slide Number Placeholder 3"/>
          <p:cNvSpPr txBox="1">
            <a:spLocks noGrp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28" tIns="44964" rIns="89928" bIns="44964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73975158-B57B-4F69-A42B-9CBB5C7BF005}" type="slidenum">
              <a:rPr lang="en-US" altLang="en-US" sz="1200">
                <a:latin typeface="Calibri" pitchFamily="34" charset="0"/>
                <a:cs typeface="Arial" pitchFamily="34" charset="0"/>
              </a:rPr>
              <a:pPr algn="r" eaLnBrk="1" hangingPunct="1"/>
              <a:t>19</a:t>
            </a:fld>
            <a:endParaRPr lang="en-US" altLang="en-US" sz="120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28" tIns="44964" rIns="89928" bIns="44964"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88068" name="Slide Number Placeholder 3"/>
          <p:cNvSpPr txBox="1">
            <a:spLocks noGrp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28" tIns="44964" rIns="89928" bIns="44964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7A366DE3-CD10-4062-BE43-A9C7587BA0C6}" type="slidenum">
              <a:rPr lang="en-US" altLang="en-US" sz="12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en-US" sz="120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DA699D-90D5-41D8-9D53-BA91F2594945}" type="slidenum">
              <a:rPr lang="en-US" altLang="en-US">
                <a:solidFill>
                  <a:prstClr val="black"/>
                </a:solidFill>
              </a:rPr>
              <a:pPr/>
              <a:t>21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b="1" dirty="0"/>
              <a:t>The </a:t>
            </a:r>
            <a:r>
              <a:rPr lang="en-GB" altLang="en-US" b="1" dirty="0">
                <a:solidFill>
                  <a:srgbClr val="CC0000"/>
                </a:solidFill>
              </a:rPr>
              <a:t>Extragalactic Background Light (EBL)</a:t>
            </a:r>
            <a:r>
              <a:rPr lang="en-GB" altLang="en-US" b="1" dirty="0"/>
              <a:t> is dominated by the background radiation from all the stars which have ever existed, either directly (UV-optical) or through absorption and </a:t>
            </a:r>
            <a:r>
              <a:rPr lang="en-GB" altLang="en-US" b="1" dirty="0" err="1"/>
              <a:t>reradiation</a:t>
            </a:r>
            <a:r>
              <a:rPr lang="en-GB" altLang="en-US" b="1" dirty="0"/>
              <a:t> by dust (IR)</a:t>
            </a:r>
          </a:p>
          <a:p>
            <a:r>
              <a:rPr lang="en-GB" altLang="en-US" b="1" dirty="0"/>
              <a:t>Why is it important?</a:t>
            </a:r>
          </a:p>
          <a:p>
            <a:r>
              <a:rPr lang="en-GB" altLang="en-US" dirty="0">
                <a:solidFill>
                  <a:srgbClr val="000000"/>
                </a:solidFill>
              </a:rPr>
              <a:t> Contains information about the evolution of matter in the universe: star formation history, dust extinction, light absorption and re-emission by dust, </a:t>
            </a:r>
            <a:r>
              <a:rPr lang="en-GB" altLang="en-US" dirty="0" err="1">
                <a:solidFill>
                  <a:srgbClr val="000000"/>
                </a:solidFill>
              </a:rPr>
              <a:t>etc</a:t>
            </a:r>
            <a:endParaRPr lang="en-GB" altLang="en-US" dirty="0">
              <a:solidFill>
                <a:srgbClr val="000000"/>
              </a:solidFill>
            </a:endParaRPr>
          </a:p>
          <a:p>
            <a:r>
              <a:rPr lang="en-GB" altLang="en-US" dirty="0">
                <a:solidFill>
                  <a:srgbClr val="000000"/>
                </a:solidFill>
              </a:rPr>
              <a:t> Knowledge of the absorption effects due to EBL is necessary to infer the intrinsic spectra of extragalactic gamma-ray sources.</a:t>
            </a:r>
            <a:endParaRPr lang="en-GB" altLang="en-US" b="1" dirty="0"/>
          </a:p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79876" name="Slide Number Placeholder 3"/>
          <p:cNvSpPr txBox="1">
            <a:spLocks noGrp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28" tIns="44964" rIns="89928" bIns="44964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C7B31F1F-50DF-4A40-BF11-5675E964E07D}" type="slidenum">
              <a:rPr lang="en-US" altLang="en-US" sz="120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pPr algn="r" eaLnBrk="1" hangingPunct="1"/>
              <a:t>24</a:t>
            </a:fld>
            <a:endParaRPr lang="en-US" altLang="en-US" sz="120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28" tIns="44964" rIns="89928" bIns="44964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B9B4A321-6BE7-49B1-A3C5-DE334E4FBF52}" type="slidenum">
              <a:rPr lang="en-US" altLang="en-US" sz="1200">
                <a:solidFill>
                  <a:prstClr val="black"/>
                </a:solidFill>
                <a:latin typeface="Calibri" pitchFamily="34" charset="0"/>
                <a:cs typeface="Arial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en-US" sz="120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10596" name="Slide Number Placeholder 3"/>
          <p:cNvSpPr txBox="1">
            <a:spLocks noGrp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 anchor="b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B424EE4-5CE5-47AD-B52E-EF63404F0AF1}" type="slidenum">
              <a:rPr lang="en-US" altLang="en-US" sz="120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pPr algn="r" eaLnBrk="1" hangingPunct="1"/>
              <a:t>26</a:t>
            </a:fld>
            <a:endParaRPr lang="en-US" altLang="en-US" sz="120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7" rIns="91433" bIns="45717" anchor="b"/>
          <a:lstStyle>
            <a:lvl1pPr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AE0C26C2-80FB-495B-B153-0D890D36BB71}" type="slidenum">
              <a:rPr lang="en-US" altLang="en-US" sz="1200">
                <a:solidFill>
                  <a:srgbClr val="000000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1835"/>
            <a:ext cx="5028370" cy="4116365"/>
          </a:xfrm>
          <a:noFill/>
        </p:spPr>
        <p:txBody>
          <a:bodyPr/>
          <a:lstStyle/>
          <a:p>
            <a:pPr marL="918141" lvl="1" indent="-524652">
              <a:spcBef>
                <a:spcPct val="20000"/>
              </a:spcBef>
              <a:buFontTx/>
              <a:buAutoNum type="arabicPeriod"/>
            </a:pPr>
            <a:r>
              <a:rPr lang="en-US" altLang="en-US" b="1" smtClean="0">
                <a:latin typeface="Calibri" pitchFamily="34" charset="0"/>
              </a:rPr>
              <a:t>Radio-optical-</a:t>
            </a:r>
            <a:r>
              <a:rPr lang="en-US" altLang="en-US" b="1" smtClean="0">
                <a:latin typeface="Symbol" pitchFamily="18" charset="2"/>
              </a:rPr>
              <a:t>g</a:t>
            </a:r>
            <a:r>
              <a:rPr lang="en-US" altLang="en-US" b="1" smtClean="0">
                <a:latin typeface="Calibri" pitchFamily="34" charset="0"/>
              </a:rPr>
              <a:t> correlations PKS 1510-089, OJ 287</a:t>
            </a:r>
          </a:p>
          <a:p>
            <a:pPr marL="918141" lvl="1" indent="-524652">
              <a:spcBef>
                <a:spcPct val="20000"/>
              </a:spcBef>
              <a:buFontTx/>
              <a:buAutoNum type="arabicPeriod"/>
            </a:pPr>
            <a:r>
              <a:rPr lang="en-US" altLang="en-US" b="1" smtClean="0">
                <a:latin typeface="Calibri" pitchFamily="34" charset="0"/>
              </a:rPr>
              <a:t>Optical polarization angle swings: 3C 279, </a:t>
            </a:r>
          </a:p>
          <a:p>
            <a:pPr marL="918141" lvl="1" indent="-524652">
              <a:spcBef>
                <a:spcPct val="20000"/>
              </a:spcBef>
              <a:buFontTx/>
              <a:buAutoNum type="arabicPeriod"/>
            </a:pPr>
            <a:r>
              <a:rPr lang="en-US" altLang="en-US" b="1" smtClean="0">
                <a:latin typeface="Calibri" pitchFamily="34" charset="0"/>
              </a:rPr>
              <a:t>Rapid variability, large luminosity implies inner jet origin of </a:t>
            </a:r>
            <a:r>
              <a:rPr lang="en-US" altLang="en-US" b="1" smtClean="0">
                <a:latin typeface="Symbol" pitchFamily="18" charset="2"/>
              </a:rPr>
              <a:t>g</a:t>
            </a:r>
            <a:r>
              <a:rPr lang="en-US" altLang="en-US" b="1" smtClean="0">
                <a:latin typeface="Calibri" pitchFamily="34" charset="0"/>
              </a:rPr>
              <a:t> rays</a:t>
            </a:r>
            <a:endParaRPr lang="en-US" altLang="en-US" sz="700" b="1">
              <a:latin typeface="Calibri" pitchFamily="34" charset="0"/>
            </a:endParaRPr>
          </a:p>
          <a:p>
            <a:pPr marL="918141" lvl="1" indent="-524652">
              <a:spcBef>
                <a:spcPct val="20000"/>
              </a:spcBef>
              <a:buFontTx/>
              <a:buAutoNum type="arabicPeriod"/>
            </a:pPr>
            <a:r>
              <a:rPr lang="en-US" altLang="en-US" b="1" smtClean="0">
                <a:latin typeface="Calibri" pitchFamily="34" charset="0"/>
              </a:rPr>
              <a:t>4C +21.35</a:t>
            </a:r>
          </a:p>
          <a:p>
            <a:pPr eaLnBrk="1" hangingPunct="1"/>
            <a:endParaRPr lang="en-US" altLang="en-US" sz="7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7" rIns="91433" bIns="45717" anchor="b"/>
          <a:lstStyle>
            <a:lvl1pPr defTabSz="9302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F2FEF201-7135-4B6A-B7DE-2532F1ACD413}" type="slidenum">
              <a:rPr lang="en-US" altLang="en-US" sz="1200"/>
              <a:pPr algn="r" eaLnBrk="1" hangingPunct="1"/>
              <a:t>34</a:t>
            </a:fld>
            <a:endParaRPr lang="en-US" alt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Light, medium,</a:t>
            </a:r>
          </a:p>
          <a:p>
            <a:pPr eaLnBrk="1" hangingPunct="1"/>
            <a:r>
              <a:rPr lang="en-US" altLang="en-US" smtClean="0"/>
              <a:t>and dark gray: known observational</a:t>
            </a:r>
          </a:p>
          <a:p>
            <a:pPr eaLnBrk="1" hangingPunct="1"/>
            <a:r>
              <a:rPr lang="en-US" altLang="en-US" smtClean="0"/>
              <a:t>bounds on the</a:t>
            </a:r>
          </a:p>
          <a:p>
            <a:pPr eaLnBrk="1" hangingPunct="1"/>
            <a:r>
              <a:rPr lang="en-US" altLang="en-US" smtClean="0"/>
              <a:t>strength and correlation</a:t>
            </a:r>
          </a:p>
          <a:p>
            <a:pPr eaLnBrk="1" hangingPunct="1"/>
            <a:r>
              <a:rPr lang="en-US" altLang="en-US" smtClean="0"/>
              <a:t>length of EGMF, summarized</a:t>
            </a:r>
          </a:p>
          <a:p>
            <a:pPr eaLnBrk="1" hangingPunct="1"/>
            <a:r>
              <a:rPr lang="en-US" altLang="en-US" smtClean="0"/>
              <a:t>in (25). The bound</a:t>
            </a:r>
          </a:p>
          <a:p>
            <a:pPr eaLnBrk="1" hangingPunct="1"/>
            <a:r>
              <a:rPr lang="en-US" altLang="en-US" smtClean="0"/>
              <a:t>from Big Bang nucleosynthesis</a:t>
            </a:r>
          </a:p>
          <a:p>
            <a:pPr eaLnBrk="1" hangingPunct="1"/>
            <a:r>
              <a:rPr lang="en-US" altLang="en-US" smtClean="0"/>
              <a:t>(BBN) is from (2).</a:t>
            </a:r>
          </a:p>
          <a:p>
            <a:pPr eaLnBrk="1" hangingPunct="1"/>
            <a:r>
              <a:rPr lang="en-US" altLang="en-US" smtClean="0"/>
              <a:t>The black hatched region</a:t>
            </a:r>
          </a:p>
          <a:p>
            <a:pPr eaLnBrk="1" hangingPunct="1"/>
            <a:r>
              <a:rPr lang="en-US" altLang="en-US" smtClean="0"/>
              <a:t>shows the lower bound</a:t>
            </a:r>
          </a:p>
          <a:p>
            <a:pPr eaLnBrk="1" hangingPunct="1"/>
            <a:r>
              <a:rPr lang="en-US" altLang="en-US" smtClean="0"/>
              <a:t>on the EGMF derived</a:t>
            </a:r>
          </a:p>
          <a:p>
            <a:pPr eaLnBrk="1" hangingPunct="1"/>
            <a:r>
              <a:rPr lang="en-US" altLang="en-US" smtClean="0"/>
              <a:t>from observations of 1ES</a:t>
            </a:r>
          </a:p>
          <a:p>
            <a:pPr eaLnBrk="1" hangingPunct="1"/>
            <a:r>
              <a:rPr lang="en-US" altLang="en-US" smtClean="0"/>
              <a:t>0347-121(cross-hatching)</a:t>
            </a:r>
          </a:p>
          <a:p>
            <a:pPr eaLnBrk="1" hangingPunct="1"/>
            <a:r>
              <a:rPr lang="en-US" altLang="en-US" smtClean="0"/>
              <a:t>and 1ES 0229+200 (single</a:t>
            </a:r>
          </a:p>
          <a:p>
            <a:pPr eaLnBrk="1" hangingPunct="1"/>
            <a:r>
              <a:rPr lang="en-US" altLang="en-US" smtClean="0"/>
              <a:t>diagonal hatching) in</a:t>
            </a:r>
          </a:p>
          <a:p>
            <a:pPr eaLnBrk="1" hangingPunct="1"/>
            <a:r>
              <a:rPr lang="en-US" altLang="en-US" smtClean="0"/>
              <a:t>this paper. Orange hatched</a:t>
            </a:r>
          </a:p>
          <a:p>
            <a:pPr eaLnBrk="1" hangingPunct="1"/>
            <a:r>
              <a:rPr lang="en-US" altLang="en-US" smtClean="0"/>
              <a:t>regions show the allowed</a:t>
            </a:r>
          </a:p>
          <a:p>
            <a:pPr eaLnBrk="1" hangingPunct="1"/>
            <a:r>
              <a:rPr lang="en-US" altLang="en-US" smtClean="0"/>
              <a:t>ranges of B and lB for</a:t>
            </a:r>
          </a:p>
          <a:p>
            <a:pPr eaLnBrk="1" hangingPunct="1"/>
            <a:r>
              <a:rPr lang="en-US" altLang="en-US" smtClean="0"/>
              <a:t>magnetic fields generated</a:t>
            </a:r>
          </a:p>
          <a:p>
            <a:pPr eaLnBrk="1" hangingPunct="1"/>
            <a:r>
              <a:rPr lang="en-US" altLang="en-US" smtClean="0"/>
              <a:t>at the epoch of inflation</a:t>
            </a:r>
          </a:p>
          <a:p>
            <a:pPr eaLnBrk="1" hangingPunct="1"/>
            <a:r>
              <a:rPr lang="en-US" altLang="en-US" smtClean="0"/>
              <a:t>(horizontal hatching), the</a:t>
            </a:r>
          </a:p>
          <a:p>
            <a:pPr eaLnBrk="1" hangingPunct="1"/>
            <a:r>
              <a:rPr lang="en-US" altLang="en-US" smtClean="0"/>
              <a:t>electroweak phase transition</a:t>
            </a:r>
          </a:p>
          <a:p>
            <a:pPr eaLnBrk="1" hangingPunct="1"/>
            <a:r>
              <a:rPr lang="en-US" altLang="en-US" smtClean="0"/>
              <a:t>(dense vertical hatching),</a:t>
            </a:r>
          </a:p>
          <a:p>
            <a:pPr eaLnBrk="1" hangingPunct="1"/>
            <a:r>
              <a:rPr lang="en-US" altLang="en-US" smtClean="0"/>
              <a:t>QCD phase transition</a:t>
            </a:r>
          </a:p>
          <a:p>
            <a:pPr eaLnBrk="1" hangingPunct="1"/>
            <a:r>
              <a:rPr lang="en-US" altLang="en-US" smtClean="0"/>
              <a:t>(medium vertical hatching),</a:t>
            </a:r>
          </a:p>
          <a:p>
            <a:pPr eaLnBrk="1" hangingPunct="1"/>
            <a:r>
              <a:rPr lang="en-US" altLang="en-US" smtClean="0"/>
              <a:t>and epoch of recombination (light vertical hatching) (25). White ellipses show the range of measured</a:t>
            </a:r>
          </a:p>
          <a:p>
            <a:pPr eaLnBrk="1" hangingPunct="1"/>
            <a:r>
              <a:rPr lang="en-US" altLang="en-US" smtClean="0"/>
              <a:t>magnetic field strengths and correlation lengths in galaxies and galaxy clusters.</a:t>
            </a:r>
          </a:p>
          <a:p>
            <a:pPr eaLnBrk="1" hangingPunct="1"/>
            <a:r>
              <a:rPr lang="en-US" altLang="en-US" smtClean="0"/>
              <a:t>74 2 APRIL 2010 VOL 328 SCIENCE www.sciencemag.org</a:t>
            </a:r>
          </a:p>
          <a:p>
            <a:pPr eaLnBrk="1" hangingPunct="1"/>
            <a:r>
              <a:rPr lang="en-US" altLang="en-US" smtClean="0"/>
              <a:t>REPORTS</a:t>
            </a:r>
          </a:p>
          <a:p>
            <a:pPr eaLnBrk="1" hangingPunct="1"/>
            <a:r>
              <a:rPr lang="en-US" altLang="en-US" smtClean="0"/>
              <a:t>Downloaded from www.sciencemag.org on August 31, 2010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"curious straight ray ... apparently connected with the nucleus by a thin line of matter."</a:t>
            </a:r>
            <a:r>
              <a:rPr lang="en-US" baseline="30000" dirty="0" smtClean="0">
                <a:hlinkClick r:id="rId3"/>
              </a:rPr>
              <a:t>[</a:t>
            </a:r>
            <a:endParaRPr lang="en-US" dirty="0" smtClean="0"/>
          </a:p>
          <a:p>
            <a:endParaRPr lang="en-US" dirty="0" smtClean="0"/>
          </a:p>
          <a:p>
            <a:r>
              <a:rPr lang="pt-BR" dirty="0" smtClean="0"/>
              <a:t>MESSIER 087 12h30m49.4s +12d23m28s G 1284 0.004283   </a:t>
            </a:r>
          </a:p>
          <a:p>
            <a:endParaRPr lang="en-US" dirty="0" smtClean="0"/>
          </a:p>
          <a:p>
            <a:r>
              <a:rPr lang="en-US" dirty="0" smtClean="0"/>
              <a:t>“Beauty has no obvious use; nor is there any clear cultural necessity for it. Yet civilization could not do without it.” </a:t>
            </a:r>
            <a:br>
              <a:rPr lang="en-US" dirty="0" smtClean="0"/>
            </a:br>
            <a:r>
              <a:rPr lang="en-US" dirty="0" smtClean="0"/>
              <a:t>― </a:t>
            </a:r>
            <a:r>
              <a:rPr lang="en-US" dirty="0" smtClean="0">
                <a:hlinkClick r:id="rId4"/>
              </a:rPr>
              <a:t>Sigmund Freud</a:t>
            </a:r>
            <a:r>
              <a:rPr lang="en-US" dirty="0" smtClean="0"/>
              <a:t>, </a:t>
            </a:r>
            <a:r>
              <a:rPr lang="en-US" i="1" dirty="0" smtClean="0">
                <a:hlinkClick r:id="rId5"/>
              </a:rPr>
              <a:t>Civilization and Its Discontents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F5A601-9810-FB46-850E-1F760CE3DD4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365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3588" cy="3430587"/>
          </a:xfrm>
          <a:ln/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>
          <a:xfrm>
            <a:off x="917058" y="4342939"/>
            <a:ext cx="5023884" cy="41174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US" sz="1200" b="1" dirty="0" smtClean="0">
                <a:latin typeface="Calibri" pitchFamily="34" charset="0"/>
              </a:rPr>
              <a:t>Find minimum required jet powers and predictions for CTA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26628" name="Slide Number Placeholder 3"/>
          <p:cNvSpPr txBox="1">
            <a:spLocks noGrp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28" tIns="44964" rIns="89928" bIns="44964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74256C12-A82A-4CCC-AF4F-AD251C933F81}" type="slidenum">
              <a:rPr lang="en-US" altLang="en-US" sz="120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 altLang="en-US" sz="120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0766" indent="-28106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4255" indent="-224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3957" indent="-224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23659" indent="-2248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73361" indent="-224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23062" indent="-224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72764" indent="-224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22466" indent="-22485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A85DAB1-A53E-470D-882E-5762AEDAED48}" type="slidenum">
              <a:rPr lang="en-US" altLang="en-US" smtClean="0">
                <a:solidFill>
                  <a:prstClr val="black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39</a:t>
            </a:fld>
            <a:endParaRPr lang="en-US" altLang="en-US" smtClean="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b="1" smtClean="0"/>
              <a:t>Pair secondaries of </a:t>
            </a:r>
            <a:r>
              <a:rPr lang="en-US" altLang="en-US" b="1" smtClean="0">
                <a:latin typeface="Symbol" pitchFamily="18" charset="2"/>
              </a:rPr>
              <a:t>g</a:t>
            </a:r>
            <a:r>
              <a:rPr lang="en-US" altLang="en-US" b="1" smtClean="0"/>
              <a:t> rays formed by </a:t>
            </a:r>
            <a:r>
              <a:rPr lang="en-US" altLang="en-US" sz="1600" b="1">
                <a:latin typeface="Symbol" pitchFamily="18" charset="2"/>
              </a:rPr>
              <a:t>gg</a:t>
            </a:r>
            <a:r>
              <a:rPr lang="en-US" altLang="en-US" sz="1600" b="1">
                <a:latin typeface="Times New Roman" pitchFamily="18" charset="0"/>
              </a:rPr>
              <a:t> </a:t>
            </a:r>
            <a:r>
              <a:rPr lang="en-US" altLang="en-US" sz="1600" b="1">
                <a:latin typeface="Times New Roman" pitchFamily="18" charset="0"/>
                <a:sym typeface="Symbol" pitchFamily="18" charset="2"/>
              </a:rPr>
              <a:t></a:t>
            </a:r>
            <a:r>
              <a:rPr lang="en-US" altLang="en-US" sz="160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altLang="en-US" b="1" smtClean="0"/>
              <a:t>e</a:t>
            </a:r>
            <a:r>
              <a:rPr lang="en-US" altLang="en-US" b="1" baseline="30000" smtClean="0"/>
              <a:t>+</a:t>
            </a:r>
            <a:r>
              <a:rPr lang="en-US" altLang="en-US" b="1" smtClean="0"/>
              <a:t>e</a:t>
            </a:r>
            <a:r>
              <a:rPr lang="en-US" altLang="en-US" b="1" baseline="30000" smtClean="0"/>
              <a:t>-</a:t>
            </a:r>
            <a:r>
              <a:rPr lang="en-US" altLang="en-US" sz="1600">
                <a:latin typeface="Times New Roman" pitchFamily="18" charset="0"/>
              </a:rPr>
              <a:t> </a:t>
            </a:r>
            <a:r>
              <a:rPr lang="en-US" altLang="en-US" b="1" smtClean="0"/>
              <a:t> with photons of the extragalactic background light (EBL)</a:t>
            </a:r>
            <a:endParaRPr lang="en-US" altLang="en-US" sz="1600">
              <a:latin typeface="Times New Roman" pitchFamily="18" charset="0"/>
            </a:endParaRPr>
          </a:p>
          <a:p>
            <a:endParaRPr lang="en-US" altLang="en-US" sz="1800"/>
          </a:p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22C99A-88CE-F648-B72B-8821929769CC}" type="slidenum">
              <a:rPr lang="en-US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9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9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defRPr/>
            </a:pPr>
            <a:endParaRPr lang="en-US" sz="14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018"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30766" indent="-281064" defTabSz="915018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24255" indent="-224851" defTabSz="915018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573957" indent="-224851" defTabSz="915018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23659" indent="-224851" defTabSz="915018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473361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23062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372764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22466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318ECB-0A4C-423F-8CE5-7FD57925B2C6}" type="slidenum">
              <a:rPr lang="en-US" altLang="en-US" sz="1200" b="0">
                <a:solidFill>
                  <a:prstClr val="black"/>
                </a:solidFill>
              </a:rPr>
              <a:pPr eaLnBrk="1" hangingPunct="1"/>
              <a:t>42</a:t>
            </a:fld>
            <a:endParaRPr lang="en-US" altLang="en-US" sz="1200" b="0">
              <a:solidFill>
                <a:prstClr val="black"/>
              </a:solidFill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31 &gt; 10 sigma EGRET sources</a:t>
            </a:r>
          </a:p>
          <a:p>
            <a:pPr eaLnBrk="1" hangingPunct="1"/>
            <a:r>
              <a:rPr lang="en-US" altLang="en-US" smtClean="0"/>
              <a:t>41 other: 2 starburst, 6 RG, 2 SSRQs, 5 NLRGs</a:t>
            </a:r>
          </a:p>
          <a:p>
            <a:pPr eaLnBrk="1" hangingPunct="1"/>
            <a:r>
              <a:rPr lang="en-US" altLang="en-US" smtClean="0"/>
              <a:t>72 unknown either no optical spectrum or insufficient statistics to determine if FSRQ or BL Lac</a:t>
            </a:r>
          </a:p>
          <a:p>
            <a:pPr eaLnBrk="1" hangingPunct="1"/>
            <a:r>
              <a:rPr lang="en-US" altLang="en-US" smtClean="0"/>
              <a:t>Crab: 184.5 -5.8</a:t>
            </a:r>
          </a:p>
          <a:p>
            <a:pPr eaLnBrk="1" hangingPunct="1"/>
            <a:r>
              <a:rPr lang="en-US" altLang="en-US" smtClean="0"/>
              <a:t>Lines refer to z = 0.2, 0.5, 1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3400"/>
            <a:ext cx="5028370" cy="4114800"/>
          </a:xfrm>
          <a:noFill/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altLang="en-US" sz="1400" dirty="0" err="1"/>
              <a:t>Fanaroff</a:t>
            </a:r>
            <a:r>
              <a:rPr lang="en-US" altLang="en-US" sz="1400" dirty="0"/>
              <a:t>-Riley Classification: </a:t>
            </a:r>
            <a:endParaRPr lang="en-US" altLang="en-US" dirty="0" smtClean="0"/>
          </a:p>
          <a:p>
            <a:pPr algn="just" eaLnBrk="1" hangingPunct="1">
              <a:spcBef>
                <a:spcPct val="0"/>
              </a:spcBef>
            </a:pPr>
            <a:r>
              <a:rPr lang="en-US" altLang="en-US" dirty="0" smtClean="0"/>
              <a:t>Morphology correlates with radio power at 2x10</a:t>
            </a:r>
            <a:r>
              <a:rPr lang="en-US" altLang="en-US" baseline="30000" dirty="0" smtClean="0"/>
              <a:t>25</a:t>
            </a:r>
            <a:r>
              <a:rPr lang="en-US" altLang="en-US" dirty="0" smtClean="0"/>
              <a:t> W/Hz at 178 MHz (</a:t>
            </a:r>
            <a:r>
              <a:rPr lang="en-US" altLang="en-US" dirty="0" smtClean="0">
                <a:cs typeface="Times New Roman" pitchFamily="18" charset="0"/>
                <a:sym typeface="Symbol" pitchFamily="18" charset="2"/>
              </a:rPr>
              <a:t> 4x10</a:t>
            </a:r>
            <a:r>
              <a:rPr lang="en-US" altLang="en-US" baseline="30000" dirty="0" smtClean="0">
                <a:cs typeface="Times New Roman" pitchFamily="18" charset="0"/>
                <a:sym typeface="Symbol" pitchFamily="18" charset="2"/>
              </a:rPr>
              <a:t>40</a:t>
            </a:r>
            <a:r>
              <a:rPr lang="en-US" altLang="en-US" dirty="0" smtClean="0">
                <a:cs typeface="Times New Roman" pitchFamily="18" charset="0"/>
                <a:sym typeface="Symbol" pitchFamily="18" charset="2"/>
              </a:rPr>
              <a:t> ergs s</a:t>
            </a:r>
            <a:r>
              <a:rPr lang="en-US" altLang="en-US" baseline="30000" dirty="0" smtClean="0">
                <a:cs typeface="Times New Roman" pitchFamily="18" charset="0"/>
                <a:sym typeface="Symbol" pitchFamily="18" charset="2"/>
              </a:rPr>
              <a:t>-1</a:t>
            </a:r>
            <a:r>
              <a:rPr lang="en-US" altLang="en-US" dirty="0" smtClean="0">
                <a:cs typeface="Times New Roman" pitchFamily="18" charset="0"/>
                <a:sym typeface="Symbol" pitchFamily="18" charset="2"/>
              </a:rPr>
              <a:t>), or total radio power of 10</a:t>
            </a:r>
            <a:r>
              <a:rPr lang="en-US" altLang="en-US" baseline="30000" dirty="0" smtClean="0">
                <a:cs typeface="Times New Roman" pitchFamily="18" charset="0"/>
                <a:sym typeface="Symbol" pitchFamily="18" charset="2"/>
              </a:rPr>
              <a:t>42</a:t>
            </a:r>
            <a:r>
              <a:rPr lang="en-US" altLang="en-US" dirty="0" smtClean="0">
                <a:cs typeface="Times New Roman" pitchFamily="18" charset="0"/>
                <a:sym typeface="Symbol" pitchFamily="18" charset="2"/>
              </a:rPr>
              <a:t> ergs s</a:t>
            </a:r>
            <a:r>
              <a:rPr lang="en-US" altLang="en-US" baseline="30000" dirty="0" smtClean="0">
                <a:cs typeface="Times New Roman" pitchFamily="18" charset="0"/>
                <a:sym typeface="Symbol" pitchFamily="18" charset="2"/>
              </a:rPr>
              <a:t>-1</a:t>
            </a:r>
          </a:p>
          <a:p>
            <a:pPr algn="just" eaLnBrk="1" hangingPunct="1">
              <a:spcBef>
                <a:spcPct val="0"/>
              </a:spcBef>
            </a:pPr>
            <a:endParaRPr lang="en-US" altLang="en-US" baseline="30000" dirty="0" smtClean="0">
              <a:cs typeface="Times New Roman" pitchFamily="18" charset="0"/>
              <a:sym typeface="Symbol" pitchFamily="18" charset="2"/>
            </a:endParaRPr>
          </a:p>
          <a:p>
            <a:pPr algn="just" eaLnBrk="1" hangingPunct="1">
              <a:spcBef>
                <a:spcPct val="0"/>
              </a:spcBef>
            </a:pPr>
            <a:r>
              <a:rPr lang="en-US" altLang="en-US" dirty="0" smtClean="0"/>
              <a:t>Optical emission lines in FR IIs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en-US" dirty="0" smtClean="0"/>
              <a:t>brighter by an order of magnitude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en-US" dirty="0" smtClean="0"/>
              <a:t>than in FR Is for same galaxy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en-US" dirty="0" smtClean="0"/>
              <a:t>host brightness</a:t>
            </a:r>
            <a:endParaRPr lang="en-US" altLang="en-US" baseline="30000" dirty="0" smtClean="0">
              <a:cs typeface="Times New Roman" pitchFamily="18" charset="0"/>
              <a:sym typeface="Symbol" pitchFamily="18" charset="2"/>
            </a:endParaRPr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5018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30766" indent="-281064" defTabSz="915018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24255" indent="-224851" defTabSz="915018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573957" indent="-224851" defTabSz="915018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23659" indent="-224851" defTabSz="915018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473361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23062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372764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22466" indent="-224851" defTabSz="91501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B966166-D6E9-4EF3-9EA6-E80A27967CD2}" type="slidenum">
              <a:rPr lang="en-US" altLang="en-US" sz="1200" b="0"/>
              <a:pPr eaLnBrk="1" hangingPunct="1"/>
              <a:t>6</a:t>
            </a:fld>
            <a:endParaRPr lang="en-US" altLang="en-US" sz="1200" b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>
                <a:latin typeface="Arial" pitchFamily="34" charset="0"/>
              </a:rPr>
              <a:t>Cen A, NGC 1275, M87, 3C 78, PKS 0625-35, NGC 6251, 3C 111 (FR2 at low galactic latitudes)</a:t>
            </a:r>
          </a:p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07524" name="Slide Number Placeholder 3"/>
          <p:cNvSpPr txBox="1">
            <a:spLocks noGrp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 anchor="b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C607D0A6-7EC9-4D75-8704-568B99A0304F}" type="slidenum">
              <a:rPr lang="en-US" altLang="en-US" sz="12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A6265F-C622-4631-AE7A-9F48D1CB8867}" type="slidenum">
              <a:rPr lang="en-US" altLang="en-US">
                <a:solidFill>
                  <a:prstClr val="black"/>
                </a:solidFill>
              </a:rPr>
              <a:pPr/>
              <a:t>13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2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260" y="4341835"/>
            <a:ext cx="5031482" cy="4117932"/>
          </a:xfrm>
          <a:noFill/>
        </p:spPr>
        <p:txBody>
          <a:bodyPr/>
          <a:lstStyle/>
          <a:p>
            <a:r>
              <a:rPr lang="en-US" altLang="en-US" sz="1200" b="0" dirty="0" smtClean="0">
                <a:latin typeface="Times New Roman" pitchFamily="18" charset="0"/>
              </a:rPr>
              <a:t>Comoving size </a:t>
            </a:r>
            <a:r>
              <a:rPr lang="en-US" altLang="en-US" sz="1200" b="0" dirty="0" smtClean="0">
                <a:latin typeface="Times New Roman" pitchFamily="18" charset="0"/>
                <a:sym typeface="Symbol" pitchFamily="18" charset="2"/>
              </a:rPr>
              <a:t> </a:t>
            </a:r>
            <a:r>
              <a:rPr lang="en-US" altLang="en-US" sz="1200" b="0" dirty="0" smtClean="0">
                <a:latin typeface="Symbol" pitchFamily="18" charset="2"/>
              </a:rPr>
              <a:t>Gamma</a:t>
            </a:r>
            <a:r>
              <a:rPr lang="en-US" altLang="en-US" sz="1200" b="0" dirty="0" smtClean="0">
                <a:latin typeface="Times New Roman" pitchFamily="18" charset="0"/>
              </a:rPr>
              <a:t> larger </a:t>
            </a:r>
          </a:p>
          <a:p>
            <a:r>
              <a:rPr lang="en-US" altLang="en-US" sz="1200" b="0" dirty="0" smtClean="0">
                <a:latin typeface="Times New Roman" pitchFamily="18" charset="0"/>
              </a:rPr>
              <a:t>Two limits on </a:t>
            </a:r>
            <a:r>
              <a:rPr lang="en-US" altLang="en-US" sz="1200" b="0" dirty="0" err="1" smtClean="0">
                <a:latin typeface="Times New Roman" pitchFamily="18" charset="0"/>
              </a:rPr>
              <a:t>variabiity</a:t>
            </a:r>
            <a:r>
              <a:rPr lang="en-US" altLang="en-US" sz="1200" b="0" baseline="0" dirty="0" smtClean="0">
                <a:latin typeface="Times New Roman" pitchFamily="18" charset="0"/>
              </a:rPr>
              <a:t> time: off axis, and size of emission region</a:t>
            </a:r>
            <a:endParaRPr lang="en-US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 smtClean="0">
                <a:solidFill>
                  <a:srgbClr val="000000"/>
                </a:solidFill>
              </a:rPr>
              <a:t>Maximum collimation (and reduction from apparent to absolute powers)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 dirty="0" smtClean="0">
                <a:solidFill>
                  <a:srgbClr val="000000"/>
                </a:solidFill>
              </a:rPr>
              <a:t>when jet opening angle</a:t>
            </a:r>
          </a:p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77828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1pPr>
            <a:lvl2pPr marL="685817" indent="-263776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2pPr>
            <a:lvl3pPr marL="1055103" indent="-211021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3pPr>
            <a:lvl4pPr marL="1477145" indent="-211021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4pPr>
            <a:lvl5pPr marL="1899186" indent="-211021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en-US" smtClean="0">
                <a:solidFill>
                  <a:prstClr val="black"/>
                </a:solidFill>
              </a:rPr>
              <a:t>Charles Dermer</a:t>
            </a:r>
          </a:p>
        </p:txBody>
      </p:sp>
      <p:sp>
        <p:nvSpPr>
          <p:cNvPr id="7782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1pPr>
            <a:lvl2pPr marL="685817" indent="-263776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2pPr>
            <a:lvl3pPr marL="1055103" indent="-211021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3pPr>
            <a:lvl4pPr marL="1477145" indent="-211021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4pPr>
            <a:lvl5pPr marL="1899186" indent="-211021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3B29D6-7AA0-413D-980F-DD25A92FDBEC}" type="slidenum">
              <a:rPr lang="fr-FR" altLang="en-U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15</a:t>
            </a:fld>
            <a:endParaRPr lang="fr-FR" alt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393489" lvl="1"/>
            <a:endParaRPr lang="en-US" altLang="en-US" sz="1600" b="1" dirty="0"/>
          </a:p>
          <a:p>
            <a:pPr marL="393489" lvl="1">
              <a:buFontTx/>
              <a:buAutoNum type="arabicPeriod"/>
            </a:pPr>
            <a:r>
              <a:rPr lang="en-US" altLang="en-US" b="1" dirty="0" smtClean="0"/>
              <a:t> Power law injection</a:t>
            </a:r>
          </a:p>
          <a:p>
            <a:pPr marL="393489" lvl="1">
              <a:buFontTx/>
              <a:buAutoNum type="arabicPeriod"/>
            </a:pPr>
            <a:r>
              <a:rPr lang="en-US" altLang="en-US" sz="1800" b="1" dirty="0"/>
              <a:t> Nonlinear losses (SSC)</a:t>
            </a:r>
          </a:p>
          <a:p>
            <a:pPr marL="393489" lvl="1">
              <a:buFontTx/>
              <a:buAutoNum type="arabicPeriod"/>
            </a:pPr>
            <a:r>
              <a:rPr lang="en-US" altLang="en-US" sz="1600" b="1" dirty="0"/>
              <a:t> Adiabatic expansion</a:t>
            </a:r>
          </a:p>
          <a:p>
            <a:pPr marL="393489" lvl="1">
              <a:buFontTx/>
              <a:buAutoNum type="arabicPeriod"/>
            </a:pPr>
            <a:r>
              <a:rPr lang="en-US" altLang="en-US" sz="1400" b="1" dirty="0"/>
              <a:t> Light travel time effects</a:t>
            </a:r>
          </a:p>
          <a:p>
            <a:pPr marL="393489" lvl="1">
              <a:buFontTx/>
              <a:buAutoNum type="arabicPeriod"/>
            </a:pPr>
            <a:r>
              <a:rPr lang="en-US" altLang="en-US" b="1" dirty="0" smtClean="0"/>
              <a:t> Cascading/</a:t>
            </a:r>
            <a:r>
              <a:rPr lang="en-US" altLang="en-US" b="1" dirty="0" err="1" smtClean="0">
                <a:latin typeface="Symbol" pitchFamily="18" charset="2"/>
              </a:rPr>
              <a:t>gg</a:t>
            </a:r>
            <a:r>
              <a:rPr lang="en-US" altLang="en-US" b="1" dirty="0" smtClean="0"/>
              <a:t> pair production</a:t>
            </a:r>
          </a:p>
          <a:p>
            <a:pPr marL="393489" lvl="1">
              <a:buFontTx/>
              <a:buAutoNum type="arabicPeriod"/>
            </a:pPr>
            <a:r>
              <a:rPr lang="en-US" altLang="en-US" sz="1100" b="1" dirty="0">
                <a:solidFill>
                  <a:srgbClr val="2D389D"/>
                </a:solidFill>
              </a:rPr>
              <a:t> </a:t>
            </a:r>
            <a:r>
              <a:rPr lang="en-US" altLang="en-US" sz="1100" b="1" dirty="0" err="1">
                <a:solidFill>
                  <a:srgbClr val="2D389D"/>
                </a:solidFill>
              </a:rPr>
              <a:t>Multizone</a:t>
            </a:r>
            <a:r>
              <a:rPr lang="en-US" altLang="en-US" sz="1100" b="1" dirty="0">
                <a:solidFill>
                  <a:srgbClr val="2D389D"/>
                </a:solidFill>
              </a:rPr>
              <a:t>/spine-sheath</a:t>
            </a:r>
          </a:p>
          <a:p>
            <a:pPr marL="393489" lvl="1">
              <a:buFontTx/>
              <a:buAutoNum type="arabicPeriod"/>
            </a:pPr>
            <a:r>
              <a:rPr lang="en-US" altLang="en-US" sz="900" b="1" dirty="0">
                <a:solidFill>
                  <a:srgbClr val="2D389D"/>
                </a:solidFill>
              </a:rPr>
              <a:t> Anisotropic effects</a:t>
            </a:r>
            <a:endParaRPr lang="en-US" altLang="en-US" sz="800" b="1" dirty="0">
              <a:solidFill>
                <a:srgbClr val="2D389D"/>
              </a:solidFill>
            </a:endParaRPr>
          </a:p>
          <a:p>
            <a:pPr marL="393489" lvl="1">
              <a:buFontTx/>
              <a:buAutoNum type="arabicPeriod"/>
            </a:pPr>
            <a:r>
              <a:rPr lang="en-US" altLang="en-US" sz="800" b="1" dirty="0">
                <a:solidFill>
                  <a:srgbClr val="2D389D"/>
                </a:solidFill>
              </a:rPr>
              <a:t> Reverberation/echo</a:t>
            </a:r>
          </a:p>
          <a:p>
            <a:endParaRPr lang="en-US" altLang="en-US" dirty="0" smtClean="0"/>
          </a:p>
        </p:txBody>
      </p:sp>
      <p:sp>
        <p:nvSpPr>
          <p:cNvPr id="108548" name="Slide Number Placeholder 3"/>
          <p:cNvSpPr txBox="1">
            <a:spLocks noGrp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3" tIns="45717" rIns="91433" bIns="45717" anchor="b"/>
          <a:lstStyle>
            <a:lvl1pPr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30275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9F18FF88-B00F-456A-B2D4-4433D15542D1}" type="slidenum">
              <a:rPr lang="en-US" altLang="en-US" sz="12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0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6948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21639-AF60-4677-8E88-A1083F0CFF3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278A2-AC5C-403C-BECF-C0EA1604D6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81448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F9964-5623-4FC0-838E-0448FFE24D6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74F50-977D-4CF8-B74B-30DCCD9FF8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9705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8FB65-BD27-4F04-A749-D4B14E7E7E7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8D75F-C009-4B2F-B8BD-E432F023212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793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5726-C6F1-4FF2-BF10-6B214B80C84C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0BE2C-4DB7-4EA7-8BE0-CAB54E0D691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487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66C47-6D9F-418F-8F96-487AA27C31AF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A7F0-E0E1-4734-B24B-9B21B02155B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049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C42CE-82EC-4255-8FB1-09565F445DAC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816E4-D8E1-4C2C-9D7C-BE00551A518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62171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E33B2-CDEB-4F11-A548-5F067E9B86F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C9D97-048F-4AEF-9661-DC0EC4818DC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7637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94F9D-783D-4627-AD5A-CD4F6AB88EEE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5DD82-3C39-4470-AF6D-756A7297F23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45268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0318-9A9D-4997-9195-2EF1063DD7C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E4536-C12E-42A9-AF13-7318E0F058D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3746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DCD90-56F0-460F-B9CD-2CF71A27521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62FA4-A4AA-41A2-88EF-A6BA0219A76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28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6021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179AE-051F-44AB-8620-523E42FC4E44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9566F-265B-40A2-A83F-FE33D801EA0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68996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F3BA6-B8BE-435C-A6C0-D497B8DB0F91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2386F-4658-41D9-BBD8-6CF4722A9D6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3835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154FE-D3FA-433C-8ADD-E220B0020C40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BD8D2-3A8F-43BD-86F2-6B44076E053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7935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B0866-62FB-4FC5-A4AA-C86C94F14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6033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D7A20-88B0-4AE6-A159-C8364338C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9487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63027-C8A3-4414-AA4A-15F6B2AFB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1885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A08CF-4FB2-44F4-B0E1-6255BBFC4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1904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A58CF-9B86-4F6F-821B-C874FBEBE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6644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6C4D6-0EC8-42E0-8327-6F8F53612D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7078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382FC-11DA-4671-A23F-418CA0447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9A672-A219-47CD-9F80-BD9C4C147E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65627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41E24-DC21-41FB-8B05-CD395456C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0272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DA8F6-AE34-4636-83CC-31FA452DD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3373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6FAC8-5EFE-45BD-B032-7115BA10C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2064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2A280-6BC6-432A-A334-C51349800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7171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A397D-6F6C-C14F-B388-8A8595485F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37444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D6EAD-EE17-7F4E-9F4C-828BB9796C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21155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653B5-F6AE-B544-8EF2-60C29937C9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77374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E2A88-9103-C046-A470-E666466F46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0578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0C095-7E7A-A14F-8676-1A2663A4609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2535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31681-3DEB-104E-B887-F34212ADDA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24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BAF05-B4F5-4EA5-964E-CB4C85BD40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3640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A4990-1ADA-AF40-ABDA-618789E54B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7856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12978-65AC-FA42-8EC5-C35EBBDF5C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07896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69659-44DE-4F4A-8123-73412A09E7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04418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2700FA-6F22-4C1F-86FA-24FD1683A1F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2350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F7823D-DF11-4ADA-9158-EDEEE4167D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19370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D42D40-9DDE-4DEA-A038-E19B42E4B6B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4334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B0F199-8770-4F69-893B-F570F3AC47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59796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219227-6338-4900-8B68-861B6270F8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37215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BF26C7-42AE-4BB2-B59B-E5494457D09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7893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047DAB-F0F1-4A92-825B-C84B46C713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196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F26AB-7697-4AE5-99AB-689B862802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5576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D18239-85F3-43AD-9F51-C28EFF9726F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7019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3FFFD7-5E55-41B7-83A6-CA7BA40CAEE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10171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DFD944-2F15-465D-BC7B-85CA675E764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68795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40A3E6-D1EF-45BB-809C-B6B39059097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85724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14400" y="6477000"/>
            <a:ext cx="7086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6294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CA464879-8122-493B-82D6-3E640B670AC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7122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8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78028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7528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77312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22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4B0CC-9D89-4689-9F62-953DE0B87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3952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21507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6250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5197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6254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42375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22510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C6289-B9E3-4B29-89C9-9D27A661FF3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7676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17314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5931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7903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BD3F2-75BB-4D54-BF9F-A7546C7C08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1380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4827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4851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44817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62363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677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0832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07470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9551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C6289-B9E3-4B29-89C9-9D27A661FF3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87301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9A672-A219-47CD-9F80-BD9C4C147E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02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9CC33-DFD2-4CFB-AF37-D488806EEB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54094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BAF05-B4F5-4EA5-964E-CB4C85BD40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43741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F26AB-7697-4AE5-99AB-689B862802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780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4B0CC-9D89-4689-9F62-953DE0B879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9400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BD3F2-75BB-4D54-BF9F-A7546C7C08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41315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9CC33-DFD2-4CFB-AF37-D488806EEB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0206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FDEA9-91E6-47B6-8580-A1632D1171D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6243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22826-3F4F-46AB-AD22-6227A2F6D5B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68186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E6764-EA3F-45EB-B51F-FA69E0D5A1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7025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D67D0-4D3B-4206-BD48-2B3EF79636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8448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1AFB6-84A4-468C-9FE6-F7335D8EF9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31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FDEA9-91E6-47B6-8580-A1632D1171D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727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C6289-B9E3-4B29-89C9-9D27A661FF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7127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477000"/>
            <a:ext cx="75438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		    Kyoto, Japan              	        23 April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97C1F-7360-425E-B9EC-14D8FD9776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7587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46579-5279-4066-9952-6A7D9CF12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193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6E2EE-4EEB-4105-A90C-34FE297CB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0222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35EAD-4696-4097-AF2F-624806EEB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39788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EAB5C-8008-4DAE-9B9F-304A99062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8488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FA94F-E517-437F-BD02-956A2F87B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20139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9E54E-7410-442B-AF9C-2026AE61A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11821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			28 October 2010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A26C0-FFF1-45C0-8B9A-D63E4315E3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8634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29F68-136D-475F-BB37-D28AB9E14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61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22826-3F4F-46AB-AD22-6227A2F6D5B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06030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F608B-1766-4CF2-AB85-F385086E1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63390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9C037-F46B-4B39-87C5-69D07247C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6483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91092-95FF-4A82-AB4C-38796B646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03802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ABEF5-68D9-4AD3-B4BF-240EAF87D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8164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FAF2C-CBF7-432E-826C-A6C6A807ED3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5307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4EC60-2A31-41EB-97FD-CF15740D14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3022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C12C4-AAA7-4773-A126-B480C12EE6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35843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2FAEE-282B-444F-B007-094543C8EB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50367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7B808-A911-41E8-A3F4-4BFA13140F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9706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D7A36-D846-4014-9A2D-BDEABF0FA9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4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198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E6764-EA3F-45EB-B51F-FA69E0D5A1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225968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3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4B7DE-1F65-4DD0-86B4-5D221E3E25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58323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C476F-0F19-4094-A2D9-0E55C6A340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90128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33FD6-5189-43A0-A1F0-327837A867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61049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C135A-39BA-4C55-ABC1-C763216A88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6075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7BA02-8FE7-4723-AF02-6FB71FE20EF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766203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844DE-7D96-4400-B378-1A09CFE6CD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0680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4111A-6BC5-4144-AC0D-69015BF7BF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82843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40386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40386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84FE2-506E-43F5-846B-5513933884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306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D67D0-4D3B-4206-BD48-2B3EF79636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603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1AFB6-84A4-468C-9FE6-F7335D8EF9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8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63351-35C3-4005-99B9-BCB550F4F933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10BF3-2A83-409D-9DB6-AAD03A1A5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15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F3D2D-BDA4-4932-B2BE-93537C02C2B2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A87AF-D550-407F-B85A-2E5924D80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58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441B-CA4A-4598-841E-8FE874ABA4C9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0B07C-BE6D-4781-ABE1-358FE8F73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738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B14EF-0619-4EBD-A992-8DB13F0B11F7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06E5-F01C-4F49-9701-0D2F30086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788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46F12-62F4-48D4-BD3D-E4B762358C07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FD42F-5022-4132-ABE9-3FCD50B29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9209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A83D1-99DC-43EF-B17F-21CB094B5887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7D2F9-631A-4905-9B33-B07419729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04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29E20-F346-49AE-9F68-204BF4A303DA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0859D-B524-4AE8-A202-767F0EB2E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050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26CE1-9E89-454E-9C97-981D7424C532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E781B-993C-45D6-A0E0-D4A29B36F6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382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A40EF-15BD-4D25-A5CF-0B6A196EB146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6B5C8-6B5C-446F-8CD6-23D53BFD2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29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A051D-5913-4066-B0A0-9FC6E3CA1EB4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D08CD-1D26-47B7-9D8C-B8877DA35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88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E841E-1FE9-4259-BB84-9EDF7CA6A0DD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6D6E6-AA5D-4920-9559-D62829D77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305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58850-B68B-427D-BF11-B1D5AF67CCA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2483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2D71B-0C56-4B6D-9F07-420628BA43B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036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8172-D6E8-4DE0-B87A-9C849B4308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942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C4E15-726B-47E3-B651-05DBBB87A5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5036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52BD6-4AC5-41B4-B250-B0CB171CB2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9327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85072-DCAD-450F-86D2-F10D55FB2A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30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541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3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7D5C6-5158-46C4-84E2-EB431970B0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918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81050-B316-4F47-8364-CAAA366FF5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64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32472-BBC5-4010-98BD-D3A8574F48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0431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49FA6-A06B-44D3-95A2-DCFC949DDA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532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A62D3-2CA5-4852-960F-2A70E645153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520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77E43-8B69-431E-B7C3-B78CA0C13F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025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4BDE2-769C-4EAF-B2D4-B8AC76B7F4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578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0A51D-095C-40F4-B247-AA48EFEF40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0773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124DC-922D-45C7-8362-29609DB0FC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9165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F2EEE-1003-485C-A870-C7491665E2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975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806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84C9D-A91D-4919-A00B-CB9BAD4763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539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3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A328E-3725-42FE-B00D-DD14B4981DA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6305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B1652-3817-4F34-85A9-73342370B8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614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DF55A-498C-46B5-BE02-6A4D2F8081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614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778DA-E545-4CAF-9273-97E7E822AC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372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2B852-76C9-4B2A-8B55-525A09F4F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8414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91EE-5FB0-4227-8164-6750C1ADD7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8708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8AD45-0694-4F65-A76C-114D8A3341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0028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9F7A-958A-40E1-B4CA-43114ED0D5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815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3C5FD-E235-4046-A259-C96EFF44D8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3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C6687-97E9-4830-9451-3CB8D0AF703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109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FBDBB-C490-46F0-81EB-FE99270D88A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900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CF5CA-BE74-42DC-9B65-0104A10F00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67123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333BC-1C36-4974-B9DC-FD2CA4E3AB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6823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A4344-97FC-47EF-BB91-AB37C13C9A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8325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1077F-984D-49B3-AFC9-2E38390C35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2468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6052A-DF13-4EC6-8F93-212E8F8459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2736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07591-EE9B-418F-B79D-E3E4AC4699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2943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AA7A7-019D-4A16-B5F1-AA19FC6BD3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00383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A56CE-C699-42DD-AC3F-F301F36E50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123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5658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A1057-284F-463F-9489-7F138C1573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5924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4C800-1577-45ED-BF34-93C7081DC9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2280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80204-3CDD-4A81-A495-3AA338260E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512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7BA19-23A1-4CF6-A643-00B39C71D3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376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BC168-8255-4658-989A-33C5844D7B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8760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D041A-EFD0-450E-8325-16D22D80DC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67014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E4A5A-FA58-4E84-A216-DB1A17EF1B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5061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75B5-4C8A-47DA-B1B5-8A2DD5B7C93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8744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4ED33-3FD4-4277-AE50-814A9DFAFF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574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28529-8F4B-47A9-BC5E-0A4AAC6557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96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0578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129E2-CBA1-472F-9993-7C6428470346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F5115-CE04-4220-BB67-456B3E83E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353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55E48-9458-414C-9FB7-2F989155AF3A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ABE8A-9BA9-4FDD-A873-AD231627E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9947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9FFC1-828B-48D3-8D18-D69783B25052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0E2A6-AE91-4619-8D40-8395226E1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3195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6A4E7-843A-4353-BD4A-533E2F721730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88C5B-FA64-4456-A132-42A3974D1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2640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1F424-5341-4679-93C8-E9F5CC8C002B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C2869-C2D3-473D-95A1-2ED55421E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9431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C7C19-B407-4A92-9B28-338DC544705D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F6537-050B-48C6-BD4D-C533EAE49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893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BF11B-6705-412F-A7AF-BC405635C7FE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606AA-CA76-4EAA-AB49-D13B0A909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3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EBF0D-CE09-4AB3-BA55-7D737316323D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1E8D6-D614-4B42-BF5F-DDFAEB8CE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9199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A74ED-3145-419A-981B-ECB01C1C809F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4F51D-9873-4572-8FA7-B5100BC590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7285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F8E05-A1DD-4259-8828-7B7629A88FA4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D5C23-0495-46CC-9AD8-D663505AA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1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2188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CDE5E-6B80-443C-941F-B26B29535661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79AB0-F4FE-4C99-97B4-528FFCA1C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5058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EF61B-EF12-41E9-BDE3-92B6BCEB157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41FB-D187-406F-8E7F-31421761A9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59593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BD9AB-217F-4D2E-9DB5-0DD13BD921E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32997-1D75-4D4B-958A-8991B936BC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4690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FA487-5720-4F35-ABB4-9FAD5448FDE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B0EE5-5204-4AB5-818A-B1DF2808890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8891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ECFF1-712F-428E-AE6B-69343710C09F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9569-9EFD-4BEA-A1FD-CAF95FD8FE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4260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C52AB-316E-4273-B4A5-79598D0F62B8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7FC38-C824-4402-B62E-B20CFF8604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2827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D94FB-88BE-4E6E-820E-BA570E70061E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5C733-079E-45BC-8AC0-59B674C163F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64691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55D8C-B7E1-4262-81DE-B9F88D169615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90D6A-8429-4DE2-8770-F3042AF7F1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887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65F72-23FE-40E5-AE61-F486355305DA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1FA72-D6C3-4712-B604-76E683596B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539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06BAB-5EE2-486C-9C98-0624DC5785CA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F7029-A16B-45E5-858E-DDA57B0D05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9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28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9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86.xml"/><Relationship Id="rId10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2AC02-BAF4-40EC-A751-AFB4233EE0F9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1C27B-E617-4C40-BB10-10D56E2F7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60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4099EC-617D-43E3-ACBB-66628872AAF7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5/28/2014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57C28A-B58E-4612-8C12-F8ED90C4ADD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790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7086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Dermer            MIT Physics Department Colloquium      28 October 2010</a:t>
            </a:r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0D3F44-BAE4-4253-A9E0-BC1F087C67A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7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6200" y="838200"/>
            <a:ext cx="8991600" cy="152400"/>
            <a:chOff x="0" y="576"/>
            <a:chExt cx="5282" cy="189"/>
          </a:xfrm>
        </p:grpSpPr>
        <p:grpSp>
          <p:nvGrpSpPr>
            <p:cNvPr id="3085" name="Group 3"/>
            <p:cNvGrpSpPr>
              <a:grpSpLocks/>
            </p:cNvGrpSpPr>
            <p:nvPr/>
          </p:nvGrpSpPr>
          <p:grpSpPr bwMode="auto">
            <a:xfrm>
              <a:off x="5158" y="576"/>
              <a:ext cx="124" cy="189"/>
              <a:chOff x="5158" y="576"/>
              <a:chExt cx="124" cy="189"/>
            </a:xfrm>
          </p:grpSpPr>
          <p:sp>
            <p:nvSpPr>
              <p:cNvPr id="136196" name="Rectangle 4"/>
              <p:cNvSpPr>
                <a:spLocks noChangeArrowheads="1"/>
              </p:cNvSpPr>
              <p:nvPr/>
            </p:nvSpPr>
            <p:spPr bwMode="auto">
              <a:xfrm>
                <a:off x="5252" y="576"/>
                <a:ext cx="3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197" name="Rectangle 5"/>
              <p:cNvSpPr>
                <a:spLocks noChangeArrowheads="1"/>
              </p:cNvSpPr>
              <p:nvPr/>
            </p:nvSpPr>
            <p:spPr bwMode="auto">
              <a:xfrm>
                <a:off x="5158" y="576"/>
                <a:ext cx="6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86" name="Group 6"/>
            <p:cNvGrpSpPr>
              <a:grpSpLocks/>
            </p:cNvGrpSpPr>
            <p:nvPr/>
          </p:nvGrpSpPr>
          <p:grpSpPr bwMode="auto">
            <a:xfrm>
              <a:off x="4848" y="576"/>
              <a:ext cx="263" cy="189"/>
              <a:chOff x="4848" y="576"/>
              <a:chExt cx="263" cy="189"/>
            </a:xfrm>
          </p:grpSpPr>
          <p:sp>
            <p:nvSpPr>
              <p:cNvPr id="136199" name="Rectangle 7"/>
              <p:cNvSpPr>
                <a:spLocks noChangeArrowheads="1"/>
              </p:cNvSpPr>
              <p:nvPr/>
            </p:nvSpPr>
            <p:spPr bwMode="auto">
              <a:xfrm>
                <a:off x="5018" y="576"/>
                <a:ext cx="93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200" name="Rectangle 8"/>
              <p:cNvSpPr>
                <a:spLocks noChangeArrowheads="1"/>
              </p:cNvSpPr>
              <p:nvPr/>
            </p:nvSpPr>
            <p:spPr bwMode="auto">
              <a:xfrm>
                <a:off x="4848" y="576"/>
                <a:ext cx="12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87" name="Group 9"/>
            <p:cNvGrpSpPr>
              <a:grpSpLocks/>
            </p:cNvGrpSpPr>
            <p:nvPr/>
          </p:nvGrpSpPr>
          <p:grpSpPr bwMode="auto">
            <a:xfrm>
              <a:off x="4418" y="576"/>
              <a:ext cx="386" cy="189"/>
              <a:chOff x="4418" y="576"/>
              <a:chExt cx="386" cy="189"/>
            </a:xfrm>
          </p:grpSpPr>
          <p:sp>
            <p:nvSpPr>
              <p:cNvPr id="136202" name="Rectangle 10"/>
              <p:cNvSpPr>
                <a:spLocks noChangeArrowheads="1"/>
              </p:cNvSpPr>
              <p:nvPr/>
            </p:nvSpPr>
            <p:spPr bwMode="auto">
              <a:xfrm>
                <a:off x="4650" y="576"/>
                <a:ext cx="15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203" name="Rectangle 11"/>
              <p:cNvSpPr>
                <a:spLocks noChangeArrowheads="1"/>
              </p:cNvSpPr>
              <p:nvPr/>
            </p:nvSpPr>
            <p:spPr bwMode="auto">
              <a:xfrm>
                <a:off x="4418" y="576"/>
                <a:ext cx="187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88" name="Group 12"/>
            <p:cNvGrpSpPr>
              <a:grpSpLocks/>
            </p:cNvGrpSpPr>
            <p:nvPr/>
          </p:nvGrpSpPr>
          <p:grpSpPr bwMode="auto">
            <a:xfrm>
              <a:off x="3183" y="576"/>
              <a:ext cx="1191" cy="189"/>
              <a:chOff x="3183" y="576"/>
              <a:chExt cx="1191" cy="189"/>
            </a:xfrm>
          </p:grpSpPr>
          <p:sp>
            <p:nvSpPr>
              <p:cNvPr id="136205" name="Rectangle 13"/>
              <p:cNvSpPr>
                <a:spLocks noChangeArrowheads="1"/>
              </p:cNvSpPr>
              <p:nvPr/>
            </p:nvSpPr>
            <p:spPr bwMode="auto">
              <a:xfrm>
                <a:off x="3558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206" name="Rectangle 14"/>
              <p:cNvSpPr>
                <a:spLocks noChangeArrowheads="1"/>
              </p:cNvSpPr>
              <p:nvPr/>
            </p:nvSpPr>
            <p:spPr bwMode="auto">
              <a:xfrm>
                <a:off x="4155" y="576"/>
                <a:ext cx="218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207" name="Rectangle 15"/>
              <p:cNvSpPr>
                <a:spLocks noChangeArrowheads="1"/>
              </p:cNvSpPr>
              <p:nvPr/>
            </p:nvSpPr>
            <p:spPr bwMode="auto">
              <a:xfrm>
                <a:off x="3864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208" name="Rectangle 16"/>
              <p:cNvSpPr>
                <a:spLocks noChangeArrowheads="1"/>
              </p:cNvSpPr>
              <p:nvPr/>
            </p:nvSpPr>
            <p:spPr bwMode="auto">
              <a:xfrm>
                <a:off x="3183" y="576"/>
                <a:ext cx="31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089" name="Group 17"/>
            <p:cNvGrpSpPr>
              <a:grpSpLocks/>
            </p:cNvGrpSpPr>
            <p:nvPr/>
          </p:nvGrpSpPr>
          <p:grpSpPr bwMode="auto">
            <a:xfrm>
              <a:off x="0" y="576"/>
              <a:ext cx="3143" cy="189"/>
              <a:chOff x="0" y="576"/>
              <a:chExt cx="3143" cy="189"/>
            </a:xfrm>
          </p:grpSpPr>
          <p:sp>
            <p:nvSpPr>
              <p:cNvPr id="136210" name="Rectangle 18"/>
              <p:cNvSpPr>
                <a:spLocks noChangeArrowheads="1"/>
              </p:cNvSpPr>
              <p:nvPr/>
            </p:nvSpPr>
            <p:spPr bwMode="auto">
              <a:xfrm>
                <a:off x="2798" y="576"/>
                <a:ext cx="345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211" name="Rectangle 19"/>
              <p:cNvSpPr>
                <a:spLocks noChangeArrowheads="1"/>
              </p:cNvSpPr>
              <p:nvPr/>
            </p:nvSpPr>
            <p:spPr bwMode="auto">
              <a:xfrm>
                <a:off x="0" y="576"/>
                <a:ext cx="275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36212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6213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6214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61125"/>
            <a:ext cx="3810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400"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76-P105-15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6215" name="Rectangle 2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6112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 sz="1400" b="1"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36216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1400"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A1B34727-8DE3-734E-9F85-0B5CA0B69D36}" type="slidenum">
              <a:rPr 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3080" name="Group 25"/>
          <p:cNvGrpSpPr>
            <a:grpSpLocks/>
          </p:cNvGrpSpPr>
          <p:nvPr/>
        </p:nvGrpSpPr>
        <p:grpSpPr bwMode="auto">
          <a:xfrm>
            <a:off x="152400" y="152400"/>
            <a:ext cx="838200" cy="838200"/>
            <a:chOff x="576" y="2496"/>
            <a:chExt cx="576" cy="576"/>
          </a:xfrm>
        </p:grpSpPr>
        <p:sp>
          <p:nvSpPr>
            <p:cNvPr id="136218" name="Oval 26"/>
            <p:cNvSpPr>
              <a:spLocks noChangeArrowheads="1"/>
            </p:cNvSpPr>
            <p:nvPr userDrawn="1"/>
          </p:nvSpPr>
          <p:spPr bwMode="auto">
            <a:xfrm>
              <a:off x="576" y="2496"/>
              <a:ext cx="576" cy="5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SzPct val="80000"/>
                <a:buFont typeface="Wingdings" charset="0"/>
                <a:buChar char="q"/>
                <a:defRPr/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pic>
          <p:nvPicPr>
            <p:cNvPr id="3084" name="Picture 27" descr="nrllogo3 small"/>
            <p:cNvPicPr>
              <a:picLocks noChangeAspect="1" noChangeArrowheads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" y="2520"/>
              <a:ext cx="528" cy="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1" name="Freeform 29"/>
          <p:cNvSpPr>
            <a:spLocks/>
          </p:cNvSpPr>
          <p:nvPr/>
        </p:nvSpPr>
        <p:spPr bwMode="auto">
          <a:xfrm>
            <a:off x="109538" y="6324600"/>
            <a:ext cx="8882062" cy="152400"/>
          </a:xfrm>
          <a:custGeom>
            <a:avLst/>
            <a:gdLst>
              <a:gd name="T0" fmla="*/ 2147483647 w 4538"/>
              <a:gd name="T1" fmla="*/ 80515968 h 150"/>
              <a:gd name="T2" fmla="*/ 2147483647 w 4538"/>
              <a:gd name="T3" fmla="*/ 0 h 150"/>
              <a:gd name="T4" fmla="*/ 2147483647 w 4538"/>
              <a:gd name="T5" fmla="*/ 57806336 h 150"/>
              <a:gd name="T6" fmla="*/ 0 w 4538"/>
              <a:gd name="T7" fmla="*/ 57806336 h 150"/>
              <a:gd name="T8" fmla="*/ 0 w 4538"/>
              <a:gd name="T9" fmla="*/ 109419136 h 150"/>
              <a:gd name="T10" fmla="*/ 2147483647 w 4538"/>
              <a:gd name="T11" fmla="*/ 109419136 h 150"/>
              <a:gd name="T12" fmla="*/ 2147483647 w 4538"/>
              <a:gd name="T13" fmla="*/ 154838400 h 150"/>
              <a:gd name="T14" fmla="*/ 2147483647 w 4538"/>
              <a:gd name="T15" fmla="*/ 80515968 h 15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8" h="150">
                <a:moveTo>
                  <a:pt x="4538" y="78"/>
                </a:moveTo>
                <a:lnTo>
                  <a:pt x="4382" y="0"/>
                </a:lnTo>
                <a:lnTo>
                  <a:pt x="4352" y="56"/>
                </a:lnTo>
                <a:lnTo>
                  <a:pt x="0" y="56"/>
                </a:lnTo>
                <a:lnTo>
                  <a:pt x="0" y="106"/>
                </a:lnTo>
                <a:lnTo>
                  <a:pt x="4326" y="106"/>
                </a:lnTo>
                <a:lnTo>
                  <a:pt x="4300" y="150"/>
                </a:lnTo>
                <a:lnTo>
                  <a:pt x="4538" y="78"/>
                </a:lnTo>
                <a:close/>
              </a:path>
            </a:pathLst>
          </a:cu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charset="0"/>
              <a:buChar char="q"/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3082" name="Picture 3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76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76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0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charset="0"/>
        <a:buChar char="q"/>
        <a:defRPr sz="2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7086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Dermer            MIT Physics Department Colloquium      28 October 2010</a:t>
            </a:r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5E5A8A-DD0C-4864-9176-BFA4965B4E4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95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  <p:sldLayoutId id="2147484088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7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  <p:sldLayoutId id="214748410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2AC02-BAF4-40EC-A751-AFB4233EE0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1C27B-E617-4C40-BB10-10D56E2F773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09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1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0600" y="6477000"/>
            <a:ext cx="7010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4AE7C5-B9B0-4223-B6F7-EF87B51ED13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64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  <p:sldLayoutId id="2147484191" r:id="rId12"/>
    <p:sldLayoutId id="2147484192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7086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Dermer               28 October 2010</a:t>
            </a:r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7C730B-2498-41AD-9A0D-D854BB0DD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4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15" r:id="rId7"/>
    <p:sldLayoutId id="2147484216" r:id="rId8"/>
    <p:sldLayoutId id="2147484217" r:id="rId9"/>
    <p:sldLayoutId id="2147484218" r:id="rId10"/>
    <p:sldLayoutId id="2147484219" r:id="rId11"/>
    <p:sldLayoutId id="214748422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461125"/>
            <a:ext cx="76962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</a:rPr>
              <a:t>Dermer                                              Fermi Summer School                      May 31 - June 10 2011</a:t>
            </a:r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997F92-C01C-4D0F-9837-7FC628B47C9B}" type="slidenum">
              <a:rPr lang="en-US" sz="140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1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  <p:sldLayoutId id="2147484233" r:id="rId12"/>
    <p:sldLayoutId id="2147484234" r:id="rId13"/>
    <p:sldLayoutId id="214748423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0600" y="6477000"/>
            <a:ext cx="7010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Fermi Summer School                              June 3, 2011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4AE7C5-B9B0-4223-B6F7-EF87B51ED13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9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3421A4-357A-47C9-BF09-17342352BBDC}" type="datetimeFigureOut">
              <a:rPr lang="en-US"/>
              <a:pPr>
                <a:defRPr/>
              </a:pPr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C7D169-8984-4E70-83A9-FC6F22780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06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3152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HEAD, Newport, RI                           2011 September 7</a:t>
            </a:r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8D4284-3825-4DB5-BF3A-F68A343905E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06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7086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Dermer                                                        Boston AAS Meeting                                   25  May 2011</a:t>
            </a:r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F0A307-261D-4A10-A523-A0E69ABE219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6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477000"/>
            <a:ext cx="65532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Dermer            Saas-Fee Lecture 4               15-20  March 2010</a:t>
            </a:r>
          </a:p>
        </p:txBody>
      </p:sp>
      <p:sp>
        <p:nvSpPr>
          <p:cNvPr id="2723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0138ED-8814-43EA-A707-6F1E74ED439D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51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981EB3-8A2D-4905-93E6-C26D51E4AE6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6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2BEFAF-D3DB-43D9-A49C-E8B91BC11E01}" type="datetimeFigureOut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5/28/2014</a:t>
            </a:fld>
            <a:endParaRPr lang="en-US"/>
          </a:p>
        </p:txBody>
      </p:sp>
      <p:sp>
        <p:nvSpPr>
          <p:cNvPr id="130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Dermer                                 HEAD, Newport, RI                           2011 September 7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65BDA1-9318-4803-BEA5-0EB273F3A62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4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03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AA7697-8DF2-4FE6-B223-51030DD2FA4C}" type="datetimeFigureOut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5/28/2014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03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03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D5059E-8C3E-437C-BE1C-599544A72F4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26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33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34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133.xml"/><Relationship Id="rId16" Type="http://schemas.openxmlformats.org/officeDocument/2006/relationships/image" Target="../media/image36.gi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41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13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12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4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10" Type="http://schemas.openxmlformats.org/officeDocument/2006/relationships/image" Target="../media/image46.wmf"/><Relationship Id="rId4" Type="http://schemas.openxmlformats.org/officeDocument/2006/relationships/image" Target="../media/image47.png"/><Relationship Id="rId9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2.wmf"/><Relationship Id="rId7" Type="http://schemas.openxmlformats.org/officeDocument/2006/relationships/image" Target="../media/image5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0.wmf"/><Relationship Id="rId5" Type="http://schemas.openxmlformats.org/officeDocument/2006/relationships/image" Target="../media/image12.emf"/><Relationship Id="rId4" Type="http://schemas.openxmlformats.org/officeDocument/2006/relationships/image" Target="../media/image53.png"/><Relationship Id="rId9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5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62.emf"/><Relationship Id="rId5" Type="http://schemas.openxmlformats.org/officeDocument/2006/relationships/image" Target="../media/image61.png"/><Relationship Id="rId4" Type="http://schemas.openxmlformats.org/officeDocument/2006/relationships/image" Target="../media/image6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8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oleObject" Target="../embeddings/oleObject22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slideLayout" Target="../slideLayouts/slideLayout1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9.xml"/><Relationship Id="rId5" Type="http://schemas.openxmlformats.org/officeDocument/2006/relationships/image" Target="../media/image75.png"/><Relationship Id="rId4" Type="http://schemas.openxmlformats.org/officeDocument/2006/relationships/image" Target="../media/image7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3.xml"/><Relationship Id="rId4" Type="http://schemas.openxmlformats.org/officeDocument/2006/relationships/image" Target="../media/image12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slideLayout" Target="../slideLayouts/slideLayout9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9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8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10" Type="http://schemas.openxmlformats.org/officeDocument/2006/relationships/image" Target="../media/image85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27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7" Type="http://schemas.openxmlformats.org/officeDocument/2006/relationships/image" Target="../media/image9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0.xml"/><Relationship Id="rId6" Type="http://schemas.openxmlformats.org/officeDocument/2006/relationships/image" Target="../media/image93.png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7.png"/><Relationship Id="rId7" Type="http://schemas.openxmlformats.org/officeDocument/2006/relationships/image" Target="../media/image99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9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0.png"/><Relationship Id="rId9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5.xml"/><Relationship Id="rId4" Type="http://schemas.openxmlformats.org/officeDocument/2006/relationships/image" Target="../media/image10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0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emf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1.png"/><Relationship Id="rId5" Type="http://schemas.openxmlformats.org/officeDocument/2006/relationships/image" Target="../media/image20.w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6148" name="Picture 4" descr="All-sky_comparison_animation_Nov03-Dec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9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95400" y="364123"/>
            <a:ext cx="7086600" cy="457200"/>
          </a:xfrm>
          <a:prstGeom prst="rect">
            <a:avLst/>
          </a:prstGeom>
          <a:noFill/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>
                <a:latin typeface="+mn-lt"/>
              </a:rPr>
              <a:t>Spectral Index vs. Peak Synchrotron Frequency</a:t>
            </a:r>
            <a:endParaRPr lang="en-US" altLang="en-US" sz="2200" dirty="0" smtClean="0">
              <a:latin typeface="+mn-lt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07382"/>
            <a:ext cx="7720506" cy="4845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4800600" y="1945803"/>
            <a:ext cx="25499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/>
              <a:t>2LAC; Ackermann et al. 2011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676400" y="1007476"/>
            <a:ext cx="58224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cs typeface="Arial" panose="020B0604020202020204" pitchFamily="34" charset="0"/>
              </a:rPr>
              <a:t>&gt; 100 MeV </a:t>
            </a:r>
            <a:r>
              <a:rPr lang="en-US" altLang="en-US" dirty="0" smtClean="0">
                <a:latin typeface="Symbol" panose="05050102010706020507" pitchFamily="18" charset="2"/>
              </a:rPr>
              <a:t>g</a:t>
            </a:r>
            <a:r>
              <a:rPr lang="en-US" altLang="en-US" dirty="0" smtClean="0"/>
              <a:t>-ray </a:t>
            </a:r>
            <a:r>
              <a:rPr lang="en-US" altLang="en-US" dirty="0" smtClean="0"/>
              <a:t>photon index vs. peak synchrotron frequency</a:t>
            </a:r>
          </a:p>
        </p:txBody>
      </p:sp>
    </p:spTree>
    <p:extLst>
      <p:ext uri="{BB962C8B-B14F-4D97-AF65-F5344CB8AC3E}">
        <p14:creationId xmlns:p14="http://schemas.microsoft.com/office/powerpoint/2010/main" val="15258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08050"/>
            <a:ext cx="4600575" cy="508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3" name="Text Box 18"/>
          <p:cNvSpPr txBox="1">
            <a:spLocks noChangeArrowheads="1"/>
          </p:cNvSpPr>
          <p:nvPr/>
        </p:nvSpPr>
        <p:spPr bwMode="auto">
          <a:xfrm>
            <a:off x="109538" y="1036638"/>
            <a:ext cx="3852862" cy="560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</a:rPr>
              <a:t>Accretion Disk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 Molecular Torus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latin typeface="Times New Roman" pitchFamily="18" charset="0"/>
              </a:rPr>
              <a:t>Shakura-Sunyaev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 Disk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 M</a:t>
            </a: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</a:rPr>
              <a:t>agneto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 R</a:t>
            </a: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</a:rPr>
              <a:t>otational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 I</a:t>
            </a:r>
            <a:r>
              <a:rPr lang="en-US" sz="1400" b="1" dirty="0" smtClean="0">
                <a:solidFill>
                  <a:srgbClr val="000000"/>
                </a:solidFill>
                <a:latin typeface="Times New Roman" pitchFamily="18" charset="0"/>
              </a:rPr>
              <a:t>nstability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Modified Accretion Disks</a:t>
            </a:r>
            <a:endParaRPr lang="en-US" sz="16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 Hot Pair Plasma (T&lt;10</a:t>
            </a:r>
            <a:r>
              <a:rPr lang="en-US" sz="1600" b="1" baseline="30000" dirty="0">
                <a:solidFill>
                  <a:srgbClr val="000000"/>
                </a:solidFill>
                <a:latin typeface="Times New Roman" pitchFamily="18" charset="0"/>
              </a:rPr>
              <a:t>9</a:t>
            </a: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 K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lang="en-US" sz="16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 Fe 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Lines</a:t>
            </a:r>
            <a:endParaRPr lang="en-US" sz="16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 Broad Line 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</a:rPr>
              <a:t>Region/ Narrow Line Region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US" sz="11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i="1" dirty="0" smtClean="0">
                <a:solidFill>
                  <a:srgbClr val="000000"/>
                </a:solidFill>
                <a:latin typeface="Times New Roman" pitchFamily="18" charset="0"/>
              </a:rPr>
              <a:t>Nonthermal particle acceleration not evident in radio-quiet AGNs</a:t>
            </a:r>
            <a:endParaRPr lang="en-US" sz="1600" b="1" i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b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300" b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endParaRPr lang="en-US" sz="900" b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</a:rPr>
              <a:t>Jets</a:t>
            </a:r>
            <a:endParaRPr lang="en-US" sz="1600" b="1" dirty="0" smtClean="0">
              <a:solidFill>
                <a:srgbClr val="000000"/>
              </a:solidFill>
              <a:latin typeface="Times New Roman" pitchFamily="18" charset="0"/>
              <a:sym typeface="Mathematica1" pitchFamily="2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 Formation and Collimation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 Relativistic Outflows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Compton catastrophe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Apparent superluminal motion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err="1" smtClean="0">
                <a:solidFill>
                  <a:srgbClr val="000000"/>
                </a:solidFill>
                <a:latin typeface="Symbol" pitchFamily="18" charset="2"/>
                <a:sym typeface="Mathematica1" pitchFamily="2" charset="2"/>
              </a:rPr>
              <a:t>gg</a:t>
            </a: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 opacity arguments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 Particle Acceleration Sites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Within BLR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Pc scale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Knots and hot spots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imes New Roman" pitchFamily="18" charset="0"/>
                <a:sym typeface="Mathematica1" pitchFamily="2" charset="2"/>
              </a:rPr>
              <a:t>Lobes </a:t>
            </a:r>
            <a:endParaRPr lang="en-US" sz="1400" b="1" dirty="0" smtClean="0">
              <a:solidFill>
                <a:srgbClr val="000000"/>
              </a:solidFill>
              <a:latin typeface="Times New Roman" pitchFamily="18" charset="0"/>
              <a:sym typeface="Mathematica1" pitchFamily="2" charset="2"/>
            </a:endParaRPr>
          </a:p>
        </p:txBody>
      </p:sp>
      <p:sp>
        <p:nvSpPr>
          <p:cNvPr id="57348" name="Rectangle 14"/>
          <p:cNvSpPr txBox="1">
            <a:spLocks noChangeArrowheads="1"/>
          </p:cNvSpPr>
          <p:nvPr/>
        </p:nvSpPr>
        <p:spPr bwMode="auto">
          <a:xfrm>
            <a:off x="1219200" y="22860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sz="2400" b="1" dirty="0" smtClean="0">
                <a:solidFill>
                  <a:srgbClr val="000000"/>
                </a:solidFill>
                <a:latin typeface="Calibri" pitchFamily="34" charset="0"/>
              </a:rPr>
              <a:t>Standard AGN/Blazar Paradigm</a:t>
            </a:r>
            <a:endParaRPr lang="en-US" altLang="en-US" sz="2400" b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7349" name="TextBox 1"/>
          <p:cNvSpPr txBox="1">
            <a:spLocks noChangeArrowheads="1"/>
          </p:cNvSpPr>
          <p:nvPr/>
        </p:nvSpPr>
        <p:spPr bwMode="auto">
          <a:xfrm>
            <a:off x="6349773" y="6036469"/>
            <a:ext cx="21320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Urry</a:t>
            </a: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&amp; </a:t>
            </a:r>
            <a:r>
              <a:rPr lang="en-US" altLang="en-US" dirty="0" err="1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Padovani</a:t>
            </a: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(1995)</a:t>
            </a:r>
          </a:p>
        </p:txBody>
      </p:sp>
      <p:sp>
        <p:nvSpPr>
          <p:cNvPr id="57350" name="Rectangle 7"/>
          <p:cNvSpPr>
            <a:spLocks noChangeArrowheads="1"/>
          </p:cNvSpPr>
          <p:nvPr/>
        </p:nvSpPr>
        <p:spPr bwMode="auto">
          <a:xfrm>
            <a:off x="152400" y="2895600"/>
            <a:ext cx="3429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mpd="thinThick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320675" y="678770"/>
            <a:ext cx="3092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</a:rPr>
              <a:t>AGN: active galactic nucleus</a:t>
            </a:r>
          </a:p>
        </p:txBody>
      </p:sp>
    </p:spTree>
    <p:extLst>
      <p:ext uri="{BB962C8B-B14F-4D97-AF65-F5344CB8AC3E}">
        <p14:creationId xmlns:p14="http://schemas.microsoft.com/office/powerpoint/2010/main" val="333750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Line 2"/>
          <p:cNvSpPr>
            <a:spLocks noChangeShapeType="1"/>
          </p:cNvSpPr>
          <p:nvPr/>
        </p:nvSpPr>
        <p:spPr bwMode="auto">
          <a:xfrm flipH="1" flipV="1">
            <a:off x="5029200" y="5143500"/>
            <a:ext cx="23622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71" name="Oval 3"/>
          <p:cNvSpPr>
            <a:spLocks noChangeArrowheads="1"/>
          </p:cNvSpPr>
          <p:nvPr/>
        </p:nvSpPr>
        <p:spPr bwMode="auto">
          <a:xfrm>
            <a:off x="7620000" y="380365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92138" y="1096963"/>
            <a:ext cx="777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en-US" sz="3600" smtClean="0">
              <a:solidFill>
                <a:srgbClr val="660066"/>
              </a:solidFill>
              <a:latin typeface="Trebuchet MS" pitchFamily="34" charset="0"/>
            </a:endParaRP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228600" y="381000"/>
            <a:ext cx="4495800" cy="4572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400" dirty="0" err="1" smtClean="0">
                <a:solidFill>
                  <a:srgbClr val="000000"/>
                </a:solidFill>
                <a:latin typeface="Calibri" pitchFamily="34" charset="0"/>
                <a:sym typeface="Symbol" pitchFamily="18" charset="2"/>
              </a:rPr>
              <a:t>Leptonic</a:t>
            </a:r>
            <a:r>
              <a:rPr lang="en-US" altLang="en-US" sz="2400" dirty="0" smtClean="0">
                <a:solidFill>
                  <a:srgbClr val="000000"/>
                </a:solidFill>
                <a:latin typeface="Calibri" pitchFamily="34" charset="0"/>
                <a:sym typeface="Symbol" pitchFamily="18" charset="2"/>
              </a:rPr>
              <a:t> Blazar Modeling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365125" y="2533650"/>
            <a:ext cx="9007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3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190500" y="1143000"/>
            <a:ext cx="4191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 err="1" smtClean="0">
                <a:solidFill>
                  <a:srgbClr val="0000CC"/>
                </a:solidFill>
              </a:rPr>
              <a:t>Leptonic</a:t>
            </a:r>
            <a:r>
              <a:rPr lang="en-US" altLang="en-US" sz="1800" b="1" dirty="0" smtClean="0">
                <a:solidFill>
                  <a:srgbClr val="0000CC"/>
                </a:solidFill>
              </a:rPr>
              <a:t> jet model:</a:t>
            </a:r>
            <a:r>
              <a:rPr lang="en-US" altLang="en-US" sz="1800" dirty="0" smtClean="0">
                <a:solidFill>
                  <a:srgbClr val="0000CC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 dirty="0" smtClean="0">
              <a:solidFill>
                <a:srgbClr val="0000CC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err="1" smtClean="0">
                <a:solidFill>
                  <a:srgbClr val="000000"/>
                </a:solidFill>
                <a:latin typeface="Times New Roman" pitchFamily="18" charset="0"/>
              </a:rPr>
              <a:t>Nonthermal</a:t>
            </a: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 synchrotron paradigm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Associated SSC </a:t>
            </a:r>
            <a:r>
              <a:rPr lang="en-US" alt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-ray component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   (</a:t>
            </a:r>
            <a:r>
              <a:rPr lang="en-US" alt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BL Lac objects</a:t>
            </a: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)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and SSC/EC components (</a:t>
            </a:r>
            <a:r>
              <a:rPr lang="en-US" altLang="en-US" sz="1800" b="1" dirty="0" smtClean="0">
                <a:solidFill>
                  <a:srgbClr val="000000"/>
                </a:solidFill>
                <a:latin typeface="Times New Roman" pitchFamily="18" charset="0"/>
              </a:rPr>
              <a:t>FSRQs</a:t>
            </a: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 smtClean="0">
                <a:solidFill>
                  <a:srgbClr val="A50021"/>
                </a:solidFill>
              </a:rPr>
              <a:t>Target photon sources:</a:t>
            </a:r>
            <a:r>
              <a:rPr lang="en-US" altLang="en-US" sz="1800" dirty="0" smtClean="0">
                <a:solidFill>
                  <a:srgbClr val="000000"/>
                </a:solidFill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</a:rPr>
              <a:t>   </a:t>
            </a: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Accretion-disk radiation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Broad-line region radiation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IR radiation from molecular torus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4648200" y="3467100"/>
            <a:ext cx="928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Accretion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Disk</a:t>
            </a:r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 flipV="1">
            <a:off x="4572000" y="3803650"/>
            <a:ext cx="2971800" cy="15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78" name="Oval 10"/>
          <p:cNvSpPr>
            <a:spLocks noChangeArrowheads="1"/>
          </p:cNvSpPr>
          <p:nvPr/>
        </p:nvSpPr>
        <p:spPr bwMode="auto">
          <a:xfrm>
            <a:off x="5791200" y="2203450"/>
            <a:ext cx="457200" cy="381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6019800" y="18986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6096000" y="1822450"/>
            <a:ext cx="322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000000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58381" name="Line 13"/>
          <p:cNvSpPr>
            <a:spLocks noChangeShapeType="1"/>
          </p:cNvSpPr>
          <p:nvPr/>
        </p:nvSpPr>
        <p:spPr bwMode="auto">
          <a:xfrm flipH="1">
            <a:off x="6477000" y="1212850"/>
            <a:ext cx="10668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82" name="Oval 14" descr="Purple mesh"/>
          <p:cNvSpPr>
            <a:spLocks noChangeArrowheads="1"/>
          </p:cNvSpPr>
          <p:nvPr/>
        </p:nvSpPr>
        <p:spPr bwMode="auto">
          <a:xfrm>
            <a:off x="5715000" y="3651250"/>
            <a:ext cx="609600" cy="45720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383" name="Line 15"/>
          <p:cNvSpPr>
            <a:spLocks noChangeShapeType="1"/>
          </p:cNvSpPr>
          <p:nvPr/>
        </p:nvSpPr>
        <p:spPr bwMode="auto">
          <a:xfrm>
            <a:off x="6019800" y="53721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6096000" y="5386388"/>
            <a:ext cx="3222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000000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58385" name="Arc 17"/>
          <p:cNvSpPr>
            <a:spLocks/>
          </p:cNvSpPr>
          <p:nvPr/>
        </p:nvSpPr>
        <p:spPr bwMode="auto">
          <a:xfrm>
            <a:off x="6024563" y="1519238"/>
            <a:ext cx="1139825" cy="381000"/>
          </a:xfrm>
          <a:custGeom>
            <a:avLst/>
            <a:gdLst>
              <a:gd name="T0" fmla="*/ 0 w 26909"/>
              <a:gd name="T1" fmla="*/ 3638673 h 21600"/>
              <a:gd name="T2" fmla="*/ 2045122905 w 26909"/>
              <a:gd name="T3" fmla="*/ 118540689 h 21600"/>
              <a:gd name="T4" fmla="*/ 403491146 w 26909"/>
              <a:gd name="T5" fmla="*/ 118540689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909" h="21600" fill="none" extrusionOk="0">
                <a:moveTo>
                  <a:pt x="-1" y="662"/>
                </a:moveTo>
                <a:cubicBezTo>
                  <a:pt x="1735" y="222"/>
                  <a:pt x="3518" y="-1"/>
                  <a:pt x="5309" y="0"/>
                </a:cubicBezTo>
                <a:cubicBezTo>
                  <a:pt x="17238" y="0"/>
                  <a:pt x="26909" y="9670"/>
                  <a:pt x="26909" y="21600"/>
                </a:cubicBezTo>
              </a:path>
              <a:path w="26909" h="21600" stroke="0" extrusionOk="0">
                <a:moveTo>
                  <a:pt x="-1" y="662"/>
                </a:moveTo>
                <a:cubicBezTo>
                  <a:pt x="1735" y="222"/>
                  <a:pt x="3518" y="-1"/>
                  <a:pt x="5309" y="0"/>
                </a:cubicBezTo>
                <a:cubicBezTo>
                  <a:pt x="17238" y="0"/>
                  <a:pt x="26909" y="9670"/>
                  <a:pt x="26909" y="21600"/>
                </a:cubicBezTo>
                <a:lnTo>
                  <a:pt x="5309" y="21600"/>
                </a:lnTo>
                <a:lnTo>
                  <a:pt x="-1" y="66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6613525" y="1169988"/>
            <a:ext cx="303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000000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5173663" y="3995738"/>
            <a:ext cx="631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SMBH</a:t>
            </a:r>
          </a:p>
        </p:txBody>
      </p:sp>
      <p:sp>
        <p:nvSpPr>
          <p:cNvPr id="58388" name="Text Box 20"/>
          <p:cNvSpPr txBox="1">
            <a:spLocks noChangeArrowheads="1"/>
          </p:cNvSpPr>
          <p:nvPr/>
        </p:nvSpPr>
        <p:spPr bwMode="auto">
          <a:xfrm>
            <a:off x="4495800" y="2133600"/>
            <a:ext cx="12414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Relativistically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Collimated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Plasma Jet</a:t>
            </a:r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7086600" y="152400"/>
            <a:ext cx="914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Observer</a:t>
            </a:r>
          </a:p>
        </p:txBody>
      </p:sp>
      <p:sp>
        <p:nvSpPr>
          <p:cNvPr id="58390" name="Line 22"/>
          <p:cNvSpPr>
            <a:spLocks noChangeShapeType="1"/>
          </p:cNvSpPr>
          <p:nvPr/>
        </p:nvSpPr>
        <p:spPr bwMode="auto">
          <a:xfrm>
            <a:off x="6019800" y="98425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91" name="Line 23"/>
          <p:cNvSpPr>
            <a:spLocks noChangeShapeType="1"/>
          </p:cNvSpPr>
          <p:nvPr/>
        </p:nvSpPr>
        <p:spPr bwMode="auto">
          <a:xfrm>
            <a:off x="5715000" y="2127250"/>
            <a:ext cx="15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92" name="Line 24"/>
          <p:cNvSpPr>
            <a:spLocks noChangeShapeType="1"/>
          </p:cNvSpPr>
          <p:nvPr/>
        </p:nvSpPr>
        <p:spPr bwMode="auto">
          <a:xfrm flipH="1">
            <a:off x="6172200" y="2203450"/>
            <a:ext cx="152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graphicFrame>
        <p:nvGraphicFramePr>
          <p:cNvPr id="58393" name="Object 25"/>
          <p:cNvGraphicFramePr>
            <a:graphicFrameLocks noChangeAspect="1"/>
          </p:cNvGraphicFramePr>
          <p:nvPr/>
        </p:nvGraphicFramePr>
        <p:xfrm>
          <a:off x="3905250" y="3752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8"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5250" y="37528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94" name="Object 2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9" name="Equation" r:id="rId6" imgW="114151" imgH="215619" progId="Equation.3">
                  <p:embed/>
                </p:oleObj>
              </mc:Choice>
              <mc:Fallback>
                <p:oleObj name="Equation" r:id="rId6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95" name="Line 27"/>
          <p:cNvSpPr>
            <a:spLocks noChangeShapeType="1"/>
          </p:cNvSpPr>
          <p:nvPr/>
        </p:nvSpPr>
        <p:spPr bwMode="auto">
          <a:xfrm flipH="1">
            <a:off x="5791200" y="4337050"/>
            <a:ext cx="76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96" name="Line 28"/>
          <p:cNvSpPr>
            <a:spLocks noChangeShapeType="1"/>
          </p:cNvSpPr>
          <p:nvPr/>
        </p:nvSpPr>
        <p:spPr bwMode="auto">
          <a:xfrm>
            <a:off x="6172200" y="4337050"/>
            <a:ext cx="152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397" name="Oval 29"/>
          <p:cNvSpPr>
            <a:spLocks noChangeArrowheads="1"/>
          </p:cNvSpPr>
          <p:nvPr/>
        </p:nvSpPr>
        <p:spPr bwMode="auto">
          <a:xfrm>
            <a:off x="6858000" y="548005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398" name="Oval 30"/>
          <p:cNvSpPr>
            <a:spLocks noChangeArrowheads="1"/>
          </p:cNvSpPr>
          <p:nvPr/>
        </p:nvSpPr>
        <p:spPr bwMode="auto">
          <a:xfrm>
            <a:off x="7315200" y="52197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399" name="Oval 31"/>
          <p:cNvSpPr>
            <a:spLocks noChangeArrowheads="1"/>
          </p:cNvSpPr>
          <p:nvPr/>
        </p:nvSpPr>
        <p:spPr bwMode="auto">
          <a:xfrm>
            <a:off x="6934200" y="441325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4495800" y="1517650"/>
            <a:ext cx="1031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BLR clouds</a:t>
            </a:r>
          </a:p>
        </p:txBody>
      </p:sp>
      <p:sp>
        <p:nvSpPr>
          <p:cNvPr id="58401" name="Oval 33"/>
          <p:cNvSpPr>
            <a:spLocks noChangeArrowheads="1"/>
          </p:cNvSpPr>
          <p:nvPr/>
        </p:nvSpPr>
        <p:spPr bwMode="auto">
          <a:xfrm>
            <a:off x="5486400" y="274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2" name="Oval 34"/>
          <p:cNvSpPr>
            <a:spLocks noChangeArrowheads="1"/>
          </p:cNvSpPr>
          <p:nvPr/>
        </p:nvSpPr>
        <p:spPr bwMode="auto">
          <a:xfrm>
            <a:off x="5029200" y="3124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3" name="Oval 35"/>
          <p:cNvSpPr>
            <a:spLocks noChangeArrowheads="1"/>
          </p:cNvSpPr>
          <p:nvPr/>
        </p:nvSpPr>
        <p:spPr bwMode="auto">
          <a:xfrm>
            <a:off x="6705600" y="28956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4" name="Oval 36"/>
          <p:cNvSpPr>
            <a:spLocks noChangeArrowheads="1"/>
          </p:cNvSpPr>
          <p:nvPr/>
        </p:nvSpPr>
        <p:spPr bwMode="auto">
          <a:xfrm>
            <a:off x="4800600" y="480695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5" name="Oval 37"/>
          <p:cNvSpPr>
            <a:spLocks noChangeArrowheads="1"/>
          </p:cNvSpPr>
          <p:nvPr/>
        </p:nvSpPr>
        <p:spPr bwMode="auto">
          <a:xfrm>
            <a:off x="7543800" y="3346450"/>
            <a:ext cx="457200" cy="381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6" name="Oval 38"/>
          <p:cNvSpPr>
            <a:spLocks noChangeArrowheads="1"/>
          </p:cNvSpPr>
          <p:nvPr/>
        </p:nvSpPr>
        <p:spPr bwMode="auto">
          <a:xfrm>
            <a:off x="7620000" y="357505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7" name="Oval 39"/>
          <p:cNvSpPr>
            <a:spLocks noChangeArrowheads="1"/>
          </p:cNvSpPr>
          <p:nvPr/>
        </p:nvSpPr>
        <p:spPr bwMode="auto">
          <a:xfrm>
            <a:off x="7772400" y="387985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8" name="Oval 40"/>
          <p:cNvSpPr>
            <a:spLocks noChangeArrowheads="1"/>
          </p:cNvSpPr>
          <p:nvPr/>
        </p:nvSpPr>
        <p:spPr bwMode="auto">
          <a:xfrm>
            <a:off x="7543800" y="395605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09" name="Oval 41"/>
          <p:cNvSpPr>
            <a:spLocks noChangeArrowheads="1"/>
          </p:cNvSpPr>
          <p:nvPr/>
        </p:nvSpPr>
        <p:spPr bwMode="auto">
          <a:xfrm>
            <a:off x="7848600" y="365125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10" name="Oval 42"/>
          <p:cNvSpPr>
            <a:spLocks noChangeArrowheads="1"/>
          </p:cNvSpPr>
          <p:nvPr/>
        </p:nvSpPr>
        <p:spPr bwMode="auto">
          <a:xfrm>
            <a:off x="7620000" y="372745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11" name="Text Box 43"/>
          <p:cNvSpPr txBox="1">
            <a:spLocks noChangeArrowheads="1"/>
          </p:cNvSpPr>
          <p:nvPr/>
        </p:nvSpPr>
        <p:spPr bwMode="auto">
          <a:xfrm>
            <a:off x="8070850" y="2895600"/>
            <a:ext cx="1073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Dusty Torus</a:t>
            </a:r>
          </a:p>
        </p:txBody>
      </p:sp>
      <p:sp>
        <p:nvSpPr>
          <p:cNvPr id="58412" name="Line 44"/>
          <p:cNvSpPr>
            <a:spLocks noChangeShapeType="1"/>
          </p:cNvSpPr>
          <p:nvPr/>
        </p:nvSpPr>
        <p:spPr bwMode="auto">
          <a:xfrm flipH="1">
            <a:off x="5257800" y="3956050"/>
            <a:ext cx="1828800" cy="2057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13" name="Oval 45"/>
          <p:cNvSpPr>
            <a:spLocks noChangeArrowheads="1"/>
          </p:cNvSpPr>
          <p:nvPr/>
        </p:nvSpPr>
        <p:spPr bwMode="auto">
          <a:xfrm>
            <a:off x="5867400" y="5022850"/>
            <a:ext cx="381000" cy="304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14" name="Line 46"/>
          <p:cNvSpPr>
            <a:spLocks noChangeShapeType="1"/>
          </p:cNvSpPr>
          <p:nvPr/>
        </p:nvSpPr>
        <p:spPr bwMode="auto">
          <a:xfrm>
            <a:off x="6172200" y="4152900"/>
            <a:ext cx="114300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15" name="Line 47"/>
          <p:cNvSpPr>
            <a:spLocks noChangeShapeType="1"/>
          </p:cNvSpPr>
          <p:nvPr/>
        </p:nvSpPr>
        <p:spPr bwMode="auto">
          <a:xfrm>
            <a:off x="6019800" y="34988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16" name="Text Box 48"/>
          <p:cNvSpPr txBox="1">
            <a:spLocks noChangeArrowheads="1"/>
          </p:cNvSpPr>
          <p:nvPr/>
        </p:nvSpPr>
        <p:spPr bwMode="auto">
          <a:xfrm>
            <a:off x="6553200" y="5638800"/>
            <a:ext cx="922338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Ambient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Radiation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smtClean="0">
                <a:solidFill>
                  <a:srgbClr val="000000"/>
                </a:solidFill>
              </a:rPr>
              <a:t>Fields</a:t>
            </a:r>
          </a:p>
        </p:txBody>
      </p:sp>
      <p:sp>
        <p:nvSpPr>
          <p:cNvPr id="58417" name="Text Box 49"/>
          <p:cNvSpPr txBox="1">
            <a:spLocks noChangeArrowheads="1"/>
          </p:cNvSpPr>
          <p:nvPr/>
        </p:nvSpPr>
        <p:spPr bwMode="auto">
          <a:xfrm>
            <a:off x="5622925" y="3390900"/>
            <a:ext cx="320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smtClean="0">
                <a:solidFill>
                  <a:srgbClr val="000000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58418" name="Line 50"/>
          <p:cNvSpPr>
            <a:spLocks noChangeShapeType="1"/>
          </p:cNvSpPr>
          <p:nvPr/>
        </p:nvSpPr>
        <p:spPr bwMode="auto">
          <a:xfrm>
            <a:off x="57150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19" name="Oval 51"/>
          <p:cNvSpPr>
            <a:spLocks noChangeArrowheads="1"/>
          </p:cNvSpPr>
          <p:nvPr/>
        </p:nvSpPr>
        <p:spPr bwMode="auto">
          <a:xfrm rot="10536077">
            <a:off x="4114800" y="3937000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0" name="Oval 52"/>
          <p:cNvSpPr>
            <a:spLocks noChangeArrowheads="1"/>
          </p:cNvSpPr>
          <p:nvPr/>
        </p:nvSpPr>
        <p:spPr bwMode="auto">
          <a:xfrm rot="10540497">
            <a:off x="4038600" y="3556000"/>
            <a:ext cx="457200" cy="3810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1" name="Oval 53"/>
          <p:cNvSpPr>
            <a:spLocks noChangeArrowheads="1"/>
          </p:cNvSpPr>
          <p:nvPr/>
        </p:nvSpPr>
        <p:spPr bwMode="auto">
          <a:xfrm rot="10580867">
            <a:off x="4038600" y="3860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2" name="Oval 54"/>
          <p:cNvSpPr>
            <a:spLocks noChangeArrowheads="1"/>
          </p:cNvSpPr>
          <p:nvPr/>
        </p:nvSpPr>
        <p:spPr bwMode="auto">
          <a:xfrm rot="10580867">
            <a:off x="4191000" y="4089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3" name="Oval 55"/>
          <p:cNvSpPr>
            <a:spLocks noChangeArrowheads="1"/>
          </p:cNvSpPr>
          <p:nvPr/>
        </p:nvSpPr>
        <p:spPr bwMode="auto">
          <a:xfrm rot="10580867">
            <a:off x="4038600" y="40132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4" name="Oval 56"/>
          <p:cNvSpPr>
            <a:spLocks noChangeArrowheads="1"/>
          </p:cNvSpPr>
          <p:nvPr/>
        </p:nvSpPr>
        <p:spPr bwMode="auto">
          <a:xfrm rot="10558304">
            <a:off x="4267200" y="3860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5" name="Oval 57"/>
          <p:cNvSpPr>
            <a:spLocks noChangeArrowheads="1"/>
          </p:cNvSpPr>
          <p:nvPr/>
        </p:nvSpPr>
        <p:spPr bwMode="auto">
          <a:xfrm rot="10580867">
            <a:off x="4114800" y="39370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6" name="Oval 58"/>
          <p:cNvSpPr>
            <a:spLocks noChangeArrowheads="1"/>
          </p:cNvSpPr>
          <p:nvPr/>
        </p:nvSpPr>
        <p:spPr bwMode="auto">
          <a:xfrm>
            <a:off x="7696200" y="36957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7" name="Oval 59"/>
          <p:cNvSpPr>
            <a:spLocks noChangeArrowheads="1"/>
          </p:cNvSpPr>
          <p:nvPr/>
        </p:nvSpPr>
        <p:spPr bwMode="auto">
          <a:xfrm>
            <a:off x="4038600" y="4089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28" name="Line 60"/>
          <p:cNvSpPr>
            <a:spLocks noChangeShapeType="1"/>
          </p:cNvSpPr>
          <p:nvPr/>
        </p:nvSpPr>
        <p:spPr bwMode="auto">
          <a:xfrm flipV="1">
            <a:off x="7564438" y="457200"/>
            <a:ext cx="304800" cy="173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29" name="Line 61"/>
          <p:cNvSpPr>
            <a:spLocks noChangeShapeType="1"/>
          </p:cNvSpPr>
          <p:nvPr/>
        </p:nvSpPr>
        <p:spPr bwMode="auto">
          <a:xfrm flipH="1">
            <a:off x="7842250" y="457200"/>
            <a:ext cx="25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30" name="Arc 62"/>
          <p:cNvSpPr>
            <a:spLocks/>
          </p:cNvSpPr>
          <p:nvPr/>
        </p:nvSpPr>
        <p:spPr bwMode="auto">
          <a:xfrm flipH="1" flipV="1">
            <a:off x="7699375" y="544513"/>
            <a:ext cx="225425" cy="123825"/>
          </a:xfrm>
          <a:custGeom>
            <a:avLst/>
            <a:gdLst>
              <a:gd name="T0" fmla="*/ 6828134 w 21600"/>
              <a:gd name="T1" fmla="*/ 0 h 20748"/>
              <a:gd name="T2" fmla="*/ 24552675 w 21600"/>
              <a:gd name="T3" fmla="*/ 4410344 h 20748"/>
              <a:gd name="T4" fmla="*/ 0 w 21600"/>
              <a:gd name="T5" fmla="*/ 4410344 h 207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0748" fill="none" extrusionOk="0">
                <a:moveTo>
                  <a:pt x="6006" y="0"/>
                </a:moveTo>
                <a:cubicBezTo>
                  <a:pt x="15243" y="2674"/>
                  <a:pt x="21600" y="11132"/>
                  <a:pt x="21600" y="20748"/>
                </a:cubicBezTo>
              </a:path>
              <a:path w="21600" h="20748" stroke="0" extrusionOk="0">
                <a:moveTo>
                  <a:pt x="6006" y="0"/>
                </a:moveTo>
                <a:cubicBezTo>
                  <a:pt x="15243" y="2674"/>
                  <a:pt x="21600" y="11132"/>
                  <a:pt x="21600" y="20748"/>
                </a:cubicBezTo>
                <a:lnTo>
                  <a:pt x="0" y="20748"/>
                </a:lnTo>
                <a:lnTo>
                  <a:pt x="6006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31" name="Rectangle 64"/>
          <p:cNvSpPr>
            <a:spLocks noChangeArrowheads="1"/>
          </p:cNvSpPr>
          <p:nvPr/>
        </p:nvSpPr>
        <p:spPr bwMode="auto">
          <a:xfrm>
            <a:off x="304800" y="4538387"/>
            <a:ext cx="3200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 smtClean="0">
                <a:solidFill>
                  <a:srgbClr val="006600"/>
                </a:solidFill>
              </a:rPr>
              <a:t>Energy Sources: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 smtClean="0">
                <a:solidFill>
                  <a:srgbClr val="000000"/>
                </a:solidFill>
              </a:rPr>
              <a:t>  1. Accretion Power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 smtClean="0">
                <a:solidFill>
                  <a:srgbClr val="000000"/>
                </a:solidFill>
              </a:rPr>
              <a:t>  2. Rotation Power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800" b="1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 smtClean="0">
                <a:solidFill>
                  <a:srgbClr val="000000"/>
                </a:solidFill>
              </a:rPr>
              <a:t>Relativistic plasma outflows: </a:t>
            </a:r>
            <a:r>
              <a:rPr lang="en-US" altLang="en-US" sz="18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 G</a:t>
            </a:r>
            <a:r>
              <a:rPr lang="en-US" altLang="en-US" sz="1800" b="1" dirty="0" smtClean="0">
                <a:solidFill>
                  <a:srgbClr val="000000"/>
                </a:solidFill>
              </a:rPr>
              <a:t> &gt;&gt; 1</a:t>
            </a:r>
            <a:endParaRPr lang="en-US" altLang="en-US" sz="1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432" name="Arc 66"/>
          <p:cNvSpPr>
            <a:spLocks/>
          </p:cNvSpPr>
          <p:nvPr/>
        </p:nvSpPr>
        <p:spPr bwMode="auto">
          <a:xfrm flipH="1">
            <a:off x="7848600" y="990600"/>
            <a:ext cx="990600" cy="2362200"/>
          </a:xfrm>
          <a:custGeom>
            <a:avLst/>
            <a:gdLst>
              <a:gd name="T0" fmla="*/ 0 w 21600"/>
              <a:gd name="T1" fmla="*/ 0 h 21600"/>
              <a:gd name="T2" fmla="*/ 208347105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33" name="Arc 69"/>
          <p:cNvSpPr>
            <a:spLocks/>
          </p:cNvSpPr>
          <p:nvPr/>
        </p:nvSpPr>
        <p:spPr bwMode="auto">
          <a:xfrm flipH="1" flipV="1">
            <a:off x="7848600" y="4270375"/>
            <a:ext cx="936625" cy="2359025"/>
          </a:xfrm>
          <a:custGeom>
            <a:avLst/>
            <a:gdLst>
              <a:gd name="T0" fmla="*/ 0 w 22112"/>
              <a:gd name="T1" fmla="*/ 7812632 h 21600"/>
              <a:gd name="T2" fmla="*/ 1680510306 w 22112"/>
              <a:gd name="T3" fmla="*/ 2147483647 h 21600"/>
              <a:gd name="T4" fmla="*/ 38911237 w 22112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112" h="21600" fill="none" extrusionOk="0">
                <a:moveTo>
                  <a:pt x="0" y="6"/>
                </a:moveTo>
                <a:cubicBezTo>
                  <a:pt x="170" y="2"/>
                  <a:pt x="341" y="-1"/>
                  <a:pt x="512" y="0"/>
                </a:cubicBezTo>
                <a:cubicBezTo>
                  <a:pt x="12441" y="0"/>
                  <a:pt x="22112" y="9670"/>
                  <a:pt x="22112" y="21600"/>
                </a:cubicBezTo>
              </a:path>
              <a:path w="22112" h="21600" stroke="0" extrusionOk="0">
                <a:moveTo>
                  <a:pt x="0" y="6"/>
                </a:moveTo>
                <a:cubicBezTo>
                  <a:pt x="170" y="2"/>
                  <a:pt x="341" y="-1"/>
                  <a:pt x="512" y="0"/>
                </a:cubicBezTo>
                <a:cubicBezTo>
                  <a:pt x="12441" y="0"/>
                  <a:pt x="22112" y="9670"/>
                  <a:pt x="22112" y="21600"/>
                </a:cubicBezTo>
                <a:lnTo>
                  <a:pt x="512" y="21600"/>
                </a:lnTo>
                <a:lnTo>
                  <a:pt x="0" y="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34" name="Oval 70"/>
          <p:cNvSpPr>
            <a:spLocks noChangeArrowheads="1"/>
          </p:cNvSpPr>
          <p:nvPr/>
        </p:nvSpPr>
        <p:spPr bwMode="auto">
          <a:xfrm>
            <a:off x="4953000" y="18288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8435" name="Arc 71"/>
          <p:cNvSpPr>
            <a:spLocks/>
          </p:cNvSpPr>
          <p:nvPr/>
        </p:nvSpPr>
        <p:spPr bwMode="auto">
          <a:xfrm flipV="1">
            <a:off x="3581400" y="4419600"/>
            <a:ext cx="762000" cy="2438400"/>
          </a:xfrm>
          <a:custGeom>
            <a:avLst/>
            <a:gdLst>
              <a:gd name="T0" fmla="*/ 0 w 21600"/>
              <a:gd name="T1" fmla="*/ 0 h 21600"/>
              <a:gd name="T2" fmla="*/ 948325475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8436" name="Arc 72"/>
          <p:cNvSpPr>
            <a:spLocks/>
          </p:cNvSpPr>
          <p:nvPr/>
        </p:nvSpPr>
        <p:spPr bwMode="auto">
          <a:xfrm>
            <a:off x="3581400" y="1066800"/>
            <a:ext cx="685800" cy="2438400"/>
          </a:xfrm>
          <a:custGeom>
            <a:avLst/>
            <a:gdLst>
              <a:gd name="T0" fmla="*/ 0 w 21600"/>
              <a:gd name="T1" fmla="*/ 0 h 21600"/>
              <a:gd name="T2" fmla="*/ 691329263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36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7D0649-0518-4A6B-B605-BBCFB4D1CA6C}" type="slidenum">
              <a:rPr lang="en-US" altLang="en-US">
                <a:solidFill>
                  <a:srgbClr val="000000"/>
                </a:solidFill>
              </a:rPr>
              <a:pPr/>
              <a:t>13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26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46125" y="228600"/>
            <a:ext cx="7788275" cy="457200"/>
          </a:xfrm>
          <a:solidFill>
            <a:schemeClr val="bg1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200" dirty="0" smtClean="0"/>
              <a:t>Compactness</a:t>
            </a:r>
            <a:endParaRPr lang="en-US" altLang="en-US" sz="2200" dirty="0"/>
          </a:p>
        </p:txBody>
      </p:sp>
      <p:sp>
        <p:nvSpPr>
          <p:cNvPr id="1026051" name="Text Box 3"/>
          <p:cNvSpPr txBox="1">
            <a:spLocks noChangeArrowheads="1"/>
          </p:cNvSpPr>
          <p:nvPr/>
        </p:nvSpPr>
        <p:spPr bwMode="auto">
          <a:xfrm>
            <a:off x="536575" y="2727325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26052" name="Text Box 4"/>
          <p:cNvSpPr txBox="1">
            <a:spLocks noChangeArrowheads="1"/>
          </p:cNvSpPr>
          <p:nvPr/>
        </p:nvSpPr>
        <p:spPr bwMode="auto">
          <a:xfrm>
            <a:off x="3985207" y="1295400"/>
            <a:ext cx="15240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 err="1">
                <a:solidFill>
                  <a:srgbClr val="000000"/>
                </a:solidFill>
                <a:latin typeface="Symbol" pitchFamily="18" charset="2"/>
              </a:rPr>
              <a:t>gg</a:t>
            </a:r>
            <a:r>
              <a:rPr lang="en-US" altLang="en-US" sz="2000" dirty="0">
                <a:solidFill>
                  <a:srgbClr val="000000"/>
                </a:solidFill>
              </a:rPr>
              <a:t> opacity</a:t>
            </a:r>
          </a:p>
        </p:txBody>
      </p:sp>
      <p:graphicFrame>
        <p:nvGraphicFramePr>
          <p:cNvPr id="1026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199906"/>
              </p:ext>
            </p:extLst>
          </p:nvPr>
        </p:nvGraphicFramePr>
        <p:xfrm>
          <a:off x="5701255" y="1308077"/>
          <a:ext cx="1819146" cy="414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89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1255" y="1308077"/>
                        <a:ext cx="1819146" cy="4143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054" name="Oval 6"/>
          <p:cNvSpPr>
            <a:spLocks noChangeArrowheads="1"/>
          </p:cNvSpPr>
          <p:nvPr/>
        </p:nvSpPr>
        <p:spPr bwMode="auto">
          <a:xfrm>
            <a:off x="590550" y="862012"/>
            <a:ext cx="3162300" cy="297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55" name="Line 7"/>
          <p:cNvSpPr>
            <a:spLocks noChangeShapeType="1"/>
          </p:cNvSpPr>
          <p:nvPr/>
        </p:nvSpPr>
        <p:spPr bwMode="auto">
          <a:xfrm flipV="1">
            <a:off x="1276350" y="1852612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56" name="Line 8"/>
          <p:cNvSpPr>
            <a:spLocks noChangeShapeType="1"/>
          </p:cNvSpPr>
          <p:nvPr/>
        </p:nvSpPr>
        <p:spPr bwMode="auto">
          <a:xfrm>
            <a:off x="1809750" y="2386012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57" name="Line 9"/>
          <p:cNvSpPr>
            <a:spLocks noChangeShapeType="1"/>
          </p:cNvSpPr>
          <p:nvPr/>
        </p:nvSpPr>
        <p:spPr bwMode="auto">
          <a:xfrm flipH="1">
            <a:off x="2019300" y="1624012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58" name="Line 10"/>
          <p:cNvSpPr>
            <a:spLocks noChangeShapeType="1"/>
          </p:cNvSpPr>
          <p:nvPr/>
        </p:nvSpPr>
        <p:spPr bwMode="auto">
          <a:xfrm>
            <a:off x="2343150" y="2424112"/>
            <a:ext cx="717907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59" name="Line 11"/>
          <p:cNvSpPr>
            <a:spLocks noChangeShapeType="1"/>
          </p:cNvSpPr>
          <p:nvPr/>
        </p:nvSpPr>
        <p:spPr bwMode="auto">
          <a:xfrm>
            <a:off x="2256485" y="1090612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60" name="Line 12"/>
          <p:cNvSpPr>
            <a:spLocks noChangeShapeType="1"/>
          </p:cNvSpPr>
          <p:nvPr/>
        </p:nvSpPr>
        <p:spPr bwMode="auto">
          <a:xfrm flipH="1" flipV="1">
            <a:off x="2419350" y="1852612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61" name="Line 13"/>
          <p:cNvSpPr>
            <a:spLocks noChangeShapeType="1"/>
          </p:cNvSpPr>
          <p:nvPr/>
        </p:nvSpPr>
        <p:spPr bwMode="auto">
          <a:xfrm>
            <a:off x="2190750" y="2614612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62" name="Line 14"/>
          <p:cNvSpPr>
            <a:spLocks noChangeShapeType="1"/>
          </p:cNvSpPr>
          <p:nvPr/>
        </p:nvSpPr>
        <p:spPr bwMode="auto">
          <a:xfrm flipH="1">
            <a:off x="2952750" y="1928812"/>
            <a:ext cx="76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63" name="Line 15"/>
          <p:cNvSpPr>
            <a:spLocks noChangeShapeType="1"/>
          </p:cNvSpPr>
          <p:nvPr/>
        </p:nvSpPr>
        <p:spPr bwMode="auto">
          <a:xfrm>
            <a:off x="1459572" y="2228417"/>
            <a:ext cx="243155" cy="419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64" name="Line 16"/>
          <p:cNvSpPr>
            <a:spLocks noChangeShapeType="1"/>
          </p:cNvSpPr>
          <p:nvPr/>
        </p:nvSpPr>
        <p:spPr bwMode="auto">
          <a:xfrm flipH="1">
            <a:off x="2567469" y="1774825"/>
            <a:ext cx="3810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6065" name="Line 17"/>
          <p:cNvSpPr>
            <a:spLocks noChangeShapeType="1"/>
          </p:cNvSpPr>
          <p:nvPr/>
        </p:nvSpPr>
        <p:spPr bwMode="auto">
          <a:xfrm>
            <a:off x="1123950" y="1395412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02606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0107"/>
              </p:ext>
            </p:extLst>
          </p:nvPr>
        </p:nvGraphicFramePr>
        <p:xfrm>
          <a:off x="4779864" y="3657600"/>
          <a:ext cx="3227883" cy="547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90" name="Equation" r:id="rId6" imgW="1422360" imgH="241200" progId="Equation.3">
                  <p:embed/>
                </p:oleObj>
              </mc:Choice>
              <mc:Fallback>
                <p:oleObj name="Equation" r:id="rId6" imgW="1422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9864" y="3657600"/>
                        <a:ext cx="3227883" cy="5477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067" name="Line 19"/>
          <p:cNvSpPr>
            <a:spLocks noChangeShapeType="1"/>
          </p:cNvSpPr>
          <p:nvPr/>
        </p:nvSpPr>
        <p:spPr bwMode="auto">
          <a:xfrm flipH="1" flipV="1">
            <a:off x="1376095" y="1128712"/>
            <a:ext cx="741631" cy="1295400"/>
          </a:xfrm>
          <a:prstGeom prst="line">
            <a:avLst/>
          </a:prstGeom>
          <a:noFill/>
          <a:ln w="22225">
            <a:solidFill>
              <a:srgbClr val="3333FF"/>
            </a:solidFill>
            <a:round/>
            <a:headEnd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026068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0217181"/>
              </p:ext>
            </p:extLst>
          </p:nvPr>
        </p:nvGraphicFramePr>
        <p:xfrm>
          <a:off x="5321493" y="2636750"/>
          <a:ext cx="1827804" cy="953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91" name="Equation" r:id="rId8" imgW="901440" imgH="469800" progId="Equation.3">
                  <p:embed/>
                </p:oleObj>
              </mc:Choice>
              <mc:Fallback>
                <p:oleObj name="Equation" r:id="rId8" imgW="9014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493" y="2636750"/>
                        <a:ext cx="1827804" cy="9532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069" name="Text Box 21"/>
          <p:cNvSpPr txBox="1">
            <a:spLocks noChangeArrowheads="1"/>
          </p:cNvSpPr>
          <p:nvPr/>
        </p:nvSpPr>
        <p:spPr bwMode="auto">
          <a:xfrm>
            <a:off x="1514564" y="1133849"/>
            <a:ext cx="1455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333399"/>
                </a:solidFill>
              </a:rPr>
              <a:t>R &lt; </a:t>
            </a:r>
            <a:r>
              <a:rPr lang="en-US" altLang="en-US" sz="2400" dirty="0" err="1">
                <a:solidFill>
                  <a:srgbClr val="333399"/>
                </a:solidFill>
              </a:rPr>
              <a:t>c</a:t>
            </a:r>
            <a:r>
              <a:rPr lang="en-US" altLang="en-US" sz="2400" dirty="0" err="1">
                <a:solidFill>
                  <a:srgbClr val="333399"/>
                </a:solidFill>
                <a:latin typeface="Symbol" pitchFamily="18" charset="2"/>
              </a:rPr>
              <a:t>D</a:t>
            </a:r>
            <a:r>
              <a:rPr lang="en-US" altLang="en-US" sz="2400" dirty="0" err="1">
                <a:solidFill>
                  <a:srgbClr val="333399"/>
                </a:solidFill>
              </a:rPr>
              <a:t>t</a:t>
            </a:r>
            <a:r>
              <a:rPr lang="en-US" altLang="en-US" sz="2400" baseline="-25000" dirty="0" err="1">
                <a:solidFill>
                  <a:srgbClr val="333399"/>
                </a:solidFill>
              </a:rPr>
              <a:t>var</a:t>
            </a:r>
            <a:endParaRPr lang="en-US" altLang="en-US" sz="2400" baseline="-25000" dirty="0">
              <a:solidFill>
                <a:srgbClr val="333399"/>
              </a:solidFill>
            </a:endParaRPr>
          </a:p>
        </p:txBody>
      </p:sp>
      <p:graphicFrame>
        <p:nvGraphicFramePr>
          <p:cNvPr id="102607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549605"/>
              </p:ext>
            </p:extLst>
          </p:nvPr>
        </p:nvGraphicFramePr>
        <p:xfrm>
          <a:off x="3783013" y="5334000"/>
          <a:ext cx="487680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92" name="Equation" r:id="rId10" imgW="2641320" imgH="469800" progId="Equation.3">
                  <p:embed/>
                </p:oleObj>
              </mc:Choice>
              <mc:Fallback>
                <p:oleObj name="Equation" r:id="rId10" imgW="26413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3013" y="5334000"/>
                        <a:ext cx="487680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078" name="Text Box 30"/>
          <p:cNvSpPr txBox="1">
            <a:spLocks noChangeArrowheads="1"/>
          </p:cNvSpPr>
          <p:nvPr/>
        </p:nvSpPr>
        <p:spPr bwMode="auto">
          <a:xfrm>
            <a:off x="4469335" y="1981200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</a:rPr>
              <a:t>Threshold: </a:t>
            </a:r>
          </a:p>
        </p:txBody>
      </p:sp>
      <p:graphicFrame>
        <p:nvGraphicFramePr>
          <p:cNvPr id="1026079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624481"/>
              </p:ext>
            </p:extLst>
          </p:nvPr>
        </p:nvGraphicFramePr>
        <p:xfrm>
          <a:off x="5791200" y="1828800"/>
          <a:ext cx="2403475" cy="709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93" name="Equation" r:id="rId12" imgW="1460160" imgH="431640" progId="Equation.3">
                  <p:embed/>
                </p:oleObj>
              </mc:Choice>
              <mc:Fallback>
                <p:oleObj name="Equation" r:id="rId12" imgW="1460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828800"/>
                        <a:ext cx="2403475" cy="7099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Line 7"/>
          <p:cNvSpPr>
            <a:spLocks noChangeShapeType="1"/>
          </p:cNvSpPr>
          <p:nvPr/>
        </p:nvSpPr>
        <p:spPr bwMode="auto">
          <a:xfrm flipV="1">
            <a:off x="1428750" y="2995612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4" name="Line 9"/>
          <p:cNvSpPr>
            <a:spLocks noChangeShapeType="1"/>
          </p:cNvSpPr>
          <p:nvPr/>
        </p:nvSpPr>
        <p:spPr bwMode="auto">
          <a:xfrm flipH="1">
            <a:off x="1924050" y="2971639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5" name="Line 11"/>
          <p:cNvSpPr>
            <a:spLocks noChangeShapeType="1"/>
          </p:cNvSpPr>
          <p:nvPr/>
        </p:nvSpPr>
        <p:spPr bwMode="auto">
          <a:xfrm>
            <a:off x="2114550" y="2233612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6" name="Line 12"/>
          <p:cNvSpPr>
            <a:spLocks noChangeShapeType="1"/>
          </p:cNvSpPr>
          <p:nvPr/>
        </p:nvSpPr>
        <p:spPr bwMode="auto">
          <a:xfrm flipH="1" flipV="1">
            <a:off x="2571750" y="2995612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7" name="Line 16"/>
          <p:cNvSpPr>
            <a:spLocks noChangeShapeType="1"/>
          </p:cNvSpPr>
          <p:nvPr/>
        </p:nvSpPr>
        <p:spPr bwMode="auto">
          <a:xfrm flipH="1">
            <a:off x="985988" y="2160876"/>
            <a:ext cx="3810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8" name="Line 17"/>
          <p:cNvSpPr>
            <a:spLocks noChangeShapeType="1"/>
          </p:cNvSpPr>
          <p:nvPr/>
        </p:nvSpPr>
        <p:spPr bwMode="auto">
          <a:xfrm>
            <a:off x="1276350" y="2538412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9" name="Line 7"/>
          <p:cNvSpPr>
            <a:spLocks noChangeShapeType="1"/>
          </p:cNvSpPr>
          <p:nvPr/>
        </p:nvSpPr>
        <p:spPr bwMode="auto">
          <a:xfrm>
            <a:off x="1581150" y="3376612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0" name="Line 9"/>
          <p:cNvSpPr>
            <a:spLocks noChangeShapeType="1"/>
          </p:cNvSpPr>
          <p:nvPr/>
        </p:nvSpPr>
        <p:spPr bwMode="auto">
          <a:xfrm flipH="1">
            <a:off x="2266950" y="2919412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1" name="Line 11"/>
          <p:cNvSpPr>
            <a:spLocks noChangeShapeType="1"/>
          </p:cNvSpPr>
          <p:nvPr/>
        </p:nvSpPr>
        <p:spPr bwMode="auto">
          <a:xfrm>
            <a:off x="1040472" y="2957512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2" name="Line 12"/>
          <p:cNvSpPr>
            <a:spLocks noChangeShapeType="1"/>
          </p:cNvSpPr>
          <p:nvPr/>
        </p:nvSpPr>
        <p:spPr bwMode="auto">
          <a:xfrm flipH="1" flipV="1">
            <a:off x="2908657" y="3080802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3" name="Line 16"/>
          <p:cNvSpPr>
            <a:spLocks noChangeShapeType="1"/>
          </p:cNvSpPr>
          <p:nvPr/>
        </p:nvSpPr>
        <p:spPr bwMode="auto">
          <a:xfrm flipH="1">
            <a:off x="3028950" y="2980201"/>
            <a:ext cx="3810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4" name="Line 17"/>
          <p:cNvSpPr>
            <a:spLocks noChangeShapeType="1"/>
          </p:cNvSpPr>
          <p:nvPr/>
        </p:nvSpPr>
        <p:spPr bwMode="auto">
          <a:xfrm>
            <a:off x="834927" y="2195512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5" name="Line 14"/>
          <p:cNvSpPr>
            <a:spLocks noChangeShapeType="1"/>
          </p:cNvSpPr>
          <p:nvPr/>
        </p:nvSpPr>
        <p:spPr bwMode="auto">
          <a:xfrm flipH="1">
            <a:off x="3329318" y="2233612"/>
            <a:ext cx="271131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 bwMode="auto">
          <a:xfrm>
            <a:off x="3329318" y="767924"/>
            <a:ext cx="5695951" cy="62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+mn-lt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accent2"/>
                </a:solidFill>
                <a:latin typeface="+mn-lt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algn="l">
              <a:buFont typeface="Wingdings" pitchFamily="2" charset="2"/>
              <a:buChar char="q"/>
            </a:pPr>
            <a:r>
              <a:rPr lang="en-US" altLang="en-US" sz="1800" kern="0" dirty="0" smtClean="0">
                <a:solidFill>
                  <a:srgbClr val="000000"/>
                </a:solidFill>
              </a:rPr>
              <a:t>Puzzle: how to get </a:t>
            </a:r>
            <a:r>
              <a:rPr lang="en-US" altLang="en-US" sz="1800" kern="0" dirty="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800" kern="0" dirty="0" smtClean="0">
                <a:solidFill>
                  <a:srgbClr val="000000"/>
                </a:solidFill>
              </a:rPr>
              <a:t> rays out of compact region?</a:t>
            </a:r>
          </a:p>
        </p:txBody>
      </p:sp>
      <p:sp>
        <p:nvSpPr>
          <p:cNvPr id="67" name="Text Box 30"/>
          <p:cNvSpPr txBox="1">
            <a:spLocks noChangeArrowheads="1"/>
          </p:cNvSpPr>
          <p:nvPr/>
        </p:nvSpPr>
        <p:spPr bwMode="auto">
          <a:xfrm>
            <a:off x="4089587" y="4463534"/>
            <a:ext cx="28392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Compactness parameter: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1643"/>
              </p:ext>
            </p:extLst>
          </p:nvPr>
        </p:nvGraphicFramePr>
        <p:xfrm>
          <a:off x="6967538" y="4257675"/>
          <a:ext cx="156527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94" name="Equation" r:id="rId14" imgW="888840" imgH="444240" progId="Equation.3">
                  <p:embed/>
                </p:oleObj>
              </mc:Choice>
              <mc:Fallback>
                <p:oleObj name="Equation" r:id="rId14" imgW="8888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7538" y="4257675"/>
                        <a:ext cx="156527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Line 15"/>
          <p:cNvSpPr>
            <a:spLocks noChangeShapeType="1"/>
          </p:cNvSpPr>
          <p:nvPr/>
        </p:nvSpPr>
        <p:spPr bwMode="auto">
          <a:xfrm>
            <a:off x="3166795" y="1566862"/>
            <a:ext cx="243155" cy="419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69" name="Picture 23" descr="3C120UICOLORMOVIE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27" y="4038600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 Box 24"/>
          <p:cNvSpPr txBox="1">
            <a:spLocks noChangeArrowheads="1"/>
          </p:cNvSpPr>
          <p:nvPr/>
        </p:nvSpPr>
        <p:spPr bwMode="auto">
          <a:xfrm>
            <a:off x="536574" y="5867400"/>
            <a:ext cx="32162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 smtClean="0">
                <a:solidFill>
                  <a:prstClr val="black"/>
                </a:solidFill>
              </a:rPr>
              <a:t>superluminal motion in </a:t>
            </a:r>
            <a:r>
              <a:rPr lang="en-US" altLang="en-US" dirty="0">
                <a:solidFill>
                  <a:prstClr val="black"/>
                </a:solidFill>
              </a:rPr>
              <a:t>3C </a:t>
            </a:r>
            <a:r>
              <a:rPr lang="en-US" altLang="en-US" dirty="0" smtClean="0">
                <a:solidFill>
                  <a:prstClr val="black"/>
                </a:solidFill>
              </a:rPr>
              <a:t>120</a:t>
            </a:r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430213" y="1601788"/>
            <a:ext cx="3919537" cy="35052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508000" y="1703388"/>
            <a:ext cx="3767138" cy="3314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981200" y="1905000"/>
            <a:ext cx="0" cy="2438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81163" y="228600"/>
            <a:ext cx="5410200" cy="466725"/>
          </a:xfr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200" b="1" dirty="0" smtClean="0">
                <a:solidFill>
                  <a:schemeClr val="tx1"/>
                </a:solidFill>
              </a:rPr>
              <a:t>Solution: Relativistic Bulk Motion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08000" y="5943600"/>
            <a:ext cx="76025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800" b="0" dirty="0" smtClean="0">
                <a:solidFill>
                  <a:srgbClr val="000000"/>
                </a:solidFill>
                <a:latin typeface="+mj-lt"/>
              </a:rPr>
              <a:t>Emission size ~ </a:t>
            </a:r>
            <a:r>
              <a:rPr lang="en-US" altLang="en-US" sz="1800" b="0" dirty="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800" b="0" baseline="30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US" altLang="en-US" sz="1800" b="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altLang="en-US" sz="1800" b="0" dirty="0">
                <a:solidFill>
                  <a:srgbClr val="000000"/>
                </a:solidFill>
                <a:latin typeface="+mj-lt"/>
              </a:rPr>
              <a:t>larger than values inferred for stationary </a:t>
            </a:r>
            <a:r>
              <a:rPr lang="en-US" altLang="en-US" sz="1800" b="0" dirty="0" smtClean="0">
                <a:solidFill>
                  <a:srgbClr val="000000"/>
                </a:solidFill>
                <a:latin typeface="+mj-lt"/>
              </a:rPr>
              <a:t>region</a:t>
            </a:r>
            <a:endParaRPr lang="en-US" altLang="en-US" sz="1800" b="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384550" y="3046413"/>
            <a:ext cx="4005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2400" b="0" dirty="0" smtClean="0">
                <a:solidFill>
                  <a:srgbClr val="000000"/>
                </a:solidFill>
                <a:latin typeface="Times New Roman" pitchFamily="18" charset="0"/>
              </a:rPr>
              <a:t>R</a:t>
            </a:r>
            <a:endParaRPr lang="en-US" altLang="en-US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1984375" y="3087688"/>
            <a:ext cx="660400" cy="688975"/>
          </a:xfrm>
          <a:prstGeom prst="irregularSeal1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en-US" alt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V="1">
            <a:off x="4019550" y="1982788"/>
            <a:ext cx="61595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978150" y="3441700"/>
            <a:ext cx="4852988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526756" y="2106613"/>
            <a:ext cx="368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2400" dirty="0">
                <a:solidFill>
                  <a:srgbClr val="000000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8066088" y="3286125"/>
            <a:ext cx="307975" cy="163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flipH="1">
            <a:off x="8093075" y="3467100"/>
            <a:ext cx="280988" cy="136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70" name="Arc 14"/>
          <p:cNvSpPr>
            <a:spLocks/>
          </p:cNvSpPr>
          <p:nvPr/>
        </p:nvSpPr>
        <p:spPr bwMode="auto">
          <a:xfrm flipH="1" flipV="1">
            <a:off x="8105775" y="3424238"/>
            <a:ext cx="100013" cy="127000"/>
          </a:xfrm>
          <a:custGeom>
            <a:avLst/>
            <a:gdLst>
              <a:gd name="T0" fmla="*/ 0 w 21600"/>
              <a:gd name="T1" fmla="*/ 0 h 21600"/>
              <a:gd name="T2" fmla="*/ 100013 w 21600"/>
              <a:gd name="T3" fmla="*/ 127000 h 21600"/>
              <a:gd name="T4" fmla="*/ 0 w 21600"/>
              <a:gd name="T5" fmla="*/ 1270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71" name="Arc 15"/>
          <p:cNvSpPr>
            <a:spLocks/>
          </p:cNvSpPr>
          <p:nvPr/>
        </p:nvSpPr>
        <p:spPr bwMode="auto">
          <a:xfrm flipH="1">
            <a:off x="8110538" y="3355975"/>
            <a:ext cx="119062" cy="103188"/>
          </a:xfrm>
          <a:custGeom>
            <a:avLst/>
            <a:gdLst>
              <a:gd name="T0" fmla="*/ 53594 w 21600"/>
              <a:gd name="T1" fmla="*/ 0 h 19288"/>
              <a:gd name="T2" fmla="*/ 119062 w 21600"/>
              <a:gd name="T3" fmla="*/ 103188 h 19288"/>
              <a:gd name="T4" fmla="*/ 0 w 21600"/>
              <a:gd name="T5" fmla="*/ 103188 h 19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19288" fill="none" extrusionOk="0">
                <a:moveTo>
                  <a:pt x="9722" y="0"/>
                </a:moveTo>
                <a:cubicBezTo>
                  <a:pt x="17005" y="3671"/>
                  <a:pt x="21600" y="11131"/>
                  <a:pt x="21600" y="19288"/>
                </a:cubicBezTo>
              </a:path>
              <a:path w="21600" h="19288" stroke="0" extrusionOk="0">
                <a:moveTo>
                  <a:pt x="9722" y="0"/>
                </a:moveTo>
                <a:cubicBezTo>
                  <a:pt x="17005" y="3671"/>
                  <a:pt x="21600" y="11131"/>
                  <a:pt x="21600" y="19288"/>
                </a:cubicBezTo>
                <a:lnTo>
                  <a:pt x="0" y="19288"/>
                </a:lnTo>
                <a:lnTo>
                  <a:pt x="9722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 flipV="1">
            <a:off x="2662238" y="2635250"/>
            <a:ext cx="3729037" cy="596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2716213" y="3584575"/>
            <a:ext cx="3594100" cy="63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2344738" y="3422650"/>
            <a:ext cx="1973262" cy="26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947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373990"/>
              </p:ext>
            </p:extLst>
          </p:nvPr>
        </p:nvGraphicFramePr>
        <p:xfrm>
          <a:off x="2339975" y="725488"/>
          <a:ext cx="13779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69" name="Equation" r:id="rId4" imgW="622080" imgH="228600" progId="Equation.3">
                  <p:embed/>
                </p:oleObj>
              </mc:Choice>
              <mc:Fallback>
                <p:oleObj name="Equation" r:id="rId4" imgW="622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725488"/>
                        <a:ext cx="137795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449348"/>
              </p:ext>
            </p:extLst>
          </p:nvPr>
        </p:nvGraphicFramePr>
        <p:xfrm>
          <a:off x="5029200" y="2940843"/>
          <a:ext cx="9652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70" name="Equation" r:id="rId6" imgW="634680" imgH="241200" progId="Equation.3">
                  <p:embed/>
                </p:oleObj>
              </mc:Choice>
              <mc:Fallback>
                <p:oleObj name="Equation" r:id="rId6" imgW="634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940843"/>
                        <a:ext cx="9652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248420"/>
              </p:ext>
            </p:extLst>
          </p:nvPr>
        </p:nvGraphicFramePr>
        <p:xfrm>
          <a:off x="5359400" y="5257800"/>
          <a:ext cx="23002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71" name="Equation" r:id="rId8" imgW="1041120" imgH="241200" progId="Equation.3">
                  <p:embed/>
                </p:oleObj>
              </mc:Choice>
              <mc:Fallback>
                <p:oleObj name="Equation" r:id="rId8" imgW="1041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9400" y="5257800"/>
                        <a:ext cx="2300288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4554812" y="785106"/>
            <a:ext cx="4398399" cy="62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accent2"/>
                </a:solidFill>
                <a:latin typeface="+mn-lt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accent2"/>
                </a:solidFill>
                <a:latin typeface="+mn-lt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algn="l">
              <a:buFont typeface="Wingdings" pitchFamily="2" charset="2"/>
              <a:buChar char="q"/>
            </a:pPr>
            <a:r>
              <a:rPr lang="en-US" altLang="en-US" sz="1600" kern="0" dirty="0" smtClean="0">
                <a:solidFill>
                  <a:srgbClr val="000000"/>
                </a:solidFill>
              </a:rPr>
              <a:t>Suppose relativistic spherical shell briefly illuminated, e.g., by shell collisions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altLang="en-US" sz="1600" kern="0" dirty="0" smtClean="0">
                <a:solidFill>
                  <a:srgbClr val="000000"/>
                </a:solidFill>
              </a:rPr>
              <a:t>Due to strong beaming, only see emission emitted within Doppler cone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921021"/>
              </p:ext>
            </p:extLst>
          </p:nvPr>
        </p:nvGraphicFramePr>
        <p:xfrm>
          <a:off x="7507287" y="1600200"/>
          <a:ext cx="1255713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72" name="Equation" r:id="rId10" imgW="825480" imgH="241200" progId="Equation.3">
                  <p:embed/>
                </p:oleObj>
              </mc:Choice>
              <mc:Fallback>
                <p:oleObj name="Equation" r:id="rId10" imgW="825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7287" y="1600200"/>
                        <a:ext cx="1255713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618640"/>
              </p:ext>
            </p:extLst>
          </p:nvPr>
        </p:nvGraphicFramePr>
        <p:xfrm>
          <a:off x="3810000" y="4629512"/>
          <a:ext cx="5143211" cy="477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73" name="Equation" r:id="rId12" imgW="2869920" imgH="266400" progId="Equation.3">
                  <p:embed/>
                </p:oleObj>
              </mc:Choice>
              <mc:Fallback>
                <p:oleObj name="Equation" r:id="rId12" imgW="28699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629512"/>
                        <a:ext cx="5143211" cy="4774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225281" y="795281"/>
            <a:ext cx="24369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800" b="0" dirty="0" smtClean="0">
                <a:solidFill>
                  <a:srgbClr val="000000"/>
                </a:solidFill>
                <a:latin typeface="Times New Roman" pitchFamily="18" charset="0"/>
              </a:rPr>
              <a:t>Naively, emission size</a:t>
            </a:r>
            <a:endParaRPr lang="en-US" altLang="en-US" sz="18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895056" y="2898775"/>
            <a:ext cx="0" cy="5508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930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8048" y="341312"/>
            <a:ext cx="8229600" cy="49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200" dirty="0" smtClean="0">
                <a:solidFill>
                  <a:schemeClr val="tx1"/>
                </a:solidFill>
              </a:rPr>
              <a:t>Relativistic Bulk Motion in Blazars</a:t>
            </a:r>
          </a:p>
        </p:txBody>
      </p:sp>
      <p:sp>
        <p:nvSpPr>
          <p:cNvPr id="53251" name="Text Box 9"/>
          <p:cNvSpPr txBox="1">
            <a:spLocks noChangeArrowheads="1"/>
          </p:cNvSpPr>
          <p:nvPr/>
        </p:nvSpPr>
        <p:spPr bwMode="auto">
          <a:xfrm>
            <a:off x="593725" y="1219200"/>
            <a:ext cx="375602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What </a:t>
            </a:r>
            <a:r>
              <a:rPr lang="en-US" altLang="en-US" sz="1800" dirty="0" smtClean="0">
                <a:solidFill>
                  <a:srgbClr val="000000"/>
                </a:solidFill>
              </a:rPr>
              <a:t>is </a:t>
            </a:r>
            <a:r>
              <a:rPr lang="en-US" altLang="en-US" dirty="0" smtClean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en-US" sz="1800" dirty="0" smtClean="0">
                <a:solidFill>
                  <a:srgbClr val="000000"/>
                </a:solidFill>
              </a:rPr>
              <a:t>, </a:t>
            </a:r>
            <a:r>
              <a:rPr lang="en-US" altLang="en-US" sz="1800" dirty="0">
                <a:solidFill>
                  <a:srgbClr val="000000"/>
                </a:solidFill>
              </a:rPr>
              <a:t>and why is it important?</a:t>
            </a:r>
            <a:endParaRPr lang="en-US" altLang="en-US" sz="2000" dirty="0">
              <a:solidFill>
                <a:srgbClr val="000000"/>
              </a:solidFill>
            </a:endParaRPr>
          </a:p>
        </p:txBody>
      </p:sp>
      <p:sp>
        <p:nvSpPr>
          <p:cNvPr id="53252" name="Text Box 9"/>
          <p:cNvSpPr txBox="1">
            <a:spLocks noChangeArrowheads="1"/>
          </p:cNvSpPr>
          <p:nvPr/>
        </p:nvSpPr>
        <p:spPr bwMode="auto">
          <a:xfrm>
            <a:off x="593725" y="1648505"/>
            <a:ext cx="78644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2000" i="1" dirty="0">
                <a:solidFill>
                  <a:srgbClr val="000000"/>
                </a:solidFill>
              </a:rPr>
              <a:t>After </a:t>
            </a:r>
            <a:r>
              <a:rPr lang="en-US" altLang="en-US" sz="2000" i="1" dirty="0">
                <a:solidFill>
                  <a:srgbClr val="A50021"/>
                </a:solidFill>
              </a:rPr>
              <a:t>redshift </a:t>
            </a:r>
            <a:r>
              <a:rPr lang="en-US" altLang="en-US" sz="2000" dirty="0">
                <a:solidFill>
                  <a:srgbClr val="A50021"/>
                </a:solidFill>
              </a:rPr>
              <a:t>z</a:t>
            </a:r>
            <a:r>
              <a:rPr lang="en-US" altLang="en-US" sz="2000" b="1" i="1" dirty="0">
                <a:solidFill>
                  <a:srgbClr val="000000"/>
                </a:solidFill>
              </a:rPr>
              <a:t>, </a:t>
            </a:r>
            <a:r>
              <a:rPr lang="en-US" altLang="en-US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en-US" sz="1800" b="1" dirty="0">
                <a:solidFill>
                  <a:srgbClr val="000000"/>
                </a:solidFill>
              </a:rPr>
              <a:t> </a:t>
            </a:r>
            <a:r>
              <a:rPr lang="en-US" altLang="en-US" sz="1800" dirty="0">
                <a:solidFill>
                  <a:srgbClr val="000000"/>
                </a:solidFill>
              </a:rPr>
              <a:t>is the most important property to make the extreme behavior of </a:t>
            </a:r>
            <a:r>
              <a:rPr lang="en-US" altLang="en-US" sz="1800" dirty="0" smtClean="0">
                <a:solidFill>
                  <a:srgbClr val="000000"/>
                </a:solidFill>
              </a:rPr>
              <a:t>blazars comprehensible 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		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Doppler factor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endParaRPr lang="en-US" alt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532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713179"/>
              </p:ext>
            </p:extLst>
          </p:nvPr>
        </p:nvGraphicFramePr>
        <p:xfrm>
          <a:off x="2613025" y="3189288"/>
          <a:ext cx="4225925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2" name="Equation" r:id="rId4" imgW="1892160" imgH="253800" progId="Equation.3">
                  <p:embed/>
                </p:oleObj>
              </mc:Choice>
              <mc:Fallback>
                <p:oleObj name="Equation" r:id="rId4" imgW="18921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3025" y="3189288"/>
                        <a:ext cx="4225925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230836"/>
              </p:ext>
            </p:extLst>
          </p:nvPr>
        </p:nvGraphicFramePr>
        <p:xfrm>
          <a:off x="2724150" y="3657600"/>
          <a:ext cx="3967163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3" name="Equation" r:id="rId6" imgW="1777680" imgH="253800" progId="Equation.3">
                  <p:embed/>
                </p:oleObj>
              </mc:Choice>
              <mc:Fallback>
                <p:oleObj name="Equation" r:id="rId6" imgW="1777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150" y="3657600"/>
                        <a:ext cx="3967163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862697"/>
              </p:ext>
            </p:extLst>
          </p:nvPr>
        </p:nvGraphicFramePr>
        <p:xfrm>
          <a:off x="1504950" y="4268788"/>
          <a:ext cx="2038350" cy="1004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4" name="Equation" r:id="rId8" imgW="927000" imgH="457200" progId="Equation.3">
                  <p:embed/>
                </p:oleObj>
              </mc:Choice>
              <mc:Fallback>
                <p:oleObj name="Equation" r:id="rId8" imgW="927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4950" y="4268788"/>
                        <a:ext cx="2038350" cy="1004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4220250" y="4572000"/>
            <a:ext cx="38620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</a:rPr>
              <a:t>To be optically thin to </a:t>
            </a:r>
            <a:r>
              <a:rPr lang="en-US" altLang="en-US" dirty="0" err="1">
                <a:solidFill>
                  <a:srgbClr val="000000"/>
                </a:solidFill>
                <a:latin typeface="Symbol" pitchFamily="18" charset="2"/>
              </a:rPr>
              <a:t>gg</a:t>
            </a:r>
            <a:r>
              <a:rPr lang="en-US" altLang="en-US" dirty="0">
                <a:solidFill>
                  <a:srgbClr val="000000"/>
                </a:solidFill>
              </a:rPr>
              <a:t> absorption</a:t>
            </a:r>
            <a:r>
              <a:rPr lang="en-US" altLang="en-US" dirty="0" smtClean="0">
                <a:solidFill>
                  <a:srgbClr val="000000"/>
                </a:solidFill>
              </a:rPr>
              <a:t>,</a:t>
            </a:r>
            <a:r>
              <a:rPr lang="en-US" altLang="en-US" b="1" dirty="0" smtClean="0">
                <a:solidFill>
                  <a:srgbClr val="000000"/>
                </a:solidFill>
              </a:rPr>
              <a:t> </a:t>
            </a:r>
            <a:endParaRPr lang="en-US" altLang="en-US" b="1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333399"/>
                </a:solidFill>
                <a:latin typeface="Symbol" pitchFamily="18" charset="2"/>
              </a:rPr>
              <a:t> </a:t>
            </a:r>
            <a:r>
              <a:rPr lang="en-US" altLang="en-US" dirty="0">
                <a:solidFill>
                  <a:srgbClr val="333399"/>
                </a:solidFill>
                <a:latin typeface="Symbol" pitchFamily="18" charset="2"/>
              </a:rPr>
              <a:t>G</a:t>
            </a:r>
            <a:r>
              <a:rPr lang="en-US" altLang="en-US" dirty="0">
                <a:solidFill>
                  <a:srgbClr val="333399"/>
                </a:solidFill>
              </a:rPr>
              <a:t> </a:t>
            </a:r>
            <a:r>
              <a:rPr lang="en-US" altLang="en-US" dirty="0" smtClean="0">
                <a:solidFill>
                  <a:srgbClr val="333399"/>
                </a:solidFill>
              </a:rPr>
              <a:t> &gt; 10 in Blazars</a:t>
            </a:r>
            <a:endParaRPr lang="en-US" altLang="en-US" sz="2000" dirty="0">
              <a:solidFill>
                <a:srgbClr val="333399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230655"/>
              </p:ext>
            </p:extLst>
          </p:nvPr>
        </p:nvGraphicFramePr>
        <p:xfrm>
          <a:off x="2232025" y="2455863"/>
          <a:ext cx="293370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5" name="Equation" r:id="rId10" imgW="1384200" imgH="228600" progId="Equation.3">
                  <p:embed/>
                </p:oleObj>
              </mc:Choice>
              <mc:Fallback>
                <p:oleObj name="Equation" r:id="rId10" imgW="13842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025" y="2455863"/>
                        <a:ext cx="2933700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06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14" y="609600"/>
            <a:ext cx="5763986" cy="128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533400"/>
            <a:ext cx="64008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5412" y="304800"/>
            <a:ext cx="8229600" cy="6096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en-US" sz="2400" dirty="0" smtClean="0">
                <a:latin typeface="Calibri" pitchFamily="34" charset="0"/>
              </a:rPr>
              <a:t>Particle Acceleration and Radiation in </a:t>
            </a:r>
            <a:r>
              <a:rPr lang="en-US" altLang="en-US" sz="2400" dirty="0" err="1" smtClean="0">
                <a:latin typeface="Calibri" pitchFamily="34" charset="0"/>
              </a:rPr>
              <a:t>Leptonic</a:t>
            </a:r>
            <a:r>
              <a:rPr lang="en-US" altLang="en-US" sz="2400" dirty="0" smtClean="0">
                <a:latin typeface="Calibri" pitchFamily="34" charset="0"/>
              </a:rPr>
              <a:t> Blazar Models</a:t>
            </a:r>
          </a:p>
        </p:txBody>
      </p:sp>
      <p:pic>
        <p:nvPicPr>
          <p:cNvPr id="5939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9" y="4109129"/>
            <a:ext cx="6808875" cy="11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39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" y="1880386"/>
            <a:ext cx="5638800" cy="112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39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29" y="2941637"/>
            <a:ext cx="3741737" cy="158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123144" y="4046990"/>
            <a:ext cx="533400" cy="32702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9401" name="TextBox 3"/>
          <p:cNvSpPr txBox="1">
            <a:spLocks noChangeArrowheads="1"/>
          </p:cNvSpPr>
          <p:nvPr/>
        </p:nvSpPr>
        <p:spPr bwMode="auto">
          <a:xfrm>
            <a:off x="323850" y="4630737"/>
            <a:ext cx="361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000" i="1" dirty="0" smtClean="0">
                <a:solidFill>
                  <a:srgbClr val="000000"/>
                </a:solidFill>
              </a:rPr>
              <a:t>EC</a:t>
            </a:r>
            <a:endParaRPr lang="en-US" altLang="en-US" sz="1800" i="1" dirty="0" smtClean="0">
              <a:solidFill>
                <a:srgbClr val="000000"/>
              </a:solidFill>
            </a:endParaRPr>
          </a:p>
        </p:txBody>
      </p:sp>
      <p:sp>
        <p:nvSpPr>
          <p:cNvPr id="59402" name="TextBox 1"/>
          <p:cNvSpPr txBox="1">
            <a:spLocks noChangeArrowheads="1"/>
          </p:cNvSpPr>
          <p:nvPr/>
        </p:nvSpPr>
        <p:spPr bwMode="auto">
          <a:xfrm>
            <a:off x="411615" y="5714999"/>
            <a:ext cx="24400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Boettcher &amp; Chiang (2002)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Finke et al. (2008)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Dermer</a:t>
            </a: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&amp; Menon (2009)</a:t>
            </a:r>
            <a:endParaRPr lang="en-US" altLang="en-US" sz="1800" dirty="0" smtClean="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61451" name="Rectangle 3"/>
          <p:cNvSpPr>
            <a:spLocks noChangeArrowheads="1"/>
          </p:cNvSpPr>
          <p:nvPr/>
        </p:nvSpPr>
        <p:spPr bwMode="auto">
          <a:xfrm>
            <a:off x="5410200" y="914400"/>
            <a:ext cx="3810000" cy="232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00050" lvl="1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US" sz="2000" b="1" dirty="0">
              <a:solidFill>
                <a:srgbClr val="000000"/>
              </a:solidFill>
              <a:latin typeface="Calibri" pitchFamily="34" charset="0"/>
            </a:endParaRPr>
          </a:p>
          <a:p>
            <a:pPr marL="933450" lvl="1" indent="-533400" eaLnBrk="0" fontAlgn="base" hangingPunct="0">
              <a:spcBef>
                <a:spcPct val="2000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b="1" dirty="0">
                <a:solidFill>
                  <a:srgbClr val="000000"/>
                </a:solidFill>
                <a:latin typeface="Calibri" pitchFamily="34" charset="0"/>
              </a:rPr>
              <a:t>Inject power laws and 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cool</a:t>
            </a:r>
          </a:p>
          <a:p>
            <a:pPr marL="933450" lvl="1" indent="-533400" eaLnBrk="0" fontAlgn="base" hangingPunct="0">
              <a:spcBef>
                <a:spcPct val="2000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Separate acceleration </a:t>
            </a:r>
            <a:r>
              <a:rPr lang="en-US" b="1" dirty="0">
                <a:solidFill>
                  <a:srgbClr val="000000"/>
                </a:solidFill>
                <a:latin typeface="Calibri" pitchFamily="34" charset="0"/>
              </a:rPr>
              <a:t>and radiation zones </a:t>
            </a:r>
          </a:p>
          <a:p>
            <a:pPr marL="393489" lvl="1">
              <a:buFontTx/>
              <a:buAutoNum type="arabicPeriod"/>
            </a:pP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       Single zone; exclude radio</a:t>
            </a:r>
            <a:endParaRPr lang="en-US" altLang="en-US" sz="1600" b="1" dirty="0" smtClean="0">
              <a:solidFill>
                <a:srgbClr val="000000"/>
              </a:solidFill>
            </a:endParaRPr>
          </a:p>
          <a:p>
            <a:pPr marL="393489" lvl="1">
              <a:buFontTx/>
              <a:buAutoNum type="arabicPeriod"/>
            </a:pPr>
            <a:r>
              <a:rPr lang="en-US" altLang="en-US" sz="1600" b="1" dirty="0">
                <a:solidFill>
                  <a:srgbClr val="000000"/>
                </a:solidFill>
              </a:rPr>
              <a:t> </a:t>
            </a:r>
            <a:r>
              <a:rPr lang="en-US" altLang="en-US" sz="1600" b="1" dirty="0" smtClean="0">
                <a:solidFill>
                  <a:srgbClr val="000000"/>
                </a:solidFill>
              </a:rPr>
              <a:t>      Power </a:t>
            </a:r>
            <a:r>
              <a:rPr lang="en-US" altLang="en-US" sz="1600" b="1" dirty="0">
                <a:solidFill>
                  <a:srgbClr val="000000"/>
                </a:solidFill>
              </a:rPr>
              <a:t>law injection</a:t>
            </a:r>
          </a:p>
          <a:p>
            <a:pPr marL="393489" lvl="1">
              <a:buFontTx/>
              <a:buAutoNum type="arabicPeriod"/>
            </a:pPr>
            <a:r>
              <a:rPr lang="en-US" altLang="en-US" sz="1600" b="1" dirty="0">
                <a:solidFill>
                  <a:srgbClr val="000000"/>
                </a:solidFill>
              </a:rPr>
              <a:t> </a:t>
            </a:r>
            <a:r>
              <a:rPr lang="en-US" altLang="en-US" sz="1600" b="1" dirty="0" smtClean="0">
                <a:solidFill>
                  <a:srgbClr val="000000"/>
                </a:solidFill>
              </a:rPr>
              <a:t>      Nonlinear </a:t>
            </a:r>
            <a:r>
              <a:rPr lang="en-US" altLang="en-US" sz="1600" b="1" dirty="0">
                <a:solidFill>
                  <a:srgbClr val="000000"/>
                </a:solidFill>
              </a:rPr>
              <a:t>losses</a:t>
            </a:r>
          </a:p>
          <a:p>
            <a:pPr marL="393489" lvl="1">
              <a:buFontTx/>
              <a:buAutoNum type="arabicPeriod"/>
            </a:pPr>
            <a:r>
              <a:rPr lang="en-US" altLang="en-US" sz="1400" b="1" dirty="0">
                <a:solidFill>
                  <a:srgbClr val="000000"/>
                </a:solidFill>
              </a:rPr>
              <a:t> 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       Adiabatic </a:t>
            </a:r>
            <a:r>
              <a:rPr lang="en-US" altLang="en-US" sz="1400" b="1" dirty="0">
                <a:solidFill>
                  <a:srgbClr val="000000"/>
                </a:solidFill>
              </a:rPr>
              <a:t>expansion</a:t>
            </a:r>
          </a:p>
          <a:p>
            <a:pPr marL="393489" lvl="1">
              <a:buFontTx/>
              <a:buAutoNum type="arabicPeriod"/>
            </a:pPr>
            <a:r>
              <a:rPr lang="en-US" altLang="en-US" sz="1400" b="1" dirty="0">
                <a:solidFill>
                  <a:srgbClr val="000000"/>
                </a:solidFill>
              </a:rPr>
              <a:t> </a:t>
            </a:r>
            <a:r>
              <a:rPr lang="en-US" altLang="en-US" sz="1400" b="1" dirty="0" smtClean="0">
                <a:solidFill>
                  <a:srgbClr val="000000"/>
                </a:solidFill>
              </a:rPr>
              <a:t>       Light </a:t>
            </a:r>
            <a:r>
              <a:rPr lang="en-US" altLang="en-US" sz="1400" b="1" dirty="0">
                <a:solidFill>
                  <a:srgbClr val="000000"/>
                </a:solidFill>
              </a:rPr>
              <a:t>travel time effects</a:t>
            </a:r>
          </a:p>
          <a:p>
            <a:pPr marL="393489" lvl="1">
              <a:buFontTx/>
              <a:buAutoNum type="arabicPeriod"/>
            </a:pPr>
            <a:r>
              <a:rPr lang="en-US" altLang="en-US" sz="1200" b="1" dirty="0">
                <a:solidFill>
                  <a:srgbClr val="000000"/>
                </a:solidFill>
              </a:rPr>
              <a:t> 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         Cascading/</a:t>
            </a:r>
            <a:r>
              <a:rPr lang="en-US" altLang="en-US" sz="1200" b="1" dirty="0" err="1" smtClean="0">
                <a:solidFill>
                  <a:srgbClr val="000000"/>
                </a:solidFill>
                <a:latin typeface="Symbol" pitchFamily="18" charset="2"/>
              </a:rPr>
              <a:t>gg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200" b="1" dirty="0">
                <a:solidFill>
                  <a:srgbClr val="000000"/>
                </a:solidFill>
              </a:rPr>
              <a:t>pair production</a:t>
            </a:r>
          </a:p>
          <a:p>
            <a:pPr marL="393489" lvl="1">
              <a:buFontTx/>
              <a:buAutoNum type="arabicPeriod"/>
            </a:pPr>
            <a:r>
              <a:rPr lang="en-US" altLang="en-US" sz="1050" b="1" dirty="0">
                <a:solidFill>
                  <a:srgbClr val="000000"/>
                </a:solidFill>
              </a:rPr>
              <a:t> </a:t>
            </a:r>
            <a:r>
              <a:rPr lang="en-US" altLang="en-US" sz="1050" b="1" dirty="0" smtClean="0">
                <a:solidFill>
                  <a:srgbClr val="000000"/>
                </a:solidFill>
              </a:rPr>
              <a:t>           </a:t>
            </a:r>
            <a:r>
              <a:rPr lang="en-US" altLang="en-US" sz="1200" b="1" dirty="0" err="1" smtClean="0">
                <a:solidFill>
                  <a:srgbClr val="000000"/>
                </a:solidFill>
              </a:rPr>
              <a:t>Multizone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/spine-sheath</a:t>
            </a:r>
            <a:endParaRPr lang="en-US" altLang="en-US" sz="1200" b="1" dirty="0">
              <a:solidFill>
                <a:srgbClr val="000000"/>
              </a:solidFill>
            </a:endParaRPr>
          </a:p>
          <a:p>
            <a:pPr marL="393489" lvl="1">
              <a:buFontTx/>
              <a:buAutoNum type="arabicPeriod"/>
            </a:pPr>
            <a:r>
              <a:rPr lang="en-US" altLang="en-US" sz="1100" b="1" dirty="0">
                <a:solidFill>
                  <a:srgbClr val="000000"/>
                </a:solidFill>
              </a:rPr>
              <a:t> 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        Anisotropic </a:t>
            </a:r>
            <a:r>
              <a:rPr lang="en-US" altLang="en-US" sz="1100" b="1" dirty="0">
                <a:solidFill>
                  <a:srgbClr val="000000"/>
                </a:solidFill>
              </a:rPr>
              <a:t>effects</a:t>
            </a:r>
          </a:p>
          <a:p>
            <a:pPr marL="393489" lvl="1">
              <a:buFontTx/>
              <a:buAutoNum type="arabicPeriod"/>
            </a:pPr>
            <a:r>
              <a:rPr lang="en-US" altLang="en-US" sz="700" b="1" dirty="0">
                <a:solidFill>
                  <a:srgbClr val="000000"/>
                </a:solidFill>
              </a:rPr>
              <a:t> </a:t>
            </a:r>
            <a:r>
              <a:rPr lang="en-US" altLang="en-US" sz="700" b="1" dirty="0" smtClean="0">
                <a:solidFill>
                  <a:srgbClr val="000000"/>
                </a:solidFill>
              </a:rPr>
              <a:t>               </a:t>
            </a:r>
            <a:r>
              <a:rPr lang="en-US" altLang="en-US" sz="1050" b="1" dirty="0" smtClean="0">
                <a:solidFill>
                  <a:srgbClr val="000000"/>
                </a:solidFill>
              </a:rPr>
              <a:t>Reverberation/echo</a:t>
            </a:r>
            <a:endParaRPr lang="en-US" sz="1050" dirty="0">
              <a:solidFill>
                <a:srgbClr val="000000"/>
              </a:solidFill>
            </a:endParaRPr>
          </a:p>
          <a:p>
            <a:pPr marL="933450" lvl="1" indent="-533400" eaLnBrk="0" fontAlgn="base" hangingPunct="0">
              <a:spcBef>
                <a:spcPct val="20000"/>
              </a:spcBef>
              <a:spcAft>
                <a:spcPct val="0"/>
              </a:spcAft>
              <a:buFontTx/>
              <a:buAutoNum type="arabicPeriod"/>
              <a:defRPr/>
            </a:pP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5940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439" y="4210502"/>
            <a:ext cx="1695160" cy="257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255313"/>
              </p:ext>
            </p:extLst>
          </p:nvPr>
        </p:nvGraphicFramePr>
        <p:xfrm>
          <a:off x="6823863" y="829129"/>
          <a:ext cx="1125538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2" name="Equation" r:id="rId9" imgW="583920" imgH="228600" progId="Equation.3">
                  <p:embed/>
                </p:oleObj>
              </mc:Choice>
              <mc:Fallback>
                <p:oleObj name="Equation" r:id="rId9" imgW="583920" imgH="2286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3863" y="829129"/>
                        <a:ext cx="1125538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94569" y="3943803"/>
            <a:ext cx="561975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873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685800"/>
            <a:ext cx="4343400" cy="263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9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505200"/>
            <a:ext cx="45720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0" name="Title 1"/>
          <p:cNvSpPr>
            <a:spLocks noGrp="1"/>
          </p:cNvSpPr>
          <p:nvPr>
            <p:ph type="title" idx="4294967295"/>
          </p:nvPr>
        </p:nvSpPr>
        <p:spPr>
          <a:xfrm>
            <a:off x="533400" y="0"/>
            <a:ext cx="3957638" cy="9906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Calibri" pitchFamily="34" charset="0"/>
              </a:rPr>
              <a:t>Spectrum and Jet Physics</a:t>
            </a:r>
            <a:endParaRPr lang="en-US" altLang="en-US" sz="280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0421" name="Content Placeholder 2"/>
          <p:cNvSpPr>
            <a:spLocks noGrp="1"/>
          </p:cNvSpPr>
          <p:nvPr>
            <p:ph idx="4294967295"/>
          </p:nvPr>
        </p:nvSpPr>
        <p:spPr>
          <a:xfrm>
            <a:off x="304800" y="870177"/>
            <a:ext cx="4038600" cy="455613"/>
          </a:xfrm>
        </p:spPr>
        <p:txBody>
          <a:bodyPr/>
          <a:lstStyle/>
          <a:p>
            <a:pPr eaLnBrk="1" hangingPunct="1"/>
            <a:r>
              <a:rPr lang="en-US" altLang="en-US" sz="1800" dirty="0" smtClean="0">
                <a:solidFill>
                  <a:srgbClr val="2D389D"/>
                </a:solidFill>
              </a:rPr>
              <a:t>BL Lacs: </a:t>
            </a:r>
            <a:r>
              <a:rPr lang="en-US" altLang="en-US" sz="1600" dirty="0" smtClean="0"/>
              <a:t>synchrotron/SSC model fits</a:t>
            </a:r>
          </a:p>
        </p:txBody>
      </p:sp>
      <p:grpSp>
        <p:nvGrpSpPr>
          <p:cNvPr id="60422" name="Group 6"/>
          <p:cNvGrpSpPr>
            <a:grpSpLocks/>
          </p:cNvGrpSpPr>
          <p:nvPr/>
        </p:nvGrpSpPr>
        <p:grpSpPr bwMode="auto">
          <a:xfrm>
            <a:off x="381000" y="4114800"/>
            <a:ext cx="3962400" cy="2438400"/>
            <a:chOff x="0" y="1920"/>
            <a:chExt cx="3264" cy="2016"/>
          </a:xfrm>
        </p:grpSpPr>
        <p:pic>
          <p:nvPicPr>
            <p:cNvPr id="6043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0"/>
              <a:ext cx="3225" cy="19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0436" name="Rectangle 8"/>
            <p:cNvSpPr>
              <a:spLocks noChangeArrowheads="1"/>
            </p:cNvSpPr>
            <p:nvPr/>
          </p:nvSpPr>
          <p:spPr bwMode="auto">
            <a:xfrm>
              <a:off x="0" y="3792"/>
              <a:ext cx="326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sz="180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6042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429000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4" name="TextBox 1"/>
          <p:cNvSpPr txBox="1">
            <a:spLocks noChangeArrowheads="1"/>
          </p:cNvSpPr>
          <p:nvPr/>
        </p:nvSpPr>
        <p:spPr bwMode="auto">
          <a:xfrm>
            <a:off x="6553200" y="881063"/>
            <a:ext cx="904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3C 454.3</a:t>
            </a:r>
          </a:p>
        </p:txBody>
      </p:sp>
      <p:sp>
        <p:nvSpPr>
          <p:cNvPr id="60425" name="TextBox 1"/>
          <p:cNvSpPr txBox="1">
            <a:spLocks noChangeArrowheads="1"/>
          </p:cNvSpPr>
          <p:nvPr/>
        </p:nvSpPr>
        <p:spPr bwMode="auto">
          <a:xfrm>
            <a:off x="7620000" y="5257800"/>
            <a:ext cx="750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3C 279</a:t>
            </a:r>
          </a:p>
        </p:txBody>
      </p:sp>
      <p:sp>
        <p:nvSpPr>
          <p:cNvPr id="60426" name="TextBox 1"/>
          <p:cNvSpPr txBox="1">
            <a:spLocks noChangeArrowheads="1"/>
          </p:cNvSpPr>
          <p:nvPr/>
        </p:nvSpPr>
        <p:spPr bwMode="auto">
          <a:xfrm>
            <a:off x="3048000" y="5715000"/>
            <a:ext cx="876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Mrk 421</a:t>
            </a:r>
          </a:p>
        </p:txBody>
      </p:sp>
      <p:sp>
        <p:nvSpPr>
          <p:cNvPr id="60427" name="TextBox 1"/>
          <p:cNvSpPr txBox="1">
            <a:spLocks noChangeArrowheads="1"/>
          </p:cNvSpPr>
          <p:nvPr/>
        </p:nvSpPr>
        <p:spPr bwMode="auto">
          <a:xfrm>
            <a:off x="2514600" y="3200400"/>
            <a:ext cx="876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Mrk 501</a:t>
            </a:r>
          </a:p>
        </p:txBody>
      </p:sp>
      <p:sp>
        <p:nvSpPr>
          <p:cNvPr id="60428" name="TextBox 1"/>
          <p:cNvSpPr txBox="1">
            <a:spLocks noChangeArrowheads="1"/>
          </p:cNvSpPr>
          <p:nvPr/>
        </p:nvSpPr>
        <p:spPr bwMode="auto">
          <a:xfrm>
            <a:off x="6705600" y="5867400"/>
            <a:ext cx="17335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Hayashida et al. 2012</a:t>
            </a:r>
          </a:p>
        </p:txBody>
      </p:sp>
      <p:pic>
        <p:nvPicPr>
          <p:cNvPr id="60429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71938"/>
            <a:ext cx="3657600" cy="248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30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3733800" cy="241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31" name="TextBox 1"/>
          <p:cNvSpPr txBox="1">
            <a:spLocks noChangeArrowheads="1"/>
          </p:cNvSpPr>
          <p:nvPr/>
        </p:nvSpPr>
        <p:spPr bwMode="auto">
          <a:xfrm>
            <a:off x="914400" y="3810000"/>
            <a:ext cx="1463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Abdo et al. 2011b</a:t>
            </a:r>
          </a:p>
        </p:txBody>
      </p:sp>
      <p:sp>
        <p:nvSpPr>
          <p:cNvPr id="60432" name="TextBox 1"/>
          <p:cNvSpPr txBox="1">
            <a:spLocks noChangeArrowheads="1"/>
          </p:cNvSpPr>
          <p:nvPr/>
        </p:nvSpPr>
        <p:spPr bwMode="auto">
          <a:xfrm>
            <a:off x="838200" y="1219200"/>
            <a:ext cx="1455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Abdo et al. 2011a</a:t>
            </a:r>
          </a:p>
        </p:txBody>
      </p:sp>
      <p:sp>
        <p:nvSpPr>
          <p:cNvPr id="60433" name="Content Placeholder 2"/>
          <p:cNvSpPr>
            <a:spLocks/>
          </p:cNvSpPr>
          <p:nvPr/>
        </p:nvSpPr>
        <p:spPr bwMode="auto">
          <a:xfrm>
            <a:off x="4991100" y="304800"/>
            <a:ext cx="373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en-US" sz="1800" dirty="0" smtClean="0">
                <a:solidFill>
                  <a:srgbClr val="2D389D"/>
                </a:solidFill>
              </a:rPr>
              <a:t>FSRQs: </a:t>
            </a:r>
            <a:r>
              <a:rPr lang="en-US" altLang="en-US" dirty="0" smtClean="0">
                <a:solidFill>
                  <a:srgbClr val="000000"/>
                </a:solidFill>
              </a:rPr>
              <a:t> synchrotron/SSC + EC</a:t>
            </a:r>
          </a:p>
        </p:txBody>
      </p:sp>
      <p:sp>
        <p:nvSpPr>
          <p:cNvPr id="60434" name="ZoneTexte 3"/>
          <p:cNvSpPr txBox="1">
            <a:spLocks noChangeArrowheads="1"/>
          </p:cNvSpPr>
          <p:nvPr/>
        </p:nvSpPr>
        <p:spPr bwMode="auto">
          <a:xfrm>
            <a:off x="6858000" y="2667000"/>
            <a:ext cx="1676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200" dirty="0" err="1" smtClean="0">
                <a:solidFill>
                  <a:srgbClr val="000000"/>
                </a:solidFill>
                <a:latin typeface="+mj-lt"/>
              </a:rPr>
              <a:t>Bonnoli</a:t>
            </a:r>
            <a:r>
              <a:rPr lang="fr-FR" altLang="en-US" sz="1200" dirty="0" smtClean="0">
                <a:solidFill>
                  <a:srgbClr val="000000"/>
                </a:solidFill>
                <a:latin typeface="+mj-lt"/>
              </a:rPr>
              <a:t> et al. 2009</a:t>
            </a: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8762"/>
            <a:ext cx="4419600" cy="346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3"/>
          <p:cNvSpPr txBox="1">
            <a:spLocks noChangeArrowheads="1"/>
          </p:cNvSpPr>
          <p:nvPr/>
        </p:nvSpPr>
        <p:spPr bwMode="auto">
          <a:xfrm>
            <a:off x="6819900" y="5913437"/>
            <a:ext cx="1676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1200" dirty="0" err="1" smtClean="0">
                <a:solidFill>
                  <a:srgbClr val="000000"/>
                </a:solidFill>
                <a:latin typeface="+mj-lt"/>
              </a:rPr>
              <a:t>Böttcher</a:t>
            </a:r>
            <a:r>
              <a:rPr lang="fr-FR" altLang="en-US" sz="1200" dirty="0" smtClean="0">
                <a:solidFill>
                  <a:srgbClr val="000000"/>
                </a:solidFill>
                <a:latin typeface="+mj-lt"/>
              </a:rPr>
              <a:t> et al. 2009</a:t>
            </a:r>
          </a:p>
        </p:txBody>
      </p:sp>
    </p:spTree>
    <p:extLst>
      <p:ext uri="{BB962C8B-B14F-4D97-AF65-F5344CB8AC3E}">
        <p14:creationId xmlns:p14="http://schemas.microsoft.com/office/powerpoint/2010/main" val="37539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2049285"/>
            <a:ext cx="4331578" cy="3322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Title 1"/>
          <p:cNvSpPr>
            <a:spLocks noGrp="1"/>
          </p:cNvSpPr>
          <p:nvPr>
            <p:ph type="title" idx="4294967295"/>
          </p:nvPr>
        </p:nvSpPr>
        <p:spPr>
          <a:xfrm>
            <a:off x="533400" y="0"/>
            <a:ext cx="4572000" cy="9906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Blazar Spectral Modeling</a:t>
            </a:r>
            <a:endParaRPr lang="en-US" altLang="en-US" sz="28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0425" name="TextBox 1"/>
          <p:cNvSpPr txBox="1">
            <a:spLocks noChangeArrowheads="1"/>
          </p:cNvSpPr>
          <p:nvPr/>
        </p:nvSpPr>
        <p:spPr bwMode="auto">
          <a:xfrm>
            <a:off x="1381081" y="4257071"/>
            <a:ext cx="750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3C 279</a:t>
            </a:r>
          </a:p>
        </p:txBody>
      </p:sp>
      <p:sp>
        <p:nvSpPr>
          <p:cNvPr id="60433" name="Content Placeholder 2"/>
          <p:cNvSpPr>
            <a:spLocks/>
          </p:cNvSpPr>
          <p:nvPr/>
        </p:nvSpPr>
        <p:spPr bwMode="auto">
          <a:xfrm>
            <a:off x="4494864" y="1993900"/>
            <a:ext cx="3733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60428" name="TextBox 1"/>
          <p:cNvSpPr txBox="1">
            <a:spLocks noChangeArrowheads="1"/>
          </p:cNvSpPr>
          <p:nvPr/>
        </p:nvSpPr>
        <p:spPr bwMode="auto">
          <a:xfrm>
            <a:off x="2362200" y="4439733"/>
            <a:ext cx="16248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err="1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Böttcher</a:t>
            </a:r>
            <a:r>
              <a:rPr lang="en-US" altLang="en-US" sz="14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et al. 2007</a:t>
            </a:r>
          </a:p>
        </p:txBody>
      </p:sp>
      <p:sp>
        <p:nvSpPr>
          <p:cNvPr id="60421" name="Content Placeholder 2"/>
          <p:cNvSpPr>
            <a:spLocks noGrp="1"/>
          </p:cNvSpPr>
          <p:nvPr>
            <p:ph idx="4294967295"/>
          </p:nvPr>
        </p:nvSpPr>
        <p:spPr>
          <a:xfrm>
            <a:off x="4953000" y="838200"/>
            <a:ext cx="3786260" cy="762000"/>
          </a:xfrm>
        </p:spPr>
        <p:txBody>
          <a:bodyPr/>
          <a:lstStyle/>
          <a:p>
            <a:pPr eaLnBrk="1" hangingPunct="1"/>
            <a:r>
              <a:rPr lang="en-US" altLang="en-US" sz="1800" dirty="0" err="1" smtClean="0">
                <a:solidFill>
                  <a:srgbClr val="2D389D"/>
                </a:solidFill>
              </a:rPr>
              <a:t>Equipartition</a:t>
            </a:r>
            <a:r>
              <a:rPr lang="en-US" altLang="en-US" sz="1800" dirty="0" smtClean="0">
                <a:solidFill>
                  <a:srgbClr val="2D389D"/>
                </a:solidFill>
              </a:rPr>
              <a:t> Approach</a:t>
            </a:r>
            <a:endParaRPr lang="en-US" altLang="en-US" sz="2000" dirty="0" smtClean="0">
              <a:solidFill>
                <a:srgbClr val="2D389D"/>
              </a:solidFill>
            </a:endParaRPr>
          </a:p>
          <a:p>
            <a:pPr lvl="1" eaLnBrk="1" hangingPunct="1"/>
            <a:r>
              <a:rPr lang="en-US" altLang="en-US" sz="1400" dirty="0" smtClean="0"/>
              <a:t>Log-parabola electron distribution</a:t>
            </a:r>
          </a:p>
          <a:p>
            <a:pPr lvl="1" eaLnBrk="1" hangingPunct="1"/>
            <a:r>
              <a:rPr lang="en-US" altLang="en-US" sz="1400" dirty="0" err="1" smtClean="0"/>
              <a:t>Equipartition</a:t>
            </a:r>
            <a:r>
              <a:rPr lang="en-US" altLang="en-US" sz="1400" dirty="0" smtClean="0"/>
              <a:t> between magnetic field and </a:t>
            </a:r>
            <a:r>
              <a:rPr lang="en-US" altLang="en-US" sz="1400" dirty="0" err="1" smtClean="0"/>
              <a:t>nonthermal</a:t>
            </a:r>
            <a:r>
              <a:rPr lang="en-US" altLang="en-US" sz="1400" dirty="0" smtClean="0"/>
              <a:t> electrons</a:t>
            </a:r>
            <a:endParaRPr lang="en-US" altLang="en-US" sz="1600" dirty="0" smtClean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85800" y="990600"/>
            <a:ext cx="40557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1800" kern="0" dirty="0" smtClean="0">
                <a:solidFill>
                  <a:srgbClr val="2D389D"/>
                </a:solidFill>
              </a:rPr>
              <a:t>Standard Approach</a:t>
            </a:r>
          </a:p>
          <a:p>
            <a:pPr lvl="1" eaLnBrk="1" hangingPunct="1"/>
            <a:r>
              <a:rPr lang="en-US" altLang="en-US" sz="1400" kern="0" dirty="0" smtClean="0">
                <a:solidFill>
                  <a:srgbClr val="000000"/>
                </a:solidFill>
              </a:rPr>
              <a:t>synchrotron/SSC + external Compton</a:t>
            </a:r>
          </a:p>
          <a:p>
            <a:pPr lvl="1" eaLnBrk="1" hangingPunct="1"/>
            <a:r>
              <a:rPr lang="en-US" altLang="en-US" sz="1400" kern="0" dirty="0" smtClean="0">
                <a:solidFill>
                  <a:srgbClr val="000000"/>
                </a:solidFill>
              </a:rPr>
              <a:t>Inject power laws + cooling</a:t>
            </a:r>
          </a:p>
          <a:p>
            <a:pPr eaLnBrk="1" hangingPunct="1">
              <a:buFontTx/>
              <a:buNone/>
            </a:pPr>
            <a:endParaRPr lang="en-US" altLang="en-US" sz="1600" kern="0" dirty="0" smtClean="0">
              <a:solidFill>
                <a:srgbClr val="000000"/>
              </a:solidFill>
            </a:endParaRP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772" y="1961242"/>
            <a:ext cx="4507180" cy="387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6781111" y="2206625"/>
            <a:ext cx="750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3C 279</a:t>
            </a:r>
          </a:p>
        </p:txBody>
      </p:sp>
      <p:sp>
        <p:nvSpPr>
          <p:cNvPr id="12" name="Text Box 37"/>
          <p:cNvSpPr txBox="1">
            <a:spLocks noChangeArrowheads="1"/>
          </p:cNvSpPr>
          <p:nvPr/>
        </p:nvSpPr>
        <p:spPr bwMode="auto">
          <a:xfrm>
            <a:off x="5105400" y="5849331"/>
            <a:ext cx="35422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Dermer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Cerruti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</a:rPr>
              <a:t>, Lott,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Boisson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Zech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</a:rPr>
              <a:t> 2014</a:t>
            </a:r>
            <a:endParaRPr lang="en-US" altLang="en-US" sz="12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57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74638" y="404813"/>
            <a:ext cx="8713787" cy="50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err="1">
                <a:solidFill>
                  <a:schemeClr val="tx1"/>
                </a:solidFill>
              </a:rPr>
              <a:t>GeV</a:t>
            </a:r>
            <a:r>
              <a:rPr lang="en-US" altLang="en-US" sz="2200" dirty="0">
                <a:solidFill>
                  <a:schemeClr val="tx1"/>
                </a:solidFill>
              </a:rPr>
              <a:t> spectral breaks in FSRQs, LSP/ISP blazars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0825" y="6021388"/>
            <a:ext cx="3370263" cy="163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74" y="3981224"/>
            <a:ext cx="79248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6815C35-80B5-4443-98DA-D2FCAF4010A0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19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2" y="1145434"/>
            <a:ext cx="3745668" cy="238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3910792" y="1131599"/>
            <a:ext cx="2427967" cy="2759075"/>
            <a:chOff x="4932040" y="1988840"/>
            <a:chExt cx="3596630" cy="3596630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1988840"/>
              <a:ext cx="3596630" cy="3596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4932040" y="5421986"/>
              <a:ext cx="3483937" cy="1634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759" y="1074056"/>
            <a:ext cx="2860067" cy="237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2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161" y="-76200"/>
            <a:ext cx="9749799" cy="6934200"/>
          </a:xfrm>
          <a:prstGeom prst="rect">
            <a:avLst/>
          </a:prstGeom>
        </p:spPr>
      </p:pic>
      <p:sp>
        <p:nvSpPr>
          <p:cNvPr id="7" name="Title 5"/>
          <p:cNvSpPr txBox="1">
            <a:spLocks/>
          </p:cNvSpPr>
          <p:nvPr/>
        </p:nvSpPr>
        <p:spPr bwMode="auto">
          <a:xfrm>
            <a:off x="-152400" y="685800"/>
            <a:ext cx="9296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noProof="0" dirty="0" smtClean="0">
                <a:solidFill>
                  <a:schemeClr val="bg1"/>
                </a:solidFill>
                <a:latin typeface="Arial"/>
                <a:ea typeface="ＭＳ Ｐゴシック"/>
              </a:rPr>
              <a:t>Fermi Blazar and AGN Science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ＭＳ Ｐゴシック"/>
              <a:cs typeface="ＭＳ Ｐゴシック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</a:rPr>
              <a:t>Fermi Summer Science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ＭＳ Ｐゴシック"/>
              </a:rPr>
              <a:t> School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baseline="0" dirty="0" smtClean="0">
                <a:solidFill>
                  <a:schemeClr val="bg1"/>
                </a:solidFill>
                <a:latin typeface="Arial"/>
                <a:ea typeface="ＭＳ Ｐゴシック"/>
              </a:rPr>
              <a:t>Lewes,</a:t>
            </a:r>
            <a:r>
              <a:rPr lang="en-US" sz="2000" kern="0" dirty="0" smtClean="0">
                <a:solidFill>
                  <a:schemeClr val="bg1"/>
                </a:solidFill>
                <a:latin typeface="Arial"/>
                <a:ea typeface="ＭＳ Ｐゴシック"/>
              </a:rPr>
              <a:t> Delaware</a:t>
            </a:r>
          </a:p>
          <a:p>
            <a:pPr>
              <a:defRPr/>
            </a:pPr>
            <a:r>
              <a:rPr lang="en-US" sz="2000" kern="0" dirty="0">
                <a:solidFill>
                  <a:schemeClr val="bg1"/>
                </a:solidFill>
                <a:latin typeface="Arial"/>
                <a:ea typeface="ＭＳ Ｐゴシック"/>
              </a:rPr>
              <a:t>28 May 2014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4865914"/>
            <a:ext cx="3581401" cy="1600438"/>
          </a:xfrm>
          <a:prstGeom prst="rect">
            <a:avLst/>
          </a:prstGeom>
          <a:solidFill>
            <a:schemeClr val="bg1">
              <a:alpha val="60000"/>
            </a:schemeClr>
          </a:solidFill>
          <a:effectLst>
            <a:glow rad="508000">
              <a:schemeClr val="bg1">
                <a:alpha val="50000"/>
              </a:schemeClr>
            </a:glow>
            <a:softEdge rad="254000"/>
          </a:effectLst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b="1" dirty="0" smtClean="0">
                <a:effectLst>
                  <a:glow rad="127000">
                    <a:schemeClr val="bg1">
                      <a:alpha val="70000"/>
                    </a:schemeClr>
                  </a:glow>
                </a:effectLst>
              </a:rPr>
              <a:t>Dr. Charles D. Dermer</a:t>
            </a:r>
          </a:p>
          <a:p>
            <a:pPr algn="r">
              <a:buNone/>
            </a:pPr>
            <a:r>
              <a:rPr lang="en-US" sz="2000" dirty="0" smtClean="0">
                <a:effectLst>
                  <a:glow rad="127000">
                    <a:schemeClr val="bg1">
                      <a:alpha val="70000"/>
                    </a:schemeClr>
                  </a:glow>
                </a:effectLst>
              </a:rPr>
              <a:t>Naval Research Lab, Code 7653</a:t>
            </a:r>
          </a:p>
          <a:p>
            <a:pPr algn="r">
              <a:buNone/>
            </a:pPr>
            <a:r>
              <a:rPr lang="en-US" sz="2000" dirty="0" smtClean="0">
                <a:effectLst>
                  <a:glow rad="127000">
                    <a:schemeClr val="bg1">
                      <a:alpha val="70000"/>
                    </a:schemeClr>
                  </a:glow>
                </a:effectLst>
              </a:rPr>
              <a:t>Washington, DC 20375 USA</a:t>
            </a:r>
          </a:p>
          <a:p>
            <a:pPr algn="r">
              <a:buNone/>
            </a:pPr>
            <a:r>
              <a:rPr lang="en-US" sz="2000" dirty="0" smtClean="0">
                <a:effectLst>
                  <a:glow rad="127000">
                    <a:schemeClr val="bg1">
                      <a:alpha val="70000"/>
                    </a:schemeClr>
                  </a:glow>
                </a:effectLst>
              </a:rPr>
              <a:t>202-767-2965</a:t>
            </a:r>
          </a:p>
          <a:p>
            <a:pPr algn="r">
              <a:buNone/>
            </a:pPr>
            <a:r>
              <a:rPr lang="en-US" sz="2000" dirty="0" smtClean="0">
                <a:effectLst>
                  <a:glow rad="127000">
                    <a:schemeClr val="bg1">
                      <a:alpha val="70000"/>
                    </a:schemeClr>
                  </a:glow>
                </a:effectLst>
              </a:rPr>
              <a:t>charles.dermer@nrl.navy.mil</a:t>
            </a:r>
            <a:endParaRPr lang="en-US" sz="2000" dirty="0">
              <a:effectLst>
                <a:glow rad="127000">
                  <a:schemeClr val="bg1">
                    <a:alpha val="70000"/>
                  </a:schemeClr>
                </a:glow>
              </a:effectLst>
            </a:endParaRPr>
          </a:p>
        </p:txBody>
      </p: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152400" y="152400"/>
            <a:ext cx="838200" cy="838200"/>
            <a:chOff x="576" y="2496"/>
            <a:chExt cx="576" cy="576"/>
          </a:xfrm>
        </p:grpSpPr>
        <p:sp>
          <p:nvSpPr>
            <p:cNvPr id="11" name="Oval 26"/>
            <p:cNvSpPr>
              <a:spLocks noChangeArrowheads="1"/>
            </p:cNvSpPr>
            <p:nvPr userDrawn="1"/>
          </p:nvSpPr>
          <p:spPr bwMode="auto">
            <a:xfrm>
              <a:off x="576" y="2496"/>
              <a:ext cx="576" cy="5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2" name="Picture 27" descr="nrllogo3 small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" y="2520"/>
              <a:ext cx="528" cy="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76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76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25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Content Placeholder 2"/>
          <p:cNvSpPr>
            <a:spLocks noGrp="1"/>
          </p:cNvSpPr>
          <p:nvPr>
            <p:ph idx="4294967295"/>
          </p:nvPr>
        </p:nvSpPr>
        <p:spPr>
          <a:xfrm>
            <a:off x="604838" y="4273550"/>
            <a:ext cx="7854950" cy="216535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b="1" dirty="0" smtClean="0">
                <a:solidFill>
                  <a:schemeClr val="accent1">
                    <a:lumMod val="25000"/>
                  </a:schemeClr>
                </a:solidFill>
              </a:rPr>
              <a:t>Epoch A: 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August 2008 low state </a:t>
            </a:r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(</a:t>
            </a:r>
            <a:r>
              <a:rPr lang="en-US" sz="1600" dirty="0" err="1" smtClean="0">
                <a:solidFill>
                  <a:schemeClr val="accent1">
                    <a:lumMod val="25000"/>
                  </a:schemeClr>
                </a:solidFill>
              </a:rPr>
              <a:t>Abdo</a:t>
            </a:r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 et al. 2009)</a:t>
            </a:r>
            <a:endParaRPr lang="en-US" sz="1600" b="1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Epoch B: </a:t>
            </a:r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November 2010 high state</a:t>
            </a:r>
            <a:r>
              <a:rPr lang="en-US" sz="18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1600" dirty="0" err="1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Abdo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 et al. 2011; </a:t>
            </a:r>
            <a:r>
              <a:rPr lang="en-US" sz="1600" dirty="0" err="1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Wehrle</a:t>
            </a:r>
            <a:r>
              <a:rPr lang="en-US" sz="1600" dirty="0" smtClean="0">
                <a:solidFill>
                  <a:schemeClr val="accent4">
                    <a:lumMod val="85000"/>
                    <a:lumOff val="15000"/>
                  </a:schemeClr>
                </a:solidFill>
              </a:rPr>
              <a:t> et al. 2012)</a:t>
            </a:r>
            <a:endParaRPr lang="en-US" sz="18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en-US" sz="1800" b="1" dirty="0" smtClean="0">
              <a:solidFill>
                <a:srgbClr val="3333FF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1800" b="1" dirty="0" smtClean="0">
              <a:solidFill>
                <a:srgbClr val="403152"/>
              </a:solidFill>
            </a:endParaRPr>
          </a:p>
        </p:txBody>
      </p:sp>
      <p:pic>
        <p:nvPicPr>
          <p:cNvPr id="4403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981075"/>
            <a:ext cx="4051300" cy="32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88" y="1049338"/>
            <a:ext cx="4016375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4941888"/>
            <a:ext cx="8585200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15938" y="301625"/>
            <a:ext cx="8229600" cy="49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2200" kern="0" dirty="0" smtClean="0">
                <a:solidFill>
                  <a:srgbClr val="000000"/>
                </a:solidFill>
              </a:rPr>
              <a:t>Spectral Fits to 3C 454.3</a:t>
            </a:r>
          </a:p>
        </p:txBody>
      </p:sp>
      <p:sp>
        <p:nvSpPr>
          <p:cNvPr id="44039" name="TextBox 1"/>
          <p:cNvSpPr txBox="1">
            <a:spLocks noChangeArrowheads="1"/>
          </p:cNvSpPr>
          <p:nvPr/>
        </p:nvSpPr>
        <p:spPr bwMode="auto">
          <a:xfrm>
            <a:off x="827088" y="6381750"/>
            <a:ext cx="6931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</a:rPr>
              <a:t>Predicts no VHE emission: made by separate (hadronic?) process</a:t>
            </a:r>
          </a:p>
        </p:txBody>
      </p:sp>
      <p:sp>
        <p:nvSpPr>
          <p:cNvPr id="4404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EEE9019-349C-4FE2-AFFC-A18B85A0968B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20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44041" name="Text Box 10"/>
          <p:cNvSpPr txBox="1">
            <a:spLocks noChangeArrowheads="1"/>
          </p:cNvSpPr>
          <p:nvPr/>
        </p:nvSpPr>
        <p:spPr bwMode="auto">
          <a:xfrm>
            <a:off x="5003800" y="6103938"/>
            <a:ext cx="3021013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 smtClean="0">
                <a:solidFill>
                  <a:srgbClr val="000000"/>
                </a:solidFill>
              </a:rPr>
              <a:t>Cerruti, Dermer, Lott, Boisson, Zech 2012</a:t>
            </a:r>
          </a:p>
        </p:txBody>
      </p:sp>
    </p:spTree>
    <p:extLst>
      <p:ext uri="{BB962C8B-B14F-4D97-AF65-F5344CB8AC3E}">
        <p14:creationId xmlns:p14="http://schemas.microsoft.com/office/powerpoint/2010/main" val="16240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24196D-FD3E-440A-AAF7-D7F86CEBF56B}" type="slidenum">
              <a:rPr lang="en-US" altLang="en-US">
                <a:solidFill>
                  <a:srgbClr val="000000"/>
                </a:solidFill>
              </a:rPr>
              <a:pPr/>
              <a:t>21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137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9214" y="274637"/>
            <a:ext cx="7467600" cy="487363"/>
          </a:xfrm>
          <a:noFill/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200" b="1" dirty="0" smtClean="0"/>
              <a:t> </a:t>
            </a:r>
            <a:r>
              <a:rPr lang="en-US" altLang="en-US" sz="2200" b="1" dirty="0"/>
              <a:t>Extragalactic Background </a:t>
            </a:r>
            <a:r>
              <a:rPr lang="en-US" altLang="en-US" sz="2200" b="1" dirty="0" smtClean="0"/>
              <a:t>Light (EBL)</a:t>
            </a:r>
            <a:endParaRPr lang="en-US" altLang="en-US" sz="2200" b="1" dirty="0"/>
          </a:p>
        </p:txBody>
      </p:sp>
      <p:sp>
        <p:nvSpPr>
          <p:cNvPr id="1013766" name="Text Box 6"/>
          <p:cNvSpPr txBox="1">
            <a:spLocks noChangeArrowheads="1"/>
          </p:cNvSpPr>
          <p:nvPr/>
        </p:nvSpPr>
        <p:spPr bwMode="auto">
          <a:xfrm>
            <a:off x="457200" y="1371600"/>
            <a:ext cx="3352800" cy="498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1600" b="1" dirty="0">
                <a:solidFill>
                  <a:srgbClr val="CC0000"/>
                </a:solidFill>
              </a:rPr>
              <a:t>Infrared/optical EBL</a:t>
            </a:r>
            <a:r>
              <a:rPr lang="en-GB" altLang="en-US" sz="1600" b="1" dirty="0">
                <a:solidFill>
                  <a:srgbClr val="000000"/>
                </a:solidFill>
              </a:rPr>
              <a:t> from past stellar activity and dust absorption and re-radiation </a:t>
            </a:r>
            <a:r>
              <a:rPr lang="en-GB" altLang="en-US" sz="1400" dirty="0">
                <a:solidFill>
                  <a:srgbClr val="000000"/>
                </a:solidFill>
              </a:rPr>
              <a:t>(attenuates </a:t>
            </a:r>
            <a:r>
              <a:rPr lang="en-GB" altLang="en-US" sz="1400" dirty="0" err="1">
                <a:solidFill>
                  <a:srgbClr val="000000"/>
                </a:solidFill>
              </a:rPr>
              <a:t>TeV</a:t>
            </a:r>
            <a:r>
              <a:rPr lang="en-GB" altLang="en-US" sz="1400" dirty="0">
                <a:solidFill>
                  <a:srgbClr val="000000"/>
                </a:solidFill>
              </a:rPr>
              <a:t> radiation)</a:t>
            </a:r>
            <a:endParaRPr lang="en-GB" altLang="en-US" sz="1600" b="1" dirty="0">
              <a:solidFill>
                <a:srgbClr val="000000"/>
              </a:solidFill>
            </a:endParaRPr>
          </a:p>
          <a:p>
            <a:endParaRPr lang="en-GB" altLang="en-US" sz="1600" b="1" dirty="0">
              <a:solidFill>
                <a:srgbClr val="000000"/>
              </a:solidFill>
            </a:endParaRPr>
          </a:p>
          <a:p>
            <a:r>
              <a:rPr lang="en-GB" altLang="en-US" sz="1600" b="1" dirty="0">
                <a:solidFill>
                  <a:srgbClr val="000000"/>
                </a:solidFill>
              </a:rPr>
              <a:t>Difficult to directly measure</a:t>
            </a:r>
          </a:p>
          <a:p>
            <a:endParaRPr lang="en-GB" altLang="en-US" sz="1600" b="1" dirty="0" smtClean="0">
              <a:solidFill>
                <a:srgbClr val="000000"/>
              </a:solidFill>
            </a:endParaRPr>
          </a:p>
          <a:p>
            <a:endParaRPr lang="en-GB" altLang="en-US" sz="1600" b="1" dirty="0">
              <a:solidFill>
                <a:srgbClr val="000000"/>
              </a:solidFill>
            </a:endParaRPr>
          </a:p>
          <a:p>
            <a:r>
              <a:rPr lang="en-GB" altLang="en-US" sz="1600" b="1" dirty="0" smtClean="0">
                <a:solidFill>
                  <a:srgbClr val="000000"/>
                </a:solidFill>
              </a:rPr>
              <a:t>Provides a source of </a:t>
            </a:r>
            <a:r>
              <a:rPr lang="en-GB" altLang="en-US" sz="1600" b="1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gg</a:t>
            </a:r>
            <a:r>
              <a:rPr lang="en-GB" altLang="en-US" sz="16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 </a:t>
            </a:r>
            <a:r>
              <a:rPr lang="en-GB" altLang="en-US" sz="1600" b="1" dirty="0" smtClean="0">
                <a:solidFill>
                  <a:srgbClr val="000000"/>
                </a:solidFill>
              </a:rPr>
              <a:t>opacity in intergalactic space through the process</a:t>
            </a:r>
          </a:p>
          <a:p>
            <a:endParaRPr lang="en-GB" altLang="en-US" sz="1600" b="1" dirty="0">
              <a:solidFill>
                <a:srgbClr val="000000"/>
              </a:solidFill>
            </a:endParaRPr>
          </a:p>
          <a:p>
            <a:endParaRPr lang="en-GB" altLang="en-US" sz="1600" b="1" dirty="0">
              <a:solidFill>
                <a:srgbClr val="000000"/>
              </a:solidFill>
            </a:endParaRPr>
          </a:p>
          <a:p>
            <a:endParaRPr lang="en-GB" altLang="en-US" sz="1600" b="1" dirty="0" smtClean="0">
              <a:solidFill>
                <a:srgbClr val="000000"/>
              </a:solidFill>
            </a:endParaRPr>
          </a:p>
          <a:p>
            <a:endParaRPr lang="en-GB" altLang="en-US" sz="1600" b="1" dirty="0">
              <a:solidFill>
                <a:srgbClr val="000000"/>
              </a:solidFill>
            </a:endParaRPr>
          </a:p>
          <a:p>
            <a:endParaRPr lang="en-GB" altLang="en-US" sz="1600" b="1" dirty="0" smtClean="0">
              <a:solidFill>
                <a:srgbClr val="000000"/>
              </a:solidFill>
            </a:endParaRPr>
          </a:p>
          <a:p>
            <a:r>
              <a:rPr lang="en-GB" altLang="en-US" sz="1600" b="1" dirty="0" smtClean="0">
                <a:solidFill>
                  <a:srgbClr val="000000"/>
                </a:solidFill>
              </a:rPr>
              <a:t>Fermi </a:t>
            </a:r>
            <a:r>
              <a:rPr lang="en-GB" altLang="en-US" sz="1600" b="1" dirty="0">
                <a:solidFill>
                  <a:srgbClr val="000000"/>
                </a:solidFill>
              </a:rPr>
              <a:t>spectrum extrapolated into </a:t>
            </a:r>
            <a:r>
              <a:rPr lang="en-GB" altLang="en-US" sz="1600" b="1" dirty="0" err="1">
                <a:solidFill>
                  <a:srgbClr val="000000"/>
                </a:solidFill>
              </a:rPr>
              <a:t>TeV</a:t>
            </a:r>
            <a:r>
              <a:rPr lang="en-GB" altLang="en-US" sz="1600" b="1" dirty="0">
                <a:solidFill>
                  <a:srgbClr val="000000"/>
                </a:solidFill>
              </a:rPr>
              <a:t> range bounded by </a:t>
            </a:r>
            <a:r>
              <a:rPr lang="en-GB" altLang="en-US" sz="1600" b="1" dirty="0" err="1">
                <a:solidFill>
                  <a:srgbClr val="000000"/>
                </a:solidFill>
              </a:rPr>
              <a:t>deabsorbed</a:t>
            </a:r>
            <a:r>
              <a:rPr lang="en-GB" altLang="en-US" sz="1600" b="1" dirty="0">
                <a:solidFill>
                  <a:srgbClr val="000000"/>
                </a:solidFill>
              </a:rPr>
              <a:t> </a:t>
            </a:r>
            <a:r>
              <a:rPr lang="en-GB" altLang="en-US" sz="1600" b="1" dirty="0" err="1">
                <a:solidFill>
                  <a:srgbClr val="000000"/>
                </a:solidFill>
              </a:rPr>
              <a:t>TeV</a:t>
            </a:r>
            <a:r>
              <a:rPr lang="en-GB" altLang="en-US" sz="1600" b="1" dirty="0">
                <a:solidFill>
                  <a:srgbClr val="000000"/>
                </a:solidFill>
              </a:rPr>
              <a:t> spectrum</a:t>
            </a:r>
            <a:r>
              <a:rPr lang="en-GB" altLang="en-US" sz="1600" b="1" dirty="0">
                <a:solidFill>
                  <a:srgbClr val="000000"/>
                </a:solidFill>
                <a:sym typeface="Symbol" pitchFamily="18" charset="2"/>
              </a:rPr>
              <a:t> </a:t>
            </a:r>
            <a:r>
              <a:rPr lang="en-GB" altLang="en-US" sz="1600" b="1" dirty="0" smtClean="0">
                <a:solidFill>
                  <a:srgbClr val="000000"/>
                </a:solidFill>
              </a:rPr>
              <a:t>constrains EBL model</a:t>
            </a:r>
            <a:endParaRPr lang="en-US" altLang="en-US" sz="1600" b="1" dirty="0">
              <a:solidFill>
                <a:srgbClr val="000000"/>
              </a:solidFill>
            </a:endParaRPr>
          </a:p>
        </p:txBody>
      </p:sp>
      <p:graphicFrame>
        <p:nvGraphicFramePr>
          <p:cNvPr id="10137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278204"/>
              </p:ext>
            </p:extLst>
          </p:nvPr>
        </p:nvGraphicFramePr>
        <p:xfrm>
          <a:off x="762000" y="4165600"/>
          <a:ext cx="1905000" cy="433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8" name="Equation" r:id="rId4" imgW="1002960" imgH="228600" progId="Equation.3">
                  <p:embed/>
                </p:oleObj>
              </mc:Choice>
              <mc:Fallback>
                <p:oleObj name="Equation" r:id="rId4" imgW="1002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165600"/>
                        <a:ext cx="1905000" cy="4339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1377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541" y="815050"/>
            <a:ext cx="4615060" cy="322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77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140200"/>
            <a:ext cx="35814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4584129"/>
            <a:ext cx="2445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Gould &amp; </a:t>
            </a:r>
            <a:r>
              <a:rPr lang="en-US" sz="1200" dirty="0" err="1" smtClean="0">
                <a:solidFill>
                  <a:srgbClr val="000000"/>
                </a:solidFill>
              </a:rPr>
              <a:t>Schrder</a:t>
            </a:r>
            <a:r>
              <a:rPr lang="en-US" sz="1200" dirty="0" smtClean="0">
                <a:solidFill>
                  <a:srgbClr val="000000"/>
                </a:solidFill>
              </a:rPr>
              <a:t> 1966</a:t>
            </a:r>
          </a:p>
          <a:p>
            <a:r>
              <a:rPr lang="en-US" sz="1200" dirty="0" err="1" smtClean="0">
                <a:solidFill>
                  <a:srgbClr val="000000"/>
                </a:solidFill>
              </a:rPr>
              <a:t>Stecker</a:t>
            </a:r>
            <a:r>
              <a:rPr lang="en-US" sz="1200" dirty="0" smtClean="0">
                <a:solidFill>
                  <a:srgbClr val="000000"/>
                </a:solidFill>
              </a:rPr>
              <a:t>, de </a:t>
            </a:r>
            <a:r>
              <a:rPr lang="en-US" sz="1200" dirty="0" err="1" smtClean="0">
                <a:solidFill>
                  <a:srgbClr val="000000"/>
                </a:solidFill>
              </a:rPr>
              <a:t>Jager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</a:rPr>
              <a:t>Salamon</a:t>
            </a:r>
            <a:r>
              <a:rPr lang="en-US" sz="1200" dirty="0" smtClean="0">
                <a:solidFill>
                  <a:srgbClr val="000000"/>
                </a:solidFill>
              </a:rPr>
              <a:t> 1992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3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04800"/>
            <a:ext cx="86106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Blazars and the Extragalactic Background Light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153400" cy="538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257800" y="762000"/>
            <a:ext cx="3371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prstClr val="black"/>
                </a:solidFill>
              </a:rPr>
              <a:t>Ajello/Fermi Collaboration 2012</a:t>
            </a:r>
          </a:p>
        </p:txBody>
      </p:sp>
    </p:spTree>
    <p:extLst>
      <p:ext uri="{BB962C8B-B14F-4D97-AF65-F5344CB8AC3E}">
        <p14:creationId xmlns:p14="http://schemas.microsoft.com/office/powerpoint/2010/main" val="117008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897295" y="272143"/>
            <a:ext cx="4969418" cy="457200"/>
          </a:xfrm>
          <a:prstGeom prst="rect">
            <a:avLst/>
          </a:prstGeom>
          <a:noFill/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 Problems in Blazar Studies</a:t>
            </a:r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3196" y="1752600"/>
            <a:ext cx="8615656" cy="29718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 smtClean="0">
                <a:solidFill>
                  <a:srgbClr val="000000"/>
                </a:solidFill>
                <a:latin typeface="Calibri" pitchFamily="34" charset="0"/>
              </a:rPr>
              <a:t>Short </a:t>
            </a: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variability times of luminous BL Lac objects</a:t>
            </a: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Unusual weakly variable BL Lac class</a:t>
            </a:r>
            <a:endParaRPr lang="en-US" altLang="en-US" sz="20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Distinct spectral components revealed by </a:t>
            </a:r>
            <a:r>
              <a:rPr lang="en-US" altLang="en-US" sz="2000" b="1" dirty="0" err="1">
                <a:solidFill>
                  <a:srgbClr val="000000"/>
                </a:solidFill>
                <a:latin typeface="Calibri" pitchFamily="34" charset="0"/>
              </a:rPr>
              <a:t>deabsorption</a:t>
            </a: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 of blazar VHE spectra</a:t>
            </a: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Flattening at moderate redshift in the </a:t>
            </a:r>
            <a:r>
              <a:rPr lang="en-US" altLang="en-US" sz="2000" b="1" dirty="0" err="1">
                <a:solidFill>
                  <a:srgbClr val="000000"/>
                </a:solidFill>
                <a:latin typeface="Calibri" pitchFamily="34" charset="0"/>
              </a:rPr>
              <a:t>Stecker</a:t>
            </a: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-Scully relation showing the </a:t>
            </a:r>
            <a:r>
              <a:rPr lang="en-US" altLang="en-US" sz="2000" b="1" dirty="0" err="1">
                <a:solidFill>
                  <a:srgbClr val="000000"/>
                </a:solidFill>
                <a:latin typeface="Calibri" pitchFamily="34" charset="0"/>
              </a:rPr>
              <a:t>GeV</a:t>
            </a: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 - </a:t>
            </a:r>
            <a:r>
              <a:rPr lang="en-US" altLang="en-US" sz="2000" b="1" dirty="0" err="1">
                <a:solidFill>
                  <a:srgbClr val="000000"/>
                </a:solidFill>
                <a:latin typeface="Calibri" pitchFamily="34" charset="0"/>
              </a:rPr>
              <a:t>TeV</a:t>
            </a: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 spectral index difference versus redshift</a:t>
            </a: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Conflicting results for the location of the </a:t>
            </a:r>
            <a:r>
              <a:rPr lang="en-US" altLang="en-US" sz="2000" b="1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-ray emission site in blazars</a:t>
            </a: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VHE (&gt; 100 </a:t>
            </a:r>
            <a:r>
              <a:rPr lang="en-US" altLang="en-US" sz="2000" b="1" dirty="0" err="1">
                <a:solidFill>
                  <a:srgbClr val="000000"/>
                </a:solidFill>
                <a:latin typeface="Calibri" pitchFamily="34" charset="0"/>
              </a:rPr>
              <a:t>GeV</a:t>
            </a:r>
            <a:r>
              <a:rPr lang="en-US" altLang="en-US" sz="2000" b="1" dirty="0">
                <a:solidFill>
                  <a:srgbClr val="000000"/>
                </a:solidFill>
                <a:latin typeface="Calibri" pitchFamily="34" charset="0"/>
              </a:rPr>
              <a:t>) emission from distant </a:t>
            </a:r>
            <a:r>
              <a:rPr lang="en-US" altLang="en-US" sz="2000" b="1" dirty="0" smtClean="0">
                <a:solidFill>
                  <a:srgbClr val="000000"/>
                </a:solidFill>
                <a:latin typeface="Calibri" pitchFamily="34" charset="0"/>
              </a:rPr>
              <a:t>FSRQs </a:t>
            </a:r>
            <a:r>
              <a:rPr lang="en-US" altLang="en-US" sz="2000" b="1" dirty="0" smtClean="0">
                <a:latin typeface="Symbol" pitchFamily="18" charset="2"/>
              </a:rPr>
              <a:t>g</a:t>
            </a:r>
            <a:r>
              <a:rPr lang="en-US" altLang="en-US" sz="2000" b="1" dirty="0" smtClean="0"/>
              <a:t> </a:t>
            </a:r>
            <a:r>
              <a:rPr lang="en-US" altLang="en-US" sz="2000" b="1" dirty="0" smtClean="0">
                <a:latin typeface="Calibri" panose="020F0502020204030204" pitchFamily="34" charset="0"/>
              </a:rPr>
              <a:t>rays formed by </a:t>
            </a:r>
            <a:r>
              <a:rPr lang="en-US" altLang="en-US" sz="2000" b="1" dirty="0" err="1" smtClean="0">
                <a:latin typeface="Symbol" pitchFamily="18" charset="2"/>
              </a:rPr>
              <a:t>gg</a:t>
            </a:r>
            <a:r>
              <a:rPr lang="en-US" altLang="en-US" sz="2000" b="1" dirty="0" smtClean="0">
                <a:latin typeface="Times New Roman" pitchFamily="18" charset="0"/>
              </a:rPr>
              <a:t> </a:t>
            </a:r>
            <a:r>
              <a:rPr lang="en-US" altLang="en-US" sz="2000" b="1" dirty="0" smtClean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altLang="en-US" sz="20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altLang="en-US" sz="2000" b="1" dirty="0" err="1" smtClean="0">
                <a:latin typeface="Calibri" panose="020F0502020204030204" pitchFamily="34" charset="0"/>
              </a:rPr>
              <a:t>e</a:t>
            </a:r>
            <a:r>
              <a:rPr lang="en-US" altLang="en-US" sz="2000" b="1" baseline="30000" dirty="0" err="1" smtClean="0">
                <a:latin typeface="Calibri" panose="020F0502020204030204" pitchFamily="34" charset="0"/>
              </a:rPr>
              <a:t>+</a:t>
            </a:r>
            <a:r>
              <a:rPr lang="en-US" altLang="en-US" sz="2000" b="1" dirty="0" err="1" smtClean="0">
                <a:latin typeface="Calibri" panose="020F0502020204030204" pitchFamily="34" charset="0"/>
              </a:rPr>
              <a:t>e</a:t>
            </a:r>
            <a:r>
              <a:rPr lang="en-US" altLang="en-US" sz="2000" b="1" baseline="30000" dirty="0" smtClean="0">
                <a:latin typeface="Calibri" panose="020F0502020204030204" pitchFamily="34" charset="0"/>
              </a:rPr>
              <a:t>-</a:t>
            </a:r>
            <a:r>
              <a:rPr lang="en-US" altLang="en-US" sz="2000" dirty="0" smtClean="0">
                <a:latin typeface="Calibri" panose="020F0502020204030204" pitchFamily="34" charset="0"/>
              </a:rPr>
              <a:t> </a:t>
            </a:r>
            <a:r>
              <a:rPr lang="en-US" altLang="en-US" sz="2000" b="1" dirty="0" smtClean="0">
                <a:latin typeface="Calibri" panose="020F0502020204030204" pitchFamily="34" charset="0"/>
              </a:rPr>
              <a:t>with photons of ambient radiation fields</a:t>
            </a: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 smtClean="0">
                <a:latin typeface="Calibri" panose="020F0502020204030204" pitchFamily="34" charset="0"/>
              </a:rPr>
              <a:t>The Synchrotron Puzzle</a:t>
            </a:r>
            <a:endParaRPr lang="en-US" altLang="en-US" sz="2000" dirty="0" smtClean="0">
              <a:latin typeface="Calibri" panose="020F0502020204030204" pitchFamily="34" charset="0"/>
            </a:endParaRPr>
          </a:p>
        </p:txBody>
      </p:sp>
      <p:grpSp>
        <p:nvGrpSpPr>
          <p:cNvPr id="30" name="Group 2"/>
          <p:cNvGrpSpPr>
            <a:grpSpLocks/>
          </p:cNvGrpSpPr>
          <p:nvPr/>
        </p:nvGrpSpPr>
        <p:grpSpPr bwMode="auto">
          <a:xfrm>
            <a:off x="76200" y="762000"/>
            <a:ext cx="8991600" cy="152400"/>
            <a:chOff x="0" y="576"/>
            <a:chExt cx="5282" cy="189"/>
          </a:xfrm>
        </p:grpSpPr>
        <p:grpSp>
          <p:nvGrpSpPr>
            <p:cNvPr id="31" name="Group 3"/>
            <p:cNvGrpSpPr>
              <a:grpSpLocks/>
            </p:cNvGrpSpPr>
            <p:nvPr/>
          </p:nvGrpSpPr>
          <p:grpSpPr bwMode="auto">
            <a:xfrm>
              <a:off x="5158" y="576"/>
              <a:ext cx="124" cy="189"/>
              <a:chOff x="5158" y="576"/>
              <a:chExt cx="124" cy="189"/>
            </a:xfrm>
          </p:grpSpPr>
          <p:sp>
            <p:nvSpPr>
              <p:cNvPr id="46" name="Rectangle 4"/>
              <p:cNvSpPr>
                <a:spLocks noChangeArrowheads="1"/>
              </p:cNvSpPr>
              <p:nvPr/>
            </p:nvSpPr>
            <p:spPr bwMode="auto">
              <a:xfrm>
                <a:off x="5252" y="576"/>
                <a:ext cx="3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"/>
              <p:cNvSpPr>
                <a:spLocks noChangeArrowheads="1"/>
              </p:cNvSpPr>
              <p:nvPr/>
            </p:nvSpPr>
            <p:spPr bwMode="auto">
              <a:xfrm>
                <a:off x="5158" y="576"/>
                <a:ext cx="6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 6"/>
            <p:cNvGrpSpPr>
              <a:grpSpLocks/>
            </p:cNvGrpSpPr>
            <p:nvPr/>
          </p:nvGrpSpPr>
          <p:grpSpPr bwMode="auto">
            <a:xfrm>
              <a:off x="4848" y="576"/>
              <a:ext cx="263" cy="189"/>
              <a:chOff x="4848" y="576"/>
              <a:chExt cx="263" cy="189"/>
            </a:xfrm>
          </p:grpSpPr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5018" y="576"/>
                <a:ext cx="93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8"/>
              <p:cNvSpPr>
                <a:spLocks noChangeArrowheads="1"/>
              </p:cNvSpPr>
              <p:nvPr/>
            </p:nvSpPr>
            <p:spPr bwMode="auto">
              <a:xfrm>
                <a:off x="4848" y="576"/>
                <a:ext cx="12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Group 9"/>
            <p:cNvGrpSpPr>
              <a:grpSpLocks/>
            </p:cNvGrpSpPr>
            <p:nvPr/>
          </p:nvGrpSpPr>
          <p:grpSpPr bwMode="auto">
            <a:xfrm>
              <a:off x="4418" y="576"/>
              <a:ext cx="386" cy="189"/>
              <a:chOff x="4418" y="576"/>
              <a:chExt cx="386" cy="189"/>
            </a:xfrm>
          </p:grpSpPr>
          <p:sp>
            <p:nvSpPr>
              <p:cNvPr id="42" name="Rectangle 10"/>
              <p:cNvSpPr>
                <a:spLocks noChangeArrowheads="1"/>
              </p:cNvSpPr>
              <p:nvPr/>
            </p:nvSpPr>
            <p:spPr bwMode="auto">
              <a:xfrm>
                <a:off x="4650" y="576"/>
                <a:ext cx="15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11"/>
              <p:cNvSpPr>
                <a:spLocks noChangeArrowheads="1"/>
              </p:cNvSpPr>
              <p:nvPr/>
            </p:nvSpPr>
            <p:spPr bwMode="auto">
              <a:xfrm>
                <a:off x="4418" y="576"/>
                <a:ext cx="187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4" name="Group 12"/>
            <p:cNvGrpSpPr>
              <a:grpSpLocks/>
            </p:cNvGrpSpPr>
            <p:nvPr/>
          </p:nvGrpSpPr>
          <p:grpSpPr bwMode="auto">
            <a:xfrm>
              <a:off x="3183" y="576"/>
              <a:ext cx="1191" cy="189"/>
              <a:chOff x="3183" y="576"/>
              <a:chExt cx="1191" cy="189"/>
            </a:xfrm>
          </p:grpSpPr>
          <p:sp>
            <p:nvSpPr>
              <p:cNvPr id="38" name="Rectangle 13"/>
              <p:cNvSpPr>
                <a:spLocks noChangeArrowheads="1"/>
              </p:cNvSpPr>
              <p:nvPr/>
            </p:nvSpPr>
            <p:spPr bwMode="auto">
              <a:xfrm>
                <a:off x="3558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4155" y="576"/>
                <a:ext cx="218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3864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3183" y="576"/>
                <a:ext cx="31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5" name="Group 17"/>
            <p:cNvGrpSpPr>
              <a:grpSpLocks/>
            </p:cNvGrpSpPr>
            <p:nvPr/>
          </p:nvGrpSpPr>
          <p:grpSpPr bwMode="auto">
            <a:xfrm>
              <a:off x="0" y="576"/>
              <a:ext cx="3143" cy="189"/>
              <a:chOff x="0" y="576"/>
              <a:chExt cx="3143" cy="189"/>
            </a:xfrm>
          </p:grpSpPr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2798" y="576"/>
                <a:ext cx="345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36"/>
              <p:cNvSpPr>
                <a:spLocks noChangeArrowheads="1"/>
              </p:cNvSpPr>
              <p:nvPr/>
            </p:nvSpPr>
            <p:spPr bwMode="auto">
              <a:xfrm>
                <a:off x="0" y="576"/>
                <a:ext cx="275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286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3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04788" y="106363"/>
            <a:ext cx="8713787" cy="50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2200" b="1" dirty="0" err="1" smtClean="0">
                <a:ea typeface="Verdana" pitchFamily="34" charset="0"/>
                <a:cs typeface="Verdana" pitchFamily="34" charset="0"/>
              </a:rPr>
              <a:t>TeV</a:t>
            </a:r>
            <a:r>
              <a:rPr lang="en-US" altLang="en-US" sz="2200" b="1" dirty="0" smtClean="0">
                <a:ea typeface="Verdana" pitchFamily="34" charset="0"/>
                <a:cs typeface="Verdana" pitchFamily="34" charset="0"/>
              </a:rPr>
              <a:t> BL Lac Objects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381000" y="609600"/>
            <a:ext cx="3275012" cy="216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2000" b="1" kern="0" dirty="0" smtClean="0">
                <a:solidFill>
                  <a:srgbClr val="000000"/>
                </a:solidFill>
                <a:latin typeface="Calibri" pitchFamily="34" charset="0"/>
              </a:rPr>
              <a:t>Strongly variable class</a:t>
            </a:r>
          </a:p>
          <a:p>
            <a:pPr marL="400050" lvl="1" indent="0" eaLnBrk="1" hangingPunct="1">
              <a:buFontTx/>
              <a:buNone/>
              <a:defRPr/>
            </a:pP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sz="1800" kern="0" dirty="0" err="1" smtClean="0">
                <a:solidFill>
                  <a:srgbClr val="000000"/>
                </a:solidFill>
                <a:latin typeface="Calibri" pitchFamily="34" charset="0"/>
              </a:rPr>
              <a:t>Mrk</a:t>
            </a: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 421, z = 0.03</a:t>
            </a:r>
          </a:p>
          <a:p>
            <a:pPr marL="400050" lvl="1" indent="0" eaLnBrk="1" hangingPunct="1">
              <a:buFontTx/>
              <a:buNone/>
              <a:defRPr/>
            </a:pPr>
            <a:r>
              <a:rPr lang="en-US" sz="1800" kern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800" kern="0" dirty="0" err="1" smtClean="0">
                <a:solidFill>
                  <a:srgbClr val="000000"/>
                </a:solidFill>
                <a:latin typeface="Calibri" pitchFamily="34" charset="0"/>
              </a:rPr>
              <a:t>Mrk</a:t>
            </a: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 501, z= 0.033</a:t>
            </a:r>
          </a:p>
          <a:p>
            <a:pPr marL="400050" lvl="1" indent="0" eaLnBrk="1" hangingPunct="1">
              <a:buFontTx/>
              <a:buNone/>
              <a:defRPr/>
            </a:pPr>
            <a:r>
              <a:rPr lang="en-US" sz="1800" kern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800" kern="0" dirty="0" smtClean="0">
                <a:solidFill>
                  <a:srgbClr val="000000"/>
                </a:solidFill>
                <a:latin typeface="Calibri" pitchFamily="34" charset="0"/>
              </a:rPr>
              <a:t> PKS 2155-305, z = 0.116</a:t>
            </a:r>
            <a:endParaRPr lang="en-US" sz="1800" dirty="0">
              <a:solidFill>
                <a:srgbClr val="000000"/>
              </a:solidFill>
              <a:latin typeface="Calibri" pitchFamily="34" charset="0"/>
            </a:endParaRPr>
          </a:p>
          <a:p>
            <a:pPr marL="400050" lvl="1" indent="0" eaLnBrk="1" hangingPunct="1">
              <a:defRPr/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sz="1800" dirty="0" err="1" smtClean="0">
                <a:solidFill>
                  <a:srgbClr val="000000"/>
                </a:solidFill>
                <a:latin typeface="Calibri" pitchFamily="34" charset="0"/>
              </a:rPr>
              <a:t>t</a:t>
            </a:r>
            <a:r>
              <a:rPr lang="en-US" sz="1800" baseline="-25000" dirty="0" err="1" smtClean="0">
                <a:solidFill>
                  <a:srgbClr val="000000"/>
                </a:solidFill>
                <a:latin typeface="Calibri" pitchFamily="34" charset="0"/>
              </a:rPr>
              <a:t>var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&lt; R</a:t>
            </a:r>
            <a:r>
              <a:rPr lang="en-US" sz="1800" baseline="-25000" dirty="0" smtClean="0">
                <a:solidFill>
                  <a:srgbClr val="000000"/>
                </a:solidFill>
                <a:latin typeface="Calibri" pitchFamily="34" charset="0"/>
              </a:rPr>
              <a:t>S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/c, L &gt; L</a:t>
            </a:r>
            <a:r>
              <a:rPr lang="en-US" sz="1800" baseline="-25000" dirty="0" smtClean="0">
                <a:solidFill>
                  <a:srgbClr val="000000"/>
                </a:solidFill>
                <a:latin typeface="Calibri" pitchFamily="34" charset="0"/>
              </a:rPr>
              <a:t>EDD</a:t>
            </a:r>
            <a:endParaRPr lang="en-US" sz="1800" kern="0" baseline="-25000" dirty="0">
              <a:solidFill>
                <a:srgbClr val="000000"/>
              </a:solidFill>
              <a:latin typeface="Calibri" pitchFamily="34" charset="0"/>
            </a:endParaRPr>
          </a:p>
          <a:p>
            <a:pPr marL="400050" lvl="1" indent="0" eaLnBrk="1" hangingPunct="1">
              <a:defRPr/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Extreme sources</a:t>
            </a:r>
            <a:endParaRPr lang="en-US" sz="1800" dirty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2767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77A5F14-9239-48E5-9056-482B9A28CA67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24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199" y="609600"/>
            <a:ext cx="5010183" cy="3550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2"/>
          <p:cNvSpPr txBox="1">
            <a:spLocks noChangeArrowheads="1"/>
          </p:cNvSpPr>
          <p:nvPr/>
        </p:nvSpPr>
        <p:spPr bwMode="auto">
          <a:xfrm>
            <a:off x="7086600" y="853589"/>
            <a:ext cx="1752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dirty="0" smtClean="0">
                <a:solidFill>
                  <a:srgbClr val="000000"/>
                </a:solidFill>
              </a:rPr>
              <a:t>PKS 2155-304</a:t>
            </a:r>
            <a:endParaRPr lang="en-US" altLang="en-US" sz="1400" baseline="-25000" dirty="0">
              <a:solidFill>
                <a:srgbClr val="000000"/>
              </a:solidFill>
              <a:sym typeface="Symbol" pitchFamily="18" charset="2"/>
            </a:endParaRPr>
          </a:p>
          <a:p>
            <a:pPr eaLnBrk="1" hangingPunct="1"/>
            <a:r>
              <a:rPr lang="en-US" altLang="en-US" sz="1400" dirty="0">
                <a:solidFill>
                  <a:srgbClr val="000000"/>
                </a:solidFill>
                <a:sym typeface="Symbol" pitchFamily="18" charset="2"/>
              </a:rPr>
              <a:t>28 July 2006 flare</a:t>
            </a:r>
            <a:r>
              <a:rPr lang="en-US" altLang="en-US" sz="14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4724400" y="821267"/>
            <a:ext cx="19051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rgbClr val="000000"/>
                </a:solidFill>
                <a:sym typeface="Symbol" pitchFamily="18" charset="2"/>
              </a:rPr>
              <a:t>Aharonian</a:t>
            </a:r>
            <a:r>
              <a:rPr lang="en-US" altLang="en-US" sz="1200" dirty="0">
                <a:solidFill>
                  <a:srgbClr val="000000"/>
                </a:solidFill>
                <a:sym typeface="Symbol" pitchFamily="18" charset="2"/>
              </a:rPr>
              <a:t> et al. 2007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8" name="TextBox 2"/>
          <p:cNvSpPr txBox="1">
            <a:spLocks noChangeArrowheads="1"/>
          </p:cNvSpPr>
          <p:nvPr/>
        </p:nvSpPr>
        <p:spPr bwMode="auto">
          <a:xfrm>
            <a:off x="941815" y="5302507"/>
            <a:ext cx="259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000000"/>
                </a:solidFill>
              </a:rPr>
              <a:t>R</a:t>
            </a:r>
            <a:r>
              <a:rPr lang="en-US" altLang="en-US" sz="2000" baseline="-25000" dirty="0">
                <a:solidFill>
                  <a:srgbClr val="000000"/>
                </a:solidFill>
              </a:rPr>
              <a:t>S</a:t>
            </a:r>
            <a:r>
              <a:rPr lang="en-US" altLang="en-US" sz="2000" dirty="0">
                <a:solidFill>
                  <a:srgbClr val="000000"/>
                </a:solidFill>
              </a:rPr>
              <a:t>/c = 10</a:t>
            </a:r>
            <a:r>
              <a:rPr lang="en-US" altLang="en-US" sz="2000" baseline="30000" dirty="0">
                <a:solidFill>
                  <a:srgbClr val="000000"/>
                </a:solidFill>
              </a:rPr>
              <a:t>4</a:t>
            </a:r>
            <a:r>
              <a:rPr lang="en-US" altLang="en-US" sz="2000" dirty="0">
                <a:solidFill>
                  <a:srgbClr val="000000"/>
                </a:solidFill>
              </a:rPr>
              <a:t>M</a:t>
            </a:r>
            <a:r>
              <a:rPr lang="en-US" altLang="en-US" sz="2000" baseline="-25000" dirty="0">
                <a:solidFill>
                  <a:srgbClr val="000000"/>
                </a:solidFill>
              </a:rPr>
              <a:t>9</a:t>
            </a:r>
            <a:r>
              <a:rPr lang="en-US" altLang="en-US" sz="2000" dirty="0">
                <a:solidFill>
                  <a:srgbClr val="000000"/>
                </a:solidFill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</a:rPr>
              <a:t>s</a:t>
            </a:r>
            <a:endParaRPr lang="en-US" altLang="en-US" sz="2000" dirty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2000" dirty="0" err="1">
                <a:solidFill>
                  <a:srgbClr val="000000"/>
                </a:solidFill>
              </a:rPr>
              <a:t>t</a:t>
            </a:r>
            <a:r>
              <a:rPr lang="en-US" altLang="en-US" sz="2000" baseline="-25000" dirty="0" err="1">
                <a:solidFill>
                  <a:srgbClr val="000000"/>
                </a:solidFill>
              </a:rPr>
              <a:t>var</a:t>
            </a:r>
            <a:r>
              <a:rPr lang="en-US" altLang="en-US" sz="2000" dirty="0">
                <a:solidFill>
                  <a:srgbClr val="000000"/>
                </a:solidFill>
              </a:rPr>
              <a:t> ~ 5 min = 300 s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sym typeface="Symbol" pitchFamily="18" charset="2"/>
              </a:rPr>
              <a:t>(?) M &lt;&lt; 10</a:t>
            </a:r>
            <a:r>
              <a:rPr lang="en-US" altLang="en-US" sz="2000" baseline="30000" dirty="0">
                <a:solidFill>
                  <a:srgbClr val="000000"/>
                </a:solidFill>
                <a:sym typeface="Symbol" pitchFamily="18" charset="2"/>
              </a:rPr>
              <a:t>8</a:t>
            </a:r>
            <a:r>
              <a:rPr lang="en-US" altLang="en-US" sz="2000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  <a:sym typeface="Symbol" pitchFamily="18" charset="2"/>
              </a:rPr>
              <a:t>M</a:t>
            </a:r>
            <a:r>
              <a:rPr lang="en-US" altLang="en-US" sz="2000" baseline="-25000" dirty="0" smtClean="0">
                <a:solidFill>
                  <a:srgbClr val="000000"/>
                </a:solidFill>
                <a:sym typeface="Symbol" pitchFamily="18" charset="2"/>
              </a:rPr>
              <a:t>0</a:t>
            </a:r>
            <a:endParaRPr lang="en-US" altLang="en-US" sz="2000" baseline="-25000" dirty="0">
              <a:solidFill>
                <a:srgbClr val="000000"/>
              </a:solidFill>
              <a:sym typeface="Symbol" pitchFamily="18" charset="2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29" y="4223069"/>
            <a:ext cx="3603171" cy="215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17" y="2982687"/>
            <a:ext cx="3803597" cy="217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609600" y="3343751"/>
            <a:ext cx="2397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Feb 2010 VERITAS OBS of MRK 421</a:t>
            </a:r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685800" y="3642912"/>
            <a:ext cx="20503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 smtClean="0">
                <a:latin typeface="+mn-lt"/>
                <a:cs typeface="Arial" charset="0"/>
              </a:rPr>
              <a:t>Furniss</a:t>
            </a:r>
            <a:r>
              <a:rPr lang="en-US" altLang="en-US" sz="1200" dirty="0" smtClean="0">
                <a:latin typeface="+mn-lt"/>
                <a:cs typeface="Arial" charset="0"/>
              </a:rPr>
              <a:t> 2011, Fortson 2012</a:t>
            </a:r>
          </a:p>
        </p:txBody>
      </p:sp>
    </p:spTree>
    <p:extLst>
      <p:ext uri="{BB962C8B-B14F-4D97-AF65-F5344CB8AC3E}">
        <p14:creationId xmlns:p14="http://schemas.microsoft.com/office/powerpoint/2010/main" val="385241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140" y="473736"/>
            <a:ext cx="3901496" cy="34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39" y="562473"/>
            <a:ext cx="4264024" cy="347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178933" y="381000"/>
            <a:ext cx="3957638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err="1" smtClean="0">
                <a:ea typeface="Verdana" pitchFamily="34" charset="0"/>
                <a:cs typeface="Verdana" pitchFamily="34" charset="0"/>
              </a:rPr>
              <a:t>TeV</a:t>
            </a:r>
            <a:r>
              <a:rPr lang="en-US" altLang="en-US" sz="2200" dirty="0" smtClean="0">
                <a:ea typeface="Verdana" pitchFamily="34" charset="0"/>
                <a:cs typeface="Verdana" pitchFamily="34" charset="0"/>
              </a:rPr>
              <a:t> BL Lac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45643" y="914400"/>
            <a:ext cx="3498850" cy="216535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1" dirty="0" smtClean="0">
                <a:latin typeface="+mj-lt"/>
              </a:rPr>
              <a:t>Weakly variable class</a:t>
            </a:r>
          </a:p>
          <a:p>
            <a:pPr lvl="1" eaLnBrk="1" hangingPunct="1">
              <a:defRPr/>
            </a:pPr>
            <a:r>
              <a:rPr lang="en-US" sz="1800" b="1" dirty="0" smtClean="0">
                <a:solidFill>
                  <a:schemeClr val="tx1"/>
                </a:solidFill>
                <a:latin typeface="Calibri" pitchFamily="34" charset="0"/>
              </a:rPr>
              <a:t>Weak Fermi LAT fluxes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0825" y="6021388"/>
            <a:ext cx="3370263" cy="163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25938" y="4660900"/>
            <a:ext cx="4787900" cy="2079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179" name="TextBox 1"/>
          <p:cNvSpPr txBox="1">
            <a:spLocks noChangeArrowheads="1"/>
          </p:cNvSpPr>
          <p:nvPr/>
        </p:nvSpPr>
        <p:spPr bwMode="auto">
          <a:xfrm>
            <a:off x="6719888" y="4164377"/>
            <a:ext cx="170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err="1" smtClean="0">
                <a:latin typeface="Calibri" pitchFamily="34" charset="0"/>
                <a:cs typeface="Arial" charset="0"/>
              </a:rPr>
              <a:t>Tavecchio</a:t>
            </a:r>
            <a:r>
              <a:rPr lang="en-US" altLang="en-US" sz="1400" dirty="0" smtClean="0">
                <a:latin typeface="Calibri" pitchFamily="34" charset="0"/>
                <a:cs typeface="Arial" charset="0"/>
              </a:rPr>
              <a:t> et al. 2011</a:t>
            </a:r>
          </a:p>
        </p:txBody>
      </p:sp>
      <p:sp>
        <p:nvSpPr>
          <p:cNvPr id="7180" name="TextBox 4"/>
          <p:cNvSpPr txBox="1">
            <a:spLocks noChangeArrowheads="1"/>
          </p:cNvSpPr>
          <p:nvPr/>
        </p:nvSpPr>
        <p:spPr bwMode="auto">
          <a:xfrm>
            <a:off x="4828160" y="5014758"/>
            <a:ext cx="31181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</a:rPr>
              <a:t>Compton-scattered CMBR from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</a:rPr>
              <a:t>extended jet/lobe </a:t>
            </a:r>
          </a:p>
        </p:txBody>
      </p:sp>
      <p:sp>
        <p:nvSpPr>
          <p:cNvPr id="7181" name="TextBox 1"/>
          <p:cNvSpPr txBox="1">
            <a:spLocks noChangeArrowheads="1"/>
          </p:cNvSpPr>
          <p:nvPr/>
        </p:nvSpPr>
        <p:spPr bwMode="auto">
          <a:xfrm>
            <a:off x="6658888" y="5466406"/>
            <a:ext cx="1624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err="1" smtClean="0">
                <a:latin typeface="Calibri" pitchFamily="34" charset="0"/>
                <a:cs typeface="Arial" charset="0"/>
              </a:rPr>
              <a:t>Böttcher</a:t>
            </a:r>
            <a:r>
              <a:rPr lang="en-US" altLang="en-US" sz="1400" dirty="0" smtClean="0">
                <a:latin typeface="Calibri" pitchFamily="34" charset="0"/>
                <a:cs typeface="Arial" charset="0"/>
              </a:rPr>
              <a:t> et al. 2008</a:t>
            </a:r>
          </a:p>
        </p:txBody>
      </p:sp>
      <p:sp>
        <p:nvSpPr>
          <p:cNvPr id="7182" name="TextBox 1"/>
          <p:cNvSpPr txBox="1">
            <a:spLocks noChangeArrowheads="1"/>
          </p:cNvSpPr>
          <p:nvPr/>
        </p:nvSpPr>
        <p:spPr bwMode="auto">
          <a:xfrm>
            <a:off x="859971" y="1717356"/>
            <a:ext cx="3276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1ES 0229+200     z = 0.14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1ES 0347-121      z = 0.186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1ES 1101-232      z = 0.14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1ES 0548-322      z = 0.069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RGB J0152+0.17 z = 0.08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676997" y="4495800"/>
            <a:ext cx="1485803" cy="1948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1" y="3215640"/>
            <a:ext cx="3505200" cy="280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le 22"/>
          <p:cNvSpPr/>
          <p:nvPr/>
        </p:nvSpPr>
        <p:spPr>
          <a:xfrm>
            <a:off x="2117367" y="3755637"/>
            <a:ext cx="1485803" cy="19484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TextBox 3"/>
          <p:cNvSpPr txBox="1">
            <a:spLocks noChangeArrowheads="1"/>
          </p:cNvSpPr>
          <p:nvPr/>
        </p:nvSpPr>
        <p:spPr bwMode="auto">
          <a:xfrm>
            <a:off x="1342471" y="5215363"/>
            <a:ext cx="19051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 smtClean="0">
                <a:solidFill>
                  <a:srgbClr val="000000"/>
                </a:solidFill>
                <a:sym typeface="Symbol" pitchFamily="18" charset="2"/>
              </a:rPr>
              <a:t>Cerruti</a:t>
            </a:r>
            <a:r>
              <a:rPr lang="en-US" altLang="en-US" sz="1200" dirty="0" smtClean="0">
                <a:solidFill>
                  <a:srgbClr val="000000"/>
                </a:solidFill>
                <a:sym typeface="Symbol" pitchFamily="18" charset="2"/>
              </a:rPr>
              <a:t> et </a:t>
            </a:r>
            <a:r>
              <a:rPr lang="en-US" altLang="en-US" sz="1200" dirty="0">
                <a:solidFill>
                  <a:srgbClr val="000000"/>
                </a:solidFill>
                <a:sym typeface="Symbol" pitchFamily="18" charset="2"/>
              </a:rPr>
              <a:t>al. </a:t>
            </a:r>
            <a:r>
              <a:rPr lang="en-US" altLang="en-US" sz="1200" dirty="0" smtClean="0">
                <a:solidFill>
                  <a:srgbClr val="000000"/>
                </a:solidFill>
                <a:sym typeface="Symbol" pitchFamily="18" charset="2"/>
              </a:rPr>
              <a:t>2013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2286601" y="3683783"/>
            <a:ext cx="13608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1ES 0229+200</a:t>
            </a:r>
            <a:endParaRPr lang="en-US" altLang="en-US" sz="1600" dirty="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35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3957638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200" b="1" dirty="0" err="1" smtClean="0">
                <a:latin typeface="Arial" pitchFamily="34" charset="0"/>
              </a:rPr>
              <a:t>Stecker</a:t>
            </a:r>
            <a:r>
              <a:rPr lang="en-US" altLang="en-US" sz="2200" b="1" dirty="0" smtClean="0">
                <a:latin typeface="Arial" pitchFamily="34" charset="0"/>
              </a:rPr>
              <a:t>-Scully Relation</a:t>
            </a:r>
            <a:br>
              <a:rPr lang="en-US" altLang="en-US" sz="2200" b="1" dirty="0" smtClean="0">
                <a:latin typeface="Arial" pitchFamily="34" charset="0"/>
              </a:rPr>
            </a:br>
            <a:r>
              <a:rPr lang="en-US" altLang="en-US" sz="2200" b="1" dirty="0" smtClean="0">
                <a:latin typeface="Arial" pitchFamily="34" charset="0"/>
              </a:rPr>
              <a:t>and</a:t>
            </a:r>
            <a:br>
              <a:rPr lang="en-US" altLang="en-US" sz="2200" b="1" dirty="0" smtClean="0">
                <a:latin typeface="Arial" pitchFamily="34" charset="0"/>
              </a:rPr>
            </a:br>
            <a:r>
              <a:rPr lang="en-US" altLang="en-US" sz="2200" b="1" dirty="0" smtClean="0">
                <a:latin typeface="Arial" pitchFamily="34" charset="0"/>
              </a:rPr>
              <a:t>High-Redshift VHE Blazars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00200"/>
            <a:ext cx="3810000" cy="193675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000" b="1" dirty="0" err="1" smtClean="0">
                <a:solidFill>
                  <a:srgbClr val="376092"/>
                </a:solidFill>
              </a:rPr>
              <a:t>GeV-TeV</a:t>
            </a:r>
            <a:r>
              <a:rPr lang="en-US" altLang="en-US" sz="2000" b="1" dirty="0" smtClean="0">
                <a:solidFill>
                  <a:srgbClr val="376092"/>
                </a:solidFill>
              </a:rPr>
              <a:t> Spectral index difference </a:t>
            </a:r>
            <a:r>
              <a:rPr lang="en-US" altLang="en-US" sz="2000" b="1" dirty="0" smtClean="0">
                <a:solidFill>
                  <a:srgbClr val="376092"/>
                </a:solidFill>
                <a:latin typeface="Symbol" pitchFamily="18" charset="2"/>
              </a:rPr>
              <a:t>DG</a:t>
            </a:r>
            <a:r>
              <a:rPr lang="en-US" altLang="en-US" sz="2000" b="1" dirty="0" smtClean="0">
                <a:solidFill>
                  <a:srgbClr val="376092"/>
                </a:solidFill>
              </a:rPr>
              <a:t> 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en-US" sz="1800" b="1" dirty="0" smtClean="0"/>
              <a:t>      </a:t>
            </a:r>
            <a:r>
              <a:rPr lang="en-US" altLang="en-US" sz="1800" b="1" dirty="0" err="1" smtClean="0"/>
              <a:t>Stecker</a:t>
            </a:r>
            <a:r>
              <a:rPr lang="en-US" altLang="en-US" sz="1800" b="1" dirty="0" smtClean="0"/>
              <a:t> &amp; Scully (2006, 2010) </a:t>
            </a:r>
            <a:endParaRPr lang="en-US" altLang="en-US" sz="1800" b="1" baseline="30000" dirty="0" smtClean="0"/>
          </a:p>
          <a:p>
            <a:pPr marL="0" indent="0" eaLnBrk="1" hangingPunct="1">
              <a:buNone/>
            </a:pPr>
            <a:r>
              <a:rPr lang="en-US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(cf. Sanchez et al. 2013)</a:t>
            </a:r>
            <a:endParaRPr lang="en-US" altLang="en-US" sz="1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516" name="Group 27"/>
          <p:cNvGrpSpPr>
            <a:grpSpLocks/>
          </p:cNvGrpSpPr>
          <p:nvPr/>
        </p:nvGrpSpPr>
        <p:grpSpPr bwMode="auto">
          <a:xfrm>
            <a:off x="5029200" y="4191000"/>
            <a:ext cx="4038600" cy="2065338"/>
            <a:chOff x="2880" y="2832"/>
            <a:chExt cx="2544" cy="1301"/>
          </a:xfrm>
        </p:grpSpPr>
        <p:sp>
          <p:nvSpPr>
            <p:cNvPr id="64528" name="Oval 5"/>
            <p:cNvSpPr>
              <a:spLocks noChangeArrowheads="1"/>
            </p:cNvSpPr>
            <p:nvPr/>
          </p:nvSpPr>
          <p:spPr bwMode="auto">
            <a:xfrm>
              <a:off x="2880" y="3360"/>
              <a:ext cx="240" cy="2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 sz="180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64529" name="Line 6"/>
            <p:cNvSpPr>
              <a:spLocks noChangeShapeType="1"/>
            </p:cNvSpPr>
            <p:nvPr/>
          </p:nvSpPr>
          <p:spPr bwMode="auto">
            <a:xfrm flipV="1">
              <a:off x="3216" y="3216"/>
              <a:ext cx="15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30" name="Line 8"/>
            <p:cNvSpPr>
              <a:spLocks noChangeShapeType="1"/>
            </p:cNvSpPr>
            <p:nvPr/>
          </p:nvSpPr>
          <p:spPr bwMode="auto">
            <a:xfrm>
              <a:off x="3264" y="3552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31" name="Line 11"/>
            <p:cNvSpPr>
              <a:spLocks noChangeShapeType="1"/>
            </p:cNvSpPr>
            <p:nvPr/>
          </p:nvSpPr>
          <p:spPr bwMode="auto">
            <a:xfrm flipV="1">
              <a:off x="4224" y="3408"/>
              <a:ext cx="3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32" name="Line 12"/>
            <p:cNvSpPr>
              <a:spLocks noChangeShapeType="1"/>
            </p:cNvSpPr>
            <p:nvPr/>
          </p:nvSpPr>
          <p:spPr bwMode="auto">
            <a:xfrm>
              <a:off x="4224" y="3456"/>
              <a:ext cx="38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33" name="Text Box 13"/>
            <p:cNvSpPr txBox="1">
              <a:spLocks noChangeArrowheads="1"/>
            </p:cNvSpPr>
            <p:nvPr/>
          </p:nvSpPr>
          <p:spPr bwMode="auto">
            <a:xfrm>
              <a:off x="4368" y="3216"/>
              <a:ext cx="2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prstClr val="black"/>
                  </a:solidFill>
                  <a:cs typeface="Arial" pitchFamily="34" charset="0"/>
                </a:rPr>
                <a:t>e</a:t>
              </a:r>
              <a:r>
                <a:rPr lang="en-US" altLang="en-US" sz="1800" baseline="30000">
                  <a:solidFill>
                    <a:prstClr val="black"/>
                  </a:solidFill>
                  <a:cs typeface="Arial" pitchFamily="34" charset="0"/>
                </a:rPr>
                <a:t>+</a:t>
              </a:r>
            </a:p>
          </p:txBody>
        </p:sp>
        <p:sp>
          <p:nvSpPr>
            <p:cNvPr id="64534" name="Text Box 14"/>
            <p:cNvSpPr txBox="1">
              <a:spLocks noChangeArrowheads="1"/>
            </p:cNvSpPr>
            <p:nvPr/>
          </p:nvSpPr>
          <p:spPr bwMode="auto">
            <a:xfrm>
              <a:off x="4368" y="3456"/>
              <a:ext cx="2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prstClr val="black"/>
                  </a:solidFill>
                  <a:cs typeface="Arial" pitchFamily="34" charset="0"/>
                </a:rPr>
                <a:t>e</a:t>
              </a:r>
              <a:r>
                <a:rPr lang="en-US" altLang="en-US" sz="1800" baseline="30000">
                  <a:solidFill>
                    <a:prstClr val="black"/>
                  </a:solidFill>
                  <a:cs typeface="Arial" pitchFamily="34" charset="0"/>
                </a:rPr>
                <a:t>-</a:t>
              </a:r>
            </a:p>
          </p:txBody>
        </p:sp>
        <p:sp>
          <p:nvSpPr>
            <p:cNvPr id="64535" name="Line 17"/>
            <p:cNvSpPr>
              <a:spLocks noChangeShapeType="1"/>
            </p:cNvSpPr>
            <p:nvPr/>
          </p:nvSpPr>
          <p:spPr bwMode="auto">
            <a:xfrm flipH="1">
              <a:off x="4272" y="3024"/>
              <a:ext cx="28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36" name="Line 10"/>
            <p:cNvSpPr>
              <a:spLocks noChangeShapeType="1"/>
            </p:cNvSpPr>
            <p:nvPr/>
          </p:nvSpPr>
          <p:spPr bwMode="auto">
            <a:xfrm>
              <a:off x="4368" y="345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37" name="Text Box 15"/>
            <p:cNvSpPr txBox="1">
              <a:spLocks noChangeArrowheads="1"/>
            </p:cNvSpPr>
            <p:nvPr/>
          </p:nvSpPr>
          <p:spPr bwMode="auto">
            <a:xfrm>
              <a:off x="4992" y="3360"/>
              <a:ext cx="4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2g</a:t>
              </a:r>
              <a:endParaRPr lang="en-US" altLang="en-US" sz="1800" baseline="30000">
                <a:solidFill>
                  <a:prstClr val="black"/>
                </a:solidFill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64538" name="Text Box 15"/>
            <p:cNvSpPr txBox="1">
              <a:spLocks noChangeArrowheads="1"/>
            </p:cNvSpPr>
            <p:nvPr/>
          </p:nvSpPr>
          <p:spPr bwMode="auto">
            <a:xfrm>
              <a:off x="3792" y="3264"/>
              <a:ext cx="5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g</a:t>
              </a:r>
            </a:p>
          </p:txBody>
        </p:sp>
        <p:sp>
          <p:nvSpPr>
            <p:cNvPr id="64539" name="Line 10"/>
            <p:cNvSpPr>
              <a:spLocks noChangeShapeType="1"/>
            </p:cNvSpPr>
            <p:nvPr/>
          </p:nvSpPr>
          <p:spPr bwMode="auto">
            <a:xfrm>
              <a:off x="3648" y="3456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40" name="Text Box 15"/>
            <p:cNvSpPr txBox="1">
              <a:spLocks noChangeArrowheads="1"/>
            </p:cNvSpPr>
            <p:nvPr/>
          </p:nvSpPr>
          <p:spPr bwMode="auto">
            <a:xfrm>
              <a:off x="4560" y="2832"/>
              <a:ext cx="2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g</a:t>
              </a:r>
              <a:endParaRPr lang="en-US" altLang="en-US" sz="1800" baseline="30000">
                <a:solidFill>
                  <a:prstClr val="black"/>
                </a:solidFill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64541" name="Line 23"/>
            <p:cNvSpPr>
              <a:spLocks noChangeShapeType="1"/>
            </p:cNvSpPr>
            <p:nvPr/>
          </p:nvSpPr>
          <p:spPr bwMode="auto">
            <a:xfrm>
              <a:off x="2976" y="3888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542" name="Text Box 24"/>
            <p:cNvSpPr txBox="1">
              <a:spLocks noChangeArrowheads="1"/>
            </p:cNvSpPr>
            <p:nvPr/>
          </p:nvSpPr>
          <p:spPr bwMode="auto">
            <a:xfrm>
              <a:off x="3648" y="3902"/>
              <a:ext cx="2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l</a:t>
              </a:r>
              <a:r>
                <a:rPr lang="en-US" altLang="en-US" sz="1800" baseline="-25000">
                  <a:solidFill>
                    <a:prstClr val="black"/>
                  </a:solidFill>
                  <a:latin typeface="Symbol" pitchFamily="18" charset="2"/>
                  <a:cs typeface="Arial" pitchFamily="34" charset="0"/>
                </a:rPr>
                <a:t>gg</a:t>
              </a:r>
            </a:p>
          </p:txBody>
        </p:sp>
      </p:grpSp>
      <p:sp>
        <p:nvSpPr>
          <p:cNvPr id="64517" name="TextBox 1"/>
          <p:cNvSpPr txBox="1">
            <a:spLocks noChangeArrowheads="1"/>
          </p:cNvSpPr>
          <p:nvPr/>
        </p:nvSpPr>
        <p:spPr bwMode="auto">
          <a:xfrm>
            <a:off x="3048000" y="5562600"/>
            <a:ext cx="876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Mrk 421</a:t>
            </a:r>
          </a:p>
        </p:txBody>
      </p:sp>
      <p:pic>
        <p:nvPicPr>
          <p:cNvPr id="6451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5" y="285684"/>
            <a:ext cx="4870450" cy="352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4519" name="Group 6"/>
          <p:cNvGrpSpPr>
            <a:grpSpLocks/>
          </p:cNvGrpSpPr>
          <p:nvPr/>
        </p:nvGrpSpPr>
        <p:grpSpPr bwMode="auto">
          <a:xfrm>
            <a:off x="0" y="3429000"/>
            <a:ext cx="4800600" cy="3276600"/>
            <a:chOff x="0" y="1920"/>
            <a:chExt cx="3264" cy="2016"/>
          </a:xfrm>
        </p:grpSpPr>
        <p:pic>
          <p:nvPicPr>
            <p:cNvPr id="645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0"/>
              <a:ext cx="3225" cy="19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527" name="Rectangle 8"/>
            <p:cNvSpPr>
              <a:spLocks noChangeArrowheads="1"/>
            </p:cNvSpPr>
            <p:nvPr/>
          </p:nvSpPr>
          <p:spPr bwMode="auto">
            <a:xfrm>
              <a:off x="0" y="3792"/>
              <a:ext cx="326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64520" name="Line 28"/>
          <p:cNvSpPr>
            <a:spLocks noChangeShapeType="1"/>
          </p:cNvSpPr>
          <p:nvPr/>
        </p:nvSpPr>
        <p:spPr bwMode="auto">
          <a:xfrm flipV="1">
            <a:off x="3505200" y="5638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4521" name="Line 29"/>
          <p:cNvSpPr>
            <a:spLocks noChangeShapeType="1"/>
          </p:cNvSpPr>
          <p:nvPr/>
        </p:nvSpPr>
        <p:spPr bwMode="auto">
          <a:xfrm flipV="1">
            <a:off x="4038600" y="5638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4522" name="Text Box 30"/>
          <p:cNvSpPr txBox="1">
            <a:spLocks noChangeArrowheads="1"/>
          </p:cNvSpPr>
          <p:nvPr/>
        </p:nvSpPr>
        <p:spPr bwMode="auto">
          <a:xfrm>
            <a:off x="3276600" y="5334000"/>
            <a:ext cx="4889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prstClr val="black"/>
                </a:solidFill>
              </a:rPr>
              <a:t>GeV</a:t>
            </a:r>
          </a:p>
        </p:txBody>
      </p:sp>
      <p:sp>
        <p:nvSpPr>
          <p:cNvPr id="64523" name="Text Box 31"/>
          <p:cNvSpPr txBox="1">
            <a:spLocks noChangeArrowheads="1"/>
          </p:cNvSpPr>
          <p:nvPr/>
        </p:nvSpPr>
        <p:spPr bwMode="auto">
          <a:xfrm>
            <a:off x="3810000" y="5334000"/>
            <a:ext cx="463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prstClr val="black"/>
                </a:solidFill>
              </a:rPr>
              <a:t>TeV</a:t>
            </a:r>
          </a:p>
        </p:txBody>
      </p:sp>
      <p:sp>
        <p:nvSpPr>
          <p:cNvPr id="64524" name="Rectangle 32"/>
          <p:cNvSpPr>
            <a:spLocks noChangeArrowheads="1"/>
          </p:cNvSpPr>
          <p:nvPr/>
        </p:nvSpPr>
        <p:spPr bwMode="auto">
          <a:xfrm>
            <a:off x="1524000" y="4876800"/>
            <a:ext cx="17526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dirty="0" err="1" smtClean="0">
                <a:solidFill>
                  <a:prstClr val="black"/>
                </a:solidFill>
              </a:rPr>
              <a:t>Mrk</a:t>
            </a:r>
            <a:r>
              <a:rPr lang="en-US" altLang="en-US" sz="1800" dirty="0" smtClean="0">
                <a:solidFill>
                  <a:prstClr val="black"/>
                </a:solidFill>
              </a:rPr>
              <a:t> 421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4525" name="Rectangle 33"/>
          <p:cNvSpPr>
            <a:spLocks noChangeArrowheads="1"/>
          </p:cNvSpPr>
          <p:nvPr/>
        </p:nvSpPr>
        <p:spPr bwMode="auto">
          <a:xfrm>
            <a:off x="609600" y="3657600"/>
            <a:ext cx="8382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2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19201" y="1066800"/>
            <a:ext cx="6400800" cy="5411228"/>
            <a:chOff x="381000" y="0"/>
            <a:chExt cx="8305800" cy="6846888"/>
          </a:xfrm>
        </p:grpSpPr>
        <p:pic>
          <p:nvPicPr>
            <p:cNvPr id="624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0"/>
              <a:ext cx="8305800" cy="66595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2467" name="Text Box 3"/>
            <p:cNvSpPr txBox="1">
              <a:spLocks noChangeArrowheads="1"/>
            </p:cNvSpPr>
            <p:nvPr/>
          </p:nvSpPr>
          <p:spPr bwMode="auto">
            <a:xfrm>
              <a:off x="1371600" y="914400"/>
              <a:ext cx="8143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smtClean="0">
                  <a:solidFill>
                    <a:srgbClr val="000000"/>
                  </a:solidFill>
                </a:rPr>
                <a:t>z = 0.044</a:t>
              </a:r>
            </a:p>
          </p:txBody>
        </p:sp>
        <p:sp>
          <p:nvSpPr>
            <p:cNvPr id="62468" name="Text Box 4"/>
            <p:cNvSpPr txBox="1">
              <a:spLocks noChangeArrowheads="1"/>
            </p:cNvSpPr>
            <p:nvPr/>
          </p:nvSpPr>
          <p:spPr bwMode="auto">
            <a:xfrm>
              <a:off x="5486400" y="838200"/>
              <a:ext cx="8143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smtClean="0">
                  <a:solidFill>
                    <a:srgbClr val="000000"/>
                  </a:solidFill>
                </a:rPr>
                <a:t>z = 0.047</a:t>
              </a:r>
            </a:p>
          </p:txBody>
        </p:sp>
        <p:sp>
          <p:nvSpPr>
            <p:cNvPr id="62469" name="Text Box 5"/>
            <p:cNvSpPr txBox="1">
              <a:spLocks noChangeArrowheads="1"/>
            </p:cNvSpPr>
            <p:nvPr/>
          </p:nvSpPr>
          <p:spPr bwMode="auto">
            <a:xfrm>
              <a:off x="1447800" y="2590800"/>
              <a:ext cx="8143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smtClean="0">
                  <a:solidFill>
                    <a:srgbClr val="000000"/>
                  </a:solidFill>
                </a:rPr>
                <a:t>z = 0.129</a:t>
              </a:r>
            </a:p>
          </p:txBody>
        </p:sp>
        <p:sp>
          <p:nvSpPr>
            <p:cNvPr id="62470" name="Text Box 6"/>
            <p:cNvSpPr txBox="1">
              <a:spLocks noChangeArrowheads="1"/>
            </p:cNvSpPr>
            <p:nvPr/>
          </p:nvSpPr>
          <p:spPr bwMode="auto">
            <a:xfrm>
              <a:off x="5181600" y="2620963"/>
              <a:ext cx="814388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 smtClean="0">
                  <a:solidFill>
                    <a:srgbClr val="000000"/>
                  </a:solidFill>
                </a:rPr>
                <a:t>z = 0.139</a:t>
              </a:r>
            </a:p>
          </p:txBody>
        </p:sp>
        <p:sp>
          <p:nvSpPr>
            <p:cNvPr id="62471" name="Text Box 7"/>
            <p:cNvSpPr txBox="1">
              <a:spLocks noChangeArrowheads="1"/>
            </p:cNvSpPr>
            <p:nvPr/>
          </p:nvSpPr>
          <p:spPr bwMode="auto">
            <a:xfrm>
              <a:off x="3452813" y="3733800"/>
              <a:ext cx="814387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smtClean="0">
                  <a:solidFill>
                    <a:srgbClr val="000000"/>
                  </a:solidFill>
                </a:rPr>
                <a:t>z = 0.186</a:t>
              </a:r>
            </a:p>
          </p:txBody>
        </p:sp>
        <p:sp>
          <p:nvSpPr>
            <p:cNvPr id="62472" name="Text Box 8"/>
            <p:cNvSpPr txBox="1">
              <a:spLocks noChangeArrowheads="1"/>
            </p:cNvSpPr>
            <p:nvPr/>
          </p:nvSpPr>
          <p:spPr bwMode="auto">
            <a:xfrm>
              <a:off x="7162800" y="3962400"/>
              <a:ext cx="8143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smtClean="0">
                  <a:solidFill>
                    <a:srgbClr val="000000"/>
                  </a:solidFill>
                </a:rPr>
                <a:t>z = 0.188</a:t>
              </a:r>
            </a:p>
          </p:txBody>
        </p:sp>
        <p:sp>
          <p:nvSpPr>
            <p:cNvPr id="62473" name="Text Box 9"/>
            <p:cNvSpPr txBox="1">
              <a:spLocks noChangeArrowheads="1"/>
            </p:cNvSpPr>
            <p:nvPr/>
          </p:nvSpPr>
          <p:spPr bwMode="auto">
            <a:xfrm>
              <a:off x="5334000" y="5791200"/>
              <a:ext cx="8143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smtClean="0">
                  <a:solidFill>
                    <a:srgbClr val="000000"/>
                  </a:solidFill>
                </a:rPr>
                <a:t>z = 0.538</a:t>
              </a:r>
            </a:p>
          </p:txBody>
        </p:sp>
        <p:sp>
          <p:nvSpPr>
            <p:cNvPr id="62474" name="Text Box 10"/>
            <p:cNvSpPr txBox="1">
              <a:spLocks noChangeArrowheads="1"/>
            </p:cNvSpPr>
            <p:nvPr/>
          </p:nvSpPr>
          <p:spPr bwMode="auto">
            <a:xfrm>
              <a:off x="3352800" y="5334000"/>
              <a:ext cx="73025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smtClean="0">
                  <a:solidFill>
                    <a:srgbClr val="000000"/>
                  </a:solidFill>
                </a:rPr>
                <a:t>z = 0.44</a:t>
              </a:r>
            </a:p>
          </p:txBody>
        </p:sp>
        <p:sp>
          <p:nvSpPr>
            <p:cNvPr id="62475" name="Text Box 11"/>
            <p:cNvSpPr txBox="1">
              <a:spLocks noChangeArrowheads="1"/>
            </p:cNvSpPr>
            <p:nvPr/>
          </p:nvSpPr>
          <p:spPr bwMode="auto">
            <a:xfrm>
              <a:off x="3657600" y="6542088"/>
              <a:ext cx="149383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 smtClean="0">
                  <a:solidFill>
                    <a:srgbClr val="000000"/>
                  </a:solidFill>
                </a:rPr>
                <a:t>Finke et al. 2010</a:t>
              </a:r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 bwMode="auto">
          <a:xfrm>
            <a:off x="1600200" y="304800"/>
            <a:ext cx="5711742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33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200" kern="0" dirty="0" err="1" smtClean="0">
                <a:solidFill>
                  <a:schemeClr val="tx1"/>
                </a:solidFill>
              </a:rPr>
              <a:t>Deabsorbed</a:t>
            </a:r>
            <a:r>
              <a:rPr lang="en-US" altLang="en-US" sz="2200" kern="0" dirty="0" smtClean="0">
                <a:solidFill>
                  <a:schemeClr val="tx1"/>
                </a:solidFill>
              </a:rPr>
              <a:t> Blazar Spectra: Evidence for Extra Spectral Component?</a:t>
            </a:r>
          </a:p>
        </p:txBody>
      </p:sp>
    </p:spTree>
    <p:extLst>
      <p:ext uri="{BB962C8B-B14F-4D97-AF65-F5344CB8AC3E}">
        <p14:creationId xmlns:p14="http://schemas.microsoft.com/office/powerpoint/2010/main" val="414183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79368"/>
            <a:ext cx="6781800" cy="500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6588528" y="5996250"/>
            <a:ext cx="1151215" cy="24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00"/>
                </a:solidFill>
              </a:rPr>
              <a:t>Finke et al. 2010</a:t>
            </a:r>
          </a:p>
        </p:txBody>
      </p:sp>
    </p:spTree>
    <p:extLst>
      <p:ext uri="{BB962C8B-B14F-4D97-AF65-F5344CB8AC3E}">
        <p14:creationId xmlns:p14="http://schemas.microsoft.com/office/powerpoint/2010/main" val="294008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228600" y="76200"/>
            <a:ext cx="7924800" cy="2971800"/>
            <a:chOff x="533400" y="990600"/>
            <a:chExt cx="7924800" cy="2971800"/>
          </a:xfrm>
        </p:grpSpPr>
        <p:pic>
          <p:nvPicPr>
            <p:cNvPr id="6554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016000"/>
              <a:ext cx="7848600" cy="294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33400" y="990600"/>
              <a:ext cx="7924800" cy="990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65539" name="Text Box 5"/>
          <p:cNvSpPr txBox="1">
            <a:spLocks noChangeArrowheads="1"/>
          </p:cNvSpPr>
          <p:nvPr/>
        </p:nvSpPr>
        <p:spPr bwMode="auto">
          <a:xfrm>
            <a:off x="6843713" y="2635250"/>
            <a:ext cx="1273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</a:rPr>
              <a:t>T. Savolainen</a:t>
            </a:r>
          </a:p>
        </p:txBody>
      </p:sp>
      <p:sp>
        <p:nvSpPr>
          <p:cNvPr id="10106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342900"/>
            <a:ext cx="8266113" cy="457200"/>
          </a:xfrm>
          <a:solidFill>
            <a:schemeClr val="bg1"/>
          </a:solidFill>
        </p:spPr>
        <p:txBody>
          <a:bodyPr anchor="t"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defRPr/>
            </a:pP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Location of </a:t>
            </a:r>
            <a:r>
              <a:rPr lang="en-US" sz="2200" b="1" dirty="0" smtClean="0">
                <a:latin typeface="Symbol" panose="05050102010706020507" pitchFamily="18" charset="2"/>
                <a:cs typeface="Arial" panose="020B0604020202020204" pitchFamily="34" charset="0"/>
                <a:sym typeface="Symbol" pitchFamily="18" charset="2"/>
              </a:rPr>
              <a:t>g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-Ray Emission Region</a:t>
            </a:r>
            <a:endParaRPr lang="en-US" sz="2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541" name="Line 3"/>
          <p:cNvSpPr>
            <a:spLocks noChangeShapeType="1"/>
          </p:cNvSpPr>
          <p:nvPr/>
        </p:nvSpPr>
        <p:spPr bwMode="auto">
          <a:xfrm>
            <a:off x="1981200" y="2057400"/>
            <a:ext cx="0" cy="2438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5542" name="Line 4"/>
          <p:cNvSpPr>
            <a:spLocks noChangeShapeType="1"/>
          </p:cNvSpPr>
          <p:nvPr/>
        </p:nvSpPr>
        <p:spPr bwMode="auto">
          <a:xfrm>
            <a:off x="533400" y="4800600"/>
            <a:ext cx="1371600" cy="533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5543" name="Text Box 5"/>
          <p:cNvSpPr txBox="1">
            <a:spLocks noChangeArrowheads="1"/>
          </p:cNvSpPr>
          <p:nvPr/>
        </p:nvSpPr>
        <p:spPr bwMode="auto">
          <a:xfrm>
            <a:off x="304800" y="3300412"/>
            <a:ext cx="84582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800" dirty="0" smtClean="0">
              <a:latin typeface="Times New Roman" pitchFamily="18" charset="0"/>
            </a:endParaRP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000" dirty="0" smtClean="0"/>
              <a:t>Radio-</a:t>
            </a:r>
            <a:r>
              <a:rPr lang="en-US" altLang="en-US" sz="2000" dirty="0" smtClean="0">
                <a:latin typeface="Symbol" pitchFamily="18" charset="2"/>
              </a:rPr>
              <a:t>g</a:t>
            </a:r>
            <a:r>
              <a:rPr lang="en-US" altLang="en-US" sz="2000" dirty="0" smtClean="0"/>
              <a:t> correlations</a:t>
            </a:r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000" dirty="0" smtClean="0"/>
              <a:t>Optical polarization angle swings:	3C 279, PKS 1510-089, OJ 287</a:t>
            </a:r>
            <a:endParaRPr lang="en-US" altLang="en-US" sz="1000" dirty="0" smtClean="0"/>
          </a:p>
          <a:p>
            <a:pPr lvl="1" eaLnBrk="1" fontAlgn="base" hangingPunct="1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2000" dirty="0" smtClean="0"/>
              <a:t>Rapid variability, large luminosity implies inner jet origin of </a:t>
            </a:r>
            <a:r>
              <a:rPr lang="en-US" altLang="en-US" sz="2000" dirty="0" smtClean="0">
                <a:latin typeface="Symbol" pitchFamily="18" charset="2"/>
              </a:rPr>
              <a:t>g</a:t>
            </a:r>
            <a:r>
              <a:rPr lang="en-US" altLang="en-US" sz="2000" dirty="0" smtClean="0"/>
              <a:t> rays</a:t>
            </a:r>
            <a:endParaRPr lang="en-US" altLang="en-US" sz="2400" dirty="0" smtClean="0">
              <a:latin typeface="Times New Roman" pitchFamily="18" charset="0"/>
            </a:endParaRPr>
          </a:p>
        </p:txBody>
      </p:sp>
      <p:sp>
        <p:nvSpPr>
          <p:cNvPr id="65544" name="Content Placeholder 2"/>
          <p:cNvSpPr>
            <a:spLocks/>
          </p:cNvSpPr>
          <p:nvPr/>
        </p:nvSpPr>
        <p:spPr bwMode="auto">
          <a:xfrm>
            <a:off x="3962400" y="3505200"/>
            <a:ext cx="4662488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endParaRPr lang="en-US" altLang="en-US" sz="1200" b="1" smtClean="0">
              <a:solidFill>
                <a:srgbClr val="000000"/>
              </a:solidFill>
            </a:endParaRPr>
          </a:p>
        </p:txBody>
      </p:sp>
      <p:graphicFrame>
        <p:nvGraphicFramePr>
          <p:cNvPr id="6554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264390"/>
              </p:ext>
            </p:extLst>
          </p:nvPr>
        </p:nvGraphicFramePr>
        <p:xfrm>
          <a:off x="743176" y="4863930"/>
          <a:ext cx="7123223" cy="603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2" name="Equation" r:id="rId5" imgW="2844720" imgH="241200" progId="Equation.3">
                  <p:embed/>
                </p:oleObj>
              </mc:Choice>
              <mc:Fallback>
                <p:oleObj name="Equation" r:id="rId5" imgW="2844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176" y="4863930"/>
                        <a:ext cx="7123223" cy="6034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582817"/>
              </p:ext>
            </p:extLst>
          </p:nvPr>
        </p:nvGraphicFramePr>
        <p:xfrm>
          <a:off x="838200" y="5423186"/>
          <a:ext cx="4430712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3" name="Equation" r:id="rId7" imgW="1854000" imgH="241200" progId="Equation.3">
                  <p:embed/>
                </p:oleObj>
              </mc:Choice>
              <mc:Fallback>
                <p:oleObj name="Equation" r:id="rId7" imgW="1854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423186"/>
                        <a:ext cx="4430712" cy="636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77740" y="5659664"/>
            <a:ext cx="1374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4C +21.35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935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4267" y="0"/>
            <a:ext cx="9168267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 bwMode="auto">
          <a:xfrm>
            <a:off x="-93921" y="76200"/>
            <a:ext cx="91440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SzTx/>
              <a:buFont typeface="Wingdings" charset="0"/>
              <a:buNone/>
              <a:defRPr/>
            </a:pPr>
            <a:r>
              <a:rPr lang="en-US" sz="2400" kern="0" dirty="0" smtClean="0">
                <a:solidFill>
                  <a:schemeClr val="bg1"/>
                </a:solidFill>
                <a:ea typeface="ＭＳ Ｐゴシック"/>
              </a:rPr>
              <a:t>Outline</a:t>
            </a:r>
          </a:p>
          <a:p>
            <a:pPr>
              <a:buSzTx/>
              <a:buFont typeface="Wingdings" charset="0"/>
              <a:buNone/>
              <a:defRPr/>
            </a:pPr>
            <a:endParaRPr lang="en-US" sz="2400" kern="0" dirty="0">
              <a:solidFill>
                <a:schemeClr val="bg1"/>
              </a:solidFill>
              <a:ea typeface="ＭＳ Ｐゴシック"/>
            </a:endParaRPr>
          </a:p>
          <a:p>
            <a:pPr>
              <a:buSzTx/>
              <a:buFont typeface="Wingdings" charset="0"/>
              <a:buNone/>
              <a:defRPr/>
            </a:pPr>
            <a:endParaRPr lang="en-US" sz="2000" kern="0" dirty="0">
              <a:solidFill>
                <a:srgbClr val="FFFFFF"/>
              </a:solidFill>
              <a:ea typeface="ＭＳ Ｐゴシック"/>
            </a:endParaRPr>
          </a:p>
          <a:p>
            <a:pPr>
              <a:buSzTx/>
              <a:buFont typeface="Wingdings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/>
              </a:rPr>
              <a:t>1. The Radio Galaxy/Blazar Paradigm</a:t>
            </a:r>
            <a:endParaRPr lang="en-US" sz="2000" kern="0" dirty="0">
              <a:solidFill>
                <a:srgbClr val="FFFFFF"/>
              </a:solidFill>
              <a:ea typeface="ＭＳ Ｐゴシック"/>
            </a:endParaRPr>
          </a:p>
          <a:p>
            <a:pPr>
              <a:buSzTx/>
              <a:buFont typeface="Wingdings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/>
              </a:rPr>
              <a:t>2. Problems with the Blazar </a:t>
            </a:r>
            <a:r>
              <a:rPr lang="en-US" sz="2000" kern="0" dirty="0">
                <a:solidFill>
                  <a:srgbClr val="FFFFFF"/>
                </a:solidFill>
                <a:ea typeface="ＭＳ Ｐゴシック"/>
              </a:rPr>
              <a:t>P</a:t>
            </a:r>
            <a:r>
              <a:rPr lang="en-US" sz="2000" kern="0" dirty="0" smtClean="0">
                <a:solidFill>
                  <a:srgbClr val="FFFFFF"/>
                </a:solidFill>
                <a:ea typeface="ＭＳ Ｐゴシック"/>
              </a:rPr>
              <a:t>aradigm</a:t>
            </a:r>
          </a:p>
          <a:p>
            <a:pPr>
              <a:buSzTx/>
              <a:buFont typeface="Wingdings" charset="0"/>
              <a:buNone/>
              <a:defRPr/>
            </a:pPr>
            <a:r>
              <a:rPr lang="en-US" sz="2000" kern="0" dirty="0" smtClean="0">
                <a:solidFill>
                  <a:srgbClr val="FFFFFF"/>
                </a:solidFill>
                <a:ea typeface="ＭＳ Ｐゴシック"/>
              </a:rPr>
              <a:t>3. Steps forward with Fermi</a:t>
            </a:r>
          </a:p>
        </p:txBody>
      </p: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152400" y="152400"/>
            <a:ext cx="838200" cy="838200"/>
            <a:chOff x="576" y="2496"/>
            <a:chExt cx="576" cy="576"/>
          </a:xfrm>
        </p:grpSpPr>
        <p:sp>
          <p:nvSpPr>
            <p:cNvPr id="11" name="Oval 26"/>
            <p:cNvSpPr>
              <a:spLocks noChangeArrowheads="1"/>
            </p:cNvSpPr>
            <p:nvPr userDrawn="1"/>
          </p:nvSpPr>
          <p:spPr bwMode="auto">
            <a:xfrm>
              <a:off x="576" y="2496"/>
              <a:ext cx="576" cy="5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12" name="Picture 27" descr="nrllogo3 small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" y="2520"/>
              <a:ext cx="528" cy="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76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76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43797" y="695325"/>
            <a:ext cx="5239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 smtClean="0">
                <a:solidFill>
                  <a:srgbClr val="FFC000"/>
                </a:solidFill>
              </a:rPr>
              <a:t>“…curious straight ray…apparently connected with </a:t>
            </a:r>
          </a:p>
          <a:p>
            <a:r>
              <a:rPr lang="en-US" altLang="en-US" dirty="0" smtClean="0">
                <a:solidFill>
                  <a:srgbClr val="FFC000"/>
                </a:solidFill>
              </a:rPr>
              <a:t>the nucleus by a thin line of matter.” H. E. Curtis, 1918</a:t>
            </a:r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2801679" y="2819400"/>
            <a:ext cx="3352800" cy="3528715"/>
            <a:chOff x="3096" y="48"/>
            <a:chExt cx="2712" cy="2832"/>
          </a:xfrm>
        </p:grpSpPr>
        <p:pic>
          <p:nvPicPr>
            <p:cNvPr id="15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" y="48"/>
              <a:ext cx="2712" cy="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"/>
            <p:cNvSpPr txBox="1">
              <a:spLocks noChangeArrowheads="1"/>
            </p:cNvSpPr>
            <p:nvPr/>
          </p:nvSpPr>
          <p:spPr bwMode="auto">
            <a:xfrm>
              <a:off x="3668" y="2016"/>
              <a:ext cx="28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800" smtClean="0">
                  <a:solidFill>
                    <a:srgbClr val="DCE6F2"/>
                  </a:solidFill>
                  <a:latin typeface="Calibri" pitchFamily="34" charset="0"/>
                  <a:cs typeface="Arial" pitchFamily="34" charset="0"/>
                </a:rPr>
                <a:t>M87</a:t>
              </a:r>
            </a:p>
          </p:txBody>
        </p:sp>
      </p:grp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187325" y="3733800"/>
            <a:ext cx="228600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700" dirty="0" smtClean="0">
                <a:solidFill>
                  <a:srgbClr val="DDDDDD"/>
                </a:solidFill>
              </a:rPr>
              <a:t>M87 discovered and cataloged by Charles Messier on March 18, 1781 (233 </a:t>
            </a:r>
            <a:r>
              <a:rPr lang="en-US" altLang="en-US" sz="1700" dirty="0" err="1" smtClean="0">
                <a:solidFill>
                  <a:srgbClr val="DDDDDD"/>
                </a:solidFill>
              </a:rPr>
              <a:t>yrs</a:t>
            </a:r>
            <a:r>
              <a:rPr lang="en-US" altLang="en-US" sz="1700" dirty="0" smtClean="0">
                <a:solidFill>
                  <a:srgbClr val="DDDDDD"/>
                </a:solidFill>
              </a:rPr>
              <a:t> ago)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800" b="1" dirty="0" smtClean="0">
              <a:solidFill>
                <a:srgbClr val="DDDDDD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248399" y="3857625"/>
            <a:ext cx="2801679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1800" dirty="0" smtClean="0">
                <a:solidFill>
                  <a:schemeClr val="bg2"/>
                </a:solidFill>
                <a:latin typeface="Arial" pitchFamily="34" charset="0"/>
              </a:rPr>
              <a:t>Distance; 16.4 </a:t>
            </a:r>
            <a:r>
              <a:rPr lang="en-US" altLang="en-US" sz="1800" dirty="0" err="1" smtClean="0">
                <a:solidFill>
                  <a:schemeClr val="bg2"/>
                </a:solidFill>
                <a:latin typeface="Arial" pitchFamily="34" charset="0"/>
              </a:rPr>
              <a:t>Mpc</a:t>
            </a:r>
            <a:r>
              <a:rPr lang="en-US" altLang="en-US" sz="1800" dirty="0" smtClean="0">
                <a:solidFill>
                  <a:schemeClr val="bg2"/>
                </a:solidFill>
                <a:latin typeface="Arial" pitchFamily="34" charset="0"/>
              </a:rPr>
              <a:t> </a:t>
            </a:r>
          </a:p>
          <a:p>
            <a:pPr algn="l"/>
            <a:r>
              <a:rPr lang="en-US" altLang="en-US" sz="1800" dirty="0" smtClean="0">
                <a:solidFill>
                  <a:schemeClr val="bg2"/>
                </a:solidFill>
                <a:latin typeface="Arial" pitchFamily="34" charset="0"/>
              </a:rPr>
              <a:t>Black hole mass: 6.6(</a:t>
            </a:r>
            <a:r>
              <a:rPr lang="en-US" altLang="en-US" sz="1800" dirty="0" smtClean="0">
                <a:solidFill>
                  <a:schemeClr val="bg2"/>
                </a:solidFill>
                <a:latin typeface="Arial" pitchFamily="34" charset="0"/>
                <a:sym typeface="Symbol" pitchFamily="18" charset="2"/>
              </a:rPr>
              <a:t></a:t>
            </a:r>
            <a:r>
              <a:rPr lang="en-US" altLang="en-US" sz="1800" dirty="0" smtClean="0">
                <a:solidFill>
                  <a:schemeClr val="bg2"/>
                </a:solidFill>
                <a:latin typeface="Arial" pitchFamily="34" charset="0"/>
              </a:rPr>
              <a:t>0.4) x10</a:t>
            </a:r>
            <a:r>
              <a:rPr lang="en-US" altLang="en-US" sz="1800" baseline="30000" dirty="0" smtClean="0">
                <a:solidFill>
                  <a:schemeClr val="bg2"/>
                </a:solidFill>
                <a:latin typeface="Arial" pitchFamily="34" charset="0"/>
              </a:rPr>
              <a:t>9</a:t>
            </a:r>
            <a:r>
              <a:rPr lang="en-US" altLang="en-US" sz="1800" dirty="0" smtClean="0">
                <a:solidFill>
                  <a:schemeClr val="bg2"/>
                </a:solidFill>
                <a:latin typeface="Arial" pitchFamily="34" charset="0"/>
              </a:rPr>
              <a:t> Solar masses </a:t>
            </a:r>
          </a:p>
        </p:txBody>
      </p:sp>
    </p:spTree>
    <p:extLst>
      <p:ext uri="{BB962C8B-B14F-4D97-AF65-F5344CB8AC3E}">
        <p14:creationId xmlns:p14="http://schemas.microsoft.com/office/powerpoint/2010/main" val="32985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14600" y="381000"/>
            <a:ext cx="3962400" cy="457200"/>
          </a:xfrm>
          <a:prstGeom prst="rect">
            <a:avLst/>
          </a:prstGeom>
          <a:noFill/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>
                <a:latin typeface="+mn-lt"/>
              </a:rPr>
              <a:t>The Synchrotron Puzzle</a:t>
            </a:r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4495800"/>
            <a:ext cx="8077200" cy="852064"/>
          </a:xfrm>
        </p:spPr>
        <p:txBody>
          <a:bodyPr/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In Fermi acceleration scenarios, </a:t>
            </a:r>
            <a:r>
              <a:rPr lang="en-US" altLang="en-US" sz="1800" dirty="0">
                <a:solidFill>
                  <a:srgbClr val="0000CC"/>
                </a:solidFill>
              </a:rPr>
              <a:t>acceleration timescale &gt; </a:t>
            </a:r>
            <a:r>
              <a:rPr lang="en-US" altLang="en-US" sz="1800" dirty="0" err="1">
                <a:solidFill>
                  <a:srgbClr val="0000CC"/>
                </a:solidFill>
              </a:rPr>
              <a:t>Larmor</a:t>
            </a:r>
            <a:r>
              <a:rPr lang="en-US" altLang="en-US" sz="1800" dirty="0">
                <a:solidFill>
                  <a:srgbClr val="0000CC"/>
                </a:solidFill>
              </a:rPr>
              <a:t> </a:t>
            </a:r>
            <a:r>
              <a:rPr lang="en-US" altLang="en-US" sz="1800" dirty="0" smtClean="0">
                <a:solidFill>
                  <a:srgbClr val="0000CC"/>
                </a:solidFill>
              </a:rPr>
              <a:t>timescale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Equating synchrotron energy loss time scale with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Larmor</a:t>
            </a:r>
            <a:r>
              <a:rPr lang="en-US" altLang="en-US" sz="1800" dirty="0" smtClean="0">
                <a:solidFill>
                  <a:srgbClr val="000000"/>
                </a:solidFill>
              </a:rPr>
              <a:t> timescale implies maximum synchrotron energy ~ 100</a:t>
            </a:r>
            <a:r>
              <a:rPr lang="en-US" alt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1800" dirty="0" smtClean="0">
                <a:solidFill>
                  <a:srgbClr val="000000"/>
                </a:solidFill>
              </a:rPr>
              <a:t> MeV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Many orders of magnitude greater than peak or maximum synchrotron frequency of blazars!</a:t>
            </a:r>
            <a:endParaRPr lang="en-US" altLang="en-US" sz="1800" dirty="0">
              <a:solidFill>
                <a:srgbClr val="000000"/>
              </a:solidFill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" y="990600"/>
            <a:ext cx="5305319" cy="332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2514600" y="1295400"/>
            <a:ext cx="25499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/>
              <a:t>2LAC; Ackermann et al. 2011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60272" y="5090047"/>
            <a:ext cx="2292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(de </a:t>
            </a:r>
            <a:r>
              <a:rPr lang="en-US" sz="1400" dirty="0" err="1" smtClean="0"/>
              <a:t>Jager</a:t>
            </a:r>
            <a:r>
              <a:rPr lang="en-US" sz="1400" dirty="0" smtClean="0"/>
              <a:t> &amp; Harding 1992)</a:t>
            </a:r>
            <a:endParaRPr lang="en-US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09600" y="821323"/>
            <a:ext cx="48397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latin typeface="Symbol" panose="05050102010706020507" pitchFamily="18" charset="2"/>
              </a:rPr>
              <a:t>g</a:t>
            </a:r>
            <a:r>
              <a:rPr lang="en-US" altLang="en-US" dirty="0" smtClean="0"/>
              <a:t>-ray photon index vs. peak synchrotron frequency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967" y="1295400"/>
            <a:ext cx="3694631" cy="242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6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14600" y="228600"/>
            <a:ext cx="3962400" cy="457200"/>
          </a:xfrm>
          <a:prstGeom prst="rect">
            <a:avLst/>
          </a:prstGeom>
          <a:noFill/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Steps Forward with Fermi</a:t>
            </a:r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95105" y="2057400"/>
            <a:ext cx="4152604" cy="12954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 smtClean="0">
                <a:solidFill>
                  <a:srgbClr val="000000"/>
                </a:solidFill>
                <a:latin typeface="Calibri" pitchFamily="34" charset="0"/>
              </a:rPr>
              <a:t>Acceleration Physics</a:t>
            </a:r>
            <a:endParaRPr lang="en-US" altLang="en-US" sz="2000" b="1" dirty="0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 err="1" smtClean="0">
                <a:solidFill>
                  <a:srgbClr val="000000"/>
                </a:solidFill>
                <a:latin typeface="Calibri" pitchFamily="34" charset="0"/>
              </a:rPr>
              <a:t>Hadronic</a:t>
            </a:r>
            <a:r>
              <a:rPr lang="en-US" altLang="en-US" sz="2000" b="1" dirty="0" smtClean="0">
                <a:solidFill>
                  <a:srgbClr val="000000"/>
                </a:solidFill>
                <a:latin typeface="Calibri" pitchFamily="34" charset="0"/>
              </a:rPr>
              <a:t> Component: UHECRs</a:t>
            </a:r>
            <a:endParaRPr lang="en-US" altLang="en-US" sz="2000" b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 typeface="+mj-lt"/>
              <a:buAutoNum type="arabicParenR"/>
            </a:pPr>
            <a:r>
              <a:rPr lang="en-US" altLang="en-US" sz="2000" b="1" dirty="0" smtClean="0">
                <a:solidFill>
                  <a:srgbClr val="000000"/>
                </a:solidFill>
                <a:latin typeface="Calibri" pitchFamily="34" charset="0"/>
              </a:rPr>
              <a:t>New Physics--</a:t>
            </a:r>
            <a:r>
              <a:rPr lang="en-US" altLang="en-US" sz="2000" b="1" dirty="0" err="1" smtClean="0">
                <a:solidFill>
                  <a:srgbClr val="000000"/>
                </a:solidFill>
                <a:latin typeface="Calibri" pitchFamily="34" charset="0"/>
              </a:rPr>
              <a:t>Axions</a:t>
            </a:r>
            <a:endParaRPr lang="en-US" altLang="en-US" sz="2000" dirty="0" smtClean="0"/>
          </a:p>
        </p:txBody>
      </p:sp>
      <p:grpSp>
        <p:nvGrpSpPr>
          <p:cNvPr id="30" name="Group 2"/>
          <p:cNvGrpSpPr>
            <a:grpSpLocks/>
          </p:cNvGrpSpPr>
          <p:nvPr/>
        </p:nvGrpSpPr>
        <p:grpSpPr bwMode="auto">
          <a:xfrm>
            <a:off x="76200" y="762000"/>
            <a:ext cx="8991600" cy="152400"/>
            <a:chOff x="0" y="576"/>
            <a:chExt cx="5282" cy="189"/>
          </a:xfrm>
        </p:grpSpPr>
        <p:grpSp>
          <p:nvGrpSpPr>
            <p:cNvPr id="31" name="Group 3"/>
            <p:cNvGrpSpPr>
              <a:grpSpLocks/>
            </p:cNvGrpSpPr>
            <p:nvPr/>
          </p:nvGrpSpPr>
          <p:grpSpPr bwMode="auto">
            <a:xfrm>
              <a:off x="5158" y="576"/>
              <a:ext cx="124" cy="189"/>
              <a:chOff x="5158" y="576"/>
              <a:chExt cx="124" cy="189"/>
            </a:xfrm>
          </p:grpSpPr>
          <p:sp>
            <p:nvSpPr>
              <p:cNvPr id="46" name="Rectangle 4"/>
              <p:cNvSpPr>
                <a:spLocks noChangeArrowheads="1"/>
              </p:cNvSpPr>
              <p:nvPr/>
            </p:nvSpPr>
            <p:spPr bwMode="auto">
              <a:xfrm>
                <a:off x="5252" y="576"/>
                <a:ext cx="3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"/>
              <p:cNvSpPr>
                <a:spLocks noChangeArrowheads="1"/>
              </p:cNvSpPr>
              <p:nvPr/>
            </p:nvSpPr>
            <p:spPr bwMode="auto">
              <a:xfrm>
                <a:off x="5158" y="576"/>
                <a:ext cx="6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 6"/>
            <p:cNvGrpSpPr>
              <a:grpSpLocks/>
            </p:cNvGrpSpPr>
            <p:nvPr/>
          </p:nvGrpSpPr>
          <p:grpSpPr bwMode="auto">
            <a:xfrm>
              <a:off x="4848" y="576"/>
              <a:ext cx="263" cy="189"/>
              <a:chOff x="4848" y="576"/>
              <a:chExt cx="263" cy="189"/>
            </a:xfrm>
          </p:grpSpPr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5018" y="576"/>
                <a:ext cx="93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8"/>
              <p:cNvSpPr>
                <a:spLocks noChangeArrowheads="1"/>
              </p:cNvSpPr>
              <p:nvPr/>
            </p:nvSpPr>
            <p:spPr bwMode="auto">
              <a:xfrm>
                <a:off x="4848" y="576"/>
                <a:ext cx="12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Group 9"/>
            <p:cNvGrpSpPr>
              <a:grpSpLocks/>
            </p:cNvGrpSpPr>
            <p:nvPr/>
          </p:nvGrpSpPr>
          <p:grpSpPr bwMode="auto">
            <a:xfrm>
              <a:off x="4418" y="576"/>
              <a:ext cx="386" cy="189"/>
              <a:chOff x="4418" y="576"/>
              <a:chExt cx="386" cy="189"/>
            </a:xfrm>
          </p:grpSpPr>
          <p:sp>
            <p:nvSpPr>
              <p:cNvPr id="42" name="Rectangle 10"/>
              <p:cNvSpPr>
                <a:spLocks noChangeArrowheads="1"/>
              </p:cNvSpPr>
              <p:nvPr/>
            </p:nvSpPr>
            <p:spPr bwMode="auto">
              <a:xfrm>
                <a:off x="4650" y="576"/>
                <a:ext cx="15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11"/>
              <p:cNvSpPr>
                <a:spLocks noChangeArrowheads="1"/>
              </p:cNvSpPr>
              <p:nvPr/>
            </p:nvSpPr>
            <p:spPr bwMode="auto">
              <a:xfrm>
                <a:off x="4418" y="576"/>
                <a:ext cx="187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4" name="Group 12"/>
            <p:cNvGrpSpPr>
              <a:grpSpLocks/>
            </p:cNvGrpSpPr>
            <p:nvPr/>
          </p:nvGrpSpPr>
          <p:grpSpPr bwMode="auto">
            <a:xfrm>
              <a:off x="3183" y="576"/>
              <a:ext cx="1191" cy="189"/>
              <a:chOff x="3183" y="576"/>
              <a:chExt cx="1191" cy="189"/>
            </a:xfrm>
          </p:grpSpPr>
          <p:sp>
            <p:nvSpPr>
              <p:cNvPr id="38" name="Rectangle 13"/>
              <p:cNvSpPr>
                <a:spLocks noChangeArrowheads="1"/>
              </p:cNvSpPr>
              <p:nvPr/>
            </p:nvSpPr>
            <p:spPr bwMode="auto">
              <a:xfrm>
                <a:off x="3558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14"/>
              <p:cNvSpPr>
                <a:spLocks noChangeArrowheads="1"/>
              </p:cNvSpPr>
              <p:nvPr/>
            </p:nvSpPr>
            <p:spPr bwMode="auto">
              <a:xfrm>
                <a:off x="4155" y="576"/>
                <a:ext cx="218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3864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3183" y="576"/>
                <a:ext cx="31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5" name="Group 17"/>
            <p:cNvGrpSpPr>
              <a:grpSpLocks/>
            </p:cNvGrpSpPr>
            <p:nvPr/>
          </p:nvGrpSpPr>
          <p:grpSpPr bwMode="auto">
            <a:xfrm>
              <a:off x="0" y="576"/>
              <a:ext cx="3143" cy="189"/>
              <a:chOff x="0" y="576"/>
              <a:chExt cx="3143" cy="189"/>
            </a:xfrm>
          </p:grpSpPr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2798" y="576"/>
                <a:ext cx="345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36"/>
              <p:cNvSpPr>
                <a:spLocks noChangeArrowheads="1"/>
              </p:cNvSpPr>
              <p:nvPr/>
            </p:nvSpPr>
            <p:spPr bwMode="auto">
              <a:xfrm>
                <a:off x="0" y="576"/>
                <a:ext cx="275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723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05" name="TextBox 3"/>
          <p:cNvSpPr txBox="1">
            <a:spLocks noChangeArrowheads="1"/>
          </p:cNvSpPr>
          <p:nvPr/>
        </p:nvSpPr>
        <p:spPr bwMode="auto">
          <a:xfrm>
            <a:off x="381000" y="1219199"/>
            <a:ext cx="6633677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b="1" dirty="0" smtClean="0">
                <a:solidFill>
                  <a:srgbClr val="000000"/>
                </a:solidFill>
              </a:rPr>
              <a:t>First-Order Fermi Acceleration</a:t>
            </a:r>
          </a:p>
          <a:p>
            <a:pPr eaLnBrk="1" hangingPunct="1"/>
            <a:endParaRPr lang="en-US" altLang="en-US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1600" b="1" dirty="0" smtClean="0">
                <a:solidFill>
                  <a:srgbClr val="000000"/>
                </a:solidFill>
              </a:rPr>
              <a:t>	</a:t>
            </a:r>
          </a:p>
          <a:p>
            <a:pPr eaLnBrk="1" hangingPunct="1"/>
            <a:endParaRPr lang="en-US" altLang="en-US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1600" b="1" dirty="0" smtClean="0">
                <a:solidFill>
                  <a:srgbClr val="000000"/>
                </a:solidFill>
              </a:rPr>
              <a:t>Second-order Fermi Acceleration</a:t>
            </a:r>
          </a:p>
          <a:p>
            <a:pPr eaLnBrk="1" hangingPunct="1"/>
            <a:endParaRPr lang="en-US" altLang="en-US" sz="1600" b="1" dirty="0">
              <a:solidFill>
                <a:srgbClr val="000000"/>
              </a:solidFill>
            </a:endParaRPr>
          </a:p>
          <a:p>
            <a:pPr eaLnBrk="1" hangingPunct="1"/>
            <a:endParaRPr lang="en-US" altLang="en-US" sz="1600" b="1" dirty="0" smtClean="0">
              <a:solidFill>
                <a:srgbClr val="000000"/>
              </a:solidFill>
            </a:endParaRPr>
          </a:p>
          <a:p>
            <a:pPr eaLnBrk="1" hangingPunct="1"/>
            <a:endParaRPr lang="en-US" altLang="en-US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1600" dirty="0" smtClean="0">
                <a:solidFill>
                  <a:srgbClr val="000000"/>
                </a:solidFill>
              </a:rPr>
              <a:t>Makes curved particle distribution</a:t>
            </a:r>
          </a:p>
          <a:p>
            <a:pPr eaLnBrk="1" hangingPunct="1"/>
            <a:endParaRPr lang="en-US" altLang="en-US" sz="1600" dirty="0">
              <a:solidFill>
                <a:srgbClr val="000000"/>
              </a:solidFill>
            </a:endParaRPr>
          </a:p>
          <a:p>
            <a:pPr eaLnBrk="1" hangingPunct="1"/>
            <a:endParaRPr lang="en-US" altLang="en-US" sz="1600" b="1" dirty="0" smtClean="0">
              <a:solidFill>
                <a:srgbClr val="000000"/>
              </a:solidFill>
            </a:endParaRPr>
          </a:p>
          <a:p>
            <a:pPr eaLnBrk="1" hangingPunct="1"/>
            <a:endParaRPr lang="en-US" altLang="en-US" sz="16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1600" b="1" dirty="0" smtClean="0">
                <a:solidFill>
                  <a:srgbClr val="000000"/>
                </a:solidFill>
              </a:rPr>
              <a:t>Turbulent particle acceleration scenario</a:t>
            </a:r>
          </a:p>
          <a:p>
            <a:pPr eaLnBrk="1" hangingPunct="1"/>
            <a:r>
              <a:rPr lang="en-US" altLang="en-US" sz="1400" dirty="0" smtClean="0">
                <a:solidFill>
                  <a:srgbClr val="000000"/>
                </a:solidFill>
              </a:rPr>
              <a:t>(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Lazarian</a:t>
            </a:r>
            <a:r>
              <a:rPr lang="en-US" altLang="en-US" sz="1400" dirty="0" smtClean="0">
                <a:solidFill>
                  <a:srgbClr val="000000"/>
                </a:solidFill>
              </a:rPr>
              <a:t> et al.)</a:t>
            </a:r>
            <a:endParaRPr lang="en-US" altLang="en-US" sz="1400" dirty="0">
              <a:solidFill>
                <a:srgbClr val="000000"/>
              </a:solidFill>
            </a:endParaRPr>
          </a:p>
          <a:p>
            <a:pPr eaLnBrk="1" hangingPunct="1"/>
            <a:endParaRPr lang="en-US" altLang="en-US" sz="1600" b="1" dirty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1600" b="1" dirty="0" smtClean="0">
                <a:solidFill>
                  <a:srgbClr val="000000"/>
                </a:solidFill>
              </a:rPr>
              <a:t>Magnetic Reconnection</a:t>
            </a:r>
          </a:p>
          <a:p>
            <a:pPr eaLnBrk="1" hangingPunct="1"/>
            <a:endParaRPr lang="en-US" altLang="en-US" sz="1600" b="1" dirty="0">
              <a:solidFill>
                <a:srgbClr val="000000"/>
              </a:solidFill>
            </a:endParaRPr>
          </a:p>
          <a:p>
            <a:pPr eaLnBrk="1" hangingPunct="1"/>
            <a:endParaRPr lang="en-US" altLang="en-US" sz="16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1600" b="1" dirty="0" smtClean="0">
                <a:solidFill>
                  <a:srgbClr val="000000"/>
                </a:solidFill>
              </a:rPr>
              <a:t>Jets within Jets</a:t>
            </a:r>
            <a:endParaRPr lang="en-US" altLang="en-US" sz="1600" b="1" dirty="0">
              <a:solidFill>
                <a:srgbClr val="000000"/>
              </a:solidFill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274638"/>
            <a:ext cx="90678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200" b="1" dirty="0" smtClean="0"/>
              <a:t>Acceleration Physics</a:t>
            </a:r>
          </a:p>
        </p:txBody>
      </p:sp>
      <p:sp>
        <p:nvSpPr>
          <p:cNvPr id="32803" name="Text Box 37"/>
          <p:cNvSpPr txBox="1">
            <a:spLocks noChangeArrowheads="1"/>
          </p:cNvSpPr>
          <p:nvPr/>
        </p:nvSpPr>
        <p:spPr bwMode="auto">
          <a:xfrm>
            <a:off x="5432710" y="5239633"/>
            <a:ext cx="35422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Dermer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</a:rPr>
              <a:t> et al. 2014</a:t>
            </a:r>
            <a:endParaRPr lang="en-US" altLang="en-US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88B8F51-5663-4D3A-BAB0-88F512990D84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32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547877"/>
              </p:ext>
            </p:extLst>
          </p:nvPr>
        </p:nvGraphicFramePr>
        <p:xfrm>
          <a:off x="669925" y="1600200"/>
          <a:ext cx="17256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3" name="Equation" r:id="rId3" imgW="812520" imgH="215640" progId="Equation.3">
                  <p:embed/>
                </p:oleObj>
              </mc:Choice>
              <mc:Fallback>
                <p:oleObj name="Equation" r:id="rId3" imgW="8125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925" y="1600200"/>
                        <a:ext cx="172561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49251"/>
            <a:ext cx="4495800" cy="364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992" y="1066800"/>
            <a:ext cx="4694623" cy="41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160874"/>
              </p:ext>
            </p:extLst>
          </p:nvPr>
        </p:nvGraphicFramePr>
        <p:xfrm>
          <a:off x="685800" y="2590800"/>
          <a:ext cx="1544638" cy="498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4" name="Equation" r:id="rId7" imgW="799920" imgH="228600" progId="Equation.3">
                  <p:embed/>
                </p:oleObj>
              </mc:Choice>
              <mc:Fallback>
                <p:oleObj name="Equation" r:id="rId7" imgW="7999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590800"/>
                        <a:ext cx="1544638" cy="498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 Box 37"/>
          <p:cNvSpPr txBox="1">
            <a:spLocks noChangeArrowheads="1"/>
          </p:cNvSpPr>
          <p:nvPr/>
        </p:nvSpPr>
        <p:spPr bwMode="auto">
          <a:xfrm>
            <a:off x="381000" y="5162184"/>
            <a:ext cx="35422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Giannios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</a:rPr>
              <a:t>, Narayan &amp; </a:t>
            </a:r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Piran</a:t>
            </a:r>
            <a:r>
              <a:rPr lang="en-US" altLang="en-US" sz="1200" dirty="0" smtClean="0">
                <a:solidFill>
                  <a:srgbClr val="000000"/>
                </a:solidFill>
                <a:latin typeface="Arial"/>
              </a:rPr>
              <a:t> 2012</a:t>
            </a:r>
          </a:p>
          <a:p>
            <a:pPr eaLnBrk="1" hangingPunct="1"/>
            <a:endParaRPr lang="en-US" altLang="en-US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Text Box 37"/>
          <p:cNvSpPr txBox="1">
            <a:spLocks noChangeArrowheads="1"/>
          </p:cNvSpPr>
          <p:nvPr/>
        </p:nvSpPr>
        <p:spPr bwMode="auto">
          <a:xfrm>
            <a:off x="533400" y="5989735"/>
            <a:ext cx="35422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 smtClean="0">
                <a:solidFill>
                  <a:srgbClr val="000000"/>
                </a:solidFill>
                <a:latin typeface="Arial"/>
              </a:rPr>
              <a:t>Marscher</a:t>
            </a:r>
            <a:endParaRPr lang="en-US" altLang="en-US" sz="1200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646851"/>
              </p:ext>
            </p:extLst>
          </p:nvPr>
        </p:nvGraphicFramePr>
        <p:xfrm>
          <a:off x="685799" y="3429000"/>
          <a:ext cx="311514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5" name="Equation" r:id="rId9" imgW="1815840" imgH="444240" progId="Equation.3">
                  <p:embed/>
                </p:oleObj>
              </mc:Choice>
              <mc:Fallback>
                <p:oleObj name="Equation" r:id="rId9" imgW="181584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799" y="3429000"/>
                        <a:ext cx="311514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093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274638"/>
            <a:ext cx="90678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200" b="1" dirty="0" smtClean="0"/>
              <a:t>Gamma-ray and Cosmic-ray Induced </a:t>
            </a:r>
            <a:r>
              <a:rPr lang="en-US" altLang="en-US" sz="2200" b="1" dirty="0" err="1" smtClean="0"/>
              <a:t>TeV</a:t>
            </a:r>
            <a:r>
              <a:rPr lang="en-US" altLang="en-US" sz="2200" b="1" dirty="0" smtClean="0"/>
              <a:t> emissions</a:t>
            </a:r>
            <a:br>
              <a:rPr lang="en-US" altLang="en-US" sz="2200" b="1" dirty="0" smtClean="0"/>
            </a:br>
            <a:r>
              <a:rPr lang="en-US" altLang="en-US" sz="2200" b="1" dirty="0" smtClean="0"/>
              <a:t>from Jetted Sources</a:t>
            </a:r>
          </a:p>
        </p:txBody>
      </p:sp>
      <p:sp>
        <p:nvSpPr>
          <p:cNvPr id="32771" name="Oval 5"/>
          <p:cNvSpPr>
            <a:spLocks noChangeArrowheads="1"/>
          </p:cNvSpPr>
          <p:nvPr/>
        </p:nvSpPr>
        <p:spPr bwMode="auto">
          <a:xfrm>
            <a:off x="1252537" y="38544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2772" name="Line 6"/>
          <p:cNvSpPr>
            <a:spLocks noChangeShapeType="1"/>
          </p:cNvSpPr>
          <p:nvPr/>
        </p:nvSpPr>
        <p:spPr bwMode="auto">
          <a:xfrm flipV="1">
            <a:off x="1785937" y="3625850"/>
            <a:ext cx="2438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73" name="Line 8"/>
          <p:cNvSpPr>
            <a:spLocks noChangeShapeType="1"/>
          </p:cNvSpPr>
          <p:nvPr/>
        </p:nvSpPr>
        <p:spPr bwMode="auto">
          <a:xfrm>
            <a:off x="1862137" y="4159250"/>
            <a:ext cx="2438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74" name="Line 10"/>
          <p:cNvSpPr>
            <a:spLocks noChangeShapeType="1"/>
          </p:cNvSpPr>
          <p:nvPr/>
        </p:nvSpPr>
        <p:spPr bwMode="auto">
          <a:xfrm>
            <a:off x="4681537" y="40068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75" name="Line 11"/>
          <p:cNvSpPr>
            <a:spLocks noChangeShapeType="1"/>
          </p:cNvSpPr>
          <p:nvPr/>
        </p:nvSpPr>
        <p:spPr bwMode="auto">
          <a:xfrm flipV="1">
            <a:off x="3386137" y="393065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76" name="Line 12"/>
          <p:cNvSpPr>
            <a:spLocks noChangeShapeType="1"/>
          </p:cNvSpPr>
          <p:nvPr/>
        </p:nvSpPr>
        <p:spPr bwMode="auto">
          <a:xfrm>
            <a:off x="3386137" y="400685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77" name="Text Box 13"/>
          <p:cNvSpPr txBox="1">
            <a:spLocks noChangeArrowheads="1"/>
          </p:cNvSpPr>
          <p:nvPr/>
        </p:nvSpPr>
        <p:spPr bwMode="auto">
          <a:xfrm>
            <a:off x="3614737" y="3625850"/>
            <a:ext cx="582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n</a:t>
            </a:r>
            <a:r>
              <a:rPr lang="en-US" altLang="en-US">
                <a:solidFill>
                  <a:srgbClr val="000000"/>
                </a:solidFill>
                <a:cs typeface="Arial" pitchFamily="34" charset="0"/>
              </a:rPr>
              <a:t>,e</a:t>
            </a:r>
            <a:r>
              <a:rPr lang="en-US" altLang="en-US" baseline="30000">
                <a:solidFill>
                  <a:srgbClr val="000000"/>
                </a:solidFill>
                <a:cs typeface="Arial" pitchFamily="34" charset="0"/>
              </a:rPr>
              <a:t>+</a:t>
            </a:r>
          </a:p>
        </p:txBody>
      </p:sp>
      <p:sp>
        <p:nvSpPr>
          <p:cNvPr id="32778" name="Text Box 14"/>
          <p:cNvSpPr txBox="1">
            <a:spLocks noChangeArrowheads="1"/>
          </p:cNvSpPr>
          <p:nvPr/>
        </p:nvSpPr>
        <p:spPr bwMode="auto">
          <a:xfrm>
            <a:off x="3614737" y="4006850"/>
            <a:ext cx="5445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n</a:t>
            </a:r>
            <a:r>
              <a:rPr lang="en-US" altLang="en-US">
                <a:solidFill>
                  <a:srgbClr val="000000"/>
                </a:solidFill>
                <a:cs typeface="Arial" pitchFamily="34" charset="0"/>
              </a:rPr>
              <a:t>,e</a:t>
            </a:r>
            <a:r>
              <a:rPr lang="en-US" altLang="en-US" baseline="30000">
                <a:solidFill>
                  <a:srgbClr val="000000"/>
                </a:solidFill>
                <a:cs typeface="Arial" pitchFamily="34" charset="0"/>
              </a:rPr>
              <a:t>-</a:t>
            </a:r>
          </a:p>
        </p:txBody>
      </p:sp>
      <p:sp>
        <p:nvSpPr>
          <p:cNvPr id="32779" name="Line 17"/>
          <p:cNvSpPr>
            <a:spLocks noChangeShapeType="1"/>
          </p:cNvSpPr>
          <p:nvPr/>
        </p:nvSpPr>
        <p:spPr bwMode="auto">
          <a:xfrm flipH="1">
            <a:off x="3462337" y="3397250"/>
            <a:ext cx="442913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24137" y="4921250"/>
            <a:ext cx="43815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781" name="Line 10"/>
          <p:cNvSpPr>
            <a:spLocks noChangeShapeType="1"/>
          </p:cNvSpPr>
          <p:nvPr/>
        </p:nvSpPr>
        <p:spPr bwMode="auto">
          <a:xfrm>
            <a:off x="3614737" y="40068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82" name="Line 11"/>
          <p:cNvSpPr>
            <a:spLocks noChangeShapeType="1"/>
          </p:cNvSpPr>
          <p:nvPr/>
        </p:nvSpPr>
        <p:spPr bwMode="auto">
          <a:xfrm flipV="1">
            <a:off x="5595937" y="393065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83" name="Line 12"/>
          <p:cNvSpPr>
            <a:spLocks noChangeShapeType="1"/>
          </p:cNvSpPr>
          <p:nvPr/>
        </p:nvSpPr>
        <p:spPr bwMode="auto">
          <a:xfrm>
            <a:off x="5595937" y="400685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84" name="Text Box 13"/>
          <p:cNvSpPr txBox="1">
            <a:spLocks noChangeArrowheads="1"/>
          </p:cNvSpPr>
          <p:nvPr/>
        </p:nvSpPr>
        <p:spPr bwMode="auto">
          <a:xfrm>
            <a:off x="5824537" y="3625850"/>
            <a:ext cx="40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n-US" altLang="en-US" baseline="30000">
                <a:solidFill>
                  <a:srgbClr val="000000"/>
                </a:solidFill>
                <a:cs typeface="Arial" pitchFamily="34" charset="0"/>
              </a:rPr>
              <a:t>+</a:t>
            </a:r>
          </a:p>
        </p:txBody>
      </p:sp>
      <p:sp>
        <p:nvSpPr>
          <p:cNvPr id="32785" name="Text Box 14"/>
          <p:cNvSpPr txBox="1">
            <a:spLocks noChangeArrowheads="1"/>
          </p:cNvSpPr>
          <p:nvPr/>
        </p:nvSpPr>
        <p:spPr bwMode="auto">
          <a:xfrm>
            <a:off x="5824537" y="4006850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n-US" altLang="en-US" baseline="30000">
                <a:solidFill>
                  <a:srgbClr val="000000"/>
                </a:solidFill>
                <a:cs typeface="Arial" pitchFamily="34" charset="0"/>
              </a:rPr>
              <a:t>-</a:t>
            </a:r>
          </a:p>
        </p:txBody>
      </p:sp>
      <p:sp>
        <p:nvSpPr>
          <p:cNvPr id="32786" name="Text Box 15"/>
          <p:cNvSpPr txBox="1">
            <a:spLocks noChangeArrowheads="1"/>
          </p:cNvSpPr>
          <p:nvPr/>
        </p:nvSpPr>
        <p:spPr bwMode="auto">
          <a:xfrm>
            <a:off x="4452937" y="3944938"/>
            <a:ext cx="685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2g</a:t>
            </a:r>
            <a:endParaRPr lang="en-US" altLang="en-US" baseline="3000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2787" name="Line 17"/>
          <p:cNvSpPr>
            <a:spLocks noChangeShapeType="1"/>
          </p:cNvSpPr>
          <p:nvPr/>
        </p:nvSpPr>
        <p:spPr bwMode="auto">
          <a:xfrm flipH="1">
            <a:off x="5595937" y="3494088"/>
            <a:ext cx="381000" cy="43656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88" name="Arc 19"/>
          <p:cNvSpPr>
            <a:spLocks/>
          </p:cNvSpPr>
          <p:nvPr/>
        </p:nvSpPr>
        <p:spPr bwMode="auto">
          <a:xfrm>
            <a:off x="6281737" y="4083050"/>
            <a:ext cx="609600" cy="4572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89" name="Line 20"/>
          <p:cNvSpPr>
            <a:spLocks noChangeShapeType="1"/>
          </p:cNvSpPr>
          <p:nvPr/>
        </p:nvSpPr>
        <p:spPr bwMode="auto">
          <a:xfrm flipV="1">
            <a:off x="6357937" y="3854450"/>
            <a:ext cx="1066800" cy="76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"/>
          <p:cNvSpPr/>
          <p:nvPr/>
        </p:nvSpPr>
        <p:spPr>
          <a:xfrm>
            <a:off x="4833937" y="4921250"/>
            <a:ext cx="43815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791" name="Text Box 25"/>
          <p:cNvSpPr txBox="1">
            <a:spLocks noChangeArrowheads="1"/>
          </p:cNvSpPr>
          <p:nvPr/>
        </p:nvSpPr>
        <p:spPr bwMode="auto">
          <a:xfrm>
            <a:off x="2185987" y="3821113"/>
            <a:ext cx="3127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2792" name="Text Box 26"/>
          <p:cNvSpPr txBox="1">
            <a:spLocks noChangeArrowheads="1"/>
          </p:cNvSpPr>
          <p:nvPr/>
        </p:nvSpPr>
        <p:spPr bwMode="auto">
          <a:xfrm>
            <a:off x="4789487" y="37020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2793" name="Text Box 15"/>
          <p:cNvSpPr txBox="1">
            <a:spLocks noChangeArrowheads="1"/>
          </p:cNvSpPr>
          <p:nvPr/>
        </p:nvSpPr>
        <p:spPr bwMode="auto">
          <a:xfrm>
            <a:off x="2700337" y="3702050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en-US" altLang="en-US" baseline="30000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, p</a:t>
            </a:r>
            <a:r>
              <a:rPr lang="en-US" altLang="en-US" baseline="30000" dirty="0">
                <a:solidFill>
                  <a:srgbClr val="000000"/>
                </a:solidFill>
                <a:cs typeface="Arial" pitchFamily="34" charset="0"/>
                <a:sym typeface="Symbol" pitchFamily="18" charset="2"/>
              </a:rPr>
              <a:t></a:t>
            </a:r>
          </a:p>
        </p:txBody>
      </p:sp>
      <p:sp>
        <p:nvSpPr>
          <p:cNvPr id="32794" name="Line 10"/>
          <p:cNvSpPr>
            <a:spLocks noChangeShapeType="1"/>
          </p:cNvSpPr>
          <p:nvPr/>
        </p:nvSpPr>
        <p:spPr bwMode="auto">
          <a:xfrm>
            <a:off x="2471737" y="40068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795" name="Text Box 15"/>
          <p:cNvSpPr txBox="1">
            <a:spLocks noChangeArrowheads="1"/>
          </p:cNvSpPr>
          <p:nvPr/>
        </p:nvSpPr>
        <p:spPr bwMode="auto">
          <a:xfrm>
            <a:off x="6030912" y="3259138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  <a:endParaRPr lang="en-US" altLang="en-US" baseline="3000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2796" name="Text Box 15"/>
          <p:cNvSpPr txBox="1">
            <a:spLocks noChangeArrowheads="1"/>
          </p:cNvSpPr>
          <p:nvPr/>
        </p:nvSpPr>
        <p:spPr bwMode="auto">
          <a:xfrm>
            <a:off x="5124450" y="3214688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  <a:endParaRPr lang="en-US" altLang="en-US" baseline="3000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2797" name="Text Box 15"/>
          <p:cNvSpPr txBox="1">
            <a:spLocks noChangeArrowheads="1"/>
          </p:cNvSpPr>
          <p:nvPr/>
        </p:nvSpPr>
        <p:spPr bwMode="auto">
          <a:xfrm>
            <a:off x="7119937" y="3778250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  <a:endParaRPr lang="en-US" altLang="en-US" baseline="30000" dirty="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2798" name="Text Box 32"/>
          <p:cNvSpPr txBox="1">
            <a:spLocks noChangeArrowheads="1"/>
          </p:cNvSpPr>
          <p:nvPr/>
        </p:nvSpPr>
        <p:spPr bwMode="auto">
          <a:xfrm>
            <a:off x="599018" y="5410200"/>
            <a:ext cx="72818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0000"/>
                </a:solidFill>
              </a:rPr>
              <a:t>UHECR protons with energies ~10</a:t>
            </a:r>
            <a:r>
              <a:rPr lang="en-US" altLang="en-US" sz="1600" baseline="30000" dirty="0">
                <a:solidFill>
                  <a:srgbClr val="000000"/>
                </a:solidFill>
              </a:rPr>
              <a:t>19</a:t>
            </a:r>
            <a:r>
              <a:rPr lang="en-US" altLang="en-US" sz="1600" dirty="0">
                <a:solidFill>
                  <a:srgbClr val="000000"/>
                </a:solidFill>
              </a:rPr>
              <a:t> eV make ~10</a:t>
            </a:r>
            <a:r>
              <a:rPr lang="en-US" altLang="en-US" sz="1600" baseline="30000" dirty="0">
                <a:solidFill>
                  <a:srgbClr val="000000"/>
                </a:solidFill>
              </a:rPr>
              <a:t>16</a:t>
            </a:r>
            <a:r>
              <a:rPr lang="en-US" altLang="en-US" sz="1600" dirty="0">
                <a:solidFill>
                  <a:srgbClr val="000000"/>
                </a:solidFill>
              </a:rPr>
              <a:t> eV e</a:t>
            </a:r>
            <a:r>
              <a:rPr lang="en-US" altLang="en-US" sz="1600" baseline="30000" dirty="0">
                <a:solidFill>
                  <a:srgbClr val="000000"/>
                </a:solidFill>
                <a:sym typeface="Symbol" pitchFamily="18" charset="2"/>
              </a:rPr>
              <a:t></a:t>
            </a:r>
            <a:r>
              <a:rPr lang="en-US" altLang="en-US" sz="1600" dirty="0">
                <a:solidFill>
                  <a:srgbClr val="000000"/>
                </a:solidFill>
                <a:sym typeface="Symbol" pitchFamily="18" charset="2"/>
              </a:rPr>
              <a:t> that cascade in transit and Compton-scatter CMBR to </a:t>
            </a:r>
            <a:r>
              <a:rPr lang="en-US" altLang="en-US" sz="1600" dirty="0" err="1">
                <a:solidFill>
                  <a:srgbClr val="000000"/>
                </a:solidFill>
                <a:sym typeface="Symbol" pitchFamily="18" charset="2"/>
              </a:rPr>
              <a:t>TeV</a:t>
            </a:r>
            <a:r>
              <a:rPr lang="en-US" altLang="en-US" sz="1600" dirty="0">
                <a:solidFill>
                  <a:srgbClr val="000000"/>
                </a:solidFill>
                <a:sym typeface="Symbol" pitchFamily="18" charset="2"/>
              </a:rPr>
              <a:t> energies </a:t>
            </a:r>
          </a:p>
        </p:txBody>
      </p:sp>
      <p:sp>
        <p:nvSpPr>
          <p:cNvPr id="32799" name="Line 33"/>
          <p:cNvSpPr>
            <a:spLocks noChangeShapeType="1"/>
          </p:cNvSpPr>
          <p:nvPr/>
        </p:nvSpPr>
        <p:spPr bwMode="auto">
          <a:xfrm>
            <a:off x="1404937" y="469265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00" name="Text Box 34"/>
          <p:cNvSpPr txBox="1">
            <a:spLocks noChangeArrowheads="1"/>
          </p:cNvSpPr>
          <p:nvPr/>
        </p:nvSpPr>
        <p:spPr bwMode="auto">
          <a:xfrm>
            <a:off x="2227262" y="4652963"/>
            <a:ext cx="1193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~100 Mpc</a:t>
            </a:r>
          </a:p>
        </p:txBody>
      </p:sp>
      <p:sp>
        <p:nvSpPr>
          <p:cNvPr id="32801" name="Line 35"/>
          <p:cNvSpPr>
            <a:spLocks noChangeShapeType="1"/>
          </p:cNvSpPr>
          <p:nvPr/>
        </p:nvSpPr>
        <p:spPr bwMode="auto">
          <a:xfrm>
            <a:off x="1481137" y="507365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02" name="Text Box 36"/>
          <p:cNvSpPr txBox="1">
            <a:spLocks noChangeArrowheads="1"/>
          </p:cNvSpPr>
          <p:nvPr/>
        </p:nvSpPr>
        <p:spPr bwMode="auto">
          <a:xfrm>
            <a:off x="5367337" y="4692650"/>
            <a:ext cx="8001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~ Gpc</a:t>
            </a:r>
          </a:p>
        </p:txBody>
      </p:sp>
      <p:sp>
        <p:nvSpPr>
          <p:cNvPr id="32803" name="Text Box 37"/>
          <p:cNvSpPr txBox="1">
            <a:spLocks noChangeArrowheads="1"/>
          </p:cNvSpPr>
          <p:nvPr/>
        </p:nvSpPr>
        <p:spPr bwMode="auto">
          <a:xfrm>
            <a:off x="4185708" y="5994975"/>
            <a:ext cx="35422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rgbClr val="000000"/>
                </a:solidFill>
                <a:latin typeface="Arial"/>
              </a:rPr>
              <a:t>Essey</a:t>
            </a:r>
            <a:r>
              <a:rPr lang="en-US" altLang="en-US" sz="1200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Arial"/>
              </a:rPr>
              <a:t>Kalashev</a:t>
            </a:r>
            <a:r>
              <a:rPr lang="en-US" altLang="en-US" sz="1200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Arial"/>
              </a:rPr>
              <a:t>Kusenko</a:t>
            </a:r>
            <a:r>
              <a:rPr lang="en-US" altLang="en-US" sz="1200" dirty="0">
                <a:solidFill>
                  <a:srgbClr val="000000"/>
                </a:solidFill>
                <a:latin typeface="Arial"/>
              </a:rPr>
              <a:t>, Beacom (2010, 2011)</a:t>
            </a:r>
          </a:p>
        </p:txBody>
      </p:sp>
      <p:sp>
        <p:nvSpPr>
          <p:cNvPr id="32805" name="TextBox 3"/>
          <p:cNvSpPr txBox="1">
            <a:spLocks noChangeArrowheads="1"/>
          </p:cNvSpPr>
          <p:nvPr/>
        </p:nvSpPr>
        <p:spPr bwMode="auto">
          <a:xfrm>
            <a:off x="667235" y="1469420"/>
            <a:ext cx="284325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b="1" dirty="0" smtClean="0">
                <a:solidFill>
                  <a:srgbClr val="000000"/>
                </a:solidFill>
              </a:rPr>
              <a:t>Mechanism for making</a:t>
            </a:r>
          </a:p>
          <a:p>
            <a:pPr eaLnBrk="1" hangingPunct="1"/>
            <a:endParaRPr lang="en-US" altLang="en-US" sz="16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 sz="1600" b="1" dirty="0" smtClean="0">
                <a:solidFill>
                  <a:srgbClr val="008000"/>
                </a:solidFill>
              </a:rPr>
              <a:t>Weakly </a:t>
            </a:r>
            <a:r>
              <a:rPr lang="en-US" altLang="en-US" sz="1600" b="1" dirty="0">
                <a:solidFill>
                  <a:srgbClr val="008000"/>
                </a:solidFill>
              </a:rPr>
              <a:t>variable </a:t>
            </a:r>
            <a:r>
              <a:rPr lang="en-US" altLang="en-US" sz="1600" b="1" dirty="0" smtClean="0">
                <a:solidFill>
                  <a:srgbClr val="008000"/>
                </a:solidFill>
              </a:rPr>
              <a:t>cascade radiation</a:t>
            </a:r>
          </a:p>
          <a:p>
            <a:pPr eaLnBrk="1" hangingPunct="1"/>
            <a:endParaRPr lang="en-US" altLang="en-US" sz="1600" b="1" dirty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1600" b="1" dirty="0" smtClean="0">
                <a:solidFill>
                  <a:srgbClr val="008000"/>
                </a:solidFill>
              </a:rPr>
              <a:t>Hard VHE component</a:t>
            </a:r>
            <a:endParaRPr lang="en-US" altLang="en-US" sz="1600" b="1" dirty="0">
              <a:solidFill>
                <a:srgbClr val="008000"/>
              </a:solidFill>
            </a:endParaRPr>
          </a:p>
        </p:txBody>
      </p:sp>
      <p:sp>
        <p:nvSpPr>
          <p:cNvPr id="32806" name="Oval 5"/>
          <p:cNvSpPr>
            <a:spLocks noChangeArrowheads="1"/>
          </p:cNvSpPr>
          <p:nvPr/>
        </p:nvSpPr>
        <p:spPr bwMode="auto">
          <a:xfrm>
            <a:off x="4648200" y="206375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2807" name="Line 6"/>
          <p:cNvSpPr>
            <a:spLocks noChangeShapeType="1"/>
          </p:cNvSpPr>
          <p:nvPr/>
        </p:nvSpPr>
        <p:spPr bwMode="auto">
          <a:xfrm flipV="1">
            <a:off x="5181600" y="1835150"/>
            <a:ext cx="2438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08" name="Line 8"/>
          <p:cNvSpPr>
            <a:spLocks noChangeShapeType="1"/>
          </p:cNvSpPr>
          <p:nvPr/>
        </p:nvSpPr>
        <p:spPr bwMode="auto">
          <a:xfrm>
            <a:off x="5257800" y="2368550"/>
            <a:ext cx="2438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09" name="Line 11"/>
          <p:cNvSpPr>
            <a:spLocks noChangeShapeType="1"/>
          </p:cNvSpPr>
          <p:nvPr/>
        </p:nvSpPr>
        <p:spPr bwMode="auto">
          <a:xfrm flipV="1">
            <a:off x="6781800" y="213995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10" name="Line 12"/>
          <p:cNvSpPr>
            <a:spLocks noChangeShapeType="1"/>
          </p:cNvSpPr>
          <p:nvPr/>
        </p:nvSpPr>
        <p:spPr bwMode="auto">
          <a:xfrm>
            <a:off x="6781800" y="221615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11" name="Text Box 13"/>
          <p:cNvSpPr txBox="1">
            <a:spLocks noChangeArrowheads="1"/>
          </p:cNvSpPr>
          <p:nvPr/>
        </p:nvSpPr>
        <p:spPr bwMode="auto">
          <a:xfrm>
            <a:off x="7010400" y="1835150"/>
            <a:ext cx="400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n-US" altLang="en-US" baseline="30000">
                <a:solidFill>
                  <a:srgbClr val="000000"/>
                </a:solidFill>
                <a:cs typeface="Arial" pitchFamily="34" charset="0"/>
              </a:rPr>
              <a:t>+</a:t>
            </a:r>
          </a:p>
        </p:txBody>
      </p:sp>
      <p:sp>
        <p:nvSpPr>
          <p:cNvPr id="32812" name="Text Box 14"/>
          <p:cNvSpPr txBox="1">
            <a:spLocks noChangeArrowheads="1"/>
          </p:cNvSpPr>
          <p:nvPr/>
        </p:nvSpPr>
        <p:spPr bwMode="auto">
          <a:xfrm>
            <a:off x="7010400" y="2216150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n-US" altLang="en-US" baseline="30000">
                <a:solidFill>
                  <a:srgbClr val="000000"/>
                </a:solidFill>
                <a:cs typeface="Arial" pitchFamily="34" charset="0"/>
              </a:rPr>
              <a:t>-</a:t>
            </a:r>
          </a:p>
        </p:txBody>
      </p:sp>
      <p:sp>
        <p:nvSpPr>
          <p:cNvPr id="32813" name="Line 17"/>
          <p:cNvSpPr>
            <a:spLocks noChangeShapeType="1"/>
          </p:cNvSpPr>
          <p:nvPr/>
        </p:nvSpPr>
        <p:spPr bwMode="auto">
          <a:xfrm flipH="1">
            <a:off x="6858000" y="153035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14" name="Line 10"/>
          <p:cNvSpPr>
            <a:spLocks noChangeShapeType="1"/>
          </p:cNvSpPr>
          <p:nvPr/>
        </p:nvSpPr>
        <p:spPr bwMode="auto">
          <a:xfrm>
            <a:off x="7010400" y="22161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15" name="Text Box 15"/>
          <p:cNvSpPr txBox="1">
            <a:spLocks noChangeArrowheads="1"/>
          </p:cNvSpPr>
          <p:nvPr/>
        </p:nvSpPr>
        <p:spPr bwMode="auto">
          <a:xfrm>
            <a:off x="8153400" y="2009775"/>
            <a:ext cx="685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2g</a:t>
            </a:r>
            <a:endParaRPr lang="en-US" altLang="en-US" baseline="3000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2816" name="Text Box 15"/>
          <p:cNvSpPr txBox="1">
            <a:spLocks noChangeArrowheads="1"/>
          </p:cNvSpPr>
          <p:nvPr/>
        </p:nvSpPr>
        <p:spPr bwMode="auto">
          <a:xfrm>
            <a:off x="6096000" y="1879600"/>
            <a:ext cx="81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</a:p>
        </p:txBody>
      </p:sp>
      <p:sp>
        <p:nvSpPr>
          <p:cNvPr id="32817" name="Line 10"/>
          <p:cNvSpPr>
            <a:spLocks noChangeShapeType="1"/>
          </p:cNvSpPr>
          <p:nvPr/>
        </p:nvSpPr>
        <p:spPr bwMode="auto">
          <a:xfrm>
            <a:off x="5867400" y="22161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18" name="Text Box 15"/>
          <p:cNvSpPr txBox="1">
            <a:spLocks noChangeArrowheads="1"/>
          </p:cNvSpPr>
          <p:nvPr/>
        </p:nvSpPr>
        <p:spPr bwMode="auto">
          <a:xfrm>
            <a:off x="7910513" y="1447800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  <a:endParaRPr lang="en-US" altLang="en-US" baseline="3000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2819" name="Line 29"/>
          <p:cNvSpPr>
            <a:spLocks noChangeShapeType="1"/>
          </p:cNvSpPr>
          <p:nvPr/>
        </p:nvSpPr>
        <p:spPr bwMode="auto">
          <a:xfrm>
            <a:off x="4838700" y="27813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20" name="Text Box 30"/>
          <p:cNvSpPr txBox="1">
            <a:spLocks noChangeArrowheads="1"/>
          </p:cNvSpPr>
          <p:nvPr/>
        </p:nvSpPr>
        <p:spPr bwMode="auto">
          <a:xfrm>
            <a:off x="5938838" y="2744787"/>
            <a:ext cx="4333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altLang="en-US" baseline="-25000">
                <a:solidFill>
                  <a:srgbClr val="000000"/>
                </a:solidFill>
                <a:latin typeface="Symbol" pitchFamily="18" charset="2"/>
              </a:rPr>
              <a:t>gg</a:t>
            </a:r>
          </a:p>
        </p:txBody>
      </p:sp>
      <p:sp>
        <p:nvSpPr>
          <p:cNvPr id="32821" name="Line 17"/>
          <p:cNvSpPr>
            <a:spLocks noChangeShapeType="1"/>
          </p:cNvSpPr>
          <p:nvPr/>
        </p:nvSpPr>
        <p:spPr bwMode="auto">
          <a:xfrm flipH="1">
            <a:off x="7499350" y="14478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22" name="Text Box 15"/>
          <p:cNvSpPr txBox="1">
            <a:spLocks noChangeArrowheads="1"/>
          </p:cNvSpPr>
          <p:nvPr/>
        </p:nvSpPr>
        <p:spPr bwMode="auto">
          <a:xfrm>
            <a:off x="7234238" y="1447800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  <a:endParaRPr lang="en-US" altLang="en-US" baseline="3000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2823" name="Line 17"/>
          <p:cNvSpPr>
            <a:spLocks noChangeShapeType="1"/>
          </p:cNvSpPr>
          <p:nvPr/>
        </p:nvSpPr>
        <p:spPr bwMode="auto">
          <a:xfrm>
            <a:off x="7424738" y="2138362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2824" name="Text Box 15"/>
          <p:cNvSpPr txBox="1">
            <a:spLocks noChangeArrowheads="1"/>
          </p:cNvSpPr>
          <p:nvPr/>
        </p:nvSpPr>
        <p:spPr bwMode="auto">
          <a:xfrm>
            <a:off x="7924800" y="1776412"/>
            <a:ext cx="361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Symbol" pitchFamily="18" charset="2"/>
                <a:cs typeface="Arial" pitchFamily="34" charset="0"/>
              </a:rPr>
              <a:t>g</a:t>
            </a:r>
            <a:endParaRPr lang="en-US" altLang="en-US" baseline="30000">
              <a:solidFill>
                <a:srgbClr val="000000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76700" y="1447800"/>
            <a:ext cx="4762500" cy="17113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84200" y="3313113"/>
            <a:ext cx="7035800" cy="19446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8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88B8F51-5663-4D3A-BAB0-88F512990D84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33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4191256" y="1522851"/>
            <a:ext cx="28953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dirty="0" smtClean="0">
                <a:solidFill>
                  <a:srgbClr val="000000"/>
                </a:solidFill>
              </a:rPr>
              <a:t>Photon-induced </a:t>
            </a:r>
            <a:r>
              <a:rPr lang="en-US" altLang="en-US" sz="1400" b="1" dirty="0">
                <a:solidFill>
                  <a:srgbClr val="000000"/>
                </a:solidFill>
              </a:rPr>
              <a:t>cascade in IGM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713065" y="3357023"/>
            <a:ext cx="30283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dirty="0" smtClean="0">
                <a:solidFill>
                  <a:srgbClr val="000000"/>
                </a:solidFill>
              </a:rPr>
              <a:t>UHECR-induced </a:t>
            </a:r>
            <a:r>
              <a:rPr lang="en-US" altLang="en-US" sz="1400" b="1" dirty="0">
                <a:solidFill>
                  <a:srgbClr val="000000"/>
                </a:solidFill>
              </a:rPr>
              <a:t>cascade in IGM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32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 txBox="1">
            <a:spLocks noGrp="1"/>
          </p:cNvSpPr>
          <p:nvPr/>
        </p:nvSpPr>
        <p:spPr bwMode="auto">
          <a:xfrm>
            <a:off x="6300681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9AE7813C-4A19-450F-B1BE-7860AB13370E}" type="slidenum">
              <a:rPr lang="en-US" altLang="en-US" sz="1400"/>
              <a:pPr algn="r" eaLnBrk="1" hangingPunct="1"/>
              <a:t>34</a:t>
            </a:fld>
            <a:endParaRPr lang="en-US" altLang="en-US" sz="1400"/>
          </a:p>
        </p:txBody>
      </p:sp>
      <p:pic>
        <p:nvPicPr>
          <p:cNvPr id="3072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314" y="665163"/>
            <a:ext cx="6082967" cy="573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3962400" y="5334000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 sz="1400" b="1"/>
          </a:p>
        </p:txBody>
      </p:sp>
      <p:sp>
        <p:nvSpPr>
          <p:cNvPr id="30725" name="Rectangle 4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752600" y="152400"/>
            <a:ext cx="5562600" cy="45720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1" hangingPunct="1"/>
            <a:r>
              <a:rPr lang="en-US" altLang="en-US" sz="2200" b="1" dirty="0" smtClean="0"/>
              <a:t>Limits on IGMF and Correlation Length</a:t>
            </a:r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6659563" y="6180138"/>
            <a:ext cx="2027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dirty="0" err="1"/>
              <a:t>Neronov</a:t>
            </a:r>
            <a:r>
              <a:rPr lang="en-US" altLang="en-US" sz="1400" dirty="0"/>
              <a:t> &amp; </a:t>
            </a:r>
            <a:r>
              <a:rPr lang="en-US" altLang="en-US" sz="1400" dirty="0" err="1"/>
              <a:t>Vovk</a:t>
            </a:r>
            <a:r>
              <a:rPr lang="en-US" altLang="en-US" sz="1400" dirty="0"/>
              <a:t> (2010)</a:t>
            </a:r>
          </a:p>
        </p:txBody>
      </p:sp>
      <p:sp>
        <p:nvSpPr>
          <p:cNvPr id="30727" name="Text Box 6"/>
          <p:cNvSpPr txBox="1">
            <a:spLocks noChangeArrowheads="1"/>
          </p:cNvSpPr>
          <p:nvPr/>
        </p:nvSpPr>
        <p:spPr bwMode="auto">
          <a:xfrm>
            <a:off x="5689600" y="4464050"/>
            <a:ext cx="635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/>
              <a:t>QCD</a:t>
            </a:r>
          </a:p>
        </p:txBody>
      </p:sp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3962400" y="5334000"/>
            <a:ext cx="1268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/>
              <a:t>IES 0347-121</a:t>
            </a:r>
          </a:p>
        </p:txBody>
      </p:sp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7010400" y="3276600"/>
            <a:ext cx="882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/>
              <a:t>inflation</a:t>
            </a:r>
          </a:p>
        </p:txBody>
      </p:sp>
      <p:sp>
        <p:nvSpPr>
          <p:cNvPr id="30730" name="Text Box 9"/>
          <p:cNvSpPr txBox="1">
            <a:spLocks noChangeArrowheads="1"/>
          </p:cNvSpPr>
          <p:nvPr/>
        </p:nvSpPr>
        <p:spPr bwMode="auto">
          <a:xfrm>
            <a:off x="5105400" y="3200400"/>
            <a:ext cx="13668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/>
              <a:t>Recombination</a:t>
            </a:r>
          </a:p>
        </p:txBody>
      </p:sp>
      <p:sp>
        <p:nvSpPr>
          <p:cNvPr id="30731" name="Text Box 10"/>
          <p:cNvSpPr txBox="1">
            <a:spLocks noChangeArrowheads="1"/>
          </p:cNvSpPr>
          <p:nvPr/>
        </p:nvSpPr>
        <p:spPr bwMode="auto">
          <a:xfrm>
            <a:off x="5867400" y="3962400"/>
            <a:ext cx="11509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/>
              <a:t>Electroweak</a:t>
            </a:r>
          </a:p>
        </p:txBody>
      </p:sp>
      <p:sp>
        <p:nvSpPr>
          <p:cNvPr id="30732" name="Rectangle 11"/>
          <p:cNvSpPr>
            <a:spLocks noChangeArrowheads="1"/>
          </p:cNvSpPr>
          <p:nvPr/>
        </p:nvSpPr>
        <p:spPr bwMode="auto">
          <a:xfrm>
            <a:off x="4343400" y="4038600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 sz="1400" b="1"/>
          </a:p>
        </p:txBody>
      </p:sp>
      <p:sp>
        <p:nvSpPr>
          <p:cNvPr id="30733" name="Text Box 12"/>
          <p:cNvSpPr txBox="1">
            <a:spLocks noChangeArrowheads="1"/>
          </p:cNvSpPr>
          <p:nvPr/>
        </p:nvSpPr>
        <p:spPr bwMode="auto">
          <a:xfrm>
            <a:off x="4325938" y="4038600"/>
            <a:ext cx="13128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/>
              <a:t>IES 0229+200</a:t>
            </a:r>
          </a:p>
        </p:txBody>
      </p:sp>
      <p:sp>
        <p:nvSpPr>
          <p:cNvPr id="30734" name="Rectangle 13"/>
          <p:cNvSpPr>
            <a:spLocks noChangeArrowheads="1"/>
          </p:cNvSpPr>
          <p:nvPr/>
        </p:nvSpPr>
        <p:spPr bwMode="auto">
          <a:xfrm>
            <a:off x="348343" y="1237456"/>
            <a:ext cx="1981200" cy="453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latin typeface="Times New Roman" pitchFamily="18" charset="0"/>
              </a:rPr>
              <a:t>Origin of the Intergalactic Magnetic Field (</a:t>
            </a:r>
            <a:r>
              <a:rPr lang="en-US" altLang="en-US" b="1" dirty="0">
                <a:latin typeface="Times New Roman" pitchFamily="18" charset="0"/>
                <a:sym typeface="Symbol" pitchFamily="18" charset="2"/>
              </a:rPr>
              <a:t>B</a:t>
            </a:r>
            <a:r>
              <a:rPr lang="en-US" altLang="en-US" b="1" baseline="-25000" dirty="0">
                <a:latin typeface="Times New Roman" pitchFamily="18" charset="0"/>
                <a:sym typeface="Symbol" pitchFamily="18" charset="2"/>
              </a:rPr>
              <a:t>IGMF</a:t>
            </a:r>
            <a:r>
              <a:rPr lang="en-US" altLang="en-US" b="1" dirty="0">
                <a:latin typeface="Times New Roman" pitchFamily="18" charset="0"/>
              </a:rPr>
              <a:t>):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latin typeface="Times New Roman" pitchFamily="18" charset="0"/>
              </a:rPr>
              <a:t>Primordial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latin typeface="Times New Roman" pitchFamily="18" charset="0"/>
              </a:rPr>
              <a:t>Early universe physics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 dirty="0" err="1">
                <a:latin typeface="Times New Roman" pitchFamily="18" charset="0"/>
              </a:rPr>
              <a:t>Biermann</a:t>
            </a:r>
            <a:r>
              <a:rPr lang="en-US" altLang="en-US" b="1" dirty="0">
                <a:latin typeface="Times New Roman" pitchFamily="18" charset="0"/>
              </a:rPr>
              <a:t> battery (~10</a:t>
            </a:r>
            <a:r>
              <a:rPr lang="en-US" altLang="en-US" b="1" baseline="30000" dirty="0">
                <a:latin typeface="Times New Roman" pitchFamily="18" charset="0"/>
              </a:rPr>
              <a:t>-30</a:t>
            </a:r>
            <a:r>
              <a:rPr lang="en-US" altLang="en-US" b="1" dirty="0">
                <a:latin typeface="Times New Roman" pitchFamily="18" charset="0"/>
              </a:rPr>
              <a:t> G on </a:t>
            </a:r>
            <a:r>
              <a:rPr lang="en-US" altLang="en-US" b="1" dirty="0" err="1">
                <a:latin typeface="Times New Roman" pitchFamily="18" charset="0"/>
              </a:rPr>
              <a:t>Mpc</a:t>
            </a:r>
            <a:r>
              <a:rPr lang="en-US" altLang="en-US" b="1" dirty="0">
                <a:latin typeface="Times New Roman" pitchFamily="18" charset="0"/>
              </a:rPr>
              <a:t> scale)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latin typeface="Times New Roman" pitchFamily="18" charset="0"/>
              </a:rPr>
              <a:t>Galaxy dynamo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latin typeface="Times New Roman" pitchFamily="18" charset="0"/>
              </a:rPr>
              <a:t>other</a:t>
            </a:r>
          </a:p>
          <a:p>
            <a:pPr eaLnBrk="1" hangingPunct="1">
              <a:spcBef>
                <a:spcPct val="50000"/>
              </a:spcBef>
            </a:pPr>
            <a:endParaRPr lang="en-US" altLang="en-US" sz="20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0735" name="Rectangle 14"/>
          <p:cNvSpPr>
            <a:spLocks noChangeArrowheads="1"/>
          </p:cNvSpPr>
          <p:nvPr/>
        </p:nvSpPr>
        <p:spPr bwMode="auto">
          <a:xfrm>
            <a:off x="381000" y="6248400"/>
            <a:ext cx="1295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 sz="1400" b="1"/>
          </a:p>
        </p:txBody>
      </p:sp>
    </p:spTree>
    <p:extLst>
      <p:ext uri="{BB962C8B-B14F-4D97-AF65-F5344CB8AC3E}">
        <p14:creationId xmlns:p14="http://schemas.microsoft.com/office/powerpoint/2010/main" val="2121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04800"/>
            <a:ext cx="7315200" cy="457200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Lower Limits on the Intergalactic Magnetic Field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838200"/>
            <a:ext cx="8229600" cy="50292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2000" smtClean="0">
                <a:latin typeface="Times New Roman" pitchFamily="18" charset="0"/>
              </a:rPr>
              <a:t>Use Fermi upper limits or detections at GeV energies to limit B</a:t>
            </a:r>
            <a:r>
              <a:rPr lang="en-US" altLang="en-US" sz="2000" baseline="-25000" smtClean="0">
                <a:latin typeface="Times New Roman" pitchFamily="18" charset="0"/>
              </a:rPr>
              <a:t>IGMF</a:t>
            </a:r>
            <a:r>
              <a:rPr lang="en-US" altLang="en-US" sz="2000" smtClean="0">
                <a:latin typeface="Times New Roman" pitchFamily="18" charset="0"/>
              </a:rPr>
              <a:t> given TeV data and EBL model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45060" name="Oval 5"/>
          <p:cNvSpPr>
            <a:spLocks noChangeArrowheads="1"/>
          </p:cNvSpPr>
          <p:nvPr/>
        </p:nvSpPr>
        <p:spPr bwMode="auto">
          <a:xfrm>
            <a:off x="3505200" y="19812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61" name="Line 6"/>
          <p:cNvSpPr>
            <a:spLocks noChangeShapeType="1"/>
          </p:cNvSpPr>
          <p:nvPr/>
        </p:nvSpPr>
        <p:spPr bwMode="auto">
          <a:xfrm flipV="1">
            <a:off x="4038600" y="1752600"/>
            <a:ext cx="2438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2" name="Line 7"/>
          <p:cNvSpPr>
            <a:spLocks noChangeShapeType="1"/>
          </p:cNvSpPr>
          <p:nvPr/>
        </p:nvSpPr>
        <p:spPr bwMode="auto">
          <a:xfrm flipV="1">
            <a:off x="914400" y="2286000"/>
            <a:ext cx="2438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3" name="Line 8"/>
          <p:cNvSpPr>
            <a:spLocks noChangeShapeType="1"/>
          </p:cNvSpPr>
          <p:nvPr/>
        </p:nvSpPr>
        <p:spPr bwMode="auto">
          <a:xfrm>
            <a:off x="4114800" y="2286000"/>
            <a:ext cx="2438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4" name="Line 9"/>
          <p:cNvSpPr>
            <a:spLocks noChangeShapeType="1"/>
          </p:cNvSpPr>
          <p:nvPr/>
        </p:nvSpPr>
        <p:spPr bwMode="auto">
          <a:xfrm>
            <a:off x="762000" y="1676400"/>
            <a:ext cx="2514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5" name="Line 10"/>
          <p:cNvSpPr>
            <a:spLocks noChangeShapeType="1"/>
          </p:cNvSpPr>
          <p:nvPr/>
        </p:nvSpPr>
        <p:spPr bwMode="auto">
          <a:xfrm>
            <a:off x="4648200" y="2133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6" name="Line 11"/>
          <p:cNvSpPr>
            <a:spLocks noChangeShapeType="1"/>
          </p:cNvSpPr>
          <p:nvPr/>
        </p:nvSpPr>
        <p:spPr bwMode="auto">
          <a:xfrm flipV="1">
            <a:off x="5638800" y="20574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7" name="Line 12"/>
          <p:cNvSpPr>
            <a:spLocks noChangeShapeType="1"/>
          </p:cNvSpPr>
          <p:nvPr/>
        </p:nvSpPr>
        <p:spPr bwMode="auto">
          <a:xfrm>
            <a:off x="5638800" y="2133600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8" name="Text Box 13"/>
          <p:cNvSpPr txBox="1">
            <a:spLocks noChangeArrowheads="1"/>
          </p:cNvSpPr>
          <p:nvPr/>
        </p:nvSpPr>
        <p:spPr bwMode="auto">
          <a:xfrm>
            <a:off x="5867400" y="1752600"/>
            <a:ext cx="400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e</a:t>
            </a:r>
            <a:r>
              <a:rPr lang="en-US" altLang="en-US" baseline="30000"/>
              <a:t>+</a:t>
            </a:r>
          </a:p>
        </p:txBody>
      </p:sp>
      <p:sp>
        <p:nvSpPr>
          <p:cNvPr id="45069" name="Text Box 14"/>
          <p:cNvSpPr txBox="1">
            <a:spLocks noChangeArrowheads="1"/>
          </p:cNvSpPr>
          <p:nvPr/>
        </p:nvSpPr>
        <p:spPr bwMode="auto">
          <a:xfrm>
            <a:off x="5867400" y="21336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e</a:t>
            </a:r>
            <a:r>
              <a:rPr lang="en-US" altLang="en-US" baseline="30000"/>
              <a:t>-</a:t>
            </a:r>
          </a:p>
        </p:txBody>
      </p:sp>
      <p:sp>
        <p:nvSpPr>
          <p:cNvPr id="45070" name="Text Box 15"/>
          <p:cNvSpPr txBox="1">
            <a:spLocks noChangeArrowheads="1"/>
          </p:cNvSpPr>
          <p:nvPr/>
        </p:nvSpPr>
        <p:spPr bwMode="auto">
          <a:xfrm>
            <a:off x="4953000" y="20574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Symbol" pitchFamily="18" charset="2"/>
              </a:rPr>
              <a:t>g</a:t>
            </a:r>
            <a:endParaRPr lang="en-US" altLang="en-US" baseline="30000">
              <a:latin typeface="Symbol" pitchFamily="18" charset="2"/>
            </a:endParaRPr>
          </a:p>
        </p:txBody>
      </p:sp>
      <p:sp>
        <p:nvSpPr>
          <p:cNvPr id="45071" name="Rectangle 16"/>
          <p:cNvSpPr>
            <a:spLocks noChangeArrowheads="1"/>
          </p:cNvSpPr>
          <p:nvPr/>
        </p:nvSpPr>
        <p:spPr bwMode="auto">
          <a:xfrm>
            <a:off x="457200" y="1600200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72" name="Line 17"/>
          <p:cNvSpPr>
            <a:spLocks noChangeShapeType="1"/>
          </p:cNvSpPr>
          <p:nvPr/>
        </p:nvSpPr>
        <p:spPr bwMode="auto">
          <a:xfrm flipH="1">
            <a:off x="6400800" y="12954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3" name="Arc 19"/>
          <p:cNvSpPr>
            <a:spLocks/>
          </p:cNvSpPr>
          <p:nvPr/>
        </p:nvSpPr>
        <p:spPr bwMode="auto">
          <a:xfrm>
            <a:off x="6324600" y="2209800"/>
            <a:ext cx="609600" cy="4572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4" name="Line 20"/>
          <p:cNvSpPr>
            <a:spLocks noChangeShapeType="1"/>
          </p:cNvSpPr>
          <p:nvPr/>
        </p:nvSpPr>
        <p:spPr bwMode="auto">
          <a:xfrm flipV="1">
            <a:off x="6400800" y="1981200"/>
            <a:ext cx="1066800" cy="76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5" name="Text Box 21"/>
          <p:cNvSpPr txBox="1">
            <a:spLocks noChangeArrowheads="1"/>
          </p:cNvSpPr>
          <p:nvPr/>
        </p:nvSpPr>
        <p:spPr bwMode="auto">
          <a:xfrm>
            <a:off x="6345238" y="3505200"/>
            <a:ext cx="2149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ym typeface="Symbol" pitchFamily="18" charset="2"/>
              </a:rPr>
              <a:t> </a:t>
            </a:r>
            <a:r>
              <a:rPr lang="en-US" altLang="en-US"/>
              <a:t>B</a:t>
            </a:r>
            <a:r>
              <a:rPr lang="en-US" altLang="en-US" baseline="-25000"/>
              <a:t>IGMF</a:t>
            </a:r>
            <a:r>
              <a:rPr lang="en-US" altLang="en-US"/>
              <a:t> &gt; 10</a:t>
            </a:r>
            <a:r>
              <a:rPr lang="en-US" altLang="en-US" baseline="30000"/>
              <a:t>-15</a:t>
            </a:r>
            <a:r>
              <a:rPr lang="en-US" altLang="en-US"/>
              <a:t> G</a:t>
            </a:r>
          </a:p>
        </p:txBody>
      </p:sp>
      <p:sp>
        <p:nvSpPr>
          <p:cNvPr id="45076" name="Text Box 22"/>
          <p:cNvSpPr txBox="1">
            <a:spLocks noChangeArrowheads="1"/>
          </p:cNvSpPr>
          <p:nvPr/>
        </p:nvSpPr>
        <p:spPr bwMode="auto">
          <a:xfrm>
            <a:off x="7246938" y="3594100"/>
            <a:ext cx="309562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700"/>
              <a:t>~</a:t>
            </a:r>
          </a:p>
        </p:txBody>
      </p:sp>
      <p:sp>
        <p:nvSpPr>
          <p:cNvPr id="45077" name="Text Box 24"/>
          <p:cNvSpPr txBox="1">
            <a:spLocks noChangeArrowheads="1"/>
          </p:cNvSpPr>
          <p:nvPr/>
        </p:nvSpPr>
        <p:spPr bwMode="auto">
          <a:xfrm>
            <a:off x="6345238" y="33528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?</a:t>
            </a:r>
          </a:p>
        </p:txBody>
      </p:sp>
      <p:sp>
        <p:nvSpPr>
          <p:cNvPr id="45078" name="Text Box 25"/>
          <p:cNvSpPr txBox="1">
            <a:spLocks noChangeArrowheads="1"/>
          </p:cNvSpPr>
          <p:nvPr/>
        </p:nvSpPr>
        <p:spPr bwMode="auto">
          <a:xfrm>
            <a:off x="6345238" y="4405313"/>
            <a:ext cx="2149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>
                <a:sym typeface="Symbol" pitchFamily="18" charset="2"/>
              </a:rPr>
              <a:t> </a:t>
            </a:r>
            <a:r>
              <a:rPr lang="en-US" altLang="en-US"/>
              <a:t>B</a:t>
            </a:r>
            <a:r>
              <a:rPr lang="en-US" altLang="en-US" baseline="-25000"/>
              <a:t>IGMF</a:t>
            </a:r>
            <a:r>
              <a:rPr lang="en-US" altLang="en-US"/>
              <a:t> &gt; 10</a:t>
            </a:r>
            <a:r>
              <a:rPr lang="en-US" altLang="en-US" baseline="30000"/>
              <a:t>-18</a:t>
            </a:r>
            <a:r>
              <a:rPr lang="en-US" altLang="en-US"/>
              <a:t> G</a:t>
            </a:r>
          </a:p>
        </p:txBody>
      </p:sp>
      <p:sp>
        <p:nvSpPr>
          <p:cNvPr id="45079" name="Text Box 26"/>
          <p:cNvSpPr txBox="1">
            <a:spLocks noChangeArrowheads="1"/>
          </p:cNvSpPr>
          <p:nvPr/>
        </p:nvSpPr>
        <p:spPr bwMode="auto">
          <a:xfrm>
            <a:off x="7254875" y="4511675"/>
            <a:ext cx="30956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700"/>
              <a:t>~</a:t>
            </a:r>
          </a:p>
        </p:txBody>
      </p:sp>
      <p:sp>
        <p:nvSpPr>
          <p:cNvPr id="45080" name="Text Box 27"/>
          <p:cNvSpPr txBox="1">
            <a:spLocks noChangeArrowheads="1"/>
          </p:cNvSpPr>
          <p:nvPr/>
        </p:nvSpPr>
        <p:spPr bwMode="auto">
          <a:xfrm>
            <a:off x="6269038" y="4862513"/>
            <a:ext cx="23733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/>
              <a:t>(relaxing assumption of</a:t>
            </a:r>
          </a:p>
          <a:p>
            <a:pPr eaLnBrk="1" hangingPunct="1"/>
            <a:r>
              <a:rPr lang="en-US" altLang="en-US" sz="1600"/>
              <a:t>extended TeV emission)</a:t>
            </a:r>
          </a:p>
        </p:txBody>
      </p:sp>
      <p:pic>
        <p:nvPicPr>
          <p:cNvPr id="45081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74963"/>
            <a:ext cx="5181600" cy="390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76800" y="3048000"/>
            <a:ext cx="43815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083" name="Text Box 29"/>
          <p:cNvSpPr txBox="1">
            <a:spLocks noChangeArrowheads="1"/>
          </p:cNvSpPr>
          <p:nvPr/>
        </p:nvSpPr>
        <p:spPr bwMode="auto">
          <a:xfrm>
            <a:off x="5638800" y="5700713"/>
            <a:ext cx="2025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000"/>
              <a:t>(CD, Cavadini, Razzaque, Finke,</a:t>
            </a:r>
          </a:p>
          <a:p>
            <a:pPr eaLnBrk="1" hangingPunct="1"/>
            <a:r>
              <a:rPr lang="en-US" altLang="en-US" sz="1000"/>
              <a:t>Chiang, Lott, 2011)</a:t>
            </a:r>
          </a:p>
        </p:txBody>
      </p:sp>
      <p:sp>
        <p:nvSpPr>
          <p:cNvPr id="45084" name="Text Box 29"/>
          <p:cNvSpPr txBox="1">
            <a:spLocks noChangeArrowheads="1"/>
          </p:cNvSpPr>
          <p:nvPr/>
        </p:nvSpPr>
        <p:spPr bwMode="auto">
          <a:xfrm>
            <a:off x="5943600" y="3944938"/>
            <a:ext cx="2765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000"/>
              <a:t>(Neronov &amp; Vovk 2010; Tavecchio et al. 2010)</a:t>
            </a:r>
          </a:p>
        </p:txBody>
      </p:sp>
      <p:sp>
        <p:nvSpPr>
          <p:cNvPr id="4508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B9C853B-C33E-4868-89AE-65E6670DAD2C}" type="slidenum">
              <a:rPr lang="en-US" altLang="en-US"/>
              <a:pPr eaLnBrk="1" hangingPunct="1"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9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577" y="914400"/>
            <a:ext cx="3429000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08206" y="196948"/>
            <a:ext cx="5943600" cy="487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200" b="1" dirty="0" smtClean="0">
                <a:solidFill>
                  <a:srgbClr val="000000"/>
                </a:solidFill>
              </a:rPr>
              <a:t>Electromagnetic Signatures of UHECRs</a:t>
            </a:r>
            <a:endParaRPr lang="en-US" altLang="en-US" sz="2200" b="1" dirty="0" smtClean="0">
              <a:solidFill>
                <a:srgbClr val="000000"/>
              </a:solidFill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914400" y="684311"/>
            <a:ext cx="28953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dirty="0" smtClean="0">
                <a:solidFill>
                  <a:srgbClr val="000000"/>
                </a:solidFill>
              </a:rPr>
              <a:t>Photon-induced </a:t>
            </a:r>
            <a:r>
              <a:rPr lang="en-US" altLang="en-US" sz="1400" b="1" dirty="0">
                <a:solidFill>
                  <a:srgbClr val="000000"/>
                </a:solidFill>
              </a:rPr>
              <a:t>cascade in IGM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pic>
        <p:nvPicPr>
          <p:cNvPr id="33796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177" y="3186113"/>
            <a:ext cx="3581400" cy="336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8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39" y="992088"/>
            <a:ext cx="3505200" cy="29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9" name="Text Box 10"/>
          <p:cNvSpPr txBox="1">
            <a:spLocks noChangeArrowheads="1"/>
          </p:cNvSpPr>
          <p:nvPr/>
        </p:nvSpPr>
        <p:spPr bwMode="auto">
          <a:xfrm>
            <a:off x="5473036" y="6396136"/>
            <a:ext cx="14558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smtClean="0">
                <a:solidFill>
                  <a:srgbClr val="000000"/>
                </a:solidFill>
              </a:rPr>
              <a:t>Murase </a:t>
            </a:r>
            <a:r>
              <a:rPr lang="en-US" altLang="en-US" sz="1200" dirty="0">
                <a:solidFill>
                  <a:srgbClr val="000000"/>
                </a:solidFill>
              </a:rPr>
              <a:t>et al. 2012</a:t>
            </a:r>
          </a:p>
        </p:txBody>
      </p:sp>
      <p:pic>
        <p:nvPicPr>
          <p:cNvPr id="103450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195" y="4114800"/>
            <a:ext cx="3276600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453" name="Group 29"/>
          <p:cNvGrpSpPr>
            <a:grpSpLocks/>
          </p:cNvGrpSpPr>
          <p:nvPr/>
        </p:nvGrpSpPr>
        <p:grpSpPr bwMode="auto">
          <a:xfrm>
            <a:off x="211431" y="4132262"/>
            <a:ext cx="4925482" cy="2344738"/>
            <a:chOff x="192" y="2784"/>
            <a:chExt cx="2976" cy="1379"/>
          </a:xfrm>
        </p:grpSpPr>
        <p:pic>
          <p:nvPicPr>
            <p:cNvPr id="33803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784"/>
              <a:ext cx="2976" cy="1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919" y="3908"/>
              <a:ext cx="1101" cy="1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 err="1">
                  <a:solidFill>
                    <a:srgbClr val="FFFFFF">
                      <a:lumMod val="85000"/>
                    </a:srgbClr>
                  </a:solidFill>
                </a:rPr>
                <a:t>Polisensky</a:t>
              </a:r>
              <a:r>
                <a:rPr lang="en-US" sz="1200" dirty="0">
                  <a:solidFill>
                    <a:srgbClr val="FFFFFF">
                      <a:lumMod val="85000"/>
                    </a:srgbClr>
                  </a:solidFill>
                </a:rPr>
                <a:t> &amp; </a:t>
              </a:r>
              <a:r>
                <a:rPr lang="en-US" sz="1200" dirty="0" err="1">
                  <a:solidFill>
                    <a:srgbClr val="FFFFFF">
                      <a:lumMod val="85000"/>
                    </a:srgbClr>
                  </a:solidFill>
                </a:rPr>
                <a:t>Ricotti</a:t>
              </a:r>
              <a:r>
                <a:rPr lang="en-US" sz="1200" dirty="0">
                  <a:solidFill>
                    <a:srgbClr val="FFFFFF">
                      <a:lumMod val="85000"/>
                    </a:srgbClr>
                  </a:solidFill>
                </a:rPr>
                <a:t> 2011</a:t>
              </a:r>
            </a:p>
          </p:txBody>
        </p:sp>
      </p:grpSp>
      <p:sp>
        <p:nvSpPr>
          <p:cNvPr id="3380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B6C0C8-466A-4401-83FE-BEEDFB702A25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36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5920677" y="658911"/>
            <a:ext cx="30283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b="1" dirty="0" smtClean="0">
                <a:solidFill>
                  <a:srgbClr val="000000"/>
                </a:solidFill>
              </a:rPr>
              <a:t>UHECR-induced </a:t>
            </a:r>
            <a:r>
              <a:rPr lang="en-US" altLang="en-US" sz="1400" b="1" dirty="0">
                <a:solidFill>
                  <a:srgbClr val="000000"/>
                </a:solidFill>
              </a:rPr>
              <a:t>cascade in IGM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5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3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300"/>
                                        <p:tgtEl>
                                          <p:spTgt spid="10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806" y="827462"/>
            <a:ext cx="6039194" cy="402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90600" y="381000"/>
            <a:ext cx="7181850" cy="50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z="2200" dirty="0" smtClean="0"/>
              <a:t>&gt;10 GeV Sources Explained by Cascade Emission</a:t>
            </a:r>
            <a:endParaRPr lang="en-US" altLang="en-US" sz="2200" dirty="0" smtClean="0">
              <a:latin typeface="Symbol" pitchFamily="18" charset="2"/>
            </a:endParaRPr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4038600" y="5181600"/>
            <a:ext cx="483283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0000"/>
                </a:solidFill>
              </a:rPr>
              <a:t>Normalization imposed to fit &gt; 10 GeV Fermi-LAT spectrum from cascade emission</a:t>
            </a:r>
          </a:p>
          <a:p>
            <a:pPr marL="285750" indent="-2857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marL="285750" indent="-2857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0000"/>
                </a:solidFill>
              </a:rPr>
              <a:t>Definitive test of UHECR Hypothesis with CTA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313489" y="4306704"/>
            <a:ext cx="14307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 smtClean="0">
                <a:solidFill>
                  <a:srgbClr val="000000"/>
                </a:solidFill>
              </a:rPr>
              <a:t>Takami</a:t>
            </a:r>
            <a:r>
              <a:rPr lang="en-US" altLang="en-US" sz="1200" dirty="0" smtClean="0">
                <a:solidFill>
                  <a:srgbClr val="000000"/>
                </a:solidFill>
              </a:rPr>
              <a:t> </a:t>
            </a:r>
            <a:r>
              <a:rPr lang="en-US" altLang="en-US" sz="1200" dirty="0">
                <a:solidFill>
                  <a:srgbClr val="000000"/>
                </a:solidFill>
              </a:rPr>
              <a:t>et al. </a:t>
            </a:r>
            <a:r>
              <a:rPr lang="en-US" altLang="en-US" sz="1200" dirty="0" smtClean="0">
                <a:solidFill>
                  <a:srgbClr val="000000"/>
                </a:solidFill>
              </a:rPr>
              <a:t>2013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8242" y="4583703"/>
            <a:ext cx="5638800" cy="4454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990600"/>
            <a:ext cx="3657600" cy="216535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b="1" dirty="0" err="1" smtClean="0">
                <a:latin typeface="Calibri" pitchFamily="34" charset="0"/>
              </a:rPr>
              <a:t>GeV-TeV</a:t>
            </a:r>
            <a:r>
              <a:rPr lang="en-US" sz="1800" b="1" dirty="0" smtClean="0">
                <a:latin typeface="Calibri" pitchFamily="34" charset="0"/>
              </a:rPr>
              <a:t> sources</a:t>
            </a:r>
          </a:p>
          <a:p>
            <a:pPr lvl="1" eaLnBrk="1" hangingPunct="1">
              <a:defRPr/>
            </a:pPr>
            <a:r>
              <a:rPr lang="en-US" sz="1400" b="1" dirty="0">
                <a:latin typeface="Calibri" pitchFamily="34" charset="0"/>
              </a:rPr>
              <a:t>EBL effects greater on more     distant </a:t>
            </a:r>
            <a:r>
              <a:rPr lang="en-US" sz="1400" b="1" dirty="0" smtClean="0">
                <a:latin typeface="Calibri" pitchFamily="34" charset="0"/>
              </a:rPr>
              <a:t>blazars</a:t>
            </a:r>
          </a:p>
          <a:p>
            <a:pPr lvl="1" eaLnBrk="1" hangingPunct="1">
              <a:defRPr/>
            </a:pPr>
            <a:endParaRPr lang="en-US" sz="1000" b="1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US" sz="1800" b="1" dirty="0" smtClean="0">
                <a:latin typeface="Calibri" pitchFamily="34" charset="0"/>
              </a:rPr>
              <a:t>Model &gt;10 </a:t>
            </a:r>
            <a:r>
              <a:rPr lang="en-US" sz="1800" b="1" dirty="0" err="1" smtClean="0">
                <a:latin typeface="Calibri" pitchFamily="34" charset="0"/>
              </a:rPr>
              <a:t>GeV</a:t>
            </a:r>
            <a:r>
              <a:rPr lang="en-US" sz="1800" b="1" dirty="0" smtClean="0">
                <a:latin typeface="Calibri" pitchFamily="34" charset="0"/>
              </a:rPr>
              <a:t> Fermi-LAT emission by cascades</a:t>
            </a:r>
            <a:endParaRPr lang="en-US" sz="1400" b="1" dirty="0" smtClean="0">
              <a:latin typeface="Calibri" pitchFamily="34" charset="0"/>
            </a:endParaRPr>
          </a:p>
          <a:p>
            <a:pPr marL="457200" lvl="1" indent="0" eaLnBrk="1" hangingPunct="1">
              <a:buNone/>
              <a:defRPr/>
            </a:pPr>
            <a:r>
              <a:rPr lang="en-US" sz="1800" b="1" dirty="0" err="1" smtClean="0">
                <a:solidFill>
                  <a:schemeClr val="tx1"/>
                </a:solidFill>
                <a:latin typeface="Symbol" pitchFamily="18" charset="2"/>
              </a:rPr>
              <a:t>gg</a:t>
            </a:r>
            <a:r>
              <a:rPr lang="en-US" sz="1800" b="1" dirty="0" smtClean="0">
                <a:solidFill>
                  <a:schemeClr val="tx1"/>
                </a:solidFill>
                <a:latin typeface="Calibri" pitchFamily="34" charset="0"/>
              </a:rPr>
              <a:t>/Compton cascade</a:t>
            </a:r>
          </a:p>
          <a:p>
            <a:pPr lvl="1" eaLnBrk="1" hangingPunct="1">
              <a:defRPr/>
            </a:pPr>
            <a:r>
              <a:rPr lang="en-US" sz="1400" b="1" dirty="0" err="1" smtClean="0">
                <a:latin typeface="Calibri" pitchFamily="34" charset="0"/>
              </a:rPr>
              <a:t>Kneiske</a:t>
            </a:r>
            <a:r>
              <a:rPr lang="en-US" sz="1400" b="1" dirty="0" smtClean="0">
                <a:latin typeface="Calibri" pitchFamily="34" charset="0"/>
              </a:rPr>
              <a:t> et al. (2004) EBL models</a:t>
            </a:r>
          </a:p>
          <a:p>
            <a:pPr lvl="1" eaLnBrk="1" hangingPunct="1">
              <a:defRPr/>
            </a:pPr>
            <a:r>
              <a:rPr lang="en-US" sz="1400" b="1" dirty="0" smtClean="0">
                <a:latin typeface="Calibri" pitchFamily="34" charset="0"/>
              </a:rPr>
              <a:t>Assume no suppression from IGMF     </a:t>
            </a:r>
            <a:r>
              <a:rPr lang="en-US" sz="1400" b="1" dirty="0">
                <a:latin typeface="Calibri" pitchFamily="34" charset="0"/>
              </a:rPr>
              <a:t>(B</a:t>
            </a:r>
            <a:r>
              <a:rPr lang="en-US" sz="1400" b="1" baseline="-25000" dirty="0">
                <a:latin typeface="Calibri" pitchFamily="34" charset="0"/>
              </a:rPr>
              <a:t>IGMF</a:t>
            </a:r>
            <a:r>
              <a:rPr lang="en-US" sz="1400" b="1" dirty="0" smtClean="0">
                <a:latin typeface="Calibri" pitchFamily="34" charset="0"/>
              </a:rPr>
              <a:t> &lt; 10</a:t>
            </a:r>
            <a:r>
              <a:rPr lang="en-US" sz="1400" b="1" baseline="30000" dirty="0" smtClean="0">
                <a:latin typeface="Calibri" pitchFamily="34" charset="0"/>
              </a:rPr>
              <a:t>-15</a:t>
            </a:r>
            <a:r>
              <a:rPr lang="en-US" sz="1400" b="1" dirty="0" smtClean="0">
                <a:latin typeface="Calibri" pitchFamily="34" charset="0"/>
              </a:rPr>
              <a:t> G)</a:t>
            </a:r>
          </a:p>
          <a:p>
            <a:pPr lvl="1" eaLnBrk="1" hangingPunct="1">
              <a:defRPr/>
            </a:pPr>
            <a:r>
              <a:rPr lang="en-US" sz="1400" b="1" dirty="0" smtClean="0">
                <a:latin typeface="Calibri" pitchFamily="34" charset="0"/>
              </a:rPr>
              <a:t>Intrinsic spectrum F(</a:t>
            </a:r>
            <a:r>
              <a:rPr lang="en-US" sz="1400" b="1" dirty="0" err="1" smtClean="0">
                <a:latin typeface="Calibri" pitchFamily="34" charset="0"/>
              </a:rPr>
              <a:t>E</a:t>
            </a:r>
            <a:r>
              <a:rPr lang="en-US" sz="1400" b="1" baseline="-25000" dirty="0" err="1" smtClean="0">
                <a:latin typeface="Symbol" pitchFamily="18" charset="2"/>
              </a:rPr>
              <a:t>g</a:t>
            </a:r>
            <a:r>
              <a:rPr lang="en-US" sz="1400" b="1" dirty="0" smtClean="0">
                <a:latin typeface="Calibri" pitchFamily="34" charset="0"/>
              </a:rPr>
              <a:t>) </a:t>
            </a:r>
            <a:r>
              <a:rPr lang="en-US" sz="1400" b="1" dirty="0" smtClean="0">
                <a:latin typeface="Calibri" pitchFamily="34" charset="0"/>
                <a:sym typeface="Symbol"/>
              </a:rPr>
              <a:t></a:t>
            </a:r>
            <a:r>
              <a:rPr lang="en-US" sz="1400" b="1" dirty="0" smtClean="0">
                <a:latin typeface="Calibri" pitchFamily="34" charset="0"/>
              </a:rPr>
              <a:t>E</a:t>
            </a:r>
            <a:r>
              <a:rPr lang="en-US" sz="1400" b="1" baseline="-25000" dirty="0" smtClean="0">
                <a:latin typeface="Symbol" pitchFamily="18" charset="2"/>
              </a:rPr>
              <a:t>g</a:t>
            </a:r>
            <a:r>
              <a:rPr lang="en-US" sz="1400" b="1" baseline="30000" dirty="0" smtClean="0">
                <a:latin typeface="Calibri" pitchFamily="34" charset="0"/>
              </a:rPr>
              <a:t>-1.76</a:t>
            </a:r>
            <a:r>
              <a:rPr lang="en-US" sz="1400" b="1" dirty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,     5.6 GeV &lt; </a:t>
            </a:r>
            <a:r>
              <a:rPr lang="en-US" sz="1400" b="1" dirty="0" err="1" smtClean="0">
                <a:latin typeface="Calibri" pitchFamily="34" charset="0"/>
              </a:rPr>
              <a:t>E</a:t>
            </a:r>
            <a:r>
              <a:rPr lang="en-US" sz="1400" b="1" baseline="-25000" dirty="0" err="1" smtClean="0">
                <a:latin typeface="Symbol" pitchFamily="18" charset="2"/>
              </a:rPr>
              <a:t>g</a:t>
            </a:r>
            <a:r>
              <a:rPr lang="en-US" sz="1400" b="1" dirty="0" smtClean="0">
                <a:latin typeface="Calibri" pitchFamily="34" charset="0"/>
              </a:rPr>
              <a:t> &lt; 100 </a:t>
            </a:r>
            <a:r>
              <a:rPr lang="en-US" sz="1400" b="1" dirty="0" err="1" smtClean="0">
                <a:latin typeface="Calibri" pitchFamily="34" charset="0"/>
              </a:rPr>
              <a:t>TeV</a:t>
            </a:r>
            <a:endParaRPr lang="en-US" sz="1400" b="1" dirty="0" smtClean="0">
              <a:latin typeface="Calibri" pitchFamily="34" charset="0"/>
            </a:endParaRPr>
          </a:p>
          <a:p>
            <a:pPr lvl="1" eaLnBrk="1" hangingPunct="1">
              <a:defRPr/>
            </a:pPr>
            <a:endParaRPr lang="en-US" sz="1800" b="1" dirty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US" sz="1800" b="1" dirty="0" smtClean="0">
                <a:solidFill>
                  <a:schemeClr val="tx1"/>
                </a:solidFill>
                <a:latin typeface="Calibri" pitchFamily="34" charset="0"/>
              </a:rPr>
              <a:t>UHECR-induced cascade</a:t>
            </a:r>
          </a:p>
          <a:p>
            <a:pPr lvl="1" eaLnBrk="1" hangingPunct="1">
              <a:defRPr/>
            </a:pPr>
            <a:r>
              <a:rPr lang="en-US" sz="1400" b="1" dirty="0" smtClean="0">
                <a:solidFill>
                  <a:srgbClr val="333399"/>
                </a:solidFill>
                <a:latin typeface="Calibri" pitchFamily="34" charset="0"/>
              </a:rPr>
              <a:t>Bethe-</a:t>
            </a:r>
            <a:r>
              <a:rPr lang="en-US" sz="1400" b="1" dirty="0" err="1" smtClean="0">
                <a:solidFill>
                  <a:srgbClr val="333399"/>
                </a:solidFill>
                <a:latin typeface="Calibri" pitchFamily="34" charset="0"/>
              </a:rPr>
              <a:t>Heitler</a:t>
            </a:r>
            <a:r>
              <a:rPr lang="en-US" sz="1400" b="1" dirty="0" smtClean="0">
                <a:solidFill>
                  <a:srgbClr val="333399"/>
                </a:solidFill>
                <a:latin typeface="Calibri" pitchFamily="34" charset="0"/>
              </a:rPr>
              <a:t> pair production</a:t>
            </a:r>
            <a:endParaRPr lang="en-US" sz="1000" b="1" dirty="0">
              <a:latin typeface="Calibri" pitchFamily="34" charset="0"/>
            </a:endParaRPr>
          </a:p>
          <a:p>
            <a:pPr lvl="1" eaLnBrk="1" hangingPunct="1">
              <a:defRPr/>
            </a:pPr>
            <a:r>
              <a:rPr lang="en-US" sz="1400" b="1" dirty="0">
                <a:latin typeface="Calibri" pitchFamily="34" charset="0"/>
              </a:rPr>
              <a:t>Assume no suppression from IGMF     (B</a:t>
            </a:r>
            <a:r>
              <a:rPr lang="en-US" sz="1400" b="1" baseline="-25000" dirty="0">
                <a:latin typeface="Calibri" pitchFamily="34" charset="0"/>
              </a:rPr>
              <a:t>IGMF </a:t>
            </a:r>
            <a:r>
              <a:rPr lang="en-US" sz="1400" b="1" dirty="0">
                <a:latin typeface="Calibri" pitchFamily="34" charset="0"/>
              </a:rPr>
              <a:t>&lt; 10</a:t>
            </a:r>
            <a:r>
              <a:rPr lang="en-US" sz="1400" b="1" baseline="30000" dirty="0">
                <a:latin typeface="Calibri" pitchFamily="34" charset="0"/>
              </a:rPr>
              <a:t>-12</a:t>
            </a:r>
            <a:r>
              <a:rPr lang="en-US" sz="1400" b="1" dirty="0">
                <a:latin typeface="Calibri" pitchFamily="34" charset="0"/>
              </a:rPr>
              <a:t> G</a:t>
            </a:r>
            <a:r>
              <a:rPr lang="en-US" sz="1400" b="1" dirty="0" smtClean="0">
                <a:latin typeface="Calibri" pitchFamily="34" charset="0"/>
              </a:rPr>
              <a:t>)</a:t>
            </a:r>
            <a:endParaRPr lang="en-US" sz="1400" b="1" dirty="0" smtClean="0">
              <a:solidFill>
                <a:srgbClr val="333399"/>
              </a:solidFill>
              <a:latin typeface="Calibri" pitchFamily="34" charset="0"/>
            </a:endParaRPr>
          </a:p>
          <a:p>
            <a:pPr lvl="1" eaLnBrk="1" hangingPunct="1">
              <a:defRPr/>
            </a:pPr>
            <a:r>
              <a:rPr lang="en-US" sz="1400" b="1" dirty="0" smtClean="0">
                <a:latin typeface="Calibri" pitchFamily="34" charset="0"/>
              </a:rPr>
              <a:t>UHECR proton spectrum:     </a:t>
            </a:r>
          </a:p>
          <a:p>
            <a:pPr marL="457200" lvl="1" indent="0" eaLnBrk="1" hangingPunct="1">
              <a:buNone/>
              <a:defRPr/>
            </a:pPr>
            <a:r>
              <a:rPr lang="en-US" sz="1400" b="1" dirty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       F(</a:t>
            </a:r>
            <a:r>
              <a:rPr lang="en-US" sz="1400" b="1" dirty="0" err="1" smtClean="0">
                <a:latin typeface="Calibri" pitchFamily="34" charset="0"/>
              </a:rPr>
              <a:t>E</a:t>
            </a:r>
            <a:r>
              <a:rPr lang="en-US" sz="1400" b="1" baseline="-25000" dirty="0" err="1" smtClean="0">
                <a:latin typeface="Calibri" pitchFamily="34" charset="0"/>
              </a:rPr>
              <a:t>p</a:t>
            </a:r>
            <a:r>
              <a:rPr lang="en-US" sz="1400" b="1" dirty="0" smtClean="0">
                <a:latin typeface="Calibri" pitchFamily="34" charset="0"/>
              </a:rPr>
              <a:t>) </a:t>
            </a:r>
            <a:r>
              <a:rPr lang="en-US" sz="1400" b="1" dirty="0">
                <a:latin typeface="Calibri" pitchFamily="34" charset="0"/>
                <a:sym typeface="Symbol"/>
              </a:rPr>
              <a:t> </a:t>
            </a:r>
            <a:r>
              <a:rPr lang="en-US" sz="1400" b="1" dirty="0" smtClean="0">
                <a:latin typeface="Calibri" pitchFamily="34" charset="0"/>
              </a:rPr>
              <a:t>E</a:t>
            </a:r>
            <a:r>
              <a:rPr lang="en-US" sz="1400" b="1" baseline="-25000" dirty="0" smtClean="0">
                <a:latin typeface="Calibri" pitchFamily="34" charset="0"/>
              </a:rPr>
              <a:t>p</a:t>
            </a:r>
            <a:r>
              <a:rPr lang="en-US" sz="1400" b="1" baseline="30000" dirty="0" smtClean="0">
                <a:latin typeface="Calibri" pitchFamily="34" charset="0"/>
              </a:rPr>
              <a:t>-2.6</a:t>
            </a:r>
            <a:r>
              <a:rPr lang="en-US" sz="1400" b="1" dirty="0" smtClean="0">
                <a:latin typeface="Calibri" pitchFamily="34" charset="0"/>
              </a:rPr>
              <a:t>exp(- </a:t>
            </a:r>
            <a:r>
              <a:rPr lang="en-US" sz="1400" b="1" dirty="0" err="1" smtClean="0">
                <a:latin typeface="Calibri" pitchFamily="34" charset="0"/>
              </a:rPr>
              <a:t>E</a:t>
            </a:r>
            <a:r>
              <a:rPr lang="en-US" sz="1400" b="1" baseline="-25000" dirty="0" err="1" smtClean="0">
                <a:latin typeface="Calibri" pitchFamily="34" charset="0"/>
              </a:rPr>
              <a:t>p</a:t>
            </a:r>
            <a:r>
              <a:rPr lang="en-US" sz="1400" b="1" baseline="-25000" dirty="0" smtClean="0">
                <a:latin typeface="Calibri" pitchFamily="34" charset="0"/>
              </a:rPr>
              <a:t> </a:t>
            </a:r>
            <a:r>
              <a:rPr lang="en-US" sz="1400" b="1" dirty="0" smtClean="0">
                <a:latin typeface="Calibri" pitchFamily="34" charset="0"/>
              </a:rPr>
              <a:t>/10</a:t>
            </a:r>
            <a:r>
              <a:rPr lang="en-US" sz="1400" b="1" baseline="30000" dirty="0" smtClean="0">
                <a:latin typeface="Calibri" pitchFamily="34" charset="0"/>
              </a:rPr>
              <a:t>19</a:t>
            </a:r>
            <a:r>
              <a:rPr lang="en-US" sz="1400" b="1" dirty="0" smtClean="0">
                <a:latin typeface="Calibri" pitchFamily="34" charset="0"/>
              </a:rPr>
              <a:t> eV)</a:t>
            </a:r>
            <a:endParaRPr lang="en-US" sz="1100" b="1" dirty="0" smtClean="0">
              <a:solidFill>
                <a:srgbClr val="333399"/>
              </a:solidFill>
              <a:latin typeface="Calibri" pitchFamily="34" charset="0"/>
            </a:endParaRPr>
          </a:p>
          <a:p>
            <a:pPr lvl="1" eaLnBrk="1" hangingPunct="1">
              <a:defRPr/>
            </a:pPr>
            <a:endParaRPr lang="en-US" sz="1100" b="1" dirty="0" smtClean="0">
              <a:solidFill>
                <a:srgbClr val="333399"/>
              </a:solidFill>
              <a:latin typeface="Calibri" pitchFamily="34" charset="0"/>
            </a:endParaRP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4966737" y="4664073"/>
            <a:ext cx="2671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KUV 00311-1938 (z = 0.61)</a:t>
            </a:r>
          </a:p>
        </p:txBody>
      </p:sp>
    </p:spTree>
    <p:extLst>
      <p:ext uri="{BB962C8B-B14F-4D97-AF65-F5344CB8AC3E}">
        <p14:creationId xmlns:p14="http://schemas.microsoft.com/office/powerpoint/2010/main" val="246080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75" y="723900"/>
            <a:ext cx="467836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31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641" y="886729"/>
            <a:ext cx="4648095" cy="3800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95800" y="4364038"/>
            <a:ext cx="4419600" cy="12747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7107" name="Slide Number Placeholder 4"/>
          <p:cNvSpPr txBox="1">
            <a:spLocks noGrp="1"/>
          </p:cNvSpPr>
          <p:nvPr/>
        </p:nvSpPr>
        <p:spPr bwMode="auto">
          <a:xfrm>
            <a:off x="6553200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3585"/>
            <a:ext cx="822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en-US" sz="2200" b="1" dirty="0" smtClean="0"/>
              <a:t>GeV-TeV Radiation in 4C +21.35 from </a:t>
            </a:r>
            <a:r>
              <a:rPr lang="en-US" altLang="en-US" sz="2200" b="1" dirty="0" err="1" smtClean="0"/>
              <a:t>Hadronic</a:t>
            </a:r>
            <a:r>
              <a:rPr lang="en-US" altLang="en-US" sz="2200" b="1" dirty="0" smtClean="0"/>
              <a:t> Processes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95800" y="5562600"/>
            <a:ext cx="228600" cy="458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3"/>
          <p:cNvSpPr/>
          <p:nvPr/>
        </p:nvSpPr>
        <p:spPr>
          <a:xfrm>
            <a:off x="0" y="6096000"/>
            <a:ext cx="381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7112" name="Rectangle 14"/>
          <p:cNvSpPr>
            <a:spLocks noChangeArrowheads="1"/>
          </p:cNvSpPr>
          <p:nvPr/>
        </p:nvSpPr>
        <p:spPr bwMode="auto">
          <a:xfrm>
            <a:off x="0" y="5638800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7114" name="TextBox 2"/>
          <p:cNvSpPr txBox="1">
            <a:spLocks noChangeArrowheads="1"/>
          </p:cNvSpPr>
          <p:nvPr/>
        </p:nvSpPr>
        <p:spPr bwMode="auto">
          <a:xfrm>
            <a:off x="619125" y="4364038"/>
            <a:ext cx="41216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 smtClean="0">
                <a:solidFill>
                  <a:srgbClr val="000000"/>
                </a:solidFill>
              </a:rPr>
              <a:t>Ultra-relativistic leptons from UHECRs:</a:t>
            </a:r>
            <a:endParaRPr lang="en-US" altLang="en-US" dirty="0">
              <a:solidFill>
                <a:srgbClr val="000000"/>
              </a:solidFill>
            </a:endParaRPr>
          </a:p>
          <a:p>
            <a:pPr eaLnBrk="1" hangingPunct="1"/>
            <a:endParaRPr lang="en-US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47115" name="Object 4"/>
          <p:cNvGraphicFramePr>
            <a:graphicFrameLocks noChangeAspect="1"/>
          </p:cNvGraphicFramePr>
          <p:nvPr/>
        </p:nvGraphicFramePr>
        <p:xfrm>
          <a:off x="619125" y="4686300"/>
          <a:ext cx="3521075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87" name="Equation" r:id="rId5" imgW="2019300" imgH="482600" progId="Equation.3">
                  <p:embed/>
                </p:oleObj>
              </mc:Choice>
              <mc:Fallback>
                <p:oleObj name="Equation" r:id="rId5" imgW="20193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25" y="4686300"/>
                        <a:ext cx="3521075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6" name="TextBox 17"/>
          <p:cNvSpPr txBox="1">
            <a:spLocks noChangeArrowheads="1"/>
          </p:cNvSpPr>
          <p:nvPr/>
        </p:nvSpPr>
        <p:spPr bwMode="auto">
          <a:xfrm>
            <a:off x="457200" y="5562600"/>
            <a:ext cx="27542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00"/>
                </a:solidFill>
              </a:rPr>
              <a:t>Make synchrotron </a:t>
            </a:r>
            <a:r>
              <a:rPr lang="en-US" altLang="en-US" dirty="0" smtClean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en-US" dirty="0" smtClean="0">
                <a:solidFill>
                  <a:srgbClr val="000000"/>
                </a:solidFill>
              </a:rPr>
              <a:t>-rays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11638" y="5219700"/>
            <a:ext cx="4813300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7118" name="Rectangle 3"/>
          <p:cNvSpPr>
            <a:spLocks noChangeArrowheads="1"/>
          </p:cNvSpPr>
          <p:nvPr/>
        </p:nvSpPr>
        <p:spPr bwMode="auto">
          <a:xfrm>
            <a:off x="6446042" y="4687094"/>
            <a:ext cx="23479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0000"/>
                </a:solidFill>
              </a:rPr>
              <a:t>Dermer, Murase, </a:t>
            </a:r>
            <a:r>
              <a:rPr lang="en-US" altLang="en-US" sz="1200" dirty="0" err="1">
                <a:solidFill>
                  <a:srgbClr val="000000"/>
                </a:solidFill>
              </a:rPr>
              <a:t>Takami</a:t>
            </a:r>
            <a:r>
              <a:rPr lang="en-US" altLang="en-US" sz="1200" dirty="0">
                <a:solidFill>
                  <a:srgbClr val="000000"/>
                </a:solidFill>
              </a:rPr>
              <a:t> (2012)</a:t>
            </a:r>
          </a:p>
        </p:txBody>
      </p:sp>
      <p:pic>
        <p:nvPicPr>
          <p:cNvPr id="47119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125538"/>
            <a:ext cx="4116387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0" name="TextBox 3"/>
          <p:cNvSpPr txBox="1">
            <a:spLocks noChangeArrowheads="1"/>
          </p:cNvSpPr>
          <p:nvPr/>
        </p:nvSpPr>
        <p:spPr bwMode="auto">
          <a:xfrm>
            <a:off x="4211638" y="5681703"/>
            <a:ext cx="47232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Detailed </a:t>
            </a:r>
            <a:r>
              <a:rPr lang="en-US" altLang="en-US" dirty="0" err="1" smtClean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GeV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and 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VHE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studies with Fermi/CTA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712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307942C-231B-49B4-A0FB-372A29ED358C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38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21530" name="Picture 2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95" y="1125538"/>
            <a:ext cx="4402436" cy="3076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5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14400"/>
          </a:xfrm>
        </p:spPr>
        <p:txBody>
          <a:bodyPr/>
          <a:lstStyle/>
          <a:p>
            <a:pPr eaLnBrk="1" hangingPunct="1"/>
            <a:r>
              <a:rPr lang="en-US" altLang="en-US" sz="2200" b="1" dirty="0" smtClean="0"/>
              <a:t>Neutrino Production in FSRQs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8600" y="4953000"/>
            <a:ext cx="4953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Broad-line region (Ly </a:t>
            </a:r>
            <a:r>
              <a:rPr lang="en-US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a)</a:t>
            </a:r>
            <a:r>
              <a:rPr lang="en-US" sz="1600" dirty="0" smtClean="0">
                <a:solidFill>
                  <a:srgbClr val="000000"/>
                </a:solidFill>
              </a:rPr>
              <a:t> radiation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</a:rPr>
              <a:t>Threshold </a:t>
            </a:r>
            <a:r>
              <a:rPr lang="en-US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1600" baseline="-25000" dirty="0" smtClean="0">
                <a:solidFill>
                  <a:srgbClr val="000000"/>
                </a:solidFill>
              </a:rPr>
              <a:t>p</a:t>
            </a:r>
            <a:r>
              <a:rPr lang="en-US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0</a:t>
            </a:r>
            <a:r>
              <a:rPr lang="en-US" sz="1600" dirty="0" smtClean="0">
                <a:solidFill>
                  <a:srgbClr val="000000"/>
                </a:solidFill>
              </a:rPr>
              <a:t> &gt;~ 400, so most neutrinos are made with energy E</a:t>
            </a:r>
            <a:r>
              <a:rPr lang="en-US" sz="1600" baseline="-25000" dirty="0" smtClean="0">
                <a:solidFill>
                  <a:srgbClr val="000000"/>
                </a:solidFill>
                <a:latin typeface="Symbol" panose="05050102010706020507" pitchFamily="18" charset="2"/>
              </a:rPr>
              <a:t>n</a:t>
            </a:r>
            <a:r>
              <a:rPr lang="en-US" sz="1600" dirty="0" smtClean="0">
                <a:solidFill>
                  <a:srgbClr val="000000"/>
                </a:solidFill>
              </a:rPr>
              <a:t> ~ 0.05 m</a:t>
            </a:r>
            <a:r>
              <a:rPr lang="en-US" sz="1600" baseline="-25000" dirty="0" smtClean="0">
                <a:solidFill>
                  <a:srgbClr val="000000"/>
                </a:solidFill>
              </a:rPr>
              <a:t>p</a:t>
            </a:r>
            <a:r>
              <a:rPr lang="en-US" sz="1600" dirty="0" smtClean="0">
                <a:solidFill>
                  <a:srgbClr val="000000"/>
                </a:solidFill>
              </a:rPr>
              <a:t>c</a:t>
            </a:r>
            <a:r>
              <a:rPr lang="en-US" sz="1600" baseline="30000" dirty="0" smtClean="0">
                <a:solidFill>
                  <a:srgbClr val="000000"/>
                </a:solidFill>
              </a:rPr>
              <a:t>2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p</a:t>
            </a:r>
            <a:r>
              <a:rPr lang="en-US" sz="1600" dirty="0" smtClean="0">
                <a:solidFill>
                  <a:srgbClr val="000000"/>
                </a:solidFill>
              </a:rPr>
              <a:t> &gt;~ 0.05 </a:t>
            </a:r>
            <a:r>
              <a:rPr lang="en-US" sz="1600" dirty="0" smtClean="0">
                <a:solidFill>
                  <a:srgbClr val="000000"/>
                </a:solidFill>
                <a:sym typeface="Mathematica1"/>
              </a:rPr>
              <a:t>x </a:t>
            </a:r>
            <a:r>
              <a:rPr lang="en-US" sz="1600" dirty="0" smtClean="0">
                <a:solidFill>
                  <a:srgbClr val="000000"/>
                </a:solidFill>
              </a:rPr>
              <a:t>10</a:t>
            </a:r>
            <a:r>
              <a:rPr lang="en-US" sz="1600" baseline="30000" dirty="0" smtClean="0">
                <a:solidFill>
                  <a:srgbClr val="000000"/>
                </a:solidFill>
              </a:rPr>
              <a:t>9</a:t>
            </a:r>
            <a:r>
              <a:rPr lang="en-US" sz="1600" dirty="0" smtClean="0">
                <a:solidFill>
                  <a:srgbClr val="000000"/>
                </a:solidFill>
              </a:rPr>
              <a:t> eV </a:t>
            </a:r>
            <a:r>
              <a:rPr lang="en-US" sz="1600" dirty="0" smtClean="0">
                <a:solidFill>
                  <a:srgbClr val="000000"/>
                </a:solidFill>
                <a:sym typeface="Symbol"/>
              </a:rPr>
              <a:t></a:t>
            </a:r>
            <a:r>
              <a:rPr lang="en-US" sz="1600" dirty="0" smtClean="0">
                <a:solidFill>
                  <a:srgbClr val="000000"/>
                </a:solidFill>
                <a:sym typeface="Mathematica1"/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400 /</a:t>
            </a:r>
            <a:r>
              <a:rPr lang="en-US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smtClean="0">
                <a:solidFill>
                  <a:srgbClr val="000000"/>
                </a:solidFill>
              </a:rPr>
              <a:t>0</a:t>
            </a:r>
            <a:r>
              <a:rPr lang="en-US" sz="1600" dirty="0" smtClean="0">
                <a:solidFill>
                  <a:srgbClr val="000000"/>
                </a:solidFill>
              </a:rPr>
              <a:t> ~ 10</a:t>
            </a:r>
            <a:r>
              <a:rPr lang="en-US" sz="1600" baseline="30000" dirty="0" smtClean="0">
                <a:solidFill>
                  <a:srgbClr val="000000"/>
                </a:solidFill>
              </a:rPr>
              <a:t>15</a:t>
            </a:r>
            <a:r>
              <a:rPr lang="en-US" sz="1600" dirty="0" smtClean="0">
                <a:solidFill>
                  <a:srgbClr val="000000"/>
                </a:solidFill>
              </a:rPr>
              <a:t> eV for </a:t>
            </a:r>
            <a:r>
              <a:rPr lang="en-US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smtClean="0">
                <a:solidFill>
                  <a:srgbClr val="000000"/>
                </a:solidFill>
              </a:rPr>
              <a:t>0</a:t>
            </a:r>
            <a:r>
              <a:rPr lang="en-US" sz="1600" dirty="0" smtClean="0">
                <a:solidFill>
                  <a:srgbClr val="000000"/>
                </a:solidFill>
              </a:rPr>
              <a:t> ~ 2</a:t>
            </a:r>
            <a:r>
              <a:rPr lang="en-US" sz="1600" dirty="0" smtClean="0">
                <a:solidFill>
                  <a:srgbClr val="000000"/>
                </a:solidFill>
                <a:sym typeface="Mathematica1"/>
              </a:rPr>
              <a:t> x </a:t>
            </a:r>
            <a:r>
              <a:rPr lang="en-US" sz="1600" dirty="0" smtClean="0">
                <a:solidFill>
                  <a:srgbClr val="000000"/>
                </a:solidFill>
              </a:rPr>
              <a:t>10</a:t>
            </a:r>
            <a:r>
              <a:rPr lang="en-US" sz="1600" baseline="30000" dirty="0" smtClean="0">
                <a:solidFill>
                  <a:srgbClr val="000000"/>
                </a:solidFill>
              </a:rPr>
              <a:t>-5</a:t>
            </a:r>
            <a:r>
              <a:rPr lang="en-US" sz="1600" dirty="0" smtClean="0">
                <a:solidFill>
                  <a:srgbClr val="000000"/>
                </a:solidFill>
              </a:rPr>
              <a:t> (Ly </a:t>
            </a:r>
            <a:r>
              <a:rPr lang="en-US" sz="1600" dirty="0" smtClean="0">
                <a:solidFill>
                  <a:srgbClr val="000000"/>
                </a:solidFill>
                <a:latin typeface="Symbol" panose="05050102010706020507" pitchFamily="18" charset="2"/>
              </a:rPr>
              <a:t>a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  <a:r>
              <a:rPr lang="en-US" altLang="en-US" sz="1600" dirty="0">
                <a:solidFill>
                  <a:srgbClr val="000000"/>
                </a:solidFill>
              </a:rPr>
              <a:t> </a:t>
            </a:r>
            <a:endParaRPr lang="en-US" altLang="en-US" sz="1600" dirty="0" smtClean="0">
              <a:solidFill>
                <a:srgbClr val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	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Murase</a:t>
            </a:r>
            <a:r>
              <a:rPr lang="en-US" altLang="en-US" sz="1400" dirty="0" smtClean="0">
                <a:solidFill>
                  <a:srgbClr val="000000"/>
                </a:solidFill>
              </a:rPr>
              <a:t>, Inoue, 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Dermer</a:t>
            </a:r>
            <a:r>
              <a:rPr lang="en-US" altLang="en-US" sz="1400" dirty="0" smtClean="0">
                <a:solidFill>
                  <a:srgbClr val="000000"/>
                </a:solidFill>
              </a:rPr>
              <a:t> 2014</a:t>
            </a:r>
            <a:endParaRPr lang="en-US" sz="14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600" b="1" dirty="0" smtClean="0">
              <a:solidFill>
                <a:srgbClr val="FFFFFF">
                  <a:lumMod val="50000"/>
                </a:srgbClr>
              </a:solidFill>
            </a:endParaRPr>
          </a:p>
          <a:p>
            <a:pPr>
              <a:defRPr/>
            </a:pPr>
            <a:endParaRPr lang="en-US" sz="1600" b="1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02" y="3542393"/>
            <a:ext cx="3980239" cy="325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1" y="2420846"/>
            <a:ext cx="2941638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81000" y="990600"/>
            <a:ext cx="3505200" cy="216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1600" b="1" kern="0" dirty="0" smtClean="0"/>
              <a:t>Evidence for High-Energy Extraterrestrial Neutrinos at the </a:t>
            </a:r>
            <a:r>
              <a:rPr lang="en-US" altLang="en-US" sz="1600" b="1" kern="0" dirty="0" err="1" smtClean="0"/>
              <a:t>IceCube</a:t>
            </a:r>
            <a:r>
              <a:rPr lang="en-US" altLang="en-US" sz="1600" b="1" kern="0" dirty="0" smtClean="0"/>
              <a:t> Detector</a:t>
            </a:r>
            <a:r>
              <a:rPr lang="en-US" altLang="en-US" sz="1600" kern="0" dirty="0" smtClean="0"/>
              <a:t>  Science, </a:t>
            </a:r>
            <a:r>
              <a:rPr lang="en-US" altLang="en-US" sz="1600" b="1" kern="0" dirty="0" smtClean="0"/>
              <a:t>342</a:t>
            </a:r>
            <a:r>
              <a:rPr lang="en-US" altLang="en-US" sz="1600" kern="0" dirty="0" smtClean="0"/>
              <a:t>, Nov. 22, 2013</a:t>
            </a:r>
            <a:endParaRPr lang="en-US" altLang="en-US" sz="1600" b="1" kern="0" dirty="0" smtClean="0">
              <a:solidFill>
                <a:srgbClr val="2D389D"/>
              </a:solidFill>
              <a:latin typeface="Calibri" pitchFamily="34" charset="0"/>
            </a:endParaRP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900021"/>
            <a:ext cx="4233863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2286000" y="2420846"/>
            <a:ext cx="1044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dirty="0"/>
              <a:t>1041 TeV</a:t>
            </a:r>
          </a:p>
        </p:txBody>
      </p:sp>
      <p:sp>
        <p:nvSpPr>
          <p:cNvPr id="4" name="Rectangle 3"/>
          <p:cNvSpPr/>
          <p:nvPr/>
        </p:nvSpPr>
        <p:spPr>
          <a:xfrm>
            <a:off x="4114800" y="838200"/>
            <a:ext cx="4572000" cy="2429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3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799407"/>
            <a:ext cx="4191000" cy="3030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" y="228600"/>
            <a:ext cx="8915400" cy="441325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alt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Blazars: Supermassive Black Holes with Relativistic Jets Pointed at Us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37338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en-US" smtClean="0"/>
          </a:p>
        </p:txBody>
      </p:sp>
      <p:pic>
        <p:nvPicPr>
          <p:cNvPr id="54277" name="Picture 5" descr="Cyg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3" y="838200"/>
            <a:ext cx="3886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5562600" y="1328975"/>
            <a:ext cx="18240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800" dirty="0">
                <a:solidFill>
                  <a:prstClr val="black"/>
                </a:solidFill>
                <a:latin typeface="Times New Roman" pitchFamily="18" charset="0"/>
              </a:rPr>
              <a:t>3C 279, z = 0.538</a:t>
            </a:r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66535"/>
            <a:ext cx="8686800" cy="184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6096000" y="5164443"/>
            <a:ext cx="152400" cy="1295400"/>
          </a:xfrm>
          <a:prstGeom prst="rect">
            <a:avLst/>
          </a:prstGeom>
          <a:solidFill>
            <a:srgbClr val="FF0000">
              <a:alpha val="2509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7848600" y="5164443"/>
            <a:ext cx="228600" cy="1295400"/>
          </a:xfrm>
          <a:prstGeom prst="rect">
            <a:avLst/>
          </a:prstGeom>
          <a:solidFill>
            <a:srgbClr val="0000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1066800" y="5240643"/>
            <a:ext cx="457200" cy="1790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7543800" y="669925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 err="1">
                <a:solidFill>
                  <a:srgbClr val="3333FF"/>
                </a:solidFill>
              </a:rPr>
              <a:t>GeV</a:t>
            </a:r>
            <a:endParaRPr lang="en-US" altLang="en-US" dirty="0">
              <a:solidFill>
                <a:srgbClr val="3333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6828" y="3316741"/>
            <a:ext cx="47461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Causality </a:t>
            </a:r>
            <a:r>
              <a:rPr lang="en-US" altLang="en-US" sz="1600" dirty="0">
                <a:solidFill>
                  <a:srgbClr val="000000"/>
                </a:solidFill>
                <a:latin typeface="Arial" charset="0"/>
              </a:rPr>
              <a:t>argument for size of emission </a:t>
            </a: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region</a:t>
            </a:r>
            <a:endParaRPr lang="en-US" altLang="en-US" sz="1600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329859"/>
              </p:ext>
            </p:extLst>
          </p:nvPr>
        </p:nvGraphicFramePr>
        <p:xfrm>
          <a:off x="228600" y="3829580"/>
          <a:ext cx="1450247" cy="742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75" name="Equation" r:id="rId6" imgW="787320" imgH="457200" progId="Equation.3">
                  <p:embed/>
                </p:oleObj>
              </mc:Choice>
              <mc:Fallback>
                <p:oleObj name="Equation" r:id="rId6" imgW="787320" imgH="4572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29580"/>
                        <a:ext cx="1450247" cy="742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609140"/>
              </p:ext>
            </p:extLst>
          </p:nvPr>
        </p:nvGraphicFramePr>
        <p:xfrm>
          <a:off x="1878013" y="3757613"/>
          <a:ext cx="2994025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76" name="Equation" r:id="rId8" imgW="2095200" imgH="634680" progId="Equation.3">
                  <p:embed/>
                </p:oleObj>
              </mc:Choice>
              <mc:Fallback>
                <p:oleObj name="Equation" r:id="rId8" imgW="2095200" imgH="63468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8013" y="3757613"/>
                        <a:ext cx="2994025" cy="909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1023030" y="5240643"/>
            <a:ext cx="3059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dirty="0" err="1">
                <a:solidFill>
                  <a:prstClr val="black"/>
                </a:solidFill>
                <a:latin typeface="Times New Roman" pitchFamily="18" charset="0"/>
              </a:rPr>
              <a:t>Abdo</a:t>
            </a:r>
            <a:r>
              <a:rPr lang="en-US" altLang="en-US" dirty="0">
                <a:solidFill>
                  <a:prstClr val="black"/>
                </a:solidFill>
                <a:latin typeface="Times New Roman" pitchFamily="18" charset="0"/>
              </a:rPr>
              <a:t> et al. 2010, </a:t>
            </a:r>
            <a:r>
              <a:rPr lang="en-US" altLang="en-US" dirty="0" smtClean="0">
                <a:solidFill>
                  <a:prstClr val="black"/>
                </a:solidFill>
                <a:latin typeface="Times New Roman" pitchFamily="18" charset="0"/>
              </a:rPr>
              <a:t>Nature, 463, 920 </a:t>
            </a:r>
            <a:endParaRPr lang="en-US" altLang="en-US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143000"/>
            <a:ext cx="1988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Cygnus A, z = 0.056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291237"/>
              </p:ext>
            </p:extLst>
          </p:nvPr>
        </p:nvGraphicFramePr>
        <p:xfrm>
          <a:off x="5001758" y="3824287"/>
          <a:ext cx="2563813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77" name="Equation" r:id="rId10" imgW="1663560" imgH="482400" progId="Equation.3">
                  <p:embed/>
                </p:oleObj>
              </mc:Choice>
              <mc:Fallback>
                <p:oleObj name="Equation" r:id="rId10" imgW="166356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1758" y="3824287"/>
                        <a:ext cx="2563813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546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38400" y="304800"/>
            <a:ext cx="3810000" cy="457200"/>
          </a:xfrm>
          <a:ln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en-US" altLang="en-US" sz="2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Axions</a:t>
            </a:r>
            <a:endParaRPr lang="en-US" altLang="en-US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90600"/>
            <a:ext cx="8229600" cy="50292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err="1" smtClean="0"/>
              <a:t>Axion</a:t>
            </a:r>
            <a:r>
              <a:rPr lang="en-US" altLang="en-US" sz="1600" b="1" dirty="0" smtClean="0"/>
              <a:t>: light DM particle introduced to solve the strong CP problem in QCD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/>
              <a:t>Photon-</a:t>
            </a:r>
            <a:r>
              <a:rPr lang="en-US" altLang="en-US" sz="1600" b="1" dirty="0" err="1" smtClean="0"/>
              <a:t>axion</a:t>
            </a:r>
            <a:r>
              <a:rPr lang="en-US" altLang="en-US" sz="1600" b="1" dirty="0" smtClean="0"/>
              <a:t> conversion in presence of a magnetic field</a:t>
            </a:r>
            <a:endParaRPr lang="en-US" altLang="en-US" sz="2000" dirty="0" smtClean="0">
              <a:latin typeface="Times New Roman" pitchFamily="18" charset="0"/>
            </a:endParaRPr>
          </a:p>
          <a:p>
            <a:pPr eaLnBrk="1" hangingPunct="1"/>
            <a:endParaRPr lang="en-US" altLang="en-US" dirty="0" smtClean="0"/>
          </a:p>
        </p:txBody>
      </p:sp>
      <p:pic>
        <p:nvPicPr>
          <p:cNvPr id="66565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8686800" cy="261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6" name="Text Box 28"/>
          <p:cNvSpPr txBox="1">
            <a:spLocks noChangeArrowheads="1"/>
          </p:cNvSpPr>
          <p:nvPr/>
        </p:nvSpPr>
        <p:spPr bwMode="auto">
          <a:xfrm>
            <a:off x="5861957" y="5022851"/>
            <a:ext cx="2644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Sanchez-</a:t>
            </a:r>
            <a:r>
              <a:rPr lang="en-US" altLang="en-US" dirty="0" err="1" smtClean="0">
                <a:solidFill>
                  <a:srgbClr val="000000"/>
                </a:solidFill>
              </a:rPr>
              <a:t>Conde</a:t>
            </a:r>
            <a:r>
              <a:rPr lang="en-US" altLang="en-US" dirty="0" smtClean="0">
                <a:solidFill>
                  <a:srgbClr val="000000"/>
                </a:solidFill>
              </a:rPr>
              <a:t> et al. 2009</a:t>
            </a:r>
          </a:p>
        </p:txBody>
      </p:sp>
      <p:sp>
        <p:nvSpPr>
          <p:cNvPr id="66567" name="Text Box 29"/>
          <p:cNvSpPr txBox="1">
            <a:spLocks noChangeArrowheads="1"/>
          </p:cNvSpPr>
          <p:nvPr/>
        </p:nvSpPr>
        <p:spPr bwMode="auto">
          <a:xfrm>
            <a:off x="457200" y="1676400"/>
            <a:ext cx="81692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</a:rPr>
              <a:t>Oscillation of photons to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axion</a:t>
            </a:r>
            <a:r>
              <a:rPr lang="en-US" altLang="en-US" sz="1800" dirty="0" smtClean="0">
                <a:solidFill>
                  <a:srgbClr val="000000"/>
                </a:solidFill>
              </a:rPr>
              <a:t>-like particles (and vice versa) can lead to an enhancement of the received flux from a distant source. Mixing near source and in intergalactic space</a:t>
            </a:r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517525" y="5728733"/>
            <a:ext cx="8169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</a:rPr>
              <a:t>Spectral features/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GeV</a:t>
            </a:r>
            <a:r>
              <a:rPr lang="en-US" altLang="en-US" sz="1800" dirty="0" smtClean="0">
                <a:solidFill>
                  <a:srgbClr val="000000"/>
                </a:solidFill>
              </a:rPr>
              <a:t> cutoffs in FSRQs </a:t>
            </a:r>
            <a:r>
              <a:rPr lang="en-US" altLang="en-US" dirty="0" smtClean="0">
                <a:solidFill>
                  <a:srgbClr val="000000"/>
                </a:solidFill>
              </a:rPr>
              <a:t>(Mena &amp; </a:t>
            </a:r>
            <a:r>
              <a:rPr lang="en-US" altLang="en-US" dirty="0" err="1" smtClean="0">
                <a:solidFill>
                  <a:srgbClr val="000000"/>
                </a:solidFill>
              </a:rPr>
              <a:t>Razzaque</a:t>
            </a:r>
            <a:r>
              <a:rPr lang="en-US" altLang="en-US" dirty="0" smtClean="0">
                <a:solidFill>
                  <a:srgbClr val="000000"/>
                </a:solidFill>
              </a:rPr>
              <a:t> 2013)</a:t>
            </a:r>
          </a:p>
        </p:txBody>
      </p:sp>
    </p:spTree>
    <p:extLst>
      <p:ext uri="{BB962C8B-B14F-4D97-AF65-F5344CB8AC3E}">
        <p14:creationId xmlns:p14="http://schemas.microsoft.com/office/powerpoint/2010/main" val="207795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" y="6477000"/>
            <a:ext cx="8077200" cy="320675"/>
          </a:xfrm>
        </p:spPr>
        <p:txBody>
          <a:bodyPr/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kern="0" dirty="0" err="1" smtClean="0">
                <a:solidFill>
                  <a:srgbClr val="000000"/>
                </a:solidFill>
              </a:rPr>
              <a:t>Dermer</a:t>
            </a:r>
            <a:r>
              <a:rPr lang="en-US" kern="0" dirty="0" smtClean="0">
                <a:solidFill>
                  <a:srgbClr val="000000"/>
                </a:solidFill>
              </a:rPr>
              <a:t>  	</a:t>
            </a:r>
            <a:r>
              <a:rPr lang="en-US" kern="0" dirty="0" smtClean="0">
                <a:solidFill>
                  <a:srgbClr val="000000"/>
                </a:solidFill>
              </a:rPr>
              <a:t>   28 </a:t>
            </a:r>
            <a:r>
              <a:rPr lang="en-US" kern="0" dirty="0" smtClean="0">
                <a:solidFill>
                  <a:srgbClr val="000000"/>
                </a:solidFill>
              </a:rPr>
              <a:t>May </a:t>
            </a:r>
            <a:r>
              <a:rPr lang="en-US" kern="0" dirty="0" smtClean="0">
                <a:solidFill>
                  <a:srgbClr val="000000"/>
                </a:solidFill>
              </a:rPr>
              <a:t>2014  Fermi </a:t>
            </a:r>
            <a:r>
              <a:rPr lang="en-US" kern="0" dirty="0" smtClean="0">
                <a:solidFill>
                  <a:srgbClr val="000000"/>
                </a:solidFill>
              </a:rPr>
              <a:t>Summer Science School	</a:t>
            </a:r>
            <a:r>
              <a:rPr lang="en-US" b="1" kern="0" dirty="0" smtClean="0">
                <a:solidFill>
                  <a:srgbClr val="000000"/>
                </a:solidFill>
              </a:rPr>
              <a:t>	</a:t>
            </a:r>
            <a:fld id="{07173F3E-193A-9249-BA5A-205613887F91}" type="slidenum">
              <a:rPr lang="en-US">
                <a:solidFill>
                  <a:srgbClr val="000000"/>
                </a:solidFill>
              </a:rPr>
              <a:pPr algn="ctr" eaLnBrk="0" fontAlgn="base" hangingPunct="0">
                <a:spcAft>
                  <a:spcPct val="0"/>
                </a:spcAft>
                <a:defRPr/>
              </a:pPr>
              <a:t>41</a:t>
            </a:fld>
            <a:r>
              <a:rPr lang="en-US" b="1" kern="0" dirty="0" smtClean="0">
                <a:solidFill>
                  <a:srgbClr val="000000"/>
                </a:solidFill>
              </a:rPr>
              <a:t>	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pPr eaLnBrk="1" hangingPunct="1">
              <a:defRPr/>
            </a:pPr>
            <a:r>
              <a:rPr lang="en-US" sz="2200" dirty="0" smtClean="0">
                <a:cs typeface="+mj-cs"/>
              </a:rPr>
              <a:t>Fermi Blazar and AGN Science: Summary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819400"/>
            <a:ext cx="2819400" cy="199575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7772400" cy="4038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b="1" dirty="0">
                <a:latin typeface="Calibri" pitchFamily="34" charset="0"/>
              </a:rPr>
              <a:t>Standard blazar paradigm</a:t>
            </a:r>
            <a:r>
              <a:rPr lang="en-US" altLang="en-US" b="1" dirty="0" smtClean="0">
                <a:latin typeface="Calibri" pitchFamily="34" charset="0"/>
              </a:rPr>
              <a:t>: </a:t>
            </a:r>
            <a:r>
              <a:rPr lang="en-US" altLang="en-US" b="1" dirty="0" smtClean="0">
                <a:latin typeface="Calibri" pitchFamily="34" charset="0"/>
              </a:rPr>
              <a:t>Supermassive black holes with </a:t>
            </a:r>
            <a:r>
              <a:rPr lang="en-US" altLang="en-US" b="1" dirty="0" smtClean="0">
                <a:latin typeface="Calibri" pitchFamily="34" charset="0"/>
              </a:rPr>
              <a:t>jets explained by </a:t>
            </a:r>
            <a:r>
              <a:rPr lang="en-US" altLang="en-US" b="1" dirty="0" err="1" smtClean="0">
                <a:latin typeface="Calibri" pitchFamily="34" charset="0"/>
              </a:rPr>
              <a:t>leptonic</a:t>
            </a:r>
            <a:r>
              <a:rPr lang="en-US" altLang="en-US" b="1" dirty="0" smtClean="0">
                <a:latin typeface="Calibri" pitchFamily="34" charset="0"/>
              </a:rPr>
              <a:t> </a:t>
            </a:r>
            <a:r>
              <a:rPr lang="en-US" altLang="en-US" b="1" dirty="0">
                <a:latin typeface="Calibri" pitchFamily="34" charset="0"/>
              </a:rPr>
              <a:t>Compton-synchrotron </a:t>
            </a:r>
            <a:r>
              <a:rPr lang="en-US" altLang="en-US" b="1" dirty="0" smtClean="0">
                <a:latin typeface="Calibri" pitchFamily="34" charset="0"/>
              </a:rPr>
              <a:t>processes in relativistic collimated plasma</a:t>
            </a:r>
          </a:p>
          <a:p>
            <a:pPr eaLnBrk="1" hangingPunct="1">
              <a:lnSpc>
                <a:spcPct val="80000"/>
              </a:lnSpc>
            </a:pPr>
            <a:endParaRPr lang="en-US" altLang="en-US" b="1" dirty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b="1" dirty="0" smtClean="0">
                <a:latin typeface="Calibri" pitchFamily="34" charset="0"/>
              </a:rPr>
              <a:t>Problems with the </a:t>
            </a:r>
            <a:r>
              <a:rPr lang="en-US" altLang="en-US" b="1" dirty="0">
                <a:latin typeface="Calibri" pitchFamily="34" charset="0"/>
              </a:rPr>
              <a:t>blazar paradigm</a:t>
            </a:r>
            <a:endParaRPr lang="en-US" altLang="en-US" sz="1000" b="1" dirty="0">
              <a:latin typeface="Calibri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 err="1">
                <a:solidFill>
                  <a:srgbClr val="A50021"/>
                </a:solidFill>
                <a:latin typeface="Calibri" pitchFamily="34" charset="0"/>
              </a:rPr>
              <a:t>Deabsorbed</a:t>
            </a: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 spectra of distant (z &gt; 0.1) </a:t>
            </a:r>
            <a:r>
              <a:rPr lang="en-US" altLang="en-US" b="1" dirty="0" err="1">
                <a:solidFill>
                  <a:srgbClr val="A50021"/>
                </a:solidFill>
                <a:latin typeface="Calibri" pitchFamily="34" charset="0"/>
              </a:rPr>
              <a:t>TeV</a:t>
            </a: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 blazars show unexplained hard emission component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 </a:t>
            </a:r>
            <a:r>
              <a:rPr lang="en-US" altLang="en-US" b="1" dirty="0">
                <a:solidFill>
                  <a:srgbClr val="A50021"/>
                </a:solidFill>
                <a:latin typeface="Symbol" pitchFamily="18" charset="2"/>
              </a:rPr>
              <a:t>DG = </a:t>
            </a:r>
            <a:r>
              <a:rPr lang="en-US" altLang="en-US" b="1" dirty="0" err="1">
                <a:solidFill>
                  <a:srgbClr val="A50021"/>
                </a:solidFill>
                <a:latin typeface="Symbol" pitchFamily="18" charset="2"/>
              </a:rPr>
              <a:t>G</a:t>
            </a:r>
            <a:r>
              <a:rPr lang="en-US" altLang="en-US" b="1" baseline="-25000" dirty="0" err="1">
                <a:solidFill>
                  <a:srgbClr val="A50021"/>
                </a:solidFill>
                <a:latin typeface="Calibri" pitchFamily="34" charset="0"/>
              </a:rPr>
              <a:t>GeV</a:t>
            </a: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 – </a:t>
            </a:r>
            <a:r>
              <a:rPr lang="en-US" altLang="en-US" b="1" dirty="0" err="1">
                <a:solidFill>
                  <a:srgbClr val="A50021"/>
                </a:solidFill>
                <a:latin typeface="Symbol" pitchFamily="18" charset="2"/>
              </a:rPr>
              <a:t>G</a:t>
            </a:r>
            <a:r>
              <a:rPr lang="en-US" altLang="en-US" b="1" baseline="-25000" dirty="0" err="1">
                <a:solidFill>
                  <a:srgbClr val="A50021"/>
                </a:solidFill>
                <a:latin typeface="Calibri" pitchFamily="34" charset="0"/>
              </a:rPr>
              <a:t>TeV</a:t>
            </a: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 relation violated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Location of </a:t>
            </a:r>
            <a:r>
              <a:rPr lang="en-US" altLang="en-US" b="1" dirty="0">
                <a:solidFill>
                  <a:srgbClr val="A50021"/>
                </a:solidFill>
                <a:latin typeface="Symbol" pitchFamily="18" charset="2"/>
              </a:rPr>
              <a:t>g</a:t>
            </a: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-ray emitting regions in blazars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Rapid variability in BL Lac objects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Existence of a weakly variable BL Lac class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VHE emission from FSRQs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Synchrotron puzzle </a:t>
            </a:r>
            <a:endParaRPr lang="en-US" altLang="en-US" b="1" dirty="0" smtClean="0">
              <a:solidFill>
                <a:srgbClr val="A50021"/>
              </a:solidFill>
              <a:latin typeface="Calibri" pitchFamily="34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b="1" dirty="0">
              <a:solidFill>
                <a:srgbClr val="A5002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b="1" dirty="0" smtClean="0">
                <a:latin typeface="Calibri" pitchFamily="34" charset="0"/>
              </a:rPr>
              <a:t>Directions forward</a:t>
            </a:r>
            <a:endParaRPr lang="en-US" altLang="en-US" sz="1000" b="1" dirty="0">
              <a:latin typeface="Calibri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 smtClean="0">
                <a:solidFill>
                  <a:srgbClr val="A50021"/>
                </a:solidFill>
                <a:latin typeface="Calibri" pitchFamily="34" charset="0"/>
              </a:rPr>
              <a:t>New </a:t>
            </a: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thinking about particle </a:t>
            </a:r>
            <a:r>
              <a:rPr lang="en-US" altLang="en-US" b="1" dirty="0" smtClean="0">
                <a:solidFill>
                  <a:srgbClr val="A50021"/>
                </a:solidFill>
                <a:latin typeface="Calibri" pitchFamily="34" charset="0"/>
              </a:rPr>
              <a:t>acceleration</a:t>
            </a:r>
            <a:endParaRPr lang="en-US" altLang="en-US" b="1" dirty="0">
              <a:solidFill>
                <a:srgbClr val="A50021"/>
              </a:solidFill>
              <a:latin typeface="Calibri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 smtClean="0">
                <a:solidFill>
                  <a:srgbClr val="A50021"/>
                </a:solidFill>
                <a:latin typeface="Calibri" pitchFamily="34" charset="0"/>
              </a:rPr>
              <a:t>UHECRs </a:t>
            </a:r>
            <a:r>
              <a:rPr lang="en-US" altLang="en-US" b="1" dirty="0">
                <a:solidFill>
                  <a:srgbClr val="A50021"/>
                </a:solidFill>
                <a:latin typeface="Calibri" pitchFamily="34" charset="0"/>
              </a:rPr>
              <a:t>in blazar can potentially solve some of these </a:t>
            </a:r>
            <a:r>
              <a:rPr lang="en-US" altLang="en-US" b="1" dirty="0" smtClean="0">
                <a:solidFill>
                  <a:srgbClr val="A50021"/>
                </a:solidFill>
                <a:latin typeface="Calibri" pitchFamily="34" charset="0"/>
              </a:rPr>
              <a:t>problems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b="1" dirty="0" smtClean="0">
                <a:solidFill>
                  <a:srgbClr val="A50021"/>
                </a:solidFill>
                <a:latin typeface="Calibri" pitchFamily="34" charset="0"/>
                <a:ea typeface="MS PGothic" pitchFamily="34" charset="-128"/>
              </a:rPr>
              <a:t>New </a:t>
            </a:r>
            <a:r>
              <a:rPr lang="en-US" altLang="ja-JP" b="1" dirty="0">
                <a:solidFill>
                  <a:srgbClr val="A50021"/>
                </a:solidFill>
                <a:latin typeface="Calibri" pitchFamily="34" charset="0"/>
                <a:ea typeface="MS PGothic" pitchFamily="34" charset="-128"/>
              </a:rPr>
              <a:t>physics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6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81200"/>
            <a:ext cx="4800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400" y="6384925"/>
            <a:ext cx="2133600" cy="320675"/>
          </a:xfrm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A2B1BA-AA60-48E4-A9B5-1FE5C4815426}" type="slidenum">
              <a:rPr lang="en-US" altLang="en-US" b="0" smtClean="0">
                <a:solidFill>
                  <a:srgbClr val="000000"/>
                </a:solidFill>
              </a:rPr>
              <a:pPr eaLnBrk="1" hangingPunct="1"/>
              <a:t>42</a:t>
            </a:fld>
            <a:endParaRPr lang="en-US" altLang="en-US" b="0" dirty="0" smtClean="0">
              <a:solidFill>
                <a:srgbClr val="000000"/>
              </a:solidFill>
            </a:endParaRPr>
          </a:p>
        </p:txBody>
      </p:sp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6629400" y="4495800"/>
            <a:ext cx="2393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0" smtClean="0">
                <a:solidFill>
                  <a:srgbClr val="000000"/>
                </a:solidFill>
              </a:rPr>
              <a:t>1 year Fermi GeV sky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76200" y="838200"/>
            <a:ext cx="9144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</a:pPr>
            <a:r>
              <a:rPr lang="en-US" altLang="en-US" sz="2000" b="0" smtClean="0">
                <a:solidFill>
                  <a:srgbClr val="000000"/>
                </a:solidFill>
              </a:rPr>
              <a:t>LAT Bright AGN Sample (LBAS); First year LAT AGN Catalog (1LAC)</a:t>
            </a:r>
            <a:endParaRPr lang="en-US" altLang="en-US" sz="1800" b="0" smtClean="0">
              <a:solidFill>
                <a:srgbClr val="000000"/>
              </a:solidFill>
              <a:sym typeface="Symbol" pitchFamily="18" charset="2"/>
            </a:endParaRPr>
          </a:p>
          <a:p>
            <a:pPr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</a:pPr>
            <a:endParaRPr lang="en-US" altLang="en-US" sz="2400" b="0" smtClean="0">
              <a:solidFill>
                <a:srgbClr val="000000"/>
              </a:solidFill>
              <a:sym typeface="Symbol" pitchFamily="18" charset="2"/>
            </a:endParaRPr>
          </a:p>
        </p:txBody>
      </p:sp>
      <p:sp>
        <p:nvSpPr>
          <p:cNvPr id="7175" name="Text Box 4"/>
          <p:cNvSpPr txBox="1">
            <a:spLocks noChangeArrowheads="1"/>
          </p:cNvSpPr>
          <p:nvPr/>
        </p:nvSpPr>
        <p:spPr bwMode="auto">
          <a:xfrm>
            <a:off x="3505200" y="1219200"/>
            <a:ext cx="525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0" smtClean="0">
                <a:solidFill>
                  <a:srgbClr val="000000"/>
                </a:solidFill>
              </a:rPr>
              <a:t>LBAS: 3 month source list: 2008 Aug 4 – Oct 30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0" smtClean="0">
                <a:solidFill>
                  <a:srgbClr val="000000"/>
                </a:solidFill>
              </a:rPr>
              <a:t>1LAC: 1 year catalog: 2008 Aug 4 – 2009 July 4      </a:t>
            </a:r>
          </a:p>
        </p:txBody>
      </p:sp>
      <p:sp>
        <p:nvSpPr>
          <p:cNvPr id="7176" name="Text Box 6"/>
          <p:cNvSpPr txBox="1">
            <a:spLocks noChangeArrowheads="1"/>
          </p:cNvSpPr>
          <p:nvPr/>
        </p:nvSpPr>
        <p:spPr bwMode="auto">
          <a:xfrm>
            <a:off x="152400" y="1422400"/>
            <a:ext cx="3505200" cy="505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r>
              <a:rPr lang="en-US" altLang="en-US" sz="1600" dirty="0" smtClean="0">
                <a:solidFill>
                  <a:srgbClr val="CC00CC"/>
                </a:solidFill>
              </a:rPr>
              <a:t>3EG 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 (</a:t>
            </a:r>
            <a:r>
              <a:rPr lang="en-US" altLang="en-US" dirty="0" smtClean="0">
                <a:solidFill>
                  <a:srgbClr val="000000"/>
                </a:solidFill>
              </a:rPr>
              <a:t>EGRET):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b="0" dirty="0" smtClean="0">
                <a:solidFill>
                  <a:srgbClr val="000000"/>
                </a:solidFill>
              </a:rPr>
              <a:t>10 &gt;10</a:t>
            </a:r>
            <a:r>
              <a:rPr lang="en-US" altLang="en-US" sz="1600" b="0" dirty="0" smtClean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 |b|&gt;10</a:t>
            </a:r>
            <a:r>
              <a:rPr lang="en-US" altLang="en-US" sz="1600" b="0" dirty="0" smtClean="0">
                <a:solidFill>
                  <a:srgbClr val="000000"/>
                </a:solidFill>
                <a:sym typeface="Symbol" pitchFamily="18" charset="2"/>
              </a:rPr>
              <a:t> 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sources </a:t>
            </a:r>
            <a:endParaRPr lang="en-US" altLang="en-US" sz="1600" b="0" dirty="0" smtClean="0">
              <a:solidFill>
                <a:srgbClr val="000000"/>
              </a:solidFill>
              <a:sym typeface="Symbol" pitchFamily="18" charset="2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r>
              <a:rPr lang="en-US" altLang="en-US" dirty="0" smtClean="0">
                <a:solidFill>
                  <a:srgbClr val="000000"/>
                </a:solidFill>
              </a:rPr>
              <a:t>66 &gt;5</a:t>
            </a:r>
            <a:r>
              <a:rPr lang="en-US" altLang="en-US" dirty="0" smtClean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en-US" dirty="0" smtClean="0">
                <a:solidFill>
                  <a:srgbClr val="000000"/>
                </a:solidFill>
              </a:rPr>
              <a:t> blazars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600" dirty="0" smtClean="0">
              <a:solidFill>
                <a:srgbClr val="CC00CC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CC00CC"/>
                </a:solidFill>
              </a:rPr>
              <a:t>LBAS</a:t>
            </a:r>
            <a:r>
              <a:rPr lang="en-US" altLang="en-US" sz="1200" dirty="0" smtClean="0">
                <a:solidFill>
                  <a:srgbClr val="CC00CC"/>
                </a:solidFill>
              </a:rPr>
              <a:t>: subset of 0FGL/Bright Source List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smtClean="0">
                <a:solidFill>
                  <a:srgbClr val="CC00CC"/>
                </a:solidFill>
              </a:rPr>
              <a:t>	 w/ 205 sources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TS &gt;100 (&gt;10</a:t>
            </a:r>
            <a:r>
              <a:rPr lang="en-US" altLang="en-US" dirty="0" smtClean="0">
                <a:solidFill>
                  <a:srgbClr val="000000"/>
                </a:solidFill>
                <a:latin typeface="Symbol" pitchFamily="18" charset="2"/>
              </a:rPr>
              <a:t>s)</a:t>
            </a:r>
            <a:endParaRPr lang="en-US" altLang="en-US" sz="1600" b="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b="0" dirty="0" smtClean="0">
                <a:solidFill>
                  <a:srgbClr val="000000"/>
                </a:solidFill>
              </a:rPr>
              <a:t>106 |b|&gt;10</a:t>
            </a:r>
            <a:r>
              <a:rPr lang="en-US" altLang="en-US" sz="1600" b="0" dirty="0" smtClean="0">
                <a:solidFill>
                  <a:srgbClr val="000000"/>
                </a:solidFill>
                <a:sym typeface="Symbol" pitchFamily="18" charset="2"/>
              </a:rPr>
              <a:t> sources</a:t>
            </a:r>
            <a:endParaRPr lang="en-US" altLang="en-US" sz="1600" b="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b="0" dirty="0" err="1" smtClean="0">
                <a:solidFill>
                  <a:srgbClr val="000000"/>
                </a:solidFill>
              </a:rPr>
              <a:t>assc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. w/ AGNs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200" b="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CC00CC"/>
                </a:solidFill>
              </a:rPr>
              <a:t>1FGL </a:t>
            </a:r>
            <a:r>
              <a:rPr lang="en-US" altLang="en-US" dirty="0" smtClean="0">
                <a:solidFill>
                  <a:srgbClr val="000000"/>
                </a:solidFill>
              </a:rPr>
              <a:t>TS &gt;25</a:t>
            </a:r>
            <a:endParaRPr lang="en-US" altLang="en-US" sz="1600" dirty="0" smtClean="0">
              <a:solidFill>
                <a:srgbClr val="CC00CC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1451</a:t>
            </a:r>
            <a:r>
              <a:rPr lang="en-US" altLang="en-US" b="0" dirty="0" smtClean="0">
                <a:solidFill>
                  <a:srgbClr val="000000"/>
                </a:solidFill>
              </a:rPr>
              <a:t> sources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1043 </a:t>
            </a:r>
            <a:r>
              <a:rPr lang="en-US" altLang="en-US" b="0" dirty="0" smtClean="0">
                <a:solidFill>
                  <a:srgbClr val="000000"/>
                </a:solidFill>
              </a:rPr>
              <a:t>|b|&gt;10</a:t>
            </a:r>
            <a:r>
              <a:rPr lang="en-US" altLang="en-US" b="0" dirty="0" smtClean="0">
                <a:solidFill>
                  <a:srgbClr val="000000"/>
                </a:solidFill>
                <a:sym typeface="Symbol" pitchFamily="18" charset="2"/>
              </a:rPr>
              <a:t> </a:t>
            </a:r>
            <a:r>
              <a:rPr lang="en-US" altLang="en-US" b="0" dirty="0" smtClean="0">
                <a:solidFill>
                  <a:srgbClr val="000000"/>
                </a:solidFill>
              </a:rPr>
              <a:t>sources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8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CC00CC"/>
                </a:solidFill>
              </a:rPr>
              <a:t>1LAC</a:t>
            </a:r>
            <a:endParaRPr lang="en-US" altLang="en-US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TS &gt;25 (&gt; 4.1</a:t>
            </a:r>
            <a:r>
              <a:rPr lang="en-US" altLang="en-US" dirty="0" smtClean="0">
                <a:solidFill>
                  <a:srgbClr val="000000"/>
                </a:solidFill>
                <a:latin typeface="Symbol" pitchFamily="18" charset="2"/>
              </a:rPr>
              <a:t>s)</a:t>
            </a:r>
            <a:endParaRPr lang="en-US" altLang="en-US" sz="1600" b="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r>
              <a:rPr lang="en-US" altLang="en-US" sz="1600" b="0" dirty="0" smtClean="0">
                <a:solidFill>
                  <a:srgbClr val="000000"/>
                </a:solidFill>
              </a:rPr>
              <a:t>671 </a:t>
            </a:r>
            <a:r>
              <a:rPr lang="en-US" altLang="en-US" sz="1600" b="0" dirty="0" err="1" smtClean="0">
                <a:solidFill>
                  <a:srgbClr val="000000"/>
                </a:solidFill>
              </a:rPr>
              <a:t>assc</a:t>
            </a:r>
            <a:r>
              <a:rPr lang="en-US" altLang="en-US" sz="1600" b="0" dirty="0" smtClean="0">
                <a:solidFill>
                  <a:srgbClr val="000000"/>
                </a:solidFill>
              </a:rPr>
              <a:t>. w/ 709 AGN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r>
              <a:rPr lang="en-US" altLang="en-US" b="0" dirty="0" smtClean="0">
                <a:solidFill>
                  <a:srgbClr val="000000"/>
                </a:solidFill>
              </a:rPr>
              <a:t>(663 hi-conf. associations)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r>
              <a:rPr lang="en-US" altLang="en-US" b="0" dirty="0" smtClean="0">
                <a:solidFill>
                  <a:srgbClr val="000000"/>
                </a:solidFill>
              </a:rPr>
              <a:t>(300 BL Lacs, 296 FSRQ, 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r>
              <a:rPr lang="en-US" altLang="en-US" b="0" dirty="0" smtClean="0">
                <a:solidFill>
                  <a:srgbClr val="000000"/>
                </a:solidFill>
              </a:rPr>
              <a:t>41 other AGN, 72 unknown)</a:t>
            </a:r>
            <a:endParaRPr lang="en-US" altLang="en-US" sz="9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</a:pPr>
            <a:endParaRPr lang="en-US" altLang="en-US" sz="900" dirty="0" smtClean="0">
              <a:solidFill>
                <a:srgbClr val="CC00CC"/>
              </a:solidFill>
            </a:endParaRPr>
          </a:p>
        </p:txBody>
      </p:sp>
      <p:sp>
        <p:nvSpPr>
          <p:cNvPr id="7177" name="Rectangle 7"/>
          <p:cNvSpPr>
            <a:spLocks noChangeArrowheads="1"/>
          </p:cNvSpPr>
          <p:nvPr/>
        </p:nvSpPr>
        <p:spPr bwMode="auto">
          <a:xfrm>
            <a:off x="609600" y="-152400"/>
            <a:ext cx="82296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2800" smtClean="0">
              <a:solidFill>
                <a:srgbClr val="800000"/>
              </a:solidFill>
            </a:endParaRPr>
          </a:p>
        </p:txBody>
      </p:sp>
      <p:sp>
        <p:nvSpPr>
          <p:cNvPr id="717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36991"/>
            <a:ext cx="5181600" cy="38100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 smtClean="0">
                <a:solidFill>
                  <a:schemeClr val="tx1"/>
                </a:solidFill>
              </a:rPr>
              <a:t>Fermi AGNs: All Radio-Loud</a:t>
            </a:r>
            <a:br>
              <a:rPr lang="en-US" altLang="en-US" sz="2200" dirty="0" smtClean="0">
                <a:solidFill>
                  <a:schemeClr val="tx1"/>
                </a:solidFill>
              </a:rPr>
            </a:br>
            <a:endParaRPr lang="en-US" altLang="en-US" sz="2200" dirty="0" smtClean="0">
              <a:solidFill>
                <a:schemeClr val="tx1"/>
              </a:solidFill>
            </a:endParaRPr>
          </a:p>
        </p:txBody>
      </p:sp>
      <p:pic>
        <p:nvPicPr>
          <p:cNvPr id="820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981200"/>
            <a:ext cx="43434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80" name="Text Box 6"/>
          <p:cNvSpPr txBox="1">
            <a:spLocks noChangeArrowheads="1"/>
          </p:cNvSpPr>
          <p:nvPr/>
        </p:nvSpPr>
        <p:spPr bwMode="auto">
          <a:xfrm>
            <a:off x="3124200" y="4495800"/>
            <a:ext cx="6096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200" b="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CC00CC"/>
                </a:solidFill>
              </a:rPr>
              <a:t>2FGL </a:t>
            </a:r>
            <a:r>
              <a:rPr lang="en-US" altLang="en-US" dirty="0" smtClean="0">
                <a:solidFill>
                  <a:srgbClr val="000000"/>
                </a:solidFill>
              </a:rPr>
              <a:t>TS &gt;25</a:t>
            </a:r>
            <a:endParaRPr lang="en-US" altLang="en-US" sz="1600" dirty="0" smtClean="0">
              <a:solidFill>
                <a:srgbClr val="CC00CC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1888</a:t>
            </a:r>
            <a:r>
              <a:rPr lang="en-US" altLang="en-US" b="0" dirty="0" smtClean="0">
                <a:solidFill>
                  <a:srgbClr val="000000"/>
                </a:solidFill>
              </a:rPr>
              <a:t> sources             </a:t>
            </a:r>
            <a:r>
              <a:rPr lang="en-US" altLang="en-US" dirty="0" smtClean="0">
                <a:solidFill>
                  <a:srgbClr val="000000"/>
                </a:solidFill>
              </a:rPr>
              <a:t>832 AGNs (+268 candidates)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114 Pulsars              60 SNR/</a:t>
            </a:r>
            <a:r>
              <a:rPr lang="en-US" altLang="en-US" dirty="0" err="1" smtClean="0">
                <a:solidFill>
                  <a:srgbClr val="000000"/>
                </a:solidFill>
              </a:rPr>
              <a:t>PWNe</a:t>
            </a:r>
            <a:endParaRPr lang="en-US" altLang="en-US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593 unaccounted     7 others</a:t>
            </a:r>
            <a:endParaRPr lang="en-US" altLang="en-US" b="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8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CC00CC"/>
                </a:solidFill>
              </a:rPr>
              <a:t>2LAC </a:t>
            </a:r>
            <a:r>
              <a:rPr lang="en-US" altLang="en-US" dirty="0" smtClean="0">
                <a:solidFill>
                  <a:srgbClr val="000000"/>
                </a:solidFill>
              </a:rPr>
              <a:t>360  FSRQs    420 BL Lacs (~60% with known z)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</a:rPr>
              <a:t>200 of unknown type      ~20 other AGN</a:t>
            </a:r>
          </a:p>
        </p:txBody>
      </p:sp>
      <p:sp>
        <p:nvSpPr>
          <p:cNvPr id="8206" name="Text Box 2"/>
          <p:cNvSpPr txBox="1">
            <a:spLocks noChangeArrowheads="1"/>
          </p:cNvSpPr>
          <p:nvPr/>
        </p:nvSpPr>
        <p:spPr bwMode="auto">
          <a:xfrm>
            <a:off x="6629400" y="4495800"/>
            <a:ext cx="2393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0" smtClean="0">
                <a:solidFill>
                  <a:srgbClr val="000000"/>
                </a:solidFill>
              </a:rPr>
              <a:t>2 year Fermi GeV sky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8610600" y="1981200"/>
            <a:ext cx="304800" cy="2514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smtClean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962400" y="1905000"/>
            <a:ext cx="304800" cy="2514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smtClean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6292725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Coming soon: </a:t>
            </a:r>
            <a:r>
              <a:rPr lang="en-US" dirty="0" smtClean="0">
                <a:solidFill>
                  <a:srgbClr val="CC00CC"/>
                </a:solidFill>
              </a:rPr>
              <a:t>3FGL/3LAC</a:t>
            </a:r>
            <a:endParaRPr lang="en-US" dirty="0">
              <a:solidFill>
                <a:srgbClr val="CC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900" y="6291425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Small number of radio galaxies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65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206" grpId="0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274638"/>
            <a:ext cx="56388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200" dirty="0" smtClean="0"/>
              <a:t>BL Lac and FSRQ: definition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5334000" cy="2971800"/>
          </a:xfrm>
        </p:spPr>
        <p:txBody>
          <a:bodyPr/>
          <a:lstStyle/>
          <a:p>
            <a:r>
              <a:rPr lang="en-US" altLang="en-US" sz="2000" dirty="0" smtClean="0"/>
              <a:t>classify an object as a BL Lac if the equivalent width (EW) of the strongest optical emission line is &lt; 5 </a:t>
            </a:r>
            <a:r>
              <a:rPr lang="en-US" altLang="en-US" sz="2000" dirty="0" smtClean="0">
                <a:cs typeface="Arial" charset="0"/>
              </a:rPr>
              <a:t>Å</a:t>
            </a:r>
            <a:r>
              <a:rPr lang="en-US" altLang="en-US" sz="2000" dirty="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/>
              <a:t>	e.g.,  [O II] </a:t>
            </a:r>
            <a:r>
              <a:rPr lang="en-US" altLang="en-US" sz="2000" dirty="0" smtClean="0">
                <a:latin typeface="Symbol" pitchFamily="18" charset="2"/>
              </a:rPr>
              <a:t>l</a:t>
            </a:r>
            <a:r>
              <a:rPr lang="en-US" altLang="en-US" sz="2000" dirty="0" smtClean="0"/>
              <a:t>3727 and [O III] </a:t>
            </a:r>
            <a:r>
              <a:rPr lang="en-US" altLang="en-US" sz="2000" dirty="0" smtClean="0">
                <a:latin typeface="Symbol" pitchFamily="18" charset="2"/>
              </a:rPr>
              <a:t>l</a:t>
            </a:r>
            <a:r>
              <a:rPr lang="en-US" altLang="en-US" sz="2000" dirty="0" smtClean="0"/>
              <a:t>5007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 smtClean="0"/>
              <a:t>	classification of higher-redshift sources will preferentially use lines at shorter wavelengths (e.g., </a:t>
            </a:r>
            <a:r>
              <a:rPr lang="en-US" altLang="en-US" sz="2000" dirty="0" err="1" smtClean="0"/>
              <a:t>Ly</a:t>
            </a:r>
            <a:r>
              <a:rPr lang="en-US" altLang="en-US" sz="2000" dirty="0" err="1" smtClean="0">
                <a:latin typeface="Symbol" pitchFamily="18" charset="2"/>
              </a:rPr>
              <a:t>a</a:t>
            </a:r>
            <a:r>
              <a:rPr lang="en-US" altLang="en-US" sz="2000" dirty="0" smtClean="0">
                <a:latin typeface="Symbol" pitchFamily="18" charset="2"/>
              </a:rPr>
              <a:t> l</a:t>
            </a:r>
            <a:r>
              <a:rPr lang="en-US" altLang="en-US" sz="2000" dirty="0" smtClean="0"/>
              <a:t>1216 and C IV </a:t>
            </a:r>
            <a:r>
              <a:rPr lang="en-US" altLang="en-US" sz="2000" dirty="0" smtClean="0">
                <a:latin typeface="Symbol" pitchFamily="18" charset="2"/>
              </a:rPr>
              <a:t> l</a:t>
            </a:r>
            <a:r>
              <a:rPr lang="en-US" altLang="en-US" sz="2000" dirty="0" smtClean="0"/>
              <a:t>1549) than for low-redshift sources (e.g., Mg II </a:t>
            </a:r>
            <a:r>
              <a:rPr lang="en-US" altLang="en-US" sz="2000" dirty="0" smtClean="0">
                <a:latin typeface="Symbol" pitchFamily="18" charset="2"/>
              </a:rPr>
              <a:t>l</a:t>
            </a:r>
            <a:r>
              <a:rPr lang="en-US" altLang="en-US" sz="2000" dirty="0" smtClean="0"/>
              <a:t>2798 and H</a:t>
            </a:r>
            <a:r>
              <a:rPr lang="en-US" altLang="en-US" sz="2000" dirty="0" smtClean="0">
                <a:latin typeface="Symbol" pitchFamily="18" charset="2"/>
              </a:rPr>
              <a:t>a l</a:t>
            </a:r>
            <a:r>
              <a:rPr lang="en-US" altLang="en-US" sz="2000" dirty="0" smtClean="0"/>
              <a:t>6563).</a:t>
            </a:r>
          </a:p>
        </p:txBody>
      </p:sp>
      <p:pic>
        <p:nvPicPr>
          <p:cNvPr id="47108" name="Picture 4" descr="59c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"/>
            <a:ext cx="3429000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304800" y="3733800"/>
            <a:ext cx="5867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</a:pPr>
            <a:r>
              <a:rPr lang="en-US" altLang="en-US" sz="2000" b="0" dirty="0" smtClean="0">
                <a:solidFill>
                  <a:srgbClr val="000000"/>
                </a:solidFill>
              </a:rPr>
              <a:t>a Ca II H/K break ratio C &lt; 0.4,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</a:pPr>
            <a:r>
              <a:rPr lang="en-US" altLang="en-US" sz="2000" b="0" dirty="0" smtClean="0">
                <a:solidFill>
                  <a:srgbClr val="000000"/>
                </a:solidFill>
              </a:rPr>
              <a:t>Wavelength coverage satisfies (</a:t>
            </a:r>
            <a:r>
              <a:rPr lang="en-US" altLang="en-US" sz="2000" b="0" dirty="0" err="1" smtClean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altLang="en-US" sz="2000" b="0" baseline="-25000" dirty="0" err="1" smtClean="0">
                <a:solidFill>
                  <a:srgbClr val="000000"/>
                </a:solidFill>
              </a:rPr>
              <a:t>max</a:t>
            </a:r>
            <a:r>
              <a:rPr lang="en-US" altLang="en-US" sz="2000" b="0" dirty="0" smtClean="0">
                <a:solidFill>
                  <a:srgbClr val="000000"/>
                </a:solidFill>
              </a:rPr>
              <a:t> −</a:t>
            </a:r>
            <a:r>
              <a:rPr lang="en-US" altLang="en-US" sz="2000" b="0" dirty="0" err="1" smtClean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altLang="en-US" sz="2000" b="0" baseline="-25000" dirty="0" err="1" smtClean="0">
                <a:solidFill>
                  <a:srgbClr val="000000"/>
                </a:solidFill>
              </a:rPr>
              <a:t>min</a:t>
            </a:r>
            <a:r>
              <a:rPr lang="en-US" altLang="en-US" sz="2000" b="0" dirty="0" smtClean="0">
                <a:solidFill>
                  <a:srgbClr val="000000"/>
                </a:solidFill>
              </a:rPr>
              <a:t>)/</a:t>
            </a:r>
            <a:r>
              <a:rPr lang="en-US" altLang="en-US" sz="2000" b="0" dirty="0" err="1" smtClean="0">
                <a:solidFill>
                  <a:srgbClr val="000000"/>
                </a:solidFill>
                <a:latin typeface="Symbol" pitchFamily="18" charset="2"/>
              </a:rPr>
              <a:t>l</a:t>
            </a:r>
            <a:r>
              <a:rPr lang="en-US" altLang="en-US" sz="2000" b="0" baseline="-25000" dirty="0" err="1" smtClean="0">
                <a:solidFill>
                  <a:srgbClr val="000000"/>
                </a:solidFill>
              </a:rPr>
              <a:t>max</a:t>
            </a:r>
            <a:r>
              <a:rPr lang="en-US" altLang="en-US" sz="2000" b="0" dirty="0" smtClean="0">
                <a:solidFill>
                  <a:srgbClr val="000000"/>
                </a:solidFill>
              </a:rPr>
              <a:t> &gt; 1.7 so that at least one strong emission line would have been detected if present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</a:pPr>
            <a:r>
              <a:rPr lang="en-US" altLang="en-US" sz="2000" b="0" dirty="0" smtClean="0">
                <a:solidFill>
                  <a:srgbClr val="000000"/>
                </a:solidFill>
              </a:rPr>
              <a:t>Sources for which no optical spectrum or of insufficient quality to determine the optical classification are listed as “unknown type”</a:t>
            </a:r>
          </a:p>
        </p:txBody>
      </p:sp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48000"/>
            <a:ext cx="2971800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6477000" y="30480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smtClean="0">
              <a:solidFill>
                <a:srgbClr val="000000"/>
              </a:solidFill>
            </a:endParaRPr>
          </a:p>
        </p:txBody>
      </p:sp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334000"/>
            <a:ext cx="3048000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6705600" y="4205288"/>
            <a:ext cx="850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b="0" smtClean="0">
                <a:solidFill>
                  <a:srgbClr val="000000"/>
                </a:solidFill>
                <a:latin typeface="Times New Roman" pitchFamily="18" charset="0"/>
              </a:rPr>
              <a:t>3C 279</a:t>
            </a:r>
          </a:p>
        </p:txBody>
      </p:sp>
    </p:spTree>
    <p:extLst>
      <p:ext uri="{BB962C8B-B14F-4D97-AF65-F5344CB8AC3E}">
        <p14:creationId xmlns:p14="http://schemas.microsoft.com/office/powerpoint/2010/main" val="7049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1247775"/>
            <a:ext cx="3962400" cy="2438400"/>
            <a:chOff x="0" y="1920"/>
            <a:chExt cx="3264" cy="2016"/>
          </a:xfrm>
        </p:grpSpPr>
        <p:pic>
          <p:nvPicPr>
            <p:cNvPr id="5532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0"/>
              <a:ext cx="3225" cy="19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324" name="Rectangle 4"/>
            <p:cNvSpPr>
              <a:spLocks noChangeArrowheads="1"/>
            </p:cNvSpPr>
            <p:nvPr/>
          </p:nvSpPr>
          <p:spPr bwMode="auto">
            <a:xfrm>
              <a:off x="0" y="3792"/>
              <a:ext cx="326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sz="180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5529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1850231"/>
            <a:ext cx="2438400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86200"/>
            <a:ext cx="365760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1" name="Picture 7" descr="Cyg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177925"/>
            <a:ext cx="27432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8" descr="3C29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419600"/>
            <a:ext cx="182880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 Box 9"/>
          <p:cNvSpPr txBox="1">
            <a:spLocks noChangeArrowheads="1"/>
          </p:cNvSpPr>
          <p:nvPr/>
        </p:nvSpPr>
        <p:spPr bwMode="auto">
          <a:xfrm>
            <a:off x="3048000" y="5638800"/>
            <a:ext cx="86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DDDDDD"/>
                </a:solidFill>
                <a:latin typeface="Times New Roman" pitchFamily="18" charset="0"/>
              </a:rPr>
              <a:t>3C 296</a:t>
            </a:r>
            <a:endParaRPr lang="en-US" altLang="en-US" sz="1800" smtClean="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55304" name="Rectangle 10"/>
          <p:cNvSpPr>
            <a:spLocks noGrp="1" noChangeArrowheads="1"/>
          </p:cNvSpPr>
          <p:nvPr>
            <p:ph type="ctrTitle"/>
          </p:nvPr>
        </p:nvSpPr>
        <p:spPr bwMode="auto">
          <a:xfrm>
            <a:off x="1687286" y="272143"/>
            <a:ext cx="6422230" cy="533400"/>
          </a:xfr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400" dirty="0" smtClean="0">
                <a:solidFill>
                  <a:schemeClr val="tx1"/>
                </a:solidFill>
                <a:latin typeface="Calibri" pitchFamily="34" charset="0"/>
              </a:rPr>
              <a:t>Radio Galaxies, Blazars, and Unification</a:t>
            </a:r>
          </a:p>
        </p:txBody>
      </p:sp>
      <p:sp>
        <p:nvSpPr>
          <p:cNvPr id="55305" name="Rectangle 11"/>
          <p:cNvSpPr>
            <a:spLocks noChangeArrowheads="1"/>
          </p:cNvSpPr>
          <p:nvPr/>
        </p:nvSpPr>
        <p:spPr bwMode="auto">
          <a:xfrm>
            <a:off x="152400" y="942975"/>
            <a:ext cx="3505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990000"/>
                </a:solidFill>
                <a:latin typeface="Times New Roman" pitchFamily="18" charset="0"/>
              </a:rPr>
              <a:t>L ~10</a:t>
            </a:r>
            <a:r>
              <a:rPr lang="en-US" altLang="en-US" baseline="30000" smtClean="0">
                <a:solidFill>
                  <a:srgbClr val="990000"/>
                </a:solidFill>
                <a:latin typeface="Times New Roman" pitchFamily="18" charset="0"/>
              </a:rPr>
              <a:t>45</a:t>
            </a:r>
            <a:r>
              <a:rPr lang="en-US" altLang="en-US" smtClean="0">
                <a:solidFill>
                  <a:srgbClr val="990000"/>
                </a:solidFill>
                <a:latin typeface="Times New Roman" pitchFamily="18" charset="0"/>
              </a:rPr>
              <a:t> x (f/10</a:t>
            </a:r>
            <a:r>
              <a:rPr lang="en-US" altLang="en-US" baseline="30000" smtClean="0">
                <a:solidFill>
                  <a:srgbClr val="990000"/>
                </a:solidFill>
                <a:latin typeface="Times New Roman" pitchFamily="18" charset="0"/>
              </a:rPr>
              <a:t>-10 </a:t>
            </a:r>
            <a:r>
              <a:rPr lang="en-US" altLang="en-US" smtClean="0">
                <a:solidFill>
                  <a:srgbClr val="990000"/>
                </a:solidFill>
                <a:latin typeface="Times New Roman" pitchFamily="18" charset="0"/>
              </a:rPr>
              <a:t>ergs cm</a:t>
            </a:r>
            <a:r>
              <a:rPr lang="en-US" altLang="en-US" baseline="30000" smtClean="0">
                <a:solidFill>
                  <a:srgbClr val="990000"/>
                </a:solidFill>
                <a:latin typeface="Times New Roman" pitchFamily="18" charset="0"/>
              </a:rPr>
              <a:t>-2</a:t>
            </a:r>
            <a:r>
              <a:rPr lang="en-US" altLang="en-US" smtClean="0">
                <a:solidFill>
                  <a:srgbClr val="990000"/>
                </a:solidFill>
                <a:latin typeface="Times New Roman" pitchFamily="18" charset="0"/>
              </a:rPr>
              <a:t> s</a:t>
            </a:r>
            <a:r>
              <a:rPr lang="en-US" altLang="en-US" baseline="30000" smtClean="0">
                <a:solidFill>
                  <a:srgbClr val="990000"/>
                </a:solidFill>
                <a:latin typeface="Times New Roman" pitchFamily="18" charset="0"/>
              </a:rPr>
              <a:t>-1</a:t>
            </a:r>
            <a:r>
              <a:rPr lang="en-US" altLang="en-US" smtClean="0">
                <a:solidFill>
                  <a:srgbClr val="990000"/>
                </a:solidFill>
                <a:latin typeface="Times New Roman" pitchFamily="18" charset="0"/>
              </a:rPr>
              <a:t>) erg s</a:t>
            </a:r>
            <a:r>
              <a:rPr lang="en-US" altLang="en-US" baseline="30000" smtClean="0">
                <a:solidFill>
                  <a:srgbClr val="990000"/>
                </a:solidFill>
                <a:latin typeface="Times New Roman" pitchFamily="18" charset="0"/>
              </a:rPr>
              <a:t>-1</a:t>
            </a:r>
          </a:p>
        </p:txBody>
      </p:sp>
      <p:sp>
        <p:nvSpPr>
          <p:cNvPr id="55306" name="Text Box 12"/>
          <p:cNvSpPr txBox="1">
            <a:spLocks noChangeArrowheads="1"/>
          </p:cNvSpPr>
          <p:nvPr/>
        </p:nvSpPr>
        <p:spPr bwMode="auto">
          <a:xfrm>
            <a:off x="838200" y="3457575"/>
            <a:ext cx="19510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smtClean="0">
                <a:solidFill>
                  <a:srgbClr val="000000"/>
                </a:solidFill>
                <a:latin typeface="Times New Roman" pitchFamily="18" charset="0"/>
              </a:rPr>
              <a:t>Mrk 421, z = 0.031</a:t>
            </a:r>
          </a:p>
        </p:txBody>
      </p:sp>
      <p:sp>
        <p:nvSpPr>
          <p:cNvPr id="55307" name="Text Box 13"/>
          <p:cNvSpPr txBox="1">
            <a:spLocks noChangeArrowheads="1"/>
          </p:cNvSpPr>
          <p:nvPr/>
        </p:nvSpPr>
        <p:spPr bwMode="auto">
          <a:xfrm>
            <a:off x="5181600" y="2057400"/>
            <a:ext cx="1143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smtClean="0">
                <a:solidFill>
                  <a:srgbClr val="DDDDDD"/>
                </a:solidFill>
                <a:latin typeface="Times New Roman" pitchFamily="18" charset="0"/>
              </a:rPr>
              <a:t>Cygnus A</a:t>
            </a:r>
            <a:endParaRPr lang="en-US" altLang="en-US" sz="1800" smtClean="0">
              <a:solidFill>
                <a:srgbClr val="DDDDDD"/>
              </a:solidFill>
              <a:latin typeface="Times New Roman" pitchFamily="18" charset="0"/>
            </a:endParaRPr>
          </a:p>
        </p:txBody>
      </p:sp>
      <p:sp>
        <p:nvSpPr>
          <p:cNvPr id="55308" name="Text Box 14"/>
          <p:cNvSpPr txBox="1">
            <a:spLocks noChangeArrowheads="1"/>
          </p:cNvSpPr>
          <p:nvPr/>
        </p:nvSpPr>
        <p:spPr bwMode="auto">
          <a:xfrm>
            <a:off x="7219953" y="1188811"/>
            <a:ext cx="1566863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FR2/FSRQ</a:t>
            </a:r>
          </a:p>
        </p:txBody>
      </p:sp>
      <p:sp>
        <p:nvSpPr>
          <p:cNvPr id="55309" name="Text Box 15"/>
          <p:cNvSpPr txBox="1">
            <a:spLocks noChangeArrowheads="1"/>
          </p:cNvSpPr>
          <p:nvPr/>
        </p:nvSpPr>
        <p:spPr bwMode="auto">
          <a:xfrm>
            <a:off x="762000" y="4572000"/>
            <a:ext cx="18288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FR1/BL Lac</a:t>
            </a:r>
          </a:p>
        </p:txBody>
      </p:sp>
      <p:pic>
        <p:nvPicPr>
          <p:cNvPr id="5531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257800"/>
            <a:ext cx="281940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11" name="Text Box 17"/>
          <p:cNvSpPr txBox="1">
            <a:spLocks noChangeArrowheads="1"/>
          </p:cNvSpPr>
          <p:nvPr/>
        </p:nvSpPr>
        <p:spPr bwMode="auto">
          <a:xfrm>
            <a:off x="7107147" y="2743200"/>
            <a:ext cx="850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  <a:latin typeface="Times New Roman" pitchFamily="18" charset="0"/>
              </a:rPr>
              <a:t>3C 279</a:t>
            </a:r>
          </a:p>
        </p:txBody>
      </p:sp>
      <p:sp>
        <p:nvSpPr>
          <p:cNvPr id="55312" name="Rectangle 18"/>
          <p:cNvSpPr>
            <a:spLocks noChangeArrowheads="1"/>
          </p:cNvSpPr>
          <p:nvPr/>
        </p:nvSpPr>
        <p:spPr bwMode="auto">
          <a:xfrm>
            <a:off x="1295400" y="5662613"/>
            <a:ext cx="1087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</a:rPr>
              <a:t>W Comae</a:t>
            </a:r>
          </a:p>
        </p:txBody>
      </p:sp>
      <p:sp>
        <p:nvSpPr>
          <p:cNvPr id="55313" name="Text Box 19"/>
          <p:cNvSpPr txBox="1">
            <a:spLocks noChangeArrowheads="1"/>
          </p:cNvSpPr>
          <p:nvPr/>
        </p:nvSpPr>
        <p:spPr bwMode="auto">
          <a:xfrm>
            <a:off x="822325" y="5980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sp>
        <p:nvSpPr>
          <p:cNvPr id="55314" name="Text Box 20"/>
          <p:cNvSpPr txBox="1">
            <a:spLocks noChangeArrowheads="1"/>
          </p:cNvSpPr>
          <p:nvPr/>
        </p:nvSpPr>
        <p:spPr bwMode="auto">
          <a:xfrm>
            <a:off x="5867400" y="4357688"/>
            <a:ext cx="18240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smtClean="0">
                <a:solidFill>
                  <a:srgbClr val="000000"/>
                </a:solidFill>
                <a:latin typeface="Times New Roman" pitchFamily="18" charset="0"/>
              </a:rPr>
              <a:t>3C 279, z = 0.538</a:t>
            </a:r>
          </a:p>
        </p:txBody>
      </p:sp>
      <p:sp>
        <p:nvSpPr>
          <p:cNvPr id="55315" name="Text Box 21"/>
          <p:cNvSpPr txBox="1">
            <a:spLocks noChangeArrowheads="1"/>
          </p:cNvSpPr>
          <p:nvPr/>
        </p:nvSpPr>
        <p:spPr bwMode="auto">
          <a:xfrm>
            <a:off x="304800" y="3914775"/>
            <a:ext cx="3886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  <a:latin typeface="Times New Roman" pitchFamily="18" charset="0"/>
              </a:rPr>
              <a:t>BL Lacs: optical emission line equivalent widths &lt; 5 </a:t>
            </a:r>
            <a:r>
              <a:rPr lang="en-US" altLang="en-US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Å</a:t>
            </a:r>
            <a:endParaRPr lang="en-US" altLang="en-US" b="1" baseline="300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16" name="Text Box 22"/>
          <p:cNvSpPr txBox="1">
            <a:spLocks noChangeArrowheads="1"/>
          </p:cNvSpPr>
          <p:nvPr/>
        </p:nvSpPr>
        <p:spPr bwMode="auto">
          <a:xfrm>
            <a:off x="3810000" y="2743200"/>
            <a:ext cx="27432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smtClean="0">
                <a:solidFill>
                  <a:srgbClr val="000000"/>
                </a:solidFill>
                <a:latin typeface="Times New Roman" pitchFamily="18" charset="0"/>
              </a:rPr>
              <a:t>FR1/2: radio power/ morphology correlation; dividing line at </a:t>
            </a:r>
            <a:r>
              <a:rPr lang="en-US" altLang="en-US" b="1" dirty="0" smtClean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 </a:t>
            </a:r>
            <a:r>
              <a:rPr lang="en-US" altLang="en-US" b="1" dirty="0" smtClean="0">
                <a:solidFill>
                  <a:srgbClr val="000000"/>
                </a:solidFill>
                <a:latin typeface="Times New Roman" pitchFamily="18" charset="0"/>
              </a:rPr>
              <a:t>10</a:t>
            </a:r>
            <a:r>
              <a:rPr lang="en-US" altLang="en-US" b="1" baseline="30000" dirty="0" smtClean="0">
                <a:solidFill>
                  <a:srgbClr val="000000"/>
                </a:solidFill>
                <a:latin typeface="Times New Roman" pitchFamily="18" charset="0"/>
              </a:rPr>
              <a:t>42</a:t>
            </a:r>
            <a:r>
              <a:rPr lang="en-US" altLang="en-US" b="1" dirty="0" smtClean="0">
                <a:solidFill>
                  <a:srgbClr val="000000"/>
                </a:solidFill>
                <a:latin typeface="Times New Roman" pitchFamily="18" charset="0"/>
              </a:rPr>
              <a:t> erg s</a:t>
            </a:r>
            <a:r>
              <a:rPr lang="en-US" altLang="en-US" b="1" baseline="30000" dirty="0" smtClean="0">
                <a:solidFill>
                  <a:srgbClr val="000000"/>
                </a:solidFill>
                <a:latin typeface="Times New Roman" pitchFamily="18" charset="0"/>
              </a:rPr>
              <a:t>-1</a:t>
            </a:r>
            <a:r>
              <a:rPr lang="en-US" altLang="en-US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1400" b="1" dirty="0" smtClean="0">
                <a:solidFill>
                  <a:srgbClr val="000000"/>
                </a:solidFill>
                <a:latin typeface="Times New Roman" pitchFamily="18" charset="0"/>
              </a:rPr>
              <a:t>(2</a:t>
            </a:r>
            <a:r>
              <a:rPr lang="en-US" altLang="en-US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altLang="en-US" sz="1400" b="1" dirty="0" smtClean="0">
                <a:solidFill>
                  <a:srgbClr val="000000"/>
                </a:solidFill>
                <a:latin typeface="Times New Roman" pitchFamily="18" charset="0"/>
              </a:rPr>
              <a:t>10</a:t>
            </a:r>
            <a:r>
              <a:rPr lang="en-US" altLang="en-US" sz="1400" b="1" baseline="30000" dirty="0" smtClean="0">
                <a:solidFill>
                  <a:srgbClr val="000000"/>
                </a:solidFill>
                <a:latin typeface="Times New Roman" pitchFamily="18" charset="0"/>
              </a:rPr>
              <a:t>25</a:t>
            </a:r>
            <a:r>
              <a:rPr lang="en-US" altLang="en-US" sz="1400" b="1" dirty="0" smtClean="0">
                <a:solidFill>
                  <a:srgbClr val="000000"/>
                </a:solidFill>
                <a:latin typeface="Times New Roman" pitchFamily="18" charset="0"/>
              </a:rPr>
              <a:t> W/Hz at 178 MHz)</a:t>
            </a:r>
            <a:endParaRPr lang="en-US" altLang="en-US" sz="1400" b="1" baseline="300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5317" name="Line 23"/>
          <p:cNvSpPr>
            <a:spLocks noChangeShapeType="1"/>
          </p:cNvSpPr>
          <p:nvPr/>
        </p:nvSpPr>
        <p:spPr bwMode="auto">
          <a:xfrm>
            <a:off x="3657600" y="10191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5318" name="Line 24"/>
          <p:cNvSpPr>
            <a:spLocks noChangeShapeType="1"/>
          </p:cNvSpPr>
          <p:nvPr/>
        </p:nvSpPr>
        <p:spPr bwMode="auto">
          <a:xfrm flipH="1">
            <a:off x="3657600" y="38100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5319" name="Line 25"/>
          <p:cNvSpPr>
            <a:spLocks noChangeShapeType="1"/>
          </p:cNvSpPr>
          <p:nvPr/>
        </p:nvSpPr>
        <p:spPr bwMode="auto">
          <a:xfrm>
            <a:off x="5105400" y="38100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5320" name="Line 26"/>
          <p:cNvSpPr>
            <a:spLocks noChangeShapeType="1"/>
          </p:cNvSpPr>
          <p:nvPr/>
        </p:nvSpPr>
        <p:spPr bwMode="auto">
          <a:xfrm>
            <a:off x="6629400" y="27432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5321" name="Line 27"/>
          <p:cNvSpPr>
            <a:spLocks noChangeShapeType="1"/>
          </p:cNvSpPr>
          <p:nvPr/>
        </p:nvSpPr>
        <p:spPr bwMode="auto">
          <a:xfrm flipH="1">
            <a:off x="3695700" y="2743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sp>
        <p:nvSpPr>
          <p:cNvPr id="55322" name="Line 29"/>
          <p:cNvSpPr>
            <a:spLocks noChangeShapeType="1"/>
          </p:cNvSpPr>
          <p:nvPr/>
        </p:nvSpPr>
        <p:spPr bwMode="auto">
          <a:xfrm>
            <a:off x="6977652" y="1850231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</p:txBody>
      </p:sp>
      <p:grpSp>
        <p:nvGrpSpPr>
          <p:cNvPr id="29" name="Group 2"/>
          <p:cNvGrpSpPr>
            <a:grpSpLocks/>
          </p:cNvGrpSpPr>
          <p:nvPr/>
        </p:nvGrpSpPr>
        <p:grpSpPr bwMode="auto">
          <a:xfrm>
            <a:off x="76200" y="762000"/>
            <a:ext cx="8991600" cy="152400"/>
            <a:chOff x="0" y="576"/>
            <a:chExt cx="5282" cy="189"/>
          </a:xfrm>
        </p:grpSpPr>
        <p:grpSp>
          <p:nvGrpSpPr>
            <p:cNvPr id="30" name="Group 3"/>
            <p:cNvGrpSpPr>
              <a:grpSpLocks/>
            </p:cNvGrpSpPr>
            <p:nvPr/>
          </p:nvGrpSpPr>
          <p:grpSpPr bwMode="auto">
            <a:xfrm>
              <a:off x="5158" y="576"/>
              <a:ext cx="124" cy="189"/>
              <a:chOff x="5158" y="576"/>
              <a:chExt cx="124" cy="189"/>
            </a:xfrm>
          </p:grpSpPr>
          <p:sp>
            <p:nvSpPr>
              <p:cNvPr id="45" name="Rectangle 4"/>
              <p:cNvSpPr>
                <a:spLocks noChangeArrowheads="1"/>
              </p:cNvSpPr>
              <p:nvPr/>
            </p:nvSpPr>
            <p:spPr bwMode="auto">
              <a:xfrm>
                <a:off x="5252" y="576"/>
                <a:ext cx="3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"/>
              <p:cNvSpPr>
                <a:spLocks noChangeArrowheads="1"/>
              </p:cNvSpPr>
              <p:nvPr/>
            </p:nvSpPr>
            <p:spPr bwMode="auto">
              <a:xfrm>
                <a:off x="5158" y="576"/>
                <a:ext cx="6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1" name="Group 6"/>
            <p:cNvGrpSpPr>
              <a:grpSpLocks/>
            </p:cNvGrpSpPr>
            <p:nvPr/>
          </p:nvGrpSpPr>
          <p:grpSpPr bwMode="auto">
            <a:xfrm>
              <a:off x="4848" y="576"/>
              <a:ext cx="263" cy="189"/>
              <a:chOff x="4848" y="576"/>
              <a:chExt cx="263" cy="189"/>
            </a:xfrm>
          </p:grpSpPr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5018" y="576"/>
                <a:ext cx="93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8"/>
              <p:cNvSpPr>
                <a:spLocks noChangeArrowheads="1"/>
              </p:cNvSpPr>
              <p:nvPr/>
            </p:nvSpPr>
            <p:spPr bwMode="auto">
              <a:xfrm>
                <a:off x="4848" y="576"/>
                <a:ext cx="12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2" name="Group 9"/>
            <p:cNvGrpSpPr>
              <a:grpSpLocks/>
            </p:cNvGrpSpPr>
            <p:nvPr/>
          </p:nvGrpSpPr>
          <p:grpSpPr bwMode="auto">
            <a:xfrm>
              <a:off x="4418" y="576"/>
              <a:ext cx="386" cy="189"/>
              <a:chOff x="4418" y="576"/>
              <a:chExt cx="386" cy="189"/>
            </a:xfrm>
          </p:grpSpPr>
          <p:sp>
            <p:nvSpPr>
              <p:cNvPr id="41" name="Rectangle 10"/>
              <p:cNvSpPr>
                <a:spLocks noChangeArrowheads="1"/>
              </p:cNvSpPr>
              <p:nvPr/>
            </p:nvSpPr>
            <p:spPr bwMode="auto">
              <a:xfrm>
                <a:off x="4650" y="576"/>
                <a:ext cx="15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11"/>
              <p:cNvSpPr>
                <a:spLocks noChangeArrowheads="1"/>
              </p:cNvSpPr>
              <p:nvPr/>
            </p:nvSpPr>
            <p:spPr bwMode="auto">
              <a:xfrm>
                <a:off x="4418" y="576"/>
                <a:ext cx="187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3" name="Group 12"/>
            <p:cNvGrpSpPr>
              <a:grpSpLocks/>
            </p:cNvGrpSpPr>
            <p:nvPr/>
          </p:nvGrpSpPr>
          <p:grpSpPr bwMode="auto">
            <a:xfrm>
              <a:off x="3183" y="576"/>
              <a:ext cx="1191" cy="189"/>
              <a:chOff x="3183" y="576"/>
              <a:chExt cx="1191" cy="189"/>
            </a:xfrm>
          </p:grpSpPr>
          <p:sp>
            <p:nvSpPr>
              <p:cNvPr id="37" name="Rectangle 13"/>
              <p:cNvSpPr>
                <a:spLocks noChangeArrowheads="1"/>
              </p:cNvSpPr>
              <p:nvPr/>
            </p:nvSpPr>
            <p:spPr bwMode="auto">
              <a:xfrm>
                <a:off x="3558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14"/>
              <p:cNvSpPr>
                <a:spLocks noChangeArrowheads="1"/>
              </p:cNvSpPr>
              <p:nvPr/>
            </p:nvSpPr>
            <p:spPr bwMode="auto">
              <a:xfrm>
                <a:off x="4155" y="576"/>
                <a:ext cx="218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15"/>
              <p:cNvSpPr>
                <a:spLocks noChangeArrowheads="1"/>
              </p:cNvSpPr>
              <p:nvPr/>
            </p:nvSpPr>
            <p:spPr bwMode="auto">
              <a:xfrm>
                <a:off x="3864" y="576"/>
                <a:ext cx="250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16"/>
              <p:cNvSpPr>
                <a:spLocks noChangeArrowheads="1"/>
              </p:cNvSpPr>
              <p:nvPr/>
            </p:nvSpPr>
            <p:spPr bwMode="auto">
              <a:xfrm>
                <a:off x="3183" y="576"/>
                <a:ext cx="314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4" name="Group 17"/>
            <p:cNvGrpSpPr>
              <a:grpSpLocks/>
            </p:cNvGrpSpPr>
            <p:nvPr/>
          </p:nvGrpSpPr>
          <p:grpSpPr bwMode="auto">
            <a:xfrm>
              <a:off x="0" y="576"/>
              <a:ext cx="3143" cy="189"/>
              <a:chOff x="0" y="576"/>
              <a:chExt cx="3143" cy="189"/>
            </a:xfrm>
          </p:grpSpPr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2798" y="576"/>
                <a:ext cx="345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0" y="576"/>
                <a:ext cx="2756" cy="189"/>
              </a:xfrm>
              <a:prstGeom prst="rect">
                <a:avLst/>
              </a:prstGeom>
              <a:gradFill rotWithShape="0">
                <a:gsLst>
                  <a:gs pos="0">
                    <a:srgbClr val="3232DE"/>
                  </a:gs>
                  <a:gs pos="100000">
                    <a:srgbClr val="3232DE">
                      <a:gamma/>
                      <a:shade val="4000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charset="0"/>
                  <a:buChar char="q"/>
                  <a:defRPr/>
                </a:pPr>
                <a:endParaRPr lang="en-US" sz="24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7977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603D5BE-8F1C-407C-B022-F2B90D84BA84}" type="slidenum">
              <a:rPr lang="en-US" altLang="en-US" b="0" smtClean="0"/>
              <a:pPr eaLnBrk="1" hangingPunct="1"/>
              <a:t>6</a:t>
            </a:fld>
            <a:endParaRPr lang="en-US" altLang="en-US" b="0" smtClean="0"/>
          </a:p>
        </p:txBody>
      </p:sp>
      <p:pic>
        <p:nvPicPr>
          <p:cNvPr id="8196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373380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229600" cy="563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 smtClean="0"/>
              <a:t>Classifying Fermi AGNs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3810000" cy="2133600"/>
          </a:xfrm>
        </p:spPr>
        <p:txBody>
          <a:bodyPr/>
          <a:lstStyle/>
          <a:p>
            <a:pPr eaLnBrk="1" hangingPunct="1"/>
            <a:r>
              <a:rPr lang="en-US" altLang="en-US" sz="1800" b="1" smtClean="0">
                <a:solidFill>
                  <a:srgbClr val="A50021"/>
                </a:solidFill>
              </a:rPr>
              <a:t>Radio:</a:t>
            </a:r>
            <a:r>
              <a:rPr lang="en-US" altLang="en-US" sz="1800" smtClean="0"/>
              <a:t> FR1 vs FR2</a:t>
            </a:r>
          </a:p>
          <a:p>
            <a:pPr eaLnBrk="1" hangingPunct="1"/>
            <a:r>
              <a:rPr lang="en-US" altLang="en-US" sz="1800" b="1" smtClean="0">
                <a:solidFill>
                  <a:srgbClr val="A50021"/>
                </a:solidFill>
              </a:rPr>
              <a:t>Optical:</a:t>
            </a:r>
            <a:r>
              <a:rPr lang="en-US" altLang="en-US" sz="1800" smtClean="0"/>
              <a:t> FSRQs vs. BL Lacs</a:t>
            </a:r>
          </a:p>
          <a:p>
            <a:pPr eaLnBrk="1" hangingPunct="1"/>
            <a:r>
              <a:rPr lang="en-US" altLang="en-US" sz="1800" b="1" smtClean="0">
                <a:solidFill>
                  <a:srgbClr val="A50021"/>
                </a:solidFill>
              </a:rPr>
              <a:t>SED; </a:t>
            </a:r>
            <a:r>
              <a:rPr lang="en-US" altLang="en-US" sz="1800" smtClean="0">
                <a:solidFill>
                  <a:srgbClr val="A50021"/>
                </a:solidFill>
              </a:rPr>
              <a:t>(“synchrotron-peaked”)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1800" smtClean="0"/>
              <a:t>	LSP (</a:t>
            </a:r>
            <a:r>
              <a:rPr lang="en-US" altLang="en-US" sz="1800" smtClean="0">
                <a:latin typeface="Symbol" pitchFamily="18" charset="2"/>
              </a:rPr>
              <a:t>n</a:t>
            </a:r>
            <a:r>
              <a:rPr lang="en-US" altLang="en-US" sz="1800" baseline="-25000" smtClean="0"/>
              <a:t>pk</a:t>
            </a:r>
            <a:r>
              <a:rPr lang="en-US" altLang="en-US" sz="1800" baseline="30000" smtClean="0"/>
              <a:t>syn</a:t>
            </a:r>
            <a:r>
              <a:rPr lang="en-US" altLang="en-US" sz="1800" smtClean="0"/>
              <a:t> &lt; 10</a:t>
            </a:r>
            <a:r>
              <a:rPr lang="en-US" altLang="en-US" sz="1800" baseline="30000" smtClean="0"/>
              <a:t>14</a:t>
            </a:r>
            <a:r>
              <a:rPr lang="en-US" altLang="en-US" sz="1800" smtClean="0"/>
              <a:t> Hz),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1800" smtClean="0"/>
              <a:t>	HSP (</a:t>
            </a:r>
            <a:r>
              <a:rPr lang="en-US" altLang="en-US" sz="1800" smtClean="0">
                <a:latin typeface="Symbol" pitchFamily="18" charset="2"/>
              </a:rPr>
              <a:t>n</a:t>
            </a:r>
            <a:r>
              <a:rPr lang="en-US" altLang="en-US" sz="1800" baseline="-25000" smtClean="0"/>
              <a:t>pk</a:t>
            </a:r>
            <a:r>
              <a:rPr lang="en-US" altLang="en-US" sz="1800" baseline="30000" smtClean="0"/>
              <a:t>syn</a:t>
            </a:r>
            <a:r>
              <a:rPr lang="en-US" altLang="en-US" sz="1800" smtClean="0"/>
              <a:t> &gt; 10</a:t>
            </a:r>
            <a:r>
              <a:rPr lang="en-US" altLang="en-US" sz="1800" baseline="30000" smtClean="0"/>
              <a:t>15</a:t>
            </a:r>
            <a:r>
              <a:rPr lang="en-US" altLang="en-US" sz="1800" smtClean="0"/>
              <a:t> Hz)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1800" smtClean="0"/>
              <a:t>	ISP</a:t>
            </a:r>
          </a:p>
        </p:txBody>
      </p:sp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0300"/>
            <a:ext cx="403860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33800"/>
            <a:ext cx="3886200" cy="257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5257800" y="838200"/>
            <a:ext cx="3201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 b="0"/>
              <a:t>Abdo et al. 2010, ApJ, 710, 1271 </a:t>
            </a:r>
          </a:p>
        </p:txBody>
      </p:sp>
      <p:sp>
        <p:nvSpPr>
          <p:cNvPr id="8202" name="Line 8"/>
          <p:cNvSpPr>
            <a:spLocks noChangeShapeType="1"/>
          </p:cNvSpPr>
          <p:nvPr/>
        </p:nvSpPr>
        <p:spPr bwMode="auto">
          <a:xfrm flipV="1">
            <a:off x="5943600" y="1981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3" name="Line 9"/>
          <p:cNvSpPr>
            <a:spLocks noChangeShapeType="1"/>
          </p:cNvSpPr>
          <p:nvPr/>
        </p:nvSpPr>
        <p:spPr bwMode="auto">
          <a:xfrm flipV="1">
            <a:off x="2286000" y="4800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Text Box 10"/>
          <p:cNvSpPr txBox="1">
            <a:spLocks noChangeArrowheads="1"/>
          </p:cNvSpPr>
          <p:nvPr/>
        </p:nvSpPr>
        <p:spPr bwMode="auto">
          <a:xfrm>
            <a:off x="5410200" y="2743200"/>
            <a:ext cx="577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/>
              <a:t>LSP</a:t>
            </a:r>
          </a:p>
        </p:txBody>
      </p:sp>
      <p:sp>
        <p:nvSpPr>
          <p:cNvPr id="8205" name="Text Box 11"/>
          <p:cNvSpPr txBox="1">
            <a:spLocks noChangeArrowheads="1"/>
          </p:cNvSpPr>
          <p:nvPr/>
        </p:nvSpPr>
        <p:spPr bwMode="auto">
          <a:xfrm>
            <a:off x="1600200" y="5334000"/>
            <a:ext cx="600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600"/>
              <a:t>HSP</a:t>
            </a:r>
          </a:p>
        </p:txBody>
      </p:sp>
      <p:sp>
        <p:nvSpPr>
          <p:cNvPr id="8206" name="Text Box 12"/>
          <p:cNvSpPr txBox="1">
            <a:spLocks noChangeArrowheads="1"/>
          </p:cNvSpPr>
          <p:nvPr/>
        </p:nvSpPr>
        <p:spPr bwMode="auto">
          <a:xfrm>
            <a:off x="1295400" y="3276600"/>
            <a:ext cx="2806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Essentially all FSRQs are LSPs</a:t>
            </a:r>
          </a:p>
        </p:txBody>
      </p:sp>
      <p:sp>
        <p:nvSpPr>
          <p:cNvPr id="8207" name="Text Box 13"/>
          <p:cNvSpPr txBox="1">
            <a:spLocks noChangeArrowheads="1"/>
          </p:cNvSpPr>
          <p:nvPr/>
        </p:nvSpPr>
        <p:spPr bwMode="auto">
          <a:xfrm>
            <a:off x="3124200" y="5334000"/>
            <a:ext cx="844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Mrk 421</a:t>
            </a:r>
          </a:p>
        </p:txBody>
      </p:sp>
      <p:sp>
        <p:nvSpPr>
          <p:cNvPr id="8208" name="Text Box 15"/>
          <p:cNvSpPr txBox="1">
            <a:spLocks noChangeArrowheads="1"/>
          </p:cNvSpPr>
          <p:nvPr/>
        </p:nvSpPr>
        <p:spPr bwMode="auto">
          <a:xfrm>
            <a:off x="6400800" y="2743200"/>
            <a:ext cx="13477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PKS 1510-089</a:t>
            </a:r>
          </a:p>
        </p:txBody>
      </p:sp>
    </p:spTree>
    <p:extLst>
      <p:ext uri="{BB962C8B-B14F-4D97-AF65-F5344CB8AC3E}">
        <p14:creationId xmlns:p14="http://schemas.microsoft.com/office/powerpoint/2010/main" val="297482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Title 1"/>
          <p:cNvSpPr>
            <a:spLocks noGrp="1"/>
          </p:cNvSpPr>
          <p:nvPr>
            <p:ph type="title" idx="4294967295"/>
          </p:nvPr>
        </p:nvSpPr>
        <p:spPr>
          <a:xfrm>
            <a:off x="152400" y="42863"/>
            <a:ext cx="4876800" cy="795337"/>
          </a:xfrm>
        </p:spPr>
        <p:txBody>
          <a:bodyPr/>
          <a:lstStyle/>
          <a:p>
            <a:pPr eaLnBrk="1" hangingPunct="1"/>
            <a:r>
              <a:rPr lang="en-US" altLang="en-US" sz="2400" b="1" smtClean="0"/>
              <a:t>Blazar Spectral Energy Distributions</a:t>
            </a:r>
            <a:endParaRPr lang="en-US" altLang="en-US" sz="2800" b="1" smtClean="0">
              <a:latin typeface="Symbol" pitchFamily="18" charset="2"/>
            </a:endParaRPr>
          </a:p>
        </p:txBody>
      </p:sp>
      <p:sp>
        <p:nvSpPr>
          <p:cNvPr id="56324" name="Content Placeholder 2"/>
          <p:cNvSpPr>
            <a:spLocks noGrp="1"/>
          </p:cNvSpPr>
          <p:nvPr>
            <p:ph idx="4294967295"/>
          </p:nvPr>
        </p:nvSpPr>
        <p:spPr>
          <a:xfrm>
            <a:off x="0" y="760413"/>
            <a:ext cx="4662488" cy="4413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2000" dirty="0" smtClean="0">
                <a:solidFill>
                  <a:srgbClr val="2D389D"/>
                </a:solidFill>
              </a:rPr>
              <a:t>	BL Lacs: </a:t>
            </a:r>
            <a:r>
              <a:rPr lang="en-US" altLang="en-US" sz="1800" dirty="0" smtClean="0"/>
              <a:t>emission to VHE/</a:t>
            </a:r>
            <a:r>
              <a:rPr lang="en-US" altLang="en-US" sz="1800" dirty="0" err="1" smtClean="0"/>
              <a:t>TeV</a:t>
            </a:r>
            <a:r>
              <a:rPr lang="en-US" altLang="en-US" sz="1800" dirty="0" smtClean="0"/>
              <a:t> energies</a:t>
            </a:r>
          </a:p>
        </p:txBody>
      </p:sp>
      <p:pic>
        <p:nvPicPr>
          <p:cNvPr id="563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04863"/>
            <a:ext cx="4038600" cy="256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304800" y="3733800"/>
            <a:ext cx="3962400" cy="2438400"/>
            <a:chOff x="0" y="1920"/>
            <a:chExt cx="3264" cy="2016"/>
          </a:xfrm>
        </p:grpSpPr>
        <p:pic>
          <p:nvPicPr>
            <p:cNvPr id="5634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20"/>
              <a:ext cx="3225" cy="19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343" name="Rectangle 8"/>
            <p:cNvSpPr>
              <a:spLocks noChangeArrowheads="1"/>
            </p:cNvSpPr>
            <p:nvPr/>
          </p:nvSpPr>
          <p:spPr bwMode="auto">
            <a:xfrm>
              <a:off x="0" y="3792"/>
              <a:ext cx="3264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 sz="180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5632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3429000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8" name="TextBox 1"/>
          <p:cNvSpPr txBox="1">
            <a:spLocks noChangeArrowheads="1"/>
          </p:cNvSpPr>
          <p:nvPr/>
        </p:nvSpPr>
        <p:spPr bwMode="auto">
          <a:xfrm>
            <a:off x="6553200" y="1033463"/>
            <a:ext cx="904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3C 454.3</a:t>
            </a:r>
          </a:p>
        </p:txBody>
      </p:sp>
      <p:sp>
        <p:nvSpPr>
          <p:cNvPr id="56329" name="TextBox 1"/>
          <p:cNvSpPr txBox="1">
            <a:spLocks noChangeArrowheads="1"/>
          </p:cNvSpPr>
          <p:nvPr/>
        </p:nvSpPr>
        <p:spPr bwMode="auto">
          <a:xfrm>
            <a:off x="7239000" y="5029200"/>
            <a:ext cx="750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3C 279</a:t>
            </a:r>
          </a:p>
        </p:txBody>
      </p:sp>
      <p:sp>
        <p:nvSpPr>
          <p:cNvPr id="56330" name="TextBox 1"/>
          <p:cNvSpPr txBox="1">
            <a:spLocks noChangeArrowheads="1"/>
          </p:cNvSpPr>
          <p:nvPr/>
        </p:nvSpPr>
        <p:spPr bwMode="auto">
          <a:xfrm>
            <a:off x="2971800" y="5181600"/>
            <a:ext cx="876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Mrk 421</a:t>
            </a:r>
          </a:p>
        </p:txBody>
      </p:sp>
      <p:sp>
        <p:nvSpPr>
          <p:cNvPr id="56331" name="TextBox 1"/>
          <p:cNvSpPr txBox="1">
            <a:spLocks noChangeArrowheads="1"/>
          </p:cNvSpPr>
          <p:nvPr/>
        </p:nvSpPr>
        <p:spPr bwMode="auto">
          <a:xfrm>
            <a:off x="2362200" y="2590800"/>
            <a:ext cx="876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Mrk 501</a:t>
            </a:r>
          </a:p>
        </p:txBody>
      </p:sp>
      <p:sp>
        <p:nvSpPr>
          <p:cNvPr id="56332" name="TextBox 1"/>
          <p:cNvSpPr txBox="1">
            <a:spLocks noChangeArrowheads="1"/>
          </p:cNvSpPr>
          <p:nvPr/>
        </p:nvSpPr>
        <p:spPr bwMode="auto">
          <a:xfrm>
            <a:off x="5486400" y="5715000"/>
            <a:ext cx="17335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Hayashida et al. 2012</a:t>
            </a:r>
          </a:p>
        </p:txBody>
      </p:sp>
      <p:sp>
        <p:nvSpPr>
          <p:cNvPr id="56333" name="TextBox 1"/>
          <p:cNvSpPr txBox="1">
            <a:spLocks noChangeArrowheads="1"/>
          </p:cNvSpPr>
          <p:nvPr/>
        </p:nvSpPr>
        <p:spPr bwMode="auto">
          <a:xfrm>
            <a:off x="5486400" y="2590800"/>
            <a:ext cx="1370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Abdo et al. 2009</a:t>
            </a:r>
          </a:p>
        </p:txBody>
      </p:sp>
      <p:sp>
        <p:nvSpPr>
          <p:cNvPr id="56334" name="TextBox 1"/>
          <p:cNvSpPr txBox="1">
            <a:spLocks noChangeArrowheads="1"/>
          </p:cNvSpPr>
          <p:nvPr/>
        </p:nvSpPr>
        <p:spPr bwMode="auto">
          <a:xfrm>
            <a:off x="2138363" y="3449638"/>
            <a:ext cx="1476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Abdo et al. 2011b</a:t>
            </a:r>
          </a:p>
        </p:txBody>
      </p:sp>
      <p:sp>
        <p:nvSpPr>
          <p:cNvPr id="56335" name="TextBox 1"/>
          <p:cNvSpPr txBox="1">
            <a:spLocks noChangeArrowheads="1"/>
          </p:cNvSpPr>
          <p:nvPr/>
        </p:nvSpPr>
        <p:spPr bwMode="auto">
          <a:xfrm rot="-5400000">
            <a:off x="3317082" y="2023269"/>
            <a:ext cx="1468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Abdo et al. 2011a</a:t>
            </a:r>
          </a:p>
        </p:txBody>
      </p:sp>
      <p:sp>
        <p:nvSpPr>
          <p:cNvPr id="56336" name="Content Placeholder 2"/>
          <p:cNvSpPr>
            <a:spLocks/>
          </p:cNvSpPr>
          <p:nvPr/>
        </p:nvSpPr>
        <p:spPr bwMode="auto">
          <a:xfrm>
            <a:off x="4953000" y="457200"/>
            <a:ext cx="3962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en-US" sz="1800" dirty="0" smtClean="0">
                <a:solidFill>
                  <a:srgbClr val="2D389D"/>
                </a:solidFill>
                <a:latin typeface="Calibri" pitchFamily="34" charset="0"/>
              </a:rPr>
              <a:t>FSRQs: </a:t>
            </a: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 cutoffs at </a:t>
            </a:r>
            <a:r>
              <a:rPr lang="en-US" altLang="en-US" dirty="0" err="1" smtClean="0">
                <a:solidFill>
                  <a:srgbClr val="000000"/>
                </a:solidFill>
                <a:latin typeface="Calibri" pitchFamily="34" charset="0"/>
              </a:rPr>
              <a:t>GeV</a:t>
            </a: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 with VHE episodes</a:t>
            </a:r>
          </a:p>
        </p:txBody>
      </p:sp>
      <p:sp>
        <p:nvSpPr>
          <p:cNvPr id="56337" name="TextBox 1"/>
          <p:cNvSpPr txBox="1">
            <a:spLocks noChangeArrowheads="1"/>
          </p:cNvSpPr>
          <p:nvPr/>
        </p:nvSpPr>
        <p:spPr bwMode="auto">
          <a:xfrm>
            <a:off x="440871" y="6085114"/>
            <a:ext cx="19864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00"/>
                </a:solidFill>
              </a:rPr>
              <a:t>VHE (&gt; 100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GeV</a:t>
            </a:r>
            <a:r>
              <a:rPr lang="en-US" altLang="en-US" sz="1800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56338" name="Text Box 20"/>
          <p:cNvSpPr txBox="1">
            <a:spLocks noChangeArrowheads="1"/>
          </p:cNvSpPr>
          <p:nvPr/>
        </p:nvSpPr>
        <p:spPr bwMode="auto">
          <a:xfrm>
            <a:off x="7239000" y="5486400"/>
            <a:ext cx="917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</a:rPr>
              <a:t>z = 0.538</a:t>
            </a:r>
          </a:p>
        </p:txBody>
      </p:sp>
      <p:sp>
        <p:nvSpPr>
          <p:cNvPr id="56339" name="Text Box 21"/>
          <p:cNvSpPr txBox="1">
            <a:spLocks noChangeArrowheads="1"/>
          </p:cNvSpPr>
          <p:nvPr/>
        </p:nvSpPr>
        <p:spPr bwMode="auto">
          <a:xfrm>
            <a:off x="6553200" y="1371600"/>
            <a:ext cx="917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</a:rPr>
              <a:t>z = 0.859</a:t>
            </a:r>
          </a:p>
        </p:txBody>
      </p:sp>
      <p:sp>
        <p:nvSpPr>
          <p:cNvPr id="56340" name="Text Box 22"/>
          <p:cNvSpPr txBox="1">
            <a:spLocks noChangeArrowheads="1"/>
          </p:cNvSpPr>
          <p:nvPr/>
        </p:nvSpPr>
        <p:spPr bwMode="auto">
          <a:xfrm>
            <a:off x="2819400" y="5410200"/>
            <a:ext cx="917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</a:rPr>
              <a:t>z = 0.031</a:t>
            </a:r>
          </a:p>
        </p:txBody>
      </p:sp>
      <p:sp>
        <p:nvSpPr>
          <p:cNvPr id="56341" name="Text Box 23"/>
          <p:cNvSpPr txBox="1">
            <a:spLocks noChangeArrowheads="1"/>
          </p:cNvSpPr>
          <p:nvPr/>
        </p:nvSpPr>
        <p:spPr bwMode="auto">
          <a:xfrm>
            <a:off x="2362200" y="2873375"/>
            <a:ext cx="917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400" smtClean="0">
                <a:solidFill>
                  <a:srgbClr val="000000"/>
                </a:solidFill>
              </a:rPr>
              <a:t>z = 0.033</a:t>
            </a:r>
          </a:p>
        </p:txBody>
      </p:sp>
      <p:pic>
        <p:nvPicPr>
          <p:cNvPr id="56322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81400"/>
            <a:ext cx="5029200" cy="304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6979104" y="5377770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3C 279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z = 0.538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68658" y="6269780"/>
            <a:ext cx="1698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LSP, ISP, HSP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255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6477000" y="2368550"/>
            <a:ext cx="13382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b="0"/>
              <a:t>PKS 1510-089</a:t>
            </a:r>
          </a:p>
          <a:p>
            <a:pPr eaLnBrk="1" hangingPunct="1"/>
            <a:r>
              <a:rPr lang="en-US" altLang="en-US" b="0"/>
              <a:t>z = 0.361</a:t>
            </a:r>
          </a:p>
        </p:txBody>
      </p:sp>
      <p:sp>
        <p:nvSpPr>
          <p:cNvPr id="11270" name="Rectangle 18"/>
          <p:cNvSpPr>
            <a:spLocks noChangeArrowheads="1"/>
          </p:cNvSpPr>
          <p:nvPr/>
        </p:nvSpPr>
        <p:spPr bwMode="auto">
          <a:xfrm>
            <a:off x="2590800" y="1295400"/>
            <a:ext cx="6858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1271" name="Picture 19" descr="transparent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8" y="3043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8077200" cy="450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75DBD89-E3A6-4A7C-AD3A-22A3E225807B}" type="slidenum">
              <a:rPr lang="en-US" altLang="en-US" b="0" smtClean="0"/>
              <a:pPr eaLnBrk="1" hangingPunct="1"/>
              <a:t>8</a:t>
            </a:fld>
            <a:endParaRPr lang="en-US" altLang="en-US" b="0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62200" y="304800"/>
            <a:ext cx="4724400" cy="487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 smtClean="0"/>
              <a:t>Spectral Energy Distribution and Spectral </a:t>
            </a:r>
            <a:r>
              <a:rPr lang="en-US" altLang="en-US" sz="2200" dirty="0" smtClean="0"/>
              <a:t>Index Distribution</a:t>
            </a:r>
          </a:p>
        </p:txBody>
      </p:sp>
    </p:spTree>
    <p:extLst>
      <p:ext uri="{BB962C8B-B14F-4D97-AF65-F5344CB8AC3E}">
        <p14:creationId xmlns:p14="http://schemas.microsoft.com/office/powerpoint/2010/main" val="126650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81000" y="45720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2400" dirty="0" smtClean="0">
                <a:latin typeface="Symbol" pitchFamily="18" charset="2"/>
              </a:rPr>
              <a:t>g</a:t>
            </a:r>
            <a:r>
              <a:rPr lang="en-US" altLang="en-US" sz="2400" dirty="0" smtClean="0"/>
              <a:t>-Ray </a:t>
            </a:r>
            <a:r>
              <a:rPr lang="en-US" altLang="en-US" sz="2400" dirty="0"/>
              <a:t>Spectral </a:t>
            </a:r>
            <a:r>
              <a:rPr lang="en-US" altLang="en-US" sz="2400" dirty="0" smtClean="0"/>
              <a:t>Index vs. </a:t>
            </a:r>
            <a:r>
              <a:rPr lang="en-US" altLang="en-US" sz="2400" dirty="0" smtClean="0">
                <a:latin typeface="Symbol" pitchFamily="18" charset="2"/>
              </a:rPr>
              <a:t>g</a:t>
            </a:r>
            <a:r>
              <a:rPr lang="en-US" altLang="en-US" sz="2400" dirty="0" smtClean="0"/>
              <a:t>-Ray Galaxy Luminosity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5486400" cy="518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6248400" y="1981200"/>
            <a:ext cx="272415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b="0"/>
              <a:t>Fermi blazar divide</a:t>
            </a:r>
            <a:endParaRPr lang="en-US" altLang="en-US" sz="1600" b="0"/>
          </a:p>
          <a:p>
            <a:pPr eaLnBrk="1" hangingPunct="1"/>
            <a:r>
              <a:rPr lang="en-US" altLang="en-US" b="0"/>
              <a:t>(Ghisellini et al. 2009)</a:t>
            </a:r>
          </a:p>
          <a:p>
            <a:pPr eaLnBrk="1" hangingPunct="1"/>
            <a:endParaRPr lang="en-US" altLang="en-US" sz="1600" b="0"/>
          </a:p>
          <a:p>
            <a:pPr eaLnBrk="1" hangingPunct="1"/>
            <a:r>
              <a:rPr lang="en-US" altLang="en-US" sz="1800" b="0"/>
              <a:t>Misaligned AGNs</a:t>
            </a:r>
          </a:p>
          <a:p>
            <a:pPr eaLnBrk="1" hangingPunct="1"/>
            <a:r>
              <a:rPr lang="en-US" altLang="en-US" sz="1800" b="0"/>
              <a:t>(host galaxies of blazars)</a:t>
            </a:r>
          </a:p>
          <a:p>
            <a:pPr eaLnBrk="1" hangingPunct="1"/>
            <a:endParaRPr lang="en-US" altLang="en-US" sz="1800" b="0"/>
          </a:p>
          <a:p>
            <a:pPr eaLnBrk="1" hangingPunct="1"/>
            <a:r>
              <a:rPr lang="en-US" altLang="en-US" sz="1800" b="0"/>
              <a:t>Star forming galaxies</a:t>
            </a:r>
          </a:p>
        </p:txBody>
      </p:sp>
    </p:spTree>
    <p:extLst>
      <p:ext uri="{BB962C8B-B14F-4D97-AF65-F5344CB8AC3E}">
        <p14:creationId xmlns:p14="http://schemas.microsoft.com/office/powerpoint/2010/main" val="322343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9_Default Design">
  <a:themeElements>
    <a:clrScheme name="1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80000"/>
          <a:buFont typeface="Wingdings" charset="0"/>
          <a:buChar char="q"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80000"/>
          <a:buFont typeface="Wingdings" charset="0"/>
          <a:buChar char="q"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3_Default Design">
  <a:themeElements>
    <a:clrScheme name="1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7_Default Design">
  <a:themeElements>
    <a:clrScheme name="1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3_Default Design">
  <a:themeElements>
    <a:clrScheme name="1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0_Default Design">
  <a:themeElements>
    <a:clrScheme name="20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6_Default Design">
  <a:themeElements>
    <a:clrScheme name="1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5_Default Design">
  <a:themeElements>
    <a:clrScheme name="1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8_Default Design">
  <a:themeElements>
    <a:clrScheme name="1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1_Default Design">
  <a:themeElements>
    <a:clrScheme name="2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2_Default Design">
  <a:themeElements>
    <a:clrScheme name="2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3693</TotalTime>
  <Words>3047</Words>
  <Application>Microsoft Office PowerPoint</Application>
  <PresentationFormat>On-screen Show (4:3)</PresentationFormat>
  <Paragraphs>605</Paragraphs>
  <Slides>43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63" baseType="lpstr">
      <vt:lpstr>Office Theme</vt:lpstr>
      <vt:lpstr>13_Default Design</vt:lpstr>
      <vt:lpstr>3_Office Theme</vt:lpstr>
      <vt:lpstr>20_Default Design</vt:lpstr>
      <vt:lpstr>16_Default Design</vt:lpstr>
      <vt:lpstr>15_Default Design</vt:lpstr>
      <vt:lpstr>18_Default Design</vt:lpstr>
      <vt:lpstr>21_Default Design</vt:lpstr>
      <vt:lpstr>22_Default Design</vt:lpstr>
      <vt:lpstr>4_Office Theme</vt:lpstr>
      <vt:lpstr>19_Default Design</vt:lpstr>
      <vt:lpstr>2_Default Design</vt:lpstr>
      <vt:lpstr>3_Default Design</vt:lpstr>
      <vt:lpstr>1_Office Theme</vt:lpstr>
      <vt:lpstr>2_Office Theme</vt:lpstr>
      <vt:lpstr>23_Default Design</vt:lpstr>
      <vt:lpstr>17_Default Design</vt:lpstr>
      <vt:lpstr>1_Default Design</vt:lpstr>
      <vt:lpstr>Equation</vt:lpstr>
      <vt:lpstr>Microsoft Equation 3.0</vt:lpstr>
      <vt:lpstr>PowerPoint Presentation</vt:lpstr>
      <vt:lpstr>PowerPoint Presentation</vt:lpstr>
      <vt:lpstr>PowerPoint Presentation</vt:lpstr>
      <vt:lpstr>Blazars: Supermassive Black Holes with Relativistic Jets Pointed at Us</vt:lpstr>
      <vt:lpstr>Radio Galaxies, Blazars, and Unification</vt:lpstr>
      <vt:lpstr>Classifying Fermi AGNs</vt:lpstr>
      <vt:lpstr>Blazar Spectral Energy Distributions</vt:lpstr>
      <vt:lpstr>Spectral Energy Distribution and Spectral Index Distribution</vt:lpstr>
      <vt:lpstr>g-Ray Spectral Index vs. g-Ray Galaxy Luminosity</vt:lpstr>
      <vt:lpstr>Spectral Index vs. Peak Synchrotron Frequency</vt:lpstr>
      <vt:lpstr>PowerPoint Presentation</vt:lpstr>
      <vt:lpstr>Leptonic Blazar Modeling</vt:lpstr>
      <vt:lpstr>Compactness</vt:lpstr>
      <vt:lpstr>Solution: Relativistic Bulk Motion</vt:lpstr>
      <vt:lpstr>Relativistic Bulk Motion in Blazars</vt:lpstr>
      <vt:lpstr>Particle Acceleration and Radiation in Leptonic Blazar Models</vt:lpstr>
      <vt:lpstr>Spectrum and Jet Physics</vt:lpstr>
      <vt:lpstr>Blazar Spectral Modeling</vt:lpstr>
      <vt:lpstr>GeV spectral breaks in FSRQs, LSP/ISP blazars</vt:lpstr>
      <vt:lpstr>PowerPoint Presentation</vt:lpstr>
      <vt:lpstr> Extragalactic Background Light (EBL)</vt:lpstr>
      <vt:lpstr>Blazars and the Extragalactic Background Light</vt:lpstr>
      <vt:lpstr> Problems in Blazar Studies</vt:lpstr>
      <vt:lpstr>TeV BL Lac Objects</vt:lpstr>
      <vt:lpstr>TeV BL Lac Objects</vt:lpstr>
      <vt:lpstr>Stecker-Scully Relation and High-Redshift VHE Blazars</vt:lpstr>
      <vt:lpstr>PowerPoint Presentation</vt:lpstr>
      <vt:lpstr>PowerPoint Presentation</vt:lpstr>
      <vt:lpstr>Location of g-Ray Emission Region</vt:lpstr>
      <vt:lpstr>The Synchrotron Puzzle</vt:lpstr>
      <vt:lpstr>Steps Forward with Fermi</vt:lpstr>
      <vt:lpstr>Acceleration Physics</vt:lpstr>
      <vt:lpstr>Gamma-ray and Cosmic-ray Induced TeV emissions from Jetted Sources</vt:lpstr>
      <vt:lpstr>Limits on IGMF and Correlation Length</vt:lpstr>
      <vt:lpstr>Lower Limits on the Intergalactic Magnetic Field</vt:lpstr>
      <vt:lpstr>Electromagnetic Signatures of UHECRs</vt:lpstr>
      <vt:lpstr>&gt;10 GeV Sources Explained by Cascade Emission</vt:lpstr>
      <vt:lpstr>GeV-TeV Radiation in 4C +21.35 from Hadronic Processes</vt:lpstr>
      <vt:lpstr>Neutrino Production in FSRQs</vt:lpstr>
      <vt:lpstr>Axions</vt:lpstr>
      <vt:lpstr>Fermi Blazar and AGN Science: Summary</vt:lpstr>
      <vt:lpstr>Fermi AGNs: All Radio-Loud </vt:lpstr>
      <vt:lpstr>BL Lac and FSRQ: definition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Dermer</dc:creator>
  <cp:lastModifiedBy>cdermer</cp:lastModifiedBy>
  <cp:revision>189</cp:revision>
  <dcterms:created xsi:type="dcterms:W3CDTF">2014-04-01T15:39:25Z</dcterms:created>
  <dcterms:modified xsi:type="dcterms:W3CDTF">2014-05-28T14:13:57Z</dcterms:modified>
</cp:coreProperties>
</file>