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14"/>
  </p:notesMasterIdLst>
  <p:handoutMasterIdLst>
    <p:handoutMasterId r:id="rId15"/>
  </p:handoutMasterIdLst>
  <p:sldIdLst>
    <p:sldId id="278" r:id="rId3"/>
    <p:sldId id="285" r:id="rId4"/>
    <p:sldId id="284" r:id="rId5"/>
    <p:sldId id="288" r:id="rId6"/>
    <p:sldId id="289" r:id="rId7"/>
    <p:sldId id="283" r:id="rId8"/>
    <p:sldId id="279" r:id="rId9"/>
    <p:sldId id="281" r:id="rId10"/>
    <p:sldId id="287" r:id="rId11"/>
    <p:sldId id="280" r:id="rId12"/>
    <p:sldId id="28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9900"/>
    <a:srgbClr val="FF9933"/>
    <a:srgbClr val="14AEBD"/>
    <a:srgbClr val="0A7A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79" d="100"/>
          <a:sy n="179" d="100"/>
        </p:scale>
        <p:origin x="-6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1580A1-47E9-0540-9EB0-7BA16C855637}" type="datetimeFigureOut">
              <a:rPr lang="en-US" smtClean="0"/>
              <a:t>12/17/13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60BCC3-BFBB-D844-BC0C-CEA97BAE79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291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258478-A63D-D847-823D-34380FE926F9}" type="datetimeFigureOut">
              <a:rPr lang="en-US" smtClean="0"/>
              <a:t>12/17/13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6BC36A-7F69-7E4B-A8D1-1656DF24B9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2919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E0F8-8D71-BD46-8C9B-00C728508BFA}" type="datetime1">
              <a:rPr lang="en-US" smtClean="0"/>
              <a:t>12/17/13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Stepanyan, Hall-B FY15 run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68CFB-8E7E-814F-934C-C7C03EF393D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16" descr="jsa_tn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110538" y="6226175"/>
            <a:ext cx="576262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4633B-D602-564B-A98A-6F861AB2B598}" type="datetime1">
              <a:rPr lang="en-US" smtClean="0"/>
              <a:t>12/17/13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Stepanyan, Hall-B FY15 run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68CFB-8E7E-814F-934C-C7C03EF393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631D1-7D14-6848-986A-69828F342417}" type="datetime1">
              <a:rPr lang="en-US" smtClean="0"/>
              <a:t>12/17/13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Stepanyan, Hall-B FY15 run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68CFB-8E7E-814F-934C-C7C03EF393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329538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t>S. Stepanyan, Hall-B FY15 run 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fld id="{E4C68CFB-8E7E-814F-934C-C7C03EF393D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287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189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620F1-E703-4A4C-9615-DF699727A222}" type="datetime1">
              <a:rPr lang="en-US" smtClean="0"/>
              <a:t>12/17/13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Stepanyan, Hall-B FY15 run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fld id="{E4C68CFB-8E7E-814F-934C-C7C03EF393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37D64-626B-B647-B292-0E1DBBB8496C}" type="datetime1">
              <a:rPr lang="en-US" smtClean="0"/>
              <a:t>12/17/13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Stepanyan, Hall-B FY15 run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68CFB-8E7E-814F-934C-C7C03EF393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68D6-CC3A-E64E-952A-A9FDA4FA6B71}" type="datetime1">
              <a:rPr lang="en-US" smtClean="0"/>
              <a:t>12/17/13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Stepanyan, Hall-B FY15 run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68CFB-8E7E-814F-934C-C7C03EF393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7F115-FEB9-0C41-AE48-0C8009E32974}" type="datetime1">
              <a:rPr lang="en-US" smtClean="0"/>
              <a:t>12/17/13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Stepanyan, Hall-B FY15 run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68CFB-8E7E-814F-934C-C7C03EF393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8EBA0-AE19-814A-A758-96AEBD1A26CF}" type="datetime1">
              <a:rPr lang="en-US" smtClean="0"/>
              <a:t>12/17/13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Stepanyan, Hall-B FY15 run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20637"/>
            <a:ext cx="2133600" cy="365125"/>
          </a:xfrm>
        </p:spPr>
        <p:txBody>
          <a:bodyPr/>
          <a:lstStyle/>
          <a:p>
            <a:fld id="{E4C68CFB-8E7E-814F-934C-C7C03EF393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0B414-030B-6944-A4DA-648769F8EAB4}" type="datetime1">
              <a:rPr lang="en-US" smtClean="0"/>
              <a:t>12/17/13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Stepanyan, Hall-B FY15 run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68CFB-8E7E-814F-934C-C7C03EF393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B5D6D-F647-294D-BAAF-91FC3E7EC6C2}" type="datetime1">
              <a:rPr lang="en-US" smtClean="0"/>
              <a:t>12/17/13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Stepanyan, Hall-B FY15 run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68CFB-8E7E-814F-934C-C7C03EF393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6AE5E-21A8-BC4C-9869-9F193F6258EF}" type="datetime1">
              <a:rPr lang="en-US" smtClean="0"/>
              <a:t>12/17/13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Stepanyan, Hall-B FY15 run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68CFB-8E7E-814F-934C-C7C03EF393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1.jpeg"/><Relationship Id="rId5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D2819-4329-2348-85F7-7D47371873F7}" type="datetime1">
              <a:rPr lang="en-US" smtClean="0"/>
              <a:t>12/17/13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Stepanyan, Hall-B FY15 run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6419538B-75DE-6049-9E1C-6CF22DA4336C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14" descr="logo_180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6193148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 descr="jsa_tn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110538" y="6226175"/>
            <a:ext cx="576262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7"/>
          <p:cNvSpPr>
            <a:spLocks noChangeArrowheads="1"/>
          </p:cNvSpPr>
          <p:nvPr userDrawn="1"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rgbClr val="F79646"/>
            </a:solidFill>
            <a:prstDash val="solid"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Line 8"/>
          <p:cNvSpPr>
            <a:spLocks noChangeShapeType="1"/>
          </p:cNvSpPr>
          <p:nvPr userDrawn="1"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rgbClr val="F79646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Line 12"/>
          <p:cNvSpPr>
            <a:spLocks noChangeShapeType="1"/>
          </p:cNvSpPr>
          <p:nvPr userDrawn="1"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rgbClr val="F79646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5607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prstTxWarp prst="textNoShape">
              <a:avLst/>
            </a:prstTxWarp>
          </a:bodyPr>
          <a:lstStyle/>
          <a:p>
            <a:endParaRPr lang="en-US" sz="1200">
              <a:solidFill>
                <a:srgbClr val="000000"/>
              </a:solidFill>
              <a:latin typeface="Garamond" charset="0"/>
            </a:endParaRPr>
          </a:p>
        </p:txBody>
      </p:sp>
      <p:sp>
        <p:nvSpPr>
          <p:cNvPr id="25612" name="Line 12"/>
          <p:cNvSpPr>
            <a:spLocks noChangeShapeType="1"/>
          </p:cNvSpPr>
          <p:nvPr userDrawn="1"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614" name="Picture 14" descr="logo_180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6234113"/>
            <a:ext cx="530225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6" name="Picture 16" descr="jsa_tn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8110538" y="6226175"/>
            <a:ext cx="576262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248400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t>S. Stepanyan, Hall-B FY15 run 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E4C68CFB-8E7E-814F-934C-C7C03EF393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166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2"/>
        <a:buChar char="q"/>
        <a:defRPr sz="2600">
          <a:solidFill>
            <a:schemeClr val="tx1"/>
          </a:solidFill>
          <a:latin typeface="+mn-lt"/>
          <a:ea typeface="ＭＳ Ｐゴシック" charset="-128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2"/>
        <a:buChar char="n"/>
        <a:defRPr sz="2200">
          <a:solidFill>
            <a:schemeClr val="tx1"/>
          </a:solidFill>
          <a:latin typeface="+mn-lt"/>
          <a:ea typeface="ＭＳ Ｐゴシック" charset="-128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2"/>
        <a:buChar char="q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4" Type="http://schemas.openxmlformats.org/officeDocument/2006/relationships/image" Target="../media/image5.tiff"/><Relationship Id="rId5" Type="http://schemas.openxmlformats.org/officeDocument/2006/relationships/image" Target="../media/image6.tiff"/><Relationship Id="rId6" Type="http://schemas.openxmlformats.org/officeDocument/2006/relationships/image" Target="../media/image7.tiff"/><Relationship Id="rId7" Type="http://schemas.openxmlformats.org/officeDocument/2006/relationships/image" Target="../media/image8.jpeg"/><Relationship Id="rId8" Type="http://schemas.openxmlformats.org/officeDocument/2006/relationships/image" Target="../media/image9.tiff"/><Relationship Id="rId9" Type="http://schemas.openxmlformats.org/officeDocument/2006/relationships/image" Target="../media/image10.tif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4" Type="http://schemas.openxmlformats.org/officeDocument/2006/relationships/image" Target="../media/image13.tiff"/><Relationship Id="rId5" Type="http://schemas.openxmlformats.org/officeDocument/2006/relationships/image" Target="../media/image14.tif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tiff"/><Relationship Id="rId3" Type="http://schemas.openxmlformats.org/officeDocument/2006/relationships/hyperlink" Target="http://opsweb.acc.jlab.org/TJ3/12GeV_CEBAF/FY15.html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264" y="990600"/>
            <a:ext cx="8301122" cy="1470025"/>
          </a:xfrm>
        </p:spPr>
        <p:txBody>
          <a:bodyPr/>
          <a:lstStyle/>
          <a:p>
            <a:pPr algn="ctr"/>
            <a:r>
              <a:rPr lang="en-US" sz="3600" dirty="0" smtClean="0"/>
              <a:t>HPS status report</a:t>
            </a:r>
            <a:br>
              <a:rPr lang="en-US" sz="3600" dirty="0" smtClean="0"/>
            </a:br>
            <a:r>
              <a:rPr lang="en-US" sz="3600" dirty="0" smtClean="0"/>
              <a:t>12/17/2013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1752600"/>
          </a:xfrm>
        </p:spPr>
        <p:txBody>
          <a:bodyPr/>
          <a:lstStyle/>
          <a:p>
            <a:r>
              <a:rPr lang="en-US" dirty="0" smtClean="0"/>
              <a:t>Stepan Stepanyan </a:t>
            </a:r>
          </a:p>
          <a:p>
            <a:r>
              <a:rPr lang="en-US" dirty="0" smtClean="0"/>
              <a:t>JLAB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0"/>
            <a:ext cx="2133600" cy="365125"/>
          </a:xfrm>
        </p:spPr>
        <p:txBody>
          <a:bodyPr/>
          <a:lstStyle/>
          <a:p>
            <a:fld id="{E4C68CFB-8E7E-814F-934C-C7C03EF393D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713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Stepanyan, Hall-B FY15 run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68CFB-8E7E-814F-934C-C7C03EF393D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10532" y="156083"/>
            <a:ext cx="8229600" cy="709458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 smtClean="0"/>
              <a:t>Time available in Hall-B - “</a:t>
            </a:r>
            <a:r>
              <a:rPr lang="en-US" sz="3200" dirty="0" smtClean="0"/>
              <a:t>on the floor with beam</a:t>
            </a:r>
            <a:r>
              <a:rPr lang="en-US" sz="3200" dirty="0" smtClean="0"/>
              <a:t>”</a:t>
            </a:r>
            <a:endParaRPr lang="en-US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410532" y="785219"/>
            <a:ext cx="8415945" cy="5247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80000"/>
            </a:pPr>
            <a:r>
              <a:rPr lang="en-US" sz="2400" dirty="0" smtClean="0"/>
              <a:t>Run plan – evenings and weekends</a:t>
            </a:r>
          </a:p>
          <a:p>
            <a:pPr marL="285750" indent="-285750">
              <a:buSzPct val="80000"/>
              <a:buFont typeface="Wingdings" charset="2"/>
              <a:buChar char="q"/>
            </a:pPr>
            <a:r>
              <a:rPr lang="en-US" dirty="0" smtClean="0"/>
              <a:t>CLAS12 Torus assembly </a:t>
            </a:r>
            <a:r>
              <a:rPr lang="en-US" dirty="0"/>
              <a:t>involves Hall </a:t>
            </a:r>
            <a:r>
              <a:rPr lang="en-US" dirty="0" smtClean="0"/>
              <a:t>B access </a:t>
            </a:r>
            <a:r>
              <a:rPr lang="en-US" dirty="0"/>
              <a:t>for 1 shift for 5 days per </a:t>
            </a:r>
            <a:r>
              <a:rPr lang="en-US" dirty="0" smtClean="0"/>
              <a:t>week. Hall should be in “Restricted access” at least 9-10 hours (Dave </a:t>
            </a:r>
            <a:r>
              <a:rPr lang="en-US" dirty="0" err="1" smtClean="0"/>
              <a:t>Kashy</a:t>
            </a:r>
            <a:r>
              <a:rPr lang="en-US" dirty="0" smtClean="0"/>
              <a:t>)</a:t>
            </a:r>
          </a:p>
          <a:p>
            <a:pPr marL="285750" indent="-285750">
              <a:buSzPct val="80000"/>
              <a:buFont typeface="Wingdings" charset="2"/>
              <a:buChar char="q"/>
            </a:pPr>
            <a:r>
              <a:rPr lang="en-US" dirty="0" smtClean="0"/>
              <a:t>Sweeping the Hall to get from “Beam permit” to </a:t>
            </a:r>
            <a:r>
              <a:rPr lang="en-US" dirty="0"/>
              <a:t>“Restricted access” </a:t>
            </a:r>
            <a:r>
              <a:rPr lang="en-US" dirty="0" smtClean="0"/>
              <a:t>and visa versa is 1 hour per sweep if ARM is available (</a:t>
            </a:r>
            <a:r>
              <a:rPr lang="en-US" dirty="0"/>
              <a:t>6-GeV </a:t>
            </a:r>
            <a:r>
              <a:rPr lang="en-US" dirty="0" smtClean="0"/>
              <a:t>experience). Hall-B not been a priority, it may take longer (ARM may not be available for multiple locations)</a:t>
            </a:r>
          </a:p>
          <a:p>
            <a:pPr>
              <a:buSzPct val="80000"/>
            </a:pPr>
            <a:r>
              <a:rPr lang="en-US" b="1" dirty="0" smtClean="0"/>
              <a:t>Realistic scenario for work week – 12 hours split between </a:t>
            </a:r>
            <a:r>
              <a:rPr lang="en-US" b="1" dirty="0"/>
              <a:t>“Beam permit” </a:t>
            </a:r>
            <a:r>
              <a:rPr lang="en-US" b="1" dirty="0" smtClean="0"/>
              <a:t>and </a:t>
            </a:r>
            <a:r>
              <a:rPr lang="en-US" b="1" dirty="0"/>
              <a:t>“Restricted access”</a:t>
            </a:r>
            <a:endParaRPr lang="en-US" b="1" dirty="0" smtClean="0"/>
          </a:p>
          <a:p>
            <a:pPr marL="285750" indent="-285750">
              <a:buSzPct val="80000"/>
              <a:buFont typeface="Wingdings" charset="2"/>
              <a:buChar char="q"/>
            </a:pPr>
            <a:r>
              <a:rPr lang="en-US" dirty="0" smtClean="0"/>
              <a:t>From experience in Hall-B (Hall-B logbook 2009, experiments e1-DVCS, eg1-DVCS, and eg6) the average time for recovery after the accelerator maintenance is 6 hours (time between when shift personal asked to go to beam permit and when run started). This 6 hours have been with a fairly well understood machine, with moderate demands on the beam quality. In run periods under question we face with a new machine and with experiments that have very high demands for beam quality </a:t>
            </a:r>
          </a:p>
          <a:p>
            <a:pPr lvl="1">
              <a:spcBef>
                <a:spcPts val="600"/>
              </a:spcBef>
              <a:buSzPct val="80000"/>
            </a:pPr>
            <a:r>
              <a:rPr lang="en-US" b="1" dirty="0"/>
              <a:t>Realistic scenario for work week – </a:t>
            </a:r>
            <a:r>
              <a:rPr lang="en-US" b="1" dirty="0" smtClean="0"/>
              <a:t>8 hours/day “on the floor with beam” or</a:t>
            </a:r>
          </a:p>
          <a:p>
            <a:pPr lvl="1">
              <a:buSzPct val="80000"/>
            </a:pPr>
            <a:r>
              <a:rPr lang="en-US" b="1" dirty="0" smtClean="0"/>
              <a:t>Total of 88 hours “on the floor with beam” per week</a:t>
            </a:r>
          </a:p>
          <a:p>
            <a:pPr lvl="1">
              <a:buSzPct val="80000"/>
            </a:pPr>
            <a:r>
              <a:rPr lang="en-US" b="1" dirty="0" smtClean="0"/>
              <a:t>This is about 50% of what normally would have been available per week </a:t>
            </a:r>
            <a:r>
              <a:rPr lang="en-US" b="1" dirty="0"/>
              <a:t>-</a:t>
            </a:r>
            <a:endParaRPr lang="en-US" b="1" dirty="0" smtClean="0"/>
          </a:p>
          <a:p>
            <a:pPr lvl="1">
              <a:buSzPct val="80000"/>
            </a:pPr>
            <a:r>
              <a:rPr lang="en-US" b="1" dirty="0" smtClean="0"/>
              <a:t>“</a:t>
            </a:r>
            <a:r>
              <a:rPr lang="en-US" b="1" dirty="0"/>
              <a:t>on the floor with beam” </a:t>
            </a:r>
            <a:r>
              <a:rPr lang="en-US" b="1" dirty="0" smtClean="0"/>
              <a:t>/ “</a:t>
            </a:r>
            <a:r>
              <a:rPr lang="en-US" b="1" dirty="0"/>
              <a:t>on the </a:t>
            </a:r>
            <a:r>
              <a:rPr lang="en-US" b="1" dirty="0" smtClean="0"/>
              <a:t>floor” = 0.5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41055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42" y="138577"/>
            <a:ext cx="8229600" cy="68743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Beam time needed for HPS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75622" y="6173787"/>
            <a:ext cx="2895600" cy="365125"/>
          </a:xfrm>
        </p:spPr>
        <p:txBody>
          <a:bodyPr/>
          <a:lstStyle/>
          <a:p>
            <a:r>
              <a:rPr lang="en-US" dirty="0" smtClean="0"/>
              <a:t>S. Stepanyan, Hall-B FY15 run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68CFB-8E7E-814F-934C-C7C03EF393D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6841" y="1065291"/>
            <a:ext cx="854850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80000"/>
            </a:pPr>
            <a:r>
              <a:rPr lang="en-US" sz="2000" dirty="0" smtClean="0"/>
              <a:t>A minimum of </a:t>
            </a:r>
            <a:r>
              <a:rPr lang="en-US" sz="2000" b="1" dirty="0"/>
              <a:t>21 “beam on target</a:t>
            </a:r>
            <a:r>
              <a:rPr lang="en-US" sz="2000" b="1" dirty="0" smtClean="0"/>
              <a:t>” days - </a:t>
            </a:r>
            <a:endParaRPr lang="en-US" sz="2000" dirty="0" smtClean="0"/>
          </a:p>
          <a:p>
            <a:pPr>
              <a:buSzPct val="80000"/>
            </a:pPr>
            <a:r>
              <a:rPr lang="en-US" dirty="0" smtClean="0"/>
              <a:t>7 days of commissioning, and minimum 14 days of data taking at 1.1 </a:t>
            </a:r>
            <a:r>
              <a:rPr lang="en-US" dirty="0" err="1" smtClean="0"/>
              <a:t>GeV</a:t>
            </a:r>
            <a:r>
              <a:rPr lang="en-US" dirty="0" smtClean="0"/>
              <a:t> and 2.2 </a:t>
            </a:r>
            <a:r>
              <a:rPr lang="en-US" dirty="0" err="1" smtClean="0"/>
              <a:t>GeV</a:t>
            </a:r>
            <a:endParaRPr lang="en-US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31542" y="1926517"/>
            <a:ext cx="82296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Nominal (from 6-GeV era) ratio for:</a:t>
            </a:r>
          </a:p>
          <a:p>
            <a:r>
              <a:rPr lang="en-US" dirty="0" smtClean="0"/>
              <a:t>“beam on target” / “on the </a:t>
            </a:r>
            <a:r>
              <a:rPr lang="en-US" dirty="0" smtClean="0"/>
              <a:t>floor </a:t>
            </a:r>
            <a:r>
              <a:rPr lang="en-US" smtClean="0"/>
              <a:t>with beam” </a:t>
            </a:r>
            <a:r>
              <a:rPr lang="en-US" dirty="0" smtClean="0"/>
              <a:t>= 0.5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With availability of Hall-B during Accelerator periods III and IV this ratio is:</a:t>
            </a:r>
          </a:p>
          <a:p>
            <a:pPr lvl="1"/>
            <a:r>
              <a:rPr lang="en-US" b="1" dirty="0"/>
              <a:t>“beam on target” / “on the </a:t>
            </a:r>
            <a:r>
              <a:rPr lang="en-US" b="1" dirty="0" smtClean="0"/>
              <a:t>floor” </a:t>
            </a:r>
            <a:r>
              <a:rPr lang="en-US" b="1" dirty="0"/>
              <a:t>= </a:t>
            </a:r>
            <a:r>
              <a:rPr lang="en-US" b="1" dirty="0" smtClean="0"/>
              <a:t>0.25</a:t>
            </a:r>
          </a:p>
          <a:p>
            <a:pPr lvl="1"/>
            <a:r>
              <a:rPr lang="en-US" b="1" dirty="0" smtClean="0"/>
              <a:t>For HPS “on the floor” time is </a:t>
            </a:r>
            <a:r>
              <a:rPr lang="en-US" b="1" dirty="0"/>
              <a:t>8</a:t>
            </a:r>
            <a:r>
              <a:rPr lang="en-US" b="1" dirty="0" smtClean="0"/>
              <a:t>4 days</a:t>
            </a:r>
          </a:p>
          <a:p>
            <a:pPr lvl="1"/>
            <a:endParaRPr lang="en-US" sz="1100" b="1" dirty="0"/>
          </a:p>
          <a:p>
            <a:r>
              <a:rPr lang="en-US" b="1" dirty="0"/>
              <a:t>R</a:t>
            </a:r>
            <a:r>
              <a:rPr lang="en-US" b="1" dirty="0" smtClean="0"/>
              <a:t>eserving the time before December 5, 2014, for a general Hall-B beamline commissioning, the time available for the experiment is:</a:t>
            </a:r>
          </a:p>
          <a:p>
            <a:r>
              <a:rPr lang="en-US" b="1" dirty="0" smtClean="0"/>
              <a:t>14 (Dec. 2014) + 119 (Feb. to June 2015) = 133 (with “restoration”* time – 10.5.1)</a:t>
            </a:r>
          </a:p>
          <a:p>
            <a:r>
              <a:rPr lang="en-US" b="1" dirty="0" smtClean="0"/>
              <a:t>14 (Dec. 2014) + 70 (April to June 2015) = 84 (without “restoration”* time)</a:t>
            </a:r>
          </a:p>
          <a:p>
            <a:endParaRPr lang="en-US" sz="1600" b="1" dirty="0" smtClean="0"/>
          </a:p>
          <a:p>
            <a:endParaRPr lang="en-US" sz="1600" b="1" dirty="0"/>
          </a:p>
          <a:p>
            <a:r>
              <a:rPr lang="en-US" dirty="0" smtClean="0"/>
              <a:t>*</a:t>
            </a:r>
            <a:r>
              <a:rPr lang="en-US" b="1" dirty="0" smtClean="0"/>
              <a:t> </a:t>
            </a:r>
            <a:r>
              <a:rPr lang="en-US" sz="1300" dirty="0" smtClean="0"/>
              <a:t>10.5.1 of Acc. period IV has “multiple beam characterization”, not clear if that will be suitable for physics running </a:t>
            </a:r>
          </a:p>
        </p:txBody>
      </p:sp>
    </p:spTree>
    <p:extLst>
      <p:ext uri="{BB962C8B-B14F-4D97-AF65-F5344CB8AC3E}">
        <p14:creationId xmlns:p14="http://schemas.microsoft.com/office/powerpoint/2010/main" val="1155437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8278"/>
            <a:ext cx="8229600" cy="897938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HPS chicane design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68CFB-8E7E-814F-934C-C7C03EF393D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 descr="HPS_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221" y="1662769"/>
            <a:ext cx="7304876" cy="411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5884" y="974904"/>
            <a:ext cx="8116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Design of the alcove setup for chicane magnet supports has been complete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Currently drawings are reviewed for purchasing components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1345" y="5304819"/>
            <a:ext cx="8116529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800000"/>
                </a:solidFill>
                <a:latin typeface="Calibri"/>
              </a:rPr>
              <a:t>Critical milestone: magnets must be installed in alcove before June 2014 not to interfere with CLAS12 torus assembly </a:t>
            </a:r>
            <a:endParaRPr lang="en-US" sz="2400" b="1" dirty="0">
              <a:solidFill>
                <a:srgbClr val="800000"/>
              </a:solidFill>
              <a:latin typeface="Calibri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75622" y="6173787"/>
            <a:ext cx="2895600" cy="365125"/>
          </a:xfrm>
        </p:spPr>
        <p:txBody>
          <a:bodyPr/>
          <a:lstStyle/>
          <a:p>
            <a:r>
              <a:rPr lang="en-US" dirty="0" smtClean="0"/>
              <a:t>S. Stepanyan, Hall-B FY15 run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37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 descr="HPS_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371" y="898497"/>
            <a:ext cx="5194579" cy="29260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934" y="250524"/>
            <a:ext cx="8229600" cy="609489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latin typeface="Arial"/>
                <a:cs typeface="Arial"/>
              </a:rPr>
              <a:t>HPS </a:t>
            </a:r>
            <a:r>
              <a:rPr lang="en-US" sz="3200" dirty="0" err="1" smtClean="0">
                <a:latin typeface="Arial"/>
                <a:cs typeface="Arial"/>
              </a:rPr>
              <a:t>beamline</a:t>
            </a:r>
            <a:r>
              <a:rPr lang="en-US" sz="3200" dirty="0" smtClean="0">
                <a:latin typeface="Arial"/>
                <a:cs typeface="Arial"/>
              </a:rPr>
              <a:t> </a:t>
            </a:r>
            <a:endParaRPr lang="en-US" sz="3200" dirty="0"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68CFB-8E7E-814F-934C-C7C03EF393D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088310" y="3164293"/>
            <a:ext cx="556563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HPS</a:t>
            </a:r>
            <a:endParaRPr lang="en-US" dirty="0"/>
          </a:p>
        </p:txBody>
      </p:sp>
      <p:grpSp>
        <p:nvGrpSpPr>
          <p:cNvPr id="57" name="Group 56"/>
          <p:cNvGrpSpPr/>
          <p:nvPr/>
        </p:nvGrpSpPr>
        <p:grpSpPr>
          <a:xfrm>
            <a:off x="419996" y="3363983"/>
            <a:ext cx="8294626" cy="2778153"/>
            <a:chOff x="419996" y="3363983"/>
            <a:chExt cx="8294626" cy="2778153"/>
          </a:xfrm>
        </p:grpSpPr>
        <p:pic>
          <p:nvPicPr>
            <p:cNvPr id="5" name="Picture 4" descr="HPS_Hall-B_assembly.tiff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1413" b="18313"/>
            <a:stretch/>
          </p:blipFill>
          <p:spPr>
            <a:xfrm>
              <a:off x="419996" y="3856493"/>
              <a:ext cx="8294626" cy="2285643"/>
            </a:xfrm>
            <a:prstGeom prst="rect">
              <a:avLst/>
            </a:prstGeom>
          </p:spPr>
        </p:pic>
        <p:pic>
          <p:nvPicPr>
            <p:cNvPr id="21" name="Picture 20" descr="girder1.tif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79832" y="4797187"/>
              <a:ext cx="452536" cy="228599"/>
            </a:xfrm>
            <a:prstGeom prst="rect">
              <a:avLst/>
            </a:prstGeom>
          </p:spPr>
        </p:pic>
        <p:sp>
          <p:nvSpPr>
            <p:cNvPr id="22" name="Oval 21"/>
            <p:cNvSpPr/>
            <p:nvPr/>
          </p:nvSpPr>
          <p:spPr>
            <a:xfrm>
              <a:off x="1299450" y="4748959"/>
              <a:ext cx="615764" cy="292903"/>
            </a:xfrm>
            <a:prstGeom prst="ellipse">
              <a:avLst/>
            </a:prstGeom>
            <a:solidFill>
              <a:schemeClr val="accent1">
                <a:alpha val="26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/>
            <p:cNvCxnSpPr>
              <a:stCxn id="38" idx="2"/>
              <a:endCxn id="22" idx="0"/>
            </p:cNvCxnSpPr>
            <p:nvPr/>
          </p:nvCxnSpPr>
          <p:spPr>
            <a:xfrm flipH="1">
              <a:off x="1607332" y="3363983"/>
              <a:ext cx="225036" cy="138497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Picture 30" descr="girder2.tif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06798" y="4684978"/>
              <a:ext cx="276224" cy="228599"/>
            </a:xfrm>
            <a:prstGeom prst="rect">
              <a:avLst/>
            </a:prstGeom>
          </p:spPr>
        </p:pic>
        <p:sp>
          <p:nvSpPr>
            <p:cNvPr id="32" name="Oval 31"/>
            <p:cNvSpPr/>
            <p:nvPr/>
          </p:nvSpPr>
          <p:spPr>
            <a:xfrm>
              <a:off x="5783022" y="4606677"/>
              <a:ext cx="1167373" cy="505104"/>
            </a:xfrm>
            <a:prstGeom prst="ellipse">
              <a:avLst/>
            </a:prstGeom>
            <a:solidFill>
              <a:srgbClr val="FF6600">
                <a:alpha val="2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434456" y="4761598"/>
              <a:ext cx="381285" cy="176147"/>
            </a:xfrm>
            <a:prstGeom prst="ellipse">
              <a:avLst/>
            </a:prstGeom>
            <a:solidFill>
              <a:schemeClr val="accent3">
                <a:lumMod val="75000"/>
                <a:alpha val="26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698057" y="5308791"/>
              <a:ext cx="1763749" cy="276999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H-V-correctors and BPMs</a:t>
              </a:r>
              <a:endParaRPr lang="en-US" sz="1200" dirty="0"/>
            </a:p>
          </p:txBody>
        </p:sp>
        <p:cxnSp>
          <p:nvCxnSpPr>
            <p:cNvPr id="37" name="Straight Arrow Connector 36"/>
            <p:cNvCxnSpPr>
              <a:stCxn id="42" idx="1"/>
              <a:endCxn id="33" idx="4"/>
            </p:cNvCxnSpPr>
            <p:nvPr/>
          </p:nvCxnSpPr>
          <p:spPr>
            <a:xfrm flipH="1" flipV="1">
              <a:off x="5625099" y="4937745"/>
              <a:ext cx="1101202" cy="899294"/>
            </a:xfrm>
            <a:prstGeom prst="straightConnector1">
              <a:avLst/>
            </a:prstGeom>
            <a:ln w="12700"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7573211" y="4271563"/>
              <a:ext cx="671979" cy="21544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YAG viewer</a:t>
              </a:r>
              <a:endParaRPr lang="en-US" sz="800" dirty="0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 flipH="1">
              <a:off x="7646737" y="4487007"/>
              <a:ext cx="280738" cy="310180"/>
            </a:xfrm>
            <a:prstGeom prst="straightConnector1">
              <a:avLst/>
            </a:prstGeom>
            <a:ln w="12700">
              <a:solidFill>
                <a:schemeClr val="accent4">
                  <a:lumMod val="40000"/>
                  <a:lumOff val="6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6992624" y="4058886"/>
              <a:ext cx="633507" cy="21544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Shield wall</a:t>
              </a:r>
              <a:endParaRPr lang="en-US" sz="800" dirty="0"/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 flipH="1">
              <a:off x="7010400" y="4285678"/>
              <a:ext cx="312076" cy="463281"/>
            </a:xfrm>
            <a:prstGeom prst="straightConnector1">
              <a:avLst/>
            </a:prstGeom>
            <a:ln w="12700">
              <a:solidFill>
                <a:schemeClr val="accent5">
                  <a:lumMod val="60000"/>
                  <a:lumOff val="4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Straight Arrow Connector 34"/>
          <p:cNvCxnSpPr>
            <a:stCxn id="34" idx="2"/>
            <a:endCxn id="32" idx="0"/>
          </p:cNvCxnSpPr>
          <p:nvPr/>
        </p:nvCxnSpPr>
        <p:spPr>
          <a:xfrm>
            <a:off x="6366592" y="3533625"/>
            <a:ext cx="117" cy="1073052"/>
          </a:xfrm>
          <a:prstGeom prst="straightConnector1">
            <a:avLst/>
          </a:prstGeom>
          <a:ln w="12700">
            <a:solidFill>
              <a:schemeClr val="accent6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protection_collimator.tif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77" t="33262" r="9076" b="11888"/>
          <a:stretch/>
        </p:blipFill>
        <p:spPr>
          <a:xfrm>
            <a:off x="2312914" y="4693016"/>
            <a:ext cx="134462" cy="3121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56253" y="5895915"/>
            <a:ext cx="804878" cy="21544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800" dirty="0" smtClean="0"/>
              <a:t>Vacuum valves</a:t>
            </a:r>
            <a:endParaRPr lang="en-US" sz="800" dirty="0"/>
          </a:p>
        </p:txBody>
      </p:sp>
      <p:cxnSp>
        <p:nvCxnSpPr>
          <p:cNvPr id="10" name="Straight Arrow Connector 9"/>
          <p:cNvCxnSpPr>
            <a:stCxn id="7" idx="0"/>
            <a:endCxn id="6" idx="1"/>
          </p:cNvCxnSpPr>
          <p:nvPr/>
        </p:nvCxnSpPr>
        <p:spPr>
          <a:xfrm flipH="1" flipV="1">
            <a:off x="2312914" y="4849078"/>
            <a:ext cx="1545778" cy="1046837"/>
          </a:xfrm>
          <a:prstGeom prst="straightConnector1">
            <a:avLst/>
          </a:prstGeom>
          <a:ln w="12700">
            <a:solidFill>
              <a:schemeClr val="accent2">
                <a:lumMod val="60000"/>
                <a:lumOff val="4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0"/>
            <a:endCxn id="33" idx="4"/>
          </p:cNvCxnSpPr>
          <p:nvPr/>
        </p:nvCxnSpPr>
        <p:spPr>
          <a:xfrm flipV="1">
            <a:off x="3858692" y="4937745"/>
            <a:ext cx="1766407" cy="958170"/>
          </a:xfrm>
          <a:prstGeom prst="straightConnector1">
            <a:avLst/>
          </a:prstGeom>
          <a:ln w="12700">
            <a:solidFill>
              <a:srgbClr val="D99694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Picture 23" descr="MQA8S09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50" b="42741"/>
          <a:stretch/>
        </p:blipFill>
        <p:spPr>
          <a:xfrm>
            <a:off x="308131" y="2632463"/>
            <a:ext cx="3048473" cy="731520"/>
          </a:xfrm>
          <a:prstGeom prst="rect">
            <a:avLst/>
          </a:prstGeom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6726301" y="5562719"/>
            <a:ext cx="1693820" cy="548640"/>
            <a:chOff x="1443577" y="2385950"/>
            <a:chExt cx="5227599" cy="1693255"/>
          </a:xfrm>
        </p:grpSpPr>
        <p:pic>
          <p:nvPicPr>
            <p:cNvPr id="42" name="Picture 23" descr="MQA8S09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22" t="57670" r="66735" b="15136"/>
            <a:stretch/>
          </p:blipFill>
          <p:spPr>
            <a:xfrm>
              <a:off x="1443577" y="2385951"/>
              <a:ext cx="1706281" cy="1693254"/>
            </a:xfrm>
            <a:prstGeom prst="rect">
              <a:avLst/>
            </a:prstGeom>
            <a:ln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80808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43" name="Picture 23" descr="MQA8S09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438" t="57283" r="4622" b="15524"/>
            <a:stretch/>
          </p:blipFill>
          <p:spPr>
            <a:xfrm>
              <a:off x="3104663" y="2385950"/>
              <a:ext cx="3566513" cy="1693254"/>
            </a:xfrm>
            <a:prstGeom prst="rect">
              <a:avLst/>
            </a:prstGeom>
            <a:ln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80808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pic>
        <p:nvPicPr>
          <p:cNvPr id="30" name="Picture 29" descr="bpm-1.tif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983" y="3155871"/>
            <a:ext cx="827070" cy="1371600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848255" y="2342636"/>
            <a:ext cx="2133918" cy="27699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BPM, 2-QA, and H-V-correctors</a:t>
            </a:r>
            <a:endParaRPr lang="en-US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2001373" y="4041561"/>
            <a:ext cx="1048785" cy="27699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2H01 </a:t>
            </a:r>
            <a:r>
              <a:rPr lang="en-US" sz="1200" dirty="0" err="1" smtClean="0"/>
              <a:t>nA</a:t>
            </a:r>
            <a:r>
              <a:rPr lang="en-US" sz="1200" dirty="0" smtClean="0"/>
              <a:t> BPM</a:t>
            </a:r>
            <a:endParaRPr lang="en-US" sz="1200" dirty="0"/>
          </a:p>
        </p:txBody>
      </p:sp>
      <p:pic>
        <p:nvPicPr>
          <p:cNvPr id="39" name="Picture 38" descr="bpm.tiff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1" t="14951"/>
          <a:stretch/>
        </p:blipFill>
        <p:spPr>
          <a:xfrm>
            <a:off x="1922983" y="4684978"/>
            <a:ext cx="352836" cy="538761"/>
          </a:xfrm>
          <a:prstGeom prst="rect">
            <a:avLst/>
          </a:prstGeom>
        </p:spPr>
      </p:pic>
      <p:cxnSp>
        <p:nvCxnSpPr>
          <p:cNvPr id="51" name="Straight Arrow Connector 50"/>
          <p:cNvCxnSpPr>
            <a:stCxn id="53" idx="2"/>
            <a:endCxn id="39" idx="0"/>
          </p:cNvCxnSpPr>
          <p:nvPr/>
        </p:nvCxnSpPr>
        <p:spPr>
          <a:xfrm flipH="1">
            <a:off x="2099401" y="4318560"/>
            <a:ext cx="426365" cy="36641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98302" y="916107"/>
            <a:ext cx="33580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6688" indent="-166688">
              <a:buFont typeface="Arial"/>
              <a:buChar char="•"/>
            </a:pPr>
            <a:r>
              <a:rPr lang="en-US" dirty="0" smtClean="0"/>
              <a:t>Most of Hall-B beam line will be unchanged</a:t>
            </a:r>
          </a:p>
          <a:p>
            <a:pPr marL="166688" indent="-166688">
              <a:buFont typeface="Arial"/>
              <a:buChar char="•"/>
            </a:pPr>
            <a:r>
              <a:rPr lang="en-US" dirty="0" smtClean="0"/>
              <a:t>Two new girders – one on the space frame, one on the forward carriage</a:t>
            </a:r>
            <a:endParaRPr lang="en-US" dirty="0"/>
          </a:p>
        </p:txBody>
      </p:sp>
      <p:sp>
        <p:nvSpPr>
          <p:cNvPr id="4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75622" y="6173787"/>
            <a:ext cx="2895600" cy="365125"/>
          </a:xfrm>
        </p:spPr>
        <p:txBody>
          <a:bodyPr/>
          <a:lstStyle/>
          <a:p>
            <a:r>
              <a:rPr lang="en-US" dirty="0" smtClean="0"/>
              <a:t>S. Stepanyan, Hall-B FY15 run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037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7598"/>
            <a:ext cx="8229600" cy="556397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 smtClean="0"/>
              <a:t>Beamline</a:t>
            </a:r>
            <a:r>
              <a:rPr lang="en-US" dirty="0" smtClean="0"/>
              <a:t> design status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Stepanyan, Hall-B FY15 run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68CFB-8E7E-814F-934C-C7C03EF393D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 descr="bdeck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177" y="2027673"/>
            <a:ext cx="3639193" cy="411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0166" y="796181"/>
            <a:ext cx="52046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Elements on B-deck are defined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Design of new girders started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 few elements can be barrowed some must be purchased (as was expected)</a:t>
            </a:r>
            <a:endParaRPr lang="en-US" dirty="0"/>
          </a:p>
        </p:txBody>
      </p:sp>
      <p:pic>
        <p:nvPicPr>
          <p:cNvPr id="7" name="Picture 6" descr="profile_1p1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615" y="674235"/>
            <a:ext cx="2489839" cy="1719072"/>
          </a:xfrm>
          <a:prstGeom prst="rect">
            <a:avLst/>
          </a:prstGeom>
        </p:spPr>
      </p:pic>
      <p:pic>
        <p:nvPicPr>
          <p:cNvPr id="8" name="Picture 7" descr="profile_2p2.tif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2"/>
          <a:stretch/>
        </p:blipFill>
        <p:spPr>
          <a:xfrm>
            <a:off x="5655978" y="2367668"/>
            <a:ext cx="2959987" cy="2012559"/>
          </a:xfrm>
          <a:prstGeom prst="rect">
            <a:avLst/>
          </a:prstGeom>
        </p:spPr>
      </p:pic>
      <p:pic>
        <p:nvPicPr>
          <p:cNvPr id="9" name="Picture 8" descr="prfile_6p6.tif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38"/>
          <a:stretch/>
        </p:blipFill>
        <p:spPr>
          <a:xfrm>
            <a:off x="5583498" y="4296292"/>
            <a:ext cx="2680322" cy="174945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30945" y="764821"/>
            <a:ext cx="920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1.1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83345" y="2516571"/>
            <a:ext cx="868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2.2GeV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46838" y="4321398"/>
            <a:ext cx="920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6.6 </a:t>
            </a:r>
            <a:r>
              <a:rPr lang="en-US" dirty="0" err="1" smtClean="0"/>
              <a:t>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33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1119"/>
            <a:ext cx="8229600" cy="862395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“off-project” milestones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Stepanyan, Hall-B FY15 run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68CFB-8E7E-814F-934C-C7C03EF393D0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475673"/>
              </p:ext>
            </p:extLst>
          </p:nvPr>
        </p:nvGraphicFramePr>
        <p:xfrm>
          <a:off x="457200" y="2282433"/>
          <a:ext cx="8229599" cy="3173654"/>
        </p:xfrm>
        <a:graphic>
          <a:graphicData uri="http://schemas.openxmlformats.org/drawingml/2006/table">
            <a:tbl>
              <a:tblPr/>
              <a:tblGrid>
                <a:gridCol w="1325960"/>
                <a:gridCol w="1996146"/>
                <a:gridCol w="662980"/>
                <a:gridCol w="662980"/>
                <a:gridCol w="994470"/>
                <a:gridCol w="2587063"/>
              </a:tblGrid>
              <a:tr h="165745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Off-project milestones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date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Finish date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Responsibility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Comments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74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Beamline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74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Hall-B transport line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8/29/14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Accelerator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Quads and correctors are in place, not connected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74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Hall-B upstream beamline ready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8/29/14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Accelerator/Hall-B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Work is started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74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Commissioning of RF separator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11/3/14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Accelerator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74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1/2/3 pass separaton and beam delivery 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11/10/14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Accelerator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74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74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Hall-B work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74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CLAS12 PCAL and FTOF are mounted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10/1/13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2/28/14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Hall-B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PCALs and 15% of FTOF are installed 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74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Preparing alcove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10/1/13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3/7/14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Hall-B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Work is started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74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Forward carriage move to upstream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3/3/14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3/7/14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Hall-B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Chicane Magnets can be installed after this is finished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74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574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CLAS12 Torus assembly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567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Start assembly of the Spit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6/8/14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6/19/14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Hall-B/Magnet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Magnets must be installed in alcove before this starts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567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Install Torus Coils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7/21/14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1/7/15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Hall-B/Magnet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567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Cold-to-worm supports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3/16/15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3/28/15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Hall-B/Magnet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567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Weld VJ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2/28/15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4/11/15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Hall-B/Magnet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567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Orient and secure Torus to Hall B floor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4/11/15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4/28/15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Hall-B/Magnet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567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Connect leads and piping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4/28/15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5/19/15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Hall-B/Magnet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567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Leak test and Pump VJ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6/2/15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6/26/15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Hall-B/Magnet</a:t>
                      </a: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6" marR="7206" marT="720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40919" y="1151328"/>
            <a:ext cx="8229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Regular meetings are held with accelerator and Hall-B engineering groups to track “off-project” milestones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233173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7678"/>
            <a:ext cx="8229600" cy="92314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Progress on ECal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173787"/>
            <a:ext cx="2895600" cy="365125"/>
          </a:xfrm>
        </p:spPr>
        <p:txBody>
          <a:bodyPr/>
          <a:lstStyle/>
          <a:p>
            <a:r>
              <a:rPr lang="en-US" dirty="0" smtClean="0"/>
              <a:t>S. Stepanyan, Hall-B FY15 run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68CFB-8E7E-814F-934C-C7C03EF393D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30268" y="999530"/>
            <a:ext cx="8251373" cy="4816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Wingdings" charset="2"/>
              <a:buChar char="q"/>
            </a:pPr>
            <a:r>
              <a:rPr lang="en-US" sz="2000" dirty="0" smtClean="0"/>
              <a:t>Funding for HPS has been received from INFN and IPN-ORSAY, ~500K EURO. This funding will be used for: </a:t>
            </a:r>
          </a:p>
          <a:p>
            <a:pPr marL="630238" lvl="1" indent="-173038">
              <a:spcBef>
                <a:spcPts val="600"/>
              </a:spcBef>
              <a:buFont typeface="Arial"/>
              <a:buChar char="•"/>
            </a:pPr>
            <a:r>
              <a:rPr lang="en-US" dirty="0" smtClean="0"/>
              <a:t>purchase of new large area APDs (250K EURO) – POs from ORSAY and ONFN/</a:t>
            </a:r>
            <a:r>
              <a:rPr lang="en-US" dirty="0" err="1" smtClean="0"/>
              <a:t>Genova</a:t>
            </a:r>
            <a:r>
              <a:rPr lang="en-US" dirty="0" smtClean="0"/>
              <a:t> have been submitted, first delivery in 2.5 months</a:t>
            </a:r>
          </a:p>
          <a:p>
            <a:pPr marL="630238" lvl="1" indent="-173038">
              <a:spcBef>
                <a:spcPts val="600"/>
              </a:spcBef>
              <a:buFont typeface="Arial"/>
              <a:buChar char="•"/>
            </a:pPr>
            <a:r>
              <a:rPr lang="en-US" dirty="0" smtClean="0"/>
              <a:t>rework amplifier boards - design is completed, some of components have been purchased</a:t>
            </a:r>
          </a:p>
          <a:p>
            <a:pPr marL="630238" lvl="1" indent="-173038">
              <a:spcBef>
                <a:spcPts val="600"/>
              </a:spcBef>
              <a:buFont typeface="Arial"/>
              <a:buChar char="•"/>
            </a:pPr>
            <a:r>
              <a:rPr lang="en-US" dirty="0" smtClean="0"/>
              <a:t>new mother boards – motherboards have been purchased </a:t>
            </a:r>
          </a:p>
          <a:p>
            <a:pPr marL="630238" lvl="1" indent="-173038">
              <a:spcBef>
                <a:spcPts val="600"/>
              </a:spcBef>
              <a:buFont typeface="Arial"/>
              <a:buChar char="•"/>
            </a:pPr>
            <a:r>
              <a:rPr lang="en-US" dirty="0" smtClean="0"/>
              <a:t>LED based LMS – design is progressing as planned </a:t>
            </a:r>
          </a:p>
          <a:p>
            <a:pPr marL="630238" lvl="1" indent="-173038">
              <a:spcBef>
                <a:spcPts val="600"/>
              </a:spcBef>
              <a:buFont typeface="Arial"/>
              <a:buChar char="•"/>
            </a:pPr>
            <a:r>
              <a:rPr lang="en-US" dirty="0" smtClean="0"/>
              <a:t>a new mounting system - design is in progress</a:t>
            </a:r>
          </a:p>
          <a:p>
            <a:pPr marL="342900" indent="-342900">
              <a:spcBef>
                <a:spcPts val="600"/>
              </a:spcBef>
              <a:buFont typeface="Wingdings" charset="2"/>
              <a:buChar char="q"/>
            </a:pPr>
            <a:r>
              <a:rPr lang="en-US" sz="2000" dirty="0" smtClean="0"/>
              <a:t>Both </a:t>
            </a:r>
            <a:r>
              <a:rPr lang="en-US" sz="2000" dirty="0" smtClean="0"/>
              <a:t>modules of ECal have been disassembled: </a:t>
            </a:r>
          </a:p>
          <a:p>
            <a:pPr marL="627063" lvl="1" indent="-169863">
              <a:spcBef>
                <a:spcPts val="600"/>
              </a:spcBef>
              <a:buFont typeface="Arial"/>
              <a:buChar char="•"/>
            </a:pPr>
            <a:r>
              <a:rPr lang="en-US" dirty="0" smtClean="0"/>
              <a:t>Enclosures with amplifiers are ready for shipment to ORSAY for rework</a:t>
            </a:r>
          </a:p>
          <a:p>
            <a:pPr marL="627063" lvl="1" indent="-169863">
              <a:spcBef>
                <a:spcPts val="600"/>
              </a:spcBef>
              <a:buFont typeface="Arial"/>
              <a:buChar char="•"/>
            </a:pPr>
            <a:r>
              <a:rPr lang="en-US" dirty="0" smtClean="0"/>
              <a:t>modules </a:t>
            </a:r>
            <a:r>
              <a:rPr lang="en-US" dirty="0" smtClean="0"/>
              <a:t>have been prepared</a:t>
            </a:r>
            <a:r>
              <a:rPr lang="en-US" dirty="0" smtClean="0"/>
              <a:t> </a:t>
            </a:r>
            <a:r>
              <a:rPr lang="en-US" dirty="0" smtClean="0"/>
              <a:t>for </a:t>
            </a:r>
            <a:r>
              <a:rPr lang="en-US" dirty="0" smtClean="0"/>
              <a:t>old </a:t>
            </a:r>
            <a:r>
              <a:rPr lang="en-US" dirty="0" smtClean="0"/>
              <a:t>APDs </a:t>
            </a:r>
            <a:r>
              <a:rPr lang="en-US" dirty="0" smtClean="0"/>
              <a:t>removal (</a:t>
            </a:r>
            <a:r>
              <a:rPr lang="en-US" dirty="0" smtClean="0"/>
              <a:t>will start in January) </a:t>
            </a:r>
          </a:p>
          <a:p>
            <a:pPr marL="344488" indent="-344488">
              <a:spcBef>
                <a:spcPts val="600"/>
              </a:spcBef>
              <a:buFont typeface="Wingdings" charset="2"/>
              <a:buChar char="q"/>
            </a:pPr>
            <a:r>
              <a:rPr lang="en-US" sz="2000" dirty="0" smtClean="0"/>
              <a:t>INFN and </a:t>
            </a:r>
            <a:r>
              <a:rPr lang="en-US" sz="2000" dirty="0" err="1" smtClean="0"/>
              <a:t>Orsay</a:t>
            </a:r>
            <a:r>
              <a:rPr lang="en-US" sz="2000" dirty="0" smtClean="0"/>
              <a:t> groups will design and build APD test setup and APD gluing fixtures, and will provide part of manpower for ECal assembly</a:t>
            </a:r>
          </a:p>
        </p:txBody>
      </p:sp>
    </p:spTree>
    <p:extLst>
      <p:ext uri="{BB962C8B-B14F-4D97-AF65-F5344CB8AC3E}">
        <p14:creationId xmlns:p14="http://schemas.microsoft.com/office/powerpoint/2010/main" val="1004770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860" y="222333"/>
            <a:ext cx="8229600" cy="555163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latin typeface="Arial"/>
                <a:cs typeface="Arial"/>
              </a:rPr>
              <a:t>Running HPS during Accelerator Periods III and IV</a:t>
            </a:r>
            <a:endParaRPr lang="en-US" sz="2800" dirty="0">
              <a:latin typeface="Arial"/>
              <a:cs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173787"/>
            <a:ext cx="2895600" cy="365125"/>
          </a:xfrm>
        </p:spPr>
        <p:txBody>
          <a:bodyPr/>
          <a:lstStyle/>
          <a:p>
            <a:r>
              <a:rPr lang="en-US" dirty="0" smtClean="0"/>
              <a:t>S. Stepanyan, Hall-B FY15 run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68CFB-8E7E-814F-934C-C7C03EF393D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4861" y="1031749"/>
            <a:ext cx="8229599" cy="4355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38138" indent="-338138">
              <a:spcBef>
                <a:spcPts val="600"/>
              </a:spcBef>
              <a:buSzPct val="70000"/>
              <a:buFont typeface="Wingdings" charset="2"/>
              <a:buChar char="q"/>
            </a:pPr>
            <a:r>
              <a:rPr lang="en-US" sz="2000" dirty="0" smtClean="0"/>
              <a:t>During Acc. Period III and Period IV beam delivery to Hall-B will be possible after RF separators are commissioned, November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, 2014 </a:t>
            </a:r>
            <a:endParaRPr lang="en-US" sz="2000" dirty="0"/>
          </a:p>
          <a:p>
            <a:pPr marL="338138" indent="-338138">
              <a:spcBef>
                <a:spcPts val="600"/>
              </a:spcBef>
              <a:buSzPct val="70000"/>
              <a:buFont typeface="Wingdings" charset="2"/>
              <a:buChar char="q"/>
            </a:pPr>
            <a:r>
              <a:rPr lang="en-US" sz="2000" dirty="0" smtClean="0"/>
              <a:t>During the same period Hall-B will continue assembly of the CLAS12 Torus magnet and possibly other detectors</a:t>
            </a:r>
          </a:p>
          <a:p>
            <a:pPr>
              <a:spcBef>
                <a:spcPts val="600"/>
              </a:spcBef>
              <a:buSzPct val="70000"/>
            </a:pPr>
            <a:r>
              <a:rPr lang="en-US" dirty="0" smtClean="0"/>
              <a:t>“Running </a:t>
            </a:r>
            <a:r>
              <a:rPr lang="en-US" dirty="0"/>
              <a:t>would occur during evenings and weekends or during other periods when it would not conflict with the regularly scheduled assembly of the CLAS12 Torus </a:t>
            </a:r>
            <a:r>
              <a:rPr lang="en-US" dirty="0" smtClean="0"/>
              <a:t>coils” (from the HPS implementation plan document) and Accelerator commissioning plans (12 </a:t>
            </a:r>
            <a:r>
              <a:rPr lang="en-US" dirty="0" err="1" smtClean="0"/>
              <a:t>GeV</a:t>
            </a:r>
            <a:r>
              <a:rPr lang="en-US" dirty="0" smtClean="0"/>
              <a:t> has priority)  </a:t>
            </a:r>
          </a:p>
          <a:p>
            <a:pPr marL="338138" indent="-338138">
              <a:spcBef>
                <a:spcPts val="600"/>
              </a:spcBef>
              <a:buSzPct val="70000"/>
              <a:buFont typeface="Wingdings" charset="2"/>
              <a:buChar char="q"/>
            </a:pPr>
            <a:r>
              <a:rPr lang="en-US" sz="2000" dirty="0" smtClean="0"/>
              <a:t>First meeting with physics division for scheduling HPS and preparing for the experiment readiness review took place on December 10</a:t>
            </a:r>
          </a:p>
          <a:p>
            <a:pPr marL="338138" indent="-338138">
              <a:spcBef>
                <a:spcPts val="600"/>
              </a:spcBef>
              <a:buSzPct val="70000"/>
              <a:buFont typeface="Wingdings" charset="2"/>
              <a:buChar char="q"/>
            </a:pPr>
            <a:r>
              <a:rPr lang="en-US" sz="2000" dirty="0" smtClean="0"/>
              <a:t>Follow-up meeting will be on January 8 with JLAB management. </a:t>
            </a:r>
            <a:r>
              <a:rPr lang="en-US" sz="2000" dirty="0" smtClean="0"/>
              <a:t>Will discuss coordination between HPS and 12 </a:t>
            </a:r>
            <a:r>
              <a:rPr lang="en-US" sz="2000" dirty="0" err="1" smtClean="0"/>
              <a:t>GeV</a:t>
            </a:r>
            <a:r>
              <a:rPr lang="en-US" sz="2000" dirty="0" smtClean="0"/>
              <a:t> work.</a:t>
            </a:r>
          </a:p>
          <a:p>
            <a:pPr marL="338138" indent="-338138">
              <a:spcBef>
                <a:spcPts val="600"/>
              </a:spcBef>
              <a:buSzPct val="70000"/>
              <a:buFont typeface="Wingdings" charset="2"/>
              <a:buChar char="q"/>
            </a:pPr>
            <a:r>
              <a:rPr lang="en-US" sz="2000" dirty="0" smtClean="0"/>
              <a:t>Experiment </a:t>
            </a:r>
            <a:r>
              <a:rPr lang="en-US" sz="2000" dirty="0" smtClean="0"/>
              <a:t>readiness review will take place in April, 2014</a:t>
            </a:r>
            <a:r>
              <a:rPr lang="en-US" sz="2000" dirty="0" smtClean="0"/>
              <a:t>. 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47964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4174"/>
            <a:ext cx="8229600" cy="691276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Accelerator Period III and Period IV</a:t>
            </a:r>
            <a:endParaRPr lang="en-US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08540"/>
            <a:ext cx="2895600" cy="365125"/>
          </a:xfrm>
        </p:spPr>
        <p:txBody>
          <a:bodyPr/>
          <a:lstStyle/>
          <a:p>
            <a:r>
              <a:rPr lang="en-US" dirty="0" smtClean="0"/>
              <a:t>S. Stepanyan, Hall-B FY15 run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68CFB-8E7E-814F-934C-C7C03EF393D0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457200" y="1167768"/>
            <a:ext cx="8120915" cy="3200400"/>
            <a:chOff x="457200" y="1292208"/>
            <a:chExt cx="8120915" cy="3200400"/>
          </a:xfrm>
        </p:grpSpPr>
        <p:pic>
          <p:nvPicPr>
            <p:cNvPr id="6" name="Picture 5" descr="Acc_FY15_plan.tif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1292208"/>
              <a:ext cx="8108088" cy="320040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470027" y="1539322"/>
              <a:ext cx="8108088" cy="795528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57200" y="3423472"/>
              <a:ext cx="8108088" cy="539496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57200" y="4362149"/>
            <a:ext cx="82296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Things to note:</a:t>
            </a:r>
          </a:p>
          <a:p>
            <a:pPr marL="285750" indent="-285750">
              <a:buSzPct val="80000"/>
              <a:buFont typeface="Wingdings" charset="2"/>
              <a:buChar char="q"/>
            </a:pPr>
            <a:r>
              <a:rPr lang="en-US" dirty="0" smtClean="0"/>
              <a:t>Up-to 3 pass separation will be available after Nov. 3, 2015</a:t>
            </a:r>
          </a:p>
          <a:p>
            <a:pPr marL="285750" indent="-285750">
              <a:buSzPct val="80000"/>
              <a:buFont typeface="Wingdings" charset="2"/>
              <a:buChar char="q"/>
            </a:pPr>
            <a:r>
              <a:rPr lang="en-US" dirty="0" smtClean="0"/>
              <a:t>Beam delivery to Hall-D is 1 week effort with 24-hour availability (total 168 hours)</a:t>
            </a:r>
          </a:p>
          <a:p>
            <a:pPr marL="285750" indent="-285750">
              <a:buSzPct val="80000"/>
              <a:buFont typeface="Wingdings" charset="2"/>
              <a:buChar char="q"/>
            </a:pPr>
            <a:r>
              <a:rPr lang="en-US" dirty="0" smtClean="0"/>
              <a:t>Machine setting will be changed on Dec. 5, 2015</a:t>
            </a:r>
          </a:p>
          <a:p>
            <a:pPr marL="285750" indent="-285750">
              <a:buSzPct val="80000"/>
              <a:buFont typeface="Wingdings" charset="2"/>
              <a:buChar char="q"/>
            </a:pPr>
            <a:r>
              <a:rPr lang="en-US" dirty="0" smtClean="0"/>
              <a:t>Availability of experts for </a:t>
            </a:r>
            <a:r>
              <a:rPr lang="en-US" dirty="0"/>
              <a:t>beam tuning </a:t>
            </a:r>
            <a:r>
              <a:rPr lang="en-US" dirty="0" smtClean="0"/>
              <a:t>to </a:t>
            </a:r>
            <a:r>
              <a:rPr lang="en-US" dirty="0"/>
              <a:t>Hall-B over </a:t>
            </a:r>
            <a:r>
              <a:rPr lang="en-US" dirty="0" smtClean="0"/>
              <a:t>night, </a:t>
            </a:r>
            <a:r>
              <a:rPr lang="en-US" dirty="0"/>
              <a:t>after the two shifts of day time work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3053" y="845450"/>
            <a:ext cx="6241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</a:t>
            </a:r>
            <a:r>
              <a:rPr lang="en-US" dirty="0">
                <a:hlinkClick r:id="rId3"/>
              </a:rPr>
              <a:t>http://opsweb.acc.jlab.org/TJ3/12GeV_CEBAF/FY15.htm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026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HPS / Accelerator / Torus Schedule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82580"/>
            <a:ext cx="8153400" cy="4908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4952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28090</TotalTime>
  <Words>1450</Words>
  <Application>Microsoft Macintosh PowerPoint</Application>
  <PresentationFormat>On-screen Show (4:3)</PresentationFormat>
  <Paragraphs>162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Edge</vt:lpstr>
      <vt:lpstr>HPS status report 12/17/2013</vt:lpstr>
      <vt:lpstr>HPS chicane design status</vt:lpstr>
      <vt:lpstr>HPS beamline </vt:lpstr>
      <vt:lpstr>Beamline design status</vt:lpstr>
      <vt:lpstr>“off-project” milestones</vt:lpstr>
      <vt:lpstr>Progress on ECal</vt:lpstr>
      <vt:lpstr>Running HPS during Accelerator Periods III and IV</vt:lpstr>
      <vt:lpstr>Accelerator Period III and Period IV</vt:lpstr>
      <vt:lpstr>HPS / Accelerator / Torus Schedule </vt:lpstr>
      <vt:lpstr>Time available in Hall-B - “on the floor with beam”</vt:lpstr>
      <vt:lpstr>Beam time needed for HPS</vt:lpstr>
    </vt:vector>
  </TitlesOfParts>
  <Company>Jefferson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for a setup before CLAS for a test run </dc:title>
  <dc:creator>Stepan Stepanyan</dc:creator>
  <cp:lastModifiedBy>Stepan Stepanyan</cp:lastModifiedBy>
  <cp:revision>340</cp:revision>
  <cp:lastPrinted>2011-02-22T17:38:50Z</cp:lastPrinted>
  <dcterms:created xsi:type="dcterms:W3CDTF">2010-11-17T21:30:16Z</dcterms:created>
  <dcterms:modified xsi:type="dcterms:W3CDTF">2013-12-17T14:47:54Z</dcterms:modified>
</cp:coreProperties>
</file>