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13"/>
  </p:notesMasterIdLst>
  <p:handoutMasterIdLst>
    <p:handoutMasterId r:id="rId14"/>
  </p:handoutMasterIdLst>
  <p:sldIdLst>
    <p:sldId id="269" r:id="rId2"/>
    <p:sldId id="282" r:id="rId3"/>
    <p:sldId id="281" r:id="rId4"/>
    <p:sldId id="286" r:id="rId5"/>
    <p:sldId id="270" r:id="rId6"/>
    <p:sldId id="287" r:id="rId7"/>
    <p:sldId id="288" r:id="rId8"/>
    <p:sldId id="289" r:id="rId9"/>
    <p:sldId id="290" r:id="rId10"/>
    <p:sldId id="291" r:id="rId11"/>
    <p:sldId id="292" r:id="rId12"/>
  </p:sldIdLst>
  <p:sldSz cx="9144000" cy="6858000" type="screen4x3"/>
  <p:notesSz cx="6973888" cy="9236075"/>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FF00"/>
    <a:srgbClr val="66FFFF"/>
    <a:srgbClr val="009900"/>
    <a:srgbClr val="FFCC66"/>
    <a:srgbClr val="FFCC99"/>
    <a:srgbClr val="FFFFFF"/>
    <a:srgbClr val="E17000"/>
    <a:srgbClr val="981E32"/>
    <a:srgbClr val="C75B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368" autoAdjust="0"/>
    <p:restoredTop sz="94695" autoAdjust="0"/>
  </p:normalViewPr>
  <p:slideViewPr>
    <p:cSldViewPr snapToGrid="0" showGuides="1">
      <p:cViewPr varScale="1">
        <p:scale>
          <a:sx n="185" d="100"/>
          <a:sy n="185" d="100"/>
        </p:scale>
        <p:origin x="-2190" y="-96"/>
      </p:cViewPr>
      <p:guideLst>
        <p:guide orient="horz" pos="326"/>
        <p:guide orient="horz" pos="1294"/>
        <p:guide orient="horz" pos="3745"/>
        <p:guide orient="horz" pos="3980"/>
        <p:guide orient="horz" pos="1052"/>
        <p:guide orient="horz" pos="1741"/>
        <p:guide orient="horz" pos="4183"/>
        <p:guide orient="horz" pos="566"/>
        <p:guide orient="horz" pos="2808"/>
        <p:guide pos="2880"/>
        <p:guide pos="363"/>
        <p:guide pos="5396"/>
        <p:guide pos="282"/>
        <p:guide pos="3784"/>
        <p:guide pos="3736"/>
        <p:guide pos="2179"/>
        <p:guide pos="5464"/>
        <p:guide pos="3867"/>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notesViewPr>
    <p:cSldViewPr snapToGrid="0" showGuides="1">
      <p:cViewPr varScale="1">
        <p:scale>
          <a:sx n="85" d="100"/>
          <a:sy n="85" d="100"/>
        </p:scale>
        <p:origin x="-3138" y="-90"/>
      </p:cViewPr>
      <p:guideLst>
        <p:guide orient="horz" pos="2909"/>
        <p:guide pos="219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1804"/>
          </a:xfrm>
          <a:prstGeom prst="rect">
            <a:avLst/>
          </a:prstGeom>
        </p:spPr>
        <p:txBody>
          <a:bodyPr vert="horz" lIns="92611" tIns="46306" rIns="92611" bIns="46306" rtlCol="0"/>
          <a:lstStyle>
            <a:lvl1pPr algn="l">
              <a:defRPr sz="1200"/>
            </a:lvl1pPr>
          </a:lstStyle>
          <a:p>
            <a:endParaRPr lang="en-US"/>
          </a:p>
        </p:txBody>
      </p:sp>
      <p:sp>
        <p:nvSpPr>
          <p:cNvPr id="3" name="Date Placeholder 2"/>
          <p:cNvSpPr>
            <a:spLocks noGrp="1"/>
          </p:cNvSpPr>
          <p:nvPr>
            <p:ph type="dt" sz="quarter" idx="1"/>
          </p:nvPr>
        </p:nvSpPr>
        <p:spPr>
          <a:xfrm>
            <a:off x="3950256" y="0"/>
            <a:ext cx="3022018" cy="461804"/>
          </a:xfrm>
          <a:prstGeom prst="rect">
            <a:avLst/>
          </a:prstGeom>
        </p:spPr>
        <p:txBody>
          <a:bodyPr vert="horz" lIns="92611" tIns="46306" rIns="92611" bIns="46306" rtlCol="0"/>
          <a:lstStyle>
            <a:lvl1pPr algn="r">
              <a:defRPr sz="1200"/>
            </a:lvl1pPr>
          </a:lstStyle>
          <a:p>
            <a:fld id="{4FEBF33E-D9A7-42CC-B598-9AD8356CBB5A}" type="datetimeFigureOut">
              <a:rPr lang="en-US" smtClean="0"/>
              <a:pPr/>
              <a:t>12/9/2013</a:t>
            </a:fld>
            <a:endParaRPr lang="en-US"/>
          </a:p>
        </p:txBody>
      </p:sp>
      <p:sp>
        <p:nvSpPr>
          <p:cNvPr id="4" name="Footer Placeholder 3"/>
          <p:cNvSpPr>
            <a:spLocks noGrp="1"/>
          </p:cNvSpPr>
          <p:nvPr>
            <p:ph type="ftr" sz="quarter" idx="2"/>
          </p:nvPr>
        </p:nvSpPr>
        <p:spPr>
          <a:xfrm>
            <a:off x="0" y="8772668"/>
            <a:ext cx="3022018" cy="461804"/>
          </a:xfrm>
          <a:prstGeom prst="rect">
            <a:avLst/>
          </a:prstGeom>
        </p:spPr>
        <p:txBody>
          <a:bodyPr vert="horz" lIns="92611" tIns="46306" rIns="92611" bIns="46306" rtlCol="0" anchor="b"/>
          <a:lstStyle>
            <a:lvl1pPr algn="l">
              <a:defRPr sz="1200"/>
            </a:lvl1pPr>
          </a:lstStyle>
          <a:p>
            <a:endParaRPr lang="en-US"/>
          </a:p>
        </p:txBody>
      </p:sp>
      <p:sp>
        <p:nvSpPr>
          <p:cNvPr id="5" name="Slide Number Placeholder 4"/>
          <p:cNvSpPr>
            <a:spLocks noGrp="1"/>
          </p:cNvSpPr>
          <p:nvPr>
            <p:ph type="sldNum" sz="quarter" idx="3"/>
          </p:nvPr>
        </p:nvSpPr>
        <p:spPr>
          <a:xfrm>
            <a:off x="3950256" y="8772668"/>
            <a:ext cx="3022018" cy="461804"/>
          </a:xfrm>
          <a:prstGeom prst="rect">
            <a:avLst/>
          </a:prstGeom>
        </p:spPr>
        <p:txBody>
          <a:bodyPr vert="horz" lIns="92611" tIns="46306" rIns="92611" bIns="46306" rtlCol="0" anchor="b"/>
          <a:lstStyle>
            <a:lvl1pPr algn="r">
              <a:defRPr sz="1200"/>
            </a:lvl1pPr>
          </a:lstStyle>
          <a:p>
            <a:fld id="{4CEAAB5D-0CC4-45A8-B4B6-0B8B738A4E3F}" type="slidenum">
              <a:rPr lang="en-US" smtClean="0"/>
              <a:pPr/>
              <a:t>‹#›</a:t>
            </a:fld>
            <a:endParaRPr lang="en-US"/>
          </a:p>
        </p:txBody>
      </p:sp>
    </p:spTree>
    <p:extLst>
      <p:ext uri="{BB962C8B-B14F-4D97-AF65-F5344CB8AC3E}">
        <p14:creationId xmlns:p14="http://schemas.microsoft.com/office/powerpoint/2010/main" val="37446426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1804"/>
          </a:xfrm>
          <a:prstGeom prst="rect">
            <a:avLst/>
          </a:prstGeom>
        </p:spPr>
        <p:txBody>
          <a:bodyPr vert="horz" lIns="92611" tIns="46306" rIns="92611" bIns="46306" rtlCol="0"/>
          <a:lstStyle>
            <a:lvl1pPr algn="l">
              <a:defRPr sz="1200"/>
            </a:lvl1pPr>
          </a:lstStyle>
          <a:p>
            <a:endParaRPr lang="en-US" dirty="0"/>
          </a:p>
        </p:txBody>
      </p:sp>
      <p:sp>
        <p:nvSpPr>
          <p:cNvPr id="3" name="Date Placeholder 2"/>
          <p:cNvSpPr>
            <a:spLocks noGrp="1"/>
          </p:cNvSpPr>
          <p:nvPr>
            <p:ph type="dt" idx="1"/>
          </p:nvPr>
        </p:nvSpPr>
        <p:spPr>
          <a:xfrm>
            <a:off x="3950256" y="0"/>
            <a:ext cx="3022018" cy="461804"/>
          </a:xfrm>
          <a:prstGeom prst="rect">
            <a:avLst/>
          </a:prstGeom>
        </p:spPr>
        <p:txBody>
          <a:bodyPr vert="horz" lIns="92611" tIns="46306" rIns="92611" bIns="46306" rtlCol="0"/>
          <a:lstStyle>
            <a:lvl1pPr algn="r">
              <a:defRPr sz="1200"/>
            </a:lvl1pPr>
          </a:lstStyle>
          <a:p>
            <a:fld id="{C3B58700-9FA2-48CE-AC88-D71D45EB490A}" type="datetimeFigureOut">
              <a:rPr lang="en-US" smtClean="0"/>
              <a:pPr/>
              <a:t>12/9/2013</a:t>
            </a:fld>
            <a:endParaRPr lang="en-US" dirty="0"/>
          </a:p>
        </p:txBody>
      </p:sp>
      <p:sp>
        <p:nvSpPr>
          <p:cNvPr id="4" name="Slide Image Placeholder 3"/>
          <p:cNvSpPr>
            <a:spLocks noGrp="1" noRot="1" noChangeAspect="1"/>
          </p:cNvSpPr>
          <p:nvPr>
            <p:ph type="sldImg" idx="2"/>
          </p:nvPr>
        </p:nvSpPr>
        <p:spPr>
          <a:xfrm>
            <a:off x="1177925" y="692150"/>
            <a:ext cx="4618038" cy="3463925"/>
          </a:xfrm>
          <a:prstGeom prst="rect">
            <a:avLst/>
          </a:prstGeom>
          <a:noFill/>
          <a:ln w="12700">
            <a:solidFill>
              <a:prstClr val="black"/>
            </a:solidFill>
          </a:ln>
        </p:spPr>
        <p:txBody>
          <a:bodyPr vert="horz" lIns="92611" tIns="46306" rIns="92611" bIns="46306" rtlCol="0" anchor="ctr"/>
          <a:lstStyle/>
          <a:p>
            <a:endParaRPr lang="en-US" dirty="0"/>
          </a:p>
        </p:txBody>
      </p:sp>
      <p:sp>
        <p:nvSpPr>
          <p:cNvPr id="5" name="Notes Placeholder 4"/>
          <p:cNvSpPr>
            <a:spLocks noGrp="1"/>
          </p:cNvSpPr>
          <p:nvPr>
            <p:ph type="body" sz="quarter" idx="3"/>
          </p:nvPr>
        </p:nvSpPr>
        <p:spPr>
          <a:xfrm>
            <a:off x="697389" y="4387136"/>
            <a:ext cx="5579110" cy="4156234"/>
          </a:xfrm>
          <a:prstGeom prst="rect">
            <a:avLst/>
          </a:prstGeom>
        </p:spPr>
        <p:txBody>
          <a:bodyPr vert="horz" lIns="92611" tIns="46306" rIns="92611" bIns="4630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22018" cy="461804"/>
          </a:xfrm>
          <a:prstGeom prst="rect">
            <a:avLst/>
          </a:prstGeom>
        </p:spPr>
        <p:txBody>
          <a:bodyPr vert="horz" lIns="92611" tIns="46306" rIns="92611" bIns="4630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0256" y="8772668"/>
            <a:ext cx="3022018" cy="461804"/>
          </a:xfrm>
          <a:prstGeom prst="rect">
            <a:avLst/>
          </a:prstGeom>
        </p:spPr>
        <p:txBody>
          <a:bodyPr vert="horz" lIns="92611" tIns="46306" rIns="92611" bIns="46306" rtlCol="0" anchor="b"/>
          <a:lstStyle>
            <a:lvl1pPr algn="r">
              <a:defRPr sz="1200"/>
            </a:lvl1pPr>
          </a:lstStyle>
          <a:p>
            <a:fld id="{FE9BC4E5-2BC1-4F43-85DD-A1B8F74CB7EB}" type="slidenum">
              <a:rPr lang="en-US" smtClean="0"/>
              <a:pPr/>
              <a:t>‹#›</a:t>
            </a:fld>
            <a:endParaRPr lang="en-US" dirty="0"/>
          </a:p>
        </p:txBody>
      </p:sp>
    </p:spTree>
    <p:extLst>
      <p:ext uri="{BB962C8B-B14F-4D97-AF65-F5344CB8AC3E}">
        <p14:creationId xmlns:p14="http://schemas.microsoft.com/office/powerpoint/2010/main" val="14090042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8434" y="6196867"/>
            <a:ext cx="2275566" cy="661133"/>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4019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7213" y="3646170"/>
            <a:ext cx="7989887"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smtClean="0"/>
              <a:t>Click to edit Master subtitle style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3500"/>
            <a:ext cx="9158400" cy="6868800"/>
          </a:xfrm>
          <a:prstGeom prst="rect">
            <a:avLst/>
          </a:prstGeom>
        </p:spPr>
      </p:pic>
    </p:spTree>
    <p:extLst>
      <p:ext uri="{BB962C8B-B14F-4D97-AF65-F5344CB8AC3E}">
        <p14:creationId xmlns:p14="http://schemas.microsoft.com/office/powerpoint/2010/main" val="10987518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smtClean="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smtClean="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smtClean="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26696461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59547248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2000"/>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4" r:id="rId3"/>
    <p:sldLayoutId id="2147483671" r:id="rId4"/>
    <p:sldLayoutId id="2147483672" r:id="rId5"/>
    <p:sldLayoutId id="2147483673" r:id="rId6"/>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confluence.slac.stanford.edu/display/hpsg/Slow+Control+Review+Dec.5,+201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74613" y="1143000"/>
            <a:ext cx="8008937" cy="2246313"/>
          </a:xfrm>
        </p:spPr>
        <p:txBody>
          <a:bodyPr/>
          <a:lstStyle/>
          <a:p>
            <a:r>
              <a:rPr lang="en-CA" sz="3200" dirty="0" smtClean="0"/>
              <a:t>HPS Slow Control </a:t>
            </a:r>
            <a:r>
              <a:rPr lang="en-CA" sz="3200" dirty="0"/>
              <a:t>R</a:t>
            </a:r>
            <a:r>
              <a:rPr lang="en-CA" sz="3200" dirty="0" smtClean="0"/>
              <a:t>eview</a:t>
            </a:r>
            <a:endParaRPr lang="en-CA" sz="3200" dirty="0"/>
          </a:p>
        </p:txBody>
      </p:sp>
      <p:sp>
        <p:nvSpPr>
          <p:cNvPr id="6" name="Subtitle 5"/>
          <p:cNvSpPr>
            <a:spLocks noGrp="1"/>
          </p:cNvSpPr>
          <p:nvPr>
            <p:ph type="subTitle" idx="1"/>
          </p:nvPr>
        </p:nvSpPr>
        <p:spPr>
          <a:xfrm>
            <a:off x="218547" y="4010236"/>
            <a:ext cx="7989887" cy="2187702"/>
          </a:xfrm>
        </p:spPr>
        <p:txBody>
          <a:bodyPr/>
          <a:lstStyle/>
          <a:p>
            <a:r>
              <a:rPr lang="en-CA" dirty="0" smtClean="0"/>
              <a:t>December </a:t>
            </a:r>
            <a:r>
              <a:rPr lang="en-CA" dirty="0"/>
              <a:t>5</a:t>
            </a:r>
            <a:r>
              <a:rPr lang="en-CA" dirty="0" smtClean="0"/>
              <a:t>, 2013</a:t>
            </a:r>
            <a:endParaRPr lang="en-CA" dirty="0"/>
          </a:p>
        </p:txBody>
      </p:sp>
      <p:sp>
        <p:nvSpPr>
          <p:cNvPr id="5" name="Text Placeholder 4"/>
          <p:cNvSpPr>
            <a:spLocks noGrp="1"/>
          </p:cNvSpPr>
          <p:nvPr>
            <p:ph type="body" sz="quarter" idx="11"/>
          </p:nvPr>
        </p:nvSpPr>
        <p:spPr>
          <a:xfrm>
            <a:off x="379414" y="3361436"/>
            <a:ext cx="5928254" cy="635889"/>
          </a:xfrm>
        </p:spPr>
        <p:txBody>
          <a:bodyPr/>
          <a:lstStyle/>
          <a:p>
            <a:r>
              <a:rPr lang="en-CA" sz="2800" smtClean="0"/>
              <a:t>Final Report</a:t>
            </a:r>
            <a:endParaRPr lang="en-CA" sz="2800" dirty="0"/>
          </a:p>
        </p:txBody>
      </p:sp>
      <p:sp>
        <p:nvSpPr>
          <p:cNvPr id="3" name="TextBox 2"/>
          <p:cNvSpPr txBox="1"/>
          <p:nvPr/>
        </p:nvSpPr>
        <p:spPr>
          <a:xfrm>
            <a:off x="3724102" y="6658502"/>
            <a:ext cx="184666" cy="369332"/>
          </a:xfrm>
          <a:prstGeom prst="rect">
            <a:avLst/>
          </a:prstGeom>
          <a:noFill/>
        </p:spPr>
        <p:txBody>
          <a:bodyPr wrap="none" rtlCol="0">
            <a:spAutoFit/>
          </a:bodyPr>
          <a:lstStyle/>
          <a:p>
            <a:endParaRPr lang="en-US" dirty="0"/>
          </a:p>
        </p:txBody>
      </p:sp>
      <p:pic>
        <p:nvPicPr>
          <p:cNvPr id="1026" name="Picture 2" descr="https://confluence.slac.stanford.edu/download/attachments/84248492/hpsg?version=10&amp;modificationDate=1339554728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7600" y="0"/>
            <a:ext cx="2946400" cy="1473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2" y="872671"/>
            <a:ext cx="5574205" cy="20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3776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10</a:t>
            </a:fld>
            <a:endParaRPr lang="en-US" dirty="0"/>
          </a:p>
        </p:txBody>
      </p:sp>
      <p:sp>
        <p:nvSpPr>
          <p:cNvPr id="3" name="Title 2"/>
          <p:cNvSpPr>
            <a:spLocks noGrp="1"/>
          </p:cNvSpPr>
          <p:nvPr>
            <p:ph type="title"/>
          </p:nvPr>
        </p:nvSpPr>
        <p:spPr/>
        <p:txBody>
          <a:bodyPr>
            <a:normAutofit/>
          </a:bodyPr>
          <a:lstStyle/>
          <a:p>
            <a:r>
              <a:rPr lang="en-US" sz="1600" dirty="0" smtClean="0"/>
              <a:t>6. Is </a:t>
            </a:r>
            <a:r>
              <a:rPr lang="en-US" sz="1600" dirty="0"/>
              <a:t>there a management team in place, have resources been identified, and has</a:t>
            </a:r>
            <a:br>
              <a:rPr lang="en-US" sz="1600" dirty="0"/>
            </a:br>
            <a:r>
              <a:rPr lang="en-US" sz="1600" dirty="0"/>
              <a:t>risk mitigation been adequately addressed?</a:t>
            </a:r>
          </a:p>
        </p:txBody>
      </p:sp>
      <p:sp>
        <p:nvSpPr>
          <p:cNvPr id="5" name="Content Placeholder 3"/>
          <p:cNvSpPr>
            <a:spLocks noGrp="1" noChangeAspect="1"/>
          </p:cNvSpPr>
          <p:nvPr>
            <p:ph sz="quarter" idx="14"/>
          </p:nvPr>
        </p:nvSpPr>
        <p:spPr>
          <a:xfrm>
            <a:off x="457200" y="1243584"/>
            <a:ext cx="8108950" cy="4892108"/>
          </a:xfrm>
        </p:spPr>
        <p:txBody>
          <a:bodyPr>
            <a:spAutoFit/>
          </a:bodyPr>
          <a:lstStyle/>
          <a:p>
            <a:r>
              <a:rPr lang="en-US" sz="1100" u="sng" dirty="0" smtClean="0"/>
              <a:t>Findings:</a:t>
            </a:r>
          </a:p>
          <a:p>
            <a:r>
              <a:rPr lang="en-US" sz="1100" dirty="0" smtClean="0"/>
              <a:t>The manpower of SC project is essentially based at JLAB and the management is done locally by the PL, although with a small number of potential contributors visiting JLAB for long period. </a:t>
            </a:r>
          </a:p>
          <a:p>
            <a:endParaRPr lang="en-US" sz="1100" dirty="0"/>
          </a:p>
          <a:p>
            <a:pPr marL="287338" indent="-287338"/>
            <a:r>
              <a:rPr lang="en-US" sz="1100" u="sng" dirty="0" smtClean="0"/>
              <a:t>Comments: </a:t>
            </a:r>
          </a:p>
          <a:p>
            <a:r>
              <a:rPr lang="en-US" sz="1100" dirty="0" smtClean="0"/>
              <a:t>Although the project is considered technically sound with low a risk on the technology, a basic risk analysis of the most elaborated tasks was not </a:t>
            </a:r>
            <a:r>
              <a:rPr lang="en-US" sz="1100" dirty="0"/>
              <a:t>presented. The review panel recognize the following </a:t>
            </a:r>
            <a:r>
              <a:rPr lang="en-US" sz="1100" dirty="0" smtClean="0"/>
              <a:t>tasks </a:t>
            </a:r>
            <a:r>
              <a:rPr lang="en-US" sz="1100" dirty="0"/>
              <a:t>as potentially exposed to </a:t>
            </a:r>
            <a:r>
              <a:rPr lang="en-US" sz="1100" dirty="0" smtClean="0"/>
              <a:t>delays:</a:t>
            </a:r>
          </a:p>
          <a:p>
            <a:endParaRPr lang="en-US" sz="1100" u="sng" dirty="0"/>
          </a:p>
          <a:p>
            <a:pPr marL="171450" lvl="0" indent="-171450">
              <a:buFont typeface="Arial" panose="020B0604020202020204" pitchFamily="34" charset="0"/>
              <a:buChar char="•"/>
            </a:pPr>
            <a:r>
              <a:rPr lang="en-US" sz="1100" dirty="0"/>
              <a:t>SVT DAQ channel-access server: this could be delayed by a steep learning curve and lack of documentation.</a:t>
            </a:r>
          </a:p>
          <a:p>
            <a:pPr marL="171450" lvl="0" indent="-171450">
              <a:buFont typeface="Arial" panose="020B0604020202020204" pitchFamily="34" charset="0"/>
              <a:buChar char="•"/>
            </a:pPr>
            <a:r>
              <a:rPr lang="en-US" sz="1100" dirty="0"/>
              <a:t>SVT interlocks: if there are dependencies among the conditions for shutdown then a design needs to be done. If not then this is straightforward. </a:t>
            </a:r>
            <a:endParaRPr lang="en-US" sz="1100" dirty="0" smtClean="0"/>
          </a:p>
          <a:p>
            <a:pPr marL="171450" lvl="0" indent="-171450">
              <a:buFont typeface="Arial" panose="020B0604020202020204" pitchFamily="34" charset="0"/>
              <a:buChar char="•"/>
            </a:pPr>
            <a:r>
              <a:rPr lang="en-US" sz="1100" dirty="0" smtClean="0"/>
              <a:t>SVT </a:t>
            </a:r>
            <a:r>
              <a:rPr lang="en-US" sz="1100" dirty="0"/>
              <a:t>wire scan: in the traditional Hall B scheme, there is no active coordination of wire motion with </a:t>
            </a:r>
            <a:r>
              <a:rPr lang="en-US" sz="1100" dirty="0" err="1"/>
              <a:t>scaler</a:t>
            </a:r>
            <a:r>
              <a:rPr lang="en-US" sz="1100" dirty="0"/>
              <a:t> reading; you read the position and then read the </a:t>
            </a:r>
            <a:r>
              <a:rPr lang="en-US" sz="1100" dirty="0" err="1"/>
              <a:t>scaler</a:t>
            </a:r>
            <a:r>
              <a:rPr lang="en-US" sz="1100" dirty="0"/>
              <a:t> and assume simultaneity, a good assumption. If this assumption breaks down for the SVT scans ("latency problem") then then either the deployment of electronics needs to be examined or a different algorithmic approach to scans employed.</a:t>
            </a:r>
          </a:p>
          <a:p>
            <a:pPr marL="171450" lvl="0" indent="-171450">
              <a:buFont typeface="Arial" panose="020B0604020202020204" pitchFamily="34" charset="0"/>
              <a:buChar char="•"/>
            </a:pPr>
            <a:r>
              <a:rPr lang="en-US" sz="1100" dirty="0"/>
              <a:t>SVT motor system, shipping from </a:t>
            </a:r>
            <a:r>
              <a:rPr lang="en-US" sz="1100" dirty="0" err="1"/>
              <a:t>JLab</a:t>
            </a:r>
            <a:r>
              <a:rPr lang="en-US" sz="1100" dirty="0"/>
              <a:t> to SLAC: EPICS infrastructure would have to be installed at SLAC; this is certainly do-able, might be a non-trivial </a:t>
            </a:r>
            <a:r>
              <a:rPr lang="en-US" sz="1100" dirty="0" smtClean="0"/>
              <a:t>exercise.</a:t>
            </a:r>
          </a:p>
          <a:p>
            <a:pPr marL="171450" lvl="0" indent="-171450">
              <a:buFont typeface="Arial" panose="020B0604020202020204" pitchFamily="34" charset="0"/>
              <a:buChar char="•"/>
            </a:pPr>
            <a:r>
              <a:rPr lang="en-US" sz="1100" dirty="0" err="1" smtClean="0"/>
              <a:t>Scalers</a:t>
            </a:r>
            <a:r>
              <a:rPr lang="en-US" sz="1100" dirty="0" smtClean="0"/>
              <a:t> </a:t>
            </a:r>
            <a:r>
              <a:rPr lang="en-US" sz="1100" dirty="0"/>
              <a:t>from the </a:t>
            </a:r>
            <a:r>
              <a:rPr lang="en-US" sz="1100" dirty="0" err="1"/>
              <a:t>JLab</a:t>
            </a:r>
            <a:r>
              <a:rPr lang="en-US" sz="1100" dirty="0"/>
              <a:t> FADCs and discriminators: these are relatively new boards and the use of the built-in </a:t>
            </a:r>
            <a:r>
              <a:rPr lang="en-US" sz="1100" dirty="0" err="1"/>
              <a:t>scalers</a:t>
            </a:r>
            <a:r>
              <a:rPr lang="en-US" sz="1100" dirty="0"/>
              <a:t> is not something done before in a running experiment, thus associated schedule risk. Related to this is the development of the method for presenting </a:t>
            </a:r>
            <a:r>
              <a:rPr lang="en-US" sz="1100" dirty="0" err="1"/>
              <a:t>scaler</a:t>
            </a:r>
            <a:r>
              <a:rPr lang="en-US" sz="1100" dirty="0"/>
              <a:t> data to shift-takers. This may not be completely worked out.</a:t>
            </a:r>
          </a:p>
          <a:p>
            <a:pPr marL="171450" lvl="0" indent="-171450">
              <a:buFont typeface="Arial" panose="020B0604020202020204" pitchFamily="34" charset="0"/>
              <a:buChar char="•"/>
            </a:pPr>
            <a:r>
              <a:rPr lang="en-US" sz="1100" dirty="0"/>
              <a:t>RS-232 interface to chiller: the default plan is to get help from Accelerator Division at </a:t>
            </a:r>
            <a:r>
              <a:rPr lang="en-US" sz="1100" dirty="0" err="1"/>
              <a:t>JLab</a:t>
            </a:r>
            <a:r>
              <a:rPr lang="en-US" sz="1100" dirty="0"/>
              <a:t>. In that case, arrangements need to be made well in advance of desired delivery to make sure personnel are available to work on this. </a:t>
            </a:r>
          </a:p>
        </p:txBody>
      </p:sp>
    </p:spTree>
    <p:extLst>
      <p:ext uri="{BB962C8B-B14F-4D97-AF65-F5344CB8AC3E}">
        <p14:creationId xmlns:p14="http://schemas.microsoft.com/office/powerpoint/2010/main" val="281147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11</a:t>
            </a:fld>
            <a:endParaRPr lang="en-US" dirty="0"/>
          </a:p>
        </p:txBody>
      </p:sp>
      <p:sp>
        <p:nvSpPr>
          <p:cNvPr id="3" name="Title 2"/>
          <p:cNvSpPr>
            <a:spLocks noGrp="1"/>
          </p:cNvSpPr>
          <p:nvPr>
            <p:ph type="title"/>
          </p:nvPr>
        </p:nvSpPr>
        <p:spPr/>
        <p:txBody>
          <a:bodyPr>
            <a:normAutofit/>
          </a:bodyPr>
          <a:lstStyle/>
          <a:p>
            <a:r>
              <a:rPr lang="en-US" sz="1600" dirty="0"/>
              <a:t>6. Is there a management team in place, have resources been identified, and has</a:t>
            </a:r>
            <a:br>
              <a:rPr lang="en-US" sz="1600" dirty="0"/>
            </a:br>
            <a:r>
              <a:rPr lang="en-US" sz="1600" dirty="0"/>
              <a:t>risk mitigation been adequately addressed</a:t>
            </a:r>
            <a:r>
              <a:rPr lang="en-US" sz="1600" dirty="0" smtClean="0"/>
              <a:t>? (cont.)</a:t>
            </a:r>
            <a:endParaRPr lang="en-US" sz="1600" dirty="0"/>
          </a:p>
        </p:txBody>
      </p:sp>
      <p:sp>
        <p:nvSpPr>
          <p:cNvPr id="5" name="Content Placeholder 3"/>
          <p:cNvSpPr>
            <a:spLocks noGrp="1" noChangeAspect="1"/>
          </p:cNvSpPr>
          <p:nvPr>
            <p:ph sz="quarter" idx="14"/>
          </p:nvPr>
        </p:nvSpPr>
        <p:spPr>
          <a:xfrm>
            <a:off x="457200" y="1243584"/>
            <a:ext cx="8108950" cy="2296013"/>
          </a:xfrm>
        </p:spPr>
        <p:txBody>
          <a:bodyPr>
            <a:spAutoFit/>
          </a:bodyPr>
          <a:lstStyle/>
          <a:p>
            <a:r>
              <a:rPr lang="en-US" sz="1200" dirty="0" smtClean="0"/>
              <a:t> </a:t>
            </a:r>
            <a:endParaRPr lang="en-US" sz="1200" dirty="0"/>
          </a:p>
          <a:p>
            <a:r>
              <a:rPr lang="en-US" sz="2000" u="sng" dirty="0"/>
              <a:t>Recommendations</a:t>
            </a:r>
            <a:r>
              <a:rPr lang="en-US" sz="2000" u="sng" dirty="0" smtClean="0"/>
              <a:t>:</a:t>
            </a:r>
          </a:p>
          <a:p>
            <a:r>
              <a:rPr lang="en-US" sz="2000" dirty="0" smtClean="0"/>
              <a:t>A closer monitoring </a:t>
            </a:r>
            <a:r>
              <a:rPr lang="en-US" sz="2000" dirty="0"/>
              <a:t>of the </a:t>
            </a:r>
            <a:r>
              <a:rPr lang="en-US" sz="2000" dirty="0" smtClean="0"/>
              <a:t>these </a:t>
            </a:r>
            <a:r>
              <a:rPr lang="en-US" sz="2000" dirty="0"/>
              <a:t>task is </a:t>
            </a:r>
            <a:r>
              <a:rPr lang="en-US" sz="2000" dirty="0" smtClean="0"/>
              <a:t>required and immediate action must be taken if necessary, in coordination with the sub-system involved.</a:t>
            </a:r>
            <a:endParaRPr lang="en-US" sz="2000" dirty="0"/>
          </a:p>
          <a:p>
            <a:pPr marL="287338" indent="-287338"/>
            <a:endParaRPr lang="en-US" sz="1200" u="sng" dirty="0" smtClean="0"/>
          </a:p>
          <a:p>
            <a:endParaRPr lang="en-US" sz="1200" dirty="0" smtClean="0"/>
          </a:p>
        </p:txBody>
      </p:sp>
    </p:spTree>
    <p:extLst>
      <p:ext uri="{BB962C8B-B14F-4D97-AF65-F5344CB8AC3E}">
        <p14:creationId xmlns:p14="http://schemas.microsoft.com/office/powerpoint/2010/main" val="28114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p:cNvSpPr>
            <a:spLocks noGrp="1"/>
          </p:cNvSpPr>
          <p:nvPr>
            <p:ph type="title"/>
          </p:nvPr>
        </p:nvSpPr>
        <p:spPr/>
        <p:txBody>
          <a:bodyPr/>
          <a:lstStyle/>
          <a:p>
            <a:r>
              <a:rPr lang="en-US" dirty="0" smtClean="0"/>
              <a:t>Review Panel</a:t>
            </a:r>
            <a:endParaRPr lang="en-US" dirty="0"/>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1361344906"/>
              </p:ext>
            </p:extLst>
          </p:nvPr>
        </p:nvGraphicFramePr>
        <p:xfrm>
          <a:off x="681709" y="1483098"/>
          <a:ext cx="8236260" cy="2126835"/>
        </p:xfrm>
        <a:graphic>
          <a:graphicData uri="http://schemas.openxmlformats.org/drawingml/2006/table">
            <a:tbl>
              <a:tblPr/>
              <a:tblGrid>
                <a:gridCol w="2435090"/>
                <a:gridCol w="1085331"/>
                <a:gridCol w="4715839"/>
              </a:tblGrid>
              <a:tr h="425367">
                <a:tc>
                  <a:txBody>
                    <a:bodyPr/>
                    <a:lstStyle/>
                    <a:p>
                      <a:pPr fontAlgn="t">
                        <a:lnSpc>
                          <a:spcPts val="1300"/>
                        </a:lnSpc>
                      </a:pPr>
                      <a:r>
                        <a:rPr lang="en-US" sz="1800" b="0" dirty="0">
                          <a:solidFill>
                            <a:srgbClr val="333333"/>
                          </a:solidFill>
                          <a:effectLst/>
                        </a:rPr>
                        <a:t>Marco Oriunno </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a:solidFill>
                            <a:srgbClr val="333333"/>
                          </a:solidFill>
                          <a:effectLst/>
                        </a:rPr>
                        <a:t>SLAC </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a:solidFill>
                            <a:srgbClr val="333333"/>
                          </a:solidFill>
                          <a:effectLst/>
                        </a:rPr>
                        <a:t>Chair </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425367">
                <a:tc>
                  <a:txBody>
                    <a:bodyPr/>
                    <a:lstStyle/>
                    <a:p>
                      <a:pPr fontAlgn="t">
                        <a:lnSpc>
                          <a:spcPts val="1300"/>
                        </a:lnSpc>
                      </a:pPr>
                      <a:r>
                        <a:rPr lang="en-US" sz="1800" b="0" dirty="0">
                          <a:solidFill>
                            <a:srgbClr val="333333"/>
                          </a:solidFill>
                          <a:effectLst/>
                        </a:rPr>
                        <a:t>John </a:t>
                      </a:r>
                      <a:r>
                        <a:rPr lang="en-US" sz="1800" b="0" dirty="0" err="1">
                          <a:solidFill>
                            <a:srgbClr val="333333"/>
                          </a:solidFill>
                          <a:effectLst/>
                        </a:rPr>
                        <a:t>Jaros</a:t>
                      </a:r>
                      <a:r>
                        <a:rPr lang="en-US" sz="1800" b="0" dirty="0">
                          <a:solidFill>
                            <a:srgbClr val="333333"/>
                          </a:solidFill>
                          <a:effectLst/>
                        </a:rPr>
                        <a:t> </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a:solidFill>
                            <a:srgbClr val="333333"/>
                          </a:solidFill>
                          <a:effectLst/>
                        </a:rPr>
                        <a:t>SLAC </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a:solidFill>
                            <a:srgbClr val="333333"/>
                          </a:solidFill>
                          <a:effectLst/>
                        </a:rPr>
                        <a:t>Co-Chair </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425367">
                <a:tc>
                  <a:txBody>
                    <a:bodyPr/>
                    <a:lstStyle/>
                    <a:p>
                      <a:pPr fontAlgn="t">
                        <a:lnSpc>
                          <a:spcPts val="1300"/>
                        </a:lnSpc>
                      </a:pPr>
                      <a:r>
                        <a:rPr lang="en-US" sz="1800" b="0" dirty="0" err="1">
                          <a:solidFill>
                            <a:srgbClr val="333333"/>
                          </a:solidFill>
                          <a:effectLst/>
                        </a:rPr>
                        <a:t>Stepan</a:t>
                      </a:r>
                      <a:r>
                        <a:rPr lang="en-US" sz="1800" b="0" dirty="0">
                          <a:solidFill>
                            <a:srgbClr val="333333"/>
                          </a:solidFill>
                          <a:effectLst/>
                        </a:rPr>
                        <a:t> </a:t>
                      </a:r>
                      <a:r>
                        <a:rPr lang="en-US" sz="1800" b="0" dirty="0" err="1">
                          <a:solidFill>
                            <a:srgbClr val="333333"/>
                          </a:solidFill>
                          <a:effectLst/>
                        </a:rPr>
                        <a:t>Stepanian</a:t>
                      </a:r>
                      <a:r>
                        <a:rPr lang="en-US" sz="1800" b="0" dirty="0">
                          <a:solidFill>
                            <a:srgbClr val="333333"/>
                          </a:solidFill>
                          <a:effectLst/>
                        </a:rPr>
                        <a:t> </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a:solidFill>
                            <a:srgbClr val="333333"/>
                          </a:solidFill>
                          <a:effectLst/>
                        </a:rPr>
                        <a:t>JLAB </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a:solidFill>
                            <a:srgbClr val="333333"/>
                          </a:solidFill>
                          <a:effectLst/>
                        </a:rPr>
                        <a:t>Co-Chair </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425367">
                <a:tc>
                  <a:txBody>
                    <a:bodyPr/>
                    <a:lstStyle/>
                    <a:p>
                      <a:pPr fontAlgn="t">
                        <a:lnSpc>
                          <a:spcPts val="1300"/>
                        </a:lnSpc>
                      </a:pPr>
                      <a:r>
                        <a:rPr lang="en-US" sz="1800" b="0" dirty="0" err="1" smtClean="0">
                          <a:solidFill>
                            <a:srgbClr val="333333"/>
                          </a:solidFill>
                          <a:effectLst/>
                        </a:rPr>
                        <a:t>Hovanes</a:t>
                      </a:r>
                      <a:r>
                        <a:rPr lang="en-US" sz="1800" b="0" dirty="0" smtClean="0">
                          <a:solidFill>
                            <a:srgbClr val="333333"/>
                          </a:solidFill>
                          <a:effectLst/>
                        </a:rPr>
                        <a:t> </a:t>
                      </a:r>
                      <a:r>
                        <a:rPr lang="en-US" sz="1800" b="0" dirty="0" err="1" smtClean="0">
                          <a:solidFill>
                            <a:srgbClr val="333333"/>
                          </a:solidFill>
                          <a:effectLst/>
                        </a:rPr>
                        <a:t>Egiyan</a:t>
                      </a:r>
                      <a:endParaRPr lang="en-US" sz="1800" b="0" dirty="0">
                        <a:solidFill>
                          <a:srgbClr val="333333"/>
                        </a:solidFill>
                        <a:effectLst/>
                      </a:endParaRP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smtClean="0">
                          <a:solidFill>
                            <a:srgbClr val="333333"/>
                          </a:solidFill>
                          <a:effectLst/>
                        </a:rPr>
                        <a:t>JLAB</a:t>
                      </a:r>
                      <a:endParaRPr lang="en-US" sz="1800" b="0" dirty="0">
                        <a:solidFill>
                          <a:srgbClr val="333333"/>
                        </a:solidFill>
                        <a:effectLst/>
                      </a:endParaRP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smtClean="0">
                          <a:solidFill>
                            <a:srgbClr val="333333"/>
                          </a:solidFill>
                          <a:effectLst/>
                        </a:rPr>
                        <a:t>Link Person</a:t>
                      </a:r>
                      <a:r>
                        <a:rPr lang="en-US" sz="1800" b="0" baseline="0" dirty="0" smtClean="0">
                          <a:solidFill>
                            <a:srgbClr val="333333"/>
                          </a:solidFill>
                          <a:effectLst/>
                        </a:rPr>
                        <a:t> to the Slow Control Project</a:t>
                      </a:r>
                      <a:endParaRPr lang="en-US" sz="1800" b="0" dirty="0">
                        <a:solidFill>
                          <a:srgbClr val="333333"/>
                        </a:solidFill>
                        <a:effectLst/>
                      </a:endParaRP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425367">
                <a:tc>
                  <a:txBody>
                    <a:bodyPr/>
                    <a:lstStyle/>
                    <a:p>
                      <a:pPr fontAlgn="t">
                        <a:lnSpc>
                          <a:spcPts val="1300"/>
                        </a:lnSpc>
                      </a:pPr>
                      <a:r>
                        <a:rPr lang="en-US" sz="1800" b="0" dirty="0" smtClean="0">
                          <a:solidFill>
                            <a:srgbClr val="333333"/>
                          </a:solidFill>
                          <a:effectLst/>
                        </a:rPr>
                        <a:t>Mark</a:t>
                      </a:r>
                      <a:r>
                        <a:rPr lang="en-US" sz="1800" b="0" baseline="0" dirty="0" smtClean="0">
                          <a:solidFill>
                            <a:srgbClr val="333333"/>
                          </a:solidFill>
                          <a:effectLst/>
                        </a:rPr>
                        <a:t> Ito</a:t>
                      </a:r>
                      <a:endParaRPr lang="en-US" sz="1800" b="0" dirty="0">
                        <a:solidFill>
                          <a:srgbClr val="333333"/>
                        </a:solidFill>
                        <a:effectLst/>
                      </a:endParaRP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smtClean="0">
                          <a:solidFill>
                            <a:srgbClr val="333333"/>
                          </a:solidFill>
                          <a:effectLst/>
                        </a:rPr>
                        <a:t>JLAB</a:t>
                      </a:r>
                      <a:endParaRPr lang="en-US" sz="1800" b="0" dirty="0">
                        <a:solidFill>
                          <a:srgbClr val="333333"/>
                        </a:solidFill>
                        <a:effectLst/>
                      </a:endParaRP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lnSpc>
                          <a:spcPts val="1300"/>
                        </a:lnSpc>
                      </a:pPr>
                      <a:r>
                        <a:rPr lang="en-US" sz="1800" b="0" dirty="0">
                          <a:solidFill>
                            <a:srgbClr val="333333"/>
                          </a:solidFill>
                          <a:effectLst/>
                        </a:rPr>
                        <a:t>External Reviewer</a:t>
                      </a:r>
                    </a:p>
                  </a:txBody>
                  <a:tcPr marL="47616" marR="47616" marT="47616" marB="4761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
        <p:nvSpPr>
          <p:cNvPr id="4" name="Rectangle 3"/>
          <p:cNvSpPr/>
          <p:nvPr/>
        </p:nvSpPr>
        <p:spPr>
          <a:xfrm>
            <a:off x="513709" y="4811346"/>
            <a:ext cx="7839181" cy="276999"/>
          </a:xfrm>
          <a:prstGeom prst="rect">
            <a:avLst/>
          </a:prstGeom>
        </p:spPr>
        <p:txBody>
          <a:bodyPr wrap="square">
            <a:spAutoFit/>
          </a:bodyPr>
          <a:lstStyle/>
          <a:p>
            <a:r>
              <a:rPr lang="en-US" sz="1200" dirty="0">
                <a:hlinkClick r:id="rId2"/>
              </a:rPr>
              <a:t>https://confluence.slac.stanford.edu/display/hpsg/Slow+Control+Review+Dec.5%2C+2013</a:t>
            </a:r>
            <a:endParaRPr lang="en-US" sz="1200" dirty="0" smtClean="0"/>
          </a:p>
        </p:txBody>
      </p:sp>
      <p:sp>
        <p:nvSpPr>
          <p:cNvPr id="6" name="TextBox 5"/>
          <p:cNvSpPr txBox="1"/>
          <p:nvPr/>
        </p:nvSpPr>
        <p:spPr>
          <a:xfrm>
            <a:off x="503435" y="4381928"/>
            <a:ext cx="8018980" cy="369332"/>
          </a:xfrm>
          <a:prstGeom prst="rect">
            <a:avLst/>
          </a:prstGeom>
          <a:noFill/>
        </p:spPr>
        <p:txBody>
          <a:bodyPr wrap="square" rtlCol="0">
            <a:spAutoFit/>
          </a:bodyPr>
          <a:lstStyle/>
          <a:p>
            <a:r>
              <a:rPr lang="en-US" dirty="0" smtClean="0"/>
              <a:t>Link to the Web Page of the Review :</a:t>
            </a:r>
            <a:endParaRPr lang="en-US" dirty="0"/>
          </a:p>
        </p:txBody>
      </p:sp>
    </p:spTree>
    <p:extLst>
      <p:ext uri="{BB962C8B-B14F-4D97-AF65-F5344CB8AC3E}">
        <p14:creationId xmlns:p14="http://schemas.microsoft.com/office/powerpoint/2010/main" val="912853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a:t>
            </a:fld>
            <a:endParaRPr lang="en-US" dirty="0"/>
          </a:p>
        </p:txBody>
      </p:sp>
      <p:sp>
        <p:nvSpPr>
          <p:cNvPr id="3" name="Title 2"/>
          <p:cNvSpPr>
            <a:spLocks noGrp="1"/>
          </p:cNvSpPr>
          <p:nvPr>
            <p:ph type="title"/>
          </p:nvPr>
        </p:nvSpPr>
        <p:spPr/>
        <p:txBody>
          <a:bodyPr/>
          <a:lstStyle/>
          <a:p>
            <a:r>
              <a:rPr lang="en-US" dirty="0" smtClean="0"/>
              <a:t>Charge</a:t>
            </a:r>
            <a:endParaRPr lang="en-US" dirty="0"/>
          </a:p>
        </p:txBody>
      </p:sp>
      <p:sp>
        <p:nvSpPr>
          <p:cNvPr id="4" name="Content Placeholder 3"/>
          <p:cNvSpPr>
            <a:spLocks noGrp="1"/>
          </p:cNvSpPr>
          <p:nvPr>
            <p:ph sz="quarter" idx="14"/>
          </p:nvPr>
        </p:nvSpPr>
        <p:spPr/>
        <p:txBody>
          <a:bodyPr>
            <a:normAutofit fontScale="92500"/>
          </a:bodyPr>
          <a:lstStyle/>
          <a:p>
            <a:pPr algn="just"/>
            <a:r>
              <a:rPr lang="en-US" dirty="0"/>
              <a:t>Thank you for agreeing to review the Slow Control Project. The window for the first </a:t>
            </a:r>
            <a:r>
              <a:rPr lang="en-US" dirty="0" smtClean="0"/>
              <a:t>physics opportunities </a:t>
            </a:r>
            <a:r>
              <a:rPr lang="en-US" dirty="0"/>
              <a:t>at JLAB will be narrow and requires HPS to be ready on the floor by not </a:t>
            </a:r>
            <a:r>
              <a:rPr lang="en-US" dirty="0" smtClean="0"/>
              <a:t>later than </a:t>
            </a:r>
            <a:r>
              <a:rPr lang="en-US" dirty="0"/>
              <a:t>October 1st 2014. In addition to </a:t>
            </a:r>
            <a:r>
              <a:rPr lang="en-US" dirty="0" smtClean="0"/>
              <a:t>monitoring </a:t>
            </a:r>
            <a:r>
              <a:rPr lang="en-US" dirty="0"/>
              <a:t>the core functionalities of the SVT and </a:t>
            </a:r>
            <a:r>
              <a:rPr lang="en-US" dirty="0" smtClean="0"/>
              <a:t>ECAL detectors</a:t>
            </a:r>
            <a:r>
              <a:rPr lang="en-US" dirty="0"/>
              <a:t>, the Slow Control provides </a:t>
            </a:r>
            <a:r>
              <a:rPr lang="en-US" dirty="0" smtClean="0"/>
              <a:t>monitoring and safety </a:t>
            </a:r>
            <a:r>
              <a:rPr lang="en-US" dirty="0"/>
              <a:t>features </a:t>
            </a:r>
            <a:r>
              <a:rPr lang="en-US" dirty="0" smtClean="0"/>
              <a:t>and the fast interlocks for the Beamline</a:t>
            </a:r>
            <a:r>
              <a:rPr lang="en-US" dirty="0"/>
              <a:t>. A flawless implementation of a robust Slow Control system in HPS is </a:t>
            </a:r>
            <a:r>
              <a:rPr lang="en-US" dirty="0" smtClean="0"/>
              <a:t>mandatory to </a:t>
            </a:r>
            <a:r>
              <a:rPr lang="en-US" dirty="0"/>
              <a:t>start the commissioning of the HPS when the first beam will be available. In your </a:t>
            </a:r>
            <a:r>
              <a:rPr lang="en-US" dirty="0" smtClean="0"/>
              <a:t>review, please </a:t>
            </a:r>
            <a:r>
              <a:rPr lang="en-US" dirty="0"/>
              <a:t>evaluate how ready the Project is to move forward to construction, in </a:t>
            </a:r>
            <a:r>
              <a:rPr lang="en-US" dirty="0" smtClean="0"/>
              <a:t>particular toward </a:t>
            </a:r>
            <a:r>
              <a:rPr lang="en-US" dirty="0"/>
              <a:t>the installation and commissioning at JLAB by October 2014 .</a:t>
            </a:r>
          </a:p>
        </p:txBody>
      </p:sp>
    </p:spTree>
    <p:extLst>
      <p:ext uri="{BB962C8B-B14F-4D97-AF65-F5344CB8AC3E}">
        <p14:creationId xmlns:p14="http://schemas.microsoft.com/office/powerpoint/2010/main" val="4044539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p:cNvSpPr>
            <a:spLocks noGrp="1"/>
          </p:cNvSpPr>
          <p:nvPr>
            <p:ph type="title"/>
          </p:nvPr>
        </p:nvSpPr>
        <p:spPr/>
        <p:txBody>
          <a:bodyPr/>
          <a:lstStyle/>
          <a:p>
            <a:r>
              <a:rPr lang="en-US" dirty="0" smtClean="0"/>
              <a:t>General Remarks</a:t>
            </a:r>
            <a:endParaRPr lang="en-US" dirty="0"/>
          </a:p>
        </p:txBody>
      </p:sp>
      <p:sp>
        <p:nvSpPr>
          <p:cNvPr id="4" name="Content Placeholder 3"/>
          <p:cNvSpPr>
            <a:spLocks noGrp="1"/>
          </p:cNvSpPr>
          <p:nvPr>
            <p:ph sz="quarter" idx="14"/>
          </p:nvPr>
        </p:nvSpPr>
        <p:spPr>
          <a:xfrm>
            <a:off x="491066" y="1254873"/>
            <a:ext cx="8108950" cy="5065522"/>
          </a:xfrm>
        </p:spPr>
        <p:txBody>
          <a:bodyPr>
            <a:normAutofit fontScale="92500"/>
          </a:bodyPr>
          <a:lstStyle/>
          <a:p>
            <a:pPr algn="just"/>
            <a:r>
              <a:rPr lang="en-US" dirty="0"/>
              <a:t>The Review panel congratulates the project for the high quality of the talks presented, which addressed all the points </a:t>
            </a:r>
            <a:r>
              <a:rPr lang="en-US" dirty="0" smtClean="0"/>
              <a:t>in the </a:t>
            </a:r>
            <a:r>
              <a:rPr lang="en-US" dirty="0"/>
              <a:t>Charge. </a:t>
            </a:r>
            <a:r>
              <a:rPr lang="en-US" dirty="0" smtClean="0"/>
              <a:t>The project is run by an experienced team, with day to day involvement in Slow Control design for Physics Experiments and Accelerators. They are very much in touch with all the key components of the </a:t>
            </a:r>
            <a:r>
              <a:rPr lang="en-US" dirty="0"/>
              <a:t>HPS </a:t>
            </a:r>
            <a:r>
              <a:rPr lang="en-US" dirty="0" smtClean="0"/>
              <a:t>experiment, </a:t>
            </a:r>
            <a:r>
              <a:rPr lang="en-US" dirty="0"/>
              <a:t>and </a:t>
            </a:r>
            <a:r>
              <a:rPr lang="en-US" dirty="0" smtClean="0"/>
              <a:t>the solutions they presented </a:t>
            </a:r>
            <a:r>
              <a:rPr lang="en-US" dirty="0"/>
              <a:t>are technically very </a:t>
            </a:r>
            <a:r>
              <a:rPr lang="en-US" dirty="0" smtClean="0"/>
              <a:t>solid. Although some tasks can be labor intensive, the technological risks are low.  The subsystem requirements collected to date are sufficient to start the development of the Slow </a:t>
            </a:r>
            <a:r>
              <a:rPr lang="en-US" dirty="0"/>
              <a:t>Control System</a:t>
            </a:r>
            <a:r>
              <a:rPr lang="en-US" dirty="0" smtClean="0"/>
              <a:t>. Close collaboration with all the HPS subsystems in monitoring and assessing the progress is required for the success of the Project.</a:t>
            </a:r>
          </a:p>
        </p:txBody>
      </p:sp>
    </p:spTree>
    <p:extLst>
      <p:ext uri="{BB962C8B-B14F-4D97-AF65-F5344CB8AC3E}">
        <p14:creationId xmlns:p14="http://schemas.microsoft.com/office/powerpoint/2010/main" val="626355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5</a:t>
            </a:fld>
            <a:endParaRPr lang="en-US" dirty="0"/>
          </a:p>
        </p:txBody>
      </p:sp>
      <p:sp>
        <p:nvSpPr>
          <p:cNvPr id="3" name="Title 2"/>
          <p:cNvSpPr>
            <a:spLocks noGrp="1"/>
          </p:cNvSpPr>
          <p:nvPr>
            <p:ph type="title"/>
          </p:nvPr>
        </p:nvSpPr>
        <p:spPr>
          <a:xfrm>
            <a:off x="451822" y="76199"/>
            <a:ext cx="8103570" cy="805925"/>
          </a:xfrm>
        </p:spPr>
        <p:txBody>
          <a:bodyPr/>
          <a:lstStyle/>
          <a:p>
            <a:r>
              <a:rPr lang="en-US" sz="1600" dirty="0" smtClean="0"/>
              <a:t>1. Does </a:t>
            </a:r>
            <a:r>
              <a:rPr lang="en-US" sz="1600" dirty="0"/>
              <a:t>the project have a comprehensive list of requirements from all the HPS</a:t>
            </a:r>
            <a:br>
              <a:rPr lang="en-US" sz="1600" dirty="0"/>
            </a:br>
            <a:r>
              <a:rPr lang="en-US" sz="1600" dirty="0"/>
              <a:t>subsystems, which lets it finalize its plans and begin implementation?</a:t>
            </a:r>
          </a:p>
        </p:txBody>
      </p:sp>
      <p:sp>
        <p:nvSpPr>
          <p:cNvPr id="4" name="Content Placeholder 3"/>
          <p:cNvSpPr>
            <a:spLocks noGrp="1" noChangeAspect="1"/>
          </p:cNvSpPr>
          <p:nvPr>
            <p:ph sz="quarter" idx="14"/>
          </p:nvPr>
        </p:nvSpPr>
        <p:spPr>
          <a:xfrm>
            <a:off x="493160" y="1238446"/>
            <a:ext cx="8108950" cy="5476884"/>
          </a:xfrm>
        </p:spPr>
        <p:txBody>
          <a:bodyPr>
            <a:spAutoFit/>
          </a:bodyPr>
          <a:lstStyle/>
          <a:p>
            <a:r>
              <a:rPr lang="en-US" u="sng" dirty="0" smtClean="0"/>
              <a:t>Findings:</a:t>
            </a:r>
          </a:p>
          <a:p>
            <a:r>
              <a:rPr lang="en-US" dirty="0" smtClean="0"/>
              <a:t>The list of requirements presented by the Sub-systems match very closely  those presented by the SC Project, which proves the good collaboration between groups</a:t>
            </a:r>
          </a:p>
          <a:p>
            <a:r>
              <a:rPr lang="en-US" sz="1800" dirty="0" smtClean="0"/>
              <a:t> </a:t>
            </a:r>
            <a:endParaRPr lang="en-US" sz="1800" dirty="0"/>
          </a:p>
          <a:p>
            <a:pPr marL="287338" indent="-287338"/>
            <a:r>
              <a:rPr lang="en-US" u="sng" dirty="0" smtClean="0"/>
              <a:t>Comments: </a:t>
            </a:r>
          </a:p>
          <a:p>
            <a:r>
              <a:rPr lang="en-US" dirty="0" smtClean="0"/>
              <a:t>Although all the fundamental requirements have been captured to date and the development can start, some work is required to finalize the remaining small details. </a:t>
            </a:r>
            <a:endParaRPr lang="en-US" dirty="0"/>
          </a:p>
          <a:p>
            <a:endParaRPr lang="en-US" dirty="0"/>
          </a:p>
          <a:p>
            <a:r>
              <a:rPr lang="en-US" u="sng" dirty="0" smtClean="0"/>
              <a:t>Recommendations:</a:t>
            </a:r>
          </a:p>
          <a:p>
            <a:r>
              <a:rPr lang="en-US" dirty="0" smtClean="0"/>
              <a:t> None</a:t>
            </a:r>
          </a:p>
        </p:txBody>
      </p:sp>
    </p:spTree>
    <p:extLst>
      <p:ext uri="{BB962C8B-B14F-4D97-AF65-F5344CB8AC3E}">
        <p14:creationId xmlns:p14="http://schemas.microsoft.com/office/powerpoint/2010/main" val="125370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6</a:t>
            </a:fld>
            <a:endParaRPr lang="en-US" dirty="0"/>
          </a:p>
        </p:txBody>
      </p:sp>
      <p:sp>
        <p:nvSpPr>
          <p:cNvPr id="3" name="Title 2"/>
          <p:cNvSpPr>
            <a:spLocks noGrp="1"/>
          </p:cNvSpPr>
          <p:nvPr>
            <p:ph type="title"/>
          </p:nvPr>
        </p:nvSpPr>
        <p:spPr/>
        <p:txBody>
          <a:bodyPr>
            <a:normAutofit/>
          </a:bodyPr>
          <a:lstStyle/>
          <a:p>
            <a:r>
              <a:rPr lang="en-US" sz="1600" dirty="0" smtClean="0"/>
              <a:t>2. Are </a:t>
            </a:r>
            <a:r>
              <a:rPr lang="en-US" sz="1600" dirty="0"/>
              <a:t>the interfaces with the other sub‐system sufficiently understood, e.g. SVT,</a:t>
            </a:r>
            <a:br>
              <a:rPr lang="en-US" sz="1600" dirty="0"/>
            </a:br>
            <a:r>
              <a:rPr lang="en-US" sz="1600" dirty="0"/>
              <a:t>ECAL, Beamline, and TDAQ. Have liaisons with each system been established?</a:t>
            </a:r>
          </a:p>
        </p:txBody>
      </p:sp>
      <p:sp>
        <p:nvSpPr>
          <p:cNvPr id="5" name="Content Placeholder 3"/>
          <p:cNvSpPr>
            <a:spLocks noGrp="1"/>
          </p:cNvSpPr>
          <p:nvPr>
            <p:ph sz="quarter" idx="14"/>
          </p:nvPr>
        </p:nvSpPr>
        <p:spPr>
          <a:xfrm>
            <a:off x="457200" y="1243584"/>
            <a:ext cx="8108950" cy="5064749"/>
          </a:xfrm>
        </p:spPr>
        <p:txBody>
          <a:bodyPr>
            <a:normAutofit fontScale="92500"/>
          </a:bodyPr>
          <a:lstStyle/>
          <a:p>
            <a:r>
              <a:rPr lang="en-US" u="sng" dirty="0" smtClean="0"/>
              <a:t>Findings:</a:t>
            </a:r>
          </a:p>
          <a:p>
            <a:r>
              <a:rPr lang="en-US" dirty="0" smtClean="0"/>
              <a:t>The Project has good communication with all the HPS sub-systems and the  </a:t>
            </a:r>
            <a:r>
              <a:rPr lang="en-US" dirty="0"/>
              <a:t>l</a:t>
            </a:r>
            <a:r>
              <a:rPr lang="en-US" dirty="0" smtClean="0"/>
              <a:t>ink persons have been clearly identified. There are regular meetings reviewing progress.</a:t>
            </a:r>
          </a:p>
          <a:p>
            <a:r>
              <a:rPr lang="en-US" sz="1800" dirty="0" smtClean="0"/>
              <a:t> </a:t>
            </a:r>
            <a:endParaRPr lang="en-US" sz="1800" dirty="0"/>
          </a:p>
          <a:p>
            <a:pPr marL="287338" indent="-287338"/>
            <a:r>
              <a:rPr lang="en-US" u="sng" dirty="0" smtClean="0"/>
              <a:t>Comments: </a:t>
            </a:r>
          </a:p>
          <a:p>
            <a:r>
              <a:rPr lang="en-US" dirty="0" smtClean="0"/>
              <a:t>The interactions with the TDAQ system was not discussed. We understand that this work is minimal and anyway almost totally covered by the development of the tasks for the SVT and ECAL.</a:t>
            </a:r>
          </a:p>
          <a:p>
            <a:endParaRPr lang="en-US" dirty="0" smtClean="0"/>
          </a:p>
          <a:p>
            <a:r>
              <a:rPr lang="en-US" u="sng" dirty="0" smtClean="0"/>
              <a:t>Recommendations:</a:t>
            </a:r>
          </a:p>
          <a:p>
            <a:r>
              <a:rPr lang="en-US" dirty="0" smtClean="0"/>
              <a:t>None</a:t>
            </a:r>
          </a:p>
        </p:txBody>
      </p:sp>
    </p:spTree>
    <p:extLst>
      <p:ext uri="{BB962C8B-B14F-4D97-AF65-F5344CB8AC3E}">
        <p14:creationId xmlns:p14="http://schemas.microsoft.com/office/powerpoint/2010/main" val="4094718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7</a:t>
            </a:fld>
            <a:endParaRPr lang="en-US" dirty="0"/>
          </a:p>
        </p:txBody>
      </p:sp>
      <p:sp>
        <p:nvSpPr>
          <p:cNvPr id="3" name="Title 2"/>
          <p:cNvSpPr>
            <a:spLocks noGrp="1"/>
          </p:cNvSpPr>
          <p:nvPr>
            <p:ph type="title"/>
          </p:nvPr>
        </p:nvSpPr>
        <p:spPr/>
        <p:txBody>
          <a:bodyPr>
            <a:normAutofit/>
          </a:bodyPr>
          <a:lstStyle/>
          <a:p>
            <a:r>
              <a:rPr lang="en-US" sz="1600" dirty="0" smtClean="0"/>
              <a:t>3. Does </a:t>
            </a:r>
            <a:r>
              <a:rPr lang="en-US" sz="1600" dirty="0"/>
              <a:t>the team have a resource‐loaded schedule for project execution that</a:t>
            </a:r>
            <a:br>
              <a:rPr lang="en-US" sz="1600" dirty="0"/>
            </a:br>
            <a:r>
              <a:rPr lang="en-US" sz="1600" dirty="0"/>
              <a:t>allows the installation and the commissioning in Hall‐B by October’14?</a:t>
            </a:r>
          </a:p>
        </p:txBody>
      </p:sp>
      <p:sp>
        <p:nvSpPr>
          <p:cNvPr id="5" name="Content Placeholder 3"/>
          <p:cNvSpPr>
            <a:spLocks noGrp="1" noChangeAspect="1"/>
          </p:cNvSpPr>
          <p:nvPr>
            <p:ph sz="quarter" idx="14"/>
          </p:nvPr>
        </p:nvSpPr>
        <p:spPr>
          <a:xfrm>
            <a:off x="457200" y="1243584"/>
            <a:ext cx="8108950" cy="5008241"/>
          </a:xfrm>
        </p:spPr>
        <p:txBody>
          <a:bodyPr>
            <a:normAutofit fontScale="92500" lnSpcReduction="20000"/>
          </a:bodyPr>
          <a:lstStyle/>
          <a:p>
            <a:r>
              <a:rPr lang="en-US" u="sng" dirty="0" smtClean="0"/>
              <a:t>Findings:</a:t>
            </a:r>
          </a:p>
          <a:p>
            <a:r>
              <a:rPr lang="en-US" dirty="0" smtClean="0"/>
              <a:t> An exhaustive list of the required manpower has been presented, with explicit names assigned to tasks. </a:t>
            </a:r>
          </a:p>
          <a:p>
            <a:endParaRPr lang="en-US" u="sng" dirty="0" smtClean="0"/>
          </a:p>
          <a:p>
            <a:pPr marL="287338" indent="-287338"/>
            <a:r>
              <a:rPr lang="en-US" u="sng" dirty="0" smtClean="0"/>
              <a:t>Comments: </a:t>
            </a:r>
          </a:p>
          <a:p>
            <a:pPr algn="just"/>
            <a:r>
              <a:rPr lang="en-US" dirty="0"/>
              <a:t>In same cases, the personnel </a:t>
            </a:r>
            <a:r>
              <a:rPr lang="en-US" dirty="0" smtClean="0"/>
              <a:t>belong </a:t>
            </a:r>
            <a:r>
              <a:rPr lang="en-US" dirty="0"/>
              <a:t>to </a:t>
            </a:r>
            <a:r>
              <a:rPr lang="en-US" dirty="0" smtClean="0"/>
              <a:t>external institutions and it is not clear if these people have a firm commitment to participate in the Slow Control Project.</a:t>
            </a:r>
            <a:endParaRPr lang="en-US" u="sng" dirty="0" smtClean="0"/>
          </a:p>
          <a:p>
            <a:endParaRPr lang="en-US" u="sng" dirty="0" smtClean="0"/>
          </a:p>
          <a:p>
            <a:r>
              <a:rPr lang="en-US" u="sng" dirty="0" smtClean="0"/>
              <a:t>Recommendations:</a:t>
            </a:r>
          </a:p>
          <a:p>
            <a:r>
              <a:rPr lang="en-US" dirty="0" smtClean="0"/>
              <a:t>The PL needs to  verify as soon as possible the availability of all the people expecting to contribute to the Project , find replacements where required, and present an updated resource loaded schedule.</a:t>
            </a:r>
          </a:p>
        </p:txBody>
      </p:sp>
    </p:spTree>
    <p:extLst>
      <p:ext uri="{BB962C8B-B14F-4D97-AF65-F5344CB8AC3E}">
        <p14:creationId xmlns:p14="http://schemas.microsoft.com/office/powerpoint/2010/main" val="1858809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8</a:t>
            </a:fld>
            <a:endParaRPr lang="en-US" dirty="0"/>
          </a:p>
        </p:txBody>
      </p:sp>
      <p:sp>
        <p:nvSpPr>
          <p:cNvPr id="3" name="Title 2"/>
          <p:cNvSpPr>
            <a:spLocks noGrp="1"/>
          </p:cNvSpPr>
          <p:nvPr>
            <p:ph type="title"/>
          </p:nvPr>
        </p:nvSpPr>
        <p:spPr/>
        <p:txBody>
          <a:bodyPr>
            <a:normAutofit/>
          </a:bodyPr>
          <a:lstStyle/>
          <a:p>
            <a:r>
              <a:rPr lang="en-US" sz="1600" dirty="0" smtClean="0"/>
              <a:t>4. Does </a:t>
            </a:r>
            <a:r>
              <a:rPr lang="en-US" sz="1600" dirty="0"/>
              <a:t>the schedule contain appropriate milestones for tracking progress and</a:t>
            </a:r>
            <a:br>
              <a:rPr lang="en-US" sz="1600" dirty="0"/>
            </a:br>
            <a:r>
              <a:rPr lang="en-US" sz="1600" dirty="0"/>
              <a:t>are they achievable?</a:t>
            </a:r>
          </a:p>
        </p:txBody>
      </p:sp>
      <p:sp>
        <p:nvSpPr>
          <p:cNvPr id="5" name="Content Placeholder 3"/>
          <p:cNvSpPr>
            <a:spLocks noGrp="1" noChangeAspect="1"/>
          </p:cNvSpPr>
          <p:nvPr>
            <p:ph sz="quarter" idx="14"/>
          </p:nvPr>
        </p:nvSpPr>
        <p:spPr>
          <a:xfrm>
            <a:off x="416104" y="1258995"/>
            <a:ext cx="8108950" cy="4489396"/>
          </a:xfrm>
        </p:spPr>
        <p:txBody>
          <a:bodyPr>
            <a:noAutofit/>
          </a:bodyPr>
          <a:lstStyle/>
          <a:p>
            <a:r>
              <a:rPr lang="en-US" sz="2000" u="sng" dirty="0" smtClean="0"/>
              <a:t>Findings: </a:t>
            </a:r>
          </a:p>
          <a:p>
            <a:r>
              <a:rPr lang="en-US" sz="2000" dirty="0" smtClean="0"/>
              <a:t>The project presented an exhaustive list of Milestones, which are considered detailed enough to start the work and monitor the progress.</a:t>
            </a:r>
            <a:br>
              <a:rPr lang="en-US" sz="2000" dirty="0" smtClean="0"/>
            </a:br>
            <a:endParaRPr lang="en-US" sz="2000" dirty="0"/>
          </a:p>
          <a:p>
            <a:pPr marL="287338" indent="-287338"/>
            <a:r>
              <a:rPr lang="en-US" sz="2000" u="sng" dirty="0" smtClean="0"/>
              <a:t>Comments: </a:t>
            </a:r>
          </a:p>
          <a:p>
            <a:r>
              <a:rPr lang="en-US" sz="2000" dirty="0" smtClean="0"/>
              <a:t>Some tasks have schedule risks because they depend on manpower associated with one HPS subsystem or another, which may themselves have manpower shortages and other priorities and so could impact progress on SC.</a:t>
            </a:r>
          </a:p>
          <a:p>
            <a:endParaRPr lang="en-US" sz="2000" dirty="0" smtClean="0"/>
          </a:p>
          <a:p>
            <a:r>
              <a:rPr lang="en-US" sz="2000" u="sng" dirty="0" smtClean="0"/>
              <a:t>Recommendations:</a:t>
            </a:r>
          </a:p>
          <a:p>
            <a:r>
              <a:rPr lang="en-US" sz="2000" dirty="0" smtClean="0"/>
              <a:t>The monitoring of the progress will require additional coordination with the HPS PM, at the Technical Board and other coordination meetings</a:t>
            </a:r>
            <a:endParaRPr lang="en-US" sz="2000" u="sng" dirty="0" smtClean="0"/>
          </a:p>
        </p:txBody>
      </p:sp>
    </p:spTree>
    <p:extLst>
      <p:ext uri="{BB962C8B-B14F-4D97-AF65-F5344CB8AC3E}">
        <p14:creationId xmlns:p14="http://schemas.microsoft.com/office/powerpoint/2010/main" val="281147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9</a:t>
            </a:fld>
            <a:endParaRPr lang="en-US" dirty="0"/>
          </a:p>
        </p:txBody>
      </p:sp>
      <p:sp>
        <p:nvSpPr>
          <p:cNvPr id="3" name="Title 2"/>
          <p:cNvSpPr>
            <a:spLocks noGrp="1"/>
          </p:cNvSpPr>
          <p:nvPr>
            <p:ph type="title"/>
          </p:nvPr>
        </p:nvSpPr>
        <p:spPr/>
        <p:txBody>
          <a:bodyPr>
            <a:normAutofit/>
          </a:bodyPr>
          <a:lstStyle/>
          <a:p>
            <a:r>
              <a:rPr lang="en-US" sz="1600" dirty="0" smtClean="0"/>
              <a:t>5. Can </a:t>
            </a:r>
            <a:r>
              <a:rPr lang="en-US" sz="1600" dirty="0"/>
              <a:t>the project adequately justify its costs; have the necessary funds secured?</a:t>
            </a:r>
          </a:p>
        </p:txBody>
      </p:sp>
      <p:sp>
        <p:nvSpPr>
          <p:cNvPr id="5" name="Content Placeholder 3"/>
          <p:cNvSpPr>
            <a:spLocks noGrp="1" noChangeAspect="1"/>
          </p:cNvSpPr>
          <p:nvPr>
            <p:ph sz="quarter" idx="14"/>
          </p:nvPr>
        </p:nvSpPr>
        <p:spPr>
          <a:xfrm>
            <a:off x="457200" y="1243584"/>
            <a:ext cx="8108950" cy="5033686"/>
          </a:xfrm>
        </p:spPr>
        <p:txBody>
          <a:bodyPr>
            <a:spAutoFit/>
          </a:bodyPr>
          <a:lstStyle/>
          <a:p>
            <a:r>
              <a:rPr lang="en-US" u="sng" dirty="0" smtClean="0"/>
              <a:t>Findings:</a:t>
            </a:r>
          </a:p>
          <a:p>
            <a:r>
              <a:rPr lang="en-US" dirty="0" smtClean="0"/>
              <a:t>Costs of both Labor and M&amp;S were presented with good detail.</a:t>
            </a:r>
          </a:p>
          <a:p>
            <a:r>
              <a:rPr lang="en-US" sz="1800" dirty="0" smtClean="0"/>
              <a:t> </a:t>
            </a:r>
            <a:endParaRPr lang="en-US" sz="1800" dirty="0"/>
          </a:p>
          <a:p>
            <a:pPr marL="287338" indent="-287338"/>
            <a:r>
              <a:rPr lang="en-US" u="sng" dirty="0" smtClean="0"/>
              <a:t>Comments: </a:t>
            </a:r>
          </a:p>
          <a:p>
            <a:r>
              <a:rPr lang="en-US" dirty="0" smtClean="0"/>
              <a:t>Some of the </a:t>
            </a:r>
            <a:r>
              <a:rPr lang="en-US" dirty="0"/>
              <a:t>e</a:t>
            </a:r>
            <a:r>
              <a:rPr lang="en-US" dirty="0" smtClean="0"/>
              <a:t>xpenses related to the work of external contributors have been earmarked as Travel while they are instead Labor and, as such, part of the Capital Equipment.</a:t>
            </a:r>
          </a:p>
          <a:p>
            <a:endParaRPr lang="en-US" dirty="0" smtClean="0"/>
          </a:p>
          <a:p>
            <a:r>
              <a:rPr lang="en-US" u="sng" dirty="0" smtClean="0"/>
              <a:t>Recommendations:</a:t>
            </a:r>
          </a:p>
          <a:p>
            <a:r>
              <a:rPr lang="en-US" dirty="0" smtClean="0"/>
              <a:t>None</a:t>
            </a:r>
          </a:p>
        </p:txBody>
      </p:sp>
    </p:spTree>
    <p:extLst>
      <p:ext uri="{BB962C8B-B14F-4D97-AF65-F5344CB8AC3E}">
        <p14:creationId xmlns:p14="http://schemas.microsoft.com/office/powerpoint/2010/main" val="2811479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CHECK" val="0"/>
  <p:tag name="ARTICULATE_PROJECT_OPEN" val="0"/>
</p:tagLst>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SLAC_PPT_052412</Template>
  <TotalTime>0</TotalTime>
  <Words>1083</Words>
  <Application>Microsoft Office PowerPoint</Application>
  <PresentationFormat>On-screen Show (4:3)</PresentationFormat>
  <Paragraphs>97</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Blank</vt:lpstr>
      <vt:lpstr>HPS Slow Control Review</vt:lpstr>
      <vt:lpstr>Review Panel</vt:lpstr>
      <vt:lpstr>Charge</vt:lpstr>
      <vt:lpstr>General Remarks</vt:lpstr>
      <vt:lpstr>1. Does the project have a comprehensive list of requirements from all the HPS subsystems, which lets it finalize its plans and begin implementation?</vt:lpstr>
      <vt:lpstr>2. Are the interfaces with the other sub‐system sufficiently understood, e.g. SVT, ECAL, Beamline, and TDAQ. Have liaisons with each system been established?</vt:lpstr>
      <vt:lpstr>3. Does the team have a resource‐loaded schedule for project execution that allows the installation and the commissioning in Hall‐B by October’14?</vt:lpstr>
      <vt:lpstr>4. Does the schedule contain appropriate milestones for tracking progress and are they achievable?</vt:lpstr>
      <vt:lpstr>5. Can the project adequately justify its costs; have the necessary funds secured?</vt:lpstr>
      <vt:lpstr>6. Is there a management team in place, have resources been identified, and has risk mitigation been adequately addressed?</vt:lpstr>
      <vt:lpstr>6. Is there a management team in place, have resources been identified, and has risk mitigation been adequately addressed?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2012-06-11T23:50:00Z</dcterms:created>
  <dcterms:modified xsi:type="dcterms:W3CDTF">2013-12-09T16:58:15Z</dcterms:modified>
</cp:coreProperties>
</file>