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drawings/drawing1.xml" ContentType="application/vnd.openxmlformats-officedocument.drawingml.chartshapes+xml"/>
  <Override PartName="/ppt/charts/chart3.xml" ContentType="application/vnd.openxmlformats-officedocument.drawingml.chart+xml"/>
  <Override PartName="/ppt/drawings/drawing2.xml" ContentType="application/vnd.openxmlformats-officedocument.drawingml.chartshapes+xml"/>
  <Override PartName="/ppt/charts/chart4.xml" ContentType="application/vnd.openxmlformats-officedocument.drawingml.chart+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48" r:id="rId1"/>
    <p:sldMasterId id="2147483675" r:id="rId2"/>
    <p:sldMasterId id="2147483687" r:id="rId3"/>
  </p:sldMasterIdLst>
  <p:notesMasterIdLst>
    <p:notesMasterId r:id="rId41"/>
  </p:notesMasterIdLst>
  <p:handoutMasterIdLst>
    <p:handoutMasterId r:id="rId42"/>
  </p:handoutMasterIdLst>
  <p:sldIdLst>
    <p:sldId id="269" r:id="rId4"/>
    <p:sldId id="368" r:id="rId5"/>
    <p:sldId id="322" r:id="rId6"/>
    <p:sldId id="294" r:id="rId7"/>
    <p:sldId id="276" r:id="rId8"/>
    <p:sldId id="336" r:id="rId9"/>
    <p:sldId id="427" r:id="rId10"/>
    <p:sldId id="401" r:id="rId11"/>
    <p:sldId id="337" r:id="rId12"/>
    <p:sldId id="338" r:id="rId13"/>
    <p:sldId id="339" r:id="rId14"/>
    <p:sldId id="409" r:id="rId15"/>
    <p:sldId id="373" r:id="rId16"/>
    <p:sldId id="340" r:id="rId17"/>
    <p:sldId id="418" r:id="rId18"/>
    <p:sldId id="341" r:id="rId19"/>
    <p:sldId id="281" r:id="rId20"/>
    <p:sldId id="349" r:id="rId21"/>
    <p:sldId id="415" r:id="rId22"/>
    <p:sldId id="346" r:id="rId23"/>
    <p:sldId id="380" r:id="rId24"/>
    <p:sldId id="377" r:id="rId25"/>
    <p:sldId id="411" r:id="rId26"/>
    <p:sldId id="381" r:id="rId27"/>
    <p:sldId id="353" r:id="rId28"/>
    <p:sldId id="284" r:id="rId29"/>
    <p:sldId id="421" r:id="rId30"/>
    <p:sldId id="392" r:id="rId31"/>
    <p:sldId id="386" r:id="rId32"/>
    <p:sldId id="399" r:id="rId33"/>
    <p:sldId id="426" r:id="rId34"/>
    <p:sldId id="428" r:id="rId35"/>
    <p:sldId id="419" r:id="rId36"/>
    <p:sldId id="425" r:id="rId37"/>
    <p:sldId id="423" r:id="rId38"/>
    <p:sldId id="422" r:id="rId39"/>
    <p:sldId id="398" r:id="rId40"/>
  </p:sldIdLst>
  <p:sldSz cx="9144000" cy="6858000" type="screen4x3"/>
  <p:notesSz cx="6973888" cy="9236075"/>
  <p:custDataLst>
    <p:tags r:id="rId4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FF00"/>
    <a:srgbClr val="66FFFF"/>
    <a:srgbClr val="009900"/>
    <a:srgbClr val="FFCC66"/>
    <a:srgbClr val="FFCC99"/>
    <a:srgbClr val="FFFFFF"/>
    <a:srgbClr val="E17000"/>
    <a:srgbClr val="981E32"/>
    <a:srgbClr val="C75B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46301" autoAdjust="0"/>
    <p:restoredTop sz="94695" autoAdjust="0"/>
  </p:normalViewPr>
  <p:slideViewPr>
    <p:cSldViewPr snapToGrid="0" showGuides="1">
      <p:cViewPr varScale="1">
        <p:scale>
          <a:sx n="175" d="100"/>
          <a:sy n="175" d="100"/>
        </p:scale>
        <p:origin x="-1620" y="-96"/>
      </p:cViewPr>
      <p:guideLst>
        <p:guide orient="horz" pos="326"/>
        <p:guide orient="horz" pos="1294"/>
        <p:guide orient="horz" pos="3745"/>
        <p:guide orient="horz" pos="3980"/>
        <p:guide orient="horz" pos="1052"/>
        <p:guide orient="horz" pos="1741"/>
        <p:guide orient="horz" pos="4183"/>
        <p:guide orient="horz" pos="566"/>
        <p:guide orient="horz" pos="2808"/>
        <p:guide pos="2880"/>
        <p:guide pos="363"/>
        <p:guide pos="5396"/>
        <p:guide pos="282"/>
        <p:guide pos="3784"/>
        <p:guide pos="3736"/>
        <p:guide pos="2179"/>
        <p:guide pos="5464"/>
        <p:guide pos="3867"/>
      </p:guideLst>
    </p:cSldViewPr>
  </p:slideViewPr>
  <p:outlineViewPr>
    <p:cViewPr>
      <p:scale>
        <a:sx n="33" d="100"/>
        <a:sy n="33" d="100"/>
      </p:scale>
      <p:origin x="0" y="0"/>
    </p:cViewPr>
  </p:outlineViewPr>
  <p:notesTextViewPr>
    <p:cViewPr>
      <p:scale>
        <a:sx n="1" d="1"/>
        <a:sy n="1" d="1"/>
      </p:scale>
      <p:origin x="0" y="0"/>
    </p:cViewPr>
  </p:notesTextViewPr>
  <p:sorterViewPr>
    <p:cViewPr>
      <p:scale>
        <a:sx n="130" d="100"/>
        <a:sy n="130" d="100"/>
      </p:scale>
      <p:origin x="0" y="0"/>
    </p:cViewPr>
  </p:sorterViewPr>
  <p:notesViewPr>
    <p:cSldViewPr snapToGrid="0" showGuides="1">
      <p:cViewPr varScale="1">
        <p:scale>
          <a:sx n="85" d="100"/>
          <a:sy n="85" d="100"/>
        </p:scale>
        <p:origin x="-3138" y="-90"/>
      </p:cViewPr>
      <p:guideLst>
        <p:guide orient="horz" pos="2909"/>
        <p:guide pos="2197"/>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handoutMaster" Target="handoutMasters/handoutMaster1.xml"/><Relationship Id="rId47" Type="http://schemas.openxmlformats.org/officeDocument/2006/relationships/theme" Target="theme/theme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commentAuthors" Target="commentAuthor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ags" Target="tags/tag1.xml"/><Relationship Id="rId48" Type="http://schemas.openxmlformats.org/officeDocument/2006/relationships/tableStyles" Target="tableStyles.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viewProps" Target="viewProps.xml"/><Relationship Id="rId20" Type="http://schemas.openxmlformats.org/officeDocument/2006/relationships/slide" Target="slides/slide17.xml"/><Relationship Id="rId41"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K:\HPS\Project%20Management\Summary%20V500.xlsx"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dLbls>
          <c:showLegendKey val="0"/>
          <c:showVal val="0"/>
          <c:showCatName val="0"/>
          <c:showSerName val="0"/>
          <c:showPercent val="0"/>
          <c:showBubbleSize val="0"/>
        </c:dLbls>
        <c:gapWidth val="150"/>
        <c:axId val="131361280"/>
        <c:axId val="105834176"/>
      </c:barChart>
      <c:catAx>
        <c:axId val="131361280"/>
        <c:scaling>
          <c:orientation val="minMax"/>
        </c:scaling>
        <c:delete val="0"/>
        <c:axPos val="l"/>
        <c:majorTickMark val="out"/>
        <c:minorTickMark val="none"/>
        <c:tickLblPos val="nextTo"/>
        <c:txPr>
          <a:bodyPr/>
          <a:lstStyle/>
          <a:p>
            <a:pPr>
              <a:defRPr sz="1800"/>
            </a:pPr>
            <a:endParaRPr lang="en-US"/>
          </a:p>
        </c:txPr>
        <c:crossAx val="105834176"/>
        <c:crosses val="autoZero"/>
        <c:auto val="1"/>
        <c:lblAlgn val="ctr"/>
        <c:lblOffset val="100"/>
        <c:noMultiLvlLbl val="0"/>
      </c:catAx>
      <c:valAx>
        <c:axId val="105834176"/>
        <c:scaling>
          <c:orientation val="minMax"/>
        </c:scaling>
        <c:delete val="1"/>
        <c:axPos val="b"/>
        <c:numFmt formatCode="&quot;$&quot;#,##0_);\(&quot;$&quot;#,##0\)" sourceLinked="1"/>
        <c:majorTickMark val="out"/>
        <c:minorTickMark val="none"/>
        <c:tickLblPos val="nextTo"/>
        <c:crossAx val="131361280"/>
        <c:crosses val="autoZero"/>
        <c:crossBetween val="between"/>
      </c:valAx>
      <c:spPr>
        <a:noFill/>
        <a:ln w="25400">
          <a:noFill/>
        </a:ln>
      </c:spPr>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42518693194667501"/>
          <c:y val="2.62607068212466E-2"/>
          <c:w val="0.44106298741460398"/>
          <c:h val="0.94747837947679203"/>
        </c:manualLayout>
      </c:layout>
      <c:barChart>
        <c:barDir val="bar"/>
        <c:grouping val="clustered"/>
        <c:varyColors val="0"/>
        <c:ser>
          <c:idx val="0"/>
          <c:order val="0"/>
          <c:invertIfNegative val="0"/>
          <c:dLbls>
            <c:txPr>
              <a:bodyPr/>
              <a:lstStyle/>
              <a:p>
                <a:pPr>
                  <a:defRPr sz="1800"/>
                </a:pPr>
                <a:endParaRPr lang="en-US"/>
              </a:p>
            </c:txPr>
            <c:showLegendKey val="0"/>
            <c:showVal val="1"/>
            <c:showCatName val="0"/>
            <c:showSerName val="0"/>
            <c:showPercent val="0"/>
            <c:showBubbleSize val="0"/>
            <c:showLeaderLines val="0"/>
          </c:dLbls>
          <c:cat>
            <c:strRef>
              <c:f>Summary!$B$34:$B$43</c:f>
              <c:strCache>
                <c:ptCount val="10"/>
                <c:pt idx="0">
                  <c:v>SLAC Travel Meetings</c:v>
                </c:pt>
                <c:pt idx="1">
                  <c:v>SLAC Travel for Comm. and Run.</c:v>
                </c:pt>
                <c:pt idx="2">
                  <c:v> UCSC Funds (Pass through)</c:v>
                </c:pt>
                <c:pt idx="3">
                  <c:v> ECAL</c:v>
                </c:pt>
                <c:pt idx="4">
                  <c:v>Installation &amp; Commissioning</c:v>
                </c:pt>
                <c:pt idx="5">
                  <c:v>Slow Control</c:v>
                </c:pt>
                <c:pt idx="6">
                  <c:v>TDAQ</c:v>
                </c:pt>
                <c:pt idx="7">
                  <c:v>Project management</c:v>
                </c:pt>
                <c:pt idx="8">
                  <c:v>Beamline</c:v>
                </c:pt>
                <c:pt idx="9">
                  <c:v>SVT</c:v>
                </c:pt>
              </c:strCache>
            </c:strRef>
          </c:cat>
          <c:val>
            <c:numRef>
              <c:f>Summary!$C$34:$C$43</c:f>
              <c:numCache>
                <c:formatCode>"$"#,##0_);\("$"#,##0\)</c:formatCode>
                <c:ptCount val="10"/>
                <c:pt idx="0">
                  <c:v>124.75620000000001</c:v>
                </c:pt>
                <c:pt idx="1">
                  <c:v>155.86109999999999</c:v>
                </c:pt>
                <c:pt idx="2">
                  <c:v>462.90589999999997</c:v>
                </c:pt>
                <c:pt idx="3">
                  <c:v>17.506319999999999</c:v>
                </c:pt>
                <c:pt idx="4">
                  <c:v>57.936960000000013</c:v>
                </c:pt>
                <c:pt idx="5">
                  <c:v>133.52199999999999</c:v>
                </c:pt>
                <c:pt idx="6">
                  <c:v>161.05520000000001</c:v>
                </c:pt>
                <c:pt idx="7">
                  <c:v>166.88505599999999</c:v>
                </c:pt>
                <c:pt idx="8">
                  <c:v>468.538252</c:v>
                </c:pt>
                <c:pt idx="9">
                  <c:v>656.17895200000021</c:v>
                </c:pt>
              </c:numCache>
            </c:numRef>
          </c:val>
        </c:ser>
        <c:dLbls>
          <c:showLegendKey val="0"/>
          <c:showVal val="0"/>
          <c:showCatName val="0"/>
          <c:showSerName val="0"/>
          <c:showPercent val="0"/>
          <c:showBubbleSize val="0"/>
        </c:dLbls>
        <c:gapWidth val="150"/>
        <c:axId val="167203328"/>
        <c:axId val="105835904"/>
      </c:barChart>
      <c:catAx>
        <c:axId val="167203328"/>
        <c:scaling>
          <c:orientation val="minMax"/>
        </c:scaling>
        <c:delete val="0"/>
        <c:axPos val="l"/>
        <c:majorTickMark val="out"/>
        <c:minorTickMark val="none"/>
        <c:tickLblPos val="nextTo"/>
        <c:txPr>
          <a:bodyPr/>
          <a:lstStyle/>
          <a:p>
            <a:pPr>
              <a:defRPr sz="1800"/>
            </a:pPr>
            <a:endParaRPr lang="en-US"/>
          </a:p>
        </c:txPr>
        <c:crossAx val="105835904"/>
        <c:crosses val="autoZero"/>
        <c:auto val="1"/>
        <c:lblAlgn val="ctr"/>
        <c:lblOffset val="100"/>
        <c:noMultiLvlLbl val="0"/>
      </c:catAx>
      <c:valAx>
        <c:axId val="105835904"/>
        <c:scaling>
          <c:orientation val="minMax"/>
        </c:scaling>
        <c:delete val="1"/>
        <c:axPos val="b"/>
        <c:numFmt formatCode="&quot;$&quot;#,##0_);\(&quot;$&quot;#,##0\)" sourceLinked="1"/>
        <c:majorTickMark val="out"/>
        <c:minorTickMark val="none"/>
        <c:tickLblPos val="nextTo"/>
        <c:crossAx val="167203328"/>
        <c:crosses val="autoZero"/>
        <c:crossBetween val="between"/>
      </c:valAx>
      <c:spPr>
        <a:noFill/>
        <a:ln w="25400">
          <a:noFill/>
        </a:ln>
      </c:spPr>
    </c:plotArea>
    <c:plotVisOnly val="1"/>
    <c:dispBlanksAs val="gap"/>
    <c:showDLblsOverMax val="0"/>
  </c:chart>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1"/>
          <c:order val="1"/>
          <c:tx>
            <c:strRef>
              <c:f>Spending!$C$2</c:f>
              <c:strCache>
                <c:ptCount val="1"/>
                <c:pt idx="0">
                  <c:v>Rate</c:v>
                </c:pt>
              </c:strCache>
            </c:strRef>
          </c:tx>
          <c:invertIfNegative val="0"/>
          <c:cat>
            <c:numRef>
              <c:f>Spending!$A$3:$A$45</c:f>
              <c:numCache>
                <c:formatCode>[$-409]mmm\-yy;@</c:formatCode>
                <c:ptCount val="43"/>
                <c:pt idx="0">
                  <c:v>41365</c:v>
                </c:pt>
                <c:pt idx="1">
                  <c:v>41395</c:v>
                </c:pt>
                <c:pt idx="2">
                  <c:v>41426</c:v>
                </c:pt>
                <c:pt idx="3">
                  <c:v>41456</c:v>
                </c:pt>
                <c:pt idx="4">
                  <c:v>41487</c:v>
                </c:pt>
                <c:pt idx="5">
                  <c:v>41518</c:v>
                </c:pt>
                <c:pt idx="6">
                  <c:v>41548</c:v>
                </c:pt>
                <c:pt idx="7">
                  <c:v>41579</c:v>
                </c:pt>
                <c:pt idx="8">
                  <c:v>41609</c:v>
                </c:pt>
                <c:pt idx="9">
                  <c:v>41640</c:v>
                </c:pt>
                <c:pt idx="10">
                  <c:v>41671</c:v>
                </c:pt>
                <c:pt idx="11">
                  <c:v>41699</c:v>
                </c:pt>
                <c:pt idx="12">
                  <c:v>41730</c:v>
                </c:pt>
                <c:pt idx="13">
                  <c:v>41760</c:v>
                </c:pt>
                <c:pt idx="14">
                  <c:v>41791</c:v>
                </c:pt>
                <c:pt idx="15">
                  <c:v>41821</c:v>
                </c:pt>
                <c:pt idx="16">
                  <c:v>41852</c:v>
                </c:pt>
                <c:pt idx="17">
                  <c:v>41883</c:v>
                </c:pt>
                <c:pt idx="18">
                  <c:v>41913</c:v>
                </c:pt>
                <c:pt idx="19">
                  <c:v>41944</c:v>
                </c:pt>
                <c:pt idx="20">
                  <c:v>41974</c:v>
                </c:pt>
                <c:pt idx="21">
                  <c:v>42005</c:v>
                </c:pt>
                <c:pt idx="22">
                  <c:v>42036</c:v>
                </c:pt>
                <c:pt idx="23">
                  <c:v>42064</c:v>
                </c:pt>
                <c:pt idx="24">
                  <c:v>42095</c:v>
                </c:pt>
                <c:pt idx="25">
                  <c:v>42125</c:v>
                </c:pt>
                <c:pt idx="26">
                  <c:v>42156</c:v>
                </c:pt>
                <c:pt idx="27">
                  <c:v>42186</c:v>
                </c:pt>
                <c:pt idx="28">
                  <c:v>42217</c:v>
                </c:pt>
                <c:pt idx="29">
                  <c:v>42248</c:v>
                </c:pt>
                <c:pt idx="30">
                  <c:v>42278</c:v>
                </c:pt>
                <c:pt idx="31">
                  <c:v>42309</c:v>
                </c:pt>
                <c:pt idx="32">
                  <c:v>42339</c:v>
                </c:pt>
                <c:pt idx="33">
                  <c:v>42370</c:v>
                </c:pt>
                <c:pt idx="34">
                  <c:v>42401</c:v>
                </c:pt>
                <c:pt idx="35">
                  <c:v>42430</c:v>
                </c:pt>
                <c:pt idx="36">
                  <c:v>42461</c:v>
                </c:pt>
                <c:pt idx="37">
                  <c:v>42491</c:v>
                </c:pt>
                <c:pt idx="38">
                  <c:v>42522</c:v>
                </c:pt>
                <c:pt idx="39">
                  <c:v>42552</c:v>
                </c:pt>
                <c:pt idx="40">
                  <c:v>42583</c:v>
                </c:pt>
              </c:numCache>
            </c:numRef>
          </c:cat>
          <c:val>
            <c:numRef>
              <c:f>Spending!$C$3:$C$45</c:f>
              <c:numCache>
                <c:formatCode>"$"#,##0.00_);[Red]\("$"#,##0.00\)</c:formatCode>
                <c:ptCount val="43"/>
                <c:pt idx="0">
                  <c:v>10475.72005</c:v>
                </c:pt>
                <c:pt idx="1">
                  <c:v>16019.743759999999</c:v>
                </c:pt>
                <c:pt idx="2">
                  <c:v>113225.03452</c:v>
                </c:pt>
                <c:pt idx="3">
                  <c:v>197178.46797999999</c:v>
                </c:pt>
                <c:pt idx="4">
                  <c:v>99979.090080000009</c:v>
                </c:pt>
                <c:pt idx="5">
                  <c:v>126528.59841999999</c:v>
                </c:pt>
                <c:pt idx="6">
                  <c:v>382363.23136000009</c:v>
                </c:pt>
                <c:pt idx="7">
                  <c:v>373254.70556000009</c:v>
                </c:pt>
                <c:pt idx="8">
                  <c:v>125427.27258</c:v>
                </c:pt>
                <c:pt idx="9">
                  <c:v>156194.20872000011</c:v>
                </c:pt>
                <c:pt idx="10">
                  <c:v>124197.71932</c:v>
                </c:pt>
                <c:pt idx="11">
                  <c:v>103800.40574</c:v>
                </c:pt>
                <c:pt idx="12">
                  <c:v>117143.05884</c:v>
                </c:pt>
                <c:pt idx="13">
                  <c:v>86806.227600000013</c:v>
                </c:pt>
                <c:pt idx="14">
                  <c:v>94755.115380000003</c:v>
                </c:pt>
                <c:pt idx="15">
                  <c:v>131783.73314999999</c:v>
                </c:pt>
                <c:pt idx="16">
                  <c:v>77990.054380000001</c:v>
                </c:pt>
                <c:pt idx="17">
                  <c:v>33903.621779999987</c:v>
                </c:pt>
                <c:pt idx="18">
                  <c:v>60755.588990000011</c:v>
                </c:pt>
                <c:pt idx="19">
                  <c:v>60852.718230000013</c:v>
                </c:pt>
                <c:pt idx="20">
                  <c:v>20018.333890000009</c:v>
                </c:pt>
                <c:pt idx="21">
                  <c:v>57919.172730000013</c:v>
                </c:pt>
                <c:pt idx="22">
                  <c:v>45806.468730000008</c:v>
                </c:pt>
                <c:pt idx="23">
                  <c:v>31156.368480000008</c:v>
                </c:pt>
                <c:pt idx="24">
                  <c:v>18774.023219999999</c:v>
                </c:pt>
                <c:pt idx="25">
                  <c:v>63154.033030000013</c:v>
                </c:pt>
                <c:pt idx="26">
                  <c:v>18774.023219999999</c:v>
                </c:pt>
                <c:pt idx="27">
                  <c:v>19627.39241</c:v>
                </c:pt>
                <c:pt idx="28">
                  <c:v>17920.654030000002</c:v>
                </c:pt>
                <c:pt idx="29">
                  <c:v>1920.0714</c:v>
                </c:pt>
                <c:pt idx="30">
                  <c:v>13815.8056</c:v>
                </c:pt>
                <c:pt idx="31">
                  <c:v>14506.595880000001</c:v>
                </c:pt>
                <c:pt idx="32">
                  <c:v>15888.176439999999</c:v>
                </c:pt>
                <c:pt idx="33">
                  <c:v>14506.595880000001</c:v>
                </c:pt>
                <c:pt idx="34">
                  <c:v>14506.595880000001</c:v>
                </c:pt>
                <c:pt idx="35">
                  <c:v>15888.176439999999</c:v>
                </c:pt>
                <c:pt idx="36">
                  <c:v>14506.595880000001</c:v>
                </c:pt>
                <c:pt idx="37">
                  <c:v>37814.075660000002</c:v>
                </c:pt>
                <c:pt idx="38">
                  <c:v>15197.38616</c:v>
                </c:pt>
                <c:pt idx="39">
                  <c:v>14506.595880000001</c:v>
                </c:pt>
                <c:pt idx="40">
                  <c:v>12520.567639999999</c:v>
                </c:pt>
              </c:numCache>
            </c:numRef>
          </c:val>
        </c:ser>
        <c:dLbls>
          <c:showLegendKey val="0"/>
          <c:showVal val="0"/>
          <c:showCatName val="0"/>
          <c:showSerName val="0"/>
          <c:showPercent val="0"/>
          <c:showBubbleSize val="0"/>
        </c:dLbls>
        <c:gapWidth val="150"/>
        <c:axId val="35767808"/>
        <c:axId val="34879104"/>
      </c:barChart>
      <c:scatterChart>
        <c:scatterStyle val="smoothMarker"/>
        <c:varyColors val="0"/>
        <c:ser>
          <c:idx val="0"/>
          <c:order val="0"/>
          <c:tx>
            <c:strRef>
              <c:f>Spending!$D$2</c:f>
              <c:strCache>
                <c:ptCount val="1"/>
                <c:pt idx="0">
                  <c:v>Total</c:v>
                </c:pt>
              </c:strCache>
            </c:strRef>
          </c:tx>
          <c:dPt>
            <c:idx val="7"/>
            <c:marker>
              <c:symbol val="diamond"/>
              <c:size val="5"/>
            </c:marker>
            <c:bubble3D val="0"/>
          </c:dPt>
          <c:dPt>
            <c:idx val="10"/>
            <c:marker>
              <c:symbol val="diamond"/>
              <c:size val="5"/>
            </c:marker>
            <c:bubble3D val="0"/>
          </c:dPt>
          <c:xVal>
            <c:numRef>
              <c:f>Spending!$A$3:$A$45</c:f>
              <c:numCache>
                <c:formatCode>[$-409]mmm\-yy;@</c:formatCode>
                <c:ptCount val="43"/>
                <c:pt idx="0">
                  <c:v>41365</c:v>
                </c:pt>
                <c:pt idx="1">
                  <c:v>41395</c:v>
                </c:pt>
                <c:pt idx="2">
                  <c:v>41426</c:v>
                </c:pt>
                <c:pt idx="3">
                  <c:v>41456</c:v>
                </c:pt>
                <c:pt idx="4">
                  <c:v>41487</c:v>
                </c:pt>
                <c:pt idx="5">
                  <c:v>41518</c:v>
                </c:pt>
                <c:pt idx="6">
                  <c:v>41548</c:v>
                </c:pt>
                <c:pt idx="7">
                  <c:v>41579</c:v>
                </c:pt>
                <c:pt idx="8">
                  <c:v>41609</c:v>
                </c:pt>
                <c:pt idx="9">
                  <c:v>41640</c:v>
                </c:pt>
                <c:pt idx="10">
                  <c:v>41671</c:v>
                </c:pt>
                <c:pt idx="11">
                  <c:v>41699</c:v>
                </c:pt>
                <c:pt idx="12">
                  <c:v>41730</c:v>
                </c:pt>
                <c:pt idx="13">
                  <c:v>41760</c:v>
                </c:pt>
                <c:pt idx="14">
                  <c:v>41791</c:v>
                </c:pt>
                <c:pt idx="15">
                  <c:v>41821</c:v>
                </c:pt>
                <c:pt idx="16">
                  <c:v>41852</c:v>
                </c:pt>
                <c:pt idx="17">
                  <c:v>41883</c:v>
                </c:pt>
                <c:pt idx="18">
                  <c:v>41913</c:v>
                </c:pt>
                <c:pt idx="19">
                  <c:v>41944</c:v>
                </c:pt>
                <c:pt idx="20">
                  <c:v>41974</c:v>
                </c:pt>
                <c:pt idx="21">
                  <c:v>42005</c:v>
                </c:pt>
                <c:pt idx="22">
                  <c:v>42036</c:v>
                </c:pt>
                <c:pt idx="23">
                  <c:v>42064</c:v>
                </c:pt>
                <c:pt idx="24">
                  <c:v>42095</c:v>
                </c:pt>
                <c:pt idx="25">
                  <c:v>42125</c:v>
                </c:pt>
                <c:pt idx="26">
                  <c:v>42156</c:v>
                </c:pt>
                <c:pt idx="27">
                  <c:v>42186</c:v>
                </c:pt>
                <c:pt idx="28">
                  <c:v>42217</c:v>
                </c:pt>
                <c:pt idx="29">
                  <c:v>42248</c:v>
                </c:pt>
                <c:pt idx="30">
                  <c:v>42278</c:v>
                </c:pt>
                <c:pt idx="31">
                  <c:v>42309</c:v>
                </c:pt>
                <c:pt idx="32">
                  <c:v>42339</c:v>
                </c:pt>
                <c:pt idx="33">
                  <c:v>42370</c:v>
                </c:pt>
                <c:pt idx="34">
                  <c:v>42401</c:v>
                </c:pt>
                <c:pt idx="35">
                  <c:v>42430</c:v>
                </c:pt>
                <c:pt idx="36">
                  <c:v>42461</c:v>
                </c:pt>
                <c:pt idx="37">
                  <c:v>42491</c:v>
                </c:pt>
                <c:pt idx="38">
                  <c:v>42522</c:v>
                </c:pt>
                <c:pt idx="39">
                  <c:v>42552</c:v>
                </c:pt>
                <c:pt idx="40">
                  <c:v>42583</c:v>
                </c:pt>
              </c:numCache>
            </c:numRef>
          </c:xVal>
          <c:yVal>
            <c:numRef>
              <c:f>Spending!$D$3:$D$45</c:f>
              <c:numCache>
                <c:formatCode>"$"#,##0_);[Red]\("$"#,##0\)</c:formatCode>
                <c:ptCount val="43"/>
                <c:pt idx="0">
                  <c:v>10475.72005</c:v>
                </c:pt>
                <c:pt idx="1">
                  <c:v>26495.463810000001</c:v>
                </c:pt>
                <c:pt idx="2">
                  <c:v>139720.49833</c:v>
                </c:pt>
                <c:pt idx="3">
                  <c:v>336898.96631000011</c:v>
                </c:pt>
                <c:pt idx="4">
                  <c:v>436878.05638999998</c:v>
                </c:pt>
                <c:pt idx="5">
                  <c:v>563406.65481000009</c:v>
                </c:pt>
                <c:pt idx="6">
                  <c:v>945769.88617000019</c:v>
                </c:pt>
                <c:pt idx="7">
                  <c:v>1319024.59173</c:v>
                </c:pt>
                <c:pt idx="8">
                  <c:v>1444451.8643100001</c:v>
                </c:pt>
                <c:pt idx="9">
                  <c:v>1600646.0730300001</c:v>
                </c:pt>
                <c:pt idx="10">
                  <c:v>1724843.79235</c:v>
                </c:pt>
                <c:pt idx="11">
                  <c:v>1828644.1980900001</c:v>
                </c:pt>
                <c:pt idx="12">
                  <c:v>1945787.2569299999</c:v>
                </c:pt>
                <c:pt idx="13">
                  <c:v>2032593.48453</c:v>
                </c:pt>
                <c:pt idx="14">
                  <c:v>2127348.5999099999</c:v>
                </c:pt>
                <c:pt idx="15">
                  <c:v>2259132.3330600001</c:v>
                </c:pt>
                <c:pt idx="16">
                  <c:v>2337122.3874400002</c:v>
                </c:pt>
                <c:pt idx="17">
                  <c:v>2371026.0092199999</c:v>
                </c:pt>
                <c:pt idx="18">
                  <c:v>2431781.59821</c:v>
                </c:pt>
                <c:pt idx="19">
                  <c:v>2492634.3164400002</c:v>
                </c:pt>
                <c:pt idx="20">
                  <c:v>2512652.6503300001</c:v>
                </c:pt>
                <c:pt idx="21">
                  <c:v>2570571.8230599998</c:v>
                </c:pt>
                <c:pt idx="22">
                  <c:v>2616378.2917900002</c:v>
                </c:pt>
                <c:pt idx="23">
                  <c:v>2647534.6602699999</c:v>
                </c:pt>
                <c:pt idx="24">
                  <c:v>2666308.6834900002</c:v>
                </c:pt>
                <c:pt idx="25">
                  <c:v>2729462.7165199998</c:v>
                </c:pt>
                <c:pt idx="26">
                  <c:v>2748236.7397400001</c:v>
                </c:pt>
                <c:pt idx="27">
                  <c:v>2767864.13215</c:v>
                </c:pt>
                <c:pt idx="28">
                  <c:v>2785784.7861799998</c:v>
                </c:pt>
                <c:pt idx="29">
                  <c:v>2787704.8575800001</c:v>
                </c:pt>
                <c:pt idx="30">
                  <c:v>2801520.6631800001</c:v>
                </c:pt>
                <c:pt idx="31">
                  <c:v>2816027.2590600001</c:v>
                </c:pt>
                <c:pt idx="32">
                  <c:v>2831915.4355000001</c:v>
                </c:pt>
                <c:pt idx="33">
                  <c:v>2846422.0313800001</c:v>
                </c:pt>
                <c:pt idx="34">
                  <c:v>2860928.62726</c:v>
                </c:pt>
                <c:pt idx="35">
                  <c:v>2876816.8037</c:v>
                </c:pt>
                <c:pt idx="36">
                  <c:v>2891323.39958</c:v>
                </c:pt>
                <c:pt idx="37">
                  <c:v>2929137.4752400001</c:v>
                </c:pt>
                <c:pt idx="38">
                  <c:v>2944334.8613999998</c:v>
                </c:pt>
                <c:pt idx="39">
                  <c:v>2958841.4572800002</c:v>
                </c:pt>
                <c:pt idx="40">
                  <c:v>2971362.0249200002</c:v>
                </c:pt>
              </c:numCache>
            </c:numRef>
          </c:yVal>
          <c:smooth val="1"/>
        </c:ser>
        <c:dLbls>
          <c:showLegendKey val="0"/>
          <c:showVal val="0"/>
          <c:showCatName val="0"/>
          <c:showSerName val="0"/>
          <c:showPercent val="0"/>
          <c:showBubbleSize val="0"/>
        </c:dLbls>
        <c:axId val="35767808"/>
        <c:axId val="34879104"/>
      </c:scatterChart>
      <c:dateAx>
        <c:axId val="35767808"/>
        <c:scaling>
          <c:orientation val="minMax"/>
        </c:scaling>
        <c:delete val="0"/>
        <c:axPos val="b"/>
        <c:numFmt formatCode="[$-409]mmm\-yy;@" sourceLinked="1"/>
        <c:majorTickMark val="out"/>
        <c:minorTickMark val="none"/>
        <c:tickLblPos val="nextTo"/>
        <c:txPr>
          <a:bodyPr/>
          <a:lstStyle/>
          <a:p>
            <a:pPr>
              <a:defRPr sz="1400" baseline="0"/>
            </a:pPr>
            <a:endParaRPr lang="en-US"/>
          </a:p>
        </c:txPr>
        <c:crossAx val="34879104"/>
        <c:crosses val="autoZero"/>
        <c:auto val="1"/>
        <c:lblOffset val="100"/>
        <c:baseTimeUnit val="months"/>
      </c:dateAx>
      <c:valAx>
        <c:axId val="34879104"/>
        <c:scaling>
          <c:orientation val="minMax"/>
          <c:max val="3000000"/>
        </c:scaling>
        <c:delete val="0"/>
        <c:axPos val="l"/>
        <c:numFmt formatCode="&quot;$&quot;#,##0" sourceLinked="0"/>
        <c:majorTickMark val="out"/>
        <c:minorTickMark val="none"/>
        <c:tickLblPos val="nextTo"/>
        <c:txPr>
          <a:bodyPr/>
          <a:lstStyle/>
          <a:p>
            <a:pPr>
              <a:defRPr sz="1400" baseline="0"/>
            </a:pPr>
            <a:endParaRPr lang="en-US"/>
          </a:p>
        </c:txPr>
        <c:crossAx val="35767808"/>
        <c:crosses val="autoZero"/>
        <c:crossBetween val="between"/>
      </c:valAx>
    </c:plotArea>
    <c:plotVisOnly val="1"/>
    <c:dispBlanksAs val="gap"/>
    <c:showDLblsOverMax val="0"/>
  </c:chart>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invertIfNegative val="0"/>
          <c:cat>
            <c:numRef>
              <c:f>Sheet1!$C$1:$M$1</c:f>
              <c:numCache>
                <c:formatCode>mmm\-yy</c:formatCode>
                <c:ptCount val="11"/>
                <c:pt idx="0">
                  <c:v>41365</c:v>
                </c:pt>
                <c:pt idx="1">
                  <c:v>41395</c:v>
                </c:pt>
                <c:pt idx="2">
                  <c:v>41426</c:v>
                </c:pt>
                <c:pt idx="3">
                  <c:v>41456</c:v>
                </c:pt>
                <c:pt idx="4">
                  <c:v>41487</c:v>
                </c:pt>
                <c:pt idx="5">
                  <c:v>41518</c:v>
                </c:pt>
                <c:pt idx="6">
                  <c:v>41548</c:v>
                </c:pt>
                <c:pt idx="7">
                  <c:v>41579</c:v>
                </c:pt>
                <c:pt idx="8">
                  <c:v>41609</c:v>
                </c:pt>
                <c:pt idx="9">
                  <c:v>41640</c:v>
                </c:pt>
                <c:pt idx="10">
                  <c:v>41671</c:v>
                </c:pt>
              </c:numCache>
            </c:numRef>
          </c:cat>
          <c:val>
            <c:numRef>
              <c:f>Sheet1!$C$7:$M$7</c:f>
              <c:numCache>
                <c:formatCode>0.00%</c:formatCode>
                <c:ptCount val="11"/>
                <c:pt idx="0">
                  <c:v>2.4525867186057187E-2</c:v>
                </c:pt>
                <c:pt idx="1">
                  <c:v>8.8237452768397326E-2</c:v>
                </c:pt>
                <c:pt idx="2">
                  <c:v>4.7995959598729619E-2</c:v>
                </c:pt>
                <c:pt idx="3">
                  <c:v>0.10722296214428843</c:v>
                </c:pt>
                <c:pt idx="4">
                  <c:v>5.4976461720164488E-2</c:v>
                </c:pt>
                <c:pt idx="5">
                  <c:v>6.4188026670250475E-2</c:v>
                </c:pt>
                <c:pt idx="6">
                  <c:v>0.38137694383489074</c:v>
                </c:pt>
                <c:pt idx="7">
                  <c:v>0.10220972275938862</c:v>
                </c:pt>
                <c:pt idx="8">
                  <c:v>3.285507206122816E-2</c:v>
                </c:pt>
                <c:pt idx="9">
                  <c:v>5.9330173080987751E-2</c:v>
                </c:pt>
                <c:pt idx="10">
                  <c:v>3.7081358175617349E-2</c:v>
                </c:pt>
              </c:numCache>
            </c:numRef>
          </c:val>
        </c:ser>
        <c:dLbls>
          <c:showLegendKey val="0"/>
          <c:showVal val="0"/>
          <c:showCatName val="0"/>
          <c:showSerName val="0"/>
          <c:showPercent val="0"/>
          <c:showBubbleSize val="0"/>
        </c:dLbls>
        <c:gapWidth val="150"/>
        <c:axId val="34715648"/>
        <c:axId val="167515776"/>
      </c:barChart>
      <c:lineChart>
        <c:grouping val="standard"/>
        <c:varyColors val="0"/>
        <c:ser>
          <c:idx val="1"/>
          <c:order val="1"/>
          <c:cat>
            <c:numRef>
              <c:f>Sheet1!$C$1:$M$1</c:f>
              <c:numCache>
                <c:formatCode>mmm\-yy</c:formatCode>
                <c:ptCount val="11"/>
                <c:pt idx="0">
                  <c:v>41365</c:v>
                </c:pt>
                <c:pt idx="1">
                  <c:v>41395</c:v>
                </c:pt>
                <c:pt idx="2">
                  <c:v>41426</c:v>
                </c:pt>
                <c:pt idx="3">
                  <c:v>41456</c:v>
                </c:pt>
                <c:pt idx="4">
                  <c:v>41487</c:v>
                </c:pt>
                <c:pt idx="5">
                  <c:v>41518</c:v>
                </c:pt>
                <c:pt idx="6">
                  <c:v>41548</c:v>
                </c:pt>
                <c:pt idx="7">
                  <c:v>41579</c:v>
                </c:pt>
                <c:pt idx="8">
                  <c:v>41609</c:v>
                </c:pt>
                <c:pt idx="9">
                  <c:v>41640</c:v>
                </c:pt>
                <c:pt idx="10">
                  <c:v>41671</c:v>
                </c:pt>
              </c:numCache>
            </c:numRef>
          </c:cat>
          <c:val>
            <c:numRef>
              <c:f>Sheet1!$C$9:$M$9</c:f>
              <c:numCache>
                <c:formatCode>0.00%</c:formatCode>
                <c:ptCount val="11"/>
                <c:pt idx="0">
                  <c:v>2.4525867186057187E-2</c:v>
                </c:pt>
                <c:pt idx="1">
                  <c:v>0.11276331995445452</c:v>
                </c:pt>
                <c:pt idx="2">
                  <c:v>0.16075927955318414</c:v>
                </c:pt>
                <c:pt idx="3">
                  <c:v>0.26798224169747259</c:v>
                </c:pt>
                <c:pt idx="4">
                  <c:v>0.32295870341763711</c:v>
                </c:pt>
                <c:pt idx="5">
                  <c:v>0.38714673008788758</c:v>
                </c:pt>
                <c:pt idx="6">
                  <c:v>0.76852367392277832</c:v>
                </c:pt>
                <c:pt idx="7">
                  <c:v>0.87073339668216698</c:v>
                </c:pt>
                <c:pt idx="8">
                  <c:v>0.90358846874339516</c:v>
                </c:pt>
                <c:pt idx="9">
                  <c:v>0.96291864182438291</c:v>
                </c:pt>
                <c:pt idx="10">
                  <c:v>1.0000000000000002</c:v>
                </c:pt>
              </c:numCache>
            </c:numRef>
          </c:val>
          <c:smooth val="0"/>
        </c:ser>
        <c:dLbls>
          <c:showLegendKey val="0"/>
          <c:showVal val="0"/>
          <c:showCatName val="0"/>
          <c:showSerName val="0"/>
          <c:showPercent val="0"/>
          <c:showBubbleSize val="0"/>
        </c:dLbls>
        <c:marker val="1"/>
        <c:smooth val="0"/>
        <c:axId val="34715648"/>
        <c:axId val="167515776"/>
      </c:lineChart>
      <c:dateAx>
        <c:axId val="34715648"/>
        <c:scaling>
          <c:orientation val="minMax"/>
        </c:scaling>
        <c:delete val="0"/>
        <c:axPos val="b"/>
        <c:numFmt formatCode="mmm\-yy" sourceLinked="1"/>
        <c:majorTickMark val="out"/>
        <c:minorTickMark val="none"/>
        <c:tickLblPos val="nextTo"/>
        <c:txPr>
          <a:bodyPr/>
          <a:lstStyle/>
          <a:p>
            <a:pPr>
              <a:defRPr sz="1200"/>
            </a:pPr>
            <a:endParaRPr lang="en-US"/>
          </a:p>
        </c:txPr>
        <c:crossAx val="167515776"/>
        <c:crosses val="autoZero"/>
        <c:auto val="1"/>
        <c:lblOffset val="100"/>
        <c:baseTimeUnit val="months"/>
      </c:dateAx>
      <c:valAx>
        <c:axId val="167515776"/>
        <c:scaling>
          <c:orientation val="minMax"/>
          <c:max val="1"/>
        </c:scaling>
        <c:delete val="0"/>
        <c:axPos val="l"/>
        <c:numFmt formatCode="0%" sourceLinked="0"/>
        <c:majorTickMark val="out"/>
        <c:minorTickMark val="none"/>
        <c:tickLblPos val="nextTo"/>
        <c:txPr>
          <a:bodyPr/>
          <a:lstStyle/>
          <a:p>
            <a:pPr>
              <a:defRPr sz="1200"/>
            </a:pPr>
            <a:endParaRPr lang="en-US"/>
          </a:p>
        </c:txPr>
        <c:crossAx val="34715648"/>
        <c:crosses val="autoZero"/>
        <c:crossBetween val="between"/>
        <c:majorUnit val="0.2"/>
      </c:valAx>
    </c:plotArea>
    <c:plotVisOnly val="1"/>
    <c:dispBlanksAs val="gap"/>
    <c:showDLblsOverMax val="0"/>
  </c:chart>
  <c:txPr>
    <a:bodyPr/>
    <a:lstStyle/>
    <a:p>
      <a:pPr>
        <a:defRPr sz="1800"/>
      </a:pPr>
      <a:endParaRPr lang="en-US"/>
    </a:p>
  </c:txPr>
  <c:externalData r:id="rId1">
    <c:autoUpdate val="0"/>
  </c:externalData>
</c:chartSpace>
</file>

<file path=ppt/drawings/drawing1.xml><?xml version="1.0" encoding="utf-8"?>
<c:userShapes xmlns:c="http://schemas.openxmlformats.org/drawingml/2006/chart">
  <cdr:relSizeAnchor xmlns:cdr="http://schemas.openxmlformats.org/drawingml/2006/chartDrawing">
    <cdr:from>
      <cdr:x>0.84728</cdr:x>
      <cdr:y>0.03363</cdr:y>
    </cdr:from>
    <cdr:to>
      <cdr:x>0.88012</cdr:x>
      <cdr:y>0.1062</cdr:y>
    </cdr:to>
    <cdr:sp macro="" textlink="">
      <cdr:nvSpPr>
        <cdr:cNvPr id="2" name="TextBox 1"/>
        <cdr:cNvSpPr txBox="1"/>
      </cdr:nvSpPr>
      <cdr:spPr>
        <a:xfrm xmlns:a="http://schemas.openxmlformats.org/drawingml/2006/main">
          <a:off x="7066054" y="152399"/>
          <a:ext cx="273875" cy="328814"/>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800" dirty="0" smtClean="0"/>
            <a:t>k</a:t>
          </a:r>
          <a:endParaRPr lang="en-US" sz="1800" dirty="0"/>
        </a:p>
      </cdr:txBody>
    </cdr:sp>
  </cdr:relSizeAnchor>
  <cdr:relSizeAnchor xmlns:cdr="http://schemas.openxmlformats.org/drawingml/2006/chartDrawing">
    <cdr:from>
      <cdr:x>0.74308</cdr:x>
      <cdr:y>0.12648</cdr:y>
    </cdr:from>
    <cdr:to>
      <cdr:x>0.77593</cdr:x>
      <cdr:y>0.19904</cdr:y>
    </cdr:to>
    <cdr:sp macro="" textlink="">
      <cdr:nvSpPr>
        <cdr:cNvPr id="3" name="TextBox 1"/>
        <cdr:cNvSpPr txBox="1"/>
      </cdr:nvSpPr>
      <cdr:spPr>
        <a:xfrm xmlns:a="http://schemas.openxmlformats.org/drawingml/2006/main">
          <a:off x="6197077" y="573068"/>
          <a:ext cx="273883" cy="328773"/>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dirty="0" smtClean="0"/>
            <a:t>k</a:t>
          </a:r>
          <a:endParaRPr lang="en-US" sz="1800" dirty="0"/>
        </a:p>
      </cdr:txBody>
    </cdr:sp>
  </cdr:relSizeAnchor>
  <cdr:relSizeAnchor xmlns:cdr="http://schemas.openxmlformats.org/drawingml/2006/chartDrawing">
    <cdr:from>
      <cdr:x>0.57861</cdr:x>
      <cdr:y>0.22398</cdr:y>
    </cdr:from>
    <cdr:to>
      <cdr:x>0.61145</cdr:x>
      <cdr:y>0.29654</cdr:y>
    </cdr:to>
    <cdr:sp macro="" textlink="">
      <cdr:nvSpPr>
        <cdr:cNvPr id="4" name="TextBox 1"/>
        <cdr:cNvSpPr txBox="1"/>
      </cdr:nvSpPr>
      <cdr:spPr>
        <a:xfrm xmlns:a="http://schemas.openxmlformats.org/drawingml/2006/main">
          <a:off x="4825429" y="1014857"/>
          <a:ext cx="273883" cy="328773"/>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dirty="0" smtClean="0"/>
            <a:t>k</a:t>
          </a:r>
          <a:endParaRPr lang="en-US" sz="1800" dirty="0"/>
        </a:p>
      </cdr:txBody>
    </cdr:sp>
  </cdr:relSizeAnchor>
  <cdr:relSizeAnchor xmlns:cdr="http://schemas.openxmlformats.org/drawingml/2006/chartDrawing">
    <cdr:from>
      <cdr:x>0.573</cdr:x>
      <cdr:y>0.31895</cdr:y>
    </cdr:from>
    <cdr:to>
      <cdr:x>0.60584</cdr:x>
      <cdr:y>0.39151</cdr:y>
    </cdr:to>
    <cdr:sp macro="" textlink="">
      <cdr:nvSpPr>
        <cdr:cNvPr id="5" name="TextBox 1"/>
        <cdr:cNvSpPr txBox="1"/>
      </cdr:nvSpPr>
      <cdr:spPr>
        <a:xfrm xmlns:a="http://schemas.openxmlformats.org/drawingml/2006/main">
          <a:off x="4778625" y="1445166"/>
          <a:ext cx="273883" cy="328773"/>
        </a:xfrm>
        <a:prstGeom xmlns:a="http://schemas.openxmlformats.org/drawingml/2006/main" prst="rect">
          <a:avLst/>
        </a:prstGeom>
      </cdr:spPr>
      <cdr:txBody>
        <a:bodyPr xmlns:a="http://schemas.openxmlformats.org/drawingml/2006/main" wrap="non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dirty="0" smtClean="0"/>
            <a:t>k</a:t>
          </a:r>
          <a:endParaRPr lang="en-US" sz="1800" dirty="0"/>
        </a:p>
      </cdr:txBody>
    </cdr:sp>
  </cdr:relSizeAnchor>
</c:userShapes>
</file>

<file path=ppt/drawings/drawing2.xml><?xml version="1.0" encoding="utf-8"?>
<c:userShapes xmlns:c="http://schemas.openxmlformats.org/drawingml/2006/chart">
  <cdr:relSizeAnchor xmlns:cdr="http://schemas.openxmlformats.org/drawingml/2006/chartDrawing">
    <cdr:from>
      <cdr:x>0.15124</cdr:x>
      <cdr:y>0.20581</cdr:y>
    </cdr:from>
    <cdr:to>
      <cdr:x>0.26573</cdr:x>
      <cdr:y>0.27694</cdr:y>
    </cdr:to>
    <cdr:sp macro="" textlink="">
      <cdr:nvSpPr>
        <cdr:cNvPr id="3" name="Left Brace 2"/>
        <cdr:cNvSpPr/>
      </cdr:nvSpPr>
      <cdr:spPr>
        <a:xfrm xmlns:a="http://schemas.openxmlformats.org/drawingml/2006/main" rot="5400000">
          <a:off x="1420058" y="661400"/>
          <a:ext cx="322863" cy="868486"/>
        </a:xfrm>
        <a:prstGeom xmlns:a="http://schemas.openxmlformats.org/drawingml/2006/main" prst="leftBrace">
          <a:avLst/>
        </a:prstGeom>
        <a:ln xmlns:a="http://schemas.openxmlformats.org/drawingml/2006/main" w="19050">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en-US"/>
        </a:p>
      </cdr:txBody>
    </cdr:sp>
  </cdr:relSizeAnchor>
  <cdr:relSizeAnchor xmlns:cdr="http://schemas.openxmlformats.org/drawingml/2006/chartDrawing">
    <cdr:from>
      <cdr:x>0.2725</cdr:x>
      <cdr:y>0.2045</cdr:y>
    </cdr:from>
    <cdr:to>
      <cdr:x>0.85162</cdr:x>
      <cdr:y>0.27576</cdr:y>
    </cdr:to>
    <cdr:sp macro="" textlink="">
      <cdr:nvSpPr>
        <cdr:cNvPr id="4" name="Left Brace 3"/>
        <cdr:cNvSpPr/>
      </cdr:nvSpPr>
      <cdr:spPr>
        <a:xfrm xmlns:a="http://schemas.openxmlformats.org/drawingml/2006/main" rot="5400000">
          <a:off x="4101846" y="-1106477"/>
          <a:ext cx="323463" cy="4392950"/>
        </a:xfrm>
        <a:prstGeom xmlns:a="http://schemas.openxmlformats.org/drawingml/2006/main" prst="leftBrace">
          <a:avLst/>
        </a:prstGeom>
        <a:ln xmlns:a="http://schemas.openxmlformats.org/drawingml/2006/main" w="19050">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endParaRPr lang="en-US"/>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2018" cy="461804"/>
          </a:xfrm>
          <a:prstGeom prst="rect">
            <a:avLst/>
          </a:prstGeom>
        </p:spPr>
        <p:txBody>
          <a:bodyPr vert="horz" lIns="92611" tIns="46306" rIns="92611" bIns="46306" rtlCol="0"/>
          <a:lstStyle>
            <a:lvl1pPr algn="l">
              <a:defRPr sz="1200"/>
            </a:lvl1pPr>
          </a:lstStyle>
          <a:p>
            <a:endParaRPr lang="en-US"/>
          </a:p>
        </p:txBody>
      </p:sp>
      <p:sp>
        <p:nvSpPr>
          <p:cNvPr id="3" name="Date Placeholder 2"/>
          <p:cNvSpPr>
            <a:spLocks noGrp="1"/>
          </p:cNvSpPr>
          <p:nvPr>
            <p:ph type="dt" sz="quarter" idx="1"/>
          </p:nvPr>
        </p:nvSpPr>
        <p:spPr>
          <a:xfrm>
            <a:off x="3950256" y="0"/>
            <a:ext cx="3022018" cy="461804"/>
          </a:xfrm>
          <a:prstGeom prst="rect">
            <a:avLst/>
          </a:prstGeom>
        </p:spPr>
        <p:txBody>
          <a:bodyPr vert="horz" lIns="92611" tIns="46306" rIns="92611" bIns="46306" rtlCol="0"/>
          <a:lstStyle>
            <a:lvl1pPr algn="r">
              <a:defRPr sz="1200"/>
            </a:lvl1pPr>
          </a:lstStyle>
          <a:p>
            <a:fld id="{4FEBF33E-D9A7-42CC-B598-9AD8356CBB5A}" type="datetimeFigureOut">
              <a:rPr lang="en-US" smtClean="0"/>
              <a:pPr/>
              <a:t>7/9/2013</a:t>
            </a:fld>
            <a:endParaRPr lang="en-US"/>
          </a:p>
        </p:txBody>
      </p:sp>
      <p:sp>
        <p:nvSpPr>
          <p:cNvPr id="4" name="Footer Placeholder 3"/>
          <p:cNvSpPr>
            <a:spLocks noGrp="1"/>
          </p:cNvSpPr>
          <p:nvPr>
            <p:ph type="ftr" sz="quarter" idx="2"/>
          </p:nvPr>
        </p:nvSpPr>
        <p:spPr>
          <a:xfrm>
            <a:off x="0" y="8772668"/>
            <a:ext cx="3022018" cy="461804"/>
          </a:xfrm>
          <a:prstGeom prst="rect">
            <a:avLst/>
          </a:prstGeom>
        </p:spPr>
        <p:txBody>
          <a:bodyPr vert="horz" lIns="92611" tIns="46306" rIns="92611" bIns="46306" rtlCol="0" anchor="b"/>
          <a:lstStyle>
            <a:lvl1pPr algn="l">
              <a:defRPr sz="1200"/>
            </a:lvl1pPr>
          </a:lstStyle>
          <a:p>
            <a:endParaRPr lang="en-US"/>
          </a:p>
        </p:txBody>
      </p:sp>
      <p:sp>
        <p:nvSpPr>
          <p:cNvPr id="5" name="Slide Number Placeholder 4"/>
          <p:cNvSpPr>
            <a:spLocks noGrp="1"/>
          </p:cNvSpPr>
          <p:nvPr>
            <p:ph type="sldNum" sz="quarter" idx="3"/>
          </p:nvPr>
        </p:nvSpPr>
        <p:spPr>
          <a:xfrm>
            <a:off x="3950256" y="8772668"/>
            <a:ext cx="3022018" cy="461804"/>
          </a:xfrm>
          <a:prstGeom prst="rect">
            <a:avLst/>
          </a:prstGeom>
        </p:spPr>
        <p:txBody>
          <a:bodyPr vert="horz" lIns="92611" tIns="46306" rIns="92611" bIns="46306" rtlCol="0" anchor="b"/>
          <a:lstStyle>
            <a:lvl1pPr algn="r">
              <a:defRPr sz="1200"/>
            </a:lvl1pPr>
          </a:lstStyle>
          <a:p>
            <a:fld id="{4CEAAB5D-0CC4-45A8-B4B6-0B8B738A4E3F}" type="slidenum">
              <a:rPr lang="en-US" smtClean="0"/>
              <a:pPr/>
              <a:t>‹#›</a:t>
            </a:fld>
            <a:endParaRPr lang="en-US"/>
          </a:p>
        </p:txBody>
      </p:sp>
    </p:spTree>
    <p:extLst>
      <p:ext uri="{BB962C8B-B14F-4D97-AF65-F5344CB8AC3E}">
        <p14:creationId xmlns:p14="http://schemas.microsoft.com/office/powerpoint/2010/main" val="374464267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22018" cy="461804"/>
          </a:xfrm>
          <a:prstGeom prst="rect">
            <a:avLst/>
          </a:prstGeom>
        </p:spPr>
        <p:txBody>
          <a:bodyPr vert="horz" lIns="92611" tIns="46306" rIns="92611" bIns="46306" rtlCol="0"/>
          <a:lstStyle>
            <a:lvl1pPr algn="l">
              <a:defRPr sz="1200"/>
            </a:lvl1pPr>
          </a:lstStyle>
          <a:p>
            <a:endParaRPr lang="en-US" dirty="0"/>
          </a:p>
        </p:txBody>
      </p:sp>
      <p:sp>
        <p:nvSpPr>
          <p:cNvPr id="3" name="Date Placeholder 2"/>
          <p:cNvSpPr>
            <a:spLocks noGrp="1"/>
          </p:cNvSpPr>
          <p:nvPr>
            <p:ph type="dt" idx="1"/>
          </p:nvPr>
        </p:nvSpPr>
        <p:spPr>
          <a:xfrm>
            <a:off x="3950256" y="0"/>
            <a:ext cx="3022018" cy="461804"/>
          </a:xfrm>
          <a:prstGeom prst="rect">
            <a:avLst/>
          </a:prstGeom>
        </p:spPr>
        <p:txBody>
          <a:bodyPr vert="horz" lIns="92611" tIns="46306" rIns="92611" bIns="46306" rtlCol="0"/>
          <a:lstStyle>
            <a:lvl1pPr algn="r">
              <a:defRPr sz="1200"/>
            </a:lvl1pPr>
          </a:lstStyle>
          <a:p>
            <a:fld id="{C3B58700-9FA2-48CE-AC88-D71D45EB490A}" type="datetimeFigureOut">
              <a:rPr lang="en-US" smtClean="0"/>
              <a:pPr/>
              <a:t>7/9/2013</a:t>
            </a:fld>
            <a:endParaRPr lang="en-US" dirty="0"/>
          </a:p>
        </p:txBody>
      </p:sp>
      <p:sp>
        <p:nvSpPr>
          <p:cNvPr id="4" name="Slide Image Placeholder 3"/>
          <p:cNvSpPr>
            <a:spLocks noGrp="1" noRot="1" noChangeAspect="1"/>
          </p:cNvSpPr>
          <p:nvPr>
            <p:ph type="sldImg" idx="2"/>
          </p:nvPr>
        </p:nvSpPr>
        <p:spPr>
          <a:xfrm>
            <a:off x="1177925" y="692150"/>
            <a:ext cx="4618038" cy="3463925"/>
          </a:xfrm>
          <a:prstGeom prst="rect">
            <a:avLst/>
          </a:prstGeom>
          <a:noFill/>
          <a:ln w="12700">
            <a:solidFill>
              <a:prstClr val="black"/>
            </a:solidFill>
          </a:ln>
        </p:spPr>
        <p:txBody>
          <a:bodyPr vert="horz" lIns="92611" tIns="46306" rIns="92611" bIns="46306" rtlCol="0" anchor="ctr"/>
          <a:lstStyle/>
          <a:p>
            <a:endParaRPr lang="en-US" dirty="0"/>
          </a:p>
        </p:txBody>
      </p:sp>
      <p:sp>
        <p:nvSpPr>
          <p:cNvPr id="5" name="Notes Placeholder 4"/>
          <p:cNvSpPr>
            <a:spLocks noGrp="1"/>
          </p:cNvSpPr>
          <p:nvPr>
            <p:ph type="body" sz="quarter" idx="3"/>
          </p:nvPr>
        </p:nvSpPr>
        <p:spPr>
          <a:xfrm>
            <a:off x="697389" y="4387136"/>
            <a:ext cx="5579110" cy="4156234"/>
          </a:xfrm>
          <a:prstGeom prst="rect">
            <a:avLst/>
          </a:prstGeom>
        </p:spPr>
        <p:txBody>
          <a:bodyPr vert="horz" lIns="92611" tIns="46306" rIns="92611" bIns="46306"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2668"/>
            <a:ext cx="3022018" cy="461804"/>
          </a:xfrm>
          <a:prstGeom prst="rect">
            <a:avLst/>
          </a:prstGeom>
        </p:spPr>
        <p:txBody>
          <a:bodyPr vert="horz" lIns="92611" tIns="46306" rIns="92611" bIns="46306"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50256" y="8772668"/>
            <a:ext cx="3022018" cy="461804"/>
          </a:xfrm>
          <a:prstGeom prst="rect">
            <a:avLst/>
          </a:prstGeom>
        </p:spPr>
        <p:txBody>
          <a:bodyPr vert="horz" lIns="92611" tIns="46306" rIns="92611" bIns="46306" rtlCol="0" anchor="b"/>
          <a:lstStyle>
            <a:lvl1pPr algn="r">
              <a:defRPr sz="1200"/>
            </a:lvl1pPr>
          </a:lstStyle>
          <a:p>
            <a:fld id="{FE9BC4E5-2BC1-4F43-85DD-A1B8F74CB7EB}" type="slidenum">
              <a:rPr lang="en-US" smtClean="0"/>
              <a:pPr/>
              <a:t>‹#›</a:t>
            </a:fld>
            <a:endParaRPr lang="en-US" dirty="0"/>
          </a:p>
        </p:txBody>
      </p:sp>
    </p:spTree>
    <p:extLst>
      <p:ext uri="{BB962C8B-B14F-4D97-AF65-F5344CB8AC3E}">
        <p14:creationId xmlns:p14="http://schemas.microsoft.com/office/powerpoint/2010/main" val="140900429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E9BC4E5-2BC1-4F43-85DD-A1B8F74CB7EB}"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latin typeface="Arial" charset="0"/>
            </a:endParaRPr>
          </a:p>
        </p:txBody>
      </p:sp>
      <p:sp>
        <p:nvSpPr>
          <p:cNvPr id="389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0127" indent="-284664" eaLnBrk="0" hangingPunct="0">
              <a:defRPr>
                <a:solidFill>
                  <a:schemeClr val="tx1"/>
                </a:solidFill>
                <a:latin typeface="Arial" charset="0"/>
              </a:defRPr>
            </a:lvl2pPr>
            <a:lvl3pPr marL="1138657" indent="-227731" eaLnBrk="0" hangingPunct="0">
              <a:defRPr>
                <a:solidFill>
                  <a:schemeClr val="tx1"/>
                </a:solidFill>
                <a:latin typeface="Arial" charset="0"/>
              </a:defRPr>
            </a:lvl3pPr>
            <a:lvl4pPr marL="1594119" indent="-227731" eaLnBrk="0" hangingPunct="0">
              <a:defRPr>
                <a:solidFill>
                  <a:schemeClr val="tx1"/>
                </a:solidFill>
                <a:latin typeface="Arial" charset="0"/>
              </a:defRPr>
            </a:lvl4pPr>
            <a:lvl5pPr marL="2049582" indent="-227731" eaLnBrk="0" hangingPunct="0">
              <a:defRPr>
                <a:solidFill>
                  <a:schemeClr val="tx1"/>
                </a:solidFill>
                <a:latin typeface="Arial" charset="0"/>
              </a:defRPr>
            </a:lvl5pPr>
            <a:lvl6pPr marL="2505045" indent="-227731" eaLnBrk="0" fontAlgn="base" hangingPunct="0">
              <a:spcBef>
                <a:spcPct val="0"/>
              </a:spcBef>
              <a:spcAft>
                <a:spcPct val="0"/>
              </a:spcAft>
              <a:defRPr>
                <a:solidFill>
                  <a:schemeClr val="tx1"/>
                </a:solidFill>
                <a:latin typeface="Arial" charset="0"/>
              </a:defRPr>
            </a:lvl6pPr>
            <a:lvl7pPr marL="2960506" indent="-227731" eaLnBrk="0" fontAlgn="base" hangingPunct="0">
              <a:spcBef>
                <a:spcPct val="0"/>
              </a:spcBef>
              <a:spcAft>
                <a:spcPct val="0"/>
              </a:spcAft>
              <a:defRPr>
                <a:solidFill>
                  <a:schemeClr val="tx1"/>
                </a:solidFill>
                <a:latin typeface="Arial" charset="0"/>
              </a:defRPr>
            </a:lvl7pPr>
            <a:lvl8pPr marL="3415969" indent="-227731" eaLnBrk="0" fontAlgn="base" hangingPunct="0">
              <a:spcBef>
                <a:spcPct val="0"/>
              </a:spcBef>
              <a:spcAft>
                <a:spcPct val="0"/>
              </a:spcAft>
              <a:defRPr>
                <a:solidFill>
                  <a:schemeClr val="tx1"/>
                </a:solidFill>
                <a:latin typeface="Arial" charset="0"/>
              </a:defRPr>
            </a:lvl8pPr>
            <a:lvl9pPr marL="3871431" indent="-227731" eaLnBrk="0" fontAlgn="base" hangingPunct="0">
              <a:spcBef>
                <a:spcPct val="0"/>
              </a:spcBef>
              <a:spcAft>
                <a:spcPct val="0"/>
              </a:spcAft>
              <a:defRPr>
                <a:solidFill>
                  <a:schemeClr val="tx1"/>
                </a:solidFill>
                <a:latin typeface="Arial" charset="0"/>
              </a:defRPr>
            </a:lvl9pPr>
          </a:lstStyle>
          <a:p>
            <a:pPr eaLnBrk="1" hangingPunct="1"/>
            <a:fld id="{89E9F6D2-4637-46BF-81F3-EF7CE18910AC}" type="slidenum">
              <a:rPr lang="en-US" smtClean="0"/>
              <a:pPr eaLnBrk="1" hangingPunct="1"/>
              <a:t>3</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9BC4E5-2BC1-4F43-85DD-A1B8F74CB7EB}" type="slidenum">
              <a:rPr lang="en-US" smtClean="0"/>
              <a:pPr/>
              <a:t>11</a:t>
            </a:fld>
            <a:endParaRPr lang="en-US" dirty="0"/>
          </a:p>
        </p:txBody>
      </p:sp>
    </p:spTree>
    <p:extLst>
      <p:ext uri="{BB962C8B-B14F-4D97-AF65-F5344CB8AC3E}">
        <p14:creationId xmlns:p14="http://schemas.microsoft.com/office/powerpoint/2010/main" val="32115569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9BC4E5-2BC1-4F43-85DD-A1B8F74CB7EB}" type="slidenum">
              <a:rPr lang="en-US" smtClean="0"/>
              <a:pPr/>
              <a:t>12</a:t>
            </a:fld>
            <a:endParaRPr lang="en-US" dirty="0"/>
          </a:p>
        </p:txBody>
      </p:sp>
    </p:spTree>
    <p:extLst>
      <p:ext uri="{BB962C8B-B14F-4D97-AF65-F5344CB8AC3E}">
        <p14:creationId xmlns:p14="http://schemas.microsoft.com/office/powerpoint/2010/main" val="32115569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9BC4E5-2BC1-4F43-85DD-A1B8F74CB7EB}" type="slidenum">
              <a:rPr lang="en-US" smtClean="0"/>
              <a:pPr/>
              <a:t>13</a:t>
            </a:fld>
            <a:endParaRPr lang="en-US" dirty="0"/>
          </a:p>
        </p:txBody>
      </p:sp>
    </p:spTree>
    <p:extLst>
      <p:ext uri="{BB962C8B-B14F-4D97-AF65-F5344CB8AC3E}">
        <p14:creationId xmlns:p14="http://schemas.microsoft.com/office/powerpoint/2010/main" val="32115569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fr-FR">
                <a:solidFill>
                  <a:prstClr val="white"/>
                </a:solidFill>
              </a:rPr>
              <a:t>RAPPEL TITRE PRESENTATION</a:t>
            </a:r>
          </a:p>
        </p:txBody>
      </p:sp>
      <p:sp>
        <p:nvSpPr>
          <p:cNvPr id="5" name="Rectangle 3"/>
          <p:cNvSpPr>
            <a:spLocks noGrp="1" noChangeArrowheads="1"/>
          </p:cNvSpPr>
          <p:nvPr>
            <p:ph type="dt"/>
          </p:nvPr>
        </p:nvSpPr>
        <p:spPr>
          <a:ln/>
        </p:spPr>
        <p:txBody>
          <a:bodyPr/>
          <a:lstStyle/>
          <a:p>
            <a:r>
              <a:rPr lang="fr-FR">
                <a:solidFill>
                  <a:prstClr val="white"/>
                </a:solidFill>
              </a:rPr>
              <a:t>mardi 9 juillet 2013</a:t>
            </a:r>
          </a:p>
        </p:txBody>
      </p:sp>
      <p:sp>
        <p:nvSpPr>
          <p:cNvPr id="6" name="Rectangle 7"/>
          <p:cNvSpPr>
            <a:spLocks noGrp="1" noChangeArrowheads="1"/>
          </p:cNvSpPr>
          <p:nvPr>
            <p:ph type="sldNum"/>
          </p:nvPr>
        </p:nvSpPr>
        <p:spPr>
          <a:ln/>
        </p:spPr>
        <p:txBody>
          <a:bodyPr/>
          <a:lstStyle/>
          <a:p>
            <a:fld id="{C4577F60-DBFA-4654-AE14-B32C3F18BC7A}" type="slidenum">
              <a:rPr lang="fr-FR">
                <a:solidFill>
                  <a:prstClr val="white"/>
                </a:solidFill>
              </a:rPr>
              <a:pPr/>
              <a:t>34</a:t>
            </a:fld>
            <a:endParaRPr lang="fr-FR">
              <a:solidFill>
                <a:prstClr val="white"/>
              </a:solidFill>
            </a:endParaRPr>
          </a:p>
        </p:txBody>
      </p:sp>
      <p:sp>
        <p:nvSpPr>
          <p:cNvPr id="39937" name="Rectangle 1"/>
          <p:cNvSpPr txBox="1">
            <a:spLocks noChangeArrowheads="1"/>
          </p:cNvSpPr>
          <p:nvPr>
            <p:ph type="sldImg"/>
          </p:nvPr>
        </p:nvSpPr>
        <p:spPr bwMode="auto">
          <a:xfrm>
            <a:off x="1177925" y="692150"/>
            <a:ext cx="4618038" cy="3463925"/>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9938" name="Rectangle 2"/>
          <p:cNvSpPr txBox="1">
            <a:spLocks noChangeArrowheads="1"/>
          </p:cNvSpPr>
          <p:nvPr>
            <p:ph type="body" idx="1"/>
          </p:nvPr>
        </p:nvSpPr>
        <p:spPr bwMode="auto">
          <a:xfrm>
            <a:off x="697389" y="4387136"/>
            <a:ext cx="5579110" cy="415623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68434" y="6196867"/>
            <a:ext cx="2275566" cy="661133"/>
          </a:xfrm>
          <a:prstGeom prst="rect">
            <a:avLst/>
          </a:prstGeom>
        </p:spPr>
      </p:pic>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140195"/>
            <a:ext cx="1973584" cy="717805"/>
          </a:xfrm>
          <a:prstGeom prst="rect">
            <a:avLst/>
          </a:prstGeom>
        </p:spPr>
      </p:pic>
      <p:sp>
        <p:nvSpPr>
          <p:cNvPr id="2" name="Title 1"/>
          <p:cNvSpPr>
            <a:spLocks noGrp="1"/>
          </p:cNvSpPr>
          <p:nvPr>
            <p:ph type="ctrTitle"/>
          </p:nvPr>
        </p:nvSpPr>
        <p:spPr>
          <a:xfrm>
            <a:off x="557213" y="536575"/>
            <a:ext cx="8008937" cy="2246313"/>
          </a:xfrm>
        </p:spPr>
        <p:txBody>
          <a:bodyPr anchor="b" anchorCtr="0">
            <a:noAutofit/>
          </a:bodyPr>
          <a:lstStyle>
            <a:lvl1pPr>
              <a:defRPr sz="4300" b="1">
                <a:solidFill>
                  <a:schemeClr val="tx1"/>
                </a:solidFill>
                <a:latin typeface="Arial" pitchFamily="34" charset="0"/>
                <a:cs typeface="Arial"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557213" y="3646170"/>
            <a:ext cx="7989887" cy="2187702"/>
          </a:xfrm>
        </p:spPr>
        <p:txBody>
          <a:bodyPr>
            <a:noAutofit/>
          </a:bodyPr>
          <a:lstStyle>
            <a:lvl1pPr marL="0" indent="0" algn="l">
              <a:lnSpc>
                <a:spcPct val="110000"/>
              </a:lnSpc>
              <a:buNone/>
              <a:defRPr sz="1600" b="0">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CA" dirty="0" smtClean="0"/>
          </a:p>
        </p:txBody>
      </p:sp>
      <p:sp>
        <p:nvSpPr>
          <p:cNvPr id="15" name="Text Placeholder 14"/>
          <p:cNvSpPr>
            <a:spLocks noGrp="1"/>
          </p:cNvSpPr>
          <p:nvPr>
            <p:ph type="body" sz="quarter" idx="11" hasCustomPrompt="1"/>
          </p:nvPr>
        </p:nvSpPr>
        <p:spPr>
          <a:xfrm>
            <a:off x="557213" y="2755011"/>
            <a:ext cx="8008937" cy="635889"/>
          </a:xfrm>
        </p:spPr>
        <p:txBody>
          <a:bodyPr>
            <a:noAutofit/>
          </a:bodyPr>
          <a:lstStyle>
            <a:lvl1pPr>
              <a:lnSpc>
                <a:spcPct val="100000"/>
              </a:lnSpc>
              <a:defRPr sz="4200" b="0">
                <a:solidFill>
                  <a:schemeClr val="tx1"/>
                </a:solidFill>
                <a:latin typeface="Arial" pitchFamily="34" charset="0"/>
                <a:cs typeface="Arial" pitchFamily="34" charset="0"/>
              </a:defRPr>
            </a:lvl1pPr>
          </a:lstStyle>
          <a:p>
            <a:pPr lvl="0"/>
            <a:r>
              <a:rPr lang="en-CA" dirty="0" smtClean="0"/>
              <a:t>Click to edit Master subtitle style</a:t>
            </a:r>
          </a:p>
        </p:txBody>
      </p:sp>
      <p:pic>
        <p:nvPicPr>
          <p:cNvPr id="11" name="Picture 1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0" y="-43500"/>
            <a:ext cx="9158400" cy="6868800"/>
          </a:xfrm>
          <a:prstGeom prst="rect">
            <a:avLst/>
          </a:prstGeom>
        </p:spPr>
      </p:pic>
    </p:spTree>
    <p:extLst>
      <p:ext uri="{BB962C8B-B14F-4D97-AF65-F5344CB8AC3E}">
        <p14:creationId xmlns:p14="http://schemas.microsoft.com/office/powerpoint/2010/main" val="109875187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7013" cy="39766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6613" y="1600200"/>
            <a:ext cx="4038600" cy="39766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idx="10"/>
          </p:nvPr>
        </p:nvSpPr>
        <p:spPr/>
        <p:txBody>
          <a:bodyPr/>
          <a:lstStyle>
            <a:lvl1pPr>
              <a:defRPr/>
            </a:lvl1pPr>
          </a:lstStyle>
          <a:p>
            <a:endParaRPr lang="en-US"/>
          </a:p>
        </p:txBody>
      </p:sp>
    </p:spTree>
    <p:extLst>
      <p:ext uri="{BB962C8B-B14F-4D97-AF65-F5344CB8AC3E}">
        <p14:creationId xmlns:p14="http://schemas.microsoft.com/office/powerpoint/2010/main" val="40085744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idx="10"/>
          </p:nvPr>
        </p:nvSpPr>
        <p:spPr/>
        <p:txBody>
          <a:bodyPr/>
          <a:lstStyle>
            <a:lvl1pPr>
              <a:defRPr/>
            </a:lvl1pPr>
          </a:lstStyle>
          <a:p>
            <a:endParaRPr lang="en-US"/>
          </a:p>
        </p:txBody>
      </p:sp>
    </p:spTree>
    <p:extLst>
      <p:ext uri="{BB962C8B-B14F-4D97-AF65-F5344CB8AC3E}">
        <p14:creationId xmlns:p14="http://schemas.microsoft.com/office/powerpoint/2010/main" val="41253172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idx="10"/>
          </p:nvPr>
        </p:nvSpPr>
        <p:spPr/>
        <p:txBody>
          <a:bodyPr/>
          <a:lstStyle>
            <a:lvl1pPr>
              <a:defRPr/>
            </a:lvl1pPr>
          </a:lstStyle>
          <a:p>
            <a:endParaRPr lang="en-US"/>
          </a:p>
        </p:txBody>
      </p:sp>
    </p:spTree>
    <p:extLst>
      <p:ext uri="{BB962C8B-B14F-4D97-AF65-F5344CB8AC3E}">
        <p14:creationId xmlns:p14="http://schemas.microsoft.com/office/powerpoint/2010/main" val="22508572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endParaRPr lang="en-US"/>
          </a:p>
        </p:txBody>
      </p:sp>
    </p:spTree>
    <p:extLst>
      <p:ext uri="{BB962C8B-B14F-4D97-AF65-F5344CB8AC3E}">
        <p14:creationId xmlns:p14="http://schemas.microsoft.com/office/powerpoint/2010/main" val="40322205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idx="10"/>
          </p:nvPr>
        </p:nvSpPr>
        <p:spPr/>
        <p:txBody>
          <a:bodyPr/>
          <a:lstStyle>
            <a:lvl1pPr>
              <a:defRPr/>
            </a:lvl1pPr>
          </a:lstStyle>
          <a:p>
            <a:endParaRPr lang="en-US"/>
          </a:p>
        </p:txBody>
      </p:sp>
    </p:spTree>
    <p:extLst>
      <p:ext uri="{BB962C8B-B14F-4D97-AF65-F5344CB8AC3E}">
        <p14:creationId xmlns:p14="http://schemas.microsoft.com/office/powerpoint/2010/main" val="7477418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idx="10"/>
          </p:nvPr>
        </p:nvSpPr>
        <p:spPr/>
        <p:txBody>
          <a:bodyPr/>
          <a:lstStyle>
            <a:lvl1pPr>
              <a:defRPr/>
            </a:lvl1pPr>
          </a:lstStyle>
          <a:p>
            <a:endParaRPr lang="en-US"/>
          </a:p>
        </p:txBody>
      </p:sp>
    </p:spTree>
    <p:extLst>
      <p:ext uri="{BB962C8B-B14F-4D97-AF65-F5344CB8AC3E}">
        <p14:creationId xmlns:p14="http://schemas.microsoft.com/office/powerpoint/2010/main" val="14800522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endParaRPr lang="en-US"/>
          </a:p>
        </p:txBody>
      </p:sp>
    </p:spTree>
    <p:extLst>
      <p:ext uri="{BB962C8B-B14F-4D97-AF65-F5344CB8AC3E}">
        <p14:creationId xmlns:p14="http://schemas.microsoft.com/office/powerpoint/2010/main" val="14583364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93000" y="-303213"/>
            <a:ext cx="2344738" cy="588010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03213"/>
            <a:ext cx="6883400" cy="58801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endParaRPr lang="en-US"/>
          </a:p>
        </p:txBody>
      </p:sp>
    </p:spTree>
    <p:extLst>
      <p:ext uri="{BB962C8B-B14F-4D97-AF65-F5344CB8AC3E}">
        <p14:creationId xmlns:p14="http://schemas.microsoft.com/office/powerpoint/2010/main" val="313816873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354" y="2130848"/>
            <a:ext cx="7773293" cy="147004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824" y="3886647"/>
            <a:ext cx="6400354" cy="1752451"/>
          </a:xfrm>
        </p:spPr>
        <p:txBody>
          <a:bodyPr/>
          <a:lstStyle>
            <a:lvl1pPr marL="0" indent="0" algn="ctr">
              <a:buNone/>
              <a:defRPr/>
            </a:lvl1pPr>
            <a:lvl2pPr marL="321457" indent="0" algn="ctr">
              <a:buNone/>
              <a:defRPr/>
            </a:lvl2pPr>
            <a:lvl3pPr marL="642915" indent="0" algn="ctr">
              <a:buNone/>
              <a:defRPr/>
            </a:lvl3pPr>
            <a:lvl4pPr marL="964372" indent="0" algn="ctr">
              <a:buNone/>
              <a:defRPr/>
            </a:lvl4pPr>
            <a:lvl5pPr marL="1285829" indent="0" algn="ctr">
              <a:buNone/>
              <a:defRPr/>
            </a:lvl5pPr>
            <a:lvl6pPr marL="1607287" indent="0" algn="ctr">
              <a:buNone/>
              <a:defRPr/>
            </a:lvl6pPr>
            <a:lvl7pPr marL="1928744" indent="0" algn="ctr">
              <a:buNone/>
              <a:defRPr/>
            </a:lvl7pPr>
            <a:lvl8pPr marL="2250201" indent="0" algn="ctr">
              <a:buNone/>
              <a:defRPr/>
            </a:lvl8pPr>
            <a:lvl9pPr marL="2571659" indent="0" algn="ctr">
              <a:buNone/>
              <a:defRPr/>
            </a:lvl9pPr>
          </a:lstStyle>
          <a:p>
            <a:r>
              <a:rPr lang="en-US" smtClean="0"/>
              <a:t>Click to edit Master subtitle style</a:t>
            </a:r>
            <a:endParaRPr lang="en-US"/>
          </a:p>
        </p:txBody>
      </p:sp>
      <p:sp>
        <p:nvSpPr>
          <p:cNvPr id="4" name="Slide Number Placeholder 3"/>
          <p:cNvSpPr>
            <a:spLocks noGrp="1"/>
          </p:cNvSpPr>
          <p:nvPr>
            <p:ph type="sldNum" sz="quarter" idx="10"/>
          </p:nvPr>
        </p:nvSpPr>
        <p:spPr/>
        <p:txBody>
          <a:bodyPr/>
          <a:lstStyle>
            <a:lvl1pPr>
              <a:defRPr/>
            </a:lvl1pPr>
          </a:lstStyle>
          <a:p>
            <a:fld id="{FCE580E7-338E-4857-B392-9F32CBB03F2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72709067"/>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694E66A0-11A8-4C44-8997-99363465F03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084295544"/>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 y="934933"/>
            <a:ext cx="8685251"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smtClean="0"/>
              <a:t>Click to edit Master title style</a:t>
            </a:r>
            <a:endParaRPr lang="en-CA" dirty="0"/>
          </a:p>
        </p:txBody>
      </p:sp>
      <p:sp>
        <p:nvSpPr>
          <p:cNvPr id="16" name="Content Placeholder 15"/>
          <p:cNvSpPr>
            <a:spLocks noGrp="1"/>
          </p:cNvSpPr>
          <p:nvPr>
            <p:ph sz="quarter" idx="14"/>
          </p:nvPr>
        </p:nvSpPr>
        <p:spPr>
          <a:xfrm>
            <a:off x="457200" y="1243584"/>
            <a:ext cx="8108950" cy="5065522"/>
          </a:xfrm>
        </p:spPr>
        <p:txBody>
          <a:bodyPr/>
          <a:lstStyle>
            <a:lvl1pPr>
              <a:buClr>
                <a:srgbClr val="981E32"/>
              </a:buClr>
              <a:defRPr/>
            </a:lvl1pPr>
            <a:lvl2pPr>
              <a:buClr>
                <a:srgbClr val="981E32"/>
              </a:buClr>
              <a:buSzPct val="120000"/>
              <a:defRPr/>
            </a:lvl2pPr>
            <a:lvl3pPr>
              <a:buClr>
                <a:srgbClr val="981E32"/>
              </a:buClr>
              <a:buSzPct val="120000"/>
              <a:defRPr b="0"/>
            </a:lvl3pPr>
            <a:lvl4pPr>
              <a:buClr>
                <a:srgbClr val="981E32"/>
              </a:buClr>
              <a:buSzPct val="120000"/>
              <a:defRPr/>
            </a:lvl4pPr>
            <a:lvl5pPr>
              <a:buClr>
                <a:srgbClr val="981E32"/>
              </a:buClr>
              <a:buSzPct val="12000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Tree>
    <p:extLst>
      <p:ext uri="{BB962C8B-B14F-4D97-AF65-F5344CB8AC3E}">
        <p14:creationId xmlns:p14="http://schemas.microsoft.com/office/powerpoint/2010/main" val="3503237934"/>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189" y="4406801"/>
            <a:ext cx="7772176" cy="1361777"/>
          </a:xfrm>
        </p:spPr>
        <p:txBody>
          <a:bodyPr anchor="t"/>
          <a:lstStyle>
            <a:lvl1pPr algn="l">
              <a:defRPr sz="2800" b="1" cap="all"/>
            </a:lvl1pPr>
          </a:lstStyle>
          <a:p>
            <a:r>
              <a:rPr lang="en-US" smtClean="0"/>
              <a:t>Click to edit Master title style</a:t>
            </a:r>
            <a:endParaRPr lang="en-US"/>
          </a:p>
        </p:txBody>
      </p:sp>
      <p:sp>
        <p:nvSpPr>
          <p:cNvPr id="3" name="Text Placeholder 2"/>
          <p:cNvSpPr>
            <a:spLocks noGrp="1"/>
          </p:cNvSpPr>
          <p:nvPr>
            <p:ph type="body" idx="1"/>
          </p:nvPr>
        </p:nvSpPr>
        <p:spPr>
          <a:xfrm>
            <a:off x="722189" y="2906613"/>
            <a:ext cx="7772176" cy="1500188"/>
          </a:xfrm>
        </p:spPr>
        <p:txBody>
          <a:bodyPr anchor="b"/>
          <a:lstStyle>
            <a:lvl1pPr marL="0" indent="0">
              <a:buNone/>
              <a:defRPr sz="1400"/>
            </a:lvl1pPr>
            <a:lvl2pPr marL="321457" indent="0">
              <a:buNone/>
              <a:defRPr sz="1300"/>
            </a:lvl2pPr>
            <a:lvl3pPr marL="642915" indent="0">
              <a:buNone/>
              <a:defRPr sz="1100"/>
            </a:lvl3pPr>
            <a:lvl4pPr marL="964372" indent="0">
              <a:buNone/>
              <a:defRPr sz="1000"/>
            </a:lvl4pPr>
            <a:lvl5pPr marL="1285829" indent="0">
              <a:buNone/>
              <a:defRPr sz="1000"/>
            </a:lvl5pPr>
            <a:lvl6pPr marL="1607287" indent="0">
              <a:buNone/>
              <a:defRPr sz="1000"/>
            </a:lvl6pPr>
            <a:lvl7pPr marL="1928744" indent="0">
              <a:buNone/>
              <a:defRPr sz="1000"/>
            </a:lvl7pPr>
            <a:lvl8pPr marL="2250201" indent="0">
              <a:buNone/>
              <a:defRPr sz="1000"/>
            </a:lvl8pPr>
            <a:lvl9pPr marL="2571659" indent="0">
              <a:buNone/>
              <a:defRPr sz="10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F8AE3335-1830-4C4D-9486-CDA448F7A305}"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611594378"/>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01836" y="1634133"/>
            <a:ext cx="4116586" cy="4616648"/>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5578" y="1634133"/>
            <a:ext cx="4116586" cy="4616648"/>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7BD81AB5-C553-4303-8138-BACF8FAFD3CB}"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374232256"/>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647" y="274588"/>
            <a:ext cx="8228707"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647" y="1534791"/>
            <a:ext cx="4039568" cy="639589"/>
          </a:xfrm>
        </p:spPr>
        <p:txBody>
          <a:bodyPr anchor="b"/>
          <a:lstStyle>
            <a:lvl1pPr marL="0" indent="0">
              <a:buNone/>
              <a:defRPr sz="1700" b="1"/>
            </a:lvl1pPr>
            <a:lvl2pPr marL="321457" indent="0">
              <a:buNone/>
              <a:defRPr sz="1400" b="1"/>
            </a:lvl2pPr>
            <a:lvl3pPr marL="642915" indent="0">
              <a:buNone/>
              <a:defRPr sz="1300" b="1"/>
            </a:lvl3pPr>
            <a:lvl4pPr marL="964372" indent="0">
              <a:buNone/>
              <a:defRPr sz="1100" b="1"/>
            </a:lvl4pPr>
            <a:lvl5pPr marL="1285829" indent="0">
              <a:buNone/>
              <a:defRPr sz="1100" b="1"/>
            </a:lvl5pPr>
            <a:lvl6pPr marL="1607287" indent="0">
              <a:buNone/>
              <a:defRPr sz="1100" b="1"/>
            </a:lvl6pPr>
            <a:lvl7pPr marL="1928744" indent="0">
              <a:buNone/>
              <a:defRPr sz="1100" b="1"/>
            </a:lvl7pPr>
            <a:lvl8pPr marL="2250201" indent="0">
              <a:buNone/>
              <a:defRPr sz="1100" b="1"/>
            </a:lvl8pPr>
            <a:lvl9pPr marL="2571659" indent="0">
              <a:buNone/>
              <a:defRPr sz="1100" b="1"/>
            </a:lvl9pPr>
          </a:lstStyle>
          <a:p>
            <a:pPr lvl="0"/>
            <a:r>
              <a:rPr lang="en-US" smtClean="0"/>
              <a:t>Click to edit Master text styles</a:t>
            </a:r>
          </a:p>
        </p:txBody>
      </p:sp>
      <p:sp>
        <p:nvSpPr>
          <p:cNvPr id="4" name="Content Placeholder 3"/>
          <p:cNvSpPr>
            <a:spLocks noGrp="1"/>
          </p:cNvSpPr>
          <p:nvPr>
            <p:ph sz="half" idx="2"/>
          </p:nvPr>
        </p:nvSpPr>
        <p:spPr>
          <a:xfrm>
            <a:off x="457647" y="2174379"/>
            <a:ext cx="4039568"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4555" y="1534791"/>
            <a:ext cx="4041799" cy="639589"/>
          </a:xfrm>
        </p:spPr>
        <p:txBody>
          <a:bodyPr anchor="b"/>
          <a:lstStyle>
            <a:lvl1pPr marL="0" indent="0">
              <a:buNone/>
              <a:defRPr sz="1700" b="1"/>
            </a:lvl1pPr>
            <a:lvl2pPr marL="321457" indent="0">
              <a:buNone/>
              <a:defRPr sz="1400" b="1"/>
            </a:lvl2pPr>
            <a:lvl3pPr marL="642915" indent="0">
              <a:buNone/>
              <a:defRPr sz="1300" b="1"/>
            </a:lvl3pPr>
            <a:lvl4pPr marL="964372" indent="0">
              <a:buNone/>
              <a:defRPr sz="1100" b="1"/>
            </a:lvl4pPr>
            <a:lvl5pPr marL="1285829" indent="0">
              <a:buNone/>
              <a:defRPr sz="1100" b="1"/>
            </a:lvl5pPr>
            <a:lvl6pPr marL="1607287" indent="0">
              <a:buNone/>
              <a:defRPr sz="1100" b="1"/>
            </a:lvl6pPr>
            <a:lvl7pPr marL="1928744" indent="0">
              <a:buNone/>
              <a:defRPr sz="1100" b="1"/>
            </a:lvl7pPr>
            <a:lvl8pPr marL="2250201" indent="0">
              <a:buNone/>
              <a:defRPr sz="1100" b="1"/>
            </a:lvl8pPr>
            <a:lvl9pPr marL="2571659" indent="0">
              <a:buNone/>
              <a:defRPr sz="1100" b="1"/>
            </a:lvl9pPr>
          </a:lstStyle>
          <a:p>
            <a:pPr lvl="0"/>
            <a:r>
              <a:rPr lang="en-US" smtClean="0"/>
              <a:t>Click to edit Master text styles</a:t>
            </a:r>
          </a:p>
        </p:txBody>
      </p:sp>
      <p:sp>
        <p:nvSpPr>
          <p:cNvPr id="6" name="Content Placeholder 5"/>
          <p:cNvSpPr>
            <a:spLocks noGrp="1"/>
          </p:cNvSpPr>
          <p:nvPr>
            <p:ph sz="quarter" idx="4"/>
          </p:nvPr>
        </p:nvSpPr>
        <p:spPr>
          <a:xfrm>
            <a:off x="4644555" y="2174379"/>
            <a:ext cx="4041799"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11A83D7A-402F-4E52-A69D-787B69FB9350}"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387261478"/>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D05DDA51-C98D-4963-A6CC-2D79BA1A8E80}"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99621338"/>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1E450EA4-44C7-4293-B9C9-DF8F74BB8145}"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827060337"/>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647" y="273473"/>
            <a:ext cx="3008189" cy="1161975"/>
          </a:xfrm>
        </p:spPr>
        <p:txBody>
          <a:bodyPr/>
          <a:lstStyle>
            <a:lvl1pPr algn="l">
              <a:defRPr sz="1400" b="1"/>
            </a:lvl1pPr>
          </a:lstStyle>
          <a:p>
            <a:r>
              <a:rPr lang="en-US" smtClean="0"/>
              <a:t>Click to edit Master title style</a:t>
            </a:r>
            <a:endParaRPr lang="en-US"/>
          </a:p>
        </p:txBody>
      </p:sp>
      <p:sp>
        <p:nvSpPr>
          <p:cNvPr id="3" name="Content Placeholder 2"/>
          <p:cNvSpPr>
            <a:spLocks noGrp="1"/>
          </p:cNvSpPr>
          <p:nvPr>
            <p:ph idx="1"/>
          </p:nvPr>
        </p:nvSpPr>
        <p:spPr>
          <a:xfrm>
            <a:off x="3575224" y="273472"/>
            <a:ext cx="5111130" cy="5852294"/>
          </a:xfrm>
        </p:spPr>
        <p:txBody>
          <a:bodyPr/>
          <a:lstStyle>
            <a:lvl1pPr>
              <a:defRPr sz="2200"/>
            </a:lvl1pPr>
            <a:lvl2pPr>
              <a:defRPr sz="2000"/>
            </a:lvl2pPr>
            <a:lvl3pPr>
              <a:defRPr sz="17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647" y="1435448"/>
            <a:ext cx="3008189" cy="4690318"/>
          </a:xfrm>
        </p:spPr>
        <p:txBody>
          <a:bodyPr/>
          <a:lstStyle>
            <a:lvl1pPr marL="0" indent="0">
              <a:buNone/>
              <a:defRPr sz="1000"/>
            </a:lvl1pPr>
            <a:lvl2pPr marL="321457" indent="0">
              <a:buNone/>
              <a:defRPr sz="800"/>
            </a:lvl2pPr>
            <a:lvl3pPr marL="642915" indent="0">
              <a:buNone/>
              <a:defRPr sz="700"/>
            </a:lvl3pPr>
            <a:lvl4pPr marL="964372" indent="0">
              <a:buNone/>
              <a:defRPr sz="600"/>
            </a:lvl4pPr>
            <a:lvl5pPr marL="1285829" indent="0">
              <a:buNone/>
              <a:defRPr sz="600"/>
            </a:lvl5pPr>
            <a:lvl6pPr marL="1607287" indent="0">
              <a:buNone/>
              <a:defRPr sz="600"/>
            </a:lvl6pPr>
            <a:lvl7pPr marL="1928744" indent="0">
              <a:buNone/>
              <a:defRPr sz="600"/>
            </a:lvl7pPr>
            <a:lvl8pPr marL="2250201" indent="0">
              <a:buNone/>
              <a:defRPr sz="600"/>
            </a:lvl8pPr>
            <a:lvl9pPr marL="2571659" indent="0">
              <a:buNone/>
              <a:defRPr sz="6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9B9812B0-A8F2-4E4C-AD75-CF66688A0782}"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636319949"/>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635" y="4800824"/>
            <a:ext cx="5486177" cy="567035"/>
          </a:xfrm>
        </p:spPr>
        <p:txBody>
          <a:bodyPr/>
          <a:lstStyle>
            <a:lvl1pPr algn="l">
              <a:defRPr sz="1400" b="1"/>
            </a:lvl1pPr>
          </a:lstStyle>
          <a:p>
            <a:r>
              <a:rPr lang="en-US" smtClean="0"/>
              <a:t>Click to edit Master title style</a:t>
            </a:r>
            <a:endParaRPr lang="en-US"/>
          </a:p>
        </p:txBody>
      </p:sp>
      <p:sp>
        <p:nvSpPr>
          <p:cNvPr id="3" name="Picture Placeholder 2"/>
          <p:cNvSpPr>
            <a:spLocks noGrp="1"/>
          </p:cNvSpPr>
          <p:nvPr>
            <p:ph type="pic" idx="1"/>
          </p:nvPr>
        </p:nvSpPr>
        <p:spPr>
          <a:xfrm>
            <a:off x="1792635" y="612800"/>
            <a:ext cx="5486177" cy="4114354"/>
          </a:xfrm>
        </p:spPr>
        <p:txBody>
          <a:bodyPr/>
          <a:lstStyle>
            <a:lvl1pPr marL="0" indent="0">
              <a:buNone/>
              <a:defRPr sz="2200"/>
            </a:lvl1pPr>
            <a:lvl2pPr marL="321457" indent="0">
              <a:buNone/>
              <a:defRPr sz="2000"/>
            </a:lvl2pPr>
            <a:lvl3pPr marL="642915" indent="0">
              <a:buNone/>
              <a:defRPr sz="1700"/>
            </a:lvl3pPr>
            <a:lvl4pPr marL="964372" indent="0">
              <a:buNone/>
              <a:defRPr sz="1400"/>
            </a:lvl4pPr>
            <a:lvl5pPr marL="1285829" indent="0">
              <a:buNone/>
              <a:defRPr sz="1400"/>
            </a:lvl5pPr>
            <a:lvl6pPr marL="1607287" indent="0">
              <a:buNone/>
              <a:defRPr sz="1400"/>
            </a:lvl6pPr>
            <a:lvl7pPr marL="1928744" indent="0">
              <a:buNone/>
              <a:defRPr sz="1400"/>
            </a:lvl7pPr>
            <a:lvl8pPr marL="2250201" indent="0">
              <a:buNone/>
              <a:defRPr sz="1400"/>
            </a:lvl8pPr>
            <a:lvl9pPr marL="2571659" indent="0">
              <a:buNone/>
              <a:defRPr sz="1400"/>
            </a:lvl9pPr>
          </a:lstStyle>
          <a:p>
            <a:endParaRPr lang="en-US"/>
          </a:p>
        </p:txBody>
      </p:sp>
      <p:sp>
        <p:nvSpPr>
          <p:cNvPr id="4" name="Text Placeholder 3"/>
          <p:cNvSpPr>
            <a:spLocks noGrp="1"/>
          </p:cNvSpPr>
          <p:nvPr>
            <p:ph type="body" sz="half" idx="2"/>
          </p:nvPr>
        </p:nvSpPr>
        <p:spPr>
          <a:xfrm>
            <a:off x="1792635" y="5367859"/>
            <a:ext cx="5486177" cy="804788"/>
          </a:xfrm>
        </p:spPr>
        <p:txBody>
          <a:bodyPr/>
          <a:lstStyle>
            <a:lvl1pPr marL="0" indent="0">
              <a:buNone/>
              <a:defRPr sz="1000"/>
            </a:lvl1pPr>
            <a:lvl2pPr marL="321457" indent="0">
              <a:buNone/>
              <a:defRPr sz="800"/>
            </a:lvl2pPr>
            <a:lvl3pPr marL="642915" indent="0">
              <a:buNone/>
              <a:defRPr sz="700"/>
            </a:lvl3pPr>
            <a:lvl4pPr marL="964372" indent="0">
              <a:buNone/>
              <a:defRPr sz="600"/>
            </a:lvl4pPr>
            <a:lvl5pPr marL="1285829" indent="0">
              <a:buNone/>
              <a:defRPr sz="600"/>
            </a:lvl5pPr>
            <a:lvl6pPr marL="1607287" indent="0">
              <a:buNone/>
              <a:defRPr sz="600"/>
            </a:lvl6pPr>
            <a:lvl7pPr marL="1928744" indent="0">
              <a:buNone/>
              <a:defRPr sz="600"/>
            </a:lvl7pPr>
            <a:lvl8pPr marL="2250201" indent="0">
              <a:buNone/>
              <a:defRPr sz="600"/>
            </a:lvl8pPr>
            <a:lvl9pPr marL="2571659" indent="0">
              <a:buNone/>
              <a:defRPr sz="6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0A78F941-2442-4225-93C7-3458C28B0CF7}"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053929186"/>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EDAB1198-B2E5-4693-80D0-7AA734A4A89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928225812"/>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7082" y="232172"/>
            <a:ext cx="2085082" cy="6018609"/>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01836" y="232172"/>
            <a:ext cx="6148090" cy="601860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A09A1695-AD3B-46D8-A012-5EBE81E3987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010362500"/>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 y="934933"/>
            <a:ext cx="8685251"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smtClean="0"/>
              <a:t>Click to edit Master title style</a:t>
            </a:r>
            <a:endParaRPr lang="en-CA" dirty="0"/>
          </a:p>
        </p:txBody>
      </p:sp>
      <p:sp>
        <p:nvSpPr>
          <p:cNvPr id="16" name="Content Placeholder 15"/>
          <p:cNvSpPr>
            <a:spLocks noGrp="1"/>
          </p:cNvSpPr>
          <p:nvPr>
            <p:ph sz="quarter" idx="14"/>
          </p:nvPr>
        </p:nvSpPr>
        <p:spPr>
          <a:xfrm>
            <a:off x="457200" y="1243584"/>
            <a:ext cx="3886200" cy="5065522"/>
          </a:xfrm>
        </p:spPr>
        <p:txBody>
          <a:bodyPr/>
          <a:lstStyle>
            <a:lvl1pPr>
              <a:buClr>
                <a:srgbClr val="981E32"/>
              </a:buClr>
              <a:defRPr/>
            </a:lvl1pPr>
            <a:lvl2pPr>
              <a:buClr>
                <a:srgbClr val="981E32"/>
              </a:buClr>
              <a:buSzPct val="120000"/>
              <a:defRPr/>
            </a:lvl2pPr>
            <a:lvl3pPr>
              <a:buClr>
                <a:srgbClr val="981E32"/>
              </a:buClr>
              <a:buSzPct val="120000"/>
              <a:defRPr/>
            </a:lvl3pPr>
            <a:lvl4pPr>
              <a:buClr>
                <a:srgbClr val="981E32"/>
              </a:buClr>
              <a:buSzPct val="120000"/>
              <a:defRPr/>
            </a:lvl4pPr>
            <a:lvl5pPr>
              <a:buClr>
                <a:srgbClr val="981E32"/>
              </a:buClr>
              <a:buSzPct val="12000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
        <p:nvSpPr>
          <p:cNvPr id="11" name="Content Placeholder 15"/>
          <p:cNvSpPr>
            <a:spLocks noGrp="1"/>
          </p:cNvSpPr>
          <p:nvPr>
            <p:ph sz="quarter" idx="15"/>
          </p:nvPr>
        </p:nvSpPr>
        <p:spPr>
          <a:xfrm>
            <a:off x="4648200" y="1252729"/>
            <a:ext cx="3886200" cy="5065522"/>
          </a:xfrm>
        </p:spPr>
        <p:txBody>
          <a:bodyPr/>
          <a:lstStyle>
            <a:lvl1pPr>
              <a:buClr>
                <a:srgbClr val="981E32"/>
              </a:buClr>
              <a:defRPr/>
            </a:lvl1pPr>
            <a:lvl2pPr>
              <a:buClr>
                <a:srgbClr val="981E32"/>
              </a:buClr>
              <a:buSzPct val="120000"/>
              <a:defRPr/>
            </a:lvl2pPr>
            <a:lvl3pPr>
              <a:buClr>
                <a:srgbClr val="981E32"/>
              </a:buClr>
              <a:buSzPct val="120000"/>
              <a:defRPr/>
            </a:lvl3pPr>
            <a:lvl4pPr>
              <a:buClr>
                <a:srgbClr val="981E32"/>
              </a:buClr>
              <a:buSzPct val="120000"/>
              <a:defRPr/>
            </a:lvl4pPr>
            <a:lvl5pPr>
              <a:buClr>
                <a:srgbClr val="981E32"/>
              </a:buClr>
              <a:buSzPct val="12000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Tree>
    <p:extLst>
      <p:ext uri="{BB962C8B-B14F-4D97-AF65-F5344CB8AC3E}">
        <p14:creationId xmlns:p14="http://schemas.microsoft.com/office/powerpoint/2010/main" val="350323793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 line headline">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 y="934933"/>
            <a:ext cx="8685251"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smtClean="0"/>
              <a:t>Click to edit Master title style</a:t>
            </a:r>
            <a:endParaRPr lang="en-CA" dirty="0"/>
          </a:p>
        </p:txBody>
      </p:sp>
      <p:sp>
        <p:nvSpPr>
          <p:cNvPr id="5" name="Picture Placeholder 4"/>
          <p:cNvSpPr>
            <a:spLocks noGrp="1"/>
          </p:cNvSpPr>
          <p:nvPr>
            <p:ph type="pic" sz="quarter" idx="15"/>
          </p:nvPr>
        </p:nvSpPr>
        <p:spPr>
          <a:xfrm>
            <a:off x="3646488" y="1252728"/>
            <a:ext cx="2442340" cy="2481072"/>
          </a:xfrm>
        </p:spPr>
        <p:txBody>
          <a:bodyPr/>
          <a:lstStyle/>
          <a:p>
            <a:r>
              <a:rPr lang="en-US" dirty="0" smtClean="0"/>
              <a:t>Click icon to add picture</a:t>
            </a:r>
            <a:endParaRPr lang="en-CA" dirty="0"/>
          </a:p>
        </p:txBody>
      </p:sp>
      <p:sp>
        <p:nvSpPr>
          <p:cNvPr id="11" name="Picture Placeholder 4"/>
          <p:cNvSpPr>
            <a:spLocks noGrp="1"/>
          </p:cNvSpPr>
          <p:nvPr>
            <p:ph type="pic" sz="quarter" idx="16"/>
          </p:nvPr>
        </p:nvSpPr>
        <p:spPr>
          <a:xfrm>
            <a:off x="3646488" y="3886200"/>
            <a:ext cx="2442340" cy="2432050"/>
          </a:xfrm>
        </p:spPr>
        <p:txBody>
          <a:bodyPr/>
          <a:lstStyle/>
          <a:p>
            <a:r>
              <a:rPr lang="en-US" dirty="0" smtClean="0"/>
              <a:t>Click icon to add picture</a:t>
            </a:r>
            <a:endParaRPr lang="en-CA" dirty="0"/>
          </a:p>
        </p:txBody>
      </p:sp>
      <p:sp>
        <p:nvSpPr>
          <p:cNvPr id="13" name="Picture Placeholder 4"/>
          <p:cNvSpPr>
            <a:spLocks noGrp="1"/>
          </p:cNvSpPr>
          <p:nvPr>
            <p:ph type="pic" sz="quarter" idx="17"/>
          </p:nvPr>
        </p:nvSpPr>
        <p:spPr>
          <a:xfrm>
            <a:off x="6242954" y="1243584"/>
            <a:ext cx="2442340" cy="5065522"/>
          </a:xfrm>
        </p:spPr>
        <p:txBody>
          <a:bodyPr/>
          <a:lstStyle/>
          <a:p>
            <a:r>
              <a:rPr lang="en-US" dirty="0" smtClean="0"/>
              <a:t>Click icon to add picture</a:t>
            </a:r>
            <a:endParaRPr lang="en-CA" dirty="0"/>
          </a:p>
        </p:txBody>
      </p:sp>
      <p:sp>
        <p:nvSpPr>
          <p:cNvPr id="3" name="Content Placeholder 2"/>
          <p:cNvSpPr>
            <a:spLocks noGrp="1"/>
          </p:cNvSpPr>
          <p:nvPr>
            <p:ph sz="quarter" idx="18"/>
          </p:nvPr>
        </p:nvSpPr>
        <p:spPr>
          <a:xfrm>
            <a:off x="457200" y="1243584"/>
            <a:ext cx="3013075" cy="5065522"/>
          </a:xfrm>
        </p:spPr>
        <p:txBody>
          <a:bodyPr/>
          <a:lstStyle>
            <a:lvl2pPr>
              <a:buSzPct val="120000"/>
              <a:defRPr/>
            </a:lvl2pPr>
            <a:lvl3pPr>
              <a:buSzPct val="120000"/>
              <a:defRPr/>
            </a:lvl3pPr>
            <a:lvl4pPr>
              <a:buSzPct val="120000"/>
              <a:defRPr/>
            </a:lvl4pPr>
            <a:lvl5pPr>
              <a:buSzPct val="12000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Tree>
    <p:extLst>
      <p:ext uri="{BB962C8B-B14F-4D97-AF65-F5344CB8AC3E}">
        <p14:creationId xmlns:p14="http://schemas.microsoft.com/office/powerpoint/2010/main" val="266964617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and Chart on right">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252728"/>
          </a:xfrm>
          <a:prstGeom prst="rect">
            <a:avLst/>
          </a:prstGeom>
        </p:spPr>
      </p:pic>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1" y="934933"/>
            <a:ext cx="8685251" cy="202691"/>
          </a:xfrm>
          <a:prstGeom prst="rect">
            <a:avLst/>
          </a:prstGeom>
        </p:spPr>
      </p:pic>
      <p:sp>
        <p:nvSpPr>
          <p:cNvPr id="8" name="Slide Number Placeholder 7"/>
          <p:cNvSpPr>
            <a:spLocks noGrp="1"/>
          </p:cNvSpPr>
          <p:nvPr>
            <p:ph type="sldNum" sz="quarter" idx="11"/>
          </p:nvPr>
        </p:nvSpPr>
        <p:spPr/>
        <p:txBody>
          <a:bodyPr/>
          <a:lstStyle/>
          <a:p>
            <a:fld id="{5BD36294-2849-48A8-8531-5354CF3095D2}" type="slidenum">
              <a:rPr lang="en-US" smtClean="0"/>
              <a:pPr/>
              <a:t>‹#›</a:t>
            </a:fld>
            <a:endParaRPr lang="en-US" dirty="0"/>
          </a:p>
        </p:txBody>
      </p:sp>
      <p:sp>
        <p:nvSpPr>
          <p:cNvPr id="4" name="Title 3"/>
          <p:cNvSpPr>
            <a:spLocks noGrp="1"/>
          </p:cNvSpPr>
          <p:nvPr>
            <p:ph type="title"/>
          </p:nvPr>
        </p:nvSpPr>
        <p:spPr/>
        <p:txBody>
          <a:bodyPr/>
          <a:lstStyle/>
          <a:p>
            <a:r>
              <a:rPr lang="en-US" smtClean="0"/>
              <a:t>Click to edit Master title style</a:t>
            </a:r>
            <a:endParaRPr lang="en-CA" dirty="0"/>
          </a:p>
        </p:txBody>
      </p:sp>
      <p:sp>
        <p:nvSpPr>
          <p:cNvPr id="3" name="Chart Placeholder 2"/>
          <p:cNvSpPr>
            <a:spLocks noGrp="1"/>
          </p:cNvSpPr>
          <p:nvPr>
            <p:ph type="chart" sz="quarter" idx="15"/>
          </p:nvPr>
        </p:nvSpPr>
        <p:spPr>
          <a:xfrm>
            <a:off x="6007100" y="1243584"/>
            <a:ext cx="2667000" cy="5065522"/>
          </a:xfrm>
        </p:spPr>
        <p:txBody>
          <a:bodyPr/>
          <a:lstStyle/>
          <a:p>
            <a:r>
              <a:rPr lang="en-US" smtClean="0"/>
              <a:t>Click icon to add chart</a:t>
            </a:r>
            <a:endParaRPr lang="en-CA" dirty="0"/>
          </a:p>
        </p:txBody>
      </p:sp>
      <p:sp>
        <p:nvSpPr>
          <p:cNvPr id="5" name="Content Placeholder 4"/>
          <p:cNvSpPr>
            <a:spLocks noGrp="1"/>
          </p:cNvSpPr>
          <p:nvPr>
            <p:ph sz="quarter" idx="16"/>
          </p:nvPr>
        </p:nvSpPr>
        <p:spPr>
          <a:xfrm>
            <a:off x="457200" y="1243584"/>
            <a:ext cx="5484812" cy="5065522"/>
          </a:xfrm>
        </p:spPr>
        <p:txBody>
          <a:bodyPr/>
          <a:lstStyle>
            <a:lvl2pPr>
              <a:buSzPct val="120000"/>
              <a:defRPr/>
            </a:lvl2pPr>
            <a:lvl3pPr>
              <a:buSzPct val="120000"/>
              <a:defRPr/>
            </a:lvl3pPr>
            <a:lvl4pPr>
              <a:buSzPct val="120000"/>
              <a:defRPr/>
            </a:lvl4pPr>
            <a:lvl5pPr>
              <a:buSzPct val="12000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Tree>
    <p:extLst>
      <p:ext uri="{BB962C8B-B14F-4D97-AF65-F5344CB8AC3E}">
        <p14:creationId xmlns:p14="http://schemas.microsoft.com/office/powerpoint/2010/main" val="59547248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0" y="0"/>
            <a:ext cx="9144000" cy="6858000"/>
          </a:xfrm>
        </p:spPr>
        <p:txBody>
          <a:bodyPr lIns="432000"/>
          <a:lstStyle>
            <a:lvl1pPr>
              <a:defRPr b="1" baseline="0">
                <a:solidFill>
                  <a:srgbClr val="FF0000"/>
                </a:solidFill>
              </a:defRPr>
            </a:lvl1pPr>
          </a:lstStyle>
          <a:p>
            <a:r>
              <a:rPr lang="en-CA" dirty="0" smtClean="0"/>
              <a:t/>
            </a:r>
            <a:br>
              <a:rPr lang="en-CA" dirty="0" smtClean="0"/>
            </a:br>
            <a:r>
              <a:rPr lang="en-CA" dirty="0" smtClean="0"/>
              <a:t/>
            </a:r>
            <a:br>
              <a:rPr lang="en-CA" dirty="0" smtClean="0"/>
            </a:br>
            <a:r>
              <a:rPr lang="en-CA" dirty="0" smtClean="0"/>
              <a:t/>
            </a:r>
            <a:br>
              <a:rPr lang="en-CA" dirty="0" smtClean="0"/>
            </a:br>
            <a:r>
              <a:rPr lang="en-CA" dirty="0" smtClean="0"/>
              <a:t/>
            </a:r>
            <a:br>
              <a:rPr lang="en-CA" dirty="0" smtClean="0"/>
            </a:br>
            <a:r>
              <a:rPr lang="en-CA" dirty="0" smtClean="0"/>
              <a:t/>
            </a:r>
            <a:br>
              <a:rPr lang="en-CA" dirty="0" smtClean="0"/>
            </a:br>
            <a:r>
              <a:rPr lang="en-CA" dirty="0" smtClean="0"/>
              <a:t/>
            </a:r>
            <a:br>
              <a:rPr lang="en-CA" dirty="0" smtClean="0"/>
            </a:br>
            <a:r>
              <a:rPr lang="en-CA" dirty="0" smtClean="0"/>
              <a:t>***INSTRUCTIONS ON HOW TO APPLY IMAGE MASKING TO SLIDE LAYOUT***</a:t>
            </a:r>
            <a:br>
              <a:rPr lang="en-CA" dirty="0" smtClean="0"/>
            </a:br>
            <a:r>
              <a:rPr lang="en-CA" dirty="0" smtClean="0"/>
              <a:t>STEP 1: Click icon to insert image</a:t>
            </a:r>
            <a:br>
              <a:rPr lang="en-CA" dirty="0" smtClean="0"/>
            </a:br>
            <a:r>
              <a:rPr lang="en-CA" dirty="0" smtClean="0"/>
              <a:t>STEP 2: Once image is inserted, right-click image, and choose ‘Send to Back’</a:t>
            </a:r>
          </a:p>
        </p:txBody>
      </p:sp>
      <p:sp>
        <p:nvSpPr>
          <p:cNvPr id="4" name="Title 3"/>
          <p:cNvSpPr>
            <a:spLocks noGrp="1"/>
          </p:cNvSpPr>
          <p:nvPr>
            <p:ph type="title"/>
          </p:nvPr>
        </p:nvSpPr>
        <p:spPr/>
        <p:txBody>
          <a:bodyPr/>
          <a:lstStyle/>
          <a:p>
            <a:r>
              <a:rPr lang="en-US" smtClean="0"/>
              <a:t>Click to edit Master title style</a:t>
            </a:r>
            <a:endParaRPr lang="en-CA" dirty="0"/>
          </a:p>
        </p:txBody>
      </p:sp>
    </p:spTree>
    <p:extLst>
      <p:ext uri="{BB962C8B-B14F-4D97-AF65-F5344CB8AC3E}">
        <p14:creationId xmlns:p14="http://schemas.microsoft.com/office/powerpoint/2010/main" val="12769166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idx="10"/>
          </p:nvPr>
        </p:nvSpPr>
        <p:spPr/>
        <p:txBody>
          <a:bodyPr/>
          <a:lstStyle>
            <a:lvl1pPr>
              <a:defRPr/>
            </a:lvl1pPr>
          </a:lstStyle>
          <a:p>
            <a:endParaRPr lang="en-US"/>
          </a:p>
        </p:txBody>
      </p:sp>
    </p:spTree>
    <p:extLst>
      <p:ext uri="{BB962C8B-B14F-4D97-AF65-F5344CB8AC3E}">
        <p14:creationId xmlns:p14="http://schemas.microsoft.com/office/powerpoint/2010/main" val="9829493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idx="10"/>
          </p:nvPr>
        </p:nvSpPr>
        <p:spPr/>
        <p:txBody>
          <a:bodyPr/>
          <a:lstStyle>
            <a:lvl1pPr>
              <a:defRPr/>
            </a:lvl1pPr>
          </a:lstStyle>
          <a:p>
            <a:endParaRPr lang="en-US"/>
          </a:p>
        </p:txBody>
      </p:sp>
    </p:spTree>
    <p:extLst>
      <p:ext uri="{BB962C8B-B14F-4D97-AF65-F5344CB8AC3E}">
        <p14:creationId xmlns:p14="http://schemas.microsoft.com/office/powerpoint/2010/main" val="42780901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endParaRPr lang="en-US"/>
          </a:p>
        </p:txBody>
      </p:sp>
    </p:spTree>
    <p:extLst>
      <p:ext uri="{BB962C8B-B14F-4D97-AF65-F5344CB8AC3E}">
        <p14:creationId xmlns:p14="http://schemas.microsoft.com/office/powerpoint/2010/main" val="63777568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image" Target="../media/image6.jpeg"/><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5" Type="http://schemas.openxmlformats.org/officeDocument/2006/relationships/image" Target="../media/image8.png"/><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image" Target="../media/image7.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1822" y="129091"/>
            <a:ext cx="8103570" cy="753033"/>
          </a:xfrm>
          <a:prstGeom prst="rect">
            <a:avLst/>
          </a:prstGeom>
        </p:spPr>
        <p:txBody>
          <a:bodyPr vert="horz" lIns="0" tIns="0" rIns="0" bIns="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243584"/>
            <a:ext cx="8109919" cy="5029200"/>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8566150" y="6318251"/>
            <a:ext cx="318932" cy="539750"/>
          </a:xfrm>
          <a:prstGeom prst="rect">
            <a:avLst/>
          </a:prstGeom>
        </p:spPr>
        <p:txBody>
          <a:bodyPr vert="horz" lIns="72000" tIns="57600" rIns="72000" bIns="45720" rtlCol="0" anchor="ctr"/>
          <a:lstStyle>
            <a:lvl1pPr algn="l">
              <a:defRPr sz="1100" b="0">
                <a:solidFill>
                  <a:schemeClr val="tx1"/>
                </a:solidFill>
                <a:latin typeface="Arial" pitchFamily="34" charset="0"/>
                <a:cs typeface="Arial" pitchFamily="34" charset="0"/>
              </a:defRPr>
            </a:lvl1pPr>
          </a:lstStyle>
          <a:p>
            <a:fld id="{5BD36294-2849-48A8-8531-5354CF3095D2}" type="slidenum">
              <a:rPr lang="en-US" smtClean="0"/>
              <a:pPr/>
              <a:t>‹#›</a:t>
            </a:fld>
            <a:endParaRPr lang="en-US" dirty="0"/>
          </a:p>
        </p:txBody>
      </p:sp>
    </p:spTree>
    <p:extLst>
      <p:ext uri="{BB962C8B-B14F-4D97-AF65-F5344CB8AC3E}">
        <p14:creationId xmlns:p14="http://schemas.microsoft.com/office/powerpoint/2010/main" val="481531331"/>
      </p:ext>
    </p:extLst>
  </p:cSld>
  <p:clrMap bg1="lt1" tx1="dk1" bg2="lt2" tx2="dk2" accent1="accent1" accent2="accent2" accent3="accent3" accent4="accent4" accent5="accent5" accent6="accent6" hlink="hlink" folHlink="folHlink"/>
  <p:sldLayoutIdLst>
    <p:sldLayoutId id="2147483649" r:id="rId1"/>
    <p:sldLayoutId id="2147483670" r:id="rId2"/>
    <p:sldLayoutId id="2147483674" r:id="rId3"/>
    <p:sldLayoutId id="2147483671" r:id="rId4"/>
    <p:sldLayoutId id="2147483672" r:id="rId5"/>
    <p:sldLayoutId id="2147483673" r:id="rId6"/>
  </p:sldLayoutIdLst>
  <p:timing>
    <p:tnLst>
      <p:par>
        <p:cTn id="1" dur="indefinite" restart="never" nodeType="tmRoot"/>
      </p:par>
    </p:tnLst>
  </p:timing>
  <p:hf hdr="0" dt="0"/>
  <p:txStyles>
    <p:titleStyle>
      <a:lvl1pPr algn="l" defTabSz="914400" rtl="0" eaLnBrk="1" latinLnBrk="0" hangingPunct="1">
        <a:spcBef>
          <a:spcPct val="0"/>
        </a:spcBef>
        <a:buNone/>
        <a:defRPr sz="2400" b="1" kern="1200">
          <a:solidFill>
            <a:schemeClr val="bg2"/>
          </a:solidFill>
          <a:latin typeface="Arial" pitchFamily="34" charset="0"/>
          <a:ea typeface="+mj-ea"/>
          <a:cs typeface="Arial" pitchFamily="34" charset="0"/>
        </a:defRPr>
      </a:lvl1pPr>
    </p:titleStyle>
    <p:bodyStyle>
      <a:lvl1pPr marL="0" indent="0" algn="l" defTabSz="914400" rtl="0" eaLnBrk="1" latinLnBrk="0" hangingPunct="1">
        <a:lnSpc>
          <a:spcPct val="120000"/>
        </a:lnSpc>
        <a:spcBef>
          <a:spcPts val="0"/>
        </a:spcBef>
        <a:spcAft>
          <a:spcPts val="300"/>
        </a:spcAft>
        <a:buClr>
          <a:schemeClr val="tx1"/>
        </a:buClr>
        <a:buFont typeface="Arial" pitchFamily="34" charset="0"/>
        <a:buNone/>
        <a:defRPr sz="2400" b="0" kern="1200" baseline="0">
          <a:solidFill>
            <a:schemeClr val="tx1"/>
          </a:solidFill>
          <a:latin typeface="Arial" pitchFamily="34" charset="0"/>
          <a:ea typeface="+mn-ea"/>
          <a:cs typeface="Arial" pitchFamily="34" charset="0"/>
        </a:defRPr>
      </a:lvl1pPr>
      <a:lvl2pPr marL="457200" indent="-223838" algn="l" defTabSz="914400" rtl="0" eaLnBrk="1" latinLnBrk="0" hangingPunct="1">
        <a:lnSpc>
          <a:spcPct val="120000"/>
        </a:lnSpc>
        <a:spcBef>
          <a:spcPts val="0"/>
        </a:spcBef>
        <a:spcAft>
          <a:spcPts val="0"/>
        </a:spcAft>
        <a:buClr>
          <a:schemeClr val="bg2"/>
        </a:buClr>
        <a:buSzPct val="120000"/>
        <a:buFont typeface="Arial" pitchFamily="34" charset="0"/>
        <a:buChar char="•"/>
        <a:defRPr sz="2200" kern="1200">
          <a:solidFill>
            <a:schemeClr val="tx1"/>
          </a:solidFill>
          <a:latin typeface="Arial" pitchFamily="34" charset="0"/>
          <a:ea typeface="+mn-ea"/>
          <a:cs typeface="Arial" pitchFamily="34" charset="0"/>
        </a:defRPr>
      </a:lvl2pPr>
      <a:lvl3pPr marL="690563" indent="-233363" algn="l" defTabSz="914400" rtl="0" eaLnBrk="1" latinLnBrk="0" hangingPunct="1">
        <a:lnSpc>
          <a:spcPct val="120000"/>
        </a:lnSpc>
        <a:spcBef>
          <a:spcPts val="0"/>
        </a:spcBef>
        <a:buClr>
          <a:schemeClr val="bg2"/>
        </a:buClr>
        <a:buSzPct val="120000"/>
        <a:buFont typeface="Arial" pitchFamily="34" charset="0"/>
        <a:buChar char="-"/>
        <a:defRPr sz="2000" kern="1200">
          <a:solidFill>
            <a:schemeClr val="tx1"/>
          </a:solidFill>
          <a:latin typeface="Arial" pitchFamily="34" charset="0"/>
          <a:ea typeface="+mn-ea"/>
          <a:cs typeface="Arial" pitchFamily="34" charset="0"/>
        </a:defRPr>
      </a:lvl3pPr>
      <a:lvl4pPr marL="914400" indent="-223838" algn="l" defTabSz="914400" rtl="0" eaLnBrk="1" latinLnBrk="0" hangingPunct="1">
        <a:lnSpc>
          <a:spcPct val="120000"/>
        </a:lnSpc>
        <a:spcBef>
          <a:spcPts val="0"/>
        </a:spcBef>
        <a:buClr>
          <a:schemeClr val="bg2"/>
        </a:buClr>
        <a:buSzPct val="120000"/>
        <a:buFont typeface="Arial" pitchFamily="34" charset="0"/>
        <a:buChar char="•"/>
        <a:defRPr sz="1800" kern="1200">
          <a:solidFill>
            <a:schemeClr val="tx1"/>
          </a:solidFill>
          <a:latin typeface="Arial" pitchFamily="34" charset="0"/>
          <a:ea typeface="+mn-ea"/>
          <a:cs typeface="Arial" pitchFamily="34" charset="0"/>
        </a:defRPr>
      </a:lvl4pPr>
      <a:lvl5pPr marL="1147763" indent="-233363" algn="l" defTabSz="914400" rtl="0" eaLnBrk="1" latinLnBrk="0" hangingPunct="1">
        <a:lnSpc>
          <a:spcPct val="120000"/>
        </a:lnSpc>
        <a:spcBef>
          <a:spcPts val="0"/>
        </a:spcBef>
        <a:buClr>
          <a:schemeClr val="bg2"/>
        </a:buClr>
        <a:buSzPct val="120000"/>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tile tx="0" ty="0" sx="100000" sy="100000" flip="none" algn="tl"/>
        </a:blipFill>
        <a:effectLst/>
      </p:bgPr>
    </p:bg>
    <p:spTree>
      <p:nvGrpSpPr>
        <p:cNvPr id="1" name=""/>
        <p:cNvGrpSpPr/>
        <p:nvPr/>
      </p:nvGrpSpPr>
      <p:grpSpPr>
        <a:xfrm>
          <a:off x="0" y="0"/>
          <a:ext cx="0" cy="0"/>
          <a:chOff x="0" y="0"/>
          <a:chExt cx="0" cy="0"/>
        </a:xfrm>
      </p:grpSpPr>
      <p:pic>
        <p:nvPicPr>
          <p:cNvPr id="3073" name="Picture 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074" name="Picture 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77800" y="-71438"/>
            <a:ext cx="2178050" cy="135731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075" name="Rectangle 3"/>
          <p:cNvSpPr>
            <a:spLocks noChangeArrowheads="1"/>
          </p:cNvSpPr>
          <p:nvPr/>
        </p:nvSpPr>
        <p:spPr bwMode="auto">
          <a:xfrm>
            <a:off x="0" y="0"/>
            <a:ext cx="1588" cy="15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defTabSz="449263" fontAlgn="base">
              <a:spcBef>
                <a:spcPct val="0"/>
              </a:spcBef>
              <a:spcAft>
                <a:spcPct val="0"/>
              </a:spcAft>
              <a:buClr>
                <a:srgbClr val="000000"/>
              </a:buClr>
              <a:buSzPct val="100000"/>
              <a:buFont typeface="Times New Roman" pitchFamily="16" charset="0"/>
              <a:buNone/>
            </a:pPr>
            <a:endParaRPr lang="en-US" smtClean="0">
              <a:solidFill>
                <a:srgbClr val="FFFFFF"/>
              </a:solidFill>
              <a:latin typeface="Arial" charset="0"/>
              <a:cs typeface="Arial" charset="0"/>
            </a:endParaRPr>
          </a:p>
        </p:txBody>
      </p:sp>
      <p:sp>
        <p:nvSpPr>
          <p:cNvPr id="3076" name="Line 4"/>
          <p:cNvSpPr>
            <a:spLocks noChangeShapeType="1"/>
          </p:cNvSpPr>
          <p:nvPr/>
        </p:nvSpPr>
        <p:spPr bwMode="auto">
          <a:xfrm>
            <a:off x="2500313" y="785813"/>
            <a:ext cx="6643687" cy="1587"/>
          </a:xfrm>
          <a:prstGeom prst="line">
            <a:avLst/>
          </a:prstGeom>
          <a:noFill/>
          <a:ln w="19080">
            <a:solidFill>
              <a:srgbClr val="501F74"/>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449263" fontAlgn="base">
              <a:spcBef>
                <a:spcPct val="0"/>
              </a:spcBef>
              <a:spcAft>
                <a:spcPct val="0"/>
              </a:spcAft>
              <a:buClr>
                <a:srgbClr val="000000"/>
              </a:buClr>
              <a:buSzPct val="100000"/>
              <a:buFont typeface="Times New Roman" pitchFamily="16" charset="0"/>
              <a:buNone/>
            </a:pPr>
            <a:endParaRPr lang="en-US" smtClean="0">
              <a:solidFill>
                <a:srgbClr val="FFFFFF"/>
              </a:solidFill>
              <a:latin typeface="Arial" charset="0"/>
              <a:cs typeface="Arial" charset="0"/>
            </a:endParaRPr>
          </a:p>
        </p:txBody>
      </p:sp>
      <p:sp>
        <p:nvSpPr>
          <p:cNvPr id="3077" name="Text Box 5"/>
          <p:cNvSpPr txBox="1">
            <a:spLocks noChangeArrowheads="1"/>
          </p:cNvSpPr>
          <p:nvPr/>
        </p:nvSpPr>
        <p:spPr bwMode="auto">
          <a:xfrm>
            <a:off x="8572500" y="6500813"/>
            <a:ext cx="571500" cy="285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cs typeface="Arial"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cs typeface="Arial"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cs typeface="Arial"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cs typeface="Arial"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cs typeface="Arial" charset="0"/>
              </a:defRPr>
            </a:lvl5pPr>
            <a:lvl6pPr marL="2514600" indent="-228600" defTabSz="449263" fontAlgn="base">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cs typeface="Arial" charset="0"/>
              </a:defRPr>
            </a:lvl6pPr>
            <a:lvl7pPr marL="2971800" indent="-228600" defTabSz="449263" fontAlgn="base">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cs typeface="Arial" charset="0"/>
              </a:defRPr>
            </a:lvl7pPr>
            <a:lvl8pPr marL="3429000" indent="-228600" defTabSz="449263" fontAlgn="base">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cs typeface="Arial" charset="0"/>
              </a:defRPr>
            </a:lvl8pPr>
            <a:lvl9pPr marL="3886200" indent="-228600" defTabSz="449263" fontAlgn="base">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rgbClr val="000000"/>
                </a:solidFill>
                <a:latin typeface="Arial" charset="0"/>
                <a:cs typeface="Arial" charset="0"/>
              </a:defRPr>
            </a:lvl9pPr>
          </a:lstStyle>
          <a:p>
            <a:pPr algn="r" defTabSz="449263" fontAlgn="base">
              <a:spcBef>
                <a:spcPct val="0"/>
              </a:spcBef>
              <a:spcAft>
                <a:spcPct val="0"/>
              </a:spcAft>
              <a:buSzPct val="100000"/>
            </a:pPr>
            <a:fld id="{4FEEE0A9-E3C9-458A-927F-1DA5755A9915}" type="slidenum">
              <a:rPr lang="fr-FR" sz="1200" smtClean="0">
                <a:solidFill>
                  <a:srgbClr val="C3004A"/>
                </a:solidFill>
                <a:latin typeface="Arial Bold" charset="0"/>
              </a:rPr>
              <a:pPr algn="r" defTabSz="449263" fontAlgn="base">
                <a:spcBef>
                  <a:spcPct val="0"/>
                </a:spcBef>
                <a:spcAft>
                  <a:spcPct val="0"/>
                </a:spcAft>
                <a:buSzPct val="100000"/>
              </a:pPr>
              <a:t>‹#›</a:t>
            </a:fld>
            <a:endParaRPr lang="fr-FR" sz="1200" smtClean="0">
              <a:solidFill>
                <a:srgbClr val="C3004A"/>
              </a:solidFill>
              <a:latin typeface="Arial Bold" charset="0"/>
            </a:endParaRPr>
          </a:p>
        </p:txBody>
      </p:sp>
      <p:sp>
        <p:nvSpPr>
          <p:cNvPr id="3078" name="Rectangle 6"/>
          <p:cNvSpPr>
            <a:spLocks noGrp="1" noChangeArrowheads="1"/>
          </p:cNvSpPr>
          <p:nvPr>
            <p:ph type="title"/>
          </p:nvPr>
        </p:nvSpPr>
        <p:spPr bwMode="auto">
          <a:xfrm>
            <a:off x="1609725" y="-303213"/>
            <a:ext cx="8228013" cy="14335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p>
            <a:pPr lvl="0"/>
            <a:r>
              <a:rPr lang="en-GB" smtClean="0"/>
              <a:t>Cliquez pour éditer le format du texte-titre</a:t>
            </a:r>
          </a:p>
        </p:txBody>
      </p:sp>
      <p:sp>
        <p:nvSpPr>
          <p:cNvPr id="3079" name="Rectangle 7"/>
          <p:cNvSpPr>
            <a:spLocks noGrp="1" noChangeArrowheads="1"/>
          </p:cNvSpPr>
          <p:nvPr>
            <p:ph type="body" idx="1"/>
          </p:nvPr>
        </p:nvSpPr>
        <p:spPr bwMode="auto">
          <a:xfrm>
            <a:off x="457200" y="1600200"/>
            <a:ext cx="8228013" cy="39766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GB" smtClean="0"/>
              <a:t>Cliquez pour éditer le format du plan de texte</a:t>
            </a:r>
          </a:p>
          <a:p>
            <a:pPr lvl="1"/>
            <a:r>
              <a:rPr lang="en-GB" smtClean="0"/>
              <a:t>Second niveau de plan</a:t>
            </a:r>
          </a:p>
          <a:p>
            <a:pPr lvl="2"/>
            <a:r>
              <a:rPr lang="en-GB" smtClean="0"/>
              <a:t>Troisième niveau de plan</a:t>
            </a:r>
          </a:p>
          <a:p>
            <a:pPr lvl="3"/>
            <a:r>
              <a:rPr lang="en-GB" smtClean="0"/>
              <a:t>Quatrième niveau de plan</a:t>
            </a:r>
          </a:p>
          <a:p>
            <a:pPr lvl="4"/>
            <a:r>
              <a:rPr lang="en-GB" smtClean="0"/>
              <a:t>Cinquième niveau de plan</a:t>
            </a:r>
          </a:p>
          <a:p>
            <a:pPr lvl="4"/>
            <a:r>
              <a:rPr lang="en-GB" smtClean="0"/>
              <a:t>Sixième niveau de plan</a:t>
            </a:r>
          </a:p>
          <a:p>
            <a:pPr lvl="4"/>
            <a:r>
              <a:rPr lang="en-GB" smtClean="0"/>
              <a:t>Septième niveau de plan</a:t>
            </a:r>
          </a:p>
        </p:txBody>
      </p:sp>
      <p:sp>
        <p:nvSpPr>
          <p:cNvPr id="3080" name="Rectangle 8"/>
          <p:cNvSpPr>
            <a:spLocks noGrp="1" noChangeArrowheads="1"/>
          </p:cNvSpPr>
          <p:nvPr>
            <p:ph type="dt"/>
          </p:nvPr>
        </p:nvSpPr>
        <p:spPr bwMode="auto">
          <a:xfrm>
            <a:off x="157163" y="6402388"/>
            <a:ext cx="1712912" cy="3635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ctr" anchorCtr="0" compatLnSpc="1">
            <a:prstTxWarp prst="textNoShape">
              <a:avLst/>
            </a:prstTxWarp>
          </a:bodyPr>
          <a:lstStyle>
            <a:lvl1pPr>
              <a:lnSpc>
                <a:spcPct val="93000"/>
              </a:lnSpc>
              <a:tabLst>
                <a:tab pos="723900" algn="l"/>
                <a:tab pos="1447800" algn="l"/>
              </a:tabLst>
              <a:defRPr sz="1400">
                <a:solidFill>
                  <a:srgbClr val="000000"/>
                </a:solidFill>
                <a:latin typeface="Times New Roman" pitchFamily="16" charset="0"/>
              </a:defRPr>
            </a:lvl1pPr>
          </a:lstStyle>
          <a:p>
            <a:pPr defTabSz="449263" fontAlgn="base">
              <a:spcBef>
                <a:spcPct val="0"/>
              </a:spcBef>
              <a:spcAft>
                <a:spcPct val="0"/>
              </a:spcAft>
              <a:buClr>
                <a:srgbClr val="000000"/>
              </a:buClr>
              <a:buSzPct val="100000"/>
              <a:buFont typeface="Times New Roman" pitchFamily="16" charset="0"/>
              <a:buNone/>
            </a:pPr>
            <a:endParaRPr lang="en-US" smtClean="0">
              <a:cs typeface="Arial" charset="0"/>
            </a:endParaRPr>
          </a:p>
        </p:txBody>
      </p:sp>
    </p:spTree>
    <p:extLst>
      <p:ext uri="{BB962C8B-B14F-4D97-AF65-F5344CB8AC3E}">
        <p14:creationId xmlns:p14="http://schemas.microsoft.com/office/powerpoint/2010/main" val="4044263311"/>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ctr" defTabSz="449263" rtl="0" eaLnBrk="0" fontAlgn="base" hangingPunct="0">
        <a:spcBef>
          <a:spcPct val="0"/>
        </a:spcBef>
        <a:spcAft>
          <a:spcPct val="0"/>
        </a:spcAft>
        <a:buClr>
          <a:srgbClr val="000000"/>
        </a:buClr>
        <a:buSzPct val="100000"/>
        <a:buFont typeface="Times New Roman" pitchFamily="16" charset="0"/>
        <a:defRPr sz="3200" b="1">
          <a:solidFill>
            <a:srgbClr val="77216F"/>
          </a:solidFill>
          <a:latin typeface="+mj-lt"/>
          <a:ea typeface="+mj-ea"/>
          <a:cs typeface="+mj-cs"/>
        </a:defRPr>
      </a:lvl1pPr>
      <a:lvl2pPr marL="742950" indent="-285750" algn="ctr" defTabSz="449263" rtl="0" eaLnBrk="0" fontAlgn="base" hangingPunct="0">
        <a:spcBef>
          <a:spcPct val="0"/>
        </a:spcBef>
        <a:spcAft>
          <a:spcPct val="0"/>
        </a:spcAft>
        <a:buClr>
          <a:srgbClr val="000000"/>
        </a:buClr>
        <a:buSzPct val="100000"/>
        <a:buFont typeface="Times New Roman" pitchFamily="16" charset="0"/>
        <a:defRPr sz="3200" b="1">
          <a:solidFill>
            <a:srgbClr val="77216F"/>
          </a:solidFill>
          <a:latin typeface="Calibri" pitchFamily="32" charset="0"/>
          <a:ea typeface="WenQuanYi Micro Hei" charset="0"/>
          <a:cs typeface="WenQuanYi Micro Hei" charset="0"/>
        </a:defRPr>
      </a:lvl2pPr>
      <a:lvl3pPr marL="1143000" indent="-228600" algn="ctr" defTabSz="449263" rtl="0" eaLnBrk="0" fontAlgn="base" hangingPunct="0">
        <a:spcBef>
          <a:spcPct val="0"/>
        </a:spcBef>
        <a:spcAft>
          <a:spcPct val="0"/>
        </a:spcAft>
        <a:buClr>
          <a:srgbClr val="000000"/>
        </a:buClr>
        <a:buSzPct val="100000"/>
        <a:buFont typeface="Times New Roman" pitchFamily="16" charset="0"/>
        <a:defRPr sz="3200" b="1">
          <a:solidFill>
            <a:srgbClr val="77216F"/>
          </a:solidFill>
          <a:latin typeface="Calibri" pitchFamily="32" charset="0"/>
          <a:ea typeface="WenQuanYi Micro Hei" charset="0"/>
          <a:cs typeface="WenQuanYi Micro Hei" charset="0"/>
        </a:defRPr>
      </a:lvl3pPr>
      <a:lvl4pPr marL="1600200" indent="-228600" algn="ctr" defTabSz="449263" rtl="0" eaLnBrk="0" fontAlgn="base" hangingPunct="0">
        <a:spcBef>
          <a:spcPct val="0"/>
        </a:spcBef>
        <a:spcAft>
          <a:spcPct val="0"/>
        </a:spcAft>
        <a:buClr>
          <a:srgbClr val="000000"/>
        </a:buClr>
        <a:buSzPct val="100000"/>
        <a:buFont typeface="Times New Roman" pitchFamily="16" charset="0"/>
        <a:defRPr sz="3200" b="1">
          <a:solidFill>
            <a:srgbClr val="77216F"/>
          </a:solidFill>
          <a:latin typeface="Calibri" pitchFamily="32" charset="0"/>
          <a:ea typeface="WenQuanYi Micro Hei" charset="0"/>
          <a:cs typeface="WenQuanYi Micro Hei" charset="0"/>
        </a:defRPr>
      </a:lvl4pPr>
      <a:lvl5pPr marL="2057400" indent="-228600" algn="ctr" defTabSz="449263" rtl="0" eaLnBrk="0" fontAlgn="base" hangingPunct="0">
        <a:spcBef>
          <a:spcPct val="0"/>
        </a:spcBef>
        <a:spcAft>
          <a:spcPct val="0"/>
        </a:spcAft>
        <a:buClr>
          <a:srgbClr val="000000"/>
        </a:buClr>
        <a:buSzPct val="100000"/>
        <a:buFont typeface="Times New Roman" pitchFamily="16" charset="0"/>
        <a:defRPr sz="3200" b="1">
          <a:solidFill>
            <a:srgbClr val="77216F"/>
          </a:solidFill>
          <a:latin typeface="Calibri" pitchFamily="32" charset="0"/>
          <a:ea typeface="WenQuanYi Micro Hei" charset="0"/>
          <a:cs typeface="WenQuanYi Micro Hei" charset="0"/>
        </a:defRPr>
      </a:lvl5pPr>
      <a:lvl6pPr marL="2514600" indent="-228600" algn="ctr" defTabSz="449263" rtl="0" eaLnBrk="0" fontAlgn="base" hangingPunct="0">
        <a:spcBef>
          <a:spcPct val="0"/>
        </a:spcBef>
        <a:spcAft>
          <a:spcPct val="0"/>
        </a:spcAft>
        <a:buClr>
          <a:srgbClr val="000000"/>
        </a:buClr>
        <a:buSzPct val="100000"/>
        <a:buFont typeface="Times New Roman" pitchFamily="16" charset="0"/>
        <a:defRPr sz="3200" b="1">
          <a:solidFill>
            <a:srgbClr val="77216F"/>
          </a:solidFill>
          <a:latin typeface="Calibri" pitchFamily="32" charset="0"/>
          <a:ea typeface="WenQuanYi Micro Hei" charset="0"/>
          <a:cs typeface="WenQuanYi Micro Hei" charset="0"/>
        </a:defRPr>
      </a:lvl6pPr>
      <a:lvl7pPr marL="2971800" indent="-228600" algn="ctr" defTabSz="449263" rtl="0" eaLnBrk="0" fontAlgn="base" hangingPunct="0">
        <a:spcBef>
          <a:spcPct val="0"/>
        </a:spcBef>
        <a:spcAft>
          <a:spcPct val="0"/>
        </a:spcAft>
        <a:buClr>
          <a:srgbClr val="000000"/>
        </a:buClr>
        <a:buSzPct val="100000"/>
        <a:buFont typeface="Times New Roman" pitchFamily="16" charset="0"/>
        <a:defRPr sz="3200" b="1">
          <a:solidFill>
            <a:srgbClr val="77216F"/>
          </a:solidFill>
          <a:latin typeface="Calibri" pitchFamily="32" charset="0"/>
          <a:ea typeface="WenQuanYi Micro Hei" charset="0"/>
          <a:cs typeface="WenQuanYi Micro Hei" charset="0"/>
        </a:defRPr>
      </a:lvl7pPr>
      <a:lvl8pPr marL="3429000" indent="-228600" algn="ctr" defTabSz="449263" rtl="0" eaLnBrk="0" fontAlgn="base" hangingPunct="0">
        <a:spcBef>
          <a:spcPct val="0"/>
        </a:spcBef>
        <a:spcAft>
          <a:spcPct val="0"/>
        </a:spcAft>
        <a:buClr>
          <a:srgbClr val="000000"/>
        </a:buClr>
        <a:buSzPct val="100000"/>
        <a:buFont typeface="Times New Roman" pitchFamily="16" charset="0"/>
        <a:defRPr sz="3200" b="1">
          <a:solidFill>
            <a:srgbClr val="77216F"/>
          </a:solidFill>
          <a:latin typeface="Calibri" pitchFamily="32" charset="0"/>
          <a:ea typeface="WenQuanYi Micro Hei" charset="0"/>
          <a:cs typeface="WenQuanYi Micro Hei" charset="0"/>
        </a:defRPr>
      </a:lvl8pPr>
      <a:lvl9pPr marL="3886200" indent="-228600" algn="ctr" defTabSz="449263" rtl="0" eaLnBrk="0" fontAlgn="base" hangingPunct="0">
        <a:spcBef>
          <a:spcPct val="0"/>
        </a:spcBef>
        <a:spcAft>
          <a:spcPct val="0"/>
        </a:spcAft>
        <a:buClr>
          <a:srgbClr val="000000"/>
        </a:buClr>
        <a:buSzPct val="100000"/>
        <a:buFont typeface="Times New Roman" pitchFamily="16" charset="0"/>
        <a:defRPr sz="3200" b="1">
          <a:solidFill>
            <a:srgbClr val="77216F"/>
          </a:solidFill>
          <a:latin typeface="Calibri" pitchFamily="32" charset="0"/>
          <a:ea typeface="WenQuanYi Micro Hei" charset="0"/>
          <a:cs typeface="WenQuanYi Micro Hei" charset="0"/>
        </a:defRPr>
      </a:lvl9pPr>
    </p:titleStyle>
    <p:bodyStyle>
      <a:lvl1pPr marL="342900" indent="-342900" algn="l" defTabSz="449263" rtl="0" eaLnBrk="0" fontAlgn="base" hangingPunct="0">
        <a:spcBef>
          <a:spcPts val="800"/>
        </a:spcBef>
        <a:spcAft>
          <a:spcPct val="0"/>
        </a:spcAft>
        <a:buClr>
          <a:srgbClr val="000000"/>
        </a:buClr>
        <a:buSzPct val="100000"/>
        <a:buFont typeface="Times New Roman" pitchFamily="16" charset="0"/>
        <a:defRPr sz="2800" b="1">
          <a:solidFill>
            <a:srgbClr val="94006B"/>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pitchFamily="16" charset="0"/>
        <a:defRPr sz="2400">
          <a:solidFill>
            <a:srgbClr val="000000"/>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pitchFamily="16" charset="0"/>
        <a:defRPr sz="2200">
          <a:solidFill>
            <a:srgbClr val="000000"/>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noChangeArrowheads="1"/>
          </p:cNvSpPr>
          <p:nvPr>
            <p:ph type="title"/>
          </p:nvPr>
        </p:nvSpPr>
        <p:spPr bwMode="auto">
          <a:xfrm>
            <a:off x="401836" y="232172"/>
            <a:ext cx="8340328" cy="9822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35717" tIns="35717" rIns="35717" bIns="35717" numCol="1" anchor="b" anchorCtr="0" compatLnSpc="1">
            <a:prstTxWarp prst="textNoShape">
              <a:avLst/>
            </a:prstTxWarp>
          </a:bodyPr>
          <a:lstStyle/>
          <a:p>
            <a:pPr lvl="0"/>
            <a:r>
              <a:rPr lang="en-US" smtClean="0">
                <a:sym typeface="Optima" charset="0"/>
              </a:rPr>
              <a:t>Click to edit Master title style</a:t>
            </a:r>
          </a:p>
        </p:txBody>
      </p:sp>
      <p:sp>
        <p:nvSpPr>
          <p:cNvPr id="2050" name="Line 2"/>
          <p:cNvSpPr>
            <a:spLocks noChangeShapeType="1"/>
          </p:cNvSpPr>
          <p:nvPr/>
        </p:nvSpPr>
        <p:spPr bwMode="auto">
          <a:xfrm>
            <a:off x="455414" y="1384102"/>
            <a:ext cx="8233172" cy="0"/>
          </a:xfrm>
          <a:prstGeom prst="line">
            <a:avLst/>
          </a:prstGeom>
          <a:noFill/>
          <a:ln w="12700" cap="flat">
            <a:solidFill>
              <a:srgbClr val="888888"/>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pPr algn="ctr" fontAlgn="base">
              <a:spcBef>
                <a:spcPct val="0"/>
              </a:spcBef>
              <a:spcAft>
                <a:spcPct val="0"/>
              </a:spcAft>
            </a:pPr>
            <a:endParaRPr lang="en-US" sz="3000" smtClean="0">
              <a:solidFill>
                <a:srgbClr val="000000"/>
              </a:solidFill>
              <a:latin typeface="Helvetica Neue Light" charset="0"/>
              <a:sym typeface="Helvetica Neue Light" charset="0"/>
            </a:endParaRPr>
          </a:p>
        </p:txBody>
      </p:sp>
      <p:sp>
        <p:nvSpPr>
          <p:cNvPr id="2051" name="Rectangle 3"/>
          <p:cNvSpPr>
            <a:spLocks noChangeArrowheads="1"/>
          </p:cNvSpPr>
          <p:nvPr>
            <p:ph type="body" idx="1"/>
          </p:nvPr>
        </p:nvSpPr>
        <p:spPr bwMode="auto">
          <a:xfrm>
            <a:off x="401836" y="1634133"/>
            <a:ext cx="8340328" cy="461664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35717" tIns="35717" rIns="35717" bIns="35717" numCol="1" anchor="t" anchorCtr="0" compatLnSpc="1">
            <a:prstTxWarp prst="textNoShape">
              <a:avLst/>
            </a:prstTxWarp>
          </a:bodyPr>
          <a:lstStyle/>
          <a:p>
            <a:pPr lvl="0"/>
            <a:r>
              <a:rPr lang="en-US" smtClean="0">
                <a:sym typeface="Gill Sans" charset="0"/>
              </a:rPr>
              <a:t>Click to edit Master text styles</a:t>
            </a:r>
          </a:p>
          <a:p>
            <a:pPr lvl="1"/>
            <a:r>
              <a:rPr lang="en-US" smtClean="0">
                <a:sym typeface="Gill Sans" charset="0"/>
              </a:rPr>
              <a:t>Second level</a:t>
            </a:r>
          </a:p>
          <a:p>
            <a:pPr lvl="2"/>
            <a:r>
              <a:rPr lang="en-US" smtClean="0">
                <a:sym typeface="Gill Sans" charset="0"/>
              </a:rPr>
              <a:t>Third level</a:t>
            </a:r>
          </a:p>
          <a:p>
            <a:pPr lvl="3"/>
            <a:r>
              <a:rPr lang="en-US" smtClean="0">
                <a:sym typeface="Gill Sans" charset="0"/>
              </a:rPr>
              <a:t>Fourth level</a:t>
            </a:r>
          </a:p>
          <a:p>
            <a:pPr lvl="4"/>
            <a:r>
              <a:rPr lang="en-US" smtClean="0">
                <a:sym typeface="Gill Sans" charset="0"/>
              </a:rPr>
              <a:t>Fifth level</a:t>
            </a:r>
          </a:p>
        </p:txBody>
      </p:sp>
      <p:sp>
        <p:nvSpPr>
          <p:cNvPr id="2052" name="Text Box 4"/>
          <p:cNvSpPr txBox="1">
            <a:spLocks noChangeArrowheads="1"/>
          </p:cNvSpPr>
          <p:nvPr>
            <p:ph type="sldNum" sz="quarter" idx="4"/>
          </p:nvPr>
        </p:nvSpPr>
        <p:spPr bwMode="auto">
          <a:xfrm>
            <a:off x="8626078" y="6465094"/>
            <a:ext cx="218777" cy="2143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64291" tIns="32146" rIns="64291" bIns="32146" numCol="1" anchor="t" anchorCtr="0" compatLnSpc="1">
            <a:prstTxWarp prst="textNoShape">
              <a:avLst/>
            </a:prstTxWarp>
          </a:bodyPr>
          <a:lstStyle>
            <a:lvl1pPr algn="r">
              <a:defRPr sz="1000">
                <a:solidFill>
                  <a:schemeClr val="tx1"/>
                </a:solidFill>
                <a:latin typeface="Helvetica Neue" charset="0"/>
                <a:ea typeface="Helvetica Neue" charset="0"/>
                <a:cs typeface="Helvetica Neue" charset="0"/>
                <a:sym typeface="Helvetica Neue" charset="0"/>
              </a:defRPr>
            </a:lvl1pPr>
            <a:lvl2pPr algn="l">
              <a:defRPr sz="800">
                <a:solidFill>
                  <a:schemeClr val="tx1"/>
                </a:solidFill>
                <a:latin typeface="Helvetica Neue Light" charset="0"/>
              </a:defRPr>
            </a:lvl2pPr>
            <a:lvl3pPr algn="l">
              <a:defRPr sz="800">
                <a:solidFill>
                  <a:schemeClr val="tx1"/>
                </a:solidFill>
                <a:latin typeface="Helvetica Neue Light" charset="0"/>
              </a:defRPr>
            </a:lvl3pPr>
            <a:lvl4pPr algn="l">
              <a:defRPr sz="800">
                <a:solidFill>
                  <a:schemeClr val="tx1"/>
                </a:solidFill>
                <a:latin typeface="Helvetica Neue Light" charset="0"/>
              </a:defRPr>
            </a:lvl4pPr>
            <a:lvl5pPr algn="l">
              <a:defRPr sz="800">
                <a:solidFill>
                  <a:schemeClr val="tx1"/>
                </a:solidFill>
                <a:latin typeface="Helvetica Neue Light" charset="0"/>
              </a:defRPr>
            </a:lvl5pPr>
            <a:lvl6pPr fontAlgn="base">
              <a:spcBef>
                <a:spcPct val="0"/>
              </a:spcBef>
              <a:spcAft>
                <a:spcPct val="0"/>
              </a:spcAft>
              <a:defRPr sz="800">
                <a:solidFill>
                  <a:schemeClr val="tx1"/>
                </a:solidFill>
                <a:latin typeface="Helvetica Neue Light" charset="0"/>
              </a:defRPr>
            </a:lvl6pPr>
            <a:lvl7pPr fontAlgn="base">
              <a:spcBef>
                <a:spcPct val="0"/>
              </a:spcBef>
              <a:spcAft>
                <a:spcPct val="0"/>
              </a:spcAft>
              <a:defRPr sz="800">
                <a:solidFill>
                  <a:schemeClr val="tx1"/>
                </a:solidFill>
                <a:latin typeface="Helvetica Neue Light" charset="0"/>
              </a:defRPr>
            </a:lvl7pPr>
            <a:lvl8pPr fontAlgn="base">
              <a:spcBef>
                <a:spcPct val="0"/>
              </a:spcBef>
              <a:spcAft>
                <a:spcPct val="0"/>
              </a:spcAft>
              <a:defRPr sz="800">
                <a:solidFill>
                  <a:schemeClr val="tx1"/>
                </a:solidFill>
                <a:latin typeface="Helvetica Neue Light" charset="0"/>
              </a:defRPr>
            </a:lvl8pPr>
            <a:lvl9pPr fontAlgn="base">
              <a:spcBef>
                <a:spcPct val="0"/>
              </a:spcBef>
              <a:spcAft>
                <a:spcPct val="0"/>
              </a:spcAft>
              <a:defRPr sz="800">
                <a:solidFill>
                  <a:schemeClr val="tx1"/>
                </a:solidFill>
                <a:latin typeface="Helvetica Neue Light" charset="0"/>
              </a:defRPr>
            </a:lvl9pPr>
          </a:lstStyle>
          <a:p>
            <a:pPr fontAlgn="base">
              <a:spcBef>
                <a:spcPct val="0"/>
              </a:spcBef>
              <a:spcAft>
                <a:spcPct val="0"/>
              </a:spcAft>
            </a:pPr>
            <a:fld id="{49E49ACD-526C-4B79-BA30-E2A78DF47006}" type="slidenum">
              <a:rPr lang="en-US" smtClean="0">
                <a:solidFill>
                  <a:srgbClr val="000000"/>
                </a:solidFill>
              </a:rPr>
              <a:pPr fontAlgn="base">
                <a:spcBef>
                  <a:spcPct val="0"/>
                </a:spcBef>
                <a:spcAft>
                  <a:spcPct val="0"/>
                </a:spcAft>
              </a:pPr>
              <a:t>‹#›</a:t>
            </a:fld>
            <a:endParaRPr lang="en-US" smtClean="0">
              <a:solidFill>
                <a:srgbClr val="000000"/>
              </a:solidFill>
            </a:endParaRPr>
          </a:p>
        </p:txBody>
      </p:sp>
    </p:spTree>
    <p:extLst>
      <p:ext uri="{BB962C8B-B14F-4D97-AF65-F5344CB8AC3E}">
        <p14:creationId xmlns:p14="http://schemas.microsoft.com/office/powerpoint/2010/main" val="817299658"/>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ransition/>
  <p:hf hdr="0" ftr="0" dt="0"/>
  <p:txStyles>
    <p:titleStyle>
      <a:lvl1pPr algn="l" rtl="0" fontAlgn="base">
        <a:spcBef>
          <a:spcPct val="0"/>
        </a:spcBef>
        <a:spcAft>
          <a:spcPct val="0"/>
        </a:spcAft>
        <a:defRPr sz="3000">
          <a:solidFill>
            <a:schemeClr val="tx1"/>
          </a:solidFill>
          <a:latin typeface="+mj-lt"/>
          <a:ea typeface="+mj-ea"/>
          <a:cs typeface="+mj-cs"/>
          <a:sym typeface="Optima" charset="0"/>
        </a:defRPr>
      </a:lvl1pPr>
      <a:lvl2pPr algn="l" rtl="0" fontAlgn="base">
        <a:spcBef>
          <a:spcPct val="0"/>
        </a:spcBef>
        <a:spcAft>
          <a:spcPct val="0"/>
        </a:spcAft>
        <a:defRPr sz="3000">
          <a:solidFill>
            <a:schemeClr val="tx1"/>
          </a:solidFill>
          <a:latin typeface="Optima" charset="0"/>
          <a:ea typeface="ヒラギノ角ゴ ProN W3" charset="0"/>
          <a:cs typeface="ヒラギノ角ゴ ProN W3" charset="0"/>
          <a:sym typeface="Optima" charset="0"/>
        </a:defRPr>
      </a:lvl2pPr>
      <a:lvl3pPr algn="l" rtl="0" fontAlgn="base">
        <a:spcBef>
          <a:spcPct val="0"/>
        </a:spcBef>
        <a:spcAft>
          <a:spcPct val="0"/>
        </a:spcAft>
        <a:defRPr sz="3000">
          <a:solidFill>
            <a:schemeClr val="tx1"/>
          </a:solidFill>
          <a:latin typeface="Optima" charset="0"/>
          <a:ea typeface="ヒラギノ角ゴ ProN W3" charset="0"/>
          <a:cs typeface="ヒラギノ角ゴ ProN W3" charset="0"/>
          <a:sym typeface="Optima" charset="0"/>
        </a:defRPr>
      </a:lvl3pPr>
      <a:lvl4pPr algn="l" rtl="0" fontAlgn="base">
        <a:spcBef>
          <a:spcPct val="0"/>
        </a:spcBef>
        <a:spcAft>
          <a:spcPct val="0"/>
        </a:spcAft>
        <a:defRPr sz="3000">
          <a:solidFill>
            <a:schemeClr val="tx1"/>
          </a:solidFill>
          <a:latin typeface="Optima" charset="0"/>
          <a:ea typeface="ヒラギノ角ゴ ProN W3" charset="0"/>
          <a:cs typeface="ヒラギノ角ゴ ProN W3" charset="0"/>
          <a:sym typeface="Optima" charset="0"/>
        </a:defRPr>
      </a:lvl4pPr>
      <a:lvl5pPr algn="l" rtl="0" fontAlgn="base">
        <a:spcBef>
          <a:spcPct val="0"/>
        </a:spcBef>
        <a:spcAft>
          <a:spcPct val="0"/>
        </a:spcAft>
        <a:defRPr sz="3000">
          <a:solidFill>
            <a:schemeClr val="tx1"/>
          </a:solidFill>
          <a:latin typeface="Optima" charset="0"/>
          <a:ea typeface="ヒラギノ角ゴ ProN W3" charset="0"/>
          <a:cs typeface="ヒラギノ角ゴ ProN W3" charset="0"/>
          <a:sym typeface="Optima" charset="0"/>
        </a:defRPr>
      </a:lvl5pPr>
      <a:lvl6pPr marL="321457" algn="l" rtl="0" fontAlgn="base">
        <a:spcBef>
          <a:spcPct val="0"/>
        </a:spcBef>
        <a:spcAft>
          <a:spcPct val="0"/>
        </a:spcAft>
        <a:defRPr sz="3000">
          <a:solidFill>
            <a:schemeClr val="tx1"/>
          </a:solidFill>
          <a:latin typeface="Optima" charset="0"/>
          <a:ea typeface="ヒラギノ角ゴ ProN W3" charset="0"/>
          <a:cs typeface="ヒラギノ角ゴ ProN W3" charset="0"/>
          <a:sym typeface="Optima" charset="0"/>
        </a:defRPr>
      </a:lvl6pPr>
      <a:lvl7pPr marL="642915" algn="l" rtl="0" fontAlgn="base">
        <a:spcBef>
          <a:spcPct val="0"/>
        </a:spcBef>
        <a:spcAft>
          <a:spcPct val="0"/>
        </a:spcAft>
        <a:defRPr sz="3000">
          <a:solidFill>
            <a:schemeClr val="tx1"/>
          </a:solidFill>
          <a:latin typeface="Optima" charset="0"/>
          <a:ea typeface="ヒラギノ角ゴ ProN W3" charset="0"/>
          <a:cs typeface="ヒラギノ角ゴ ProN W3" charset="0"/>
          <a:sym typeface="Optima" charset="0"/>
        </a:defRPr>
      </a:lvl7pPr>
      <a:lvl8pPr marL="964372" algn="l" rtl="0" fontAlgn="base">
        <a:spcBef>
          <a:spcPct val="0"/>
        </a:spcBef>
        <a:spcAft>
          <a:spcPct val="0"/>
        </a:spcAft>
        <a:defRPr sz="3000">
          <a:solidFill>
            <a:schemeClr val="tx1"/>
          </a:solidFill>
          <a:latin typeface="Optima" charset="0"/>
          <a:ea typeface="ヒラギノ角ゴ ProN W3" charset="0"/>
          <a:cs typeface="ヒラギノ角ゴ ProN W3" charset="0"/>
          <a:sym typeface="Optima" charset="0"/>
        </a:defRPr>
      </a:lvl8pPr>
      <a:lvl9pPr marL="1285829" algn="l" rtl="0" fontAlgn="base">
        <a:spcBef>
          <a:spcPct val="0"/>
        </a:spcBef>
        <a:spcAft>
          <a:spcPct val="0"/>
        </a:spcAft>
        <a:defRPr sz="3000">
          <a:solidFill>
            <a:schemeClr val="tx1"/>
          </a:solidFill>
          <a:latin typeface="Optima" charset="0"/>
          <a:ea typeface="ヒラギノ角ゴ ProN W3" charset="0"/>
          <a:cs typeface="ヒラギノ角ゴ ProN W3" charset="0"/>
          <a:sym typeface="Optima" charset="0"/>
        </a:defRPr>
      </a:lvl9pPr>
    </p:titleStyle>
    <p:bodyStyle>
      <a:lvl1pPr marL="187517" indent="-187517" algn="l" rtl="0" fontAlgn="base">
        <a:spcBef>
          <a:spcPts val="1687"/>
        </a:spcBef>
        <a:spcAft>
          <a:spcPct val="0"/>
        </a:spcAft>
        <a:buClr>
          <a:srgbClr val="606060"/>
        </a:buClr>
        <a:buSzPct val="100000"/>
        <a:buFont typeface="Gill Sans" charset="0"/>
        <a:buChar char="•"/>
        <a:defRPr sz="1800">
          <a:solidFill>
            <a:srgbClr val="606060"/>
          </a:solidFill>
          <a:latin typeface="+mn-lt"/>
          <a:ea typeface="+mn-ea"/>
          <a:cs typeface="+mn-cs"/>
          <a:sym typeface="Gill Sans" charset="0"/>
        </a:defRPr>
      </a:lvl1pPr>
      <a:lvl2pPr marL="464327" indent="-187517" algn="l" rtl="0" fontAlgn="base">
        <a:spcBef>
          <a:spcPts val="1687"/>
        </a:spcBef>
        <a:spcAft>
          <a:spcPct val="0"/>
        </a:spcAft>
        <a:buClr>
          <a:srgbClr val="606060"/>
        </a:buClr>
        <a:buSzPct val="100000"/>
        <a:buFont typeface="Gill Sans" charset="0"/>
        <a:buChar char="•"/>
        <a:defRPr sz="1800">
          <a:solidFill>
            <a:srgbClr val="606060"/>
          </a:solidFill>
          <a:latin typeface="+mn-lt"/>
          <a:ea typeface="+mn-ea"/>
          <a:cs typeface="+mn-cs"/>
          <a:sym typeface="Gill Sans" charset="0"/>
        </a:defRPr>
      </a:lvl2pPr>
      <a:lvl3pPr marL="776855" indent="-187517" algn="l" rtl="0" fontAlgn="base">
        <a:spcBef>
          <a:spcPts val="1687"/>
        </a:spcBef>
        <a:spcAft>
          <a:spcPct val="0"/>
        </a:spcAft>
        <a:buClr>
          <a:srgbClr val="606060"/>
        </a:buClr>
        <a:buSzPct val="100000"/>
        <a:buFont typeface="Gill Sans" charset="0"/>
        <a:buChar char="•"/>
        <a:defRPr sz="1800">
          <a:solidFill>
            <a:srgbClr val="606060"/>
          </a:solidFill>
          <a:latin typeface="+mn-lt"/>
          <a:ea typeface="+mn-ea"/>
          <a:cs typeface="+mn-cs"/>
          <a:sym typeface="Gill Sans" charset="0"/>
        </a:defRPr>
      </a:lvl3pPr>
      <a:lvl4pPr marL="1089383" indent="-187517" algn="l" rtl="0" fontAlgn="base">
        <a:spcBef>
          <a:spcPts val="1687"/>
        </a:spcBef>
        <a:spcAft>
          <a:spcPct val="0"/>
        </a:spcAft>
        <a:buClr>
          <a:srgbClr val="606060"/>
        </a:buClr>
        <a:buSzPct val="100000"/>
        <a:buFont typeface="Gill Sans" charset="0"/>
        <a:buChar char="•"/>
        <a:defRPr sz="1800">
          <a:solidFill>
            <a:srgbClr val="606060"/>
          </a:solidFill>
          <a:latin typeface="+mn-lt"/>
          <a:ea typeface="+mn-ea"/>
          <a:cs typeface="+mn-cs"/>
          <a:sym typeface="Gill Sans" charset="0"/>
        </a:defRPr>
      </a:lvl4pPr>
      <a:lvl5pPr marL="1401911" indent="-187517" algn="l" rtl="0" fontAlgn="base">
        <a:spcBef>
          <a:spcPts val="1687"/>
        </a:spcBef>
        <a:spcAft>
          <a:spcPct val="0"/>
        </a:spcAft>
        <a:buClr>
          <a:srgbClr val="606060"/>
        </a:buClr>
        <a:buSzPct val="100000"/>
        <a:buFont typeface="Gill Sans" charset="0"/>
        <a:buChar char="•"/>
        <a:defRPr sz="1800">
          <a:solidFill>
            <a:srgbClr val="606060"/>
          </a:solidFill>
          <a:latin typeface="+mn-lt"/>
          <a:ea typeface="+mn-ea"/>
          <a:cs typeface="+mn-cs"/>
          <a:sym typeface="Gill Sans" charset="0"/>
        </a:defRPr>
      </a:lvl5pPr>
      <a:lvl6pPr marL="1723368" indent="-187517" algn="l" rtl="0" fontAlgn="base">
        <a:spcBef>
          <a:spcPts val="1687"/>
        </a:spcBef>
        <a:spcAft>
          <a:spcPct val="0"/>
        </a:spcAft>
        <a:buClr>
          <a:srgbClr val="606060"/>
        </a:buClr>
        <a:buSzPct val="100000"/>
        <a:buFont typeface="Gill Sans" charset="0"/>
        <a:buChar char="•"/>
        <a:defRPr sz="1800">
          <a:solidFill>
            <a:srgbClr val="606060"/>
          </a:solidFill>
          <a:latin typeface="+mn-lt"/>
          <a:ea typeface="+mn-ea"/>
          <a:cs typeface="+mn-cs"/>
          <a:sym typeface="Gill Sans" charset="0"/>
        </a:defRPr>
      </a:lvl6pPr>
      <a:lvl7pPr marL="2044826" indent="-187517" algn="l" rtl="0" fontAlgn="base">
        <a:spcBef>
          <a:spcPts val="1687"/>
        </a:spcBef>
        <a:spcAft>
          <a:spcPct val="0"/>
        </a:spcAft>
        <a:buClr>
          <a:srgbClr val="606060"/>
        </a:buClr>
        <a:buSzPct val="100000"/>
        <a:buFont typeface="Gill Sans" charset="0"/>
        <a:buChar char="•"/>
        <a:defRPr sz="1800">
          <a:solidFill>
            <a:srgbClr val="606060"/>
          </a:solidFill>
          <a:latin typeface="+mn-lt"/>
          <a:ea typeface="+mn-ea"/>
          <a:cs typeface="+mn-cs"/>
          <a:sym typeface="Gill Sans" charset="0"/>
        </a:defRPr>
      </a:lvl7pPr>
      <a:lvl8pPr marL="2366283" indent="-187517" algn="l" rtl="0" fontAlgn="base">
        <a:spcBef>
          <a:spcPts val="1687"/>
        </a:spcBef>
        <a:spcAft>
          <a:spcPct val="0"/>
        </a:spcAft>
        <a:buClr>
          <a:srgbClr val="606060"/>
        </a:buClr>
        <a:buSzPct val="100000"/>
        <a:buFont typeface="Gill Sans" charset="0"/>
        <a:buChar char="•"/>
        <a:defRPr sz="1800">
          <a:solidFill>
            <a:srgbClr val="606060"/>
          </a:solidFill>
          <a:latin typeface="+mn-lt"/>
          <a:ea typeface="+mn-ea"/>
          <a:cs typeface="+mn-cs"/>
          <a:sym typeface="Gill Sans" charset="0"/>
        </a:defRPr>
      </a:lvl8pPr>
      <a:lvl9pPr marL="2687740" indent="-187517" algn="l" rtl="0" fontAlgn="base">
        <a:spcBef>
          <a:spcPts val="1687"/>
        </a:spcBef>
        <a:spcAft>
          <a:spcPct val="0"/>
        </a:spcAft>
        <a:buClr>
          <a:srgbClr val="606060"/>
        </a:buClr>
        <a:buSzPct val="100000"/>
        <a:buFont typeface="Gill Sans" charset="0"/>
        <a:buChar char="•"/>
        <a:defRPr sz="1800">
          <a:solidFill>
            <a:srgbClr val="606060"/>
          </a:solidFill>
          <a:latin typeface="+mn-lt"/>
          <a:ea typeface="+mn-ea"/>
          <a:cs typeface="+mn-cs"/>
          <a:sym typeface="Gill Sans" charset="0"/>
        </a:defRPr>
      </a:lvl9pPr>
    </p:bodyStyle>
    <p:otherStyle>
      <a:defPPr>
        <a:defRPr lang="en-US"/>
      </a:defPPr>
      <a:lvl1pPr marL="0" algn="l" defTabSz="642915" rtl="0" eaLnBrk="1" latinLnBrk="0" hangingPunct="1">
        <a:defRPr sz="1300" kern="1200">
          <a:solidFill>
            <a:schemeClr val="tx1"/>
          </a:solidFill>
          <a:latin typeface="+mn-lt"/>
          <a:ea typeface="+mn-ea"/>
          <a:cs typeface="+mn-cs"/>
        </a:defRPr>
      </a:lvl1pPr>
      <a:lvl2pPr marL="321457" algn="l" defTabSz="642915" rtl="0" eaLnBrk="1" latinLnBrk="0" hangingPunct="1">
        <a:defRPr sz="1300" kern="1200">
          <a:solidFill>
            <a:schemeClr val="tx1"/>
          </a:solidFill>
          <a:latin typeface="+mn-lt"/>
          <a:ea typeface="+mn-ea"/>
          <a:cs typeface="+mn-cs"/>
        </a:defRPr>
      </a:lvl2pPr>
      <a:lvl3pPr marL="642915" algn="l" defTabSz="642915" rtl="0" eaLnBrk="1" latinLnBrk="0" hangingPunct="1">
        <a:defRPr sz="1300" kern="1200">
          <a:solidFill>
            <a:schemeClr val="tx1"/>
          </a:solidFill>
          <a:latin typeface="+mn-lt"/>
          <a:ea typeface="+mn-ea"/>
          <a:cs typeface="+mn-cs"/>
        </a:defRPr>
      </a:lvl3pPr>
      <a:lvl4pPr marL="964372" algn="l" defTabSz="642915" rtl="0" eaLnBrk="1" latinLnBrk="0" hangingPunct="1">
        <a:defRPr sz="1300" kern="1200">
          <a:solidFill>
            <a:schemeClr val="tx1"/>
          </a:solidFill>
          <a:latin typeface="+mn-lt"/>
          <a:ea typeface="+mn-ea"/>
          <a:cs typeface="+mn-cs"/>
        </a:defRPr>
      </a:lvl4pPr>
      <a:lvl5pPr marL="1285829" algn="l" defTabSz="642915" rtl="0" eaLnBrk="1" latinLnBrk="0" hangingPunct="1">
        <a:defRPr sz="1300" kern="1200">
          <a:solidFill>
            <a:schemeClr val="tx1"/>
          </a:solidFill>
          <a:latin typeface="+mn-lt"/>
          <a:ea typeface="+mn-ea"/>
          <a:cs typeface="+mn-cs"/>
        </a:defRPr>
      </a:lvl5pPr>
      <a:lvl6pPr marL="1607287" algn="l" defTabSz="642915" rtl="0" eaLnBrk="1" latinLnBrk="0" hangingPunct="1">
        <a:defRPr sz="1300" kern="1200">
          <a:solidFill>
            <a:schemeClr val="tx1"/>
          </a:solidFill>
          <a:latin typeface="+mn-lt"/>
          <a:ea typeface="+mn-ea"/>
          <a:cs typeface="+mn-cs"/>
        </a:defRPr>
      </a:lvl6pPr>
      <a:lvl7pPr marL="1928744" algn="l" defTabSz="642915" rtl="0" eaLnBrk="1" latinLnBrk="0" hangingPunct="1">
        <a:defRPr sz="1300" kern="1200">
          <a:solidFill>
            <a:schemeClr val="tx1"/>
          </a:solidFill>
          <a:latin typeface="+mn-lt"/>
          <a:ea typeface="+mn-ea"/>
          <a:cs typeface="+mn-cs"/>
        </a:defRPr>
      </a:lvl7pPr>
      <a:lvl8pPr marL="2250201" algn="l" defTabSz="642915" rtl="0" eaLnBrk="1" latinLnBrk="0" hangingPunct="1">
        <a:defRPr sz="1300" kern="1200">
          <a:solidFill>
            <a:schemeClr val="tx1"/>
          </a:solidFill>
          <a:latin typeface="+mn-lt"/>
          <a:ea typeface="+mn-ea"/>
          <a:cs typeface="+mn-cs"/>
        </a:defRPr>
      </a:lvl8pPr>
      <a:lvl9pPr marL="2571659" algn="l" defTabSz="642915" rtl="0" eaLnBrk="1" latinLnBrk="0" hangingPunct="1">
        <a:defRPr sz="1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1.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5.gi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ctrTitle"/>
          </p:nvPr>
        </p:nvSpPr>
        <p:spPr>
          <a:xfrm>
            <a:off x="74613" y="1143000"/>
            <a:ext cx="8008937" cy="2246313"/>
          </a:xfrm>
        </p:spPr>
        <p:txBody>
          <a:bodyPr/>
          <a:lstStyle/>
          <a:p>
            <a:r>
              <a:rPr lang="en-CA" sz="3200" dirty="0" smtClean="0"/>
              <a:t>Budget, Schedule, Management</a:t>
            </a:r>
            <a:endParaRPr lang="en-CA" sz="3200" dirty="0"/>
          </a:p>
        </p:txBody>
      </p:sp>
      <p:sp>
        <p:nvSpPr>
          <p:cNvPr id="6" name="Subtitle 5"/>
          <p:cNvSpPr>
            <a:spLocks noGrp="1"/>
          </p:cNvSpPr>
          <p:nvPr>
            <p:ph type="subTitle" idx="1"/>
          </p:nvPr>
        </p:nvSpPr>
        <p:spPr>
          <a:xfrm>
            <a:off x="218547" y="4010236"/>
            <a:ext cx="7989887" cy="2187702"/>
          </a:xfrm>
        </p:spPr>
        <p:txBody>
          <a:bodyPr/>
          <a:lstStyle/>
          <a:p>
            <a:r>
              <a:rPr lang="en-CA" dirty="0" smtClean="0"/>
              <a:t>Marco Oriunno, July 11, 2013</a:t>
            </a:r>
            <a:endParaRPr lang="en-CA" dirty="0"/>
          </a:p>
        </p:txBody>
      </p:sp>
      <p:sp>
        <p:nvSpPr>
          <p:cNvPr id="5" name="Text Placeholder 4"/>
          <p:cNvSpPr>
            <a:spLocks noGrp="1"/>
          </p:cNvSpPr>
          <p:nvPr>
            <p:ph type="body" sz="quarter" idx="11"/>
          </p:nvPr>
        </p:nvSpPr>
        <p:spPr>
          <a:xfrm>
            <a:off x="379414" y="3361436"/>
            <a:ext cx="5928254" cy="635889"/>
          </a:xfrm>
        </p:spPr>
        <p:txBody>
          <a:bodyPr/>
          <a:lstStyle/>
          <a:p>
            <a:r>
              <a:rPr lang="en-CA" sz="2800" dirty="0" smtClean="0"/>
              <a:t>HPS DOE Review</a:t>
            </a:r>
            <a:endParaRPr lang="en-CA" sz="2800" dirty="0"/>
          </a:p>
        </p:txBody>
      </p:sp>
      <p:sp>
        <p:nvSpPr>
          <p:cNvPr id="3" name="TextBox 2"/>
          <p:cNvSpPr txBox="1"/>
          <p:nvPr/>
        </p:nvSpPr>
        <p:spPr>
          <a:xfrm>
            <a:off x="3724102" y="6658502"/>
            <a:ext cx="184666" cy="369332"/>
          </a:xfrm>
          <a:prstGeom prst="rect">
            <a:avLst/>
          </a:prstGeom>
          <a:noFill/>
        </p:spPr>
        <p:txBody>
          <a:bodyPr wrap="none" rtlCol="0">
            <a:spAutoFit/>
          </a:bodyPr>
          <a:lstStyle/>
          <a:p>
            <a:endParaRPr lang="en-US" dirty="0"/>
          </a:p>
        </p:txBody>
      </p:sp>
      <p:pic>
        <p:nvPicPr>
          <p:cNvPr id="1026" name="Picture 2" descr="https://confluence.slac.stanford.edu/download/attachments/84248492/hpsg?version=10&amp;modificationDate=133955472800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97600" y="0"/>
            <a:ext cx="2946400" cy="14732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2" y="872671"/>
            <a:ext cx="5574205" cy="203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37762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10</a:t>
            </a:fld>
            <a:endParaRPr lang="en-US" dirty="0"/>
          </a:p>
        </p:txBody>
      </p:sp>
      <p:sp>
        <p:nvSpPr>
          <p:cNvPr id="3" name="Title 2"/>
          <p:cNvSpPr>
            <a:spLocks noGrp="1"/>
          </p:cNvSpPr>
          <p:nvPr>
            <p:ph type="title"/>
          </p:nvPr>
        </p:nvSpPr>
        <p:spPr/>
        <p:txBody>
          <a:bodyPr/>
          <a:lstStyle/>
          <a:p>
            <a:r>
              <a:rPr lang="en-US" dirty="0" smtClean="0"/>
              <a:t>Schedule – SVT Mechanics</a:t>
            </a:r>
            <a:endParaRPr lang="en-US" dirty="0"/>
          </a:p>
        </p:txBody>
      </p:sp>
      <p:sp>
        <p:nvSpPr>
          <p:cNvPr id="7" name="Rectangle 6"/>
          <p:cNvSpPr/>
          <p:nvPr/>
        </p:nvSpPr>
        <p:spPr>
          <a:xfrm>
            <a:off x="331034" y="1104054"/>
            <a:ext cx="7392380" cy="1569660"/>
          </a:xfrm>
          <a:prstGeom prst="rect">
            <a:avLst/>
          </a:prstGeom>
        </p:spPr>
        <p:txBody>
          <a:bodyPr wrap="square">
            <a:spAutoFit/>
          </a:bodyPr>
          <a:lstStyle/>
          <a:p>
            <a:r>
              <a:rPr lang="en-US" sz="1600" dirty="0" err="1" smtClean="0"/>
              <a:t>Milestones&amp;Reviews</a:t>
            </a:r>
            <a:endParaRPr lang="en-US" sz="1600" dirty="0" smtClean="0"/>
          </a:p>
          <a:p>
            <a:r>
              <a:rPr lang="en-US" sz="1600" dirty="0" smtClean="0"/>
              <a:t>	</a:t>
            </a:r>
            <a:r>
              <a:rPr lang="en-US" sz="1600" dirty="0" smtClean="0"/>
              <a:t>SVT+DAQ </a:t>
            </a:r>
            <a:r>
              <a:rPr lang="en-US" sz="1600" dirty="0"/>
              <a:t>Engineering Design </a:t>
            </a:r>
            <a:r>
              <a:rPr lang="en-US" sz="1600" dirty="0" smtClean="0"/>
              <a:t>Review		</a:t>
            </a:r>
            <a:r>
              <a:rPr lang="en-US" sz="1600" dirty="0" smtClean="0"/>
              <a:t>20 – Aug- 2013</a:t>
            </a:r>
            <a:endParaRPr lang="en-US" sz="1600" dirty="0"/>
          </a:p>
          <a:p>
            <a:r>
              <a:rPr lang="en-US" sz="1600" dirty="0" smtClean="0"/>
              <a:t>	Layer </a:t>
            </a:r>
            <a:r>
              <a:rPr lang="en-US" sz="1600" dirty="0"/>
              <a:t>1-3 </a:t>
            </a:r>
            <a:r>
              <a:rPr lang="en-US" sz="1600" dirty="0" smtClean="0"/>
              <a:t>Ready				</a:t>
            </a:r>
            <a:r>
              <a:rPr lang="en-US" sz="1600" dirty="0" smtClean="0"/>
              <a:t>17 – Feb - 2014</a:t>
            </a:r>
            <a:endParaRPr lang="en-US" sz="1600" dirty="0"/>
          </a:p>
          <a:p>
            <a:r>
              <a:rPr lang="en-US" sz="1600" dirty="0" smtClean="0"/>
              <a:t>	Layer </a:t>
            </a:r>
            <a:r>
              <a:rPr lang="en-US" sz="1600" dirty="0"/>
              <a:t>4-6 </a:t>
            </a:r>
            <a:r>
              <a:rPr lang="en-US" sz="1600" dirty="0" smtClean="0"/>
              <a:t>Ready				</a:t>
            </a:r>
            <a:r>
              <a:rPr lang="en-US" sz="1600" dirty="0" smtClean="0"/>
              <a:t>18 </a:t>
            </a:r>
            <a:r>
              <a:rPr lang="en-US" sz="1600" dirty="0"/>
              <a:t>– Feb - 2014</a:t>
            </a:r>
            <a:endParaRPr lang="en-US" sz="1600" dirty="0"/>
          </a:p>
          <a:p>
            <a:r>
              <a:rPr lang="en-US" sz="1600" dirty="0" smtClean="0"/>
              <a:t>	SVT Ready for Shipment (Tested with DAQ)	</a:t>
            </a:r>
            <a:r>
              <a:rPr lang="en-US" sz="1600" dirty="0" smtClean="0"/>
              <a:t>9 - June - 2014</a:t>
            </a:r>
            <a:endParaRPr lang="en-US" sz="1600" dirty="0"/>
          </a:p>
          <a:p>
            <a:r>
              <a:rPr lang="en-US" sz="1600" dirty="0" smtClean="0"/>
              <a:t>	</a:t>
            </a:r>
            <a:r>
              <a:rPr lang="en-US" sz="1600" b="1" u="sng" dirty="0" smtClean="0">
                <a:solidFill>
                  <a:srgbClr val="C00000"/>
                </a:solidFill>
              </a:rPr>
              <a:t>SVT + DAQ Ready </a:t>
            </a:r>
            <a:r>
              <a:rPr lang="en-US" sz="1600" b="1" u="sng" dirty="0">
                <a:solidFill>
                  <a:srgbClr val="C00000"/>
                </a:solidFill>
              </a:rPr>
              <a:t>For </a:t>
            </a:r>
            <a:r>
              <a:rPr lang="en-US" sz="1600" b="1" u="sng" dirty="0" smtClean="0">
                <a:solidFill>
                  <a:srgbClr val="C00000"/>
                </a:solidFill>
              </a:rPr>
              <a:t>Installation 		</a:t>
            </a:r>
            <a:r>
              <a:rPr lang="en-US" sz="1600" b="1" u="sng" dirty="0" smtClean="0">
                <a:solidFill>
                  <a:srgbClr val="C00000"/>
                </a:solidFill>
              </a:rPr>
              <a:t>15 – Aug - 2014</a:t>
            </a:r>
            <a:endParaRPr lang="en-US" sz="1600" b="1" u="sng" dirty="0">
              <a:solidFill>
                <a:srgbClr val="C00000"/>
              </a:solidFill>
            </a:endParaRPr>
          </a:p>
        </p:txBody>
      </p:sp>
      <p:sp>
        <p:nvSpPr>
          <p:cNvPr id="5" name="Rectangle 4"/>
          <p:cNvSpPr/>
          <p:nvPr/>
        </p:nvSpPr>
        <p:spPr>
          <a:xfrm>
            <a:off x="734600" y="3075214"/>
            <a:ext cx="7469313" cy="646331"/>
          </a:xfrm>
          <a:prstGeom prst="rect">
            <a:avLst/>
          </a:prstGeom>
        </p:spPr>
        <p:txBody>
          <a:bodyPr wrap="square">
            <a:spAutoFit/>
          </a:bodyPr>
          <a:lstStyle/>
          <a:p>
            <a:r>
              <a:rPr lang="en-US" dirty="0"/>
              <a:t>Work </a:t>
            </a:r>
            <a:r>
              <a:rPr lang="en-US" dirty="0" smtClean="0"/>
              <a:t>C-Supports, Baseplate…can start only &gt; </a:t>
            </a:r>
            <a:r>
              <a:rPr lang="en-US" dirty="0" smtClean="0"/>
              <a:t>Oct’13 </a:t>
            </a:r>
            <a:endParaRPr lang="en-US" dirty="0" smtClean="0"/>
          </a:p>
          <a:p>
            <a:r>
              <a:rPr lang="en-US" dirty="0" smtClean="0"/>
              <a:t>(</a:t>
            </a:r>
            <a:r>
              <a:rPr lang="en-US" dirty="0"/>
              <a:t>Driven by Manpower </a:t>
            </a:r>
            <a:r>
              <a:rPr lang="en-US" dirty="0" smtClean="0"/>
              <a:t>Availability, not </a:t>
            </a:r>
            <a:r>
              <a:rPr lang="en-US" dirty="0" smtClean="0"/>
              <a:t>on the Critical Path)</a:t>
            </a:r>
            <a:endParaRPr lang="en-US" dirty="0"/>
          </a:p>
        </p:txBody>
      </p:sp>
      <p:pic>
        <p:nvPicPr>
          <p:cNvPr id="9" name="Picture 8"/>
          <p:cNvPicPr>
            <a:picLocks noChangeAspect="1"/>
          </p:cNvPicPr>
          <p:nvPr/>
        </p:nvPicPr>
        <p:blipFill rotWithShape="1">
          <a:blip r:embed="rId2">
            <a:extLst>
              <a:ext uri="{28A0092B-C50C-407E-A947-70E740481C1C}">
                <a14:useLocalDpi xmlns:a14="http://schemas.microsoft.com/office/drawing/2010/main" val="0"/>
              </a:ext>
            </a:extLst>
          </a:blip>
          <a:srcRect l="2124" r="5239"/>
          <a:stretch/>
        </p:blipFill>
        <p:spPr>
          <a:xfrm>
            <a:off x="0" y="3868501"/>
            <a:ext cx="9010811" cy="2298255"/>
          </a:xfrm>
          <a:prstGeom prst="rect">
            <a:avLst/>
          </a:prstGeom>
        </p:spPr>
      </p:pic>
    </p:spTree>
    <p:extLst>
      <p:ext uri="{BB962C8B-B14F-4D97-AF65-F5344CB8AC3E}">
        <p14:creationId xmlns:p14="http://schemas.microsoft.com/office/powerpoint/2010/main" val="10436843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0144" y="1117772"/>
            <a:ext cx="7087762" cy="5503922"/>
          </a:xfrm>
          <a:prstGeom prst="rect">
            <a:avLst/>
          </a:prstGeom>
        </p:spPr>
      </p:pic>
      <p:sp>
        <p:nvSpPr>
          <p:cNvPr id="2" name="Slide Number Placeholder 1"/>
          <p:cNvSpPr>
            <a:spLocks noGrp="1"/>
          </p:cNvSpPr>
          <p:nvPr>
            <p:ph type="sldNum" sz="quarter" idx="11"/>
          </p:nvPr>
        </p:nvSpPr>
        <p:spPr/>
        <p:txBody>
          <a:bodyPr/>
          <a:lstStyle/>
          <a:p>
            <a:fld id="{5BD36294-2849-48A8-8531-5354CF3095D2}" type="slidenum">
              <a:rPr lang="en-US" smtClean="0"/>
              <a:pPr/>
              <a:t>11</a:t>
            </a:fld>
            <a:endParaRPr lang="en-US" dirty="0"/>
          </a:p>
        </p:txBody>
      </p:sp>
      <p:sp>
        <p:nvSpPr>
          <p:cNvPr id="3" name="Title 2"/>
          <p:cNvSpPr>
            <a:spLocks noGrp="1"/>
          </p:cNvSpPr>
          <p:nvPr>
            <p:ph type="title"/>
          </p:nvPr>
        </p:nvSpPr>
        <p:spPr/>
        <p:txBody>
          <a:bodyPr/>
          <a:lstStyle/>
          <a:p>
            <a:r>
              <a:rPr lang="en-US" dirty="0" smtClean="0"/>
              <a:t>Schedule – SVT DAQ</a:t>
            </a:r>
            <a:endParaRPr lang="en-US" dirty="0"/>
          </a:p>
        </p:txBody>
      </p:sp>
      <p:sp>
        <p:nvSpPr>
          <p:cNvPr id="7" name="Rectangle 6"/>
          <p:cNvSpPr/>
          <p:nvPr/>
        </p:nvSpPr>
        <p:spPr>
          <a:xfrm>
            <a:off x="4721258" y="1522166"/>
            <a:ext cx="3965542" cy="1015663"/>
          </a:xfrm>
          <a:prstGeom prst="rect">
            <a:avLst/>
          </a:prstGeom>
          <a:solidFill>
            <a:srgbClr val="FFFFFF"/>
          </a:solidFill>
          <a:ln>
            <a:solidFill>
              <a:schemeClr val="tx1"/>
            </a:solidFill>
          </a:ln>
        </p:spPr>
        <p:txBody>
          <a:bodyPr wrap="square">
            <a:spAutoFit/>
          </a:bodyPr>
          <a:lstStyle/>
          <a:p>
            <a:r>
              <a:rPr lang="en-US" sz="1200" dirty="0" err="1" smtClean="0"/>
              <a:t>Milestones&amp;Reviews</a:t>
            </a:r>
            <a:endParaRPr lang="en-US" sz="1200" dirty="0" smtClean="0"/>
          </a:p>
          <a:p>
            <a:pPr defTabSz="287338"/>
            <a:r>
              <a:rPr lang="en-US" sz="1200" dirty="0" smtClean="0"/>
              <a:t>	Eng. </a:t>
            </a:r>
            <a:r>
              <a:rPr lang="en-US" sz="1200" dirty="0"/>
              <a:t>R</a:t>
            </a:r>
            <a:r>
              <a:rPr lang="en-US" sz="1200" dirty="0" smtClean="0"/>
              <a:t>eview  (Combined SVT) 	20-Aug-2013</a:t>
            </a:r>
          </a:p>
          <a:p>
            <a:pPr defTabSz="287338"/>
            <a:r>
              <a:rPr lang="en-US" sz="1200" dirty="0" smtClean="0"/>
              <a:t>	FE </a:t>
            </a:r>
            <a:r>
              <a:rPr lang="en-US" sz="1200" dirty="0"/>
              <a:t>board tested w/ </a:t>
            </a:r>
            <a:r>
              <a:rPr lang="en-US" sz="1200" dirty="0" smtClean="0"/>
              <a:t>hybrid		28-Aug-13</a:t>
            </a:r>
          </a:p>
          <a:p>
            <a:pPr defTabSz="287338"/>
            <a:r>
              <a:rPr lang="en-US" sz="1200" dirty="0" smtClean="0"/>
              <a:t>	Flange </a:t>
            </a:r>
            <a:r>
              <a:rPr lang="en-US" sz="1200" dirty="0"/>
              <a:t>DAQ </a:t>
            </a:r>
            <a:r>
              <a:rPr lang="en-US" sz="1200" dirty="0" smtClean="0"/>
              <a:t>Electrically tested	10-Jan-14</a:t>
            </a:r>
          </a:p>
          <a:p>
            <a:pPr defTabSz="287338"/>
            <a:r>
              <a:rPr lang="en-US" sz="1200" b="1" dirty="0" smtClean="0">
                <a:solidFill>
                  <a:srgbClr val="C00000"/>
                </a:solidFill>
              </a:rPr>
              <a:t>	</a:t>
            </a:r>
            <a:r>
              <a:rPr lang="en-US" sz="1200" b="1" u="sng" dirty="0" smtClean="0">
                <a:solidFill>
                  <a:srgbClr val="C00000"/>
                </a:solidFill>
              </a:rPr>
              <a:t>DAQ </a:t>
            </a:r>
            <a:r>
              <a:rPr lang="en-US" sz="1200" b="1" u="sng" dirty="0">
                <a:solidFill>
                  <a:srgbClr val="C00000"/>
                </a:solidFill>
              </a:rPr>
              <a:t>full system Test	</a:t>
            </a:r>
            <a:r>
              <a:rPr lang="en-US" sz="1200" b="1" u="sng" dirty="0" smtClean="0">
                <a:solidFill>
                  <a:srgbClr val="C00000"/>
                </a:solidFill>
              </a:rPr>
              <a:t>		2-Jun-14</a:t>
            </a:r>
            <a:endParaRPr lang="en-US" sz="1200" b="1" u="sng" dirty="0">
              <a:solidFill>
                <a:srgbClr val="C00000"/>
              </a:solidFill>
            </a:endParaRPr>
          </a:p>
        </p:txBody>
      </p:sp>
      <p:sp>
        <p:nvSpPr>
          <p:cNvPr id="9" name="Right Brace 8"/>
          <p:cNvSpPr/>
          <p:nvPr/>
        </p:nvSpPr>
        <p:spPr>
          <a:xfrm>
            <a:off x="5440166" y="2922998"/>
            <a:ext cx="261991" cy="1530849"/>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Right Brace 14"/>
          <p:cNvSpPr/>
          <p:nvPr/>
        </p:nvSpPr>
        <p:spPr>
          <a:xfrm>
            <a:off x="5461571" y="5681609"/>
            <a:ext cx="178942" cy="902413"/>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TextBox 16"/>
          <p:cNvSpPr txBox="1"/>
          <p:nvPr/>
        </p:nvSpPr>
        <p:spPr>
          <a:xfrm>
            <a:off x="5763802" y="3529442"/>
            <a:ext cx="3320140" cy="307777"/>
          </a:xfrm>
          <a:prstGeom prst="rect">
            <a:avLst/>
          </a:prstGeom>
          <a:solidFill>
            <a:srgbClr val="FFFFFF"/>
          </a:solidFill>
        </p:spPr>
        <p:txBody>
          <a:bodyPr wrap="none" rtlCol="0">
            <a:spAutoFit/>
          </a:bodyPr>
          <a:lstStyle/>
          <a:p>
            <a:r>
              <a:rPr lang="en-US" sz="1400" dirty="0" smtClean="0"/>
              <a:t>Start FY14, Driven by Funds availability</a:t>
            </a:r>
            <a:endParaRPr lang="en-US" sz="1400" dirty="0"/>
          </a:p>
        </p:txBody>
      </p:sp>
      <p:sp>
        <p:nvSpPr>
          <p:cNvPr id="18" name="TextBox 17"/>
          <p:cNvSpPr txBox="1"/>
          <p:nvPr/>
        </p:nvSpPr>
        <p:spPr>
          <a:xfrm>
            <a:off x="5702157" y="5978926"/>
            <a:ext cx="3320140" cy="307777"/>
          </a:xfrm>
          <a:prstGeom prst="rect">
            <a:avLst/>
          </a:prstGeom>
          <a:solidFill>
            <a:srgbClr val="FFFFFF"/>
          </a:solidFill>
        </p:spPr>
        <p:txBody>
          <a:bodyPr wrap="none" rtlCol="0">
            <a:spAutoFit/>
          </a:bodyPr>
          <a:lstStyle/>
          <a:p>
            <a:r>
              <a:rPr lang="en-US" sz="1400" dirty="0" smtClean="0"/>
              <a:t>Start FY14, Driven by Funds availability</a:t>
            </a:r>
            <a:endParaRPr lang="en-US" sz="1400" dirty="0"/>
          </a:p>
        </p:txBody>
      </p:sp>
      <p:sp>
        <p:nvSpPr>
          <p:cNvPr id="4" name="TextBox 3"/>
          <p:cNvSpPr txBox="1"/>
          <p:nvPr/>
        </p:nvSpPr>
        <p:spPr>
          <a:xfrm>
            <a:off x="1447797" y="1820333"/>
            <a:ext cx="1380067" cy="369332"/>
          </a:xfrm>
          <a:prstGeom prst="rect">
            <a:avLst/>
          </a:prstGeom>
          <a:solidFill>
            <a:schemeClr val="bg1"/>
          </a:solidFill>
          <a:ln>
            <a:solidFill>
              <a:schemeClr val="tx1"/>
            </a:solidFill>
          </a:ln>
        </p:spPr>
        <p:txBody>
          <a:bodyPr wrap="square" rtlCol="0">
            <a:spAutoFit/>
          </a:bodyPr>
          <a:lstStyle/>
          <a:p>
            <a:pPr algn="ctr"/>
            <a:r>
              <a:rPr lang="en-US" dirty="0" smtClean="0"/>
              <a:t>FE Boards</a:t>
            </a:r>
            <a:endParaRPr lang="en-US" dirty="0"/>
          </a:p>
        </p:txBody>
      </p:sp>
      <p:sp>
        <p:nvSpPr>
          <p:cNvPr id="11" name="TextBox 10"/>
          <p:cNvSpPr txBox="1"/>
          <p:nvPr/>
        </p:nvSpPr>
        <p:spPr>
          <a:xfrm>
            <a:off x="1642532" y="5071533"/>
            <a:ext cx="1227668" cy="369332"/>
          </a:xfrm>
          <a:prstGeom prst="rect">
            <a:avLst/>
          </a:prstGeom>
          <a:solidFill>
            <a:schemeClr val="bg1"/>
          </a:solidFill>
          <a:ln>
            <a:solidFill>
              <a:schemeClr val="tx1"/>
            </a:solidFill>
          </a:ln>
        </p:spPr>
        <p:txBody>
          <a:bodyPr wrap="square" rtlCol="0">
            <a:spAutoFit/>
          </a:bodyPr>
          <a:lstStyle/>
          <a:p>
            <a:pPr algn="ctr"/>
            <a:r>
              <a:rPr lang="en-US" dirty="0" smtClean="0"/>
              <a:t>Hybrids</a:t>
            </a:r>
            <a:endParaRPr lang="en-US" dirty="0"/>
          </a:p>
        </p:txBody>
      </p:sp>
      <p:sp>
        <p:nvSpPr>
          <p:cNvPr id="12" name="TextBox 11"/>
          <p:cNvSpPr txBox="1"/>
          <p:nvPr/>
        </p:nvSpPr>
        <p:spPr>
          <a:xfrm>
            <a:off x="1490131" y="3160110"/>
            <a:ext cx="1735669" cy="369332"/>
          </a:xfrm>
          <a:prstGeom prst="rect">
            <a:avLst/>
          </a:prstGeom>
          <a:solidFill>
            <a:schemeClr val="bg1"/>
          </a:solidFill>
          <a:ln>
            <a:solidFill>
              <a:schemeClr val="tx1"/>
            </a:solidFill>
          </a:ln>
        </p:spPr>
        <p:txBody>
          <a:bodyPr wrap="square" rtlCol="0">
            <a:spAutoFit/>
          </a:bodyPr>
          <a:lstStyle/>
          <a:p>
            <a:pPr algn="ctr"/>
            <a:r>
              <a:rPr lang="en-US" dirty="0" smtClean="0"/>
              <a:t>Flange Boards</a:t>
            </a:r>
            <a:endParaRPr lang="en-US" dirty="0"/>
          </a:p>
        </p:txBody>
      </p:sp>
      <p:sp>
        <p:nvSpPr>
          <p:cNvPr id="13" name="TextBox 12"/>
          <p:cNvSpPr txBox="1"/>
          <p:nvPr/>
        </p:nvSpPr>
        <p:spPr>
          <a:xfrm>
            <a:off x="1642531" y="4178028"/>
            <a:ext cx="889002" cy="369332"/>
          </a:xfrm>
          <a:prstGeom prst="rect">
            <a:avLst/>
          </a:prstGeom>
          <a:solidFill>
            <a:schemeClr val="bg1"/>
          </a:solidFill>
          <a:ln>
            <a:solidFill>
              <a:schemeClr val="tx1"/>
            </a:solidFill>
          </a:ln>
        </p:spPr>
        <p:txBody>
          <a:bodyPr wrap="square" rtlCol="0">
            <a:spAutoFit/>
          </a:bodyPr>
          <a:lstStyle/>
          <a:p>
            <a:pPr algn="ctr"/>
            <a:r>
              <a:rPr lang="en-US" dirty="0" smtClean="0"/>
              <a:t>DAQ</a:t>
            </a:r>
            <a:endParaRPr lang="en-US" dirty="0"/>
          </a:p>
        </p:txBody>
      </p:sp>
      <p:sp>
        <p:nvSpPr>
          <p:cNvPr id="14" name="TextBox 13"/>
          <p:cNvSpPr txBox="1"/>
          <p:nvPr/>
        </p:nvSpPr>
        <p:spPr>
          <a:xfrm>
            <a:off x="1600198" y="5893962"/>
            <a:ext cx="1625602" cy="369332"/>
          </a:xfrm>
          <a:prstGeom prst="rect">
            <a:avLst/>
          </a:prstGeom>
          <a:solidFill>
            <a:schemeClr val="bg1"/>
          </a:solidFill>
          <a:ln>
            <a:solidFill>
              <a:schemeClr val="tx1"/>
            </a:solidFill>
          </a:ln>
        </p:spPr>
        <p:txBody>
          <a:bodyPr wrap="square" rtlCol="0">
            <a:spAutoFit/>
          </a:bodyPr>
          <a:lstStyle/>
          <a:p>
            <a:pPr algn="ctr"/>
            <a:r>
              <a:rPr lang="en-US" dirty="0" smtClean="0"/>
              <a:t>Flex Cables</a:t>
            </a:r>
            <a:endParaRPr lang="en-US" dirty="0"/>
          </a:p>
        </p:txBody>
      </p:sp>
    </p:spTree>
    <p:extLst>
      <p:ext uri="{BB962C8B-B14F-4D97-AF65-F5344CB8AC3E}">
        <p14:creationId xmlns:p14="http://schemas.microsoft.com/office/powerpoint/2010/main" val="1630610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12</a:t>
            </a:fld>
            <a:endParaRPr lang="en-US" dirty="0"/>
          </a:p>
        </p:txBody>
      </p:sp>
      <p:sp>
        <p:nvSpPr>
          <p:cNvPr id="3" name="Title 2"/>
          <p:cNvSpPr>
            <a:spLocks noGrp="1"/>
          </p:cNvSpPr>
          <p:nvPr>
            <p:ph type="title"/>
          </p:nvPr>
        </p:nvSpPr>
        <p:spPr/>
        <p:txBody>
          <a:bodyPr/>
          <a:lstStyle/>
          <a:p>
            <a:r>
              <a:rPr lang="en-US" dirty="0" smtClean="0"/>
              <a:t>Schedule – SVT + DAQ Integration</a:t>
            </a:r>
            <a:endParaRPr lang="en-US" dirty="0"/>
          </a:p>
        </p:txBody>
      </p:sp>
      <p:pic>
        <p:nvPicPr>
          <p:cNvPr id="7" name="Content Placeholder 6"/>
          <p:cNvPicPr>
            <a:picLocks noGrp="1" noChangeAspect="1"/>
          </p:cNvPicPr>
          <p:nvPr>
            <p:ph sz="quarter" idx="14"/>
          </p:nvPr>
        </p:nvPicPr>
        <p:blipFill>
          <a:blip r:embed="rId3">
            <a:extLst>
              <a:ext uri="{28A0092B-C50C-407E-A947-70E740481C1C}">
                <a14:useLocalDpi xmlns:a14="http://schemas.microsoft.com/office/drawing/2010/main" val="0"/>
              </a:ext>
            </a:extLst>
          </a:blip>
          <a:stretch>
            <a:fillRect/>
          </a:stretch>
        </p:blipFill>
        <p:spPr>
          <a:xfrm>
            <a:off x="292813" y="1383600"/>
            <a:ext cx="8497909" cy="4970965"/>
          </a:xfrm>
        </p:spPr>
      </p:pic>
    </p:spTree>
    <p:extLst>
      <p:ext uri="{BB962C8B-B14F-4D97-AF65-F5344CB8AC3E}">
        <p14:creationId xmlns:p14="http://schemas.microsoft.com/office/powerpoint/2010/main" val="23159574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13</a:t>
            </a:fld>
            <a:endParaRPr lang="en-US" dirty="0"/>
          </a:p>
        </p:txBody>
      </p:sp>
      <p:sp>
        <p:nvSpPr>
          <p:cNvPr id="3" name="Title 2"/>
          <p:cNvSpPr>
            <a:spLocks noGrp="1"/>
          </p:cNvSpPr>
          <p:nvPr>
            <p:ph type="title"/>
          </p:nvPr>
        </p:nvSpPr>
        <p:spPr/>
        <p:txBody>
          <a:bodyPr/>
          <a:lstStyle/>
          <a:p>
            <a:r>
              <a:rPr lang="en-US" dirty="0" smtClean="0"/>
              <a:t>Schedule – ECAL</a:t>
            </a:r>
            <a:endParaRPr lang="en-US" dirty="0"/>
          </a:p>
        </p:txBody>
      </p:sp>
      <p:sp>
        <p:nvSpPr>
          <p:cNvPr id="7" name="Rectangle 6"/>
          <p:cNvSpPr/>
          <p:nvPr/>
        </p:nvSpPr>
        <p:spPr>
          <a:xfrm>
            <a:off x="775981" y="1285861"/>
            <a:ext cx="6564904" cy="1323439"/>
          </a:xfrm>
          <a:prstGeom prst="rect">
            <a:avLst/>
          </a:prstGeom>
        </p:spPr>
        <p:txBody>
          <a:bodyPr wrap="square">
            <a:spAutoFit/>
          </a:bodyPr>
          <a:lstStyle/>
          <a:p>
            <a:r>
              <a:rPr lang="en-US" dirty="0" err="1" smtClean="0"/>
              <a:t>Milestones&amp;Reviews</a:t>
            </a:r>
            <a:endParaRPr lang="en-US" dirty="0" smtClean="0"/>
          </a:p>
          <a:p>
            <a:r>
              <a:rPr lang="en-US" sz="1400" dirty="0" smtClean="0"/>
              <a:t>	</a:t>
            </a:r>
            <a:r>
              <a:rPr lang="en-US" sz="1600" dirty="0" smtClean="0"/>
              <a:t>Motherboard Shipped at JLAB		10-Feb-14</a:t>
            </a:r>
            <a:endParaRPr lang="en-US" sz="1600" dirty="0"/>
          </a:p>
          <a:p>
            <a:r>
              <a:rPr lang="en-US" sz="1600" dirty="0" smtClean="0"/>
              <a:t>	Preamplifiers Shipped at JLAB	</a:t>
            </a:r>
            <a:r>
              <a:rPr lang="en-US" sz="1600" dirty="0" smtClean="0"/>
              <a:t>4-Apr-14</a:t>
            </a:r>
            <a:endParaRPr lang="en-US" sz="1600" dirty="0"/>
          </a:p>
          <a:p>
            <a:r>
              <a:rPr lang="en-US" sz="1600" dirty="0" smtClean="0"/>
              <a:t>	</a:t>
            </a:r>
            <a:r>
              <a:rPr lang="en-US" sz="1600" b="1" u="sng" dirty="0" smtClean="0">
                <a:solidFill>
                  <a:srgbClr val="C00000"/>
                </a:solidFill>
              </a:rPr>
              <a:t>ECAL Ready for installation 		1-Aug-14</a:t>
            </a:r>
            <a:endParaRPr lang="en-US" sz="1600" b="1" u="sng" dirty="0">
              <a:solidFill>
                <a:srgbClr val="C00000"/>
              </a:solidFill>
            </a:endParaRPr>
          </a:p>
          <a:p>
            <a:r>
              <a:rPr lang="en-US" sz="1400" dirty="0" smtClean="0"/>
              <a:t>	</a:t>
            </a:r>
            <a:endParaRPr lang="en-US" sz="1400" dirty="0"/>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2963" r="23148"/>
          <a:stretch/>
        </p:blipFill>
        <p:spPr>
          <a:xfrm>
            <a:off x="1066065" y="2455579"/>
            <a:ext cx="6756400" cy="4321586"/>
          </a:xfrm>
          <a:prstGeom prst="rect">
            <a:avLst/>
          </a:prstGeom>
        </p:spPr>
      </p:pic>
    </p:spTree>
    <p:extLst>
      <p:ext uri="{BB962C8B-B14F-4D97-AF65-F5344CB8AC3E}">
        <p14:creationId xmlns:p14="http://schemas.microsoft.com/office/powerpoint/2010/main" val="11840170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14</a:t>
            </a:fld>
            <a:endParaRPr lang="en-US" dirty="0"/>
          </a:p>
        </p:txBody>
      </p:sp>
      <p:sp>
        <p:nvSpPr>
          <p:cNvPr id="3" name="Title 2"/>
          <p:cNvSpPr>
            <a:spLocks noGrp="1"/>
          </p:cNvSpPr>
          <p:nvPr>
            <p:ph type="title"/>
          </p:nvPr>
        </p:nvSpPr>
        <p:spPr/>
        <p:txBody>
          <a:bodyPr/>
          <a:lstStyle/>
          <a:p>
            <a:r>
              <a:rPr lang="en-US" dirty="0" smtClean="0"/>
              <a:t>Schedule –TDAQ , Slow Control </a:t>
            </a:r>
            <a:endParaRPr lang="en-US" dirty="0"/>
          </a:p>
        </p:txBody>
      </p:sp>
      <p:sp>
        <p:nvSpPr>
          <p:cNvPr id="6" name="TextBox 5"/>
          <p:cNvSpPr txBox="1"/>
          <p:nvPr/>
        </p:nvSpPr>
        <p:spPr>
          <a:xfrm>
            <a:off x="199560" y="1377575"/>
            <a:ext cx="8677312" cy="456535"/>
          </a:xfrm>
          <a:prstGeom prst="rect">
            <a:avLst/>
          </a:prstGeom>
          <a:noFill/>
        </p:spPr>
        <p:txBody>
          <a:bodyPr wrap="square" rtlCol="0">
            <a:spAutoFit/>
          </a:bodyPr>
          <a:lstStyle/>
          <a:p>
            <a:pPr defTabSz="344488">
              <a:lnSpc>
                <a:spcPct val="150000"/>
              </a:lnSpc>
            </a:pPr>
            <a:r>
              <a:rPr lang="en-US" dirty="0" smtClean="0"/>
              <a:t>	</a:t>
            </a:r>
            <a:r>
              <a:rPr lang="en-US" dirty="0" smtClean="0">
                <a:solidFill>
                  <a:srgbClr val="FF0000"/>
                </a:solidFill>
              </a:rPr>
              <a:t>TDAQ ready 		Dec.6, 2013 (Integration in the existing </a:t>
            </a:r>
            <a:r>
              <a:rPr lang="en-US" dirty="0">
                <a:solidFill>
                  <a:srgbClr val="FF0000"/>
                </a:solidFill>
              </a:rPr>
              <a:t>TDAQ </a:t>
            </a:r>
            <a:r>
              <a:rPr lang="en-US" dirty="0" smtClean="0">
                <a:solidFill>
                  <a:srgbClr val="FF0000"/>
                </a:solidFill>
              </a:rPr>
              <a:t>of the Hall-B</a:t>
            </a:r>
            <a:r>
              <a:rPr lang="en-US" dirty="0">
                <a:solidFill>
                  <a:srgbClr val="FF0000"/>
                </a:solidFill>
              </a:rPr>
              <a:t>)</a:t>
            </a:r>
            <a:endParaRPr lang="en-US" dirty="0" smtClean="0">
              <a:solidFill>
                <a:srgbClr val="FF0000"/>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885406"/>
            <a:ext cx="9144000" cy="1422778"/>
          </a:xfrm>
          <a:prstGeom prst="rect">
            <a:avLst/>
          </a:prstGeom>
        </p:spPr>
      </p:pic>
      <p:sp>
        <p:nvSpPr>
          <p:cNvPr id="8" name="Rectangle 7"/>
          <p:cNvSpPr/>
          <p:nvPr/>
        </p:nvSpPr>
        <p:spPr>
          <a:xfrm>
            <a:off x="364733" y="3660840"/>
            <a:ext cx="6190180" cy="507831"/>
          </a:xfrm>
          <a:prstGeom prst="rect">
            <a:avLst/>
          </a:prstGeom>
        </p:spPr>
        <p:txBody>
          <a:bodyPr wrap="square">
            <a:spAutoFit/>
          </a:bodyPr>
          <a:lstStyle/>
          <a:p>
            <a:pPr defTabSz="344488">
              <a:lnSpc>
                <a:spcPct val="150000"/>
              </a:lnSpc>
            </a:pPr>
            <a:r>
              <a:rPr lang="en-US" dirty="0">
                <a:solidFill>
                  <a:srgbClr val="FF0000"/>
                </a:solidFill>
              </a:rPr>
              <a:t>Slow Control Starts </a:t>
            </a:r>
            <a:r>
              <a:rPr lang="en-US" dirty="0" smtClean="0">
                <a:solidFill>
                  <a:srgbClr val="FF0000"/>
                </a:solidFill>
              </a:rPr>
              <a:t>Aug</a:t>
            </a:r>
            <a:r>
              <a:rPr lang="en-US" dirty="0" smtClean="0">
                <a:solidFill>
                  <a:srgbClr val="FF0000"/>
                </a:solidFill>
              </a:rPr>
              <a:t>’13</a:t>
            </a:r>
            <a:r>
              <a:rPr lang="en-US" dirty="0">
                <a:solidFill>
                  <a:srgbClr val="FF0000"/>
                </a:solidFill>
              </a:rPr>
              <a:t>	</a:t>
            </a:r>
            <a:r>
              <a:rPr lang="en-US" dirty="0" smtClean="0">
                <a:solidFill>
                  <a:srgbClr val="FF0000"/>
                </a:solidFill>
              </a:rPr>
              <a:t>	 </a:t>
            </a:r>
            <a:r>
              <a:rPr lang="en-US" dirty="0">
                <a:solidFill>
                  <a:srgbClr val="FF0000"/>
                </a:solidFill>
              </a:rPr>
              <a:t>Ready </a:t>
            </a:r>
            <a:r>
              <a:rPr lang="en-US" dirty="0" smtClean="0">
                <a:solidFill>
                  <a:srgbClr val="FF0000"/>
                </a:solidFill>
              </a:rPr>
              <a:t>Aug.8, </a:t>
            </a:r>
            <a:r>
              <a:rPr lang="en-US" dirty="0">
                <a:solidFill>
                  <a:srgbClr val="FF0000"/>
                </a:solidFill>
              </a:rPr>
              <a:t>2014</a:t>
            </a:r>
          </a:p>
        </p:txBody>
      </p:sp>
      <p:sp>
        <p:nvSpPr>
          <p:cNvPr id="7" name="Right Arrow 6"/>
          <p:cNvSpPr/>
          <p:nvPr/>
        </p:nvSpPr>
        <p:spPr>
          <a:xfrm>
            <a:off x="3241498" y="3863083"/>
            <a:ext cx="328772" cy="154113"/>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Arrow 9"/>
          <p:cNvSpPr/>
          <p:nvPr/>
        </p:nvSpPr>
        <p:spPr>
          <a:xfrm>
            <a:off x="1986338" y="1605842"/>
            <a:ext cx="328772" cy="154113"/>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rotWithShape="1">
          <a:blip r:embed="rId3">
            <a:extLst>
              <a:ext uri="{28A0092B-C50C-407E-A947-70E740481C1C}">
                <a14:useLocalDpi xmlns:a14="http://schemas.microsoft.com/office/drawing/2010/main" val="0"/>
              </a:ext>
            </a:extLst>
          </a:blip>
          <a:srcRect l="2504" r="8732"/>
          <a:stretch/>
        </p:blipFill>
        <p:spPr>
          <a:xfrm>
            <a:off x="61644" y="4104526"/>
            <a:ext cx="8116585" cy="2371185"/>
          </a:xfrm>
          <a:prstGeom prst="rect">
            <a:avLst/>
          </a:prstGeom>
        </p:spPr>
      </p:pic>
    </p:spTree>
    <p:extLst>
      <p:ext uri="{BB962C8B-B14F-4D97-AF65-F5344CB8AC3E}">
        <p14:creationId xmlns:p14="http://schemas.microsoft.com/office/powerpoint/2010/main" val="109994995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15</a:t>
            </a:fld>
            <a:endParaRPr lang="en-US" dirty="0"/>
          </a:p>
        </p:txBody>
      </p:sp>
      <p:sp>
        <p:nvSpPr>
          <p:cNvPr id="3" name="Title 2"/>
          <p:cNvSpPr>
            <a:spLocks noGrp="1"/>
          </p:cNvSpPr>
          <p:nvPr>
            <p:ph type="title"/>
          </p:nvPr>
        </p:nvSpPr>
        <p:spPr/>
        <p:txBody>
          <a:bodyPr/>
          <a:lstStyle/>
          <a:p>
            <a:r>
              <a:rPr lang="en-US" dirty="0" smtClean="0"/>
              <a:t>Schedule - Software</a:t>
            </a:r>
            <a:endParaRPr lang="en-US" dirty="0"/>
          </a:p>
        </p:txBody>
      </p:sp>
      <p:pic>
        <p:nvPicPr>
          <p:cNvPr id="5" name="Content Placeholder 4"/>
          <p:cNvPicPr>
            <a:picLocks noGrp="1" noChangeAspect="1"/>
          </p:cNvPicPr>
          <p:nvPr>
            <p:ph sz="quarter" idx="14"/>
          </p:nvPr>
        </p:nvPicPr>
        <p:blipFill rotWithShape="1">
          <a:blip r:embed="rId2">
            <a:extLst>
              <a:ext uri="{28A0092B-C50C-407E-A947-70E740481C1C}">
                <a14:useLocalDpi xmlns:a14="http://schemas.microsoft.com/office/drawing/2010/main" val="0"/>
              </a:ext>
            </a:extLst>
          </a:blip>
          <a:srcRect r="36936"/>
          <a:stretch/>
        </p:blipFill>
        <p:spPr>
          <a:xfrm>
            <a:off x="203200" y="2586237"/>
            <a:ext cx="8541541" cy="3323496"/>
          </a:xfrm>
        </p:spPr>
      </p:pic>
      <p:sp>
        <p:nvSpPr>
          <p:cNvPr id="6" name="Rectangle 5"/>
          <p:cNvSpPr/>
          <p:nvPr/>
        </p:nvSpPr>
        <p:spPr>
          <a:xfrm>
            <a:off x="775981" y="1285861"/>
            <a:ext cx="6564904" cy="1077218"/>
          </a:xfrm>
          <a:prstGeom prst="rect">
            <a:avLst/>
          </a:prstGeom>
        </p:spPr>
        <p:txBody>
          <a:bodyPr wrap="square">
            <a:spAutoFit/>
          </a:bodyPr>
          <a:lstStyle/>
          <a:p>
            <a:r>
              <a:rPr lang="en-US" dirty="0" err="1" smtClean="0"/>
              <a:t>Milestones&amp;Reviews</a:t>
            </a:r>
            <a:endParaRPr lang="en-US" dirty="0" smtClean="0"/>
          </a:p>
          <a:p>
            <a:r>
              <a:rPr lang="en-US" sz="1400" dirty="0" smtClean="0"/>
              <a:t>	</a:t>
            </a:r>
            <a:r>
              <a:rPr lang="en-US" sz="1600" dirty="0" smtClean="0"/>
              <a:t>Reconstruction Ready		</a:t>
            </a:r>
            <a:r>
              <a:rPr lang="en-US" sz="1600" dirty="0"/>
              <a:t>1</a:t>
            </a:r>
            <a:r>
              <a:rPr lang="en-US" sz="1600" dirty="0" smtClean="0"/>
              <a:t>9-Feb-14</a:t>
            </a:r>
            <a:endParaRPr lang="en-US" sz="1600" dirty="0"/>
          </a:p>
          <a:p>
            <a:r>
              <a:rPr lang="en-US" sz="1600" dirty="0" smtClean="0"/>
              <a:t>	</a:t>
            </a:r>
            <a:r>
              <a:rPr lang="en-US" sz="1600" b="1" u="sng" dirty="0" smtClean="0">
                <a:solidFill>
                  <a:srgbClr val="C00000"/>
                </a:solidFill>
              </a:rPr>
              <a:t>Ready to Run 			5-Mar-14</a:t>
            </a:r>
            <a:endParaRPr lang="en-US" sz="1600" b="1" u="sng" dirty="0">
              <a:solidFill>
                <a:srgbClr val="C00000"/>
              </a:solidFill>
            </a:endParaRPr>
          </a:p>
          <a:p>
            <a:r>
              <a:rPr lang="en-US" sz="1400" dirty="0" smtClean="0"/>
              <a:t>	</a:t>
            </a:r>
            <a:endParaRPr lang="en-US" sz="1400" dirty="0"/>
          </a:p>
        </p:txBody>
      </p:sp>
    </p:spTree>
    <p:extLst>
      <p:ext uri="{BB962C8B-B14F-4D97-AF65-F5344CB8AC3E}">
        <p14:creationId xmlns:p14="http://schemas.microsoft.com/office/powerpoint/2010/main" val="31033447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16</a:t>
            </a:fld>
            <a:endParaRPr lang="en-US" dirty="0"/>
          </a:p>
        </p:txBody>
      </p:sp>
      <p:sp>
        <p:nvSpPr>
          <p:cNvPr id="3" name="Title 2"/>
          <p:cNvSpPr>
            <a:spLocks noGrp="1"/>
          </p:cNvSpPr>
          <p:nvPr>
            <p:ph type="title"/>
          </p:nvPr>
        </p:nvSpPr>
        <p:spPr/>
        <p:txBody>
          <a:bodyPr/>
          <a:lstStyle/>
          <a:p>
            <a:r>
              <a:rPr lang="en-US" dirty="0" smtClean="0"/>
              <a:t>Schedule – Installation, Commissioning and Data Runs</a:t>
            </a:r>
            <a:endParaRPr lang="en-US" dirty="0"/>
          </a:p>
        </p:txBody>
      </p:sp>
      <p:sp>
        <p:nvSpPr>
          <p:cNvPr id="4" name="TextBox 3"/>
          <p:cNvSpPr txBox="1"/>
          <p:nvPr/>
        </p:nvSpPr>
        <p:spPr>
          <a:xfrm>
            <a:off x="359596" y="1314357"/>
            <a:ext cx="8587503" cy="338554"/>
          </a:xfrm>
          <a:prstGeom prst="rect">
            <a:avLst/>
          </a:prstGeom>
          <a:noFill/>
        </p:spPr>
        <p:txBody>
          <a:bodyPr wrap="square" rtlCol="0">
            <a:spAutoFit/>
          </a:bodyPr>
          <a:lstStyle/>
          <a:p>
            <a:r>
              <a:rPr lang="en-US" sz="1600" dirty="0" smtClean="0"/>
              <a:t>Installation in Hall-B ~2 </a:t>
            </a:r>
            <a:r>
              <a:rPr lang="en-US" sz="1600" dirty="0" err="1" smtClean="0"/>
              <a:t>wk</a:t>
            </a:r>
            <a:r>
              <a:rPr lang="en-US" sz="1600" dirty="0" smtClean="0"/>
              <a:t> at the end of </a:t>
            </a:r>
            <a:r>
              <a:rPr lang="en-US" sz="1600" dirty="0"/>
              <a:t>August, done by the same crew of the Test Run</a:t>
            </a:r>
            <a:endParaRPr lang="en-US" sz="1600" dirty="0" smtClean="0"/>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807" r="8962"/>
          <a:stretch/>
        </p:blipFill>
        <p:spPr bwMode="auto">
          <a:xfrm>
            <a:off x="26854" y="1656702"/>
            <a:ext cx="8920245" cy="1405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2" name="Table 11"/>
          <p:cNvGraphicFramePr>
            <a:graphicFrameLocks noGrp="1"/>
          </p:cNvGraphicFramePr>
          <p:nvPr>
            <p:extLst>
              <p:ext uri="{D42A27DB-BD31-4B8C-83A1-F6EECF244321}">
                <p14:modId xmlns:p14="http://schemas.microsoft.com/office/powerpoint/2010/main" val="172866108"/>
              </p:ext>
            </p:extLst>
          </p:nvPr>
        </p:nvGraphicFramePr>
        <p:xfrm>
          <a:off x="1179884" y="4248750"/>
          <a:ext cx="6484636" cy="1824490"/>
        </p:xfrm>
        <a:graphic>
          <a:graphicData uri="http://schemas.openxmlformats.org/drawingml/2006/table">
            <a:tbl>
              <a:tblPr firstRow="1" bandRow="1">
                <a:tableStyleId>{5C22544A-7EE6-4342-B048-85BDC9FD1C3A}</a:tableStyleId>
              </a:tblPr>
              <a:tblGrid>
                <a:gridCol w="3569922"/>
                <a:gridCol w="1002084"/>
                <a:gridCol w="910546"/>
                <a:gridCol w="1002084"/>
              </a:tblGrid>
              <a:tr h="256065">
                <a:tc>
                  <a:txBody>
                    <a:bodyPr/>
                    <a:lstStyle/>
                    <a:p>
                      <a:pPr>
                        <a:lnSpc>
                          <a:spcPts val="2500"/>
                        </a:lnSpc>
                      </a:pPr>
                      <a:r>
                        <a:rPr lang="en-US" sz="1400" dirty="0" smtClean="0"/>
                        <a:t>Commissioning and Data</a:t>
                      </a:r>
                      <a:r>
                        <a:rPr lang="en-US" sz="1400" baseline="0" dirty="0" smtClean="0"/>
                        <a:t> Run</a:t>
                      </a:r>
                      <a:endParaRPr lang="en-US" sz="1400" dirty="0" smtClean="0"/>
                    </a:p>
                  </a:txBody>
                  <a:tcPr marL="9525" marR="9525" marT="9525" marB="0" anchor="b"/>
                </a:tc>
                <a:tc>
                  <a:txBody>
                    <a:bodyPr/>
                    <a:lstStyle/>
                    <a:p>
                      <a:pPr algn="ctr" fontAlgn="b"/>
                      <a:r>
                        <a:rPr lang="en-US" sz="1400" u="none" strike="noStrike">
                          <a:effectLst/>
                        </a:rPr>
                        <a:t>Duration</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Start</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End</a:t>
                      </a:r>
                      <a:endParaRPr lang="en-US" sz="1400" b="0" i="0" u="none" strike="noStrike">
                        <a:solidFill>
                          <a:srgbClr val="000000"/>
                        </a:solidFill>
                        <a:effectLst/>
                        <a:latin typeface="Calibri"/>
                      </a:endParaRPr>
                    </a:p>
                  </a:txBody>
                  <a:tcPr marL="9525" marR="9525" marT="9525" marB="0" anchor="b"/>
                </a:tc>
              </a:tr>
              <a:tr h="256065">
                <a:tc>
                  <a:txBody>
                    <a:bodyPr/>
                    <a:lstStyle/>
                    <a:p>
                      <a:pPr algn="l" fontAlgn="b"/>
                      <a:r>
                        <a:rPr lang="en-US" sz="1400" u="none" strike="noStrike" dirty="0">
                          <a:effectLst/>
                        </a:rPr>
                        <a:t>Beamline Commissioning (2014)</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a:effectLst/>
                        </a:rPr>
                        <a:t>1 wk</a:t>
                      </a:r>
                      <a:endParaRPr lang="en-US" sz="1400" b="0" i="0" u="none" strike="noStrike">
                        <a:solidFill>
                          <a:srgbClr val="000000"/>
                        </a:solidFill>
                        <a:effectLst/>
                        <a:latin typeface="Calibri"/>
                      </a:endParaRPr>
                    </a:p>
                  </a:txBody>
                  <a:tcPr marL="9525" marR="9525" marT="9525" marB="0" anchor="b"/>
                </a:tc>
                <a:tc>
                  <a:txBody>
                    <a:bodyPr/>
                    <a:lstStyle/>
                    <a:p>
                      <a:pPr algn="r" fontAlgn="b"/>
                      <a:r>
                        <a:rPr lang="en-US" sz="1400" u="none" strike="noStrike">
                          <a:effectLst/>
                        </a:rPr>
                        <a:t>29-Sep</a:t>
                      </a:r>
                      <a:endParaRPr lang="en-US" sz="1400" b="0" i="0" u="none" strike="noStrike">
                        <a:solidFill>
                          <a:srgbClr val="000000"/>
                        </a:solidFill>
                        <a:effectLst/>
                        <a:latin typeface="Calibri"/>
                      </a:endParaRPr>
                    </a:p>
                  </a:txBody>
                  <a:tcPr marL="9525" marR="9525" marT="9525" marB="0" anchor="b"/>
                </a:tc>
                <a:tc>
                  <a:txBody>
                    <a:bodyPr/>
                    <a:lstStyle/>
                    <a:p>
                      <a:pPr algn="r" fontAlgn="b"/>
                      <a:r>
                        <a:rPr lang="en-US" sz="1400" u="none" strike="noStrike">
                          <a:effectLst/>
                        </a:rPr>
                        <a:t>3-Oct</a:t>
                      </a:r>
                      <a:endParaRPr lang="en-US" sz="1400" b="0" i="0" u="none" strike="noStrike">
                        <a:solidFill>
                          <a:srgbClr val="000000"/>
                        </a:solidFill>
                        <a:effectLst/>
                        <a:latin typeface="Calibri"/>
                      </a:endParaRPr>
                    </a:p>
                  </a:txBody>
                  <a:tcPr marL="9525" marR="9525" marT="9525" marB="0" anchor="b"/>
                </a:tc>
              </a:tr>
              <a:tr h="256065">
                <a:tc>
                  <a:txBody>
                    <a:bodyPr/>
                    <a:lstStyle/>
                    <a:p>
                      <a:pPr algn="l" fontAlgn="b"/>
                      <a:r>
                        <a:rPr lang="en-US" sz="1400" u="none" strike="noStrike">
                          <a:effectLst/>
                        </a:rPr>
                        <a:t>Detector Commissioning Run (2014)</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2 wks</a:t>
                      </a:r>
                      <a:endParaRPr lang="en-US" sz="1400" b="0" i="0" u="none" strike="noStrike">
                        <a:solidFill>
                          <a:srgbClr val="000000"/>
                        </a:solidFill>
                        <a:effectLst/>
                        <a:latin typeface="Calibri"/>
                      </a:endParaRPr>
                    </a:p>
                  </a:txBody>
                  <a:tcPr marL="9525" marR="9525" marT="9525" marB="0" anchor="b"/>
                </a:tc>
                <a:tc>
                  <a:txBody>
                    <a:bodyPr/>
                    <a:lstStyle/>
                    <a:p>
                      <a:pPr algn="r" fontAlgn="b"/>
                      <a:r>
                        <a:rPr lang="en-US" sz="1400" u="none" strike="noStrike">
                          <a:effectLst/>
                        </a:rPr>
                        <a:t>6-Oct</a:t>
                      </a:r>
                      <a:endParaRPr lang="en-US" sz="1400" b="0" i="0" u="none" strike="noStrike">
                        <a:solidFill>
                          <a:srgbClr val="000000"/>
                        </a:solidFill>
                        <a:effectLst/>
                        <a:latin typeface="Calibri"/>
                      </a:endParaRPr>
                    </a:p>
                  </a:txBody>
                  <a:tcPr marL="9525" marR="9525" marT="9525" marB="0" anchor="b"/>
                </a:tc>
                <a:tc>
                  <a:txBody>
                    <a:bodyPr/>
                    <a:lstStyle/>
                    <a:p>
                      <a:pPr algn="r" fontAlgn="b"/>
                      <a:r>
                        <a:rPr lang="en-US" sz="1400" u="none" strike="noStrike">
                          <a:effectLst/>
                        </a:rPr>
                        <a:t>17-Oct</a:t>
                      </a:r>
                      <a:endParaRPr lang="en-US" sz="1400" b="0" i="0" u="none" strike="noStrike">
                        <a:solidFill>
                          <a:srgbClr val="000000"/>
                        </a:solidFill>
                        <a:effectLst/>
                        <a:latin typeface="Calibri"/>
                      </a:endParaRPr>
                    </a:p>
                  </a:txBody>
                  <a:tcPr marL="9525" marR="9525" marT="9525" marB="0" anchor="b"/>
                </a:tc>
              </a:tr>
              <a:tr h="256065">
                <a:tc>
                  <a:txBody>
                    <a:bodyPr/>
                    <a:lstStyle/>
                    <a:p>
                      <a:pPr algn="l" fontAlgn="b"/>
                      <a:r>
                        <a:rPr lang="en-US" sz="1400" u="none" strike="noStrike">
                          <a:effectLst/>
                        </a:rPr>
                        <a:t>Data Run 2.2GeV (2014)</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2 wks</a:t>
                      </a:r>
                      <a:endParaRPr lang="en-US" sz="1400" b="0" i="0" u="none" strike="noStrike">
                        <a:solidFill>
                          <a:srgbClr val="000000"/>
                        </a:solidFill>
                        <a:effectLst/>
                        <a:latin typeface="Calibri"/>
                      </a:endParaRPr>
                    </a:p>
                  </a:txBody>
                  <a:tcPr marL="9525" marR="9525" marT="9525" marB="0" anchor="b"/>
                </a:tc>
                <a:tc>
                  <a:txBody>
                    <a:bodyPr/>
                    <a:lstStyle/>
                    <a:p>
                      <a:pPr algn="r" fontAlgn="b"/>
                      <a:r>
                        <a:rPr lang="en-US" sz="1400" u="none" strike="noStrike">
                          <a:effectLst/>
                        </a:rPr>
                        <a:t>20-Oct</a:t>
                      </a:r>
                      <a:endParaRPr lang="en-US" sz="1400" b="0" i="0" u="none" strike="noStrike">
                        <a:solidFill>
                          <a:srgbClr val="000000"/>
                        </a:solidFill>
                        <a:effectLst/>
                        <a:latin typeface="Calibri"/>
                      </a:endParaRPr>
                    </a:p>
                  </a:txBody>
                  <a:tcPr marL="9525" marR="9525" marT="9525" marB="0" anchor="b"/>
                </a:tc>
                <a:tc>
                  <a:txBody>
                    <a:bodyPr/>
                    <a:lstStyle/>
                    <a:p>
                      <a:pPr algn="r" fontAlgn="b"/>
                      <a:r>
                        <a:rPr lang="en-US" sz="1400" u="none" strike="noStrike">
                          <a:effectLst/>
                        </a:rPr>
                        <a:t>31-Oct</a:t>
                      </a:r>
                      <a:endParaRPr lang="en-US" sz="1400" b="0" i="0" u="none" strike="noStrike">
                        <a:solidFill>
                          <a:srgbClr val="000000"/>
                        </a:solidFill>
                        <a:effectLst/>
                        <a:latin typeface="Calibri"/>
                      </a:endParaRPr>
                    </a:p>
                  </a:txBody>
                  <a:tcPr marL="9525" marR="9525" marT="9525" marB="0" anchor="b"/>
                </a:tc>
              </a:tr>
              <a:tr h="256065">
                <a:tc>
                  <a:txBody>
                    <a:bodyPr/>
                    <a:lstStyle/>
                    <a:p>
                      <a:pPr algn="l" fontAlgn="b"/>
                      <a:r>
                        <a:rPr lang="en-US" sz="1400" u="none" strike="noStrike">
                          <a:effectLst/>
                        </a:rPr>
                        <a:t>Data Run 1.1 GeV (2014)</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2 wks</a:t>
                      </a:r>
                      <a:endParaRPr lang="en-US" sz="1400" b="0" i="0" u="none" strike="noStrike">
                        <a:solidFill>
                          <a:srgbClr val="000000"/>
                        </a:solidFill>
                        <a:effectLst/>
                        <a:latin typeface="Calibri"/>
                      </a:endParaRPr>
                    </a:p>
                  </a:txBody>
                  <a:tcPr marL="9525" marR="9525" marT="9525" marB="0" anchor="b"/>
                </a:tc>
                <a:tc>
                  <a:txBody>
                    <a:bodyPr/>
                    <a:lstStyle/>
                    <a:p>
                      <a:pPr algn="r" fontAlgn="b"/>
                      <a:r>
                        <a:rPr lang="en-US" sz="1400" u="none" strike="noStrike">
                          <a:effectLst/>
                        </a:rPr>
                        <a:t>3-Nov</a:t>
                      </a:r>
                      <a:endParaRPr lang="en-US" sz="1400" b="0" i="0" u="none" strike="noStrike">
                        <a:solidFill>
                          <a:srgbClr val="000000"/>
                        </a:solidFill>
                        <a:effectLst/>
                        <a:latin typeface="Calibri"/>
                      </a:endParaRPr>
                    </a:p>
                  </a:txBody>
                  <a:tcPr marL="9525" marR="9525" marT="9525" marB="0" anchor="b"/>
                </a:tc>
                <a:tc>
                  <a:txBody>
                    <a:bodyPr/>
                    <a:lstStyle/>
                    <a:p>
                      <a:pPr algn="r" fontAlgn="b"/>
                      <a:r>
                        <a:rPr lang="en-US" sz="1400" u="none" strike="noStrike" dirty="0">
                          <a:effectLst/>
                        </a:rPr>
                        <a:t>14-Nov</a:t>
                      </a:r>
                      <a:endParaRPr lang="en-US" sz="1400" b="0" i="0" u="none" strike="noStrike" dirty="0">
                        <a:solidFill>
                          <a:srgbClr val="000000"/>
                        </a:solidFill>
                        <a:effectLst/>
                        <a:latin typeface="Calibri"/>
                      </a:endParaRPr>
                    </a:p>
                  </a:txBody>
                  <a:tcPr marL="9525" marR="9525" marT="9525" marB="0" anchor="b"/>
                </a:tc>
              </a:tr>
              <a:tr h="256065">
                <a:tc>
                  <a:txBody>
                    <a:bodyPr/>
                    <a:lstStyle/>
                    <a:p>
                      <a:pPr algn="l" fontAlgn="b"/>
                      <a:r>
                        <a:rPr lang="en-US" sz="1400" u="none" strike="noStrike">
                          <a:effectLst/>
                        </a:rPr>
                        <a:t>Beamline recommissioning (2015)</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2 wks</a:t>
                      </a:r>
                      <a:endParaRPr lang="en-US" sz="1400" b="0" i="0" u="none" strike="noStrike">
                        <a:solidFill>
                          <a:srgbClr val="000000"/>
                        </a:solidFill>
                        <a:effectLst/>
                        <a:latin typeface="Calibri"/>
                      </a:endParaRPr>
                    </a:p>
                  </a:txBody>
                  <a:tcPr marL="9525" marR="9525" marT="9525" marB="0" anchor="b"/>
                </a:tc>
                <a:tc>
                  <a:txBody>
                    <a:bodyPr/>
                    <a:lstStyle/>
                    <a:p>
                      <a:pPr algn="r" fontAlgn="b"/>
                      <a:r>
                        <a:rPr lang="en-US" sz="1400" u="none" strike="noStrike">
                          <a:effectLst/>
                        </a:rPr>
                        <a:t>5-Jan</a:t>
                      </a:r>
                      <a:endParaRPr lang="en-US" sz="1400" b="0" i="0" u="none" strike="noStrike">
                        <a:solidFill>
                          <a:srgbClr val="000000"/>
                        </a:solidFill>
                        <a:effectLst/>
                        <a:latin typeface="Calibri"/>
                      </a:endParaRPr>
                    </a:p>
                  </a:txBody>
                  <a:tcPr marL="9525" marR="9525" marT="9525" marB="0" anchor="b"/>
                </a:tc>
                <a:tc>
                  <a:txBody>
                    <a:bodyPr/>
                    <a:lstStyle/>
                    <a:p>
                      <a:pPr algn="r" fontAlgn="b"/>
                      <a:r>
                        <a:rPr lang="en-US" sz="1400" u="none" strike="noStrike">
                          <a:effectLst/>
                        </a:rPr>
                        <a:t>16-Jan</a:t>
                      </a:r>
                      <a:endParaRPr lang="en-US" sz="1400" b="0" i="0" u="none" strike="noStrike">
                        <a:solidFill>
                          <a:srgbClr val="000000"/>
                        </a:solidFill>
                        <a:effectLst/>
                        <a:latin typeface="Calibri"/>
                      </a:endParaRPr>
                    </a:p>
                  </a:txBody>
                  <a:tcPr marL="9525" marR="9525" marT="9525" marB="0" anchor="b"/>
                </a:tc>
              </a:tr>
              <a:tr h="256065">
                <a:tc>
                  <a:txBody>
                    <a:bodyPr/>
                    <a:lstStyle/>
                    <a:p>
                      <a:pPr algn="l" fontAlgn="b"/>
                      <a:r>
                        <a:rPr lang="en-US" sz="1400" u="none" strike="noStrike">
                          <a:effectLst/>
                        </a:rPr>
                        <a:t>Data Run (2015)</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8 wks</a:t>
                      </a:r>
                      <a:endParaRPr lang="en-US" sz="1400" b="0" i="0" u="none" strike="noStrike">
                        <a:solidFill>
                          <a:srgbClr val="000000"/>
                        </a:solidFill>
                        <a:effectLst/>
                        <a:latin typeface="Calibri"/>
                      </a:endParaRPr>
                    </a:p>
                  </a:txBody>
                  <a:tcPr marL="9525" marR="9525" marT="9525" marB="0" anchor="b"/>
                </a:tc>
                <a:tc>
                  <a:txBody>
                    <a:bodyPr/>
                    <a:lstStyle/>
                    <a:p>
                      <a:pPr algn="r" fontAlgn="b"/>
                      <a:r>
                        <a:rPr lang="en-US" sz="1400" u="none" strike="noStrike">
                          <a:effectLst/>
                        </a:rPr>
                        <a:t>19-Jan</a:t>
                      </a:r>
                      <a:endParaRPr lang="en-US" sz="1400" b="0" i="0" u="none" strike="noStrike">
                        <a:solidFill>
                          <a:srgbClr val="000000"/>
                        </a:solidFill>
                        <a:effectLst/>
                        <a:latin typeface="Calibri"/>
                      </a:endParaRPr>
                    </a:p>
                  </a:txBody>
                  <a:tcPr marL="9525" marR="9525" marT="9525" marB="0" anchor="b"/>
                </a:tc>
                <a:tc>
                  <a:txBody>
                    <a:bodyPr/>
                    <a:lstStyle/>
                    <a:p>
                      <a:pPr algn="r" fontAlgn="b"/>
                      <a:r>
                        <a:rPr lang="en-US" sz="1400" u="none" strike="noStrike" dirty="0">
                          <a:effectLst/>
                        </a:rPr>
                        <a:t>13-Mar</a:t>
                      </a:r>
                      <a:endParaRPr lang="en-US" sz="1400" b="0" i="0" u="none" strike="noStrike" dirty="0">
                        <a:solidFill>
                          <a:srgbClr val="000000"/>
                        </a:solidFill>
                        <a:effectLst/>
                        <a:latin typeface="Calibri"/>
                      </a:endParaRPr>
                    </a:p>
                  </a:txBody>
                  <a:tcPr marL="9525" marR="9525" marT="9525" marB="0" anchor="b"/>
                </a:tc>
              </a:tr>
            </a:tbl>
          </a:graphicData>
        </a:graphic>
      </p:graphicFrame>
      <p:grpSp>
        <p:nvGrpSpPr>
          <p:cNvPr id="46" name="Group 45"/>
          <p:cNvGrpSpPr/>
          <p:nvPr/>
        </p:nvGrpSpPr>
        <p:grpSpPr>
          <a:xfrm>
            <a:off x="609012" y="3022602"/>
            <a:ext cx="6979874" cy="1684865"/>
            <a:chOff x="609012" y="3022602"/>
            <a:chExt cx="6979874" cy="1684865"/>
          </a:xfrm>
        </p:grpSpPr>
        <p:cxnSp>
          <p:nvCxnSpPr>
            <p:cNvPr id="16" name="Straight Arrow Connector 15"/>
            <p:cNvCxnSpPr/>
            <p:nvPr/>
          </p:nvCxnSpPr>
          <p:spPr>
            <a:xfrm>
              <a:off x="609012" y="4707467"/>
              <a:ext cx="416102" cy="0"/>
            </a:xfrm>
            <a:prstGeom prst="straightConnector1">
              <a:avLst/>
            </a:prstGeom>
            <a:ln w="19050">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609600" y="3801533"/>
              <a:ext cx="0" cy="905934"/>
            </a:xfrm>
            <a:prstGeom prst="line">
              <a:avLst/>
            </a:prstGeom>
            <a:ln w="1905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09600" y="3801533"/>
              <a:ext cx="6976533" cy="0"/>
            </a:xfrm>
            <a:prstGeom prst="line">
              <a:avLst/>
            </a:prstGeom>
            <a:ln w="1905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7588886" y="3022602"/>
              <a:ext cx="0" cy="778931"/>
            </a:xfrm>
            <a:prstGeom prst="line">
              <a:avLst/>
            </a:prstGeom>
            <a:ln w="19050">
              <a:solidFill>
                <a:srgbClr val="0000FF"/>
              </a:solidFill>
            </a:ln>
          </p:spPr>
          <p:style>
            <a:lnRef idx="1">
              <a:schemeClr val="accent1"/>
            </a:lnRef>
            <a:fillRef idx="0">
              <a:schemeClr val="accent1"/>
            </a:fillRef>
            <a:effectRef idx="0">
              <a:schemeClr val="accent1"/>
            </a:effectRef>
            <a:fontRef idx="minor">
              <a:schemeClr val="tx1"/>
            </a:fontRef>
          </p:style>
        </p:cxnSp>
      </p:grpSp>
      <p:sp>
        <p:nvSpPr>
          <p:cNvPr id="38" name="Arc 37"/>
          <p:cNvSpPr/>
          <p:nvPr/>
        </p:nvSpPr>
        <p:spPr>
          <a:xfrm rot="11586642">
            <a:off x="999505" y="5754896"/>
            <a:ext cx="357705" cy="215069"/>
          </a:xfrm>
          <a:prstGeom prst="arc">
            <a:avLst>
              <a:gd name="adj1" fmla="val 15657528"/>
              <a:gd name="adj2" fmla="val 3726675"/>
            </a:avLst>
          </a:prstGeom>
          <a:ln>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Arc 41"/>
          <p:cNvSpPr/>
          <p:nvPr/>
        </p:nvSpPr>
        <p:spPr>
          <a:xfrm rot="11586642">
            <a:off x="999504" y="5517754"/>
            <a:ext cx="357705" cy="215069"/>
          </a:xfrm>
          <a:prstGeom prst="arc">
            <a:avLst>
              <a:gd name="adj1" fmla="val 15657528"/>
              <a:gd name="adj2" fmla="val 3726675"/>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Arc 42"/>
          <p:cNvSpPr/>
          <p:nvPr/>
        </p:nvSpPr>
        <p:spPr>
          <a:xfrm rot="11586642">
            <a:off x="1001273" y="5226425"/>
            <a:ext cx="357705" cy="253352"/>
          </a:xfrm>
          <a:prstGeom prst="arc">
            <a:avLst>
              <a:gd name="adj1" fmla="val 15657528"/>
              <a:gd name="adj2" fmla="val 3726675"/>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Arc 43"/>
          <p:cNvSpPr/>
          <p:nvPr/>
        </p:nvSpPr>
        <p:spPr>
          <a:xfrm rot="11586642">
            <a:off x="989160" y="4963811"/>
            <a:ext cx="347505" cy="248589"/>
          </a:xfrm>
          <a:prstGeom prst="arc">
            <a:avLst>
              <a:gd name="adj1" fmla="val 15727661"/>
              <a:gd name="adj2" fmla="val 4593247"/>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Arc 44"/>
          <p:cNvSpPr/>
          <p:nvPr/>
        </p:nvSpPr>
        <p:spPr>
          <a:xfrm rot="11586642">
            <a:off x="1000866" y="4714368"/>
            <a:ext cx="347505" cy="248589"/>
          </a:xfrm>
          <a:prstGeom prst="arc">
            <a:avLst>
              <a:gd name="adj1" fmla="val 15727661"/>
              <a:gd name="adj2" fmla="val 4593247"/>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0205068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17</a:t>
            </a:fld>
            <a:endParaRPr lang="en-US" dirty="0"/>
          </a:p>
        </p:txBody>
      </p:sp>
      <p:sp>
        <p:nvSpPr>
          <p:cNvPr id="3" name="Title 2"/>
          <p:cNvSpPr>
            <a:spLocks noGrp="1"/>
          </p:cNvSpPr>
          <p:nvPr>
            <p:ph type="title"/>
          </p:nvPr>
        </p:nvSpPr>
        <p:spPr/>
        <p:txBody>
          <a:bodyPr/>
          <a:lstStyle/>
          <a:p>
            <a:r>
              <a:rPr lang="en-US" dirty="0" smtClean="0"/>
              <a:t>Costs Methodology</a:t>
            </a:r>
            <a:endParaRPr lang="en-US" dirty="0"/>
          </a:p>
        </p:txBody>
      </p:sp>
      <p:sp>
        <p:nvSpPr>
          <p:cNvPr id="4" name="Content Placeholder 3"/>
          <p:cNvSpPr>
            <a:spLocks noGrp="1"/>
          </p:cNvSpPr>
          <p:nvPr>
            <p:ph sz="quarter" idx="14"/>
          </p:nvPr>
        </p:nvSpPr>
        <p:spPr>
          <a:xfrm>
            <a:off x="287867" y="1243584"/>
            <a:ext cx="8568265" cy="5038683"/>
          </a:xfrm>
        </p:spPr>
        <p:txBody>
          <a:bodyPr>
            <a:noAutofit/>
          </a:bodyPr>
          <a:lstStyle/>
          <a:p>
            <a:pPr marL="457200" indent="-457200">
              <a:lnSpc>
                <a:spcPct val="200000"/>
              </a:lnSpc>
              <a:buFont typeface="+mj-lt"/>
              <a:buAutoNum type="arabicPeriod"/>
            </a:pPr>
            <a:r>
              <a:rPr lang="en-US" sz="1800" dirty="0" smtClean="0"/>
              <a:t>Schedule and Costs are simultaneously managed with </a:t>
            </a:r>
            <a:r>
              <a:rPr lang="en-US" sz="1800" dirty="0" err="1" smtClean="0"/>
              <a:t>MSProject</a:t>
            </a:r>
            <a:endParaRPr lang="en-US" sz="1800" dirty="0" smtClean="0"/>
          </a:p>
          <a:p>
            <a:pPr marL="457200" indent="-457200">
              <a:lnSpc>
                <a:spcPct val="200000"/>
              </a:lnSpc>
              <a:buFont typeface="+mj-lt"/>
              <a:buAutoNum type="arabicPeriod"/>
            </a:pPr>
            <a:r>
              <a:rPr lang="en-US" sz="1800" dirty="0" smtClean="0"/>
              <a:t>Tasks are tracked down to WBS Level 3 Min.</a:t>
            </a:r>
          </a:p>
          <a:p>
            <a:pPr marL="457200" indent="-457200">
              <a:lnSpc>
                <a:spcPct val="200000"/>
              </a:lnSpc>
              <a:buFont typeface="+mj-lt"/>
              <a:buAutoNum type="arabicPeriod"/>
            </a:pPr>
            <a:r>
              <a:rPr lang="en-US" sz="1800" dirty="0" smtClean="0"/>
              <a:t>Labor is added in hours by skills. M&amp;S as number of required units</a:t>
            </a:r>
          </a:p>
          <a:p>
            <a:pPr marL="457200" indent="-457200">
              <a:lnSpc>
                <a:spcPct val="200000"/>
              </a:lnSpc>
              <a:buFont typeface="+mj-lt"/>
              <a:buAutoNum type="arabicPeriod"/>
            </a:pPr>
            <a:r>
              <a:rPr lang="en-US" sz="1800" dirty="0" smtClean="0"/>
              <a:t>Only Engineering Labor + Overheads  </a:t>
            </a:r>
            <a:r>
              <a:rPr lang="en-US" sz="1400" dirty="0" smtClean="0"/>
              <a:t>(SLAC = 53% </a:t>
            </a:r>
            <a:r>
              <a:rPr lang="en-US" sz="1400" dirty="0"/>
              <a:t>,</a:t>
            </a:r>
            <a:r>
              <a:rPr lang="en-US" sz="1400" dirty="0" smtClean="0"/>
              <a:t> 7.65</a:t>
            </a:r>
            <a:r>
              <a:rPr lang="en-US" sz="1400" dirty="0"/>
              <a:t>%, </a:t>
            </a:r>
            <a:r>
              <a:rPr lang="en-US" sz="1400" dirty="0" smtClean="0"/>
              <a:t>JLAB = 49% , 49% </a:t>
            </a:r>
            <a:endParaRPr lang="en-US" sz="1400" dirty="0"/>
          </a:p>
          <a:p>
            <a:pPr marL="457200" indent="-457200">
              <a:lnSpc>
                <a:spcPct val="200000"/>
              </a:lnSpc>
              <a:buFont typeface="+mj-lt"/>
              <a:buAutoNum type="arabicPeriod"/>
            </a:pPr>
            <a:r>
              <a:rPr lang="en-US" sz="1800" dirty="0" smtClean="0"/>
              <a:t>Inflation 2.5% per year</a:t>
            </a:r>
            <a:endParaRPr lang="en-US" sz="1400" dirty="0" smtClean="0"/>
          </a:p>
          <a:p>
            <a:pPr marL="457200" indent="-457200">
              <a:lnSpc>
                <a:spcPct val="200000"/>
              </a:lnSpc>
              <a:buFont typeface="+mj-lt"/>
              <a:buAutoNum type="arabicPeriod"/>
            </a:pPr>
            <a:r>
              <a:rPr lang="en-US" sz="1800" dirty="0" smtClean="0"/>
              <a:t>Contingency </a:t>
            </a:r>
            <a:r>
              <a:rPr lang="en-US" sz="1800" dirty="0" smtClean="0"/>
              <a:t>:</a:t>
            </a:r>
          </a:p>
          <a:p>
            <a:pPr marL="857250" lvl="1">
              <a:lnSpc>
                <a:spcPct val="200000"/>
              </a:lnSpc>
            </a:pPr>
            <a:r>
              <a:rPr lang="en-US" sz="1800" dirty="0" smtClean="0"/>
              <a:t>10</a:t>
            </a:r>
            <a:r>
              <a:rPr lang="en-US" sz="1800" dirty="0"/>
              <a:t>%	Catalogue Items</a:t>
            </a:r>
          </a:p>
          <a:p>
            <a:pPr marL="857250" lvl="1">
              <a:lnSpc>
                <a:spcPct val="200000"/>
              </a:lnSpc>
            </a:pPr>
            <a:r>
              <a:rPr lang="en-US" sz="1800" dirty="0"/>
              <a:t>20-25%	Similar to previous design</a:t>
            </a:r>
          </a:p>
          <a:p>
            <a:pPr marL="857250" lvl="1">
              <a:lnSpc>
                <a:spcPct val="200000"/>
              </a:lnSpc>
            </a:pPr>
            <a:r>
              <a:rPr lang="en-US" sz="1800" dirty="0"/>
              <a:t>30-50%	New </a:t>
            </a:r>
            <a:r>
              <a:rPr lang="en-US" sz="1800" dirty="0" smtClean="0"/>
              <a:t>design</a:t>
            </a:r>
          </a:p>
          <a:p>
            <a:pPr>
              <a:lnSpc>
                <a:spcPct val="200000"/>
              </a:lnSpc>
            </a:pPr>
            <a:endParaRPr lang="en-US" sz="1800" dirty="0" smtClean="0"/>
          </a:p>
        </p:txBody>
      </p:sp>
      <p:sp>
        <p:nvSpPr>
          <p:cNvPr id="7" name="TextBox 6"/>
          <p:cNvSpPr txBox="1"/>
          <p:nvPr/>
        </p:nvSpPr>
        <p:spPr>
          <a:xfrm>
            <a:off x="5280916" y="3013807"/>
            <a:ext cx="482824" cy="276999"/>
          </a:xfrm>
          <a:prstGeom prst="rect">
            <a:avLst/>
          </a:prstGeom>
          <a:noFill/>
        </p:spPr>
        <p:txBody>
          <a:bodyPr wrap="none" rtlCol="0">
            <a:spAutoFit/>
          </a:bodyPr>
          <a:lstStyle/>
          <a:p>
            <a:r>
              <a:rPr lang="en-US" sz="1200" dirty="0" smtClean="0">
                <a:solidFill>
                  <a:srgbClr val="C00000"/>
                </a:solidFill>
              </a:rPr>
              <a:t>Lab.</a:t>
            </a:r>
            <a:endParaRPr lang="en-US" sz="1200" dirty="0">
              <a:solidFill>
                <a:srgbClr val="C00000"/>
              </a:solidFill>
            </a:endParaRPr>
          </a:p>
        </p:txBody>
      </p:sp>
      <p:sp>
        <p:nvSpPr>
          <p:cNvPr id="8" name="TextBox 7"/>
          <p:cNvSpPr txBox="1"/>
          <p:nvPr/>
        </p:nvSpPr>
        <p:spPr>
          <a:xfrm>
            <a:off x="5854557" y="3012093"/>
            <a:ext cx="518091" cy="276999"/>
          </a:xfrm>
          <a:prstGeom prst="rect">
            <a:avLst/>
          </a:prstGeom>
          <a:noFill/>
        </p:spPr>
        <p:txBody>
          <a:bodyPr wrap="none" rtlCol="0">
            <a:spAutoFit/>
          </a:bodyPr>
          <a:lstStyle/>
          <a:p>
            <a:r>
              <a:rPr lang="en-US" sz="1200" dirty="0" smtClean="0">
                <a:solidFill>
                  <a:srgbClr val="C00000"/>
                </a:solidFill>
              </a:rPr>
              <a:t>M&amp;S</a:t>
            </a:r>
            <a:endParaRPr lang="en-US" sz="1200" dirty="0">
              <a:solidFill>
                <a:srgbClr val="C00000"/>
              </a:solidFill>
            </a:endParaRPr>
          </a:p>
        </p:txBody>
      </p:sp>
    </p:spTree>
    <p:extLst>
      <p:ext uri="{BB962C8B-B14F-4D97-AF65-F5344CB8AC3E}">
        <p14:creationId xmlns:p14="http://schemas.microsoft.com/office/powerpoint/2010/main" val="768202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hart 8"/>
          <p:cNvGraphicFramePr>
            <a:graphicFrameLocks/>
          </p:cNvGraphicFramePr>
          <p:nvPr>
            <p:extLst>
              <p:ext uri="{D42A27DB-BD31-4B8C-83A1-F6EECF244321}">
                <p14:modId xmlns:p14="http://schemas.microsoft.com/office/powerpoint/2010/main" val="3518385839"/>
              </p:ext>
            </p:extLst>
          </p:nvPr>
        </p:nvGraphicFramePr>
        <p:xfrm>
          <a:off x="489856" y="1359403"/>
          <a:ext cx="7067551" cy="5319714"/>
        </p:xfrm>
        <a:graphic>
          <a:graphicData uri="http://schemas.openxmlformats.org/drawingml/2006/chart">
            <c:chart xmlns:c="http://schemas.openxmlformats.org/drawingml/2006/chart" xmlns:r="http://schemas.openxmlformats.org/officeDocument/2006/relationships" r:id="rId2"/>
          </a:graphicData>
        </a:graphic>
      </p:graphicFrame>
      <p:sp>
        <p:nvSpPr>
          <p:cNvPr id="2" name="Slide Number Placeholder 1"/>
          <p:cNvSpPr>
            <a:spLocks noGrp="1"/>
          </p:cNvSpPr>
          <p:nvPr>
            <p:ph type="sldNum" sz="quarter" idx="11"/>
          </p:nvPr>
        </p:nvSpPr>
        <p:spPr/>
        <p:txBody>
          <a:bodyPr/>
          <a:lstStyle/>
          <a:p>
            <a:fld id="{5BD36294-2849-48A8-8531-5354CF3095D2}" type="slidenum">
              <a:rPr lang="en-US" smtClean="0"/>
              <a:pPr/>
              <a:t>18</a:t>
            </a:fld>
            <a:endParaRPr lang="en-US" dirty="0"/>
          </a:p>
        </p:txBody>
      </p:sp>
      <p:sp>
        <p:nvSpPr>
          <p:cNvPr id="3" name="Title 2"/>
          <p:cNvSpPr>
            <a:spLocks noGrp="1"/>
          </p:cNvSpPr>
          <p:nvPr>
            <p:ph type="title"/>
          </p:nvPr>
        </p:nvSpPr>
        <p:spPr/>
        <p:txBody>
          <a:bodyPr/>
          <a:lstStyle/>
          <a:p>
            <a:r>
              <a:rPr lang="en-US" dirty="0" smtClean="0"/>
              <a:t>HPS Total Costs = $3,187k </a:t>
            </a:r>
            <a:endParaRPr lang="en-US" dirty="0"/>
          </a:p>
        </p:txBody>
      </p:sp>
      <p:graphicFrame>
        <p:nvGraphicFramePr>
          <p:cNvPr id="10" name="Chart 9"/>
          <p:cNvGraphicFramePr>
            <a:graphicFrameLocks/>
          </p:cNvGraphicFramePr>
          <p:nvPr>
            <p:extLst>
              <p:ext uri="{D42A27DB-BD31-4B8C-83A1-F6EECF244321}">
                <p14:modId xmlns:p14="http://schemas.microsoft.com/office/powerpoint/2010/main" val="4284352288"/>
              </p:ext>
            </p:extLst>
          </p:nvPr>
        </p:nvGraphicFramePr>
        <p:xfrm>
          <a:off x="186267" y="1413934"/>
          <a:ext cx="8339666" cy="4530990"/>
        </p:xfrm>
        <a:graphic>
          <a:graphicData uri="http://schemas.openxmlformats.org/drawingml/2006/chart">
            <c:chart xmlns:c="http://schemas.openxmlformats.org/drawingml/2006/chart" xmlns:r="http://schemas.openxmlformats.org/officeDocument/2006/relationships" r:id="rId3"/>
          </a:graphicData>
        </a:graphic>
      </p:graphicFrame>
      <p:sp>
        <p:nvSpPr>
          <p:cNvPr id="6" name="Right Brace 5"/>
          <p:cNvSpPr/>
          <p:nvPr/>
        </p:nvSpPr>
        <p:spPr>
          <a:xfrm>
            <a:off x="7298267" y="1566333"/>
            <a:ext cx="372533" cy="295486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TextBox 10"/>
          <p:cNvSpPr txBox="1"/>
          <p:nvPr/>
        </p:nvSpPr>
        <p:spPr>
          <a:xfrm>
            <a:off x="7613306" y="2859100"/>
            <a:ext cx="1479892" cy="369332"/>
          </a:xfrm>
          <a:prstGeom prst="rect">
            <a:avLst/>
          </a:prstGeom>
          <a:noFill/>
        </p:spPr>
        <p:txBody>
          <a:bodyPr wrap="none" rtlCol="0">
            <a:spAutoFit/>
          </a:bodyPr>
          <a:lstStyle/>
          <a:p>
            <a:r>
              <a:rPr lang="en-US" dirty="0" smtClean="0"/>
              <a:t>Construction</a:t>
            </a:r>
            <a:endParaRPr lang="en-US" dirty="0"/>
          </a:p>
        </p:txBody>
      </p:sp>
      <p:sp>
        <p:nvSpPr>
          <p:cNvPr id="12" name="Right Brace 11"/>
          <p:cNvSpPr/>
          <p:nvPr/>
        </p:nvSpPr>
        <p:spPr>
          <a:xfrm>
            <a:off x="6587068" y="4521714"/>
            <a:ext cx="372533" cy="1477433"/>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TextBox 12"/>
          <p:cNvSpPr txBox="1"/>
          <p:nvPr/>
        </p:nvSpPr>
        <p:spPr>
          <a:xfrm>
            <a:off x="7056545" y="5075765"/>
            <a:ext cx="1313180" cy="369332"/>
          </a:xfrm>
          <a:prstGeom prst="rect">
            <a:avLst/>
          </a:prstGeom>
          <a:noFill/>
        </p:spPr>
        <p:txBody>
          <a:bodyPr wrap="none" rtlCol="0">
            <a:spAutoFit/>
          </a:bodyPr>
          <a:lstStyle/>
          <a:p>
            <a:r>
              <a:rPr lang="en-US" dirty="0" smtClean="0"/>
              <a:t>Operations</a:t>
            </a:r>
            <a:endParaRPr lang="en-US" dirty="0"/>
          </a:p>
        </p:txBody>
      </p:sp>
      <p:sp>
        <p:nvSpPr>
          <p:cNvPr id="14" name="TextBox 1"/>
          <p:cNvSpPr txBox="1"/>
          <p:nvPr/>
        </p:nvSpPr>
        <p:spPr>
          <a:xfrm>
            <a:off x="4840889" y="3272318"/>
            <a:ext cx="273883" cy="328773"/>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800" dirty="0" smtClean="0"/>
              <a:t>k</a:t>
            </a:r>
            <a:endParaRPr lang="en-US" sz="1800" dirty="0"/>
          </a:p>
        </p:txBody>
      </p:sp>
      <p:sp>
        <p:nvSpPr>
          <p:cNvPr id="15" name="TextBox 1"/>
          <p:cNvSpPr txBox="1"/>
          <p:nvPr/>
        </p:nvSpPr>
        <p:spPr>
          <a:xfrm>
            <a:off x="4361425" y="3696982"/>
            <a:ext cx="273883" cy="328773"/>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800" dirty="0" smtClean="0"/>
              <a:t>k</a:t>
            </a:r>
            <a:endParaRPr lang="en-US" sz="1800" dirty="0"/>
          </a:p>
        </p:txBody>
      </p:sp>
      <p:sp>
        <p:nvSpPr>
          <p:cNvPr id="16" name="TextBox 1"/>
          <p:cNvSpPr txBox="1"/>
          <p:nvPr/>
        </p:nvSpPr>
        <p:spPr>
          <a:xfrm>
            <a:off x="4178250" y="4134247"/>
            <a:ext cx="273883" cy="328773"/>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800" dirty="0" smtClean="0"/>
              <a:t>k</a:t>
            </a:r>
            <a:endParaRPr lang="en-US" sz="1800" dirty="0"/>
          </a:p>
        </p:txBody>
      </p:sp>
      <p:sp>
        <p:nvSpPr>
          <p:cNvPr id="17" name="TextBox 1"/>
          <p:cNvSpPr txBox="1"/>
          <p:nvPr/>
        </p:nvSpPr>
        <p:spPr>
          <a:xfrm>
            <a:off x="6349479" y="4560013"/>
            <a:ext cx="273883" cy="328773"/>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800" dirty="0" smtClean="0"/>
              <a:t>k</a:t>
            </a:r>
            <a:endParaRPr lang="en-US" sz="1800" dirty="0"/>
          </a:p>
        </p:txBody>
      </p:sp>
      <p:sp>
        <p:nvSpPr>
          <p:cNvPr id="18" name="TextBox 1"/>
          <p:cNvSpPr txBox="1"/>
          <p:nvPr/>
        </p:nvSpPr>
        <p:spPr>
          <a:xfrm>
            <a:off x="4947056" y="4986390"/>
            <a:ext cx="273883" cy="328773"/>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800" dirty="0" smtClean="0"/>
              <a:t>k</a:t>
            </a:r>
            <a:endParaRPr lang="en-US" sz="1800" dirty="0"/>
          </a:p>
        </p:txBody>
      </p:sp>
      <p:sp>
        <p:nvSpPr>
          <p:cNvPr id="19" name="TextBox 1"/>
          <p:cNvSpPr txBox="1"/>
          <p:nvPr/>
        </p:nvSpPr>
        <p:spPr>
          <a:xfrm>
            <a:off x="4810114" y="5425467"/>
            <a:ext cx="273883" cy="328773"/>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800" dirty="0" smtClean="0"/>
              <a:t>k</a:t>
            </a:r>
            <a:endParaRPr lang="en-US" sz="1800" dirty="0"/>
          </a:p>
        </p:txBody>
      </p:sp>
    </p:spTree>
    <p:extLst>
      <p:ext uri="{BB962C8B-B14F-4D97-AF65-F5344CB8AC3E}">
        <p14:creationId xmlns:p14="http://schemas.microsoft.com/office/powerpoint/2010/main" val="21492079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19</a:t>
            </a:fld>
            <a:endParaRPr lang="en-US" dirty="0"/>
          </a:p>
        </p:txBody>
      </p:sp>
      <p:sp>
        <p:nvSpPr>
          <p:cNvPr id="3" name="Title 2"/>
          <p:cNvSpPr>
            <a:spLocks noGrp="1"/>
          </p:cNvSpPr>
          <p:nvPr>
            <p:ph type="title"/>
          </p:nvPr>
        </p:nvSpPr>
        <p:spPr/>
        <p:txBody>
          <a:bodyPr/>
          <a:lstStyle/>
          <a:p>
            <a:r>
              <a:rPr lang="en-US" dirty="0"/>
              <a:t>HPS Budget vs. Test Run</a:t>
            </a:r>
          </a:p>
        </p:txBody>
      </p:sp>
      <p:sp>
        <p:nvSpPr>
          <p:cNvPr id="4" name="Content Placeholder 3"/>
          <p:cNvSpPr>
            <a:spLocks noGrp="1"/>
          </p:cNvSpPr>
          <p:nvPr>
            <p:ph sz="quarter" idx="14"/>
          </p:nvPr>
        </p:nvSpPr>
        <p:spPr>
          <a:xfrm>
            <a:off x="457200" y="1243583"/>
            <a:ext cx="8108950" cy="5267283"/>
          </a:xfrm>
        </p:spPr>
        <p:txBody>
          <a:bodyPr>
            <a:normAutofit lnSpcReduction="10000"/>
          </a:bodyPr>
          <a:lstStyle/>
          <a:p>
            <a:pPr marL="457200" indent="-457200">
              <a:buFont typeface="+mj-lt"/>
              <a:buAutoNum type="arabicPeriod"/>
            </a:pPr>
            <a:r>
              <a:rPr lang="en-US" sz="2000" dirty="0" smtClean="0"/>
              <a:t>Funded in July 2011 for installation in March 2012</a:t>
            </a:r>
          </a:p>
          <a:p>
            <a:pPr marL="457200" indent="-457200">
              <a:buFont typeface="+mj-lt"/>
              <a:buAutoNum type="arabicPeriod"/>
            </a:pPr>
            <a:endParaRPr lang="en-US" sz="2000" dirty="0" smtClean="0"/>
          </a:p>
          <a:p>
            <a:pPr marL="457200" indent="-457200">
              <a:buFont typeface="+mj-lt"/>
              <a:buAutoNum type="arabicPeriod"/>
            </a:pPr>
            <a:r>
              <a:rPr lang="en-US" sz="2000" dirty="0" smtClean="0"/>
              <a:t>First FWP  $751k</a:t>
            </a:r>
          </a:p>
          <a:p>
            <a:pPr marL="457200" indent="-457200">
              <a:buFont typeface="+mj-lt"/>
              <a:buAutoNum type="arabicPeriod"/>
            </a:pPr>
            <a:endParaRPr lang="en-US" sz="2000" dirty="0" smtClean="0"/>
          </a:p>
          <a:p>
            <a:pPr marL="457200" indent="-457200">
              <a:buFont typeface="+mj-lt"/>
              <a:buAutoNum type="arabicPeriod"/>
            </a:pPr>
            <a:r>
              <a:rPr lang="en-US" sz="2000" dirty="0" smtClean="0"/>
              <a:t>Additional $200k for missing </a:t>
            </a:r>
            <a:r>
              <a:rPr lang="en-US" sz="2000" dirty="0" smtClean="0"/>
              <a:t>items, </a:t>
            </a:r>
            <a:r>
              <a:rPr lang="en-US" sz="2000" dirty="0" smtClean="0"/>
              <a:t>underestimating engineering and technicians</a:t>
            </a:r>
          </a:p>
          <a:p>
            <a:pPr marL="457200" indent="-457200">
              <a:buFont typeface="+mj-lt"/>
              <a:buAutoNum type="arabicPeriod"/>
            </a:pPr>
            <a:endParaRPr lang="en-US" sz="2000" dirty="0" smtClean="0"/>
          </a:p>
          <a:p>
            <a:pPr marL="457200" indent="-457200">
              <a:buFont typeface="+mj-lt"/>
              <a:buAutoNum type="arabicPeriod"/>
            </a:pPr>
            <a:r>
              <a:rPr lang="en-US" sz="2000" dirty="0" smtClean="0"/>
              <a:t>Slow </a:t>
            </a:r>
            <a:r>
              <a:rPr lang="en-US" sz="2000" dirty="0"/>
              <a:t>response from external shops, recovered with an increase of Labor </a:t>
            </a:r>
            <a:r>
              <a:rPr lang="en-US" sz="2000" dirty="0" smtClean="0"/>
              <a:t>in-house</a:t>
            </a:r>
          </a:p>
          <a:p>
            <a:pPr marL="457200" indent="-457200">
              <a:buFont typeface="+mj-lt"/>
              <a:buAutoNum type="arabicPeriod"/>
            </a:pPr>
            <a:endParaRPr lang="en-US" sz="2000" dirty="0" smtClean="0"/>
          </a:p>
          <a:p>
            <a:pPr marL="457200" indent="-457200">
              <a:buFont typeface="+mj-lt"/>
              <a:buAutoNum type="arabicPeriod"/>
            </a:pPr>
            <a:r>
              <a:rPr lang="en-US" sz="2000" dirty="0" smtClean="0"/>
              <a:t>Installation done </a:t>
            </a:r>
            <a:r>
              <a:rPr lang="en-US" sz="2000" dirty="0"/>
              <a:t>on April 18, ~ 7 weeks delay</a:t>
            </a:r>
          </a:p>
          <a:p>
            <a:endParaRPr lang="en-US" sz="2000" dirty="0" smtClean="0"/>
          </a:p>
          <a:p>
            <a:r>
              <a:rPr lang="en-US" sz="2000" dirty="0" smtClean="0"/>
              <a:t>Lesson learned : Better contingency, realistic engineering estimations, better planning of the purchasing process. </a:t>
            </a:r>
            <a:endParaRPr lang="en-US" sz="2000" dirty="0"/>
          </a:p>
        </p:txBody>
      </p:sp>
    </p:spTree>
    <p:extLst>
      <p:ext uri="{BB962C8B-B14F-4D97-AF65-F5344CB8AC3E}">
        <p14:creationId xmlns:p14="http://schemas.microsoft.com/office/powerpoint/2010/main" val="2588868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2</a:t>
            </a:fld>
            <a:endParaRPr lang="en-US" dirty="0"/>
          </a:p>
        </p:txBody>
      </p:sp>
      <p:sp>
        <p:nvSpPr>
          <p:cNvPr id="3" name="Title 2"/>
          <p:cNvSpPr>
            <a:spLocks noGrp="1"/>
          </p:cNvSpPr>
          <p:nvPr>
            <p:ph type="title"/>
          </p:nvPr>
        </p:nvSpPr>
        <p:spPr/>
        <p:txBody>
          <a:bodyPr/>
          <a:lstStyle/>
          <a:p>
            <a:r>
              <a:rPr lang="en-US" dirty="0" smtClean="0"/>
              <a:t>Outline</a:t>
            </a:r>
            <a:endParaRPr lang="en-US" dirty="0"/>
          </a:p>
        </p:txBody>
      </p:sp>
      <p:sp>
        <p:nvSpPr>
          <p:cNvPr id="4" name="Content Placeholder 3"/>
          <p:cNvSpPr>
            <a:spLocks noGrp="1"/>
          </p:cNvSpPr>
          <p:nvPr>
            <p:ph sz="quarter" idx="14"/>
          </p:nvPr>
        </p:nvSpPr>
        <p:spPr>
          <a:xfrm>
            <a:off x="2035628" y="1706226"/>
            <a:ext cx="6232072" cy="3845488"/>
          </a:xfrm>
        </p:spPr>
        <p:txBody>
          <a:bodyPr>
            <a:noAutofit/>
          </a:bodyPr>
          <a:lstStyle/>
          <a:p>
            <a:pPr marL="457200" indent="-457200">
              <a:buFont typeface="+mj-lt"/>
              <a:buAutoNum type="arabicPeriod"/>
            </a:pPr>
            <a:r>
              <a:rPr lang="en-US" sz="3200" dirty="0" smtClean="0"/>
              <a:t>Organization</a:t>
            </a:r>
          </a:p>
          <a:p>
            <a:pPr marL="457200" indent="-457200">
              <a:buFont typeface="+mj-lt"/>
              <a:buAutoNum type="arabicPeriod"/>
            </a:pPr>
            <a:r>
              <a:rPr lang="en-US" sz="3200" dirty="0" smtClean="0"/>
              <a:t>Schedule</a:t>
            </a:r>
          </a:p>
          <a:p>
            <a:pPr marL="457200" indent="-457200">
              <a:buFont typeface="+mj-lt"/>
              <a:buAutoNum type="arabicPeriod"/>
            </a:pPr>
            <a:r>
              <a:rPr lang="en-US" sz="3200" dirty="0" smtClean="0"/>
              <a:t>Costs</a:t>
            </a:r>
          </a:p>
          <a:p>
            <a:pPr marL="457200" indent="-457200">
              <a:buFont typeface="+mj-lt"/>
              <a:buAutoNum type="arabicPeriod"/>
            </a:pPr>
            <a:r>
              <a:rPr lang="en-US" sz="3200" dirty="0" smtClean="0"/>
              <a:t>Manpower</a:t>
            </a:r>
          </a:p>
          <a:p>
            <a:pPr marL="457200" indent="-457200">
              <a:buFont typeface="+mj-lt"/>
              <a:buAutoNum type="arabicPeriod"/>
            </a:pPr>
            <a:r>
              <a:rPr lang="en-US" sz="3200" dirty="0" smtClean="0"/>
              <a:t>Risk Management</a:t>
            </a:r>
          </a:p>
          <a:p>
            <a:pPr marL="457200" indent="-457200">
              <a:buFont typeface="+mj-lt"/>
              <a:buAutoNum type="arabicPeriod"/>
            </a:pPr>
            <a:r>
              <a:rPr lang="en-US" sz="3200" dirty="0"/>
              <a:t>Project Monitoring</a:t>
            </a:r>
          </a:p>
          <a:p>
            <a:endParaRPr lang="en-US" sz="3200" dirty="0"/>
          </a:p>
        </p:txBody>
      </p:sp>
    </p:spTree>
    <p:extLst>
      <p:ext uri="{BB962C8B-B14F-4D97-AF65-F5344CB8AC3E}">
        <p14:creationId xmlns:p14="http://schemas.microsoft.com/office/powerpoint/2010/main" val="382088867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443627316"/>
              </p:ext>
            </p:extLst>
          </p:nvPr>
        </p:nvGraphicFramePr>
        <p:xfrm>
          <a:off x="850900" y="4170437"/>
          <a:ext cx="6858000" cy="1710310"/>
        </p:xfrm>
        <a:graphic>
          <a:graphicData uri="http://schemas.openxmlformats.org/drawingml/2006/table">
            <a:tbl>
              <a:tblPr firstRow="1" firstCol="1" bandRow="1">
                <a:tableStyleId>{5C22544A-7EE6-4342-B048-85BDC9FD1C3A}</a:tableStyleId>
              </a:tblPr>
              <a:tblGrid>
                <a:gridCol w="2062556"/>
                <a:gridCol w="4795444"/>
              </a:tblGrid>
              <a:tr h="578358">
                <a:tc>
                  <a:txBody>
                    <a:bodyPr/>
                    <a:lstStyle/>
                    <a:p>
                      <a:pPr marL="0" marR="0" algn="ctr">
                        <a:lnSpc>
                          <a:spcPct val="115000"/>
                        </a:lnSpc>
                        <a:spcBef>
                          <a:spcPts val="0"/>
                        </a:spcBef>
                        <a:spcAft>
                          <a:spcPts val="0"/>
                        </a:spcAft>
                      </a:pPr>
                      <a:r>
                        <a:rPr lang="en-US" sz="1100" dirty="0">
                          <a:effectLst/>
                        </a:rPr>
                        <a:t>Capital Equipment (CE)</a:t>
                      </a:r>
                      <a:endParaRPr lang="en-US" sz="11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100" b="0" dirty="0">
                          <a:solidFill>
                            <a:schemeClr val="tx1"/>
                          </a:solidFill>
                          <a:effectLst/>
                        </a:rPr>
                        <a:t>Labor and Material costs of the parts constituting the experimental apparatus, which is required to perform the physics. They do not include spares and prototyping  </a:t>
                      </a:r>
                      <a:endParaRPr lang="en-US" sz="1100" b="0" dirty="0">
                        <a:solidFill>
                          <a:schemeClr val="tx1"/>
                        </a:solidFill>
                        <a:effectLst/>
                        <a:latin typeface="Calibri"/>
                        <a:ea typeface="Calibri"/>
                        <a:cs typeface="Times New Roman"/>
                      </a:endParaRPr>
                    </a:p>
                  </a:txBody>
                  <a:tcPr marL="68580" marR="68580" marT="0" marB="0" anchor="ctr">
                    <a:solidFill>
                      <a:schemeClr val="tx2">
                        <a:lumMod val="20000"/>
                        <a:lumOff val="80000"/>
                      </a:schemeClr>
                    </a:solidFill>
                  </a:tcPr>
                </a:tc>
              </a:tr>
              <a:tr h="0">
                <a:tc>
                  <a:txBody>
                    <a:bodyPr/>
                    <a:lstStyle/>
                    <a:p>
                      <a:pPr marL="0" marR="0" algn="ctr">
                        <a:lnSpc>
                          <a:spcPct val="115000"/>
                        </a:lnSpc>
                        <a:spcBef>
                          <a:spcPts val="0"/>
                        </a:spcBef>
                        <a:spcAft>
                          <a:spcPts val="0"/>
                        </a:spcAft>
                      </a:pPr>
                      <a:r>
                        <a:rPr lang="en-US" sz="1100">
                          <a:effectLst/>
                        </a:rPr>
                        <a:t>Infrastructures (INFRA)</a:t>
                      </a:r>
                      <a:endParaRPr lang="en-US" sz="110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100" b="0" dirty="0">
                          <a:solidFill>
                            <a:schemeClr val="tx1"/>
                          </a:solidFill>
                          <a:effectLst/>
                        </a:rPr>
                        <a:t>Labor and Materials cost for general purpose infrastructures required by the apparatus, which can be reused for other experiments</a:t>
                      </a:r>
                      <a:r>
                        <a:rPr lang="en-US" sz="1100" b="0" dirty="0" smtClean="0">
                          <a:solidFill>
                            <a:schemeClr val="tx1"/>
                          </a:solidFill>
                          <a:effectLst/>
                        </a:rPr>
                        <a:t>, </a:t>
                      </a:r>
                      <a:r>
                        <a:rPr lang="en-US" sz="1100" b="0" dirty="0" err="1" smtClean="0">
                          <a:solidFill>
                            <a:schemeClr val="tx1"/>
                          </a:solidFill>
                          <a:effectLst/>
                        </a:rPr>
                        <a:t>e.g</a:t>
                      </a:r>
                      <a:r>
                        <a:rPr lang="en-US" sz="1100" b="0" dirty="0">
                          <a:solidFill>
                            <a:schemeClr val="tx1"/>
                          </a:solidFill>
                          <a:effectLst/>
                        </a:rPr>
                        <a:t>, Chiller, Power Supplies, PLC</a:t>
                      </a:r>
                      <a:endParaRPr lang="en-US" sz="1100" b="0" dirty="0">
                        <a:solidFill>
                          <a:schemeClr val="tx1"/>
                        </a:solidFill>
                        <a:effectLst/>
                        <a:latin typeface="Calibri"/>
                        <a:ea typeface="Calibri"/>
                        <a:cs typeface="Times New Roman"/>
                      </a:endParaRPr>
                    </a:p>
                  </a:txBody>
                  <a:tcPr marL="68580" marR="68580" marT="0" marB="0" anchor="ctr">
                    <a:solidFill>
                      <a:schemeClr val="tx2">
                        <a:lumMod val="20000"/>
                        <a:lumOff val="80000"/>
                      </a:schemeClr>
                    </a:solidFill>
                  </a:tcPr>
                </a:tc>
              </a:tr>
              <a:tr h="0">
                <a:tc>
                  <a:txBody>
                    <a:bodyPr/>
                    <a:lstStyle/>
                    <a:p>
                      <a:pPr marL="0" marR="0" algn="ctr">
                        <a:lnSpc>
                          <a:spcPct val="115000"/>
                        </a:lnSpc>
                        <a:spcBef>
                          <a:spcPts val="0"/>
                        </a:spcBef>
                        <a:spcAft>
                          <a:spcPts val="0"/>
                        </a:spcAft>
                      </a:pPr>
                      <a:r>
                        <a:rPr lang="en-US" sz="1100" dirty="0">
                          <a:effectLst/>
                        </a:rPr>
                        <a:t>Operation (OP)</a:t>
                      </a:r>
                      <a:endParaRPr lang="en-US" sz="11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100" b="0" dirty="0">
                          <a:solidFill>
                            <a:schemeClr val="tx1"/>
                          </a:solidFill>
                          <a:effectLst/>
                        </a:rPr>
                        <a:t>Labor and Material Costs incurred for the commissioning and the operation of the experimental set up, as well as Spare Parts, Prototype and R&amp;D activities</a:t>
                      </a:r>
                      <a:r>
                        <a:rPr lang="en-US" sz="1100" b="0" dirty="0" smtClean="0">
                          <a:solidFill>
                            <a:schemeClr val="tx1"/>
                          </a:solidFill>
                          <a:effectLst/>
                        </a:rPr>
                        <a:t>. Travels.</a:t>
                      </a:r>
                      <a:endParaRPr lang="en-US" sz="1100" b="0" dirty="0">
                        <a:solidFill>
                          <a:schemeClr val="tx1"/>
                        </a:solidFill>
                        <a:effectLst/>
                        <a:latin typeface="Calibri"/>
                        <a:ea typeface="Calibri"/>
                        <a:cs typeface="Times New Roman"/>
                      </a:endParaRPr>
                    </a:p>
                  </a:txBody>
                  <a:tcPr marL="68580" marR="68580" marT="0" marB="0" anchor="ctr">
                    <a:solidFill>
                      <a:schemeClr val="tx2">
                        <a:lumMod val="20000"/>
                        <a:lumOff val="80000"/>
                      </a:schemeClr>
                    </a:solidFill>
                  </a:tcPr>
                </a:tc>
              </a:tr>
            </a:tbl>
          </a:graphicData>
        </a:graphic>
      </p:graphicFrame>
      <p:sp>
        <p:nvSpPr>
          <p:cNvPr id="2" name="Title 1"/>
          <p:cNvSpPr>
            <a:spLocks noGrp="1"/>
          </p:cNvSpPr>
          <p:nvPr>
            <p:ph type="title"/>
          </p:nvPr>
        </p:nvSpPr>
        <p:spPr>
          <a:xfrm>
            <a:off x="214756" y="120625"/>
            <a:ext cx="8103570" cy="753033"/>
          </a:xfrm>
        </p:spPr>
        <p:txBody>
          <a:bodyPr/>
          <a:lstStyle/>
          <a:p>
            <a:r>
              <a:rPr lang="en-US" dirty="0" smtClean="0"/>
              <a:t>Capital </a:t>
            </a:r>
            <a:r>
              <a:rPr lang="en-US" dirty="0" err="1" smtClean="0"/>
              <a:t>Equipments</a:t>
            </a:r>
            <a:r>
              <a:rPr lang="en-US" dirty="0" smtClean="0"/>
              <a:t> vs. </a:t>
            </a:r>
            <a:r>
              <a:rPr lang="en-US" dirty="0"/>
              <a:t>Operations </a:t>
            </a:r>
            <a:r>
              <a:rPr lang="en-US" dirty="0" smtClean="0"/>
              <a:t>(*)</a:t>
            </a:r>
            <a:endParaRPr lang="en-US" dirty="0"/>
          </a:p>
        </p:txBody>
      </p:sp>
      <p:sp>
        <p:nvSpPr>
          <p:cNvPr id="6" name="TextBox 5"/>
          <p:cNvSpPr txBox="1"/>
          <p:nvPr/>
        </p:nvSpPr>
        <p:spPr>
          <a:xfrm>
            <a:off x="7904986" y="1401114"/>
            <a:ext cx="872070" cy="369332"/>
          </a:xfrm>
          <a:prstGeom prst="rect">
            <a:avLst/>
          </a:prstGeom>
          <a:noFill/>
          <a:ln>
            <a:noFill/>
          </a:ln>
        </p:spPr>
        <p:txBody>
          <a:bodyPr wrap="square" rtlCol="0">
            <a:spAutoFit/>
          </a:bodyPr>
          <a:lstStyle/>
          <a:p>
            <a:r>
              <a:rPr lang="en-US" dirty="0" smtClean="0">
                <a:solidFill>
                  <a:srgbClr val="FF0000"/>
                </a:solidFill>
              </a:rPr>
              <a:t>&lt; $2M</a:t>
            </a:r>
            <a:endParaRPr lang="en-US" dirty="0">
              <a:solidFill>
                <a:srgbClr val="FF0000"/>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1323400957"/>
              </p:ext>
            </p:extLst>
          </p:nvPr>
        </p:nvGraphicFramePr>
        <p:xfrm>
          <a:off x="590214" y="1364727"/>
          <a:ext cx="7248968" cy="2388858"/>
        </p:xfrm>
        <a:graphic>
          <a:graphicData uri="http://schemas.openxmlformats.org/drawingml/2006/table">
            <a:tbl>
              <a:tblPr firstRow="1" bandCol="1">
                <a:tableStyleId>{5C22544A-7EE6-4342-B048-85BDC9FD1C3A}</a:tableStyleId>
              </a:tblPr>
              <a:tblGrid>
                <a:gridCol w="269263"/>
                <a:gridCol w="1825153"/>
                <a:gridCol w="537199"/>
                <a:gridCol w="584258"/>
                <a:gridCol w="574439"/>
                <a:gridCol w="196611"/>
                <a:gridCol w="955497"/>
                <a:gridCol w="960633"/>
                <a:gridCol w="1345915"/>
              </a:tblGrid>
              <a:tr h="146930">
                <a:tc>
                  <a:txBody>
                    <a:bodyPr/>
                    <a:lstStyle/>
                    <a:p>
                      <a:pPr algn="l" fontAlgn="b"/>
                      <a:endParaRPr lang="en-US" sz="1000" b="0" i="0" u="none" strike="noStrike" dirty="0">
                        <a:solidFill>
                          <a:srgbClr val="000000"/>
                        </a:solidFill>
                        <a:effectLst/>
                        <a:latin typeface="Calibri"/>
                      </a:endParaRPr>
                    </a:p>
                  </a:txBody>
                  <a:tcPr marL="7347" marR="7347" marT="7347" marB="0" anchor="b"/>
                </a:tc>
                <a:tc>
                  <a:txBody>
                    <a:bodyPr/>
                    <a:lstStyle/>
                    <a:p>
                      <a:pPr algn="l" fontAlgn="b"/>
                      <a:endParaRPr lang="en-US" sz="1000" b="0"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Labor</a:t>
                      </a:r>
                      <a:endParaRPr lang="en-US" sz="1000" b="0"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Material</a:t>
                      </a:r>
                      <a:endParaRPr lang="en-US" sz="1000" b="0"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Total</a:t>
                      </a:r>
                      <a:endParaRPr lang="en-US" sz="1000" b="0" i="0" u="none" strike="noStrike">
                        <a:solidFill>
                          <a:srgbClr val="000000"/>
                        </a:solidFill>
                        <a:effectLst/>
                        <a:latin typeface="Calibri"/>
                      </a:endParaRPr>
                    </a:p>
                  </a:txBody>
                  <a:tcPr marL="7347" marR="7347" marT="7347" marB="0" anchor="b"/>
                </a:tc>
                <a:tc>
                  <a:txBody>
                    <a:bodyPr/>
                    <a:lstStyle/>
                    <a:p>
                      <a:pPr algn="ctr" fontAlgn="b"/>
                      <a:endParaRPr lang="en-US" sz="1000" b="0" i="0" u="none" strike="noStrike" dirty="0">
                        <a:solidFill>
                          <a:srgbClr val="000000"/>
                        </a:solidFill>
                        <a:effectLst/>
                        <a:latin typeface="Calibri"/>
                      </a:endParaRPr>
                    </a:p>
                  </a:txBody>
                  <a:tcPr marL="7347" marR="7347" marT="7347" marB="0" anchor="b">
                    <a:noFill/>
                  </a:tcPr>
                </a:tc>
                <a:tc>
                  <a:txBody>
                    <a:bodyPr/>
                    <a:lstStyle/>
                    <a:p>
                      <a:pPr algn="ctr" fontAlgn="b"/>
                      <a:r>
                        <a:rPr lang="en-US" sz="1000" u="none" strike="noStrike" dirty="0">
                          <a:effectLst/>
                        </a:rPr>
                        <a:t>Operations</a:t>
                      </a:r>
                      <a:endParaRPr lang="en-US" sz="1000" b="0" i="0" u="none" strike="noStrike" dirty="0">
                        <a:solidFill>
                          <a:srgbClr val="000000"/>
                        </a:solidFill>
                        <a:effectLst/>
                        <a:latin typeface="Calibri"/>
                      </a:endParaRPr>
                    </a:p>
                  </a:txBody>
                  <a:tcPr marL="7347" marR="7347" marT="7347" marB="0" anchor="b"/>
                </a:tc>
                <a:tc>
                  <a:txBody>
                    <a:bodyPr/>
                    <a:lstStyle/>
                    <a:p>
                      <a:pPr algn="ctr" fontAlgn="b"/>
                      <a:r>
                        <a:rPr lang="en-US" sz="1000" u="none" strike="noStrike">
                          <a:effectLst/>
                        </a:rPr>
                        <a:t>Infrastractures</a:t>
                      </a:r>
                      <a:endParaRPr lang="en-US" sz="1000" b="0"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Capital Equipments</a:t>
                      </a:r>
                      <a:endParaRPr lang="en-US" sz="1000" b="0" i="0" u="none" strike="noStrike">
                        <a:solidFill>
                          <a:srgbClr val="000000"/>
                        </a:solidFill>
                        <a:effectLst/>
                        <a:latin typeface="Calibri"/>
                      </a:endParaRPr>
                    </a:p>
                  </a:txBody>
                  <a:tcPr marL="7347" marR="7347" marT="7347" marB="0" anchor="b"/>
                </a:tc>
              </a:tr>
              <a:tr h="146930">
                <a:tc>
                  <a:txBody>
                    <a:bodyPr/>
                    <a:lstStyle/>
                    <a:p>
                      <a:pPr algn="l" fontAlgn="b"/>
                      <a:r>
                        <a:rPr lang="en-US" sz="1000" u="none" strike="noStrike">
                          <a:effectLst/>
                        </a:rPr>
                        <a:t>1</a:t>
                      </a:r>
                      <a:endParaRPr lang="en-US" sz="1000" b="0" i="0" u="none" strike="noStrike">
                        <a:solidFill>
                          <a:srgbClr val="000000"/>
                        </a:solidFill>
                        <a:effectLst/>
                        <a:latin typeface="Calibri"/>
                      </a:endParaRPr>
                    </a:p>
                  </a:txBody>
                  <a:tcPr marL="7347" marR="7347" marT="7347" marB="0" anchor="b"/>
                </a:tc>
                <a:tc>
                  <a:txBody>
                    <a:bodyPr/>
                    <a:lstStyle/>
                    <a:p>
                      <a:pPr algn="l" fontAlgn="b"/>
                      <a:r>
                        <a:rPr lang="en-US" sz="1000" u="none" strike="noStrike">
                          <a:effectLst/>
                        </a:rPr>
                        <a:t>HPS</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$1,930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$1,257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$3,187 </a:t>
                      </a:r>
                      <a:endParaRPr lang="en-US" sz="1000" b="1" i="0" u="none" strike="noStrike">
                        <a:solidFill>
                          <a:srgbClr val="000000"/>
                        </a:solidFill>
                        <a:effectLst/>
                        <a:latin typeface="Calibri"/>
                      </a:endParaRPr>
                    </a:p>
                  </a:txBody>
                  <a:tcPr marL="7347" marR="7347" marT="7347" marB="0" anchor="b"/>
                </a:tc>
                <a:tc>
                  <a:txBody>
                    <a:bodyPr/>
                    <a:lstStyle/>
                    <a:p>
                      <a:pPr algn="r" fontAlgn="b"/>
                      <a:endParaRPr lang="en-US" sz="1000" b="1" i="0" u="none" strike="noStrike">
                        <a:solidFill>
                          <a:srgbClr val="000000"/>
                        </a:solidFill>
                        <a:effectLst/>
                        <a:latin typeface="Calibri"/>
                      </a:endParaRPr>
                    </a:p>
                  </a:txBody>
                  <a:tcPr marL="7347" marR="7347" marT="7347" marB="0" anchor="b">
                    <a:noFill/>
                  </a:tcPr>
                </a:tc>
                <a:tc>
                  <a:txBody>
                    <a:bodyPr/>
                    <a:lstStyle/>
                    <a:p>
                      <a:pPr algn="ctr" fontAlgn="b"/>
                      <a:r>
                        <a:rPr lang="en-US" sz="1000" u="none" strike="noStrike">
                          <a:effectLst/>
                        </a:rPr>
                        <a:t>$928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$568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$1,692 </a:t>
                      </a:r>
                      <a:endParaRPr lang="en-US" sz="1000" b="1" i="0" u="none" strike="noStrike">
                        <a:solidFill>
                          <a:srgbClr val="000000"/>
                        </a:solidFill>
                        <a:effectLst/>
                        <a:latin typeface="Calibri"/>
                      </a:endParaRPr>
                    </a:p>
                  </a:txBody>
                  <a:tcPr marL="7347" marR="7347" marT="7347" marB="0" anchor="b"/>
                </a:tc>
              </a:tr>
              <a:tr h="146930">
                <a:tc>
                  <a:txBody>
                    <a:bodyPr/>
                    <a:lstStyle/>
                    <a:p>
                      <a:pPr algn="l" fontAlgn="b"/>
                      <a:r>
                        <a:rPr lang="en-US" sz="1000" u="none" strike="noStrike">
                          <a:effectLst/>
                        </a:rPr>
                        <a:t>1.1</a:t>
                      </a:r>
                      <a:endParaRPr lang="en-US" sz="1000" b="0" i="0" u="none" strike="noStrike">
                        <a:solidFill>
                          <a:srgbClr val="000000"/>
                        </a:solidFill>
                        <a:effectLst/>
                        <a:latin typeface="Calibri"/>
                      </a:endParaRPr>
                    </a:p>
                  </a:txBody>
                  <a:tcPr marL="7347" marR="7347" marT="7347" marB="0" anchor="b"/>
                </a:tc>
                <a:tc>
                  <a:txBody>
                    <a:bodyPr/>
                    <a:lstStyle/>
                    <a:p>
                      <a:pPr algn="l" fontAlgn="b"/>
                      <a:r>
                        <a:rPr lang="en-US" sz="1000" u="none" strike="noStrike">
                          <a:effectLst/>
                        </a:rPr>
                        <a:t>Beamline</a:t>
                      </a:r>
                      <a:endParaRPr lang="en-US" sz="1000" b="0" i="0" u="none" strike="noStrike">
                        <a:solidFill>
                          <a:srgbClr val="000000"/>
                        </a:solidFill>
                        <a:effectLst/>
                        <a:latin typeface="Calibri"/>
                      </a:endParaRPr>
                    </a:p>
                  </a:txBody>
                  <a:tcPr marL="132237" marR="7347" marT="7347" marB="0" anchor="b"/>
                </a:tc>
                <a:tc>
                  <a:txBody>
                    <a:bodyPr/>
                    <a:lstStyle/>
                    <a:p>
                      <a:pPr algn="ctr" fontAlgn="b"/>
                      <a:r>
                        <a:rPr lang="en-US" sz="1000" u="none" strike="noStrike">
                          <a:effectLst/>
                        </a:rPr>
                        <a:t>$285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$184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$469 </a:t>
                      </a:r>
                      <a:endParaRPr lang="en-US" sz="1000" b="1" i="0" u="none" strike="noStrike">
                        <a:solidFill>
                          <a:srgbClr val="000000"/>
                        </a:solidFill>
                        <a:effectLst/>
                        <a:latin typeface="Calibri"/>
                      </a:endParaRPr>
                    </a:p>
                  </a:txBody>
                  <a:tcPr marL="7347" marR="7347" marT="7347" marB="0" anchor="b"/>
                </a:tc>
                <a:tc>
                  <a:txBody>
                    <a:bodyPr/>
                    <a:lstStyle/>
                    <a:p>
                      <a:pPr algn="r" fontAlgn="b"/>
                      <a:endParaRPr lang="en-US" sz="1000" b="1" i="0" u="none" strike="noStrike">
                        <a:solidFill>
                          <a:srgbClr val="000000"/>
                        </a:solidFill>
                        <a:effectLst/>
                        <a:latin typeface="Calibri"/>
                      </a:endParaRPr>
                    </a:p>
                  </a:txBody>
                  <a:tcPr marL="7347" marR="7347" marT="7347" marB="0" anchor="b">
                    <a:noFill/>
                  </a:tcPr>
                </a:tc>
                <a:tc>
                  <a:txBody>
                    <a:bodyPr/>
                    <a:lstStyle/>
                    <a:p>
                      <a:pPr algn="ctr" fontAlgn="b"/>
                      <a:r>
                        <a:rPr lang="en-US" sz="1000" u="none" strike="noStrike">
                          <a:effectLst/>
                        </a:rPr>
                        <a:t>$0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$325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$143 </a:t>
                      </a:r>
                      <a:endParaRPr lang="en-US" sz="1000" b="1" i="0" u="none" strike="noStrike">
                        <a:solidFill>
                          <a:srgbClr val="000000"/>
                        </a:solidFill>
                        <a:effectLst/>
                        <a:latin typeface="Calibri"/>
                      </a:endParaRPr>
                    </a:p>
                  </a:txBody>
                  <a:tcPr marL="7347" marR="7347" marT="7347" marB="0" anchor="b"/>
                </a:tc>
              </a:tr>
              <a:tr h="146930">
                <a:tc>
                  <a:txBody>
                    <a:bodyPr/>
                    <a:lstStyle/>
                    <a:p>
                      <a:pPr algn="l" fontAlgn="b"/>
                      <a:r>
                        <a:rPr lang="en-US" sz="1000" u="none" strike="noStrike">
                          <a:effectLst/>
                        </a:rPr>
                        <a:t>1.2</a:t>
                      </a:r>
                      <a:endParaRPr lang="en-US" sz="1000" b="0" i="0" u="none" strike="noStrike">
                        <a:solidFill>
                          <a:srgbClr val="000000"/>
                        </a:solidFill>
                        <a:effectLst/>
                        <a:latin typeface="Calibri"/>
                      </a:endParaRPr>
                    </a:p>
                  </a:txBody>
                  <a:tcPr marL="7347" marR="7347" marT="7347" marB="0" anchor="b"/>
                </a:tc>
                <a:tc>
                  <a:txBody>
                    <a:bodyPr/>
                    <a:lstStyle/>
                    <a:p>
                      <a:pPr algn="l" fontAlgn="b"/>
                      <a:r>
                        <a:rPr lang="en-US" sz="1000" u="none" strike="noStrike">
                          <a:effectLst/>
                        </a:rPr>
                        <a:t>SVT</a:t>
                      </a:r>
                      <a:endParaRPr lang="en-US" sz="1000" b="0" i="0" u="none" strike="noStrike">
                        <a:solidFill>
                          <a:srgbClr val="000000"/>
                        </a:solidFill>
                        <a:effectLst/>
                        <a:latin typeface="Calibri"/>
                      </a:endParaRPr>
                    </a:p>
                  </a:txBody>
                  <a:tcPr marL="132237" marR="7347" marT="7347" marB="0" anchor="b"/>
                </a:tc>
                <a:tc>
                  <a:txBody>
                    <a:bodyPr/>
                    <a:lstStyle/>
                    <a:p>
                      <a:pPr algn="ctr" fontAlgn="b"/>
                      <a:r>
                        <a:rPr lang="en-US" sz="1000" u="none" strike="noStrike">
                          <a:effectLst/>
                        </a:rPr>
                        <a:t>$452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$204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$656 </a:t>
                      </a:r>
                      <a:endParaRPr lang="en-US" sz="1000" b="1" i="0" u="none" strike="noStrike">
                        <a:solidFill>
                          <a:srgbClr val="000000"/>
                        </a:solidFill>
                        <a:effectLst/>
                        <a:latin typeface="Calibri"/>
                      </a:endParaRPr>
                    </a:p>
                  </a:txBody>
                  <a:tcPr marL="7347" marR="7347" marT="7347" marB="0" anchor="b"/>
                </a:tc>
                <a:tc>
                  <a:txBody>
                    <a:bodyPr/>
                    <a:lstStyle/>
                    <a:p>
                      <a:pPr algn="r" fontAlgn="b"/>
                      <a:endParaRPr lang="en-US" sz="1000" b="1" i="0" u="none" strike="noStrike">
                        <a:solidFill>
                          <a:srgbClr val="000000"/>
                        </a:solidFill>
                        <a:effectLst/>
                        <a:latin typeface="Calibri"/>
                      </a:endParaRPr>
                    </a:p>
                  </a:txBody>
                  <a:tcPr marL="7347" marR="7347" marT="7347" marB="0" anchor="b">
                    <a:noFill/>
                  </a:tcPr>
                </a:tc>
                <a:tc>
                  <a:txBody>
                    <a:bodyPr/>
                    <a:lstStyle/>
                    <a:p>
                      <a:pPr algn="ctr" fontAlgn="b"/>
                      <a:r>
                        <a:rPr lang="en-US" sz="1000" u="none" strike="noStrike">
                          <a:effectLst/>
                        </a:rPr>
                        <a:t>$75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$43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$539 </a:t>
                      </a:r>
                      <a:endParaRPr lang="en-US" sz="1000" b="1" i="0" u="none" strike="noStrike">
                        <a:solidFill>
                          <a:srgbClr val="000000"/>
                        </a:solidFill>
                        <a:effectLst/>
                        <a:latin typeface="Calibri"/>
                      </a:endParaRPr>
                    </a:p>
                  </a:txBody>
                  <a:tcPr marL="7347" marR="7347" marT="7347" marB="0" anchor="b"/>
                </a:tc>
              </a:tr>
              <a:tr h="146930">
                <a:tc>
                  <a:txBody>
                    <a:bodyPr/>
                    <a:lstStyle/>
                    <a:p>
                      <a:pPr algn="l" fontAlgn="b"/>
                      <a:r>
                        <a:rPr lang="en-US" sz="1000" u="none" strike="noStrike">
                          <a:effectLst/>
                        </a:rPr>
                        <a:t>1.3</a:t>
                      </a:r>
                      <a:endParaRPr lang="en-US" sz="1000" b="0" i="0" u="none" strike="noStrike">
                        <a:solidFill>
                          <a:srgbClr val="000000"/>
                        </a:solidFill>
                        <a:effectLst/>
                        <a:latin typeface="Calibri"/>
                      </a:endParaRPr>
                    </a:p>
                  </a:txBody>
                  <a:tcPr marL="7347" marR="7347" marT="7347" marB="0" anchor="b"/>
                </a:tc>
                <a:tc>
                  <a:txBody>
                    <a:bodyPr/>
                    <a:lstStyle/>
                    <a:p>
                      <a:pPr algn="l" fontAlgn="b"/>
                      <a:r>
                        <a:rPr lang="en-US" sz="1000" u="none" strike="noStrike">
                          <a:effectLst/>
                        </a:rPr>
                        <a:t>SVT DAQ</a:t>
                      </a:r>
                      <a:endParaRPr lang="en-US" sz="1000" b="0" i="0" u="none" strike="noStrike">
                        <a:solidFill>
                          <a:srgbClr val="000000"/>
                        </a:solidFill>
                        <a:effectLst/>
                        <a:latin typeface="Calibri"/>
                      </a:endParaRPr>
                    </a:p>
                  </a:txBody>
                  <a:tcPr marL="132237" marR="7347" marT="7347" marB="0" anchor="b"/>
                </a:tc>
                <a:tc>
                  <a:txBody>
                    <a:bodyPr/>
                    <a:lstStyle/>
                    <a:p>
                      <a:pPr algn="ctr" fontAlgn="b"/>
                      <a:r>
                        <a:rPr lang="en-US" sz="1000" u="none" strike="noStrike">
                          <a:effectLst/>
                        </a:rPr>
                        <a:t>$431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$352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$782 </a:t>
                      </a:r>
                      <a:endParaRPr lang="en-US" sz="1000" b="1" i="0" u="none" strike="noStrike">
                        <a:solidFill>
                          <a:srgbClr val="000000"/>
                        </a:solidFill>
                        <a:effectLst/>
                        <a:latin typeface="Calibri"/>
                      </a:endParaRPr>
                    </a:p>
                  </a:txBody>
                  <a:tcPr marL="7347" marR="7347" marT="7347" marB="0" anchor="b"/>
                </a:tc>
                <a:tc>
                  <a:txBody>
                    <a:bodyPr/>
                    <a:lstStyle/>
                    <a:p>
                      <a:pPr algn="r" fontAlgn="b"/>
                      <a:endParaRPr lang="en-US" sz="1000" b="1" i="0" u="none" strike="noStrike">
                        <a:solidFill>
                          <a:srgbClr val="000000"/>
                        </a:solidFill>
                        <a:effectLst/>
                        <a:latin typeface="Calibri"/>
                      </a:endParaRPr>
                    </a:p>
                  </a:txBody>
                  <a:tcPr marL="7347" marR="7347" marT="7347" marB="0" anchor="b">
                    <a:noFill/>
                  </a:tcPr>
                </a:tc>
                <a:tc>
                  <a:txBody>
                    <a:bodyPr/>
                    <a:lstStyle/>
                    <a:p>
                      <a:pPr algn="ctr" fontAlgn="b"/>
                      <a:r>
                        <a:rPr lang="en-US" sz="1000" u="none" strike="noStrike">
                          <a:effectLst/>
                        </a:rPr>
                        <a:t>$80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$162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$540 </a:t>
                      </a:r>
                      <a:endParaRPr lang="en-US" sz="1000" b="1" i="0" u="none" strike="noStrike">
                        <a:solidFill>
                          <a:srgbClr val="000000"/>
                        </a:solidFill>
                        <a:effectLst/>
                        <a:latin typeface="Calibri"/>
                      </a:endParaRPr>
                    </a:p>
                  </a:txBody>
                  <a:tcPr marL="7347" marR="7347" marT="7347" marB="0" anchor="b"/>
                </a:tc>
              </a:tr>
              <a:tr h="146930">
                <a:tc>
                  <a:txBody>
                    <a:bodyPr/>
                    <a:lstStyle/>
                    <a:p>
                      <a:pPr algn="l" fontAlgn="b"/>
                      <a:r>
                        <a:rPr lang="en-US" sz="1000" u="none" strike="noStrike">
                          <a:effectLst/>
                        </a:rPr>
                        <a:t>1.4</a:t>
                      </a:r>
                      <a:endParaRPr lang="en-US" sz="1000" b="0" i="0" u="none" strike="noStrike">
                        <a:solidFill>
                          <a:srgbClr val="000000"/>
                        </a:solidFill>
                        <a:effectLst/>
                        <a:latin typeface="Calibri"/>
                      </a:endParaRPr>
                    </a:p>
                  </a:txBody>
                  <a:tcPr marL="7347" marR="7347" marT="7347" marB="0" anchor="b"/>
                </a:tc>
                <a:tc>
                  <a:txBody>
                    <a:bodyPr/>
                    <a:lstStyle/>
                    <a:p>
                      <a:pPr algn="l" fontAlgn="b"/>
                      <a:r>
                        <a:rPr lang="en-US" sz="1000" u="none" strike="noStrike">
                          <a:effectLst/>
                        </a:rPr>
                        <a:t> ECAL</a:t>
                      </a:r>
                      <a:endParaRPr lang="en-US" sz="1000" b="0" i="0" u="none" strike="noStrike">
                        <a:solidFill>
                          <a:srgbClr val="000000"/>
                        </a:solidFill>
                        <a:effectLst/>
                        <a:latin typeface="Calibri"/>
                      </a:endParaRPr>
                    </a:p>
                  </a:txBody>
                  <a:tcPr marL="132237" marR="7347" marT="7347" marB="0" anchor="b"/>
                </a:tc>
                <a:tc>
                  <a:txBody>
                    <a:bodyPr/>
                    <a:lstStyle/>
                    <a:p>
                      <a:pPr algn="ctr" fontAlgn="b"/>
                      <a:r>
                        <a:rPr lang="en-US" sz="1000" u="none" strike="noStrike">
                          <a:effectLst/>
                        </a:rPr>
                        <a:t>$12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$6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$18 </a:t>
                      </a:r>
                      <a:endParaRPr lang="en-US" sz="1000" b="1" i="0" u="none" strike="noStrike">
                        <a:solidFill>
                          <a:srgbClr val="000000"/>
                        </a:solidFill>
                        <a:effectLst/>
                        <a:latin typeface="Calibri"/>
                      </a:endParaRPr>
                    </a:p>
                  </a:txBody>
                  <a:tcPr marL="7347" marR="7347" marT="7347" marB="0" anchor="b"/>
                </a:tc>
                <a:tc>
                  <a:txBody>
                    <a:bodyPr/>
                    <a:lstStyle/>
                    <a:p>
                      <a:pPr algn="r" fontAlgn="b"/>
                      <a:endParaRPr lang="en-US" sz="1000" b="1" i="0" u="none" strike="noStrike">
                        <a:solidFill>
                          <a:srgbClr val="000000"/>
                        </a:solidFill>
                        <a:effectLst/>
                        <a:latin typeface="Calibri"/>
                      </a:endParaRPr>
                    </a:p>
                  </a:txBody>
                  <a:tcPr marL="7347" marR="7347" marT="7347" marB="0" anchor="b">
                    <a:noFill/>
                  </a:tcPr>
                </a:tc>
                <a:tc>
                  <a:txBody>
                    <a:bodyPr/>
                    <a:lstStyle/>
                    <a:p>
                      <a:pPr algn="ctr" fontAlgn="b"/>
                      <a:r>
                        <a:rPr lang="en-US" sz="1000" u="none" strike="noStrike">
                          <a:effectLst/>
                        </a:rPr>
                        <a:t>$0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$0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$18 </a:t>
                      </a:r>
                      <a:endParaRPr lang="en-US" sz="1000" b="1" i="0" u="none" strike="noStrike">
                        <a:solidFill>
                          <a:srgbClr val="000000"/>
                        </a:solidFill>
                        <a:effectLst/>
                        <a:latin typeface="Calibri"/>
                      </a:endParaRPr>
                    </a:p>
                  </a:txBody>
                  <a:tcPr marL="7347" marR="7347" marT="7347" marB="0" anchor="b"/>
                </a:tc>
              </a:tr>
              <a:tr h="146930">
                <a:tc>
                  <a:txBody>
                    <a:bodyPr/>
                    <a:lstStyle/>
                    <a:p>
                      <a:pPr algn="l" fontAlgn="b"/>
                      <a:r>
                        <a:rPr lang="en-US" sz="1000" u="none" strike="noStrike">
                          <a:effectLst/>
                        </a:rPr>
                        <a:t>1.5</a:t>
                      </a:r>
                      <a:endParaRPr lang="en-US" sz="1000" b="0" i="0" u="none" strike="noStrike">
                        <a:solidFill>
                          <a:srgbClr val="000000"/>
                        </a:solidFill>
                        <a:effectLst/>
                        <a:latin typeface="Calibri"/>
                      </a:endParaRPr>
                    </a:p>
                  </a:txBody>
                  <a:tcPr marL="7347" marR="7347" marT="7347" marB="0" anchor="b"/>
                </a:tc>
                <a:tc>
                  <a:txBody>
                    <a:bodyPr/>
                    <a:lstStyle/>
                    <a:p>
                      <a:pPr algn="l" fontAlgn="b"/>
                      <a:r>
                        <a:rPr lang="en-US" sz="1000" u="none" strike="noStrike">
                          <a:effectLst/>
                        </a:rPr>
                        <a:t>TDAQ</a:t>
                      </a:r>
                      <a:endParaRPr lang="en-US" sz="1000" b="0" i="0" u="none" strike="noStrike">
                        <a:solidFill>
                          <a:srgbClr val="000000"/>
                        </a:solidFill>
                        <a:effectLst/>
                        <a:latin typeface="Calibri"/>
                      </a:endParaRPr>
                    </a:p>
                  </a:txBody>
                  <a:tcPr marL="132237" marR="7347" marT="7347" marB="0" anchor="b"/>
                </a:tc>
                <a:tc>
                  <a:txBody>
                    <a:bodyPr/>
                    <a:lstStyle/>
                    <a:p>
                      <a:pPr algn="ctr" fontAlgn="b"/>
                      <a:r>
                        <a:rPr lang="en-US" sz="1000" u="none" strike="noStrike">
                          <a:effectLst/>
                        </a:rPr>
                        <a:t>$151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$10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$161 </a:t>
                      </a:r>
                      <a:endParaRPr lang="en-US" sz="1000" b="1" i="0" u="none" strike="noStrike">
                        <a:solidFill>
                          <a:srgbClr val="000000"/>
                        </a:solidFill>
                        <a:effectLst/>
                        <a:latin typeface="Calibri"/>
                      </a:endParaRPr>
                    </a:p>
                  </a:txBody>
                  <a:tcPr marL="7347" marR="7347" marT="7347" marB="0" anchor="b"/>
                </a:tc>
                <a:tc>
                  <a:txBody>
                    <a:bodyPr/>
                    <a:lstStyle/>
                    <a:p>
                      <a:pPr algn="r" fontAlgn="b"/>
                      <a:endParaRPr lang="en-US" sz="1000" b="1" i="0" u="none" strike="noStrike">
                        <a:solidFill>
                          <a:srgbClr val="000000"/>
                        </a:solidFill>
                        <a:effectLst/>
                        <a:latin typeface="Calibri"/>
                      </a:endParaRPr>
                    </a:p>
                  </a:txBody>
                  <a:tcPr marL="7347" marR="7347" marT="7347" marB="0" anchor="b">
                    <a:noFill/>
                  </a:tcPr>
                </a:tc>
                <a:tc>
                  <a:txBody>
                    <a:bodyPr/>
                    <a:lstStyle/>
                    <a:p>
                      <a:pPr algn="ctr" fontAlgn="b"/>
                      <a:r>
                        <a:rPr lang="en-US" sz="1000" u="none" strike="noStrike">
                          <a:effectLst/>
                        </a:rPr>
                        <a:t>$0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$10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$151 </a:t>
                      </a:r>
                      <a:endParaRPr lang="en-US" sz="1000" b="1" i="0" u="none" strike="noStrike">
                        <a:solidFill>
                          <a:srgbClr val="000000"/>
                        </a:solidFill>
                        <a:effectLst/>
                        <a:latin typeface="Calibri"/>
                      </a:endParaRPr>
                    </a:p>
                  </a:txBody>
                  <a:tcPr marL="7347" marR="7347" marT="7347" marB="0" anchor="b"/>
                </a:tc>
              </a:tr>
              <a:tr h="146930">
                <a:tc>
                  <a:txBody>
                    <a:bodyPr/>
                    <a:lstStyle/>
                    <a:p>
                      <a:pPr algn="l" fontAlgn="b"/>
                      <a:r>
                        <a:rPr lang="en-US" sz="1000" u="none" strike="noStrike">
                          <a:effectLst/>
                        </a:rPr>
                        <a:t>1.6</a:t>
                      </a:r>
                      <a:endParaRPr lang="en-US" sz="1000" b="0" i="0" u="none" strike="noStrike">
                        <a:solidFill>
                          <a:srgbClr val="000000"/>
                        </a:solidFill>
                        <a:effectLst/>
                        <a:latin typeface="Calibri"/>
                      </a:endParaRPr>
                    </a:p>
                  </a:txBody>
                  <a:tcPr marL="7347" marR="7347" marT="7347" marB="0" anchor="b"/>
                </a:tc>
                <a:tc>
                  <a:txBody>
                    <a:bodyPr/>
                    <a:lstStyle/>
                    <a:p>
                      <a:pPr algn="l" fontAlgn="b"/>
                      <a:r>
                        <a:rPr lang="en-US" sz="1000" u="none" strike="noStrike">
                          <a:effectLst/>
                        </a:rPr>
                        <a:t>Slow Control</a:t>
                      </a:r>
                      <a:endParaRPr lang="en-US" sz="1000" b="0" i="0" u="none" strike="noStrike">
                        <a:solidFill>
                          <a:srgbClr val="000000"/>
                        </a:solidFill>
                        <a:effectLst/>
                        <a:latin typeface="Calibri"/>
                      </a:endParaRPr>
                    </a:p>
                  </a:txBody>
                  <a:tcPr marL="132237" marR="7347" marT="7347" marB="0" anchor="b"/>
                </a:tc>
                <a:tc>
                  <a:txBody>
                    <a:bodyPr/>
                    <a:lstStyle/>
                    <a:p>
                      <a:pPr algn="ctr" fontAlgn="b"/>
                      <a:r>
                        <a:rPr lang="en-US" sz="1000" u="none" strike="noStrike">
                          <a:effectLst/>
                        </a:rPr>
                        <a:t>$94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$39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$134 </a:t>
                      </a:r>
                      <a:endParaRPr lang="en-US" sz="1000" b="1" i="0" u="none" strike="noStrike">
                        <a:solidFill>
                          <a:srgbClr val="000000"/>
                        </a:solidFill>
                        <a:effectLst/>
                        <a:latin typeface="Calibri"/>
                      </a:endParaRPr>
                    </a:p>
                  </a:txBody>
                  <a:tcPr marL="7347" marR="7347" marT="7347" marB="0" anchor="b"/>
                </a:tc>
                <a:tc>
                  <a:txBody>
                    <a:bodyPr/>
                    <a:lstStyle/>
                    <a:p>
                      <a:pPr algn="r" fontAlgn="b"/>
                      <a:endParaRPr lang="en-US" sz="1000" b="1" i="0" u="none" strike="noStrike">
                        <a:solidFill>
                          <a:srgbClr val="000000"/>
                        </a:solidFill>
                        <a:effectLst/>
                        <a:latin typeface="Calibri"/>
                      </a:endParaRPr>
                    </a:p>
                  </a:txBody>
                  <a:tcPr marL="7347" marR="7347" marT="7347" marB="0" anchor="b">
                    <a:noFill/>
                  </a:tcPr>
                </a:tc>
                <a:tc>
                  <a:txBody>
                    <a:bodyPr/>
                    <a:lstStyle/>
                    <a:p>
                      <a:pPr algn="ctr" fontAlgn="b"/>
                      <a:r>
                        <a:rPr lang="en-US" sz="1000" u="none" strike="noStrike">
                          <a:effectLst/>
                        </a:rPr>
                        <a:t>$0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$28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$106 </a:t>
                      </a:r>
                      <a:endParaRPr lang="en-US" sz="1000" b="1" i="0" u="none" strike="noStrike">
                        <a:solidFill>
                          <a:srgbClr val="000000"/>
                        </a:solidFill>
                        <a:effectLst/>
                        <a:latin typeface="Calibri"/>
                      </a:endParaRPr>
                    </a:p>
                  </a:txBody>
                  <a:tcPr marL="7347" marR="7347" marT="7347" marB="0" anchor="b"/>
                </a:tc>
              </a:tr>
              <a:tr h="146930">
                <a:tc>
                  <a:txBody>
                    <a:bodyPr/>
                    <a:lstStyle/>
                    <a:p>
                      <a:pPr algn="l" fontAlgn="b"/>
                      <a:r>
                        <a:rPr lang="en-US" sz="1000" u="none" strike="noStrike">
                          <a:effectLst/>
                        </a:rPr>
                        <a:t>1.7</a:t>
                      </a:r>
                      <a:endParaRPr lang="en-US" sz="1000" b="0" i="0" u="none" strike="noStrike">
                        <a:solidFill>
                          <a:srgbClr val="000000"/>
                        </a:solidFill>
                        <a:effectLst/>
                        <a:latin typeface="Calibri"/>
                      </a:endParaRPr>
                    </a:p>
                  </a:txBody>
                  <a:tcPr marL="7347" marR="7347" marT="7347" marB="0" anchor="b"/>
                </a:tc>
                <a:tc>
                  <a:txBody>
                    <a:bodyPr/>
                    <a:lstStyle/>
                    <a:p>
                      <a:pPr algn="l" fontAlgn="b"/>
                      <a:r>
                        <a:rPr lang="en-US" sz="1000" u="none" strike="noStrike">
                          <a:effectLst/>
                        </a:rPr>
                        <a:t>Installation &amp; Commissioning</a:t>
                      </a:r>
                      <a:endParaRPr lang="en-US" sz="1000" b="0" i="0" u="none" strike="noStrike">
                        <a:solidFill>
                          <a:srgbClr val="000000"/>
                        </a:solidFill>
                        <a:effectLst/>
                        <a:latin typeface="Calibri"/>
                      </a:endParaRPr>
                    </a:p>
                  </a:txBody>
                  <a:tcPr marL="132237" marR="7347" marT="7347" marB="0" anchor="b"/>
                </a:tc>
                <a:tc>
                  <a:txBody>
                    <a:bodyPr/>
                    <a:lstStyle/>
                    <a:p>
                      <a:pPr algn="ctr" fontAlgn="b"/>
                      <a:r>
                        <a:rPr lang="en-US" sz="1000" u="none" strike="noStrike">
                          <a:effectLst/>
                        </a:rPr>
                        <a:t>$58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$0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$58 </a:t>
                      </a:r>
                      <a:endParaRPr lang="en-US" sz="1000" b="1" i="0" u="none" strike="noStrike">
                        <a:solidFill>
                          <a:srgbClr val="000000"/>
                        </a:solidFill>
                        <a:effectLst/>
                        <a:latin typeface="Calibri"/>
                      </a:endParaRPr>
                    </a:p>
                  </a:txBody>
                  <a:tcPr marL="7347" marR="7347" marT="7347" marB="0" anchor="b"/>
                </a:tc>
                <a:tc>
                  <a:txBody>
                    <a:bodyPr/>
                    <a:lstStyle/>
                    <a:p>
                      <a:pPr algn="r" fontAlgn="b"/>
                      <a:endParaRPr lang="en-US" sz="1000" b="1" i="0" u="none" strike="noStrike">
                        <a:solidFill>
                          <a:srgbClr val="000000"/>
                        </a:solidFill>
                        <a:effectLst/>
                        <a:latin typeface="Calibri"/>
                      </a:endParaRPr>
                    </a:p>
                  </a:txBody>
                  <a:tcPr marL="7347" marR="7347" marT="7347" marB="0" anchor="b">
                    <a:noFill/>
                  </a:tcPr>
                </a:tc>
                <a:tc>
                  <a:txBody>
                    <a:bodyPr/>
                    <a:lstStyle/>
                    <a:p>
                      <a:pPr algn="ctr" fontAlgn="b"/>
                      <a:r>
                        <a:rPr lang="en-US" sz="1000" u="none" strike="noStrike">
                          <a:effectLst/>
                        </a:rPr>
                        <a:t>$55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$0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$3 </a:t>
                      </a:r>
                      <a:endParaRPr lang="en-US" sz="1000" b="1" i="0" u="none" strike="noStrike">
                        <a:solidFill>
                          <a:srgbClr val="000000"/>
                        </a:solidFill>
                        <a:effectLst/>
                        <a:latin typeface="Calibri"/>
                      </a:endParaRPr>
                    </a:p>
                  </a:txBody>
                  <a:tcPr marL="7347" marR="7347" marT="7347" marB="0" anchor="b"/>
                </a:tc>
              </a:tr>
              <a:tr h="146930">
                <a:tc>
                  <a:txBody>
                    <a:bodyPr/>
                    <a:lstStyle/>
                    <a:p>
                      <a:pPr algn="l" fontAlgn="b"/>
                      <a:r>
                        <a:rPr lang="en-US" sz="1000" u="none" strike="noStrike">
                          <a:effectLst/>
                        </a:rPr>
                        <a:t>1.8</a:t>
                      </a:r>
                      <a:endParaRPr lang="en-US" sz="1000" b="0" i="0" u="none" strike="noStrike">
                        <a:solidFill>
                          <a:srgbClr val="000000"/>
                        </a:solidFill>
                        <a:effectLst/>
                        <a:latin typeface="Calibri"/>
                      </a:endParaRPr>
                    </a:p>
                  </a:txBody>
                  <a:tcPr marL="7347" marR="7347" marT="7347" marB="0" anchor="b"/>
                </a:tc>
                <a:tc>
                  <a:txBody>
                    <a:bodyPr/>
                    <a:lstStyle/>
                    <a:p>
                      <a:pPr algn="l" fontAlgn="b"/>
                      <a:r>
                        <a:rPr lang="en-US" sz="1000" u="none" strike="noStrike">
                          <a:effectLst/>
                        </a:rPr>
                        <a:t>Electron Running</a:t>
                      </a:r>
                      <a:endParaRPr lang="en-US" sz="1000" b="0" i="0" u="none" strike="noStrike">
                        <a:solidFill>
                          <a:srgbClr val="000000"/>
                        </a:solidFill>
                        <a:effectLst/>
                        <a:latin typeface="Calibri"/>
                      </a:endParaRPr>
                    </a:p>
                  </a:txBody>
                  <a:tcPr marL="132237" marR="7347" marT="7347" marB="0" anchor="b"/>
                </a:tc>
                <a:tc>
                  <a:txBody>
                    <a:bodyPr/>
                    <a:lstStyle/>
                    <a:p>
                      <a:pPr algn="ctr" fontAlgn="b"/>
                      <a:r>
                        <a:rPr lang="en-US" sz="1000" u="none" strike="noStrike">
                          <a:effectLst/>
                        </a:rPr>
                        <a:t>$0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$0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$0 </a:t>
                      </a:r>
                      <a:endParaRPr lang="en-US" sz="1000" b="1" i="0" u="none" strike="noStrike">
                        <a:solidFill>
                          <a:srgbClr val="000000"/>
                        </a:solidFill>
                        <a:effectLst/>
                        <a:latin typeface="Calibri"/>
                      </a:endParaRPr>
                    </a:p>
                  </a:txBody>
                  <a:tcPr marL="7347" marR="7347" marT="7347" marB="0" anchor="b"/>
                </a:tc>
                <a:tc>
                  <a:txBody>
                    <a:bodyPr/>
                    <a:lstStyle/>
                    <a:p>
                      <a:pPr algn="r" fontAlgn="b"/>
                      <a:endParaRPr lang="en-US" sz="1000" b="1" i="0" u="none" strike="noStrike">
                        <a:solidFill>
                          <a:srgbClr val="000000"/>
                        </a:solidFill>
                        <a:effectLst/>
                        <a:latin typeface="Calibri"/>
                      </a:endParaRPr>
                    </a:p>
                  </a:txBody>
                  <a:tcPr marL="7347" marR="7347" marT="7347" marB="0" anchor="b">
                    <a:noFill/>
                  </a:tcPr>
                </a:tc>
                <a:tc>
                  <a:txBody>
                    <a:bodyPr/>
                    <a:lstStyle/>
                    <a:p>
                      <a:pPr algn="ctr" fontAlgn="b"/>
                      <a:r>
                        <a:rPr lang="en-US" sz="1000" u="none" strike="noStrike">
                          <a:effectLst/>
                        </a:rPr>
                        <a:t>$0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$0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$0 </a:t>
                      </a:r>
                      <a:endParaRPr lang="en-US" sz="1000" b="1" i="0" u="none" strike="noStrike">
                        <a:solidFill>
                          <a:srgbClr val="000000"/>
                        </a:solidFill>
                        <a:effectLst/>
                        <a:latin typeface="Calibri"/>
                      </a:endParaRPr>
                    </a:p>
                  </a:txBody>
                  <a:tcPr marL="7347" marR="7347" marT="7347" marB="0" anchor="b"/>
                </a:tc>
              </a:tr>
              <a:tr h="146930">
                <a:tc>
                  <a:txBody>
                    <a:bodyPr/>
                    <a:lstStyle/>
                    <a:p>
                      <a:pPr algn="l" fontAlgn="b"/>
                      <a:r>
                        <a:rPr lang="en-US" sz="1000" u="none" strike="noStrike">
                          <a:effectLst/>
                        </a:rPr>
                        <a:t>1.9</a:t>
                      </a:r>
                      <a:endParaRPr lang="en-US" sz="1000" b="0" i="0" u="none" strike="noStrike">
                        <a:solidFill>
                          <a:srgbClr val="000000"/>
                        </a:solidFill>
                        <a:effectLst/>
                        <a:latin typeface="Calibri"/>
                      </a:endParaRPr>
                    </a:p>
                  </a:txBody>
                  <a:tcPr marL="7347" marR="7347" marT="7347" marB="0" anchor="b"/>
                </a:tc>
                <a:tc>
                  <a:txBody>
                    <a:bodyPr/>
                    <a:lstStyle/>
                    <a:p>
                      <a:pPr algn="l" fontAlgn="b"/>
                      <a:r>
                        <a:rPr lang="en-US" sz="1000" u="none" strike="noStrike">
                          <a:effectLst/>
                        </a:rPr>
                        <a:t>SLAC Travel Meetings</a:t>
                      </a:r>
                      <a:endParaRPr lang="en-US" sz="1000" b="0" i="0" u="none" strike="noStrike">
                        <a:solidFill>
                          <a:srgbClr val="000000"/>
                        </a:solidFill>
                        <a:effectLst/>
                        <a:latin typeface="Calibri"/>
                      </a:endParaRPr>
                    </a:p>
                  </a:txBody>
                  <a:tcPr marL="132237" marR="7347" marT="7347" marB="0" anchor="b"/>
                </a:tc>
                <a:tc>
                  <a:txBody>
                    <a:bodyPr/>
                    <a:lstStyle/>
                    <a:p>
                      <a:pPr algn="ctr" fontAlgn="b"/>
                      <a:r>
                        <a:rPr lang="en-US" sz="1000" u="none" strike="noStrike">
                          <a:effectLst/>
                        </a:rPr>
                        <a:t>$125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$0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$125 </a:t>
                      </a:r>
                      <a:endParaRPr lang="en-US" sz="1000" b="1" i="0" u="none" strike="noStrike">
                        <a:solidFill>
                          <a:srgbClr val="000000"/>
                        </a:solidFill>
                        <a:effectLst/>
                        <a:latin typeface="Calibri"/>
                      </a:endParaRPr>
                    </a:p>
                  </a:txBody>
                  <a:tcPr marL="7347" marR="7347" marT="7347" marB="0" anchor="b"/>
                </a:tc>
                <a:tc>
                  <a:txBody>
                    <a:bodyPr/>
                    <a:lstStyle/>
                    <a:p>
                      <a:pPr algn="r" fontAlgn="b"/>
                      <a:endParaRPr lang="en-US" sz="1000" b="1" i="0" u="none" strike="noStrike">
                        <a:solidFill>
                          <a:srgbClr val="000000"/>
                        </a:solidFill>
                        <a:effectLst/>
                        <a:latin typeface="Calibri"/>
                      </a:endParaRPr>
                    </a:p>
                  </a:txBody>
                  <a:tcPr marL="7347" marR="7347" marT="7347" marB="0" anchor="b">
                    <a:noFill/>
                  </a:tcPr>
                </a:tc>
                <a:tc>
                  <a:txBody>
                    <a:bodyPr/>
                    <a:lstStyle/>
                    <a:p>
                      <a:pPr algn="ctr" fontAlgn="b"/>
                      <a:r>
                        <a:rPr lang="en-US" sz="1000" u="none" strike="noStrike">
                          <a:effectLst/>
                        </a:rPr>
                        <a:t>$125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$0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$0 </a:t>
                      </a:r>
                      <a:endParaRPr lang="en-US" sz="1000" b="1" i="0" u="none" strike="noStrike">
                        <a:solidFill>
                          <a:srgbClr val="000000"/>
                        </a:solidFill>
                        <a:effectLst/>
                        <a:latin typeface="Calibri"/>
                      </a:endParaRPr>
                    </a:p>
                  </a:txBody>
                  <a:tcPr marL="7347" marR="7347" marT="7347" marB="0" anchor="b"/>
                </a:tc>
              </a:tr>
              <a:tr h="146930">
                <a:tc>
                  <a:txBody>
                    <a:bodyPr/>
                    <a:lstStyle/>
                    <a:p>
                      <a:pPr algn="l" fontAlgn="b"/>
                      <a:r>
                        <a:rPr lang="en-US" sz="1000" u="none" strike="noStrike">
                          <a:effectLst/>
                        </a:rPr>
                        <a:t>1.10</a:t>
                      </a:r>
                      <a:endParaRPr lang="en-US" sz="1000" b="0" i="0" u="none" strike="noStrike">
                        <a:solidFill>
                          <a:srgbClr val="000000"/>
                        </a:solidFill>
                        <a:effectLst/>
                        <a:latin typeface="Calibri"/>
                      </a:endParaRPr>
                    </a:p>
                  </a:txBody>
                  <a:tcPr marL="7347" marR="7347" marT="7347" marB="0" anchor="b"/>
                </a:tc>
                <a:tc>
                  <a:txBody>
                    <a:bodyPr/>
                    <a:lstStyle/>
                    <a:p>
                      <a:pPr algn="l" fontAlgn="b"/>
                      <a:r>
                        <a:rPr lang="en-US" sz="1000" u="none" strike="noStrike">
                          <a:effectLst/>
                        </a:rPr>
                        <a:t>SLAC Travel for Commissioning and Running</a:t>
                      </a:r>
                      <a:endParaRPr lang="en-US" sz="1000" b="0" i="0" u="none" strike="noStrike">
                        <a:solidFill>
                          <a:srgbClr val="000000"/>
                        </a:solidFill>
                        <a:effectLst/>
                        <a:latin typeface="Calibri"/>
                      </a:endParaRPr>
                    </a:p>
                  </a:txBody>
                  <a:tcPr marL="132237" marR="7347" marT="7347" marB="0" anchor="b"/>
                </a:tc>
                <a:tc>
                  <a:txBody>
                    <a:bodyPr/>
                    <a:lstStyle/>
                    <a:p>
                      <a:pPr algn="ctr" fontAlgn="b"/>
                      <a:r>
                        <a:rPr lang="en-US" sz="1000" u="none" strike="noStrike">
                          <a:effectLst/>
                        </a:rPr>
                        <a:t>$156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$0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$156 </a:t>
                      </a:r>
                      <a:endParaRPr lang="en-US" sz="1000" b="1" i="0" u="none" strike="noStrike">
                        <a:solidFill>
                          <a:srgbClr val="000000"/>
                        </a:solidFill>
                        <a:effectLst/>
                        <a:latin typeface="Calibri"/>
                      </a:endParaRPr>
                    </a:p>
                  </a:txBody>
                  <a:tcPr marL="7347" marR="7347" marT="7347" marB="0" anchor="b"/>
                </a:tc>
                <a:tc>
                  <a:txBody>
                    <a:bodyPr/>
                    <a:lstStyle/>
                    <a:p>
                      <a:pPr algn="r" fontAlgn="b"/>
                      <a:endParaRPr lang="en-US" sz="1000" b="1" i="0" u="none" strike="noStrike">
                        <a:solidFill>
                          <a:srgbClr val="000000"/>
                        </a:solidFill>
                        <a:effectLst/>
                        <a:latin typeface="Calibri"/>
                      </a:endParaRPr>
                    </a:p>
                  </a:txBody>
                  <a:tcPr marL="7347" marR="7347" marT="7347" marB="0" anchor="b">
                    <a:noFill/>
                  </a:tcPr>
                </a:tc>
                <a:tc>
                  <a:txBody>
                    <a:bodyPr/>
                    <a:lstStyle/>
                    <a:p>
                      <a:pPr algn="ctr" fontAlgn="b"/>
                      <a:r>
                        <a:rPr lang="en-US" sz="1000" u="none" strike="noStrike">
                          <a:effectLst/>
                        </a:rPr>
                        <a:t>$130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$0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$26 </a:t>
                      </a:r>
                      <a:endParaRPr lang="en-US" sz="1000" b="1" i="0" u="none" strike="noStrike">
                        <a:solidFill>
                          <a:srgbClr val="000000"/>
                        </a:solidFill>
                        <a:effectLst/>
                        <a:latin typeface="Calibri"/>
                      </a:endParaRPr>
                    </a:p>
                  </a:txBody>
                  <a:tcPr marL="7347" marR="7347" marT="7347" marB="0" anchor="b"/>
                </a:tc>
              </a:tr>
              <a:tr h="146930">
                <a:tc>
                  <a:txBody>
                    <a:bodyPr/>
                    <a:lstStyle/>
                    <a:p>
                      <a:pPr algn="l" fontAlgn="b"/>
                      <a:r>
                        <a:rPr lang="en-US" sz="1000" u="none" strike="noStrike">
                          <a:effectLst/>
                        </a:rPr>
                        <a:t>1.11</a:t>
                      </a:r>
                      <a:endParaRPr lang="en-US" sz="1000" b="0" i="0" u="none" strike="noStrike">
                        <a:solidFill>
                          <a:srgbClr val="000000"/>
                        </a:solidFill>
                        <a:effectLst/>
                        <a:latin typeface="Calibri"/>
                      </a:endParaRPr>
                    </a:p>
                  </a:txBody>
                  <a:tcPr marL="7347" marR="7347" marT="7347" marB="0" anchor="b"/>
                </a:tc>
                <a:tc>
                  <a:txBody>
                    <a:bodyPr/>
                    <a:lstStyle/>
                    <a:p>
                      <a:pPr algn="l" fontAlgn="b"/>
                      <a:r>
                        <a:rPr lang="en-US" sz="1000" u="none" strike="noStrike">
                          <a:effectLst/>
                        </a:rPr>
                        <a:t>Project management</a:t>
                      </a:r>
                      <a:endParaRPr lang="en-US" sz="1000" b="0" i="0" u="none" strike="noStrike">
                        <a:solidFill>
                          <a:srgbClr val="000000"/>
                        </a:solidFill>
                        <a:effectLst/>
                        <a:latin typeface="Calibri"/>
                      </a:endParaRPr>
                    </a:p>
                  </a:txBody>
                  <a:tcPr marL="132237" marR="7347" marT="7347" marB="0" anchor="b"/>
                </a:tc>
                <a:tc>
                  <a:txBody>
                    <a:bodyPr/>
                    <a:lstStyle/>
                    <a:p>
                      <a:pPr algn="ctr" fontAlgn="b"/>
                      <a:r>
                        <a:rPr lang="en-US" sz="1000" u="none" strike="noStrike">
                          <a:effectLst/>
                        </a:rPr>
                        <a:t>$167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$0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$167 </a:t>
                      </a:r>
                      <a:endParaRPr lang="en-US" sz="1000" b="1" i="0" u="none" strike="noStrike">
                        <a:solidFill>
                          <a:srgbClr val="000000"/>
                        </a:solidFill>
                        <a:effectLst/>
                        <a:latin typeface="Calibri"/>
                      </a:endParaRPr>
                    </a:p>
                  </a:txBody>
                  <a:tcPr marL="7347" marR="7347" marT="7347" marB="0" anchor="b"/>
                </a:tc>
                <a:tc>
                  <a:txBody>
                    <a:bodyPr/>
                    <a:lstStyle/>
                    <a:p>
                      <a:pPr algn="r" fontAlgn="b"/>
                      <a:endParaRPr lang="en-US" sz="1000" b="1" i="0" u="none" strike="noStrike">
                        <a:solidFill>
                          <a:srgbClr val="000000"/>
                        </a:solidFill>
                        <a:effectLst/>
                        <a:latin typeface="Calibri"/>
                      </a:endParaRPr>
                    </a:p>
                  </a:txBody>
                  <a:tcPr marL="7347" marR="7347" marT="7347" marB="0" anchor="b">
                    <a:noFill/>
                  </a:tcPr>
                </a:tc>
                <a:tc>
                  <a:txBody>
                    <a:bodyPr/>
                    <a:lstStyle/>
                    <a:p>
                      <a:pPr algn="ctr" fontAlgn="b"/>
                      <a:r>
                        <a:rPr lang="en-US" sz="1000" u="none" strike="noStrike">
                          <a:effectLst/>
                        </a:rPr>
                        <a:t>$0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$0 </a:t>
                      </a:r>
                      <a:endParaRPr lang="en-US" sz="1000" b="1" i="0" u="none" strike="noStrike">
                        <a:solidFill>
                          <a:srgbClr val="000000"/>
                        </a:solidFill>
                        <a:effectLst/>
                        <a:latin typeface="Calibri"/>
                      </a:endParaRPr>
                    </a:p>
                  </a:txBody>
                  <a:tcPr marL="7347" marR="7347" marT="7347" marB="0" anchor="b"/>
                </a:tc>
                <a:tc>
                  <a:txBody>
                    <a:bodyPr/>
                    <a:lstStyle/>
                    <a:p>
                      <a:pPr algn="ctr" fontAlgn="b"/>
                      <a:r>
                        <a:rPr lang="en-US" sz="1000" u="none" strike="noStrike">
                          <a:effectLst/>
                        </a:rPr>
                        <a:t>$167 </a:t>
                      </a:r>
                      <a:endParaRPr lang="en-US" sz="1000" b="1" i="0" u="none" strike="noStrike">
                        <a:solidFill>
                          <a:srgbClr val="000000"/>
                        </a:solidFill>
                        <a:effectLst/>
                        <a:latin typeface="Calibri"/>
                      </a:endParaRPr>
                    </a:p>
                  </a:txBody>
                  <a:tcPr marL="7347" marR="7347" marT="7347" marB="0" anchor="b"/>
                </a:tc>
              </a:tr>
              <a:tr h="146930">
                <a:tc>
                  <a:txBody>
                    <a:bodyPr/>
                    <a:lstStyle/>
                    <a:p>
                      <a:pPr algn="l" fontAlgn="b"/>
                      <a:r>
                        <a:rPr lang="en-US" sz="1000" u="none" strike="noStrike">
                          <a:effectLst/>
                        </a:rPr>
                        <a:t>1.12</a:t>
                      </a:r>
                      <a:endParaRPr lang="en-US" sz="1000" b="0" i="0" u="none" strike="noStrike">
                        <a:solidFill>
                          <a:srgbClr val="000000"/>
                        </a:solidFill>
                        <a:effectLst/>
                        <a:latin typeface="Calibri"/>
                      </a:endParaRPr>
                    </a:p>
                  </a:txBody>
                  <a:tcPr marL="7347" marR="7347" marT="7347" marB="0" anchor="b"/>
                </a:tc>
                <a:tc>
                  <a:txBody>
                    <a:bodyPr/>
                    <a:lstStyle/>
                    <a:p>
                      <a:pPr algn="l" fontAlgn="b"/>
                      <a:r>
                        <a:rPr lang="en-US" sz="1000" u="none" strike="noStrike">
                          <a:effectLst/>
                        </a:rPr>
                        <a:t> UCSC Funds</a:t>
                      </a:r>
                      <a:endParaRPr lang="en-US" sz="1000" b="0" i="0" u="none" strike="noStrike">
                        <a:solidFill>
                          <a:srgbClr val="000000"/>
                        </a:solidFill>
                        <a:effectLst/>
                        <a:latin typeface="Calibri"/>
                      </a:endParaRPr>
                    </a:p>
                  </a:txBody>
                  <a:tcPr marL="132237" marR="7347" marT="7347" marB="0" anchor="b"/>
                </a:tc>
                <a:tc>
                  <a:txBody>
                    <a:bodyPr/>
                    <a:lstStyle/>
                    <a:p>
                      <a:pPr algn="ctr" fontAlgn="b"/>
                      <a:r>
                        <a:rPr lang="en-US" sz="1000" u="none" strike="noStrike" dirty="0">
                          <a:effectLst/>
                        </a:rPr>
                        <a:t>$0 </a:t>
                      </a:r>
                      <a:endParaRPr lang="en-US" sz="1000" b="1" i="0" u="none" strike="noStrike" dirty="0">
                        <a:solidFill>
                          <a:srgbClr val="000000"/>
                        </a:solidFill>
                        <a:effectLst/>
                        <a:latin typeface="Calibri"/>
                      </a:endParaRPr>
                    </a:p>
                  </a:txBody>
                  <a:tcPr marL="7347" marR="7347" marT="7347" marB="0" anchor="b"/>
                </a:tc>
                <a:tc>
                  <a:txBody>
                    <a:bodyPr/>
                    <a:lstStyle/>
                    <a:p>
                      <a:pPr algn="ctr" fontAlgn="b"/>
                      <a:r>
                        <a:rPr lang="en-US" sz="1000" u="none" strike="noStrike" dirty="0">
                          <a:effectLst/>
                        </a:rPr>
                        <a:t>$463 </a:t>
                      </a:r>
                      <a:endParaRPr lang="en-US" sz="1000" b="1" i="0" u="none" strike="noStrike" dirty="0">
                        <a:solidFill>
                          <a:srgbClr val="000000"/>
                        </a:solidFill>
                        <a:effectLst/>
                        <a:latin typeface="Calibri"/>
                      </a:endParaRPr>
                    </a:p>
                  </a:txBody>
                  <a:tcPr marL="7347" marR="7347" marT="7347" marB="0" anchor="b"/>
                </a:tc>
                <a:tc>
                  <a:txBody>
                    <a:bodyPr/>
                    <a:lstStyle/>
                    <a:p>
                      <a:pPr algn="ctr" fontAlgn="b"/>
                      <a:r>
                        <a:rPr lang="en-US" sz="1000" u="none" strike="noStrike" dirty="0">
                          <a:effectLst/>
                        </a:rPr>
                        <a:t>$463 </a:t>
                      </a:r>
                      <a:endParaRPr lang="en-US" sz="1000" b="1" i="0" u="none" strike="noStrike" dirty="0">
                        <a:solidFill>
                          <a:srgbClr val="000000"/>
                        </a:solidFill>
                        <a:effectLst/>
                        <a:latin typeface="Calibri"/>
                      </a:endParaRPr>
                    </a:p>
                  </a:txBody>
                  <a:tcPr marL="7347" marR="7347" marT="7347" marB="0" anchor="b"/>
                </a:tc>
                <a:tc>
                  <a:txBody>
                    <a:bodyPr/>
                    <a:lstStyle/>
                    <a:p>
                      <a:pPr algn="r" fontAlgn="b"/>
                      <a:endParaRPr lang="en-US" sz="1000" b="1" i="0" u="none" strike="noStrike" dirty="0">
                        <a:solidFill>
                          <a:srgbClr val="000000"/>
                        </a:solidFill>
                        <a:effectLst/>
                        <a:latin typeface="Calibri"/>
                      </a:endParaRPr>
                    </a:p>
                  </a:txBody>
                  <a:tcPr marL="7347" marR="7347" marT="7347" marB="0" anchor="b">
                    <a:noFill/>
                  </a:tcPr>
                </a:tc>
                <a:tc>
                  <a:txBody>
                    <a:bodyPr/>
                    <a:lstStyle/>
                    <a:p>
                      <a:pPr algn="ctr" fontAlgn="b"/>
                      <a:r>
                        <a:rPr lang="en-US" sz="1000" u="none" strike="noStrike" dirty="0">
                          <a:effectLst/>
                        </a:rPr>
                        <a:t>$463 </a:t>
                      </a:r>
                      <a:endParaRPr lang="en-US" sz="1000" b="1" i="0" u="none" strike="noStrike" dirty="0">
                        <a:solidFill>
                          <a:srgbClr val="000000"/>
                        </a:solidFill>
                        <a:effectLst/>
                        <a:latin typeface="Calibri"/>
                      </a:endParaRPr>
                    </a:p>
                  </a:txBody>
                  <a:tcPr marL="7347" marR="7347" marT="7347" marB="0" anchor="b"/>
                </a:tc>
                <a:tc>
                  <a:txBody>
                    <a:bodyPr/>
                    <a:lstStyle/>
                    <a:p>
                      <a:pPr algn="ctr" fontAlgn="b"/>
                      <a:r>
                        <a:rPr lang="en-US" sz="1000" u="none" strike="noStrike" dirty="0">
                          <a:effectLst/>
                        </a:rPr>
                        <a:t>$0 </a:t>
                      </a:r>
                      <a:endParaRPr lang="en-US" sz="1000" b="1" i="0" u="none" strike="noStrike" dirty="0">
                        <a:solidFill>
                          <a:srgbClr val="000000"/>
                        </a:solidFill>
                        <a:effectLst/>
                        <a:latin typeface="Calibri"/>
                      </a:endParaRPr>
                    </a:p>
                  </a:txBody>
                  <a:tcPr marL="7347" marR="7347" marT="7347" marB="0" anchor="b"/>
                </a:tc>
                <a:tc>
                  <a:txBody>
                    <a:bodyPr/>
                    <a:lstStyle/>
                    <a:p>
                      <a:pPr algn="ctr" fontAlgn="b"/>
                      <a:r>
                        <a:rPr lang="en-US" sz="1000" u="none" strike="noStrike" dirty="0">
                          <a:effectLst/>
                        </a:rPr>
                        <a:t>$0 </a:t>
                      </a:r>
                      <a:endParaRPr lang="en-US" sz="1000" b="1" i="0" u="none" strike="noStrike" dirty="0">
                        <a:solidFill>
                          <a:srgbClr val="000000"/>
                        </a:solidFill>
                        <a:effectLst/>
                        <a:latin typeface="Calibri"/>
                      </a:endParaRPr>
                    </a:p>
                  </a:txBody>
                  <a:tcPr marL="7347" marR="7347" marT="7347" marB="0" anchor="b"/>
                </a:tc>
              </a:tr>
            </a:tbl>
          </a:graphicData>
        </a:graphic>
      </p:graphicFrame>
      <p:sp>
        <p:nvSpPr>
          <p:cNvPr id="3" name="Slide Number Placeholder 2"/>
          <p:cNvSpPr>
            <a:spLocks noGrp="1"/>
          </p:cNvSpPr>
          <p:nvPr>
            <p:ph type="sldNum" sz="quarter" idx="11"/>
          </p:nvPr>
        </p:nvSpPr>
        <p:spPr/>
        <p:txBody>
          <a:bodyPr/>
          <a:lstStyle/>
          <a:p>
            <a:fld id="{5BD36294-2849-48A8-8531-5354CF3095D2}" type="slidenum">
              <a:rPr lang="en-US" smtClean="0"/>
              <a:pPr/>
              <a:t>20</a:t>
            </a:fld>
            <a:endParaRPr lang="en-US" dirty="0"/>
          </a:p>
        </p:txBody>
      </p:sp>
      <p:sp>
        <p:nvSpPr>
          <p:cNvPr id="4" name="TextBox 3"/>
          <p:cNvSpPr txBox="1"/>
          <p:nvPr/>
        </p:nvSpPr>
        <p:spPr>
          <a:xfrm>
            <a:off x="101600" y="6307667"/>
            <a:ext cx="6028253" cy="369332"/>
          </a:xfrm>
          <a:prstGeom prst="rect">
            <a:avLst/>
          </a:prstGeom>
          <a:noFill/>
        </p:spPr>
        <p:txBody>
          <a:bodyPr wrap="none" rtlCol="0">
            <a:spAutoFit/>
          </a:bodyPr>
          <a:lstStyle/>
          <a:p>
            <a:r>
              <a:rPr lang="en-US" dirty="0" smtClean="0"/>
              <a:t>* Thanks to </a:t>
            </a:r>
            <a:r>
              <a:rPr lang="en-US" dirty="0" err="1" smtClean="0"/>
              <a:t>H.Marsiske</a:t>
            </a:r>
            <a:r>
              <a:rPr lang="en-US" dirty="0" smtClean="0"/>
              <a:t> for the help with DOE Guidelines</a:t>
            </a:r>
            <a:endParaRPr lang="en-US" dirty="0"/>
          </a:p>
        </p:txBody>
      </p:sp>
    </p:spTree>
    <p:extLst>
      <p:ext uri="{BB962C8B-B14F-4D97-AF65-F5344CB8AC3E}">
        <p14:creationId xmlns:p14="http://schemas.microsoft.com/office/powerpoint/2010/main" val="1619340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21</a:t>
            </a:fld>
            <a:endParaRPr lang="en-US" dirty="0"/>
          </a:p>
        </p:txBody>
      </p:sp>
      <p:sp>
        <p:nvSpPr>
          <p:cNvPr id="3" name="Title 2"/>
          <p:cNvSpPr>
            <a:spLocks noGrp="1"/>
          </p:cNvSpPr>
          <p:nvPr>
            <p:ph type="title"/>
          </p:nvPr>
        </p:nvSpPr>
        <p:spPr/>
        <p:txBody>
          <a:bodyPr/>
          <a:lstStyle/>
          <a:p>
            <a:r>
              <a:rPr lang="en-US" dirty="0"/>
              <a:t>Beamline </a:t>
            </a:r>
            <a:r>
              <a:rPr lang="en-US" dirty="0" smtClean="0"/>
              <a:t>Costs: Upstream vs</a:t>
            </a:r>
            <a:r>
              <a:rPr lang="en-US" dirty="0"/>
              <a:t>. </a:t>
            </a:r>
            <a:r>
              <a:rPr lang="en-US" dirty="0" smtClean="0"/>
              <a:t>Downstream</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551694790"/>
              </p:ext>
            </p:extLst>
          </p:nvPr>
        </p:nvGraphicFramePr>
        <p:xfrm>
          <a:off x="1049603" y="3490484"/>
          <a:ext cx="4082339" cy="805319"/>
        </p:xfrm>
        <a:graphic>
          <a:graphicData uri="http://schemas.openxmlformats.org/drawingml/2006/table">
            <a:tbl>
              <a:tblPr>
                <a:tableStyleId>{93296810-A885-4BE3-A3E7-6D5BEEA58F35}</a:tableStyleId>
              </a:tblPr>
              <a:tblGrid>
                <a:gridCol w="2402514"/>
                <a:gridCol w="472611"/>
                <a:gridCol w="616450"/>
                <a:gridCol w="590764"/>
              </a:tblGrid>
              <a:tr h="141793">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800" u="none" strike="noStrike" dirty="0" smtClean="0">
                          <a:effectLst/>
                        </a:rPr>
                        <a:t>Beamline Downstream - ALCOVE</a:t>
                      </a:r>
                      <a:endParaRPr lang="en-US" sz="800" b="1" i="0" u="none" strike="noStrike" dirty="0" smtClean="0">
                        <a:solidFill>
                          <a:srgbClr val="000000"/>
                        </a:solidFill>
                        <a:effectLst/>
                        <a:latin typeface="Calibri"/>
                      </a:endParaRPr>
                    </a:p>
                  </a:txBody>
                  <a:tcPr marL="7090" marR="7090" marT="7090" marB="0" anchor="b"/>
                </a:tc>
                <a:tc>
                  <a:txBody>
                    <a:bodyPr/>
                    <a:lstStyle/>
                    <a:p>
                      <a:pPr algn="ctr" fontAlgn="b"/>
                      <a:r>
                        <a:rPr lang="en-US" sz="1200" u="none" strike="noStrike" dirty="0">
                          <a:effectLst/>
                        </a:rPr>
                        <a:t> </a:t>
                      </a:r>
                      <a:r>
                        <a:rPr lang="en-US" sz="1200" u="none" strike="noStrike" dirty="0" smtClean="0">
                          <a:effectLst/>
                        </a:rPr>
                        <a:t>Labor</a:t>
                      </a:r>
                      <a:endParaRPr lang="en-US" sz="1200" b="0" i="0" u="none" strike="noStrike" dirty="0">
                        <a:solidFill>
                          <a:srgbClr val="000000"/>
                        </a:solidFill>
                        <a:effectLst/>
                        <a:latin typeface="Calibri"/>
                      </a:endParaRPr>
                    </a:p>
                  </a:txBody>
                  <a:tcPr marL="7090" marR="7090" marT="7090" marB="0" anchor="b"/>
                </a:tc>
                <a:tc>
                  <a:txBody>
                    <a:bodyPr/>
                    <a:lstStyle/>
                    <a:p>
                      <a:pPr algn="ctr" fontAlgn="b"/>
                      <a:r>
                        <a:rPr lang="en-US" sz="1200" u="none" strike="noStrike" dirty="0">
                          <a:effectLst/>
                        </a:rPr>
                        <a:t> </a:t>
                      </a:r>
                      <a:r>
                        <a:rPr lang="en-US" sz="1200" u="none" strike="noStrike" dirty="0" smtClean="0">
                          <a:effectLst/>
                        </a:rPr>
                        <a:t>M&amp;S</a:t>
                      </a:r>
                      <a:endParaRPr lang="en-US" sz="1200" b="0" i="0" u="none" strike="noStrike" dirty="0">
                        <a:solidFill>
                          <a:srgbClr val="000000"/>
                        </a:solidFill>
                        <a:effectLst/>
                        <a:latin typeface="Calibri"/>
                      </a:endParaRPr>
                    </a:p>
                  </a:txBody>
                  <a:tcPr marL="7090" marR="7090" marT="7090" marB="0" anchor="b"/>
                </a:tc>
                <a:tc>
                  <a:txBody>
                    <a:bodyPr/>
                    <a:lstStyle/>
                    <a:p>
                      <a:pPr algn="ctr" fontAlgn="b"/>
                      <a:r>
                        <a:rPr lang="en-US" sz="1200" u="none" strike="noStrike" dirty="0">
                          <a:effectLst/>
                        </a:rPr>
                        <a:t> Total </a:t>
                      </a:r>
                      <a:endParaRPr lang="en-US" sz="1200" b="0" i="0" u="none" strike="noStrike" dirty="0">
                        <a:solidFill>
                          <a:srgbClr val="000000"/>
                        </a:solidFill>
                        <a:effectLst/>
                        <a:latin typeface="Calibri"/>
                      </a:endParaRPr>
                    </a:p>
                  </a:txBody>
                  <a:tcPr marL="7090" marR="7090" marT="7090" marB="0" anchor="b"/>
                </a:tc>
              </a:tr>
              <a:tr h="177134">
                <a:tc>
                  <a:txBody>
                    <a:bodyPr/>
                    <a:lstStyle/>
                    <a:p>
                      <a:pPr algn="l" fontAlgn="b"/>
                      <a:r>
                        <a:rPr lang="en-US" sz="1200" u="none" strike="noStrike" dirty="0" smtClean="0">
                          <a:effectLst/>
                        </a:rPr>
                        <a:t>Refurbishing</a:t>
                      </a:r>
                      <a:r>
                        <a:rPr lang="en-US" sz="1200" u="none" strike="noStrike" baseline="0" dirty="0" smtClean="0">
                          <a:effectLst/>
                        </a:rPr>
                        <a:t> of the Alcove</a:t>
                      </a:r>
                      <a:endParaRPr lang="en-US" sz="1200" b="1" i="0" u="none" strike="noStrike" dirty="0">
                        <a:solidFill>
                          <a:srgbClr val="000000"/>
                        </a:solidFill>
                        <a:effectLst/>
                        <a:latin typeface="Calibri"/>
                      </a:endParaRPr>
                    </a:p>
                  </a:txBody>
                  <a:tcPr marL="7090" marR="7090" marT="7090" marB="0" anchor="b"/>
                </a:tc>
                <a:tc>
                  <a:txBody>
                    <a:bodyPr/>
                    <a:lstStyle/>
                    <a:p>
                      <a:pPr algn="r" fontAlgn="b"/>
                      <a:r>
                        <a:rPr lang="en-US" sz="800" u="none" strike="noStrike" dirty="0">
                          <a:effectLst/>
                        </a:rPr>
                        <a:t>$</a:t>
                      </a:r>
                      <a:r>
                        <a:rPr lang="en-US" sz="800" u="none" strike="noStrike" dirty="0" smtClean="0">
                          <a:effectLst/>
                        </a:rPr>
                        <a:t>202</a:t>
                      </a:r>
                      <a:endParaRPr lang="en-US" sz="800" b="0" i="0" u="none" strike="noStrike" dirty="0">
                        <a:solidFill>
                          <a:srgbClr val="000000"/>
                        </a:solidFill>
                        <a:effectLst/>
                        <a:latin typeface="Calibri"/>
                      </a:endParaRPr>
                    </a:p>
                  </a:txBody>
                  <a:tcPr marL="7090" marR="7090" marT="7090" marB="0" anchor="b"/>
                </a:tc>
                <a:tc>
                  <a:txBody>
                    <a:bodyPr/>
                    <a:lstStyle/>
                    <a:p>
                      <a:pPr algn="r" fontAlgn="b"/>
                      <a:r>
                        <a:rPr lang="en-US" sz="800" u="none" strike="noStrike" dirty="0">
                          <a:effectLst/>
                        </a:rPr>
                        <a:t>$</a:t>
                      </a:r>
                      <a:r>
                        <a:rPr lang="en-US" sz="800" u="none" strike="noStrike" dirty="0" smtClean="0">
                          <a:effectLst/>
                        </a:rPr>
                        <a:t>118</a:t>
                      </a:r>
                      <a:endParaRPr lang="en-US" sz="800" b="0" i="0" u="none" strike="noStrike" dirty="0">
                        <a:solidFill>
                          <a:srgbClr val="000000"/>
                        </a:solidFill>
                        <a:effectLst/>
                        <a:latin typeface="Calibri"/>
                      </a:endParaRPr>
                    </a:p>
                  </a:txBody>
                  <a:tcPr marL="7090" marR="7090" marT="7090" marB="0" anchor="b"/>
                </a:tc>
                <a:tc>
                  <a:txBody>
                    <a:bodyPr/>
                    <a:lstStyle/>
                    <a:p>
                      <a:pPr algn="r" fontAlgn="b"/>
                      <a:r>
                        <a:rPr lang="en-US" sz="1200" u="none" strike="noStrike" dirty="0" smtClean="0">
                          <a:effectLst/>
                        </a:rPr>
                        <a:t>$320</a:t>
                      </a:r>
                      <a:endParaRPr lang="en-US" sz="1200" b="0" i="0" u="none" strike="noStrike" dirty="0">
                        <a:solidFill>
                          <a:srgbClr val="FF0000"/>
                        </a:solidFill>
                        <a:effectLst/>
                        <a:latin typeface="Calibri"/>
                      </a:endParaRPr>
                    </a:p>
                  </a:txBody>
                  <a:tcPr marL="7090" marR="7090" marT="7090" marB="0" anchor="b"/>
                </a:tc>
              </a:tr>
              <a:tr h="141793">
                <a:tc>
                  <a:txBody>
                    <a:bodyPr/>
                    <a:lstStyle/>
                    <a:p>
                      <a:pPr algn="l" fontAlgn="b"/>
                      <a:r>
                        <a:rPr lang="en-US" sz="800" u="none" strike="noStrike" dirty="0">
                          <a:effectLst/>
                        </a:rPr>
                        <a:t>Platform in the Alcove</a:t>
                      </a:r>
                      <a:endParaRPr lang="en-US" sz="800" b="0" i="0" u="none" strike="noStrike" dirty="0">
                        <a:solidFill>
                          <a:srgbClr val="FF0000"/>
                        </a:solidFill>
                        <a:effectLst/>
                        <a:latin typeface="Calibri"/>
                      </a:endParaRPr>
                    </a:p>
                  </a:txBody>
                  <a:tcPr marL="127613" marR="7090" marT="7090" marB="0" anchor="b"/>
                </a:tc>
                <a:tc>
                  <a:txBody>
                    <a:bodyPr/>
                    <a:lstStyle/>
                    <a:p>
                      <a:pPr algn="r" fontAlgn="b"/>
                      <a:r>
                        <a:rPr lang="en-US" sz="800" u="none" strike="noStrike">
                          <a:effectLst/>
                        </a:rPr>
                        <a:t>$57</a:t>
                      </a:r>
                      <a:endParaRPr lang="en-US" sz="800" b="0" i="0" u="none" strike="noStrike">
                        <a:solidFill>
                          <a:srgbClr val="FF0000"/>
                        </a:solidFill>
                        <a:effectLst/>
                        <a:latin typeface="Calibri"/>
                      </a:endParaRPr>
                    </a:p>
                  </a:txBody>
                  <a:tcPr marL="7090" marR="7090" marT="7090" marB="0" anchor="b"/>
                </a:tc>
                <a:tc>
                  <a:txBody>
                    <a:bodyPr/>
                    <a:lstStyle/>
                    <a:p>
                      <a:pPr algn="r" fontAlgn="b"/>
                      <a:r>
                        <a:rPr lang="en-US" sz="800" u="none" strike="noStrike">
                          <a:effectLst/>
                        </a:rPr>
                        <a:t>$53</a:t>
                      </a:r>
                      <a:endParaRPr lang="en-US" sz="800" b="0" i="0" u="none" strike="noStrike">
                        <a:solidFill>
                          <a:srgbClr val="FF0000"/>
                        </a:solidFill>
                        <a:effectLst/>
                        <a:latin typeface="Calibri"/>
                      </a:endParaRPr>
                    </a:p>
                  </a:txBody>
                  <a:tcPr marL="7090" marR="7090" marT="7090" marB="0" anchor="b"/>
                </a:tc>
                <a:tc>
                  <a:txBody>
                    <a:bodyPr/>
                    <a:lstStyle/>
                    <a:p>
                      <a:pPr algn="r" fontAlgn="b"/>
                      <a:r>
                        <a:rPr lang="en-US" sz="800" u="none" strike="noStrike">
                          <a:effectLst/>
                        </a:rPr>
                        <a:t>$110</a:t>
                      </a:r>
                      <a:endParaRPr lang="en-US" sz="800" b="0" i="0" u="none" strike="noStrike">
                        <a:solidFill>
                          <a:srgbClr val="FF0000"/>
                        </a:solidFill>
                        <a:effectLst/>
                        <a:latin typeface="Calibri"/>
                      </a:endParaRPr>
                    </a:p>
                  </a:txBody>
                  <a:tcPr marL="7090" marR="7090" marT="7090" marB="0" anchor="b"/>
                </a:tc>
              </a:tr>
              <a:tr h="141793">
                <a:tc>
                  <a:txBody>
                    <a:bodyPr/>
                    <a:lstStyle/>
                    <a:p>
                      <a:pPr algn="l" fontAlgn="b"/>
                      <a:r>
                        <a:rPr lang="en-US" sz="800" u="none" strike="noStrike" dirty="0">
                          <a:effectLst/>
                        </a:rPr>
                        <a:t>Magnet Power</a:t>
                      </a:r>
                      <a:endParaRPr lang="en-US" sz="800" b="0" i="0" u="none" strike="noStrike" dirty="0">
                        <a:solidFill>
                          <a:srgbClr val="FF0000"/>
                        </a:solidFill>
                        <a:effectLst/>
                        <a:latin typeface="Calibri"/>
                      </a:endParaRPr>
                    </a:p>
                  </a:txBody>
                  <a:tcPr marL="127613" marR="7090" marT="7090" marB="0" anchor="b"/>
                </a:tc>
                <a:tc>
                  <a:txBody>
                    <a:bodyPr/>
                    <a:lstStyle/>
                    <a:p>
                      <a:pPr algn="r" fontAlgn="b"/>
                      <a:r>
                        <a:rPr lang="en-US" sz="800" u="none" strike="noStrike" dirty="0">
                          <a:effectLst/>
                        </a:rPr>
                        <a:t>$9</a:t>
                      </a:r>
                      <a:endParaRPr lang="en-US" sz="800" b="0" i="0" u="none" strike="noStrike" dirty="0">
                        <a:solidFill>
                          <a:srgbClr val="FF0000"/>
                        </a:solidFill>
                        <a:effectLst/>
                        <a:latin typeface="Calibri"/>
                      </a:endParaRPr>
                    </a:p>
                  </a:txBody>
                  <a:tcPr marL="7090" marR="7090" marT="7090" marB="0" anchor="b"/>
                </a:tc>
                <a:tc>
                  <a:txBody>
                    <a:bodyPr/>
                    <a:lstStyle/>
                    <a:p>
                      <a:pPr algn="r" fontAlgn="b"/>
                      <a:r>
                        <a:rPr lang="en-US" sz="800" u="none" strike="noStrike">
                          <a:effectLst/>
                        </a:rPr>
                        <a:t>$26</a:t>
                      </a:r>
                      <a:endParaRPr lang="en-US" sz="800" b="0" i="0" u="none" strike="noStrike">
                        <a:solidFill>
                          <a:srgbClr val="FF0000"/>
                        </a:solidFill>
                        <a:effectLst/>
                        <a:latin typeface="Calibri"/>
                      </a:endParaRPr>
                    </a:p>
                  </a:txBody>
                  <a:tcPr marL="7090" marR="7090" marT="7090" marB="0" anchor="b"/>
                </a:tc>
                <a:tc>
                  <a:txBody>
                    <a:bodyPr/>
                    <a:lstStyle/>
                    <a:p>
                      <a:pPr algn="r" fontAlgn="b"/>
                      <a:r>
                        <a:rPr lang="en-US" sz="800" u="none" strike="noStrike">
                          <a:effectLst/>
                        </a:rPr>
                        <a:t>$35</a:t>
                      </a:r>
                      <a:endParaRPr lang="en-US" sz="800" b="0" i="0" u="none" strike="noStrike">
                        <a:solidFill>
                          <a:srgbClr val="FF0000"/>
                        </a:solidFill>
                        <a:effectLst/>
                        <a:latin typeface="Calibri"/>
                      </a:endParaRPr>
                    </a:p>
                  </a:txBody>
                  <a:tcPr marL="7090" marR="7090" marT="7090" marB="0" anchor="b"/>
                </a:tc>
              </a:tr>
              <a:tr h="141793">
                <a:tc>
                  <a:txBody>
                    <a:bodyPr/>
                    <a:lstStyle/>
                    <a:p>
                      <a:pPr algn="l" fontAlgn="b"/>
                      <a:r>
                        <a:rPr lang="en-US" sz="800" u="none" strike="noStrike" dirty="0">
                          <a:effectLst/>
                        </a:rPr>
                        <a:t>Beamline controls</a:t>
                      </a:r>
                      <a:endParaRPr lang="en-US" sz="800" b="0" i="0" u="none" strike="noStrike" dirty="0">
                        <a:solidFill>
                          <a:srgbClr val="FF0000"/>
                        </a:solidFill>
                        <a:effectLst/>
                        <a:latin typeface="Calibri"/>
                      </a:endParaRPr>
                    </a:p>
                  </a:txBody>
                  <a:tcPr marL="127613" marR="7090" marT="7090" marB="0" anchor="b"/>
                </a:tc>
                <a:tc>
                  <a:txBody>
                    <a:bodyPr/>
                    <a:lstStyle/>
                    <a:p>
                      <a:pPr algn="r" fontAlgn="b"/>
                      <a:r>
                        <a:rPr lang="en-US" sz="800" u="none" strike="noStrike" dirty="0">
                          <a:effectLst/>
                        </a:rPr>
                        <a:t>$136</a:t>
                      </a:r>
                      <a:endParaRPr lang="en-US" sz="800" b="0" i="0" u="none" strike="noStrike" dirty="0">
                        <a:solidFill>
                          <a:srgbClr val="FF0000"/>
                        </a:solidFill>
                        <a:effectLst/>
                        <a:latin typeface="Calibri"/>
                      </a:endParaRPr>
                    </a:p>
                  </a:txBody>
                  <a:tcPr marL="7090" marR="7090" marT="7090" marB="0" anchor="b"/>
                </a:tc>
                <a:tc>
                  <a:txBody>
                    <a:bodyPr/>
                    <a:lstStyle/>
                    <a:p>
                      <a:pPr algn="r" fontAlgn="b"/>
                      <a:r>
                        <a:rPr lang="en-US" sz="800" u="none" strike="noStrike" dirty="0">
                          <a:effectLst/>
                        </a:rPr>
                        <a:t>$39</a:t>
                      </a:r>
                      <a:endParaRPr lang="en-US" sz="800" b="0" i="0" u="none" strike="noStrike" dirty="0">
                        <a:solidFill>
                          <a:srgbClr val="FF0000"/>
                        </a:solidFill>
                        <a:effectLst/>
                        <a:latin typeface="Calibri"/>
                      </a:endParaRPr>
                    </a:p>
                  </a:txBody>
                  <a:tcPr marL="7090" marR="7090" marT="7090" marB="0" anchor="b"/>
                </a:tc>
                <a:tc>
                  <a:txBody>
                    <a:bodyPr/>
                    <a:lstStyle/>
                    <a:p>
                      <a:pPr algn="r" fontAlgn="b"/>
                      <a:r>
                        <a:rPr lang="en-US" sz="800" u="none" strike="noStrike" dirty="0">
                          <a:effectLst/>
                        </a:rPr>
                        <a:t>$</a:t>
                      </a:r>
                      <a:r>
                        <a:rPr lang="en-US" sz="800" u="none" strike="noStrike" dirty="0" smtClean="0">
                          <a:effectLst/>
                        </a:rPr>
                        <a:t>175</a:t>
                      </a:r>
                      <a:endParaRPr lang="en-US" sz="800" b="0" i="0" u="none" strike="noStrike" dirty="0">
                        <a:solidFill>
                          <a:srgbClr val="FF0000"/>
                        </a:solidFill>
                        <a:effectLst/>
                        <a:latin typeface="Calibri"/>
                      </a:endParaRPr>
                    </a:p>
                  </a:txBody>
                  <a:tcPr marL="7090" marR="7090" marT="7090" marB="0" anchor="b"/>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666478655"/>
              </p:ext>
            </p:extLst>
          </p:nvPr>
        </p:nvGraphicFramePr>
        <p:xfrm>
          <a:off x="1048660" y="4500770"/>
          <a:ext cx="4144924" cy="805319"/>
        </p:xfrm>
        <a:graphic>
          <a:graphicData uri="http://schemas.openxmlformats.org/drawingml/2006/table">
            <a:tbl>
              <a:tblPr>
                <a:tableStyleId>{21E4AEA4-8DFA-4A89-87EB-49C32662AFE0}</a:tableStyleId>
              </a:tblPr>
              <a:tblGrid>
                <a:gridCol w="2457739"/>
                <a:gridCol w="479972"/>
                <a:gridCol w="595901"/>
                <a:gridCol w="611312"/>
              </a:tblGrid>
              <a:tr h="141793">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800" u="none" strike="noStrike" dirty="0" smtClean="0">
                          <a:effectLst/>
                        </a:rPr>
                        <a:t>Beamline Upstream</a:t>
                      </a:r>
                      <a:r>
                        <a:rPr lang="en-US" sz="800" u="none" strike="noStrike" baseline="0" dirty="0" smtClean="0">
                          <a:effectLst/>
                        </a:rPr>
                        <a:t> (Proposal)</a:t>
                      </a:r>
                      <a:endParaRPr lang="en-US" sz="800" b="1" i="0" u="none" strike="noStrike" dirty="0" smtClean="0">
                        <a:solidFill>
                          <a:srgbClr val="000000"/>
                        </a:solidFill>
                        <a:effectLst/>
                        <a:latin typeface="Calibri"/>
                      </a:endParaRPr>
                    </a:p>
                  </a:txBody>
                  <a:tcPr marL="7090" marR="7090" marT="7090" marB="0" anchor="b"/>
                </a:tc>
                <a:tc>
                  <a:txBody>
                    <a:bodyPr/>
                    <a:lstStyle/>
                    <a:p>
                      <a:pPr algn="ctr" fontAlgn="b"/>
                      <a:r>
                        <a:rPr lang="en-US" sz="1200" u="none" strike="noStrike" dirty="0">
                          <a:effectLst/>
                        </a:rPr>
                        <a:t> </a:t>
                      </a:r>
                      <a:r>
                        <a:rPr lang="en-US" sz="1200" u="none" strike="noStrike" dirty="0" smtClean="0">
                          <a:effectLst/>
                        </a:rPr>
                        <a:t>Labor</a:t>
                      </a:r>
                      <a:endParaRPr lang="en-US" sz="1200" b="0" i="0" u="none" strike="noStrike" dirty="0">
                        <a:solidFill>
                          <a:srgbClr val="000000"/>
                        </a:solidFill>
                        <a:effectLst/>
                        <a:latin typeface="Calibri"/>
                      </a:endParaRPr>
                    </a:p>
                  </a:txBody>
                  <a:tcPr marL="7090" marR="7090" marT="7090" marB="0" anchor="b"/>
                </a:tc>
                <a:tc>
                  <a:txBody>
                    <a:bodyPr/>
                    <a:lstStyle/>
                    <a:p>
                      <a:pPr algn="ctr" fontAlgn="b"/>
                      <a:r>
                        <a:rPr lang="en-US" sz="1200" u="none" strike="noStrike" dirty="0">
                          <a:effectLst/>
                        </a:rPr>
                        <a:t> </a:t>
                      </a:r>
                      <a:r>
                        <a:rPr lang="en-US" sz="1200" u="none" strike="noStrike" dirty="0" smtClean="0">
                          <a:effectLst/>
                        </a:rPr>
                        <a:t>M&amp;S</a:t>
                      </a:r>
                      <a:endParaRPr lang="en-US" sz="1200" b="0" i="0" u="none" strike="noStrike" dirty="0">
                        <a:solidFill>
                          <a:srgbClr val="000000"/>
                        </a:solidFill>
                        <a:effectLst/>
                        <a:latin typeface="Calibri"/>
                      </a:endParaRPr>
                    </a:p>
                  </a:txBody>
                  <a:tcPr marL="7090" marR="7090" marT="7090" marB="0" anchor="b"/>
                </a:tc>
                <a:tc>
                  <a:txBody>
                    <a:bodyPr/>
                    <a:lstStyle/>
                    <a:p>
                      <a:pPr algn="ctr" fontAlgn="b"/>
                      <a:r>
                        <a:rPr lang="en-US" sz="1200" u="none" strike="noStrike" dirty="0">
                          <a:effectLst/>
                        </a:rPr>
                        <a:t> Total </a:t>
                      </a:r>
                      <a:endParaRPr lang="en-US" sz="1200" b="0" i="0" u="none" strike="noStrike" dirty="0">
                        <a:solidFill>
                          <a:srgbClr val="000000"/>
                        </a:solidFill>
                        <a:effectLst/>
                        <a:latin typeface="Calibri"/>
                      </a:endParaRPr>
                    </a:p>
                  </a:txBody>
                  <a:tcPr marL="7090" marR="7090" marT="7090" marB="0" anchor="b"/>
                </a:tc>
              </a:tr>
              <a:tr h="141793">
                <a:tc>
                  <a:txBody>
                    <a:bodyPr/>
                    <a:lstStyle/>
                    <a:p>
                      <a:pPr algn="l" fontAlgn="b"/>
                      <a:r>
                        <a:rPr lang="en-US" sz="1200" b="1" i="0" u="none" strike="noStrike" dirty="0" smtClean="0">
                          <a:solidFill>
                            <a:srgbClr val="000000"/>
                          </a:solidFill>
                          <a:effectLst/>
                          <a:latin typeface="Calibri"/>
                        </a:rPr>
                        <a:t>Items not required in</a:t>
                      </a:r>
                      <a:r>
                        <a:rPr lang="en-US" sz="1200" b="1" i="0" u="none" strike="noStrike" baseline="0" dirty="0" smtClean="0">
                          <a:solidFill>
                            <a:srgbClr val="000000"/>
                          </a:solidFill>
                          <a:effectLst/>
                          <a:latin typeface="Calibri"/>
                        </a:rPr>
                        <a:t> the Alcove</a:t>
                      </a:r>
                      <a:endParaRPr lang="en-US" sz="1200" b="1" i="0" u="none" strike="noStrike" dirty="0">
                        <a:solidFill>
                          <a:srgbClr val="000000"/>
                        </a:solidFill>
                        <a:effectLst/>
                        <a:latin typeface="Calibri"/>
                      </a:endParaRPr>
                    </a:p>
                  </a:txBody>
                  <a:tcPr marL="7090" marR="7090" marT="7090" marB="0" anchor="b"/>
                </a:tc>
                <a:tc>
                  <a:txBody>
                    <a:bodyPr/>
                    <a:lstStyle/>
                    <a:p>
                      <a:pPr algn="r" fontAlgn="b"/>
                      <a:r>
                        <a:rPr lang="en-US" sz="800" u="none" strike="noStrike" dirty="0" smtClean="0">
                          <a:effectLst/>
                        </a:rPr>
                        <a:t>$8</a:t>
                      </a:r>
                      <a:endParaRPr lang="en-US" sz="800" b="0" i="0" u="none" strike="noStrike" dirty="0">
                        <a:solidFill>
                          <a:srgbClr val="000000"/>
                        </a:solidFill>
                        <a:effectLst/>
                        <a:latin typeface="Calibri"/>
                      </a:endParaRPr>
                    </a:p>
                  </a:txBody>
                  <a:tcPr marL="7090" marR="7090" marT="7090" marB="0" anchor="b"/>
                </a:tc>
                <a:tc>
                  <a:txBody>
                    <a:bodyPr/>
                    <a:lstStyle/>
                    <a:p>
                      <a:pPr algn="r" fontAlgn="b"/>
                      <a:r>
                        <a:rPr lang="en-US" sz="800" u="none" strike="noStrike" dirty="0" smtClean="0">
                          <a:effectLst/>
                        </a:rPr>
                        <a:t>$65</a:t>
                      </a:r>
                      <a:endParaRPr lang="en-US" sz="800" b="0" i="0" u="none" strike="noStrike" dirty="0">
                        <a:solidFill>
                          <a:srgbClr val="000000"/>
                        </a:solidFill>
                        <a:effectLst/>
                        <a:latin typeface="Calibri"/>
                      </a:endParaRPr>
                    </a:p>
                  </a:txBody>
                  <a:tcPr marL="7090" marR="7090" marT="7090" marB="0" anchor="b"/>
                </a:tc>
                <a:tc>
                  <a:txBody>
                    <a:bodyPr/>
                    <a:lstStyle/>
                    <a:p>
                      <a:pPr algn="r" fontAlgn="b"/>
                      <a:r>
                        <a:rPr lang="en-US" sz="1200" u="none" strike="noStrike" dirty="0" smtClean="0">
                          <a:solidFill>
                            <a:srgbClr val="FF0000"/>
                          </a:solidFill>
                          <a:effectLst/>
                        </a:rPr>
                        <a:t>$74</a:t>
                      </a:r>
                      <a:endParaRPr lang="en-US" sz="1200" b="0" i="0" u="none" strike="noStrike" dirty="0">
                        <a:solidFill>
                          <a:srgbClr val="FF0000"/>
                        </a:solidFill>
                        <a:effectLst/>
                        <a:latin typeface="Calibri"/>
                      </a:endParaRPr>
                    </a:p>
                  </a:txBody>
                  <a:tcPr marL="7090" marR="7090" marT="7090" marB="0" anchor="b"/>
                </a:tc>
              </a:tr>
              <a:tr h="141793">
                <a:tc>
                  <a:txBody>
                    <a:bodyPr/>
                    <a:lstStyle/>
                    <a:p>
                      <a:pPr algn="l" fontAlgn="b"/>
                      <a:r>
                        <a:rPr lang="en-US" sz="800" u="none" strike="noStrike" dirty="0">
                          <a:effectLst/>
                        </a:rPr>
                        <a:t>Vacuum beam line downstream of chicane</a:t>
                      </a:r>
                      <a:endParaRPr lang="en-US" sz="800" b="0" i="0" u="none" strike="noStrike" dirty="0">
                        <a:solidFill>
                          <a:srgbClr val="00B050"/>
                        </a:solidFill>
                        <a:effectLst/>
                        <a:latin typeface="Calibri"/>
                      </a:endParaRPr>
                    </a:p>
                  </a:txBody>
                  <a:tcPr marL="127613" marR="7090" marT="7090" marB="0" anchor="b"/>
                </a:tc>
                <a:tc>
                  <a:txBody>
                    <a:bodyPr/>
                    <a:lstStyle/>
                    <a:p>
                      <a:pPr algn="r" fontAlgn="b"/>
                      <a:r>
                        <a:rPr lang="en-US" sz="800" u="none" strike="noStrike" dirty="0">
                          <a:effectLst/>
                        </a:rPr>
                        <a:t>$0</a:t>
                      </a:r>
                      <a:endParaRPr lang="en-US" sz="800" b="0" i="0" u="none" strike="noStrike" dirty="0">
                        <a:solidFill>
                          <a:srgbClr val="00B050"/>
                        </a:solidFill>
                        <a:effectLst/>
                        <a:latin typeface="Calibri"/>
                      </a:endParaRPr>
                    </a:p>
                  </a:txBody>
                  <a:tcPr marL="7090" marR="7090" marT="7090" marB="0" anchor="b"/>
                </a:tc>
                <a:tc>
                  <a:txBody>
                    <a:bodyPr/>
                    <a:lstStyle/>
                    <a:p>
                      <a:pPr algn="r" fontAlgn="b"/>
                      <a:r>
                        <a:rPr lang="en-US" sz="800" u="none" strike="noStrike" dirty="0">
                          <a:effectLst/>
                        </a:rPr>
                        <a:t>$19</a:t>
                      </a:r>
                      <a:endParaRPr lang="en-US" sz="800" b="0" i="0" u="none" strike="noStrike" dirty="0">
                        <a:solidFill>
                          <a:srgbClr val="00B050"/>
                        </a:solidFill>
                        <a:effectLst/>
                        <a:latin typeface="Calibri"/>
                      </a:endParaRPr>
                    </a:p>
                  </a:txBody>
                  <a:tcPr marL="7090" marR="7090" marT="7090" marB="0" anchor="b"/>
                </a:tc>
                <a:tc>
                  <a:txBody>
                    <a:bodyPr/>
                    <a:lstStyle/>
                    <a:p>
                      <a:pPr algn="r" fontAlgn="b"/>
                      <a:r>
                        <a:rPr lang="en-US" sz="800" u="none" strike="noStrike" dirty="0">
                          <a:effectLst/>
                        </a:rPr>
                        <a:t>$19</a:t>
                      </a:r>
                      <a:endParaRPr lang="en-US" sz="800" b="0" i="0" u="none" strike="noStrike" dirty="0">
                        <a:solidFill>
                          <a:srgbClr val="00B050"/>
                        </a:solidFill>
                        <a:effectLst/>
                        <a:latin typeface="Calibri"/>
                      </a:endParaRPr>
                    </a:p>
                  </a:txBody>
                  <a:tcPr marL="7090" marR="7090" marT="7090" marB="0" anchor="b"/>
                </a:tc>
              </a:tr>
              <a:tr h="141793">
                <a:tc>
                  <a:txBody>
                    <a:bodyPr/>
                    <a:lstStyle/>
                    <a:p>
                      <a:pPr algn="l" fontAlgn="b"/>
                      <a:r>
                        <a:rPr lang="en-US" sz="800" u="none" strike="noStrike" dirty="0" err="1">
                          <a:effectLst/>
                        </a:rPr>
                        <a:t>Frascati</a:t>
                      </a:r>
                      <a:r>
                        <a:rPr lang="en-US" sz="800" u="none" strike="noStrike" dirty="0">
                          <a:effectLst/>
                        </a:rPr>
                        <a:t> Vacuum Chamber</a:t>
                      </a:r>
                      <a:endParaRPr lang="en-US" sz="800" b="0" i="0" u="none" strike="noStrike" dirty="0">
                        <a:solidFill>
                          <a:srgbClr val="00B050"/>
                        </a:solidFill>
                        <a:effectLst/>
                        <a:latin typeface="Calibri"/>
                      </a:endParaRPr>
                    </a:p>
                  </a:txBody>
                  <a:tcPr marL="127613" marR="7090" marT="7090" marB="0" anchor="b"/>
                </a:tc>
                <a:tc>
                  <a:txBody>
                    <a:bodyPr/>
                    <a:lstStyle/>
                    <a:p>
                      <a:pPr algn="r" fontAlgn="b"/>
                      <a:r>
                        <a:rPr lang="en-US" sz="800" u="none" strike="noStrike" dirty="0">
                          <a:effectLst/>
                        </a:rPr>
                        <a:t>$0</a:t>
                      </a:r>
                      <a:endParaRPr lang="en-US" sz="800" b="0" i="0" u="none" strike="noStrike" dirty="0">
                        <a:solidFill>
                          <a:srgbClr val="00B050"/>
                        </a:solidFill>
                        <a:effectLst/>
                        <a:latin typeface="Calibri"/>
                      </a:endParaRPr>
                    </a:p>
                  </a:txBody>
                  <a:tcPr marL="7090" marR="7090" marT="7090" marB="0" anchor="b"/>
                </a:tc>
                <a:tc>
                  <a:txBody>
                    <a:bodyPr/>
                    <a:lstStyle/>
                    <a:p>
                      <a:pPr algn="r" fontAlgn="b"/>
                      <a:r>
                        <a:rPr lang="en-US" sz="800" u="none" strike="noStrike" dirty="0">
                          <a:effectLst/>
                        </a:rPr>
                        <a:t>$19</a:t>
                      </a:r>
                      <a:endParaRPr lang="en-US" sz="800" b="0" i="0" u="none" strike="noStrike" dirty="0">
                        <a:solidFill>
                          <a:srgbClr val="00B050"/>
                        </a:solidFill>
                        <a:effectLst/>
                        <a:latin typeface="Calibri"/>
                      </a:endParaRPr>
                    </a:p>
                  </a:txBody>
                  <a:tcPr marL="7090" marR="7090" marT="7090" marB="0" anchor="b"/>
                </a:tc>
                <a:tc>
                  <a:txBody>
                    <a:bodyPr/>
                    <a:lstStyle/>
                    <a:p>
                      <a:pPr algn="r" fontAlgn="b"/>
                      <a:r>
                        <a:rPr lang="en-US" sz="800" u="none" strike="noStrike">
                          <a:effectLst/>
                        </a:rPr>
                        <a:t>$19</a:t>
                      </a:r>
                      <a:endParaRPr lang="en-US" sz="800" b="0" i="0" u="none" strike="noStrike">
                        <a:solidFill>
                          <a:srgbClr val="00B050"/>
                        </a:solidFill>
                        <a:effectLst/>
                        <a:latin typeface="Calibri"/>
                      </a:endParaRPr>
                    </a:p>
                  </a:txBody>
                  <a:tcPr marL="7090" marR="7090" marT="7090" marB="0" anchor="b"/>
                </a:tc>
              </a:tr>
              <a:tr h="141793">
                <a:tc>
                  <a:txBody>
                    <a:bodyPr/>
                    <a:lstStyle/>
                    <a:p>
                      <a:pPr algn="l" fontAlgn="b"/>
                      <a:r>
                        <a:rPr lang="en-US" sz="800" u="none" strike="noStrike">
                          <a:effectLst/>
                        </a:rPr>
                        <a:t>Photon Dump &amp; Shielding</a:t>
                      </a:r>
                      <a:endParaRPr lang="en-US" sz="800" b="0" i="0" u="none" strike="noStrike">
                        <a:solidFill>
                          <a:srgbClr val="00B050"/>
                        </a:solidFill>
                        <a:effectLst/>
                        <a:latin typeface="Calibri"/>
                      </a:endParaRPr>
                    </a:p>
                  </a:txBody>
                  <a:tcPr marL="127613" marR="7090" marT="7090" marB="0" anchor="b"/>
                </a:tc>
                <a:tc>
                  <a:txBody>
                    <a:bodyPr/>
                    <a:lstStyle/>
                    <a:p>
                      <a:pPr algn="r" fontAlgn="b"/>
                      <a:r>
                        <a:rPr lang="en-US" sz="800" u="none" strike="noStrike">
                          <a:effectLst/>
                        </a:rPr>
                        <a:t>$8</a:t>
                      </a:r>
                      <a:endParaRPr lang="en-US" sz="800" b="0" i="0" u="none" strike="noStrike">
                        <a:solidFill>
                          <a:srgbClr val="00B050"/>
                        </a:solidFill>
                        <a:effectLst/>
                        <a:latin typeface="Calibri"/>
                      </a:endParaRPr>
                    </a:p>
                  </a:txBody>
                  <a:tcPr marL="7090" marR="7090" marT="7090" marB="0" anchor="b"/>
                </a:tc>
                <a:tc>
                  <a:txBody>
                    <a:bodyPr/>
                    <a:lstStyle/>
                    <a:p>
                      <a:pPr algn="r" fontAlgn="b"/>
                      <a:r>
                        <a:rPr lang="en-US" sz="800" u="none" strike="noStrike" dirty="0">
                          <a:effectLst/>
                        </a:rPr>
                        <a:t>$27</a:t>
                      </a:r>
                      <a:endParaRPr lang="en-US" sz="800" b="0" i="0" u="none" strike="noStrike" dirty="0">
                        <a:solidFill>
                          <a:srgbClr val="00B050"/>
                        </a:solidFill>
                        <a:effectLst/>
                        <a:latin typeface="Calibri"/>
                      </a:endParaRPr>
                    </a:p>
                  </a:txBody>
                  <a:tcPr marL="7090" marR="7090" marT="7090" marB="0" anchor="b"/>
                </a:tc>
                <a:tc>
                  <a:txBody>
                    <a:bodyPr/>
                    <a:lstStyle/>
                    <a:p>
                      <a:pPr algn="r" fontAlgn="b"/>
                      <a:r>
                        <a:rPr lang="en-US" sz="800" u="none" strike="noStrike" dirty="0">
                          <a:effectLst/>
                        </a:rPr>
                        <a:t>$35</a:t>
                      </a:r>
                      <a:endParaRPr lang="en-US" sz="800" b="0" i="0" u="none" strike="noStrike" dirty="0">
                        <a:solidFill>
                          <a:srgbClr val="00B050"/>
                        </a:solidFill>
                        <a:effectLst/>
                        <a:latin typeface="Calibri"/>
                      </a:endParaRPr>
                    </a:p>
                  </a:txBody>
                  <a:tcPr marL="7090" marR="7090" marT="7090" marB="0" anchor="b"/>
                </a:tc>
              </a:tr>
            </a:tbl>
          </a:graphicData>
        </a:graphic>
      </p:graphicFrame>
      <p:sp>
        <p:nvSpPr>
          <p:cNvPr id="7" name="TextBox 6"/>
          <p:cNvSpPr txBox="1"/>
          <p:nvPr/>
        </p:nvSpPr>
        <p:spPr>
          <a:xfrm>
            <a:off x="5443659" y="4561213"/>
            <a:ext cx="3356155" cy="369332"/>
          </a:xfrm>
          <a:prstGeom prst="rect">
            <a:avLst/>
          </a:prstGeom>
          <a:solidFill>
            <a:srgbClr val="FFFFFF"/>
          </a:solidFill>
          <a:ln>
            <a:noFill/>
          </a:ln>
        </p:spPr>
        <p:txBody>
          <a:bodyPr wrap="square" rtlCol="0">
            <a:spAutoFit/>
          </a:bodyPr>
          <a:lstStyle/>
          <a:p>
            <a:r>
              <a:rPr lang="en-US" dirty="0" smtClean="0">
                <a:solidFill>
                  <a:srgbClr val="FF0000"/>
                </a:solidFill>
              </a:rPr>
              <a:t>Saving 	$74k	=</a:t>
            </a:r>
          </a:p>
        </p:txBody>
      </p:sp>
      <p:sp>
        <p:nvSpPr>
          <p:cNvPr id="9" name="TextBox 8"/>
          <p:cNvSpPr txBox="1"/>
          <p:nvPr/>
        </p:nvSpPr>
        <p:spPr>
          <a:xfrm>
            <a:off x="5484757" y="3707716"/>
            <a:ext cx="3356155" cy="369332"/>
          </a:xfrm>
          <a:prstGeom prst="rect">
            <a:avLst/>
          </a:prstGeom>
          <a:solidFill>
            <a:srgbClr val="FFFFFF"/>
          </a:solidFill>
          <a:ln>
            <a:noFill/>
          </a:ln>
        </p:spPr>
        <p:txBody>
          <a:bodyPr wrap="square" rtlCol="0">
            <a:spAutoFit/>
          </a:bodyPr>
          <a:lstStyle/>
          <a:p>
            <a:r>
              <a:rPr lang="en-US" dirty="0" smtClean="0">
                <a:solidFill>
                  <a:srgbClr val="00B050"/>
                </a:solidFill>
              </a:rPr>
              <a:t>Increase $320k	-</a:t>
            </a:r>
          </a:p>
        </p:txBody>
      </p:sp>
      <p:sp>
        <p:nvSpPr>
          <p:cNvPr id="4" name="Rectangle 3"/>
          <p:cNvSpPr/>
          <p:nvPr/>
        </p:nvSpPr>
        <p:spPr>
          <a:xfrm>
            <a:off x="414477" y="1326010"/>
            <a:ext cx="8121721" cy="2031325"/>
          </a:xfrm>
          <a:prstGeom prst="rect">
            <a:avLst/>
          </a:prstGeom>
        </p:spPr>
        <p:txBody>
          <a:bodyPr wrap="square">
            <a:spAutoFit/>
          </a:bodyPr>
          <a:lstStyle/>
          <a:p>
            <a:r>
              <a:rPr lang="en-US" sz="1400" dirty="0"/>
              <a:t>With </a:t>
            </a:r>
            <a:r>
              <a:rPr lang="en-US" sz="1400" dirty="0" smtClean="0"/>
              <a:t>the </a:t>
            </a:r>
            <a:r>
              <a:rPr lang="en-US" sz="1400" dirty="0"/>
              <a:t>recent </a:t>
            </a:r>
            <a:r>
              <a:rPr lang="en-US" sz="1400" dirty="0" smtClean="0"/>
              <a:t>CEBAF Re-</a:t>
            </a:r>
            <a:r>
              <a:rPr lang="en-US" sz="1400" dirty="0" err="1" smtClean="0"/>
              <a:t>Baselining</a:t>
            </a:r>
            <a:r>
              <a:rPr lang="en-US" sz="1400" dirty="0" smtClean="0"/>
              <a:t> </a:t>
            </a:r>
            <a:r>
              <a:rPr lang="en-US" sz="1400" dirty="0"/>
              <a:t>Review, JLAB management has led the development of </a:t>
            </a:r>
            <a:r>
              <a:rPr lang="en-US" sz="1400" dirty="0" smtClean="0"/>
              <a:t>a </a:t>
            </a:r>
            <a:r>
              <a:rPr lang="en-US" sz="1400" dirty="0"/>
              <a:t>realistic schedule for HPS in Hall B.</a:t>
            </a:r>
            <a:br>
              <a:rPr lang="en-US" sz="1400" dirty="0"/>
            </a:br>
            <a:endParaRPr lang="en-US" sz="1400" dirty="0"/>
          </a:p>
          <a:p>
            <a:r>
              <a:rPr lang="en-US" sz="1400" dirty="0"/>
              <a:t>HPS can be installed in September, 2014, commissioned in early FY2015, and take data later in FY2015 if it is installed in the Hall B Downstream Alcove instead of the upstream location described in the proposal</a:t>
            </a:r>
            <a:r>
              <a:rPr lang="en-US" sz="1400" i="1" dirty="0" smtClean="0"/>
              <a:t>.</a:t>
            </a:r>
          </a:p>
          <a:p>
            <a:endParaRPr lang="en-US" sz="1400" i="1" dirty="0" smtClean="0"/>
          </a:p>
          <a:p>
            <a:r>
              <a:rPr lang="en-US" sz="1400" dirty="0"/>
              <a:t>Alcove running is fully compatible with CLAS 12 assembly schedule in Hall B and ideal for future running when CLAS 12 is operational</a:t>
            </a:r>
            <a:r>
              <a:rPr lang="en-US" sz="1400" dirty="0" smtClean="0"/>
              <a:t>.</a:t>
            </a:r>
            <a:endParaRPr lang="en-US" sz="1400" i="1" dirty="0"/>
          </a:p>
        </p:txBody>
      </p:sp>
      <p:cxnSp>
        <p:nvCxnSpPr>
          <p:cNvPr id="13" name="Straight Connector 12"/>
          <p:cNvCxnSpPr/>
          <p:nvPr/>
        </p:nvCxnSpPr>
        <p:spPr>
          <a:xfrm>
            <a:off x="5322013" y="5022878"/>
            <a:ext cx="2948684"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445308" y="5079294"/>
            <a:ext cx="1910994" cy="369332"/>
          </a:xfrm>
          <a:prstGeom prst="rect">
            <a:avLst/>
          </a:prstGeom>
          <a:solidFill>
            <a:srgbClr val="FFFFFF"/>
          </a:solidFill>
          <a:ln>
            <a:noFill/>
          </a:ln>
        </p:spPr>
        <p:txBody>
          <a:bodyPr wrap="square" rtlCol="0">
            <a:spAutoFit/>
          </a:bodyPr>
          <a:lstStyle/>
          <a:p>
            <a:r>
              <a:rPr lang="en-US" dirty="0" smtClean="0"/>
              <a:t>Net Incr. $246k</a:t>
            </a:r>
          </a:p>
        </p:txBody>
      </p:sp>
      <p:sp>
        <p:nvSpPr>
          <p:cNvPr id="15" name="TextBox 14"/>
          <p:cNvSpPr txBox="1"/>
          <p:nvPr/>
        </p:nvSpPr>
        <p:spPr>
          <a:xfrm>
            <a:off x="1247498" y="5738116"/>
            <a:ext cx="6499217" cy="646331"/>
          </a:xfrm>
          <a:prstGeom prst="rect">
            <a:avLst/>
          </a:prstGeom>
          <a:noFill/>
          <a:ln>
            <a:solidFill>
              <a:schemeClr val="tx1"/>
            </a:solidFill>
          </a:ln>
        </p:spPr>
        <p:txBody>
          <a:bodyPr wrap="square" rtlCol="0">
            <a:spAutoFit/>
          </a:bodyPr>
          <a:lstStyle/>
          <a:p>
            <a:r>
              <a:rPr lang="en-US" dirty="0" smtClean="0"/>
              <a:t>The additional costs to refurbish the Alcove are considered HPS Infrastructures</a:t>
            </a:r>
            <a:endParaRPr lang="en-US" dirty="0"/>
          </a:p>
        </p:txBody>
      </p:sp>
    </p:spTree>
    <p:extLst>
      <p:ext uri="{BB962C8B-B14F-4D97-AF65-F5344CB8AC3E}">
        <p14:creationId xmlns:p14="http://schemas.microsoft.com/office/powerpoint/2010/main" val="246196991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22</a:t>
            </a:fld>
            <a:endParaRPr lang="en-US" dirty="0"/>
          </a:p>
        </p:txBody>
      </p:sp>
      <p:sp>
        <p:nvSpPr>
          <p:cNvPr id="3" name="Title 2"/>
          <p:cNvSpPr>
            <a:spLocks noGrp="1"/>
          </p:cNvSpPr>
          <p:nvPr>
            <p:ph type="title"/>
          </p:nvPr>
        </p:nvSpPr>
        <p:spPr/>
        <p:txBody>
          <a:bodyPr/>
          <a:lstStyle/>
          <a:p>
            <a:r>
              <a:rPr lang="en-US" dirty="0" smtClean="0"/>
              <a:t>Cost Breakdown by participants</a:t>
            </a:r>
            <a:endParaRPr lang="en-US" dirty="0"/>
          </a:p>
        </p:txBody>
      </p:sp>
      <p:sp>
        <p:nvSpPr>
          <p:cNvPr id="8" name="TextBox 7"/>
          <p:cNvSpPr txBox="1"/>
          <p:nvPr/>
        </p:nvSpPr>
        <p:spPr>
          <a:xfrm>
            <a:off x="4713099" y="1393446"/>
            <a:ext cx="2367058" cy="369332"/>
          </a:xfrm>
          <a:prstGeom prst="rect">
            <a:avLst/>
          </a:prstGeom>
          <a:noFill/>
        </p:spPr>
        <p:txBody>
          <a:bodyPr wrap="none" rtlCol="0">
            <a:spAutoFit/>
          </a:bodyPr>
          <a:lstStyle/>
          <a:p>
            <a:r>
              <a:rPr lang="en-US" dirty="0" smtClean="0">
                <a:solidFill>
                  <a:srgbClr val="FF0000"/>
                </a:solidFill>
              </a:rPr>
              <a:t>SLAC Total=$2.473M</a:t>
            </a:r>
            <a:endParaRPr lang="en-US" dirty="0">
              <a:solidFill>
                <a:srgbClr val="FF0000"/>
              </a:solidFill>
            </a:endParaRPr>
          </a:p>
        </p:txBody>
      </p:sp>
      <p:sp>
        <p:nvSpPr>
          <p:cNvPr id="12" name="TextBox 11"/>
          <p:cNvSpPr txBox="1"/>
          <p:nvPr/>
        </p:nvSpPr>
        <p:spPr>
          <a:xfrm>
            <a:off x="5298539" y="6203036"/>
            <a:ext cx="2110578" cy="369332"/>
          </a:xfrm>
          <a:prstGeom prst="rect">
            <a:avLst/>
          </a:prstGeom>
          <a:noFill/>
        </p:spPr>
        <p:txBody>
          <a:bodyPr wrap="none" rtlCol="0">
            <a:spAutoFit/>
          </a:bodyPr>
          <a:lstStyle/>
          <a:p>
            <a:r>
              <a:rPr lang="en-US" dirty="0" smtClean="0">
                <a:solidFill>
                  <a:srgbClr val="FF0000"/>
                </a:solidFill>
              </a:rPr>
              <a:t>JLAB Total=$714k</a:t>
            </a:r>
            <a:endParaRPr lang="en-US" dirty="0">
              <a:solidFill>
                <a:srgbClr val="FF0000"/>
              </a:solidFill>
            </a:endParaRPr>
          </a:p>
        </p:txBody>
      </p:sp>
      <p:graphicFrame>
        <p:nvGraphicFramePr>
          <p:cNvPr id="10" name="Table 9"/>
          <p:cNvGraphicFramePr>
            <a:graphicFrameLocks noGrp="1"/>
          </p:cNvGraphicFramePr>
          <p:nvPr>
            <p:extLst>
              <p:ext uri="{D42A27DB-BD31-4B8C-83A1-F6EECF244321}">
                <p14:modId xmlns:p14="http://schemas.microsoft.com/office/powerpoint/2010/main" val="3752423730"/>
              </p:ext>
            </p:extLst>
          </p:nvPr>
        </p:nvGraphicFramePr>
        <p:xfrm>
          <a:off x="914400" y="4869536"/>
          <a:ext cx="7272867" cy="1333500"/>
        </p:xfrm>
        <a:graphic>
          <a:graphicData uri="http://schemas.openxmlformats.org/drawingml/2006/table">
            <a:tbl>
              <a:tblPr firstRow="1" bandCol="1">
                <a:tableStyleId>{5C22544A-7EE6-4342-B048-85BDC9FD1C3A}</a:tableStyleId>
              </a:tblPr>
              <a:tblGrid>
                <a:gridCol w="609328"/>
                <a:gridCol w="2653116"/>
                <a:gridCol w="828305"/>
                <a:gridCol w="938451"/>
                <a:gridCol w="762000"/>
                <a:gridCol w="1481667"/>
              </a:tblGrid>
              <a:tr h="190500">
                <a:tc>
                  <a:txBody>
                    <a:bodyPr/>
                    <a:lstStyle/>
                    <a:p>
                      <a:pPr algn="l" fontAlgn="b"/>
                      <a:r>
                        <a:rPr lang="en-US" sz="1100" u="none" strike="noStrike" dirty="0">
                          <a:effectLst/>
                        </a:rPr>
                        <a:t>JLAB</a:t>
                      </a:r>
                      <a:endParaRPr lang="en-US" sz="1100" b="1" i="0" u="none" strike="noStrike" dirty="0">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Labor</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Material</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Total</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Capital Equipments</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1</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HPS</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dirty="0">
                          <a:effectLst/>
                        </a:rPr>
                        <a:t>$530 </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a:effectLst/>
                        </a:rPr>
                        <a:t>$184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$714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$360 </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1.1</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Beamline</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dirty="0">
                          <a:effectLst/>
                        </a:rPr>
                        <a:t>$244 </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$167 </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$411 </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a:effectLst/>
                        </a:rPr>
                        <a:t>$86 </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1.4</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 ECAL</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$12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$6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dirty="0">
                          <a:effectLst/>
                        </a:rPr>
                        <a:t>$18 </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$18 </a:t>
                      </a:r>
                      <a:endParaRPr lang="en-US" sz="1100" b="0" i="0" u="none" strike="noStrike" dirty="0">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1.5</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TDAQ</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$151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$0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$151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dirty="0">
                          <a:effectLst/>
                        </a:rPr>
                        <a:t>$151 </a:t>
                      </a:r>
                      <a:endParaRPr lang="en-US" sz="1100" b="0" i="0" u="none" strike="noStrike" dirty="0">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1.6</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Slow Control</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dirty="0">
                          <a:effectLst/>
                        </a:rPr>
                        <a:t>$94 </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a:effectLst/>
                        </a:rPr>
                        <a:t>$11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$106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dirty="0">
                          <a:effectLst/>
                        </a:rPr>
                        <a:t>$106 </a:t>
                      </a:r>
                      <a:endParaRPr lang="en-US" sz="1100" b="0" i="0" u="none" strike="noStrike" dirty="0">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1.7</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Installation &amp; Commissioning</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$29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$0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$29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dirty="0">
                          <a:effectLst/>
                        </a:rPr>
                        <a:t>$0 </a:t>
                      </a:r>
                      <a:endParaRPr lang="en-US" sz="1100" b="0" i="0" u="none" strike="noStrike" dirty="0">
                        <a:solidFill>
                          <a:srgbClr val="000000"/>
                        </a:solidFill>
                        <a:effectLst/>
                        <a:latin typeface="Calibri"/>
                      </a:endParaRPr>
                    </a:p>
                  </a:txBody>
                  <a:tcPr marL="9525" marR="9525" marT="9525" marB="0" anchor="b"/>
                </a:tc>
              </a:tr>
            </a:tbl>
          </a:graphicData>
        </a:graphic>
      </p:graphicFrame>
      <p:graphicFrame>
        <p:nvGraphicFramePr>
          <p:cNvPr id="11" name="Table 10"/>
          <p:cNvGraphicFramePr>
            <a:graphicFrameLocks noGrp="1"/>
          </p:cNvGraphicFramePr>
          <p:nvPr>
            <p:extLst>
              <p:ext uri="{D42A27DB-BD31-4B8C-83A1-F6EECF244321}">
                <p14:modId xmlns:p14="http://schemas.microsoft.com/office/powerpoint/2010/main" val="3034339766"/>
              </p:ext>
            </p:extLst>
          </p:nvPr>
        </p:nvGraphicFramePr>
        <p:xfrm>
          <a:off x="933448" y="1757363"/>
          <a:ext cx="7236885" cy="2630805"/>
        </p:xfrm>
        <a:graphic>
          <a:graphicData uri="http://schemas.openxmlformats.org/drawingml/2006/table">
            <a:tbl>
              <a:tblPr firstRow="1" bandCol="1">
                <a:tableStyleId>{5C22544A-7EE6-4342-B048-85BDC9FD1C3A}</a:tableStyleId>
              </a:tblPr>
              <a:tblGrid>
                <a:gridCol w="651438"/>
                <a:gridCol w="2563781"/>
                <a:gridCol w="863600"/>
                <a:gridCol w="897466"/>
                <a:gridCol w="787400"/>
                <a:gridCol w="1473200"/>
              </a:tblGrid>
              <a:tr h="190500">
                <a:tc>
                  <a:txBody>
                    <a:bodyPr/>
                    <a:lstStyle/>
                    <a:p>
                      <a:pPr algn="l" fontAlgn="b"/>
                      <a:r>
                        <a:rPr lang="en-US" sz="1100" u="none" strike="noStrike" dirty="0">
                          <a:effectLst/>
                        </a:rPr>
                        <a:t>SLAC</a:t>
                      </a:r>
                      <a:endParaRPr lang="en-US" sz="1100" b="1" i="0" u="none" strike="noStrike" dirty="0">
                        <a:solidFill>
                          <a:srgbClr val="000000"/>
                        </a:solidFill>
                        <a:effectLst/>
                        <a:latin typeface="Calibri"/>
                      </a:endParaRPr>
                    </a:p>
                  </a:txBody>
                  <a:tcPr marL="9525" marR="9525" marT="9525" marB="0" anchor="b"/>
                </a:tc>
                <a:tc>
                  <a:txBody>
                    <a:bodyPr/>
                    <a:lstStyle/>
                    <a:p>
                      <a:pPr algn="l" fontAlgn="b"/>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Labor</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Material</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Total</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Capital Equipments</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1</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HPS</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dirty="0">
                          <a:effectLst/>
                        </a:rPr>
                        <a:t>$1,400 </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a:effectLst/>
                        </a:rPr>
                        <a:t>$1,074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$2,473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$1,332 </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1.1</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Beamline</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dirty="0">
                          <a:effectLst/>
                        </a:rPr>
                        <a:t>$41 </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$17 </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a:effectLst/>
                        </a:rPr>
                        <a:t>$58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$58 </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1.2</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SVT</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$452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dirty="0">
                          <a:effectLst/>
                        </a:rPr>
                        <a:t>$204 </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$656 </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$539 </a:t>
                      </a:r>
                      <a:endParaRPr lang="en-US" sz="1100" b="0" i="0" u="none" strike="noStrike" dirty="0">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1.3</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SVT DAQ</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$431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$352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dirty="0">
                          <a:effectLst/>
                        </a:rPr>
                        <a:t>$782 </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a:effectLst/>
                        </a:rPr>
                        <a:t>$540 </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1.5</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TDAQ</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$0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$10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dirty="0">
                          <a:effectLst/>
                        </a:rPr>
                        <a:t>$10 </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a:effectLst/>
                        </a:rPr>
                        <a:t>$0 </a:t>
                      </a:r>
                      <a:endParaRPr lang="en-US" sz="1100" b="0" i="0" u="none" strike="noStrike">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1.6</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Slow Control</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$0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$28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dirty="0">
                          <a:effectLst/>
                        </a:rPr>
                        <a:t>$28 </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dirty="0">
                          <a:effectLst/>
                        </a:rPr>
                        <a:t>$0 </a:t>
                      </a:r>
                      <a:endParaRPr lang="en-US" sz="1100" b="0" i="0" u="none" strike="noStrike" dirty="0">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1.7</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Installation &amp; Commissioning</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$29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$0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$29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dirty="0">
                          <a:effectLst/>
                        </a:rPr>
                        <a:t>$3 </a:t>
                      </a:r>
                      <a:endParaRPr lang="en-US" sz="1100" b="0" i="0" u="none" strike="noStrike" dirty="0">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1.8</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dirty="0">
                          <a:effectLst/>
                        </a:rPr>
                        <a:t>Electron Running</a:t>
                      </a:r>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a:effectLst/>
                        </a:rPr>
                        <a:t>$0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$0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$0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dirty="0">
                          <a:effectLst/>
                        </a:rPr>
                        <a:t>$0 </a:t>
                      </a:r>
                      <a:endParaRPr lang="en-US" sz="1100" b="0" i="0" u="none" strike="noStrike" dirty="0">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1.9</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SLAC Travel Meetings</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$125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$0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$125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dirty="0">
                          <a:effectLst/>
                        </a:rPr>
                        <a:t>$0 </a:t>
                      </a:r>
                      <a:endParaRPr lang="en-US" sz="1100" b="0" i="0" u="none" strike="noStrike" dirty="0">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1.10</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SLAC Travel for Commissioning and Running</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$156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$0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$156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dirty="0">
                          <a:effectLst/>
                        </a:rPr>
                        <a:t>$26 </a:t>
                      </a:r>
                      <a:endParaRPr lang="en-US" sz="1100" b="0" i="0" u="none" strike="noStrike" dirty="0">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1.11</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Project management</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$167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$0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$167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dirty="0">
                          <a:effectLst/>
                        </a:rPr>
                        <a:t>$167 </a:t>
                      </a:r>
                      <a:endParaRPr lang="en-US" sz="1100" b="0" i="0" u="none" strike="noStrike" dirty="0">
                        <a:solidFill>
                          <a:srgbClr val="000000"/>
                        </a:solidFill>
                        <a:effectLst/>
                        <a:latin typeface="Calibri"/>
                      </a:endParaRPr>
                    </a:p>
                  </a:txBody>
                  <a:tcPr marL="9525" marR="9525" marT="9525" marB="0" anchor="b"/>
                </a:tc>
              </a:tr>
              <a:tr h="190500">
                <a:tc>
                  <a:txBody>
                    <a:bodyPr/>
                    <a:lstStyle/>
                    <a:p>
                      <a:pPr algn="l" fontAlgn="b"/>
                      <a:r>
                        <a:rPr lang="en-US" sz="1100" u="none" strike="noStrike">
                          <a:effectLst/>
                        </a:rPr>
                        <a:t>1.12</a:t>
                      </a:r>
                      <a:endParaRPr lang="en-US" sz="1100" b="0" i="0" u="none" strike="noStrike">
                        <a:solidFill>
                          <a:srgbClr val="000000"/>
                        </a:solidFill>
                        <a:effectLst/>
                        <a:latin typeface="Calibri"/>
                      </a:endParaRPr>
                    </a:p>
                  </a:txBody>
                  <a:tcPr marL="9525" marR="9525" marT="9525" marB="0" anchor="b"/>
                </a:tc>
                <a:tc>
                  <a:txBody>
                    <a:bodyPr/>
                    <a:lstStyle/>
                    <a:p>
                      <a:pPr algn="l" fontAlgn="b"/>
                      <a:r>
                        <a:rPr lang="en-US" sz="1100" u="none" strike="noStrike">
                          <a:effectLst/>
                        </a:rPr>
                        <a:t> UCSC Funds</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$0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$463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$463 </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dirty="0">
                          <a:effectLst/>
                        </a:rPr>
                        <a:t>$0 </a:t>
                      </a:r>
                      <a:endParaRPr lang="en-US" sz="1100" b="0" i="0" u="none" strike="noStrike" dirty="0">
                        <a:solidFill>
                          <a:srgbClr val="000000"/>
                        </a:solidFill>
                        <a:effectLst/>
                        <a:latin typeface="Calibri"/>
                      </a:endParaRPr>
                    </a:p>
                  </a:txBody>
                  <a:tcPr marL="9525" marR="9525" marT="9525" marB="0" anchor="b"/>
                </a:tc>
              </a:tr>
            </a:tbl>
          </a:graphicData>
        </a:graphic>
      </p:graphicFrame>
    </p:spTree>
    <p:extLst>
      <p:ext uri="{BB962C8B-B14F-4D97-AF65-F5344CB8AC3E}">
        <p14:creationId xmlns:p14="http://schemas.microsoft.com/office/powerpoint/2010/main" val="185982709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23</a:t>
            </a:fld>
            <a:endParaRPr lang="en-US" dirty="0"/>
          </a:p>
        </p:txBody>
      </p:sp>
      <p:sp>
        <p:nvSpPr>
          <p:cNvPr id="3" name="Title 2"/>
          <p:cNvSpPr>
            <a:spLocks noGrp="1"/>
          </p:cNvSpPr>
          <p:nvPr>
            <p:ph type="title"/>
          </p:nvPr>
        </p:nvSpPr>
        <p:spPr/>
        <p:txBody>
          <a:bodyPr/>
          <a:lstStyle/>
          <a:p>
            <a:r>
              <a:rPr lang="en-US" dirty="0" smtClean="0"/>
              <a:t>Infrastructures, Total $568k </a:t>
            </a:r>
            <a:endParaRPr lang="en-US" dirty="0"/>
          </a:p>
        </p:txBody>
      </p:sp>
      <p:graphicFrame>
        <p:nvGraphicFramePr>
          <p:cNvPr id="10" name="Content Placeholder 9"/>
          <p:cNvGraphicFramePr>
            <a:graphicFrameLocks noGrp="1"/>
          </p:cNvGraphicFramePr>
          <p:nvPr>
            <p:ph sz="quarter" idx="14"/>
            <p:extLst>
              <p:ext uri="{D42A27DB-BD31-4B8C-83A1-F6EECF244321}">
                <p14:modId xmlns:p14="http://schemas.microsoft.com/office/powerpoint/2010/main" val="1350298712"/>
              </p:ext>
            </p:extLst>
          </p:nvPr>
        </p:nvGraphicFramePr>
        <p:xfrm>
          <a:off x="747052" y="1506565"/>
          <a:ext cx="6521913" cy="4509356"/>
        </p:xfrm>
        <a:graphic>
          <a:graphicData uri="http://schemas.openxmlformats.org/drawingml/2006/table">
            <a:tbl>
              <a:tblPr firstRow="1" bandCol="1">
                <a:tableStyleId>{5C22544A-7EE6-4342-B048-85BDC9FD1C3A}</a:tableStyleId>
              </a:tblPr>
              <a:tblGrid>
                <a:gridCol w="506665"/>
                <a:gridCol w="3151970"/>
                <a:gridCol w="954426"/>
                <a:gridCol w="954426"/>
                <a:gridCol w="954426"/>
              </a:tblGrid>
              <a:tr h="249772">
                <a:tc>
                  <a:txBody>
                    <a:bodyPr/>
                    <a:lstStyle/>
                    <a:p>
                      <a:pPr algn="l" fontAlgn="b"/>
                      <a:r>
                        <a:rPr lang="en-US" sz="1400" u="none" strike="noStrike" dirty="0">
                          <a:effectLst/>
                        </a:rPr>
                        <a:t>WBS</a:t>
                      </a:r>
                      <a:endParaRPr lang="en-US" sz="1400" b="0" i="0" u="none" strike="noStrike" dirty="0">
                        <a:solidFill>
                          <a:srgbClr val="000000"/>
                        </a:solidFill>
                        <a:effectLst/>
                        <a:latin typeface="Calibri"/>
                      </a:endParaRPr>
                    </a:p>
                  </a:txBody>
                  <a:tcPr marL="9525" marR="9525" marT="9525" marB="0" anchor="b"/>
                </a:tc>
                <a:tc>
                  <a:txBody>
                    <a:bodyPr/>
                    <a:lstStyle/>
                    <a:p>
                      <a:pPr algn="l" fontAlgn="b"/>
                      <a:r>
                        <a:rPr lang="en-US" sz="1400" u="none" strike="noStrike">
                          <a:effectLst/>
                        </a:rPr>
                        <a:t>Name</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dirty="0">
                          <a:effectLst/>
                        </a:rPr>
                        <a:t>Labor</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a:effectLst/>
                        </a:rPr>
                        <a:t>Material</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Total</a:t>
                      </a:r>
                      <a:endParaRPr lang="en-US" sz="1400" b="0" i="0" u="none" strike="noStrike">
                        <a:solidFill>
                          <a:srgbClr val="000000"/>
                        </a:solidFill>
                        <a:effectLst/>
                        <a:latin typeface="Calibri"/>
                      </a:endParaRPr>
                    </a:p>
                  </a:txBody>
                  <a:tcPr marL="9525" marR="9525" marT="9525" marB="0" anchor="b"/>
                </a:tc>
              </a:tr>
              <a:tr h="249772">
                <a:tc>
                  <a:txBody>
                    <a:bodyPr/>
                    <a:lstStyle/>
                    <a:p>
                      <a:pPr algn="l" fontAlgn="b"/>
                      <a:r>
                        <a:rPr lang="en-US" sz="1400" u="none" strike="noStrike">
                          <a:effectLst/>
                        </a:rPr>
                        <a:t>1.1</a:t>
                      </a:r>
                      <a:endParaRPr lang="en-US" sz="1400" b="0" i="0" u="none" strike="noStrike">
                        <a:solidFill>
                          <a:srgbClr val="000000"/>
                        </a:solidFill>
                        <a:effectLst/>
                        <a:latin typeface="Calibri"/>
                      </a:endParaRPr>
                    </a:p>
                  </a:txBody>
                  <a:tcPr marL="9525" marR="9525" marT="9525" marB="0" anchor="b"/>
                </a:tc>
                <a:tc>
                  <a:txBody>
                    <a:bodyPr/>
                    <a:lstStyle/>
                    <a:p>
                      <a:pPr algn="l" fontAlgn="b"/>
                      <a:r>
                        <a:rPr lang="en-US" sz="1400" u="none" strike="noStrike">
                          <a:effectLst/>
                        </a:rPr>
                        <a:t>Beamline</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$211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$124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b="1" u="none" strike="noStrike" dirty="0">
                          <a:effectLst/>
                        </a:rPr>
                        <a:t>$335 </a:t>
                      </a:r>
                      <a:endParaRPr lang="en-US" sz="1400" b="1" i="0" u="none" strike="noStrike" dirty="0">
                        <a:solidFill>
                          <a:srgbClr val="000000"/>
                        </a:solidFill>
                        <a:effectLst/>
                        <a:latin typeface="Calibri"/>
                      </a:endParaRPr>
                    </a:p>
                  </a:txBody>
                  <a:tcPr marL="9525" marR="9525" marT="9525" marB="0" anchor="b"/>
                </a:tc>
              </a:tr>
              <a:tr h="249772">
                <a:tc>
                  <a:txBody>
                    <a:bodyPr/>
                    <a:lstStyle/>
                    <a:p>
                      <a:pPr algn="l" fontAlgn="b"/>
                      <a:endParaRPr lang="en-US" sz="1400" b="0" i="0" u="none" strike="noStrike">
                        <a:solidFill>
                          <a:srgbClr val="000000"/>
                        </a:solidFill>
                        <a:effectLst/>
                        <a:latin typeface="Calibri"/>
                      </a:endParaRPr>
                    </a:p>
                  </a:txBody>
                  <a:tcPr marL="9525" marR="9525" marT="9525" marB="0" anchor="b"/>
                </a:tc>
                <a:tc>
                  <a:txBody>
                    <a:bodyPr/>
                    <a:lstStyle/>
                    <a:p>
                      <a:pPr algn="l" fontAlgn="b"/>
                      <a:r>
                        <a:rPr lang="en-US" sz="1400" u="none" strike="noStrike">
                          <a:effectLst/>
                        </a:rPr>
                        <a:t>Platform in the Alcove</a:t>
                      </a:r>
                      <a:endParaRPr lang="en-US" sz="1400" b="0" i="0" u="none" strike="noStrike">
                        <a:solidFill>
                          <a:srgbClr val="000000"/>
                        </a:solidFill>
                        <a:effectLst/>
                        <a:latin typeface="Calibri"/>
                      </a:endParaRPr>
                    </a:p>
                  </a:txBody>
                  <a:tcPr marL="171450" marR="9525" marT="9525" marB="0" anchor="b"/>
                </a:tc>
                <a:tc>
                  <a:txBody>
                    <a:bodyPr/>
                    <a:lstStyle/>
                    <a:p>
                      <a:pPr algn="ctr" fontAlgn="b"/>
                      <a:r>
                        <a:rPr lang="en-US" sz="1400" u="none" strike="noStrike">
                          <a:effectLst/>
                        </a:rPr>
                        <a:t>$57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$53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$110 </a:t>
                      </a:r>
                      <a:endParaRPr lang="en-US" sz="1400" b="0" i="0" u="none" strike="noStrike">
                        <a:solidFill>
                          <a:srgbClr val="000000"/>
                        </a:solidFill>
                        <a:effectLst/>
                        <a:latin typeface="Calibri"/>
                      </a:endParaRPr>
                    </a:p>
                  </a:txBody>
                  <a:tcPr marL="9525" marR="9525" marT="9525" marB="0" anchor="b"/>
                </a:tc>
              </a:tr>
              <a:tr h="249772">
                <a:tc>
                  <a:txBody>
                    <a:bodyPr/>
                    <a:lstStyle/>
                    <a:p>
                      <a:pPr algn="l" fontAlgn="b"/>
                      <a:endParaRPr lang="en-US" sz="1400" b="0" i="0" u="none" strike="noStrike">
                        <a:solidFill>
                          <a:srgbClr val="000000"/>
                        </a:solidFill>
                        <a:effectLst/>
                        <a:latin typeface="Calibri"/>
                      </a:endParaRPr>
                    </a:p>
                  </a:txBody>
                  <a:tcPr marL="9525" marR="9525" marT="9525" marB="0" anchor="b"/>
                </a:tc>
                <a:tc>
                  <a:txBody>
                    <a:bodyPr/>
                    <a:lstStyle/>
                    <a:p>
                      <a:pPr algn="l" fontAlgn="b"/>
                      <a:r>
                        <a:rPr lang="en-US" sz="1400" u="none" strike="noStrike">
                          <a:effectLst/>
                        </a:rPr>
                        <a:t>Magnet Power</a:t>
                      </a:r>
                      <a:endParaRPr lang="en-US" sz="1400" b="0" i="0" u="none" strike="noStrike">
                        <a:solidFill>
                          <a:srgbClr val="000000"/>
                        </a:solidFill>
                        <a:effectLst/>
                        <a:latin typeface="Calibri"/>
                      </a:endParaRPr>
                    </a:p>
                  </a:txBody>
                  <a:tcPr marL="171450" marR="9525" marT="9525" marB="0" anchor="b"/>
                </a:tc>
                <a:tc>
                  <a:txBody>
                    <a:bodyPr/>
                    <a:lstStyle/>
                    <a:p>
                      <a:pPr algn="ctr" fontAlgn="b"/>
                      <a:r>
                        <a:rPr lang="en-US" sz="1400" u="none" strike="noStrike">
                          <a:effectLst/>
                        </a:rPr>
                        <a:t>$9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$26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$35 </a:t>
                      </a:r>
                      <a:endParaRPr lang="en-US" sz="1400" b="0" i="0" u="none" strike="noStrike">
                        <a:solidFill>
                          <a:srgbClr val="000000"/>
                        </a:solidFill>
                        <a:effectLst/>
                        <a:latin typeface="Calibri"/>
                      </a:endParaRPr>
                    </a:p>
                  </a:txBody>
                  <a:tcPr marL="9525" marR="9525" marT="9525" marB="0" anchor="b"/>
                </a:tc>
              </a:tr>
              <a:tr h="263232">
                <a:tc>
                  <a:txBody>
                    <a:bodyPr/>
                    <a:lstStyle/>
                    <a:p>
                      <a:pPr algn="l" fontAlgn="b"/>
                      <a:endParaRPr lang="en-US" sz="1400" b="0" i="0" u="none" strike="noStrike">
                        <a:solidFill>
                          <a:srgbClr val="000000"/>
                        </a:solidFill>
                        <a:effectLst/>
                        <a:latin typeface="Calibri"/>
                      </a:endParaRPr>
                    </a:p>
                  </a:txBody>
                  <a:tcPr marL="9525" marR="9525" marT="9525" marB="0" anchor="b"/>
                </a:tc>
                <a:tc>
                  <a:txBody>
                    <a:bodyPr/>
                    <a:lstStyle/>
                    <a:p>
                      <a:pPr algn="l" fontAlgn="b"/>
                      <a:r>
                        <a:rPr lang="en-US" sz="1400" u="none" strike="noStrike" dirty="0">
                          <a:effectLst/>
                        </a:rPr>
                        <a:t>New Beamline </a:t>
                      </a:r>
                      <a:r>
                        <a:rPr lang="en-US" sz="1400" u="none" strike="noStrike" dirty="0" smtClean="0">
                          <a:effectLst/>
                        </a:rPr>
                        <a:t>El. </a:t>
                      </a:r>
                      <a:r>
                        <a:rPr lang="en-US" sz="1400" u="none" strike="noStrike" dirty="0">
                          <a:effectLst/>
                        </a:rPr>
                        <a:t>&amp; Diagnostics</a:t>
                      </a:r>
                      <a:endParaRPr lang="en-US" sz="1400" b="0" i="0" u="none" strike="noStrike" dirty="0">
                        <a:solidFill>
                          <a:srgbClr val="000000"/>
                        </a:solidFill>
                        <a:effectLst/>
                        <a:latin typeface="Calibri"/>
                      </a:endParaRPr>
                    </a:p>
                  </a:txBody>
                  <a:tcPr marL="171450" marR="9525" marT="9525" marB="0" anchor="b"/>
                </a:tc>
                <a:tc>
                  <a:txBody>
                    <a:bodyPr/>
                    <a:lstStyle/>
                    <a:p>
                      <a:pPr algn="ctr" fontAlgn="b"/>
                      <a:r>
                        <a:rPr lang="en-US" sz="1400" u="none" strike="noStrike" dirty="0">
                          <a:effectLst/>
                        </a:rPr>
                        <a:t>$136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a:effectLst/>
                        </a:rPr>
                        <a:t>$39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a:effectLst/>
                        </a:rPr>
                        <a:t>$175 </a:t>
                      </a:r>
                      <a:endParaRPr lang="en-US" sz="1400" b="0" i="0" u="none" strike="noStrike" dirty="0">
                        <a:solidFill>
                          <a:srgbClr val="000000"/>
                        </a:solidFill>
                        <a:effectLst/>
                        <a:latin typeface="Calibri"/>
                      </a:endParaRPr>
                    </a:p>
                  </a:txBody>
                  <a:tcPr marL="9525" marR="9525" marT="9525" marB="0" anchor="b"/>
                </a:tc>
              </a:tr>
              <a:tr h="249772">
                <a:tc>
                  <a:txBody>
                    <a:bodyPr/>
                    <a:lstStyle/>
                    <a:p>
                      <a:pPr algn="l" fontAlgn="b"/>
                      <a:endParaRPr lang="en-US" sz="1400" b="0" i="0" u="none" strike="noStrike">
                        <a:solidFill>
                          <a:srgbClr val="000000"/>
                        </a:solidFill>
                        <a:effectLst/>
                        <a:latin typeface="Calibri"/>
                      </a:endParaRPr>
                    </a:p>
                  </a:txBody>
                  <a:tcPr marL="9525" marR="9525" marT="9525" marB="0" anchor="b"/>
                </a:tc>
                <a:tc>
                  <a:txBody>
                    <a:bodyPr/>
                    <a:lstStyle/>
                    <a:p>
                      <a:pPr algn="l" fontAlgn="b"/>
                      <a:r>
                        <a:rPr lang="en-US" sz="1400" u="none" strike="noStrike">
                          <a:effectLst/>
                        </a:rPr>
                        <a:t>Beam Offset Monitor</a:t>
                      </a:r>
                      <a:endParaRPr lang="en-US" sz="1400" b="0" i="0" u="none" strike="noStrike">
                        <a:solidFill>
                          <a:srgbClr val="000000"/>
                        </a:solidFill>
                        <a:effectLst/>
                        <a:latin typeface="Calibri"/>
                      </a:endParaRPr>
                    </a:p>
                  </a:txBody>
                  <a:tcPr marL="171450" marR="9525" marT="9525" marB="0" anchor="b"/>
                </a:tc>
                <a:tc>
                  <a:txBody>
                    <a:bodyPr/>
                    <a:lstStyle/>
                    <a:p>
                      <a:pPr algn="ctr" fontAlgn="b"/>
                      <a:r>
                        <a:rPr lang="en-US" sz="1400" u="none" strike="noStrike">
                          <a:effectLst/>
                        </a:rPr>
                        <a:t>$10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$6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$16 </a:t>
                      </a:r>
                      <a:endParaRPr lang="en-US" sz="1400" b="0" i="0" u="none" strike="noStrike">
                        <a:solidFill>
                          <a:srgbClr val="000000"/>
                        </a:solidFill>
                        <a:effectLst/>
                        <a:latin typeface="Calibri"/>
                      </a:endParaRPr>
                    </a:p>
                  </a:txBody>
                  <a:tcPr marL="9525" marR="9525" marT="9525" marB="0" anchor="b"/>
                </a:tc>
              </a:tr>
              <a:tr h="249772">
                <a:tc>
                  <a:txBody>
                    <a:bodyPr/>
                    <a:lstStyle/>
                    <a:p>
                      <a:pPr algn="l" fontAlgn="b"/>
                      <a:r>
                        <a:rPr lang="en-US" sz="1400" u="none" strike="noStrike">
                          <a:effectLst/>
                        </a:rPr>
                        <a:t>1.2</a:t>
                      </a:r>
                      <a:endParaRPr lang="en-US" sz="1400" b="0" i="0" u="none" strike="noStrike">
                        <a:solidFill>
                          <a:srgbClr val="000000"/>
                        </a:solidFill>
                        <a:effectLst/>
                        <a:latin typeface="Calibri"/>
                      </a:endParaRPr>
                    </a:p>
                  </a:txBody>
                  <a:tcPr marL="9525" marR="9525" marT="9525" marB="0" anchor="b"/>
                </a:tc>
                <a:tc>
                  <a:txBody>
                    <a:bodyPr/>
                    <a:lstStyle/>
                    <a:p>
                      <a:pPr algn="l" fontAlgn="b"/>
                      <a:r>
                        <a:rPr lang="en-US" sz="1400" u="none" strike="noStrike">
                          <a:effectLst/>
                        </a:rPr>
                        <a:t>SVT</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$0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$43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b="1" u="none" strike="noStrike" dirty="0">
                          <a:effectLst/>
                        </a:rPr>
                        <a:t>$43 </a:t>
                      </a:r>
                      <a:endParaRPr lang="en-US" sz="1400" b="1" i="0" u="none" strike="noStrike" dirty="0">
                        <a:solidFill>
                          <a:srgbClr val="000000"/>
                        </a:solidFill>
                        <a:effectLst/>
                        <a:latin typeface="Calibri"/>
                      </a:endParaRPr>
                    </a:p>
                  </a:txBody>
                  <a:tcPr marL="9525" marR="9525" marT="9525" marB="0" anchor="b"/>
                </a:tc>
              </a:tr>
              <a:tr h="249772">
                <a:tc>
                  <a:txBody>
                    <a:bodyPr/>
                    <a:lstStyle/>
                    <a:p>
                      <a:pPr algn="l" fontAlgn="b"/>
                      <a:endParaRPr lang="en-US" sz="1400" b="0" i="0" u="none" strike="noStrike">
                        <a:solidFill>
                          <a:srgbClr val="000000"/>
                        </a:solidFill>
                        <a:effectLst/>
                        <a:latin typeface="Calibri"/>
                      </a:endParaRPr>
                    </a:p>
                  </a:txBody>
                  <a:tcPr marL="9525" marR="9525" marT="9525" marB="0" anchor="b"/>
                </a:tc>
                <a:tc>
                  <a:txBody>
                    <a:bodyPr/>
                    <a:lstStyle/>
                    <a:p>
                      <a:pPr algn="l" fontAlgn="b"/>
                      <a:r>
                        <a:rPr lang="en-US" sz="1400" u="none" strike="noStrike">
                          <a:effectLst/>
                        </a:rPr>
                        <a:t>Chiller</a:t>
                      </a:r>
                      <a:endParaRPr lang="en-US" sz="1400" b="0" i="0" u="none" strike="noStrike">
                        <a:solidFill>
                          <a:srgbClr val="000000"/>
                        </a:solidFill>
                        <a:effectLst/>
                        <a:latin typeface="Calibri"/>
                      </a:endParaRPr>
                    </a:p>
                  </a:txBody>
                  <a:tcPr marL="171450" marR="9525" marT="9525" marB="0" anchor="b"/>
                </a:tc>
                <a:tc>
                  <a:txBody>
                    <a:bodyPr/>
                    <a:lstStyle/>
                    <a:p>
                      <a:pPr algn="ctr" fontAlgn="b"/>
                      <a:r>
                        <a:rPr lang="en-US" sz="1400" u="none" strike="noStrike">
                          <a:effectLst/>
                        </a:rPr>
                        <a:t>$0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$39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$39 </a:t>
                      </a:r>
                      <a:endParaRPr lang="en-US" sz="1400" b="0" i="0" u="none" strike="noStrike">
                        <a:solidFill>
                          <a:srgbClr val="000000"/>
                        </a:solidFill>
                        <a:effectLst/>
                        <a:latin typeface="Calibri"/>
                      </a:endParaRPr>
                    </a:p>
                  </a:txBody>
                  <a:tcPr marL="9525" marR="9525" marT="9525" marB="0" anchor="b"/>
                </a:tc>
              </a:tr>
              <a:tr h="249772">
                <a:tc>
                  <a:txBody>
                    <a:bodyPr/>
                    <a:lstStyle/>
                    <a:p>
                      <a:pPr algn="l" fontAlgn="b"/>
                      <a:endParaRPr lang="en-US" sz="1400" b="0" i="0" u="none" strike="noStrike">
                        <a:solidFill>
                          <a:srgbClr val="000000"/>
                        </a:solidFill>
                        <a:effectLst/>
                        <a:latin typeface="Calibri"/>
                      </a:endParaRPr>
                    </a:p>
                  </a:txBody>
                  <a:tcPr marL="9525" marR="9525" marT="9525" marB="0" anchor="b"/>
                </a:tc>
                <a:tc>
                  <a:txBody>
                    <a:bodyPr/>
                    <a:lstStyle/>
                    <a:p>
                      <a:pPr algn="l" fontAlgn="b"/>
                      <a:r>
                        <a:rPr lang="en-US" sz="1400" u="none" strike="noStrike">
                          <a:effectLst/>
                        </a:rPr>
                        <a:t>Equipment for chiller Control</a:t>
                      </a:r>
                      <a:endParaRPr lang="en-US" sz="1400" b="0" i="0" u="none" strike="noStrike">
                        <a:solidFill>
                          <a:srgbClr val="000000"/>
                        </a:solidFill>
                        <a:effectLst/>
                        <a:latin typeface="Calibri"/>
                      </a:endParaRPr>
                    </a:p>
                  </a:txBody>
                  <a:tcPr marL="171450" marR="9525" marT="9525" marB="0" anchor="b"/>
                </a:tc>
                <a:tc>
                  <a:txBody>
                    <a:bodyPr/>
                    <a:lstStyle/>
                    <a:p>
                      <a:pPr algn="ctr" fontAlgn="b"/>
                      <a:r>
                        <a:rPr lang="en-US" sz="1400" u="none" strike="noStrike">
                          <a:effectLst/>
                        </a:rPr>
                        <a:t>$0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$4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$4 </a:t>
                      </a:r>
                      <a:endParaRPr lang="en-US" sz="1400" b="0" i="0" u="none" strike="noStrike">
                        <a:solidFill>
                          <a:srgbClr val="000000"/>
                        </a:solidFill>
                        <a:effectLst/>
                        <a:latin typeface="Calibri"/>
                      </a:endParaRPr>
                    </a:p>
                  </a:txBody>
                  <a:tcPr marL="9525" marR="9525" marT="9525" marB="0" anchor="b"/>
                </a:tc>
              </a:tr>
              <a:tr h="249772">
                <a:tc>
                  <a:txBody>
                    <a:bodyPr/>
                    <a:lstStyle/>
                    <a:p>
                      <a:pPr algn="l" fontAlgn="b"/>
                      <a:r>
                        <a:rPr lang="en-US" sz="1400" u="none" strike="noStrike">
                          <a:effectLst/>
                        </a:rPr>
                        <a:t>1.3</a:t>
                      </a:r>
                      <a:endParaRPr lang="en-US" sz="1400" b="0" i="0" u="none" strike="noStrike">
                        <a:solidFill>
                          <a:srgbClr val="000000"/>
                        </a:solidFill>
                        <a:effectLst/>
                        <a:latin typeface="Calibri"/>
                      </a:endParaRPr>
                    </a:p>
                  </a:txBody>
                  <a:tcPr marL="9525" marR="9525" marT="9525" marB="0" anchor="b"/>
                </a:tc>
                <a:tc>
                  <a:txBody>
                    <a:bodyPr/>
                    <a:lstStyle/>
                    <a:p>
                      <a:pPr algn="l" fontAlgn="b"/>
                      <a:r>
                        <a:rPr lang="en-US" sz="1400" u="none" strike="noStrike">
                          <a:effectLst/>
                        </a:rPr>
                        <a:t>SVT DAQ</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$0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$162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b="1" u="none" strike="noStrike" dirty="0">
                          <a:effectLst/>
                        </a:rPr>
                        <a:t>$162 </a:t>
                      </a:r>
                      <a:endParaRPr lang="en-US" sz="1400" b="1" i="0" u="none" strike="noStrike" dirty="0">
                        <a:solidFill>
                          <a:srgbClr val="000000"/>
                        </a:solidFill>
                        <a:effectLst/>
                        <a:latin typeface="Calibri"/>
                      </a:endParaRPr>
                    </a:p>
                  </a:txBody>
                  <a:tcPr marL="9525" marR="9525" marT="9525" marB="0" anchor="b"/>
                </a:tc>
              </a:tr>
              <a:tr h="249772">
                <a:tc>
                  <a:txBody>
                    <a:bodyPr/>
                    <a:lstStyle/>
                    <a:p>
                      <a:pPr algn="l" fontAlgn="b"/>
                      <a:endParaRPr lang="en-US" sz="1400" b="0" i="0" u="none" strike="noStrike">
                        <a:solidFill>
                          <a:srgbClr val="000000"/>
                        </a:solidFill>
                        <a:effectLst/>
                        <a:latin typeface="Calibri"/>
                      </a:endParaRPr>
                    </a:p>
                  </a:txBody>
                  <a:tcPr marL="9525" marR="9525" marT="9525" marB="0" anchor="b"/>
                </a:tc>
                <a:tc>
                  <a:txBody>
                    <a:bodyPr/>
                    <a:lstStyle/>
                    <a:p>
                      <a:pPr algn="l" fontAlgn="b"/>
                      <a:r>
                        <a:rPr lang="en-US" sz="1400" u="none" strike="noStrike">
                          <a:effectLst/>
                        </a:rPr>
                        <a:t>SVT COB</a:t>
                      </a:r>
                      <a:endParaRPr lang="en-US" sz="1400" b="0" i="0" u="none" strike="noStrike">
                        <a:solidFill>
                          <a:srgbClr val="000000"/>
                        </a:solidFill>
                        <a:effectLst/>
                        <a:latin typeface="Calibri"/>
                      </a:endParaRPr>
                    </a:p>
                  </a:txBody>
                  <a:tcPr marL="171450" marR="9525" marT="9525" marB="0" anchor="b"/>
                </a:tc>
                <a:tc>
                  <a:txBody>
                    <a:bodyPr/>
                    <a:lstStyle/>
                    <a:p>
                      <a:pPr algn="ctr" fontAlgn="b"/>
                      <a:r>
                        <a:rPr lang="en-US" sz="1400" u="none" strike="noStrike">
                          <a:effectLst/>
                        </a:rPr>
                        <a:t>$0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54</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$54 </a:t>
                      </a:r>
                      <a:endParaRPr lang="en-US" sz="1400" b="0" i="0" u="none" strike="noStrike">
                        <a:solidFill>
                          <a:srgbClr val="000000"/>
                        </a:solidFill>
                        <a:effectLst/>
                        <a:latin typeface="Calibri"/>
                      </a:endParaRPr>
                    </a:p>
                  </a:txBody>
                  <a:tcPr marL="9525" marR="9525" marT="9525" marB="0" anchor="b"/>
                </a:tc>
              </a:tr>
              <a:tr h="249772">
                <a:tc>
                  <a:txBody>
                    <a:bodyPr/>
                    <a:lstStyle/>
                    <a:p>
                      <a:pPr algn="l" fontAlgn="b"/>
                      <a:endParaRPr lang="en-US" sz="1400" b="0" i="0" u="none" strike="noStrike">
                        <a:solidFill>
                          <a:srgbClr val="000000"/>
                        </a:solidFill>
                        <a:effectLst/>
                        <a:latin typeface="Calibri"/>
                      </a:endParaRPr>
                    </a:p>
                  </a:txBody>
                  <a:tcPr marL="9525" marR="9525" marT="9525" marB="0" anchor="b"/>
                </a:tc>
                <a:tc>
                  <a:txBody>
                    <a:bodyPr/>
                    <a:lstStyle/>
                    <a:p>
                      <a:pPr algn="l" fontAlgn="b"/>
                      <a:r>
                        <a:rPr lang="en-US" sz="1400" u="none" strike="noStrike">
                          <a:effectLst/>
                        </a:rPr>
                        <a:t>RTM</a:t>
                      </a:r>
                      <a:endParaRPr lang="en-US" sz="1400" b="0" i="0" u="none" strike="noStrike">
                        <a:solidFill>
                          <a:srgbClr val="000000"/>
                        </a:solidFill>
                        <a:effectLst/>
                        <a:latin typeface="Calibri"/>
                      </a:endParaRPr>
                    </a:p>
                  </a:txBody>
                  <a:tcPr marL="171450" marR="9525" marT="9525" marB="0" anchor="b"/>
                </a:tc>
                <a:tc>
                  <a:txBody>
                    <a:bodyPr/>
                    <a:lstStyle/>
                    <a:p>
                      <a:pPr algn="ctr" fontAlgn="b"/>
                      <a:r>
                        <a:rPr lang="en-US" sz="1400" u="none" strike="noStrike">
                          <a:effectLst/>
                        </a:rPr>
                        <a:t>$0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23</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$23 </a:t>
                      </a:r>
                      <a:endParaRPr lang="en-US" sz="1400" b="0" i="0" u="none" strike="noStrike">
                        <a:solidFill>
                          <a:srgbClr val="000000"/>
                        </a:solidFill>
                        <a:effectLst/>
                        <a:latin typeface="Calibri"/>
                      </a:endParaRPr>
                    </a:p>
                  </a:txBody>
                  <a:tcPr marL="9525" marR="9525" marT="9525" marB="0" anchor="b"/>
                </a:tc>
              </a:tr>
              <a:tr h="249772">
                <a:tc>
                  <a:txBody>
                    <a:bodyPr/>
                    <a:lstStyle/>
                    <a:p>
                      <a:pPr algn="l" fontAlgn="b"/>
                      <a:endParaRPr lang="en-US" sz="1400" b="0" i="0" u="none" strike="noStrike">
                        <a:solidFill>
                          <a:srgbClr val="000000"/>
                        </a:solidFill>
                        <a:effectLst/>
                        <a:latin typeface="Calibri"/>
                      </a:endParaRPr>
                    </a:p>
                  </a:txBody>
                  <a:tcPr marL="9525" marR="9525" marT="9525" marB="0" anchor="b"/>
                </a:tc>
                <a:tc>
                  <a:txBody>
                    <a:bodyPr/>
                    <a:lstStyle/>
                    <a:p>
                      <a:pPr algn="l" fontAlgn="b"/>
                      <a:r>
                        <a:rPr lang="en-US" sz="1400" u="none" strike="noStrike">
                          <a:effectLst/>
                        </a:rPr>
                        <a:t>Crates</a:t>
                      </a:r>
                      <a:endParaRPr lang="en-US" sz="1400" b="0" i="0" u="none" strike="noStrike">
                        <a:solidFill>
                          <a:srgbClr val="000000"/>
                        </a:solidFill>
                        <a:effectLst/>
                        <a:latin typeface="Calibri"/>
                      </a:endParaRPr>
                    </a:p>
                  </a:txBody>
                  <a:tcPr marL="171450" marR="9525" marT="9525" marB="0" anchor="b"/>
                </a:tc>
                <a:tc>
                  <a:txBody>
                    <a:bodyPr/>
                    <a:lstStyle/>
                    <a:p>
                      <a:pPr algn="ctr" fontAlgn="b"/>
                      <a:r>
                        <a:rPr lang="en-US" sz="1400" u="none" strike="noStrike">
                          <a:effectLst/>
                        </a:rPr>
                        <a:t>$0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15</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$15 </a:t>
                      </a:r>
                      <a:endParaRPr lang="en-US" sz="1400" b="0" i="0" u="none" strike="noStrike">
                        <a:solidFill>
                          <a:srgbClr val="000000"/>
                        </a:solidFill>
                        <a:effectLst/>
                        <a:latin typeface="Calibri"/>
                      </a:endParaRPr>
                    </a:p>
                  </a:txBody>
                  <a:tcPr marL="9525" marR="9525" marT="9525" marB="0" anchor="b"/>
                </a:tc>
              </a:tr>
              <a:tr h="249772">
                <a:tc>
                  <a:txBody>
                    <a:bodyPr/>
                    <a:lstStyle/>
                    <a:p>
                      <a:pPr algn="l" fontAlgn="b"/>
                      <a:endParaRPr lang="en-US" sz="1400" b="0" i="0" u="none" strike="noStrike">
                        <a:solidFill>
                          <a:srgbClr val="000000"/>
                        </a:solidFill>
                        <a:effectLst/>
                        <a:latin typeface="Calibri"/>
                      </a:endParaRPr>
                    </a:p>
                  </a:txBody>
                  <a:tcPr marL="9525" marR="9525" marT="9525" marB="0" anchor="b"/>
                </a:tc>
                <a:tc>
                  <a:txBody>
                    <a:bodyPr/>
                    <a:lstStyle/>
                    <a:p>
                      <a:pPr algn="l" fontAlgn="b"/>
                      <a:r>
                        <a:rPr lang="en-US" sz="1400" u="none" strike="noStrike">
                          <a:effectLst/>
                        </a:rPr>
                        <a:t>SVT LV Unit</a:t>
                      </a:r>
                      <a:endParaRPr lang="en-US" sz="1400" b="0" i="0" u="none" strike="noStrike">
                        <a:solidFill>
                          <a:srgbClr val="000000"/>
                        </a:solidFill>
                        <a:effectLst/>
                        <a:latin typeface="Calibri"/>
                      </a:endParaRPr>
                    </a:p>
                  </a:txBody>
                  <a:tcPr marL="171450" marR="9525" marT="9525" marB="0" anchor="b"/>
                </a:tc>
                <a:tc>
                  <a:txBody>
                    <a:bodyPr/>
                    <a:lstStyle/>
                    <a:p>
                      <a:pPr algn="ctr" fontAlgn="b"/>
                      <a:r>
                        <a:rPr lang="en-US" sz="1400" u="none" strike="noStrike">
                          <a:effectLst/>
                        </a:rPr>
                        <a:t>$0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$17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$17 </a:t>
                      </a:r>
                      <a:endParaRPr lang="en-US" sz="1400" b="0" i="0" u="none" strike="noStrike">
                        <a:solidFill>
                          <a:srgbClr val="000000"/>
                        </a:solidFill>
                        <a:effectLst/>
                        <a:latin typeface="Calibri"/>
                      </a:endParaRPr>
                    </a:p>
                  </a:txBody>
                  <a:tcPr marL="9525" marR="9525" marT="9525" marB="0" anchor="b"/>
                </a:tc>
              </a:tr>
              <a:tr h="249772">
                <a:tc>
                  <a:txBody>
                    <a:bodyPr/>
                    <a:lstStyle/>
                    <a:p>
                      <a:pPr algn="l" fontAlgn="b"/>
                      <a:endParaRPr lang="en-US" sz="1400" b="0" i="0" u="none" strike="noStrike">
                        <a:solidFill>
                          <a:srgbClr val="000000"/>
                        </a:solidFill>
                        <a:effectLst/>
                        <a:latin typeface="Calibri"/>
                      </a:endParaRPr>
                    </a:p>
                  </a:txBody>
                  <a:tcPr marL="9525" marR="9525" marT="9525" marB="0" anchor="b"/>
                </a:tc>
                <a:tc>
                  <a:txBody>
                    <a:bodyPr/>
                    <a:lstStyle/>
                    <a:p>
                      <a:pPr algn="l" fontAlgn="b"/>
                      <a:r>
                        <a:rPr lang="en-US" sz="1400" u="none" strike="noStrike">
                          <a:effectLst/>
                        </a:rPr>
                        <a:t>SVT HV Unit</a:t>
                      </a:r>
                      <a:endParaRPr lang="en-US" sz="1400" b="0" i="0" u="none" strike="noStrike">
                        <a:solidFill>
                          <a:srgbClr val="000000"/>
                        </a:solidFill>
                        <a:effectLst/>
                        <a:latin typeface="Calibri"/>
                      </a:endParaRPr>
                    </a:p>
                  </a:txBody>
                  <a:tcPr marL="171450" marR="9525" marT="9525" marB="0" anchor="b"/>
                </a:tc>
                <a:tc>
                  <a:txBody>
                    <a:bodyPr/>
                    <a:lstStyle/>
                    <a:p>
                      <a:pPr algn="ctr" fontAlgn="b"/>
                      <a:r>
                        <a:rPr lang="en-US" sz="1400" u="none" strike="noStrike">
                          <a:effectLst/>
                        </a:rPr>
                        <a:t>$0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$37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$37 </a:t>
                      </a:r>
                      <a:endParaRPr lang="en-US" sz="1400" b="0" i="0" u="none" strike="noStrike">
                        <a:solidFill>
                          <a:srgbClr val="000000"/>
                        </a:solidFill>
                        <a:effectLst/>
                        <a:latin typeface="Calibri"/>
                      </a:endParaRPr>
                    </a:p>
                  </a:txBody>
                  <a:tcPr marL="9525" marR="9525" marT="9525" marB="0" anchor="b"/>
                </a:tc>
              </a:tr>
              <a:tr h="249772">
                <a:tc>
                  <a:txBody>
                    <a:bodyPr/>
                    <a:lstStyle/>
                    <a:p>
                      <a:pPr algn="l" fontAlgn="b"/>
                      <a:endParaRPr lang="en-US" sz="1400" b="0" i="0" u="none" strike="noStrike">
                        <a:solidFill>
                          <a:srgbClr val="000000"/>
                        </a:solidFill>
                        <a:effectLst/>
                        <a:latin typeface="Calibri"/>
                      </a:endParaRPr>
                    </a:p>
                  </a:txBody>
                  <a:tcPr marL="9525" marR="9525" marT="9525" marB="0" anchor="b"/>
                </a:tc>
                <a:tc>
                  <a:txBody>
                    <a:bodyPr/>
                    <a:lstStyle/>
                    <a:p>
                      <a:pPr algn="l" fontAlgn="b"/>
                      <a:r>
                        <a:rPr lang="en-US" sz="1400" u="none" strike="noStrike">
                          <a:effectLst/>
                        </a:rPr>
                        <a:t>Wiener Crate</a:t>
                      </a:r>
                      <a:endParaRPr lang="en-US" sz="1400" b="0" i="0" u="none" strike="noStrike">
                        <a:solidFill>
                          <a:srgbClr val="000000"/>
                        </a:solidFill>
                        <a:effectLst/>
                        <a:latin typeface="Calibri"/>
                      </a:endParaRPr>
                    </a:p>
                  </a:txBody>
                  <a:tcPr marL="171450" marR="9525" marT="9525" marB="0" anchor="b"/>
                </a:tc>
                <a:tc>
                  <a:txBody>
                    <a:bodyPr/>
                    <a:lstStyle/>
                    <a:p>
                      <a:pPr algn="ctr" fontAlgn="b"/>
                      <a:r>
                        <a:rPr lang="en-US" sz="1400" u="none" strike="noStrike">
                          <a:effectLst/>
                        </a:rPr>
                        <a:t>$0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$16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$16 </a:t>
                      </a:r>
                      <a:endParaRPr lang="en-US" sz="1400" b="0" i="0" u="none" strike="noStrike">
                        <a:solidFill>
                          <a:srgbClr val="000000"/>
                        </a:solidFill>
                        <a:effectLst/>
                        <a:latin typeface="Calibri"/>
                      </a:endParaRPr>
                    </a:p>
                  </a:txBody>
                  <a:tcPr marL="9525" marR="9525" marT="9525" marB="0" anchor="b"/>
                </a:tc>
              </a:tr>
              <a:tr h="249772">
                <a:tc>
                  <a:txBody>
                    <a:bodyPr/>
                    <a:lstStyle/>
                    <a:p>
                      <a:pPr algn="l" fontAlgn="b"/>
                      <a:r>
                        <a:rPr lang="en-US" sz="1400" u="none" strike="noStrike">
                          <a:effectLst/>
                        </a:rPr>
                        <a:t>1.6</a:t>
                      </a:r>
                      <a:endParaRPr lang="en-US" sz="1400" b="0" i="0" u="none" strike="noStrike">
                        <a:solidFill>
                          <a:srgbClr val="000000"/>
                        </a:solidFill>
                        <a:effectLst/>
                        <a:latin typeface="Calibri"/>
                      </a:endParaRPr>
                    </a:p>
                  </a:txBody>
                  <a:tcPr marL="9525" marR="9525" marT="9525" marB="0" anchor="b"/>
                </a:tc>
                <a:tc>
                  <a:txBody>
                    <a:bodyPr/>
                    <a:lstStyle/>
                    <a:p>
                      <a:pPr algn="l" fontAlgn="b"/>
                      <a:r>
                        <a:rPr lang="en-US" sz="1400" u="none" strike="noStrike">
                          <a:effectLst/>
                        </a:rPr>
                        <a:t>Slow Control</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$0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$28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b="1" u="none" strike="noStrike" dirty="0">
                          <a:effectLst/>
                        </a:rPr>
                        <a:t>$28 </a:t>
                      </a:r>
                      <a:endParaRPr lang="en-US" sz="1400" b="1" i="0" u="none" strike="noStrike" dirty="0">
                        <a:solidFill>
                          <a:srgbClr val="000000"/>
                        </a:solidFill>
                        <a:effectLst/>
                        <a:latin typeface="Calibri"/>
                      </a:endParaRPr>
                    </a:p>
                  </a:txBody>
                  <a:tcPr marL="9525" marR="9525" marT="9525" marB="0" anchor="b"/>
                </a:tc>
              </a:tr>
              <a:tr h="249772">
                <a:tc>
                  <a:txBody>
                    <a:bodyPr/>
                    <a:lstStyle/>
                    <a:p>
                      <a:pPr algn="l" fontAlgn="b"/>
                      <a:endParaRPr lang="en-US" sz="1400" b="0" i="0" u="none" strike="noStrike">
                        <a:solidFill>
                          <a:srgbClr val="000000"/>
                        </a:solidFill>
                        <a:effectLst/>
                        <a:latin typeface="Calibri"/>
                      </a:endParaRPr>
                    </a:p>
                  </a:txBody>
                  <a:tcPr marL="9525" marR="9525" marT="9525" marB="0" anchor="b"/>
                </a:tc>
                <a:tc>
                  <a:txBody>
                    <a:bodyPr/>
                    <a:lstStyle/>
                    <a:p>
                      <a:pPr algn="l" fontAlgn="b"/>
                      <a:r>
                        <a:rPr lang="en-US" sz="1400" u="none" strike="noStrike" dirty="0">
                          <a:effectLst/>
                        </a:rPr>
                        <a:t>PLCs Modules for controls</a:t>
                      </a:r>
                      <a:endParaRPr lang="en-US" sz="1400" b="0" i="0" u="none" strike="noStrike" dirty="0">
                        <a:solidFill>
                          <a:srgbClr val="000000"/>
                        </a:solidFill>
                        <a:effectLst/>
                        <a:latin typeface="Calibri"/>
                      </a:endParaRPr>
                    </a:p>
                  </a:txBody>
                  <a:tcPr marL="171450" marR="9525" marT="9525" marB="0" anchor="b"/>
                </a:tc>
                <a:tc>
                  <a:txBody>
                    <a:bodyPr/>
                    <a:lstStyle/>
                    <a:p>
                      <a:pPr algn="ctr" fontAlgn="b"/>
                      <a:r>
                        <a:rPr lang="en-US" sz="1400" u="none" strike="noStrike" dirty="0">
                          <a:effectLst/>
                        </a:rPr>
                        <a:t>$0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a:effectLst/>
                        </a:rPr>
                        <a:t>$28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a:effectLst/>
                        </a:rPr>
                        <a:t>$28 </a:t>
                      </a:r>
                      <a:endParaRPr lang="en-US" sz="1400" b="0" i="0" u="none" strike="noStrike" dirty="0">
                        <a:solidFill>
                          <a:srgbClr val="000000"/>
                        </a:solidFill>
                        <a:effectLst/>
                        <a:latin typeface="Calibri"/>
                      </a:endParaRPr>
                    </a:p>
                  </a:txBody>
                  <a:tcPr marL="9525" marR="9525" marT="9525" marB="0" anchor="b"/>
                </a:tc>
              </a:tr>
            </a:tbl>
          </a:graphicData>
        </a:graphic>
      </p:graphicFrame>
    </p:spTree>
    <p:extLst>
      <p:ext uri="{BB962C8B-B14F-4D97-AF65-F5344CB8AC3E}">
        <p14:creationId xmlns:p14="http://schemas.microsoft.com/office/powerpoint/2010/main" val="385209375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24</a:t>
            </a:fld>
            <a:endParaRPr lang="en-US" dirty="0"/>
          </a:p>
        </p:txBody>
      </p:sp>
      <p:sp>
        <p:nvSpPr>
          <p:cNvPr id="3" name="Title 2"/>
          <p:cNvSpPr>
            <a:spLocks noGrp="1"/>
          </p:cNvSpPr>
          <p:nvPr>
            <p:ph type="title"/>
          </p:nvPr>
        </p:nvSpPr>
        <p:spPr/>
        <p:txBody>
          <a:bodyPr/>
          <a:lstStyle/>
          <a:p>
            <a:r>
              <a:rPr lang="en-US" dirty="0" smtClean="0"/>
              <a:t>Additional ECAL Funds  - Orsay + INFN, </a:t>
            </a:r>
            <a:r>
              <a:rPr lang="en-US" dirty="0"/>
              <a:t>€ </a:t>
            </a:r>
            <a:r>
              <a:rPr lang="en-US" dirty="0" smtClean="0"/>
              <a:t>223k </a:t>
            </a:r>
            <a:endParaRPr lang="en-US" dirty="0"/>
          </a:p>
        </p:txBody>
      </p:sp>
      <p:sp>
        <p:nvSpPr>
          <p:cNvPr id="4" name="Content Placeholder 3"/>
          <p:cNvSpPr>
            <a:spLocks noGrp="1"/>
          </p:cNvSpPr>
          <p:nvPr>
            <p:ph sz="quarter" idx="14"/>
          </p:nvPr>
        </p:nvSpPr>
        <p:spPr>
          <a:xfrm>
            <a:off x="474719" y="1369476"/>
            <a:ext cx="8336038" cy="5065522"/>
          </a:xfrm>
        </p:spPr>
        <p:txBody>
          <a:bodyPr>
            <a:normAutofit/>
          </a:bodyPr>
          <a:lstStyle/>
          <a:p>
            <a:r>
              <a:rPr lang="en-US" dirty="0" smtClean="0">
                <a:solidFill>
                  <a:srgbClr val="C00000"/>
                </a:solidFill>
              </a:rPr>
              <a:t>IPNO ORSAY, </a:t>
            </a:r>
            <a:r>
              <a:rPr lang="en-US" dirty="0" smtClean="0">
                <a:solidFill>
                  <a:schemeClr val="bg2"/>
                </a:solidFill>
              </a:rPr>
              <a:t>€ 128k + </a:t>
            </a:r>
            <a:r>
              <a:rPr lang="en-US" dirty="0">
                <a:solidFill>
                  <a:schemeClr val="bg2"/>
                </a:solidFill>
              </a:rPr>
              <a:t>€ </a:t>
            </a:r>
            <a:r>
              <a:rPr lang="en-US" dirty="0" smtClean="0">
                <a:solidFill>
                  <a:schemeClr val="bg2"/>
                </a:solidFill>
              </a:rPr>
              <a:t>38k</a:t>
            </a:r>
            <a:r>
              <a:rPr lang="en-US" dirty="0">
                <a:solidFill>
                  <a:schemeClr val="bg2"/>
                </a:solidFill>
              </a:rPr>
              <a:t> </a:t>
            </a:r>
            <a:r>
              <a:rPr lang="en-US" dirty="0" smtClean="0">
                <a:solidFill>
                  <a:schemeClr val="bg2"/>
                </a:solidFill>
              </a:rPr>
              <a:t>(~30% contingency)</a:t>
            </a:r>
          </a:p>
          <a:p>
            <a:r>
              <a:rPr lang="en-US" sz="2000" dirty="0" smtClean="0"/>
              <a:t>Young Researchers Grant awarded from </a:t>
            </a:r>
            <a:r>
              <a:rPr lang="en-US" sz="2000" dirty="0" err="1"/>
              <a:t>Agence</a:t>
            </a:r>
            <a:r>
              <a:rPr lang="en-US" sz="2000" dirty="0"/>
              <a:t> </a:t>
            </a:r>
            <a:r>
              <a:rPr lang="en-US" sz="2000" dirty="0" err="1"/>
              <a:t>Nationale</a:t>
            </a:r>
            <a:r>
              <a:rPr lang="en-US" sz="2000" dirty="0"/>
              <a:t> de la </a:t>
            </a:r>
            <a:r>
              <a:rPr lang="en-US" sz="2000" dirty="0" err="1"/>
              <a:t>Recherche</a:t>
            </a:r>
            <a:r>
              <a:rPr lang="en-US" sz="2000" dirty="0"/>
              <a:t> (ANR</a:t>
            </a:r>
            <a:r>
              <a:rPr lang="en-US" sz="2000" dirty="0" smtClean="0"/>
              <a:t>) for HPS. It will be used for new Preamplifiers, part of the LMS, Mechanics, Assembly</a:t>
            </a:r>
          </a:p>
          <a:p>
            <a:pPr marL="800100" indent="-342900">
              <a:buFont typeface="Arial" pitchFamily="34" charset="0"/>
              <a:buChar char="•"/>
            </a:pPr>
            <a:r>
              <a:rPr lang="en-US" sz="2000" dirty="0" smtClean="0"/>
              <a:t>€ 34k M&amp;S , </a:t>
            </a:r>
            <a:r>
              <a:rPr lang="en-US" sz="2000" dirty="0"/>
              <a:t>€ 6</a:t>
            </a:r>
            <a:r>
              <a:rPr lang="en-US" sz="2000" dirty="0" smtClean="0"/>
              <a:t>4k Labor, € 30k </a:t>
            </a:r>
            <a:r>
              <a:rPr lang="en-US" sz="2000" dirty="0"/>
              <a:t>T</a:t>
            </a:r>
            <a:r>
              <a:rPr lang="en-US" sz="2000" dirty="0" smtClean="0"/>
              <a:t>ravels </a:t>
            </a:r>
            <a:r>
              <a:rPr lang="en-US" sz="2000" dirty="0"/>
              <a:t>,</a:t>
            </a:r>
            <a:r>
              <a:rPr lang="en-US" sz="2000" dirty="0" smtClean="0"/>
              <a:t> </a:t>
            </a:r>
          </a:p>
          <a:p>
            <a:pPr marL="800100" indent="-342900">
              <a:buFont typeface="Arial" pitchFamily="34" charset="0"/>
              <a:buChar char="•"/>
            </a:pPr>
            <a:r>
              <a:rPr lang="en-US" sz="2000" dirty="0" smtClean="0"/>
              <a:t>Engineering provided as in-kind (ME, EE Design and Installation)</a:t>
            </a:r>
          </a:p>
          <a:p>
            <a:pPr marL="800100" indent="-342900">
              <a:buFont typeface="Arial" pitchFamily="34" charset="0"/>
              <a:buChar char="•"/>
            </a:pPr>
            <a:endParaRPr lang="en-US" sz="2000" dirty="0"/>
          </a:p>
          <a:p>
            <a:r>
              <a:rPr lang="en-US" dirty="0" smtClean="0">
                <a:solidFill>
                  <a:srgbClr val="C00000"/>
                </a:solidFill>
              </a:rPr>
              <a:t>INFN</a:t>
            </a:r>
            <a:r>
              <a:rPr lang="en-US" dirty="0" smtClean="0">
                <a:solidFill>
                  <a:srgbClr val="00B050"/>
                </a:solidFill>
              </a:rPr>
              <a:t>*</a:t>
            </a:r>
            <a:r>
              <a:rPr lang="en-US" dirty="0" smtClean="0">
                <a:solidFill>
                  <a:srgbClr val="C00000"/>
                </a:solidFill>
              </a:rPr>
              <a:t>, </a:t>
            </a:r>
            <a:r>
              <a:rPr lang="en-US" dirty="0" smtClean="0">
                <a:solidFill>
                  <a:schemeClr val="bg2"/>
                </a:solidFill>
              </a:rPr>
              <a:t>€ 95k </a:t>
            </a:r>
            <a:r>
              <a:rPr lang="en-US" dirty="0">
                <a:solidFill>
                  <a:schemeClr val="bg2"/>
                </a:solidFill>
              </a:rPr>
              <a:t>+ € </a:t>
            </a:r>
            <a:r>
              <a:rPr lang="en-US" dirty="0" smtClean="0">
                <a:solidFill>
                  <a:schemeClr val="bg2"/>
                </a:solidFill>
              </a:rPr>
              <a:t>27k (~30</a:t>
            </a:r>
            <a:r>
              <a:rPr lang="en-US" dirty="0">
                <a:solidFill>
                  <a:schemeClr val="bg2"/>
                </a:solidFill>
              </a:rPr>
              <a:t>% contingency)</a:t>
            </a:r>
          </a:p>
          <a:p>
            <a:r>
              <a:rPr lang="en-US" sz="2000" dirty="0" smtClean="0"/>
              <a:t>Requesting funds to INFN in July  for new Motherboards, the Light Monitoring </a:t>
            </a:r>
            <a:r>
              <a:rPr lang="en-US" sz="2000" dirty="0"/>
              <a:t>System (€ </a:t>
            </a:r>
            <a:r>
              <a:rPr lang="en-US" sz="2000" dirty="0" smtClean="0"/>
              <a:t>70k) and </a:t>
            </a:r>
            <a:r>
              <a:rPr lang="en-US" sz="2000" dirty="0"/>
              <a:t>Travel (€ </a:t>
            </a:r>
            <a:r>
              <a:rPr lang="en-US" sz="2000" dirty="0" smtClean="0"/>
              <a:t>25k). Decision expected by mid September. High </a:t>
            </a:r>
            <a:r>
              <a:rPr lang="en-US" sz="2000" dirty="0"/>
              <a:t>c</a:t>
            </a:r>
            <a:r>
              <a:rPr lang="en-US" sz="2000" dirty="0" smtClean="0"/>
              <a:t>hance to pass</a:t>
            </a:r>
            <a:r>
              <a:rPr lang="en-US" sz="2000" dirty="0"/>
              <a:t>. </a:t>
            </a:r>
            <a:r>
              <a:rPr lang="en-US" sz="2000" dirty="0" smtClean="0"/>
              <a:t>€ 40k already secured by INFN carry over funds of the Forward Tagger in Hall-B.</a:t>
            </a:r>
            <a:endParaRPr lang="en-US" sz="2000" dirty="0"/>
          </a:p>
        </p:txBody>
      </p:sp>
      <p:sp>
        <p:nvSpPr>
          <p:cNvPr id="6" name="Rectangle 5"/>
          <p:cNvSpPr/>
          <p:nvPr/>
        </p:nvSpPr>
        <p:spPr>
          <a:xfrm>
            <a:off x="274042" y="6280348"/>
            <a:ext cx="4403834" cy="369332"/>
          </a:xfrm>
          <a:prstGeom prst="rect">
            <a:avLst/>
          </a:prstGeom>
        </p:spPr>
        <p:txBody>
          <a:bodyPr wrap="none">
            <a:spAutoFit/>
          </a:bodyPr>
          <a:lstStyle/>
          <a:p>
            <a:r>
              <a:rPr lang="en-US" dirty="0" smtClean="0">
                <a:solidFill>
                  <a:srgbClr val="00B050"/>
                </a:solidFill>
              </a:rPr>
              <a:t>* Cagliari-Catania-Genova-Roma2-Torino</a:t>
            </a:r>
            <a:endParaRPr lang="en-US" dirty="0">
              <a:solidFill>
                <a:srgbClr val="00B050"/>
              </a:solidFill>
            </a:endParaRPr>
          </a:p>
        </p:txBody>
      </p:sp>
    </p:spTree>
    <p:extLst>
      <p:ext uri="{BB962C8B-B14F-4D97-AF65-F5344CB8AC3E}">
        <p14:creationId xmlns:p14="http://schemas.microsoft.com/office/powerpoint/2010/main" val="374575461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a:graphicFrameLocks/>
          </p:cNvGraphicFramePr>
          <p:nvPr>
            <p:extLst>
              <p:ext uri="{D42A27DB-BD31-4B8C-83A1-F6EECF244321}">
                <p14:modId xmlns:p14="http://schemas.microsoft.com/office/powerpoint/2010/main" val="2370154065"/>
              </p:ext>
            </p:extLst>
          </p:nvPr>
        </p:nvGraphicFramePr>
        <p:xfrm>
          <a:off x="635000" y="1599142"/>
          <a:ext cx="7585605" cy="4539192"/>
        </p:xfrm>
        <a:graphic>
          <a:graphicData uri="http://schemas.openxmlformats.org/drawingml/2006/chart">
            <c:chart xmlns:c="http://schemas.openxmlformats.org/drawingml/2006/chart" xmlns:r="http://schemas.openxmlformats.org/officeDocument/2006/relationships" r:id="rId2"/>
          </a:graphicData>
        </a:graphic>
      </p:graphicFrame>
      <p:sp>
        <p:nvSpPr>
          <p:cNvPr id="4" name="Title 3"/>
          <p:cNvSpPr>
            <a:spLocks noGrp="1"/>
          </p:cNvSpPr>
          <p:nvPr>
            <p:ph type="title"/>
          </p:nvPr>
        </p:nvSpPr>
        <p:spPr/>
        <p:txBody>
          <a:bodyPr/>
          <a:lstStyle/>
          <a:p>
            <a:r>
              <a:rPr lang="en-US" dirty="0"/>
              <a:t>Spending </a:t>
            </a:r>
            <a:r>
              <a:rPr lang="en-US" dirty="0" smtClean="0"/>
              <a:t>Profile</a:t>
            </a:r>
            <a:endParaRPr lang="en-US" dirty="0"/>
          </a:p>
        </p:txBody>
      </p:sp>
      <p:sp>
        <p:nvSpPr>
          <p:cNvPr id="2" name="TextBox 1"/>
          <p:cNvSpPr txBox="1"/>
          <p:nvPr/>
        </p:nvSpPr>
        <p:spPr>
          <a:xfrm>
            <a:off x="1837265" y="1775594"/>
            <a:ext cx="1159933" cy="738664"/>
          </a:xfrm>
          <a:prstGeom prst="rect">
            <a:avLst/>
          </a:prstGeom>
          <a:noFill/>
        </p:spPr>
        <p:txBody>
          <a:bodyPr wrap="square" rtlCol="0">
            <a:spAutoFit/>
          </a:bodyPr>
          <a:lstStyle/>
          <a:p>
            <a:pPr algn="ctr"/>
            <a:r>
              <a:rPr lang="en-US" sz="1400" dirty="0" smtClean="0"/>
              <a:t>Keep alive funds FY13</a:t>
            </a:r>
          </a:p>
          <a:p>
            <a:pPr algn="ctr"/>
            <a:r>
              <a:rPr lang="en-US" sz="1400" dirty="0" smtClean="0"/>
              <a:t>$414k</a:t>
            </a:r>
            <a:endParaRPr lang="en-US" sz="1400" dirty="0"/>
          </a:p>
        </p:txBody>
      </p:sp>
      <p:sp>
        <p:nvSpPr>
          <p:cNvPr id="6" name="TextBox 5"/>
          <p:cNvSpPr txBox="1"/>
          <p:nvPr/>
        </p:nvSpPr>
        <p:spPr>
          <a:xfrm>
            <a:off x="3989037" y="2877402"/>
            <a:ext cx="2336799" cy="369332"/>
          </a:xfrm>
          <a:prstGeom prst="rect">
            <a:avLst/>
          </a:prstGeom>
          <a:noFill/>
        </p:spPr>
        <p:txBody>
          <a:bodyPr wrap="square" rtlCol="0">
            <a:spAutoFit/>
          </a:bodyPr>
          <a:lstStyle/>
          <a:p>
            <a:pPr algn="ctr"/>
            <a:r>
              <a:rPr lang="en-US" dirty="0" smtClean="0"/>
              <a:t>FY14 - FY15 - FY16</a:t>
            </a:r>
            <a:endParaRPr lang="en-US" dirty="0"/>
          </a:p>
        </p:txBody>
      </p:sp>
      <p:sp>
        <p:nvSpPr>
          <p:cNvPr id="9" name="Right Arrow 8"/>
          <p:cNvSpPr/>
          <p:nvPr/>
        </p:nvSpPr>
        <p:spPr>
          <a:xfrm rot="5400000">
            <a:off x="2065865" y="3943956"/>
            <a:ext cx="745067" cy="20985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1"/>
          <p:cNvSpPr txBox="1"/>
          <p:nvPr/>
        </p:nvSpPr>
        <p:spPr>
          <a:xfrm>
            <a:off x="2006599" y="3429000"/>
            <a:ext cx="910167" cy="304800"/>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100" dirty="0" smtClean="0"/>
              <a:t>SVT Review</a:t>
            </a:r>
            <a:endParaRPr lang="en-US" sz="1100" dirty="0"/>
          </a:p>
        </p:txBody>
      </p:sp>
      <p:sp>
        <p:nvSpPr>
          <p:cNvPr id="8" name="Right Arrow 7"/>
          <p:cNvSpPr/>
          <p:nvPr/>
        </p:nvSpPr>
        <p:spPr>
          <a:xfrm rot="5400000">
            <a:off x="2732009" y="4232427"/>
            <a:ext cx="745067" cy="20985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
          <p:cNvSpPr txBox="1"/>
          <p:nvPr/>
        </p:nvSpPr>
        <p:spPr>
          <a:xfrm>
            <a:off x="3248478" y="4108150"/>
            <a:ext cx="1377951" cy="304800"/>
          </a:xfrm>
          <a:prstGeom prst="rect">
            <a:avLst/>
          </a:prstGeom>
        </p:spPr>
        <p:txBody>
          <a:bodyPr wrap="non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dirty="0"/>
              <a:t>B</a:t>
            </a:r>
            <a:r>
              <a:rPr lang="en-US" sz="1100" dirty="0" smtClean="0"/>
              <a:t>eamline Review</a:t>
            </a:r>
            <a:endParaRPr lang="en-US" sz="1100" dirty="0"/>
          </a:p>
        </p:txBody>
      </p:sp>
      <p:sp>
        <p:nvSpPr>
          <p:cNvPr id="3" name="Slide Number Placeholder 2"/>
          <p:cNvSpPr>
            <a:spLocks noGrp="1"/>
          </p:cNvSpPr>
          <p:nvPr>
            <p:ph type="sldNum" sz="quarter" idx="11"/>
          </p:nvPr>
        </p:nvSpPr>
        <p:spPr/>
        <p:txBody>
          <a:bodyPr/>
          <a:lstStyle/>
          <a:p>
            <a:fld id="{5BD36294-2849-48A8-8531-5354CF3095D2}" type="slidenum">
              <a:rPr lang="en-US" smtClean="0"/>
              <a:pPr/>
              <a:t>25</a:t>
            </a:fld>
            <a:endParaRPr lang="en-US" dirty="0"/>
          </a:p>
        </p:txBody>
      </p:sp>
    </p:spTree>
    <p:extLst>
      <p:ext uri="{BB962C8B-B14F-4D97-AF65-F5344CB8AC3E}">
        <p14:creationId xmlns:p14="http://schemas.microsoft.com/office/powerpoint/2010/main" val="196925068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26</a:t>
            </a:fld>
            <a:endParaRPr lang="en-US" dirty="0"/>
          </a:p>
        </p:txBody>
      </p:sp>
      <p:sp>
        <p:nvSpPr>
          <p:cNvPr id="3" name="Title 2"/>
          <p:cNvSpPr>
            <a:spLocks noGrp="1"/>
          </p:cNvSpPr>
          <p:nvPr>
            <p:ph type="title"/>
          </p:nvPr>
        </p:nvSpPr>
        <p:spPr/>
        <p:txBody>
          <a:bodyPr/>
          <a:lstStyle/>
          <a:p>
            <a:r>
              <a:rPr lang="en-US" dirty="0" smtClean="0"/>
              <a:t>Manpower</a:t>
            </a:r>
            <a:r>
              <a:rPr lang="en-US" dirty="0"/>
              <a:t> </a:t>
            </a:r>
            <a:r>
              <a:rPr lang="en-US" dirty="0" smtClean="0"/>
              <a:t>– FTE Labor Breakdown</a:t>
            </a:r>
            <a:endParaRPr lang="en-US" dirty="0"/>
          </a:p>
        </p:txBody>
      </p:sp>
      <p:sp>
        <p:nvSpPr>
          <p:cNvPr id="14" name="TextBox 13"/>
          <p:cNvSpPr txBox="1"/>
          <p:nvPr/>
        </p:nvSpPr>
        <p:spPr>
          <a:xfrm>
            <a:off x="4960560" y="1306717"/>
            <a:ext cx="787395" cy="369332"/>
          </a:xfrm>
          <a:prstGeom prst="rect">
            <a:avLst/>
          </a:prstGeom>
          <a:noFill/>
        </p:spPr>
        <p:txBody>
          <a:bodyPr wrap="none" rtlCol="0">
            <a:spAutoFit/>
          </a:bodyPr>
          <a:lstStyle/>
          <a:p>
            <a:r>
              <a:rPr lang="en-US" dirty="0" smtClean="0"/>
              <a:t>SLAC</a:t>
            </a:r>
            <a:endParaRPr lang="en-US" dirty="0"/>
          </a:p>
        </p:txBody>
      </p:sp>
      <p:sp>
        <p:nvSpPr>
          <p:cNvPr id="15" name="TextBox 14"/>
          <p:cNvSpPr txBox="1"/>
          <p:nvPr/>
        </p:nvSpPr>
        <p:spPr>
          <a:xfrm>
            <a:off x="4966003" y="4073859"/>
            <a:ext cx="736099" cy="369332"/>
          </a:xfrm>
          <a:prstGeom prst="rect">
            <a:avLst/>
          </a:prstGeom>
          <a:noFill/>
        </p:spPr>
        <p:txBody>
          <a:bodyPr wrap="none" rtlCol="0">
            <a:spAutoFit/>
          </a:bodyPr>
          <a:lstStyle/>
          <a:p>
            <a:r>
              <a:rPr lang="en-US" dirty="0" smtClean="0"/>
              <a:t>JLAB</a:t>
            </a:r>
            <a:endParaRPr lang="en-US" dirty="0"/>
          </a:p>
        </p:txBody>
      </p:sp>
      <p:graphicFrame>
        <p:nvGraphicFramePr>
          <p:cNvPr id="16" name="Table 15"/>
          <p:cNvGraphicFramePr>
            <a:graphicFrameLocks noGrp="1"/>
          </p:cNvGraphicFramePr>
          <p:nvPr>
            <p:extLst>
              <p:ext uri="{D42A27DB-BD31-4B8C-83A1-F6EECF244321}">
                <p14:modId xmlns:p14="http://schemas.microsoft.com/office/powerpoint/2010/main" val="1408944750"/>
              </p:ext>
            </p:extLst>
          </p:nvPr>
        </p:nvGraphicFramePr>
        <p:xfrm>
          <a:off x="4956193" y="1642754"/>
          <a:ext cx="3236648" cy="1703070"/>
        </p:xfrm>
        <a:graphic>
          <a:graphicData uri="http://schemas.openxmlformats.org/drawingml/2006/table">
            <a:tbl>
              <a:tblPr firstRow="1" bandCol="1">
                <a:tableStyleId>{3C2FFA5D-87B4-456A-9821-1D502468CF0F}</a:tableStyleId>
              </a:tblPr>
              <a:tblGrid>
                <a:gridCol w="552587"/>
                <a:gridCol w="704444"/>
                <a:gridCol w="620870"/>
                <a:gridCol w="608926"/>
                <a:gridCol w="749821"/>
              </a:tblGrid>
              <a:tr h="190500">
                <a:tc>
                  <a:txBody>
                    <a:bodyPr/>
                    <a:lstStyle/>
                    <a:p>
                      <a:pPr algn="l" fontAlgn="b"/>
                      <a:endParaRPr lang="en-US" sz="1800" b="0" i="0" u="none" strike="noStrike" dirty="0">
                        <a:solidFill>
                          <a:srgbClr val="000000"/>
                        </a:solidFill>
                        <a:effectLst/>
                        <a:latin typeface="Calibri"/>
                      </a:endParaRPr>
                    </a:p>
                  </a:txBody>
                  <a:tcPr marL="9525" marR="9525" marT="9525" marB="0" anchor="b"/>
                </a:tc>
                <a:tc>
                  <a:txBody>
                    <a:bodyPr/>
                    <a:lstStyle/>
                    <a:p>
                      <a:pPr algn="ctr" fontAlgn="b"/>
                      <a:r>
                        <a:rPr lang="en-US" sz="1800" u="none" strike="noStrike" dirty="0">
                          <a:effectLst/>
                        </a:rPr>
                        <a:t>FY13</a:t>
                      </a:r>
                      <a:endParaRPr lang="en-US" sz="1800" b="0" i="0" u="none" strike="noStrike" dirty="0">
                        <a:solidFill>
                          <a:srgbClr val="000000"/>
                        </a:solidFill>
                        <a:effectLst/>
                        <a:latin typeface="Calibri"/>
                      </a:endParaRPr>
                    </a:p>
                  </a:txBody>
                  <a:tcPr marL="9525" marR="9525" marT="9525" marB="0" anchor="b"/>
                </a:tc>
                <a:tc>
                  <a:txBody>
                    <a:bodyPr/>
                    <a:lstStyle/>
                    <a:p>
                      <a:pPr algn="ctr" fontAlgn="b"/>
                      <a:r>
                        <a:rPr lang="en-US" sz="1800" u="none" strike="noStrike" dirty="0">
                          <a:effectLst/>
                        </a:rPr>
                        <a:t>FY14</a:t>
                      </a:r>
                      <a:endParaRPr lang="en-US" sz="1800" b="0" i="0" u="none" strike="noStrike" dirty="0">
                        <a:solidFill>
                          <a:srgbClr val="000000"/>
                        </a:solidFill>
                        <a:effectLst/>
                        <a:latin typeface="Calibri"/>
                      </a:endParaRPr>
                    </a:p>
                  </a:txBody>
                  <a:tcPr marL="9525" marR="9525" marT="9525" marB="0" anchor="b"/>
                </a:tc>
                <a:tc>
                  <a:txBody>
                    <a:bodyPr/>
                    <a:lstStyle/>
                    <a:p>
                      <a:pPr algn="ctr" fontAlgn="b"/>
                      <a:r>
                        <a:rPr lang="en-US" sz="1800" u="none" strike="noStrike">
                          <a:effectLst/>
                        </a:rPr>
                        <a:t>FY15</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a:effectLst/>
                        </a:rPr>
                        <a:t>FY16</a:t>
                      </a:r>
                      <a:endParaRPr lang="en-US" sz="1800" b="0" i="0" u="none" strike="noStrike">
                        <a:solidFill>
                          <a:srgbClr val="000000"/>
                        </a:solidFill>
                        <a:effectLst/>
                        <a:latin typeface="Calibri"/>
                      </a:endParaRPr>
                    </a:p>
                  </a:txBody>
                  <a:tcPr marL="9525" marR="9525" marT="9525" marB="0" anchor="b"/>
                </a:tc>
              </a:tr>
              <a:tr h="190500">
                <a:tc>
                  <a:txBody>
                    <a:bodyPr/>
                    <a:lstStyle/>
                    <a:p>
                      <a:pPr algn="l" fontAlgn="b"/>
                      <a:r>
                        <a:rPr lang="en-US" sz="1800" u="none" strike="noStrike">
                          <a:effectLst/>
                        </a:rPr>
                        <a:t>ME</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a:effectLst/>
                        </a:rPr>
                        <a:t>0.19</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dirty="0">
                          <a:effectLst/>
                        </a:rPr>
                        <a:t>0.64</a:t>
                      </a:r>
                      <a:endParaRPr lang="en-US" sz="1800" b="0" i="0" u="none" strike="noStrike" dirty="0">
                        <a:solidFill>
                          <a:srgbClr val="000000"/>
                        </a:solidFill>
                        <a:effectLst/>
                        <a:latin typeface="Calibri"/>
                      </a:endParaRPr>
                    </a:p>
                  </a:txBody>
                  <a:tcPr marL="9525" marR="9525" marT="9525" marB="0" anchor="b"/>
                </a:tc>
                <a:tc>
                  <a:txBody>
                    <a:bodyPr/>
                    <a:lstStyle/>
                    <a:p>
                      <a:pPr algn="ctr" fontAlgn="b"/>
                      <a:r>
                        <a:rPr lang="en-US" sz="1800" u="none" strike="noStrike" dirty="0">
                          <a:effectLst/>
                        </a:rPr>
                        <a:t>0.14</a:t>
                      </a:r>
                      <a:endParaRPr lang="en-US" sz="1800" b="0" i="0" u="none" strike="noStrike" dirty="0">
                        <a:solidFill>
                          <a:srgbClr val="000000"/>
                        </a:solidFill>
                        <a:effectLst/>
                        <a:latin typeface="Calibri"/>
                      </a:endParaRPr>
                    </a:p>
                  </a:txBody>
                  <a:tcPr marL="9525" marR="9525" marT="9525" marB="0" anchor="b"/>
                </a:tc>
                <a:tc>
                  <a:txBody>
                    <a:bodyPr/>
                    <a:lstStyle/>
                    <a:p>
                      <a:pPr algn="ctr" fontAlgn="b"/>
                      <a:r>
                        <a:rPr lang="en-US" sz="1800" u="none" strike="noStrike">
                          <a:effectLst/>
                        </a:rPr>
                        <a:t>0.02</a:t>
                      </a:r>
                      <a:endParaRPr lang="en-US" sz="1800" b="0" i="0" u="none" strike="noStrike">
                        <a:solidFill>
                          <a:srgbClr val="000000"/>
                        </a:solidFill>
                        <a:effectLst/>
                        <a:latin typeface="Calibri"/>
                      </a:endParaRPr>
                    </a:p>
                  </a:txBody>
                  <a:tcPr marL="9525" marR="9525" marT="9525" marB="0" anchor="b"/>
                </a:tc>
              </a:tr>
              <a:tr h="190500">
                <a:tc>
                  <a:txBody>
                    <a:bodyPr/>
                    <a:lstStyle/>
                    <a:p>
                      <a:pPr algn="l" fontAlgn="b"/>
                      <a:r>
                        <a:rPr lang="en-US" sz="1800" u="none" strike="noStrike">
                          <a:effectLst/>
                        </a:rPr>
                        <a:t>MD</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a:effectLst/>
                        </a:rPr>
                        <a:t>0.09</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a:effectLst/>
                        </a:rPr>
                        <a:t>0.30</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dirty="0">
                          <a:effectLst/>
                        </a:rPr>
                        <a:t>0.00</a:t>
                      </a:r>
                      <a:endParaRPr lang="en-US" sz="1800" b="0" i="0" u="none" strike="noStrike" dirty="0">
                        <a:solidFill>
                          <a:srgbClr val="000000"/>
                        </a:solidFill>
                        <a:effectLst/>
                        <a:latin typeface="Calibri"/>
                      </a:endParaRPr>
                    </a:p>
                  </a:txBody>
                  <a:tcPr marL="9525" marR="9525" marT="9525" marB="0" anchor="b"/>
                </a:tc>
                <a:tc>
                  <a:txBody>
                    <a:bodyPr/>
                    <a:lstStyle/>
                    <a:p>
                      <a:pPr algn="ctr" fontAlgn="b"/>
                      <a:r>
                        <a:rPr lang="en-US" sz="1800" u="none" strike="noStrike" dirty="0">
                          <a:effectLst/>
                        </a:rPr>
                        <a:t>0.00</a:t>
                      </a:r>
                      <a:endParaRPr lang="en-US" sz="1800" b="0" i="0" u="none" strike="noStrike" dirty="0">
                        <a:solidFill>
                          <a:srgbClr val="000000"/>
                        </a:solidFill>
                        <a:effectLst/>
                        <a:latin typeface="Calibri"/>
                      </a:endParaRPr>
                    </a:p>
                  </a:txBody>
                  <a:tcPr marL="9525" marR="9525" marT="9525" marB="0" anchor="b"/>
                </a:tc>
              </a:tr>
              <a:tr h="190500">
                <a:tc>
                  <a:txBody>
                    <a:bodyPr/>
                    <a:lstStyle/>
                    <a:p>
                      <a:pPr algn="l" fontAlgn="b"/>
                      <a:r>
                        <a:rPr lang="en-US" sz="1800" u="none" strike="noStrike">
                          <a:effectLst/>
                        </a:rPr>
                        <a:t>MT</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a:effectLst/>
                        </a:rPr>
                        <a:t>0.08</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a:effectLst/>
                        </a:rPr>
                        <a:t>0.49</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a:effectLst/>
                        </a:rPr>
                        <a:t>0.00</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dirty="0">
                          <a:effectLst/>
                        </a:rPr>
                        <a:t>0.00</a:t>
                      </a:r>
                      <a:endParaRPr lang="en-US" sz="1800" b="0" i="0" u="none" strike="noStrike" dirty="0">
                        <a:solidFill>
                          <a:srgbClr val="000000"/>
                        </a:solidFill>
                        <a:effectLst/>
                        <a:latin typeface="Calibri"/>
                      </a:endParaRPr>
                    </a:p>
                  </a:txBody>
                  <a:tcPr marL="9525" marR="9525" marT="9525" marB="0" anchor="b"/>
                </a:tc>
              </a:tr>
              <a:tr h="190500">
                <a:tc>
                  <a:txBody>
                    <a:bodyPr/>
                    <a:lstStyle/>
                    <a:p>
                      <a:pPr algn="l" fontAlgn="b"/>
                      <a:r>
                        <a:rPr lang="en-US" sz="1800" u="none" strike="noStrike">
                          <a:effectLst/>
                        </a:rPr>
                        <a:t>EE</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a:effectLst/>
                        </a:rPr>
                        <a:t>0.58</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dirty="0">
                          <a:effectLst/>
                        </a:rPr>
                        <a:t>0.76</a:t>
                      </a:r>
                      <a:endParaRPr lang="en-US" sz="1800" b="0" i="0" u="none" strike="noStrike" dirty="0">
                        <a:solidFill>
                          <a:srgbClr val="000000"/>
                        </a:solidFill>
                        <a:effectLst/>
                        <a:latin typeface="Calibri"/>
                      </a:endParaRPr>
                    </a:p>
                  </a:txBody>
                  <a:tcPr marL="9525" marR="9525" marT="9525" marB="0" anchor="b"/>
                </a:tc>
                <a:tc>
                  <a:txBody>
                    <a:bodyPr/>
                    <a:lstStyle/>
                    <a:p>
                      <a:pPr algn="ctr" fontAlgn="b"/>
                      <a:r>
                        <a:rPr lang="en-US" sz="1800" u="none" strike="noStrike">
                          <a:effectLst/>
                        </a:rPr>
                        <a:t>0.05</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dirty="0">
                          <a:effectLst/>
                        </a:rPr>
                        <a:t>0.02</a:t>
                      </a:r>
                      <a:endParaRPr lang="en-US" sz="1800" b="0" i="0" u="none" strike="noStrike" dirty="0">
                        <a:solidFill>
                          <a:srgbClr val="000000"/>
                        </a:solidFill>
                        <a:effectLst/>
                        <a:latin typeface="Calibri"/>
                      </a:endParaRPr>
                    </a:p>
                  </a:txBody>
                  <a:tcPr marL="9525" marR="9525" marT="9525" marB="0" anchor="b"/>
                </a:tc>
              </a:tr>
              <a:tr h="190500">
                <a:tc>
                  <a:txBody>
                    <a:bodyPr/>
                    <a:lstStyle/>
                    <a:p>
                      <a:pPr algn="l" fontAlgn="b"/>
                      <a:r>
                        <a:rPr lang="en-US" sz="1800" u="none" strike="noStrike">
                          <a:effectLst/>
                        </a:rPr>
                        <a:t>ET</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a:effectLst/>
                        </a:rPr>
                        <a:t>0.01</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a:effectLst/>
                        </a:rPr>
                        <a:t>0.04</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dirty="0">
                          <a:effectLst/>
                        </a:rPr>
                        <a:t>0.00</a:t>
                      </a:r>
                      <a:endParaRPr lang="en-US" sz="1800" b="0" i="0" u="none" strike="noStrike" dirty="0">
                        <a:solidFill>
                          <a:srgbClr val="000000"/>
                        </a:solidFill>
                        <a:effectLst/>
                        <a:latin typeface="Calibri"/>
                      </a:endParaRPr>
                    </a:p>
                  </a:txBody>
                  <a:tcPr marL="9525" marR="9525" marT="9525" marB="0" anchor="b"/>
                </a:tc>
                <a:tc>
                  <a:txBody>
                    <a:bodyPr/>
                    <a:lstStyle/>
                    <a:p>
                      <a:pPr algn="ctr" fontAlgn="b"/>
                      <a:r>
                        <a:rPr lang="en-US" sz="1800" u="none" strike="noStrike" dirty="0">
                          <a:effectLst/>
                        </a:rPr>
                        <a:t>0.00</a:t>
                      </a:r>
                      <a:endParaRPr lang="en-US" sz="1800" b="0" i="0" u="none" strike="noStrike" dirty="0">
                        <a:solidFill>
                          <a:srgbClr val="000000"/>
                        </a:solidFill>
                        <a:effectLst/>
                        <a:latin typeface="Calibri"/>
                      </a:endParaRPr>
                    </a:p>
                  </a:txBody>
                  <a:tcPr marL="9525" marR="9525" marT="9525" marB="0" anchor="b"/>
                </a:tc>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3223186229"/>
              </p:ext>
            </p:extLst>
          </p:nvPr>
        </p:nvGraphicFramePr>
        <p:xfrm>
          <a:off x="4966003" y="4410118"/>
          <a:ext cx="3236119" cy="1703070"/>
        </p:xfrm>
        <a:graphic>
          <a:graphicData uri="http://schemas.openxmlformats.org/drawingml/2006/table">
            <a:tbl>
              <a:tblPr firstRow="1" bandCol="1">
                <a:tableStyleId>{3C2FFA5D-87B4-456A-9821-1D502468CF0F}</a:tableStyleId>
              </a:tblPr>
              <a:tblGrid>
                <a:gridCol w="759619"/>
                <a:gridCol w="647700"/>
                <a:gridCol w="609600"/>
                <a:gridCol w="609600"/>
                <a:gridCol w="609600"/>
              </a:tblGrid>
              <a:tr h="190500">
                <a:tc>
                  <a:txBody>
                    <a:bodyPr/>
                    <a:lstStyle/>
                    <a:p>
                      <a:pPr algn="l" fontAlgn="b"/>
                      <a:endParaRPr lang="en-US" sz="1800" b="0" i="0" u="none" strike="noStrike" dirty="0">
                        <a:solidFill>
                          <a:srgbClr val="000000"/>
                        </a:solidFill>
                        <a:effectLst/>
                        <a:latin typeface="Calibri"/>
                      </a:endParaRPr>
                    </a:p>
                  </a:txBody>
                  <a:tcPr marL="9525" marR="9525" marT="9525" marB="0" anchor="b"/>
                </a:tc>
                <a:tc>
                  <a:txBody>
                    <a:bodyPr/>
                    <a:lstStyle/>
                    <a:p>
                      <a:pPr algn="ctr" fontAlgn="b"/>
                      <a:r>
                        <a:rPr lang="en-US" sz="1800" u="none" strike="noStrike" dirty="0">
                          <a:effectLst/>
                        </a:rPr>
                        <a:t>FY13</a:t>
                      </a:r>
                      <a:endParaRPr lang="en-US" sz="1800" b="0" i="0" u="none" strike="noStrike" dirty="0">
                        <a:solidFill>
                          <a:srgbClr val="000000"/>
                        </a:solidFill>
                        <a:effectLst/>
                        <a:latin typeface="Calibri"/>
                      </a:endParaRPr>
                    </a:p>
                  </a:txBody>
                  <a:tcPr marL="9525" marR="9525" marT="9525" marB="0" anchor="b"/>
                </a:tc>
                <a:tc>
                  <a:txBody>
                    <a:bodyPr/>
                    <a:lstStyle/>
                    <a:p>
                      <a:pPr algn="ctr" fontAlgn="b"/>
                      <a:r>
                        <a:rPr lang="en-US" sz="1800" u="none" strike="noStrike">
                          <a:effectLst/>
                        </a:rPr>
                        <a:t>FY14</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a:effectLst/>
                        </a:rPr>
                        <a:t>FY15</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a:effectLst/>
                        </a:rPr>
                        <a:t>FY16</a:t>
                      </a:r>
                      <a:endParaRPr lang="en-US" sz="1800" b="0" i="0" u="none" strike="noStrike">
                        <a:solidFill>
                          <a:srgbClr val="000000"/>
                        </a:solidFill>
                        <a:effectLst/>
                        <a:latin typeface="Calibri"/>
                      </a:endParaRPr>
                    </a:p>
                  </a:txBody>
                  <a:tcPr marL="9525" marR="9525" marT="9525" marB="0" anchor="b"/>
                </a:tc>
              </a:tr>
              <a:tr h="190500">
                <a:tc>
                  <a:txBody>
                    <a:bodyPr/>
                    <a:lstStyle/>
                    <a:p>
                      <a:pPr algn="l" fontAlgn="b"/>
                      <a:r>
                        <a:rPr lang="en-US" sz="1800" u="none" strike="noStrike" dirty="0" smtClean="0">
                          <a:effectLst/>
                        </a:rPr>
                        <a:t>ME</a:t>
                      </a:r>
                      <a:r>
                        <a:rPr lang="en-US" sz="1800" u="none" strike="noStrike" baseline="30000" dirty="0" smtClean="0">
                          <a:solidFill>
                            <a:srgbClr val="0000FF"/>
                          </a:solidFill>
                          <a:effectLst/>
                        </a:rPr>
                        <a:t>#</a:t>
                      </a:r>
                      <a:endParaRPr lang="en-US" sz="1800" b="0" i="0" u="none" strike="noStrike" baseline="30000" dirty="0">
                        <a:solidFill>
                          <a:srgbClr val="0000FF"/>
                        </a:solidFill>
                        <a:effectLst/>
                        <a:latin typeface="Calibri"/>
                      </a:endParaRPr>
                    </a:p>
                  </a:txBody>
                  <a:tcPr marL="9525" marR="9525" marT="9525" marB="0" anchor="b"/>
                </a:tc>
                <a:tc>
                  <a:txBody>
                    <a:bodyPr/>
                    <a:lstStyle/>
                    <a:p>
                      <a:pPr algn="ctr" fontAlgn="b"/>
                      <a:r>
                        <a:rPr lang="en-US" sz="1800" u="none" strike="noStrike">
                          <a:effectLst/>
                        </a:rPr>
                        <a:t>0.00</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dirty="0" smtClean="0">
                          <a:effectLst/>
                        </a:rPr>
                        <a:t>0.12</a:t>
                      </a:r>
                      <a:endParaRPr lang="en-US" sz="1800" b="0" i="0" u="none" strike="noStrike" dirty="0">
                        <a:solidFill>
                          <a:srgbClr val="000000"/>
                        </a:solidFill>
                        <a:effectLst/>
                        <a:latin typeface="Calibri"/>
                      </a:endParaRPr>
                    </a:p>
                  </a:txBody>
                  <a:tcPr marL="9525" marR="9525" marT="9525" marB="0" anchor="b"/>
                </a:tc>
                <a:tc>
                  <a:txBody>
                    <a:bodyPr/>
                    <a:lstStyle/>
                    <a:p>
                      <a:pPr algn="ctr" fontAlgn="b"/>
                      <a:r>
                        <a:rPr lang="en-US" sz="1800" u="none" strike="noStrike">
                          <a:effectLst/>
                        </a:rPr>
                        <a:t>0</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a:effectLst/>
                        </a:rPr>
                        <a:t>0</a:t>
                      </a:r>
                      <a:endParaRPr lang="en-US" sz="1800" b="0" i="0" u="none" strike="noStrike">
                        <a:solidFill>
                          <a:srgbClr val="000000"/>
                        </a:solidFill>
                        <a:effectLst/>
                        <a:latin typeface="Calibri"/>
                      </a:endParaRPr>
                    </a:p>
                  </a:txBody>
                  <a:tcPr marL="9525" marR="9525" marT="9525" marB="0" anchor="b"/>
                </a:tc>
              </a:tr>
              <a:tr h="190500">
                <a:tc>
                  <a:txBody>
                    <a:bodyPr/>
                    <a:lstStyle/>
                    <a:p>
                      <a:pPr algn="l" fontAlgn="b"/>
                      <a:r>
                        <a:rPr lang="en-US" sz="1800" u="none" strike="noStrike" dirty="0" smtClean="0">
                          <a:effectLst/>
                        </a:rPr>
                        <a:t>MD</a:t>
                      </a:r>
                      <a:r>
                        <a:rPr lang="en-US" sz="1800" u="none" strike="noStrike" baseline="30000" dirty="0" smtClean="0">
                          <a:solidFill>
                            <a:srgbClr val="0000FF"/>
                          </a:solidFill>
                          <a:effectLst/>
                        </a:rPr>
                        <a:t>#</a:t>
                      </a:r>
                      <a:endParaRPr lang="en-US" sz="1800" b="0" i="0" u="none" strike="noStrike" dirty="0">
                        <a:solidFill>
                          <a:srgbClr val="0000FF"/>
                        </a:solidFill>
                        <a:effectLst/>
                        <a:latin typeface="Calibri"/>
                      </a:endParaRPr>
                    </a:p>
                  </a:txBody>
                  <a:tcPr marL="9525" marR="9525" marT="9525" marB="0" anchor="b"/>
                </a:tc>
                <a:tc>
                  <a:txBody>
                    <a:bodyPr/>
                    <a:lstStyle/>
                    <a:p>
                      <a:pPr algn="ctr" fontAlgn="b"/>
                      <a:r>
                        <a:rPr lang="en-US" sz="1800" u="none" strike="noStrike">
                          <a:effectLst/>
                        </a:rPr>
                        <a:t>0.05</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dirty="0" smtClean="0">
                          <a:effectLst/>
                        </a:rPr>
                        <a:t>0.54</a:t>
                      </a:r>
                      <a:endParaRPr lang="en-US" sz="1800" b="0" i="0" u="none" strike="noStrike" dirty="0">
                        <a:solidFill>
                          <a:srgbClr val="000000"/>
                        </a:solidFill>
                        <a:effectLst/>
                        <a:latin typeface="Calibri"/>
                      </a:endParaRPr>
                    </a:p>
                  </a:txBody>
                  <a:tcPr marL="9525" marR="9525" marT="9525" marB="0" anchor="b"/>
                </a:tc>
                <a:tc>
                  <a:txBody>
                    <a:bodyPr/>
                    <a:lstStyle/>
                    <a:p>
                      <a:pPr algn="ctr" fontAlgn="b"/>
                      <a:r>
                        <a:rPr lang="en-US" sz="1800" u="none" strike="noStrike">
                          <a:effectLst/>
                        </a:rPr>
                        <a:t>0</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a:effectLst/>
                        </a:rPr>
                        <a:t>0</a:t>
                      </a:r>
                      <a:endParaRPr lang="en-US" sz="1800" b="0" i="0" u="none" strike="noStrike">
                        <a:solidFill>
                          <a:srgbClr val="000000"/>
                        </a:solidFill>
                        <a:effectLst/>
                        <a:latin typeface="Calibri"/>
                      </a:endParaRPr>
                    </a:p>
                  </a:txBody>
                  <a:tcPr marL="9525" marR="9525" marT="9525" marB="0" anchor="b"/>
                </a:tc>
              </a:tr>
              <a:tr h="190500">
                <a:tc>
                  <a:txBody>
                    <a:bodyPr/>
                    <a:lstStyle/>
                    <a:p>
                      <a:pPr algn="l" fontAlgn="b"/>
                      <a:r>
                        <a:rPr lang="en-US" sz="1800" u="none" strike="noStrike" dirty="0" smtClean="0">
                          <a:effectLst/>
                        </a:rPr>
                        <a:t>MT</a:t>
                      </a:r>
                      <a:r>
                        <a:rPr lang="en-US" sz="1800" u="none" strike="noStrike" baseline="30000" dirty="0" smtClean="0">
                          <a:solidFill>
                            <a:srgbClr val="0000FF"/>
                          </a:solidFill>
                          <a:effectLst/>
                        </a:rPr>
                        <a:t>#</a:t>
                      </a:r>
                      <a:endParaRPr lang="en-US" sz="1800" b="0" i="0" u="none" strike="noStrike" dirty="0">
                        <a:solidFill>
                          <a:srgbClr val="0000FF"/>
                        </a:solidFill>
                        <a:effectLst/>
                        <a:latin typeface="Calibri"/>
                      </a:endParaRPr>
                    </a:p>
                  </a:txBody>
                  <a:tcPr marL="9525" marR="9525" marT="9525" marB="0" anchor="b"/>
                </a:tc>
                <a:tc>
                  <a:txBody>
                    <a:bodyPr/>
                    <a:lstStyle/>
                    <a:p>
                      <a:pPr algn="ctr" fontAlgn="b"/>
                      <a:r>
                        <a:rPr lang="en-US" sz="1800" u="none" strike="noStrike">
                          <a:effectLst/>
                        </a:rPr>
                        <a:t>0.00</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dirty="0" smtClean="0">
                          <a:effectLst/>
                        </a:rPr>
                        <a:t>0.66</a:t>
                      </a:r>
                      <a:endParaRPr lang="en-US" sz="1800" b="0" i="0" u="none" strike="noStrike" dirty="0">
                        <a:solidFill>
                          <a:srgbClr val="000000"/>
                        </a:solidFill>
                        <a:effectLst/>
                        <a:latin typeface="Calibri"/>
                      </a:endParaRPr>
                    </a:p>
                  </a:txBody>
                  <a:tcPr marL="9525" marR="9525" marT="9525" marB="0" anchor="b"/>
                </a:tc>
                <a:tc>
                  <a:txBody>
                    <a:bodyPr/>
                    <a:lstStyle/>
                    <a:p>
                      <a:pPr algn="ctr" fontAlgn="b"/>
                      <a:r>
                        <a:rPr lang="en-US" sz="1800" u="none" strike="noStrike">
                          <a:effectLst/>
                        </a:rPr>
                        <a:t>0</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a:effectLst/>
                        </a:rPr>
                        <a:t>0</a:t>
                      </a:r>
                      <a:endParaRPr lang="en-US" sz="1800" b="0" i="0" u="none" strike="noStrike">
                        <a:solidFill>
                          <a:srgbClr val="000000"/>
                        </a:solidFill>
                        <a:effectLst/>
                        <a:latin typeface="Calibri"/>
                      </a:endParaRPr>
                    </a:p>
                  </a:txBody>
                  <a:tcPr marL="9525" marR="9525" marT="9525" marB="0" anchor="b"/>
                </a:tc>
              </a:tr>
              <a:tr h="190500">
                <a:tc>
                  <a:txBody>
                    <a:bodyPr/>
                    <a:lstStyle/>
                    <a:p>
                      <a:pPr algn="l" fontAlgn="b"/>
                      <a:r>
                        <a:rPr lang="en-US" sz="1800" u="none" strike="noStrike">
                          <a:effectLst/>
                        </a:rPr>
                        <a:t>EE</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a:effectLst/>
                        </a:rPr>
                        <a:t>0.12</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a:effectLst/>
                        </a:rPr>
                        <a:t>1.19</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a:effectLst/>
                        </a:rPr>
                        <a:t>0</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a:effectLst/>
                        </a:rPr>
                        <a:t>0</a:t>
                      </a:r>
                      <a:endParaRPr lang="en-US" sz="1800" b="0" i="0" u="none" strike="noStrike">
                        <a:solidFill>
                          <a:srgbClr val="000000"/>
                        </a:solidFill>
                        <a:effectLst/>
                        <a:latin typeface="Calibri"/>
                      </a:endParaRPr>
                    </a:p>
                  </a:txBody>
                  <a:tcPr marL="9525" marR="9525" marT="9525" marB="0" anchor="b"/>
                </a:tc>
              </a:tr>
              <a:tr h="190500">
                <a:tc>
                  <a:txBody>
                    <a:bodyPr/>
                    <a:lstStyle/>
                    <a:p>
                      <a:pPr algn="l" fontAlgn="b"/>
                      <a:r>
                        <a:rPr lang="en-US" sz="1800" u="none" strike="noStrike">
                          <a:effectLst/>
                        </a:rPr>
                        <a:t>ET</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a:effectLst/>
                        </a:rPr>
                        <a:t>0.02</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a:effectLst/>
                        </a:rPr>
                        <a:t>0.07</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a:effectLst/>
                        </a:rPr>
                        <a:t>0</a:t>
                      </a:r>
                      <a:endParaRPr lang="en-US" sz="1800" b="0" i="0" u="none" strike="noStrike">
                        <a:solidFill>
                          <a:srgbClr val="000000"/>
                        </a:solidFill>
                        <a:effectLst/>
                        <a:latin typeface="Calibri"/>
                      </a:endParaRPr>
                    </a:p>
                  </a:txBody>
                  <a:tcPr marL="9525" marR="9525" marT="9525" marB="0" anchor="b"/>
                </a:tc>
                <a:tc>
                  <a:txBody>
                    <a:bodyPr/>
                    <a:lstStyle/>
                    <a:p>
                      <a:pPr algn="ctr" fontAlgn="b"/>
                      <a:r>
                        <a:rPr lang="en-US" sz="1800" u="none" strike="noStrike" dirty="0">
                          <a:effectLst/>
                        </a:rPr>
                        <a:t>0</a:t>
                      </a:r>
                      <a:endParaRPr lang="en-US" sz="1800" b="0" i="0" u="none" strike="noStrike" dirty="0">
                        <a:solidFill>
                          <a:srgbClr val="000000"/>
                        </a:solidFill>
                        <a:effectLst/>
                        <a:latin typeface="Calibri"/>
                      </a:endParaRPr>
                    </a:p>
                  </a:txBody>
                  <a:tcPr marL="9525" marR="9525" marT="9525" marB="0" anchor="b"/>
                </a:tc>
              </a:tr>
            </a:tbl>
          </a:graphicData>
        </a:graphic>
      </p:graphicFrame>
      <p:sp>
        <p:nvSpPr>
          <p:cNvPr id="4" name="TextBox 3"/>
          <p:cNvSpPr txBox="1"/>
          <p:nvPr/>
        </p:nvSpPr>
        <p:spPr>
          <a:xfrm>
            <a:off x="669471" y="1594373"/>
            <a:ext cx="3499758" cy="1815882"/>
          </a:xfrm>
          <a:prstGeom prst="rect">
            <a:avLst/>
          </a:prstGeom>
          <a:noFill/>
        </p:spPr>
        <p:txBody>
          <a:bodyPr wrap="square" rtlCol="0">
            <a:spAutoFit/>
          </a:bodyPr>
          <a:lstStyle/>
          <a:p>
            <a:r>
              <a:rPr lang="en-US" sz="1600" dirty="0" smtClean="0">
                <a:solidFill>
                  <a:srgbClr val="C00000"/>
                </a:solidFill>
              </a:rPr>
              <a:t>Electrical Engineering</a:t>
            </a:r>
          </a:p>
          <a:p>
            <a:r>
              <a:rPr lang="en-US" sz="1600" dirty="0" smtClean="0"/>
              <a:t>Ryan </a:t>
            </a:r>
            <a:r>
              <a:rPr lang="en-US" sz="1600" dirty="0" smtClean="0"/>
              <a:t>Herbst(EE)</a:t>
            </a:r>
            <a:r>
              <a:rPr lang="en-US" sz="1600" dirty="0" smtClean="0">
                <a:solidFill>
                  <a:srgbClr val="00B050"/>
                </a:solidFill>
              </a:rPr>
              <a:t>*</a:t>
            </a:r>
            <a:r>
              <a:rPr lang="en-US" sz="1600" dirty="0" smtClean="0"/>
              <a:t>, </a:t>
            </a:r>
            <a:r>
              <a:rPr lang="en-US" sz="1600" dirty="0" smtClean="0"/>
              <a:t>Ben </a:t>
            </a:r>
            <a:r>
              <a:rPr lang="en-US" sz="1600" dirty="0" smtClean="0"/>
              <a:t>Reese(EE)</a:t>
            </a:r>
            <a:endParaRPr lang="en-US" sz="1600" dirty="0" smtClean="0"/>
          </a:p>
          <a:p>
            <a:endParaRPr lang="en-US" sz="1600" dirty="0"/>
          </a:p>
          <a:p>
            <a:r>
              <a:rPr lang="en-US" sz="1600" dirty="0" smtClean="0">
                <a:solidFill>
                  <a:srgbClr val="C00000"/>
                </a:solidFill>
              </a:rPr>
              <a:t>Mechanical Engineering</a:t>
            </a:r>
          </a:p>
          <a:p>
            <a:r>
              <a:rPr lang="en-US" sz="1600" dirty="0" smtClean="0"/>
              <a:t>Marco </a:t>
            </a:r>
            <a:r>
              <a:rPr lang="en-US" sz="1600" dirty="0" smtClean="0"/>
              <a:t>Oriunno(ME)</a:t>
            </a:r>
            <a:r>
              <a:rPr lang="en-US" sz="1600" dirty="0" smtClean="0">
                <a:solidFill>
                  <a:srgbClr val="00B050"/>
                </a:solidFill>
              </a:rPr>
              <a:t>*</a:t>
            </a:r>
            <a:r>
              <a:rPr lang="en-US" sz="1600" dirty="0" smtClean="0"/>
              <a:t>, </a:t>
            </a:r>
            <a:r>
              <a:rPr lang="en-US" sz="1600" dirty="0" smtClean="0"/>
              <a:t>Shawn </a:t>
            </a:r>
            <a:r>
              <a:rPr lang="en-US" sz="1600" dirty="0" smtClean="0"/>
              <a:t>Osier(ME), </a:t>
            </a:r>
            <a:r>
              <a:rPr lang="en-US" sz="1600" dirty="0" smtClean="0"/>
              <a:t>Matt </a:t>
            </a:r>
            <a:r>
              <a:rPr lang="en-US" sz="1600" dirty="0" smtClean="0"/>
              <a:t>McCulloch(MT)</a:t>
            </a:r>
            <a:r>
              <a:rPr lang="en-US" sz="1600" dirty="0" smtClean="0">
                <a:solidFill>
                  <a:srgbClr val="00B050"/>
                </a:solidFill>
              </a:rPr>
              <a:t>*</a:t>
            </a:r>
            <a:r>
              <a:rPr lang="en-US" sz="1600" dirty="0" smtClean="0"/>
              <a:t>, </a:t>
            </a:r>
            <a:r>
              <a:rPr lang="en-US" sz="1600" dirty="0" smtClean="0"/>
              <a:t>Matt </a:t>
            </a:r>
            <a:r>
              <a:rPr lang="en-US" sz="1600" dirty="0" smtClean="0"/>
              <a:t>Swift(MD)</a:t>
            </a:r>
            <a:endParaRPr lang="en-US" sz="1600" dirty="0"/>
          </a:p>
        </p:txBody>
      </p:sp>
      <p:sp>
        <p:nvSpPr>
          <p:cNvPr id="5" name="TextBox 4"/>
          <p:cNvSpPr txBox="1"/>
          <p:nvPr/>
        </p:nvSpPr>
        <p:spPr>
          <a:xfrm>
            <a:off x="154455" y="6301994"/>
            <a:ext cx="3155736" cy="369332"/>
          </a:xfrm>
          <a:prstGeom prst="rect">
            <a:avLst/>
          </a:prstGeom>
          <a:noFill/>
        </p:spPr>
        <p:txBody>
          <a:bodyPr wrap="none" rtlCol="0">
            <a:spAutoFit/>
          </a:bodyPr>
          <a:lstStyle/>
          <a:p>
            <a:r>
              <a:rPr lang="en-US" dirty="0" smtClean="0">
                <a:solidFill>
                  <a:srgbClr val="00B050"/>
                </a:solidFill>
              </a:rPr>
              <a:t>* </a:t>
            </a:r>
            <a:r>
              <a:rPr lang="en-US" dirty="0">
                <a:solidFill>
                  <a:srgbClr val="00B050"/>
                </a:solidFill>
              </a:rPr>
              <a:t>P</a:t>
            </a:r>
            <a:r>
              <a:rPr lang="en-US" dirty="0" smtClean="0">
                <a:solidFill>
                  <a:srgbClr val="00B050"/>
                </a:solidFill>
              </a:rPr>
              <a:t>articipated in the Test Run</a:t>
            </a:r>
            <a:endParaRPr lang="en-US" dirty="0">
              <a:solidFill>
                <a:srgbClr val="00B050"/>
              </a:solidFill>
            </a:endParaRPr>
          </a:p>
        </p:txBody>
      </p:sp>
      <p:sp>
        <p:nvSpPr>
          <p:cNvPr id="11" name="TextBox 10"/>
          <p:cNvSpPr txBox="1"/>
          <p:nvPr/>
        </p:nvSpPr>
        <p:spPr>
          <a:xfrm>
            <a:off x="398414" y="4078906"/>
            <a:ext cx="4041872" cy="1815882"/>
          </a:xfrm>
          <a:prstGeom prst="rect">
            <a:avLst/>
          </a:prstGeom>
          <a:noFill/>
        </p:spPr>
        <p:txBody>
          <a:bodyPr wrap="square" rtlCol="0">
            <a:spAutoFit/>
          </a:bodyPr>
          <a:lstStyle/>
          <a:p>
            <a:r>
              <a:rPr lang="en-US" sz="1600" dirty="0" smtClean="0">
                <a:solidFill>
                  <a:srgbClr val="C00000"/>
                </a:solidFill>
              </a:rPr>
              <a:t>Electrical Engineering</a:t>
            </a:r>
          </a:p>
          <a:p>
            <a:r>
              <a:rPr lang="en-US" sz="1600" dirty="0" smtClean="0"/>
              <a:t>Ben </a:t>
            </a:r>
            <a:r>
              <a:rPr lang="en-US" sz="1600" dirty="0" err="1" smtClean="0"/>
              <a:t>Raydo</a:t>
            </a:r>
            <a:r>
              <a:rPr lang="en-US" sz="1600" dirty="0" smtClean="0"/>
              <a:t>(EE)</a:t>
            </a:r>
            <a:r>
              <a:rPr lang="en-US" sz="1600" dirty="0" smtClean="0">
                <a:solidFill>
                  <a:srgbClr val="00B050"/>
                </a:solidFill>
              </a:rPr>
              <a:t>*</a:t>
            </a:r>
            <a:r>
              <a:rPr lang="en-US" sz="1600" dirty="0" smtClean="0"/>
              <a:t>, </a:t>
            </a:r>
            <a:r>
              <a:rPr lang="en-US" sz="1600" dirty="0" smtClean="0"/>
              <a:t>Scott </a:t>
            </a:r>
            <a:r>
              <a:rPr lang="en-US" sz="1600" dirty="0" err="1" smtClean="0"/>
              <a:t>Kaneta</a:t>
            </a:r>
            <a:r>
              <a:rPr lang="en-US" sz="1600" dirty="0" smtClean="0"/>
              <a:t>(EE)</a:t>
            </a:r>
            <a:r>
              <a:rPr lang="en-US" sz="1600" dirty="0" smtClean="0">
                <a:solidFill>
                  <a:srgbClr val="00B050"/>
                </a:solidFill>
              </a:rPr>
              <a:t>*</a:t>
            </a:r>
            <a:r>
              <a:rPr lang="en-US" sz="1600" dirty="0" smtClean="0"/>
              <a:t>, </a:t>
            </a:r>
            <a:r>
              <a:rPr lang="en-US" sz="1600" dirty="0" smtClean="0"/>
              <a:t>Chris </a:t>
            </a:r>
            <a:r>
              <a:rPr lang="en-US" sz="1600" dirty="0" smtClean="0"/>
              <a:t>Cuevas(EE)</a:t>
            </a:r>
            <a:r>
              <a:rPr lang="en-US" sz="1600" dirty="0" smtClean="0">
                <a:solidFill>
                  <a:srgbClr val="00B050"/>
                </a:solidFill>
              </a:rPr>
              <a:t>*</a:t>
            </a:r>
            <a:r>
              <a:rPr lang="en-US" sz="1600" dirty="0" smtClean="0"/>
              <a:t>, </a:t>
            </a:r>
            <a:r>
              <a:rPr lang="en-US" sz="1600" dirty="0" err="1" smtClean="0"/>
              <a:t>Nerses</a:t>
            </a:r>
            <a:r>
              <a:rPr lang="en-US" sz="1600" dirty="0"/>
              <a:t> </a:t>
            </a:r>
            <a:r>
              <a:rPr lang="en-US" sz="1600" dirty="0" err="1" smtClean="0"/>
              <a:t>Gevorgyan</a:t>
            </a:r>
            <a:r>
              <a:rPr lang="en-US" sz="1600" dirty="0" smtClean="0"/>
              <a:t>(EE)</a:t>
            </a:r>
            <a:r>
              <a:rPr lang="en-US" sz="1600" dirty="0" smtClean="0">
                <a:solidFill>
                  <a:srgbClr val="00B050"/>
                </a:solidFill>
              </a:rPr>
              <a:t>*</a:t>
            </a:r>
            <a:r>
              <a:rPr lang="en-US" sz="1600" dirty="0" smtClean="0"/>
              <a:t>, </a:t>
            </a:r>
            <a:r>
              <a:rPr lang="en-US" sz="1600" dirty="0" err="1"/>
              <a:t>K</a:t>
            </a:r>
            <a:r>
              <a:rPr lang="en-US" sz="1600" dirty="0" err="1" smtClean="0"/>
              <a:t>rister</a:t>
            </a:r>
            <a:r>
              <a:rPr lang="en-US" sz="1600" dirty="0" smtClean="0"/>
              <a:t> </a:t>
            </a:r>
            <a:r>
              <a:rPr lang="en-US" sz="1600" dirty="0" err="1" smtClean="0"/>
              <a:t>Bruhwel</a:t>
            </a:r>
            <a:r>
              <a:rPr lang="en-US" sz="1600" dirty="0"/>
              <a:t>(</a:t>
            </a:r>
            <a:r>
              <a:rPr lang="en-US" sz="1600" dirty="0" smtClean="0"/>
              <a:t>ET)</a:t>
            </a:r>
            <a:r>
              <a:rPr lang="en-US" sz="1600" dirty="0" smtClean="0">
                <a:solidFill>
                  <a:srgbClr val="00B050"/>
                </a:solidFill>
              </a:rPr>
              <a:t>*</a:t>
            </a:r>
            <a:r>
              <a:rPr lang="en-US" sz="1600" dirty="0" smtClean="0"/>
              <a:t> </a:t>
            </a:r>
            <a:endParaRPr lang="en-US" sz="1600" dirty="0" smtClean="0"/>
          </a:p>
          <a:p>
            <a:endParaRPr lang="en-US" sz="1600" dirty="0"/>
          </a:p>
          <a:p>
            <a:r>
              <a:rPr lang="en-US" sz="1600" dirty="0" smtClean="0">
                <a:solidFill>
                  <a:srgbClr val="C00000"/>
                </a:solidFill>
              </a:rPr>
              <a:t>Mechanical Engineering</a:t>
            </a:r>
          </a:p>
          <a:p>
            <a:r>
              <a:rPr lang="en-US" sz="1600" dirty="0" smtClean="0"/>
              <a:t>Hall-B Engineering Team</a:t>
            </a:r>
            <a:r>
              <a:rPr lang="en-US" sz="1600" dirty="0" smtClean="0">
                <a:solidFill>
                  <a:srgbClr val="00B050"/>
                </a:solidFill>
              </a:rPr>
              <a:t>*</a:t>
            </a:r>
            <a:endParaRPr lang="en-US" sz="1600" dirty="0">
              <a:solidFill>
                <a:srgbClr val="00B050"/>
              </a:solidFill>
            </a:endParaRPr>
          </a:p>
        </p:txBody>
      </p:sp>
      <p:cxnSp>
        <p:nvCxnSpPr>
          <p:cNvPr id="7" name="Straight Connector 6"/>
          <p:cNvCxnSpPr/>
          <p:nvPr/>
        </p:nvCxnSpPr>
        <p:spPr>
          <a:xfrm>
            <a:off x="332014" y="3812595"/>
            <a:ext cx="8322129"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4960560" y="6163493"/>
            <a:ext cx="3389326" cy="276999"/>
          </a:xfrm>
          <a:prstGeom prst="rect">
            <a:avLst/>
          </a:prstGeom>
          <a:noFill/>
        </p:spPr>
        <p:txBody>
          <a:bodyPr wrap="none" rtlCol="0">
            <a:spAutoFit/>
          </a:bodyPr>
          <a:lstStyle/>
          <a:p>
            <a:r>
              <a:rPr lang="en-US" sz="1200" baseline="30000" dirty="0" smtClean="0">
                <a:solidFill>
                  <a:srgbClr val="0000FF"/>
                </a:solidFill>
              </a:rPr>
              <a:t># </a:t>
            </a:r>
            <a:r>
              <a:rPr lang="en-US" sz="1200" dirty="0" smtClean="0">
                <a:solidFill>
                  <a:srgbClr val="0000FF"/>
                </a:solidFill>
              </a:rPr>
              <a:t>Increase w.r.t. the Proposal, due to the Alcove</a:t>
            </a:r>
            <a:endParaRPr lang="en-US" sz="1200" dirty="0">
              <a:solidFill>
                <a:srgbClr val="0000FF"/>
              </a:solidFill>
            </a:endParaRPr>
          </a:p>
        </p:txBody>
      </p:sp>
    </p:spTree>
    <p:extLst>
      <p:ext uri="{BB962C8B-B14F-4D97-AF65-F5344CB8AC3E}">
        <p14:creationId xmlns:p14="http://schemas.microsoft.com/office/powerpoint/2010/main" val="185889621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27</a:t>
            </a:fld>
            <a:endParaRPr lang="en-US" dirty="0"/>
          </a:p>
        </p:txBody>
      </p:sp>
      <p:sp>
        <p:nvSpPr>
          <p:cNvPr id="3" name="Title 2"/>
          <p:cNvSpPr>
            <a:spLocks noGrp="1"/>
          </p:cNvSpPr>
          <p:nvPr>
            <p:ph type="title"/>
          </p:nvPr>
        </p:nvSpPr>
        <p:spPr/>
        <p:txBody>
          <a:bodyPr/>
          <a:lstStyle/>
          <a:p>
            <a:r>
              <a:rPr lang="en-US" dirty="0"/>
              <a:t>Risk Management</a:t>
            </a:r>
          </a:p>
        </p:txBody>
      </p:sp>
      <p:graphicFrame>
        <p:nvGraphicFramePr>
          <p:cNvPr id="5" name="Content Placeholder 4"/>
          <p:cNvGraphicFramePr>
            <a:graphicFrameLocks noGrp="1"/>
          </p:cNvGraphicFramePr>
          <p:nvPr>
            <p:ph sz="quarter" idx="14"/>
            <p:extLst>
              <p:ext uri="{D42A27DB-BD31-4B8C-83A1-F6EECF244321}">
                <p14:modId xmlns:p14="http://schemas.microsoft.com/office/powerpoint/2010/main" val="768231200"/>
              </p:ext>
            </p:extLst>
          </p:nvPr>
        </p:nvGraphicFramePr>
        <p:xfrm>
          <a:off x="446926" y="1325367"/>
          <a:ext cx="8075488" cy="5191848"/>
        </p:xfrm>
        <a:graphic>
          <a:graphicData uri="http://schemas.openxmlformats.org/drawingml/2006/table">
            <a:tbl>
              <a:tblPr firstRow="1" bandCol="1">
                <a:tableStyleId>{5C22544A-7EE6-4342-B048-85BDC9FD1C3A}</a:tableStyleId>
              </a:tblPr>
              <a:tblGrid>
                <a:gridCol w="3418075"/>
                <a:gridCol w="2282882"/>
                <a:gridCol w="2374531"/>
              </a:tblGrid>
              <a:tr h="182910">
                <a:tc>
                  <a:txBody>
                    <a:bodyPr/>
                    <a:lstStyle/>
                    <a:p>
                      <a:pPr algn="ctr" fontAlgn="ctr"/>
                      <a:r>
                        <a:rPr lang="en-US" sz="800" u="none" strike="noStrike" dirty="0">
                          <a:effectLst/>
                        </a:rPr>
                        <a:t>Failure </a:t>
                      </a:r>
                      <a:r>
                        <a:rPr lang="en-US" sz="800" u="none" strike="noStrike" dirty="0" smtClean="0">
                          <a:effectLst/>
                        </a:rPr>
                        <a:t>Mode</a:t>
                      </a:r>
                      <a:endParaRPr lang="en-US" sz="800" b="1" i="0" u="none" strike="noStrike" dirty="0">
                        <a:solidFill>
                          <a:srgbClr val="000000"/>
                        </a:solidFill>
                        <a:effectLst/>
                        <a:latin typeface="Calibri"/>
                      </a:endParaRPr>
                    </a:p>
                  </a:txBody>
                  <a:tcPr marL="4495" marR="4495" marT="4495" marB="0" anchor="ctr"/>
                </a:tc>
                <a:tc>
                  <a:txBody>
                    <a:bodyPr/>
                    <a:lstStyle/>
                    <a:p>
                      <a:pPr algn="ctr" fontAlgn="ctr"/>
                      <a:r>
                        <a:rPr lang="en-US" sz="800" u="none" strike="noStrike" dirty="0" smtClean="0">
                          <a:effectLst/>
                        </a:rPr>
                        <a:t>Consequence</a:t>
                      </a:r>
                      <a:endParaRPr lang="en-US" sz="800" b="1" i="0" u="none" strike="noStrike" dirty="0">
                        <a:solidFill>
                          <a:srgbClr val="000000"/>
                        </a:solidFill>
                        <a:effectLst/>
                        <a:latin typeface="Calibri"/>
                      </a:endParaRPr>
                    </a:p>
                  </a:txBody>
                  <a:tcPr marL="4495" marR="4495" marT="4495" marB="0" anchor="ctr"/>
                </a:tc>
                <a:tc>
                  <a:txBody>
                    <a:bodyPr/>
                    <a:lstStyle/>
                    <a:p>
                      <a:pPr algn="ctr" fontAlgn="ctr"/>
                      <a:r>
                        <a:rPr lang="en-US" sz="800" u="none" strike="noStrike" dirty="0" smtClean="0">
                          <a:effectLst/>
                        </a:rPr>
                        <a:t>Mitigation</a:t>
                      </a:r>
                      <a:endParaRPr lang="en-US" sz="800" b="1" i="0" u="none" strike="noStrike" dirty="0">
                        <a:solidFill>
                          <a:srgbClr val="000000"/>
                        </a:solidFill>
                        <a:effectLst/>
                        <a:latin typeface="Calibri"/>
                      </a:endParaRPr>
                    </a:p>
                  </a:txBody>
                  <a:tcPr marL="4495" marR="4495" marT="4495" marB="0" anchor="ctr"/>
                </a:tc>
              </a:tr>
              <a:tr h="147986">
                <a:tc>
                  <a:txBody>
                    <a:bodyPr/>
                    <a:lstStyle/>
                    <a:p>
                      <a:pPr algn="l" fontAlgn="ctr"/>
                      <a:r>
                        <a:rPr lang="en-US" sz="800" b="1" u="none" strike="noStrike" dirty="0" smtClean="0">
                          <a:effectLst/>
                        </a:rPr>
                        <a:t>Equipment</a:t>
                      </a:r>
                      <a:endParaRPr lang="en-US" sz="800" b="1" i="0" u="none" strike="noStrike" dirty="0">
                        <a:solidFill>
                          <a:srgbClr val="000000"/>
                        </a:solidFill>
                        <a:effectLst/>
                        <a:latin typeface="Calibri"/>
                      </a:endParaRPr>
                    </a:p>
                  </a:txBody>
                  <a:tcPr marL="4495" marR="4495" marT="4495" marB="0" anchor="ctr"/>
                </a:tc>
                <a:tc>
                  <a:txBody>
                    <a:bodyPr/>
                    <a:lstStyle/>
                    <a:p>
                      <a:pPr algn="l" fontAlgn="ctr"/>
                      <a:endParaRPr lang="en-US" sz="800" b="1" i="0" u="none" strike="noStrike">
                        <a:solidFill>
                          <a:srgbClr val="000000"/>
                        </a:solidFill>
                        <a:effectLst/>
                        <a:latin typeface="Calibri"/>
                      </a:endParaRPr>
                    </a:p>
                  </a:txBody>
                  <a:tcPr marL="4495" marR="4495" marT="4495" marB="0" anchor="ctr"/>
                </a:tc>
                <a:tc>
                  <a:txBody>
                    <a:bodyPr/>
                    <a:lstStyle/>
                    <a:p>
                      <a:pPr algn="l" fontAlgn="ctr"/>
                      <a:endParaRPr lang="en-US" sz="800" b="1" i="0" u="none" strike="noStrike">
                        <a:solidFill>
                          <a:srgbClr val="000000"/>
                        </a:solidFill>
                        <a:effectLst/>
                        <a:latin typeface="Calibri"/>
                      </a:endParaRPr>
                    </a:p>
                  </a:txBody>
                  <a:tcPr marL="4495" marR="4495" marT="4495" marB="0" anchor="ctr"/>
                </a:tc>
              </a:tr>
              <a:tr h="147986">
                <a:tc>
                  <a:txBody>
                    <a:bodyPr/>
                    <a:lstStyle/>
                    <a:p>
                      <a:pPr algn="l" fontAlgn="ctr"/>
                      <a:r>
                        <a:rPr lang="en-US" sz="800" u="none" strike="noStrike" dirty="0">
                          <a:effectLst/>
                        </a:rPr>
                        <a:t> Beam damages silicon or </a:t>
                      </a:r>
                      <a:r>
                        <a:rPr lang="en-US" sz="800" u="none" strike="noStrike" dirty="0" smtClean="0">
                          <a:effectLst/>
                        </a:rPr>
                        <a:t>ECAL </a:t>
                      </a:r>
                      <a:r>
                        <a:rPr lang="en-US" sz="800" u="none" strike="noStrike" dirty="0">
                          <a:effectLst/>
                        </a:rPr>
                        <a:t>in electron commissioning </a:t>
                      </a:r>
                      <a:endParaRPr lang="en-US" sz="800" b="0" i="0" u="none" strike="noStrike" dirty="0">
                        <a:solidFill>
                          <a:srgbClr val="000000"/>
                        </a:solidFill>
                        <a:effectLst/>
                        <a:latin typeface="Calibri"/>
                      </a:endParaRPr>
                    </a:p>
                  </a:txBody>
                  <a:tcPr marL="80910" marR="4495" marT="4495" marB="0" anchor="ctr"/>
                </a:tc>
                <a:tc>
                  <a:txBody>
                    <a:bodyPr/>
                    <a:lstStyle/>
                    <a:p>
                      <a:pPr algn="l" fontAlgn="ctr"/>
                      <a:r>
                        <a:rPr lang="en-US" sz="800" u="none" strike="noStrike" dirty="0">
                          <a:effectLst/>
                        </a:rPr>
                        <a:t>Part or full </a:t>
                      </a:r>
                      <a:r>
                        <a:rPr lang="en-US" sz="800" u="none" strike="noStrike" dirty="0" smtClean="0">
                          <a:effectLst/>
                        </a:rPr>
                        <a:t>sub detector </a:t>
                      </a:r>
                      <a:r>
                        <a:rPr lang="en-US" sz="800" u="none" strike="noStrike" dirty="0">
                          <a:effectLst/>
                        </a:rPr>
                        <a:t>not working</a:t>
                      </a:r>
                      <a:endParaRPr lang="en-US" sz="800" b="0" i="0" u="none" strike="noStrike" dirty="0">
                        <a:solidFill>
                          <a:srgbClr val="000000"/>
                        </a:solidFill>
                        <a:effectLst/>
                        <a:latin typeface="Calibri"/>
                      </a:endParaRPr>
                    </a:p>
                  </a:txBody>
                  <a:tcPr marL="4495" marR="4495" marT="4495" marB="0" anchor="ctr"/>
                </a:tc>
                <a:tc>
                  <a:txBody>
                    <a:bodyPr/>
                    <a:lstStyle/>
                    <a:p>
                      <a:pPr algn="l" fontAlgn="ctr"/>
                      <a:r>
                        <a:rPr lang="en-US" sz="800" u="none" strike="noStrike" dirty="0" smtClean="0">
                          <a:effectLst/>
                        </a:rPr>
                        <a:t>Beam Monitors and Interlocks. Spares modules for Layer 1-3</a:t>
                      </a:r>
                      <a:endParaRPr lang="en-US" sz="800" b="0" i="0" u="none" strike="noStrike" dirty="0">
                        <a:solidFill>
                          <a:srgbClr val="000000"/>
                        </a:solidFill>
                        <a:effectLst/>
                        <a:latin typeface="Calibri"/>
                      </a:endParaRPr>
                    </a:p>
                  </a:txBody>
                  <a:tcPr marL="4495" marR="4495" marT="4495" marB="0" anchor="ctr"/>
                </a:tc>
              </a:tr>
              <a:tr h="346844">
                <a:tc>
                  <a:txBody>
                    <a:bodyPr/>
                    <a:lstStyle/>
                    <a:p>
                      <a:pPr algn="l" fontAlgn="ctr"/>
                      <a:r>
                        <a:rPr lang="en-US" sz="800" u="none" strike="noStrike" dirty="0">
                          <a:effectLst/>
                        </a:rPr>
                        <a:t>Failure of in-vacuum electronics (hybrid or front end board)</a:t>
                      </a:r>
                      <a:endParaRPr lang="en-US" sz="800" b="0" i="0" u="none" strike="noStrike" dirty="0">
                        <a:solidFill>
                          <a:srgbClr val="000000"/>
                        </a:solidFill>
                        <a:effectLst/>
                        <a:latin typeface="Calibri"/>
                      </a:endParaRPr>
                    </a:p>
                  </a:txBody>
                  <a:tcPr marL="80910" marR="4495" marT="4495" marB="0" anchor="ctr"/>
                </a:tc>
                <a:tc>
                  <a:txBody>
                    <a:bodyPr/>
                    <a:lstStyle/>
                    <a:p>
                      <a:pPr algn="l" fontAlgn="ctr"/>
                      <a:r>
                        <a:rPr lang="en-US" sz="800" u="none" strike="noStrike">
                          <a:effectLst/>
                        </a:rPr>
                        <a:t>Part or full SVT not working. Need to break vacuum to repaire the failure with  a prolonged Beamline shutdown</a:t>
                      </a:r>
                      <a:endParaRPr lang="en-US" sz="800" b="0" i="0" u="none" strike="noStrike">
                        <a:solidFill>
                          <a:srgbClr val="000000"/>
                        </a:solidFill>
                        <a:effectLst/>
                        <a:latin typeface="Calibri"/>
                      </a:endParaRPr>
                    </a:p>
                  </a:txBody>
                  <a:tcPr marL="4495" marR="4495" marT="4495" marB="0" anchor="ctr"/>
                </a:tc>
                <a:tc>
                  <a:txBody>
                    <a:bodyPr/>
                    <a:lstStyle/>
                    <a:p>
                      <a:pPr algn="l" fontAlgn="ctr"/>
                      <a:r>
                        <a:rPr lang="en-US" sz="800" u="none" strike="noStrike" dirty="0">
                          <a:effectLst/>
                        </a:rPr>
                        <a:t>Extensive testing at SLAC in real conditions and at </a:t>
                      </a:r>
                      <a:r>
                        <a:rPr lang="en-US" sz="800" u="none" strike="noStrike" dirty="0" smtClean="0">
                          <a:effectLst/>
                        </a:rPr>
                        <a:t>JLAB </a:t>
                      </a:r>
                      <a:r>
                        <a:rPr lang="en-US" sz="800" u="none" strike="noStrike" dirty="0">
                          <a:effectLst/>
                        </a:rPr>
                        <a:t>before </a:t>
                      </a:r>
                      <a:r>
                        <a:rPr lang="en-US" sz="800" u="none" strike="noStrike" dirty="0" smtClean="0">
                          <a:effectLst/>
                        </a:rPr>
                        <a:t>installation.</a:t>
                      </a:r>
                      <a:r>
                        <a:rPr lang="en-US" sz="800" u="none" strike="noStrike" baseline="0" dirty="0" smtClean="0">
                          <a:effectLst/>
                        </a:rPr>
                        <a:t> It can be repaired during a short access</a:t>
                      </a:r>
                      <a:endParaRPr lang="en-US" sz="800" b="0" i="0" u="none" strike="noStrike" dirty="0">
                        <a:solidFill>
                          <a:srgbClr val="000000"/>
                        </a:solidFill>
                        <a:effectLst/>
                        <a:latin typeface="Calibri"/>
                      </a:endParaRPr>
                    </a:p>
                  </a:txBody>
                  <a:tcPr marL="4495" marR="4495" marT="4495" marB="0" anchor="ctr"/>
                </a:tc>
              </a:tr>
              <a:tr h="319096">
                <a:tc>
                  <a:txBody>
                    <a:bodyPr/>
                    <a:lstStyle/>
                    <a:p>
                      <a:pPr algn="l" fontAlgn="ctr"/>
                      <a:r>
                        <a:rPr lang="en-US" sz="800" u="none" strike="noStrike" dirty="0">
                          <a:effectLst/>
                        </a:rPr>
                        <a:t>Coolant leak in vacuum</a:t>
                      </a:r>
                      <a:endParaRPr lang="en-US" sz="800" b="0" i="0" u="none" strike="noStrike" dirty="0">
                        <a:solidFill>
                          <a:srgbClr val="000000"/>
                        </a:solidFill>
                        <a:effectLst/>
                        <a:latin typeface="Calibri"/>
                      </a:endParaRPr>
                    </a:p>
                  </a:txBody>
                  <a:tcPr marL="80910" marR="4495" marT="4495" marB="0" anchor="ctr"/>
                </a:tc>
                <a:tc>
                  <a:txBody>
                    <a:bodyPr/>
                    <a:lstStyle/>
                    <a:p>
                      <a:pPr algn="l" fontAlgn="ctr"/>
                      <a:r>
                        <a:rPr lang="en-US" sz="800" u="none" strike="noStrike">
                          <a:effectLst/>
                        </a:rPr>
                        <a:t>Not possible to operate the SVT without cooling. SVT shutdown. Vacuum enviroment Pollution. Beamline shutdown</a:t>
                      </a:r>
                      <a:endParaRPr lang="en-US" sz="800" b="0" i="0" u="none" strike="noStrike">
                        <a:solidFill>
                          <a:srgbClr val="000000"/>
                        </a:solidFill>
                        <a:effectLst/>
                        <a:latin typeface="Calibri"/>
                      </a:endParaRPr>
                    </a:p>
                  </a:txBody>
                  <a:tcPr marL="4495" marR="4495" marT="449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800" u="none" strike="noStrike" dirty="0">
                          <a:effectLst/>
                        </a:rPr>
                        <a:t>Minimize number of fittings. Only welded connections. </a:t>
                      </a:r>
                      <a:r>
                        <a:rPr lang="en-US" sz="800" u="none" strike="noStrike" dirty="0" smtClean="0">
                          <a:effectLst/>
                        </a:rPr>
                        <a:t>Extensive </a:t>
                      </a:r>
                      <a:r>
                        <a:rPr lang="en-US" sz="800" u="none" strike="noStrike" dirty="0">
                          <a:effectLst/>
                        </a:rPr>
                        <a:t>test at SLAC and JLAB before </a:t>
                      </a:r>
                      <a:r>
                        <a:rPr lang="en-US" sz="800" u="none" strike="noStrike" dirty="0" smtClean="0">
                          <a:effectLst/>
                        </a:rPr>
                        <a:t>installation. </a:t>
                      </a:r>
                      <a:r>
                        <a:rPr lang="en-US" sz="800" u="none" strike="noStrike" dirty="0">
                          <a:effectLst/>
                        </a:rPr>
                        <a:t>Pressure check before to close the vacuum </a:t>
                      </a:r>
                      <a:r>
                        <a:rPr lang="en-US" sz="800" u="none" strike="noStrike" dirty="0" smtClean="0">
                          <a:effectLst/>
                        </a:rPr>
                        <a:t>chamber. </a:t>
                      </a:r>
                      <a:r>
                        <a:rPr lang="en-US" sz="800" u="none" strike="noStrike" baseline="0" dirty="0" smtClean="0">
                          <a:effectLst/>
                        </a:rPr>
                        <a:t>It can be repaired during a short access</a:t>
                      </a:r>
                      <a:endParaRPr lang="en-US" sz="800" b="0" i="0" u="none" strike="noStrike" dirty="0" smtClean="0">
                        <a:solidFill>
                          <a:srgbClr val="000000"/>
                        </a:solidFill>
                        <a:effectLst/>
                        <a:latin typeface="Calibri"/>
                      </a:endParaRPr>
                    </a:p>
                  </a:txBody>
                  <a:tcPr marL="4495" marR="4495" marT="4495" marB="0" anchor="ctr"/>
                </a:tc>
              </a:tr>
              <a:tr h="282100">
                <a:tc>
                  <a:txBody>
                    <a:bodyPr/>
                    <a:lstStyle/>
                    <a:p>
                      <a:pPr algn="l" fontAlgn="ctr"/>
                      <a:r>
                        <a:rPr lang="en-US" sz="800" u="none" strike="noStrike">
                          <a:effectLst/>
                        </a:rPr>
                        <a:t>Failure to pump down adequately because of excessive SVT outgassing </a:t>
                      </a:r>
                      <a:endParaRPr lang="en-US" sz="800" b="0" i="0" u="none" strike="noStrike">
                        <a:solidFill>
                          <a:srgbClr val="000000"/>
                        </a:solidFill>
                        <a:effectLst/>
                        <a:latin typeface="Calibri"/>
                      </a:endParaRPr>
                    </a:p>
                  </a:txBody>
                  <a:tcPr marL="80910" marR="4495" marT="4495" marB="0" anchor="ctr"/>
                </a:tc>
                <a:tc>
                  <a:txBody>
                    <a:bodyPr/>
                    <a:lstStyle/>
                    <a:p>
                      <a:pPr algn="l" fontAlgn="ctr"/>
                      <a:r>
                        <a:rPr lang="en-US" sz="800" u="none" strike="noStrike">
                          <a:effectLst/>
                        </a:rPr>
                        <a:t> High beam-gas background. Unable to perform the physics. It may need to break vacuum to repaire the failure with  a prolonged Beamline shutdown</a:t>
                      </a:r>
                      <a:endParaRPr lang="en-US" sz="800" b="0" i="0" u="none" strike="noStrike">
                        <a:solidFill>
                          <a:srgbClr val="000000"/>
                        </a:solidFill>
                        <a:effectLst/>
                        <a:latin typeface="Calibri"/>
                      </a:endParaRPr>
                    </a:p>
                  </a:txBody>
                  <a:tcPr marL="4495" marR="4495" marT="4495" marB="0" anchor="ctr"/>
                </a:tc>
                <a:tc>
                  <a:txBody>
                    <a:bodyPr/>
                    <a:lstStyle/>
                    <a:p>
                      <a:pPr algn="l" fontAlgn="ctr"/>
                      <a:r>
                        <a:rPr lang="en-US" sz="800" u="none" strike="noStrike" dirty="0" err="1">
                          <a:effectLst/>
                        </a:rPr>
                        <a:t>Exentsive</a:t>
                      </a:r>
                      <a:r>
                        <a:rPr lang="en-US" sz="800" u="none" strike="noStrike" dirty="0">
                          <a:effectLst/>
                        </a:rPr>
                        <a:t> qualification of the construction materials based on the experience with the Test Run.</a:t>
                      </a:r>
                      <a:endParaRPr lang="en-US" sz="800" b="0" i="0" u="none" strike="noStrike" dirty="0">
                        <a:solidFill>
                          <a:srgbClr val="000000"/>
                        </a:solidFill>
                        <a:effectLst/>
                        <a:latin typeface="Calibri"/>
                      </a:endParaRPr>
                    </a:p>
                  </a:txBody>
                  <a:tcPr marL="4495" marR="4495" marT="4495" marB="0" anchor="ctr"/>
                </a:tc>
              </a:tr>
              <a:tr h="212731">
                <a:tc>
                  <a:txBody>
                    <a:bodyPr/>
                    <a:lstStyle/>
                    <a:p>
                      <a:pPr algn="l" fontAlgn="ctr"/>
                      <a:r>
                        <a:rPr lang="en-US" sz="800" u="none" strike="noStrike" dirty="0">
                          <a:effectLst/>
                        </a:rPr>
                        <a:t>CLAS 12 construction mishap breaks beam line vacuum</a:t>
                      </a:r>
                      <a:endParaRPr lang="en-US" sz="800" b="0" i="0" u="none" strike="noStrike" dirty="0">
                        <a:solidFill>
                          <a:srgbClr val="000000"/>
                        </a:solidFill>
                        <a:effectLst/>
                        <a:latin typeface="Calibri"/>
                      </a:endParaRPr>
                    </a:p>
                  </a:txBody>
                  <a:tcPr marL="80910" marR="4495" marT="4495" marB="0" anchor="ctr"/>
                </a:tc>
                <a:tc>
                  <a:txBody>
                    <a:bodyPr/>
                    <a:lstStyle/>
                    <a:p>
                      <a:pPr algn="l" fontAlgn="ctr"/>
                      <a:r>
                        <a:rPr lang="en-US" sz="800" u="none" strike="noStrike">
                          <a:effectLst/>
                        </a:rPr>
                        <a:t>Hall-B is not able to provide beam to HPS</a:t>
                      </a:r>
                      <a:endParaRPr lang="en-US" sz="800" b="0" i="0" u="none" strike="noStrike">
                        <a:solidFill>
                          <a:srgbClr val="000000"/>
                        </a:solidFill>
                        <a:effectLst/>
                        <a:latin typeface="Calibri"/>
                      </a:endParaRPr>
                    </a:p>
                  </a:txBody>
                  <a:tcPr marL="4495" marR="4495" marT="4495" marB="0" anchor="ctr"/>
                </a:tc>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US" sz="800" u="none" strike="noStrike" dirty="0">
                          <a:effectLst/>
                        </a:rPr>
                        <a:t>Careful check of the CLAS12 construction procedures. Mitigation </a:t>
                      </a:r>
                      <a:r>
                        <a:rPr lang="en-US" sz="800" u="none" strike="noStrike" dirty="0" smtClean="0">
                          <a:effectLst/>
                        </a:rPr>
                        <a:t>plan </a:t>
                      </a:r>
                      <a:r>
                        <a:rPr lang="en-US" sz="800" u="none" strike="noStrike" dirty="0">
                          <a:effectLst/>
                        </a:rPr>
                        <a:t>shared with CEBAF Hall-B and </a:t>
                      </a:r>
                      <a:r>
                        <a:rPr lang="en-US" sz="800" u="none" strike="noStrike" dirty="0" smtClean="0">
                          <a:effectLst/>
                        </a:rPr>
                        <a:t>Clas12</a:t>
                      </a:r>
                      <a:r>
                        <a:rPr lang="en-US" sz="800" u="none" strike="noStrike" smtClean="0">
                          <a:effectLst/>
                        </a:rPr>
                        <a:t>. </a:t>
                      </a:r>
                      <a:endParaRPr lang="en-US" sz="800" b="0" i="0" u="none" strike="noStrike" dirty="0" smtClean="0">
                        <a:solidFill>
                          <a:srgbClr val="000000"/>
                        </a:solidFill>
                        <a:effectLst/>
                        <a:latin typeface="Calibri"/>
                      </a:endParaRPr>
                    </a:p>
                  </a:txBody>
                  <a:tcPr marL="4495" marR="4495" marT="4495" marB="0" anchor="ctr"/>
                </a:tc>
              </a:tr>
              <a:tr h="203481">
                <a:tc>
                  <a:txBody>
                    <a:bodyPr/>
                    <a:lstStyle/>
                    <a:p>
                      <a:pPr algn="l" fontAlgn="ctr"/>
                      <a:r>
                        <a:rPr lang="en-US" sz="800" u="none" strike="noStrike" dirty="0">
                          <a:effectLst/>
                        </a:rPr>
                        <a:t>SVT DAQ - Flange Board. New design, which requires more time than expected.</a:t>
                      </a:r>
                      <a:endParaRPr lang="en-US" sz="800" b="0" i="0" u="none" strike="noStrike" dirty="0">
                        <a:solidFill>
                          <a:srgbClr val="000000"/>
                        </a:solidFill>
                        <a:effectLst/>
                        <a:latin typeface="Calibri"/>
                      </a:endParaRPr>
                    </a:p>
                  </a:txBody>
                  <a:tcPr marL="80910" marR="4495" marT="4495" marB="0" anchor="ctr"/>
                </a:tc>
                <a:tc>
                  <a:txBody>
                    <a:bodyPr/>
                    <a:lstStyle/>
                    <a:p>
                      <a:pPr algn="l" fontAlgn="ctr"/>
                      <a:r>
                        <a:rPr lang="en-US" sz="800" u="none" strike="noStrike">
                          <a:effectLst/>
                        </a:rPr>
                        <a:t>Schedule Delay and cost overrun</a:t>
                      </a:r>
                      <a:endParaRPr lang="en-US" sz="800" b="0" i="0" u="none" strike="noStrike">
                        <a:solidFill>
                          <a:srgbClr val="000000"/>
                        </a:solidFill>
                        <a:effectLst/>
                        <a:latin typeface="Calibri"/>
                      </a:endParaRPr>
                    </a:p>
                  </a:txBody>
                  <a:tcPr marL="4495" marR="4495" marT="4495" marB="0" anchor="ctr"/>
                </a:tc>
                <a:tc>
                  <a:txBody>
                    <a:bodyPr/>
                    <a:lstStyle/>
                    <a:p>
                      <a:pPr algn="l" fontAlgn="ctr"/>
                      <a:r>
                        <a:rPr lang="en-US" sz="800" u="none" strike="noStrike">
                          <a:effectLst/>
                        </a:rPr>
                        <a:t> Design work shared woith other SLAC projects. High contingency (50%) in the WBS</a:t>
                      </a:r>
                      <a:endParaRPr lang="en-US" sz="800" b="0" i="0" u="none" strike="noStrike">
                        <a:solidFill>
                          <a:srgbClr val="000000"/>
                        </a:solidFill>
                        <a:effectLst/>
                        <a:latin typeface="Calibri"/>
                      </a:endParaRPr>
                    </a:p>
                  </a:txBody>
                  <a:tcPr marL="4495" marR="4495" marT="4495" marB="0" anchor="ctr"/>
                </a:tc>
              </a:tr>
              <a:tr h="147986">
                <a:tc>
                  <a:txBody>
                    <a:bodyPr/>
                    <a:lstStyle/>
                    <a:p>
                      <a:pPr algn="l" fontAlgn="ctr"/>
                      <a:endParaRPr lang="en-US" sz="800" b="1" i="0" u="none" strike="noStrike" dirty="0">
                        <a:solidFill>
                          <a:srgbClr val="000000"/>
                        </a:solidFill>
                        <a:effectLst/>
                        <a:latin typeface="Calibri"/>
                      </a:endParaRPr>
                    </a:p>
                  </a:txBody>
                  <a:tcPr marL="4495" marR="4495" marT="4495" marB="0" anchor="ctr">
                    <a:noFill/>
                  </a:tcPr>
                </a:tc>
                <a:tc>
                  <a:txBody>
                    <a:bodyPr/>
                    <a:lstStyle/>
                    <a:p>
                      <a:pPr algn="l" fontAlgn="ctr"/>
                      <a:endParaRPr lang="en-US" sz="800" b="0" i="0" u="none" strike="noStrike">
                        <a:solidFill>
                          <a:srgbClr val="000000"/>
                        </a:solidFill>
                        <a:effectLst/>
                        <a:latin typeface="Calibri"/>
                      </a:endParaRPr>
                    </a:p>
                  </a:txBody>
                  <a:tcPr marL="4495" marR="4495" marT="4495" marB="0" anchor="ctr">
                    <a:noFill/>
                  </a:tcPr>
                </a:tc>
                <a:tc>
                  <a:txBody>
                    <a:bodyPr/>
                    <a:lstStyle/>
                    <a:p>
                      <a:pPr algn="l" fontAlgn="ctr"/>
                      <a:endParaRPr lang="en-US" sz="800" b="0" i="0" u="none" strike="noStrike" dirty="0">
                        <a:solidFill>
                          <a:srgbClr val="000000"/>
                        </a:solidFill>
                        <a:effectLst/>
                        <a:latin typeface="Calibri"/>
                      </a:endParaRPr>
                    </a:p>
                  </a:txBody>
                  <a:tcPr marL="4495" marR="4495" marT="4495" marB="0" anchor="ctr">
                    <a:noFill/>
                  </a:tcPr>
                </a:tc>
              </a:tr>
              <a:tr h="147986">
                <a:tc>
                  <a:txBody>
                    <a:bodyPr/>
                    <a:lstStyle/>
                    <a:p>
                      <a:pPr algn="l" fontAlgn="ctr"/>
                      <a:r>
                        <a:rPr lang="en-US" sz="800" b="1" u="none" strike="noStrike" dirty="0">
                          <a:effectLst/>
                        </a:rPr>
                        <a:t>Schedule and </a:t>
                      </a:r>
                      <a:r>
                        <a:rPr lang="en-US" sz="800" b="1" u="none" strike="noStrike" dirty="0" smtClean="0">
                          <a:effectLst/>
                        </a:rPr>
                        <a:t> Budget</a:t>
                      </a:r>
                      <a:endParaRPr lang="en-US" sz="800" b="1" i="0" u="none" strike="noStrike" dirty="0">
                        <a:solidFill>
                          <a:srgbClr val="000000"/>
                        </a:solidFill>
                        <a:effectLst/>
                        <a:latin typeface="Calibri"/>
                      </a:endParaRPr>
                    </a:p>
                  </a:txBody>
                  <a:tcPr marL="4495" marR="4495" marT="4495" marB="0" anchor="ctr"/>
                </a:tc>
                <a:tc>
                  <a:txBody>
                    <a:bodyPr/>
                    <a:lstStyle/>
                    <a:p>
                      <a:pPr algn="l" fontAlgn="ctr"/>
                      <a:endParaRPr lang="en-US" sz="800" b="0" i="0" u="none" strike="noStrike">
                        <a:solidFill>
                          <a:srgbClr val="000000"/>
                        </a:solidFill>
                        <a:effectLst/>
                        <a:latin typeface="Calibri"/>
                      </a:endParaRPr>
                    </a:p>
                  </a:txBody>
                  <a:tcPr marL="4495" marR="4495" marT="4495" marB="0" anchor="ctr"/>
                </a:tc>
                <a:tc>
                  <a:txBody>
                    <a:bodyPr/>
                    <a:lstStyle/>
                    <a:p>
                      <a:pPr algn="l" fontAlgn="ctr"/>
                      <a:endParaRPr lang="en-US" sz="800" b="0" i="0" u="none" strike="noStrike" dirty="0">
                        <a:solidFill>
                          <a:srgbClr val="000000"/>
                        </a:solidFill>
                        <a:effectLst/>
                        <a:latin typeface="Calibri"/>
                      </a:endParaRPr>
                    </a:p>
                  </a:txBody>
                  <a:tcPr marL="4495" marR="4495" marT="4495" marB="0" anchor="ctr"/>
                </a:tc>
              </a:tr>
              <a:tr h="239816">
                <a:tc>
                  <a:txBody>
                    <a:bodyPr/>
                    <a:lstStyle/>
                    <a:p>
                      <a:pPr algn="l" fontAlgn="ctr"/>
                      <a:r>
                        <a:rPr lang="en-US" sz="800" u="none" strike="noStrike">
                          <a:effectLst/>
                        </a:rPr>
                        <a:t>Late Funding beyond FY14</a:t>
                      </a:r>
                      <a:endParaRPr lang="en-US" sz="800" b="0" i="0" u="none" strike="noStrike">
                        <a:solidFill>
                          <a:srgbClr val="000000"/>
                        </a:solidFill>
                        <a:effectLst/>
                        <a:latin typeface="Calibri"/>
                      </a:endParaRPr>
                    </a:p>
                  </a:txBody>
                  <a:tcPr marL="80910" marR="4495" marT="4495" marB="0" anchor="ctr"/>
                </a:tc>
                <a:tc>
                  <a:txBody>
                    <a:bodyPr/>
                    <a:lstStyle/>
                    <a:p>
                      <a:pPr algn="l" fontAlgn="ctr"/>
                      <a:r>
                        <a:rPr lang="en-US" sz="800" u="none" strike="noStrike">
                          <a:effectLst/>
                        </a:rPr>
                        <a:t>Schedule delayed till funds available. Risk to miss the early physics window in FY15</a:t>
                      </a:r>
                      <a:endParaRPr lang="en-US" sz="800" b="0" i="0" u="none" strike="noStrike">
                        <a:solidFill>
                          <a:srgbClr val="000000"/>
                        </a:solidFill>
                        <a:effectLst/>
                        <a:latin typeface="Calibri"/>
                      </a:endParaRPr>
                    </a:p>
                  </a:txBody>
                  <a:tcPr marL="4495" marR="4495" marT="4495" marB="0" anchor="ctr"/>
                </a:tc>
                <a:tc>
                  <a:txBody>
                    <a:bodyPr/>
                    <a:lstStyle/>
                    <a:p>
                      <a:pPr algn="l" fontAlgn="ctr"/>
                      <a:r>
                        <a:rPr lang="en-US" sz="800" u="none" strike="noStrike" dirty="0">
                          <a:effectLst/>
                        </a:rPr>
                        <a:t> Absorbing delays of the critical task on the  contingency carried over from the previous funding period on schedule and budget</a:t>
                      </a:r>
                      <a:r>
                        <a:rPr lang="en-US" sz="800" u="none" strike="noStrike" dirty="0" smtClean="0">
                          <a:effectLst/>
                        </a:rPr>
                        <a:t>. Not Critical for Beamline, </a:t>
                      </a:r>
                      <a:r>
                        <a:rPr lang="en-US" sz="800" u="none" strike="noStrike" dirty="0" err="1" smtClean="0">
                          <a:effectLst/>
                        </a:rPr>
                        <a:t>Ecal</a:t>
                      </a:r>
                      <a:r>
                        <a:rPr lang="en-US" sz="800" u="none" strike="noStrike" dirty="0" smtClean="0">
                          <a:effectLst/>
                        </a:rPr>
                        <a:t>, TDAQ.</a:t>
                      </a:r>
                      <a:endParaRPr lang="en-US" sz="800" b="0" i="0" u="none" strike="noStrike" dirty="0">
                        <a:solidFill>
                          <a:srgbClr val="000000"/>
                        </a:solidFill>
                        <a:effectLst/>
                        <a:latin typeface="Arial"/>
                      </a:endParaRPr>
                    </a:p>
                  </a:txBody>
                  <a:tcPr marL="4495" marR="4495" marT="4495" marB="0" anchor="ctr"/>
                </a:tc>
              </a:tr>
              <a:tr h="184983">
                <a:tc>
                  <a:txBody>
                    <a:bodyPr/>
                    <a:lstStyle/>
                    <a:p>
                      <a:pPr algn="l" fontAlgn="ctr"/>
                      <a:r>
                        <a:rPr lang="en-US" sz="800" u="none" strike="noStrike" dirty="0" smtClean="0">
                          <a:effectLst/>
                        </a:rPr>
                        <a:t>Partial Funding</a:t>
                      </a:r>
                      <a:endParaRPr lang="en-US" sz="800" b="0" i="0" u="none" strike="noStrike" dirty="0">
                        <a:solidFill>
                          <a:srgbClr val="000000"/>
                        </a:solidFill>
                        <a:effectLst/>
                        <a:latin typeface="Calibri"/>
                      </a:endParaRPr>
                    </a:p>
                  </a:txBody>
                  <a:tcPr marL="80910" marR="4495" marT="4495" marB="0" anchor="ctr"/>
                </a:tc>
                <a:tc>
                  <a:txBody>
                    <a:bodyPr/>
                    <a:lstStyle/>
                    <a:p>
                      <a:pPr algn="l" fontAlgn="ctr"/>
                      <a:r>
                        <a:rPr lang="en-US" sz="800" u="none" strike="noStrike">
                          <a:effectLst/>
                        </a:rPr>
                        <a:t>Unable to deliver the project in time and with the declared performances.</a:t>
                      </a:r>
                      <a:endParaRPr lang="en-US" sz="800" b="0" i="0" u="none" strike="noStrike">
                        <a:solidFill>
                          <a:srgbClr val="000000"/>
                        </a:solidFill>
                        <a:effectLst/>
                        <a:latin typeface="Calibri"/>
                      </a:endParaRPr>
                    </a:p>
                  </a:txBody>
                  <a:tcPr marL="4495" marR="4495" marT="4495" marB="0" anchor="ctr"/>
                </a:tc>
                <a:tc>
                  <a:txBody>
                    <a:bodyPr/>
                    <a:lstStyle/>
                    <a:p>
                      <a:pPr algn="l" fontAlgn="ctr"/>
                      <a:r>
                        <a:rPr lang="en-US" sz="800" u="none" strike="noStrike">
                          <a:effectLst/>
                        </a:rPr>
                        <a:t>Need to redefine  the size, eventually the scope, of the project</a:t>
                      </a:r>
                      <a:endParaRPr lang="en-US" sz="800" b="0" i="0" u="none" strike="noStrike">
                        <a:solidFill>
                          <a:srgbClr val="000000"/>
                        </a:solidFill>
                        <a:effectLst/>
                        <a:latin typeface="Calibri"/>
                      </a:endParaRPr>
                    </a:p>
                  </a:txBody>
                  <a:tcPr marL="4495" marR="4495" marT="4495" marB="0" anchor="ctr"/>
                </a:tc>
              </a:tr>
              <a:tr h="208106">
                <a:tc>
                  <a:txBody>
                    <a:bodyPr/>
                    <a:lstStyle/>
                    <a:p>
                      <a:pPr algn="l" fontAlgn="ctr"/>
                      <a:r>
                        <a:rPr lang="en-US" sz="800" u="none" strike="noStrike" dirty="0">
                          <a:effectLst/>
                        </a:rPr>
                        <a:t>SLAC manpower inadequate </a:t>
                      </a:r>
                      <a:r>
                        <a:rPr lang="en-US" sz="800" u="none" strike="noStrike" dirty="0" smtClean="0">
                          <a:effectLst/>
                        </a:rPr>
                        <a:t>to</a:t>
                      </a:r>
                      <a:r>
                        <a:rPr lang="en-US" sz="800" u="none" strike="noStrike" baseline="0" dirty="0" smtClean="0">
                          <a:effectLst/>
                        </a:rPr>
                        <a:t> complete</a:t>
                      </a:r>
                      <a:r>
                        <a:rPr lang="en-US" sz="800" u="none" strike="noStrike" dirty="0" smtClean="0">
                          <a:effectLst/>
                        </a:rPr>
                        <a:t> </a:t>
                      </a:r>
                      <a:r>
                        <a:rPr lang="en-US" sz="800" u="none" strike="noStrike" dirty="0">
                          <a:effectLst/>
                        </a:rPr>
                        <a:t>SVT DAQ </a:t>
                      </a:r>
                      <a:r>
                        <a:rPr lang="en-US" sz="800" u="none" strike="noStrike" dirty="0" smtClean="0">
                          <a:effectLst/>
                        </a:rPr>
                        <a:t>work on schedule </a:t>
                      </a:r>
                      <a:endParaRPr lang="en-US" sz="800" b="0" i="0" u="none" strike="noStrike" dirty="0">
                        <a:solidFill>
                          <a:srgbClr val="000000"/>
                        </a:solidFill>
                        <a:effectLst/>
                        <a:latin typeface="Calibri"/>
                      </a:endParaRPr>
                    </a:p>
                  </a:txBody>
                  <a:tcPr marL="80910" marR="4495" marT="4495" marB="0" anchor="ctr"/>
                </a:tc>
                <a:tc>
                  <a:txBody>
                    <a:bodyPr/>
                    <a:lstStyle/>
                    <a:p>
                      <a:pPr algn="l" fontAlgn="ctr"/>
                      <a:r>
                        <a:rPr lang="en-US" sz="800" u="none" strike="noStrike">
                          <a:effectLst/>
                        </a:rPr>
                        <a:t>Delays on the  SVT DAQ milestones</a:t>
                      </a:r>
                      <a:endParaRPr lang="en-US" sz="800" b="0" i="0" u="none" strike="noStrike">
                        <a:solidFill>
                          <a:srgbClr val="000000"/>
                        </a:solidFill>
                        <a:effectLst/>
                        <a:latin typeface="Calibri"/>
                      </a:endParaRPr>
                    </a:p>
                  </a:txBody>
                  <a:tcPr marL="4495" marR="4495" marT="4495" marB="0" anchor="ctr"/>
                </a:tc>
                <a:tc>
                  <a:txBody>
                    <a:bodyPr/>
                    <a:lstStyle/>
                    <a:p>
                      <a:pPr algn="l" fontAlgn="ctr"/>
                      <a:r>
                        <a:rPr lang="en-US" sz="800" u="none" strike="noStrike" dirty="0">
                          <a:effectLst/>
                        </a:rPr>
                        <a:t>Current estimation based on what we learned from the Test Run. Same </a:t>
                      </a:r>
                      <a:r>
                        <a:rPr lang="en-US" sz="800" u="none" strike="noStrike" dirty="0" smtClean="0">
                          <a:effectLst/>
                        </a:rPr>
                        <a:t>engineering </a:t>
                      </a:r>
                      <a:r>
                        <a:rPr lang="en-US" sz="800" u="none" strike="noStrike" dirty="0">
                          <a:effectLst/>
                        </a:rPr>
                        <a:t>team. WBS Contingency  30%</a:t>
                      </a:r>
                      <a:endParaRPr lang="en-US" sz="800" b="0" i="0" u="none" strike="noStrike" dirty="0">
                        <a:solidFill>
                          <a:srgbClr val="000000"/>
                        </a:solidFill>
                        <a:effectLst/>
                        <a:latin typeface="Calibri"/>
                      </a:endParaRPr>
                    </a:p>
                  </a:txBody>
                  <a:tcPr marL="4495" marR="4495" marT="4495" marB="0" anchor="ctr"/>
                </a:tc>
              </a:tr>
              <a:tr h="194232">
                <a:tc>
                  <a:txBody>
                    <a:bodyPr/>
                    <a:lstStyle/>
                    <a:p>
                      <a:pPr algn="l" fontAlgn="ctr"/>
                      <a:r>
                        <a:rPr lang="en-US" sz="800" u="none" strike="noStrike">
                          <a:effectLst/>
                        </a:rPr>
                        <a:t> Ecal support (manpower or funding) inadequate at Orsay/INFN</a:t>
                      </a:r>
                      <a:endParaRPr lang="en-US" sz="800" b="0" i="0" u="none" strike="noStrike">
                        <a:solidFill>
                          <a:srgbClr val="000000"/>
                        </a:solidFill>
                        <a:effectLst/>
                        <a:latin typeface="Calibri"/>
                      </a:endParaRPr>
                    </a:p>
                  </a:txBody>
                  <a:tcPr marL="80910" marR="4495" marT="4495" marB="0" anchor="ctr"/>
                </a:tc>
                <a:tc>
                  <a:txBody>
                    <a:bodyPr/>
                    <a:lstStyle/>
                    <a:p>
                      <a:pPr algn="l" fontAlgn="ctr"/>
                      <a:r>
                        <a:rPr lang="en-US" sz="800" u="none" strike="noStrike">
                          <a:effectLst/>
                        </a:rPr>
                        <a:t>Delays on the  ECAL milestones</a:t>
                      </a:r>
                      <a:endParaRPr lang="en-US" sz="800" b="0" i="0" u="none" strike="noStrike">
                        <a:solidFill>
                          <a:srgbClr val="000000"/>
                        </a:solidFill>
                        <a:effectLst/>
                        <a:latin typeface="Calibri"/>
                      </a:endParaRPr>
                    </a:p>
                  </a:txBody>
                  <a:tcPr marL="4495" marR="4495" marT="4495" marB="0" anchor="ctr"/>
                </a:tc>
                <a:tc>
                  <a:txBody>
                    <a:bodyPr/>
                    <a:lstStyle/>
                    <a:p>
                      <a:pPr algn="l" fontAlgn="ctr"/>
                      <a:r>
                        <a:rPr lang="en-US" sz="800" u="none" strike="noStrike">
                          <a:effectLst/>
                        </a:rPr>
                        <a:t>ECAL manpower is in-kind. 30% contingency included</a:t>
                      </a:r>
                      <a:endParaRPr lang="en-US" sz="800" b="0" i="0" u="none" strike="noStrike">
                        <a:solidFill>
                          <a:srgbClr val="000000"/>
                        </a:solidFill>
                        <a:effectLst/>
                        <a:latin typeface="Calibri"/>
                      </a:endParaRPr>
                    </a:p>
                  </a:txBody>
                  <a:tcPr marL="4495" marR="4495" marT="4495" marB="0" anchor="ctr"/>
                </a:tc>
              </a:tr>
              <a:tr h="282100">
                <a:tc>
                  <a:txBody>
                    <a:bodyPr/>
                    <a:lstStyle/>
                    <a:p>
                      <a:pPr algn="l" fontAlgn="ctr"/>
                      <a:r>
                        <a:rPr lang="en-US" sz="800" u="none" strike="noStrike" dirty="0">
                          <a:effectLst/>
                        </a:rPr>
                        <a:t>Sufficient JLAB </a:t>
                      </a:r>
                      <a:r>
                        <a:rPr lang="en-US" sz="800" u="none" strike="noStrike" dirty="0" smtClean="0">
                          <a:effectLst/>
                        </a:rPr>
                        <a:t>Engineering manpower </a:t>
                      </a:r>
                      <a:r>
                        <a:rPr lang="en-US" sz="800" u="none" strike="noStrike" dirty="0">
                          <a:effectLst/>
                        </a:rPr>
                        <a:t>not available for </a:t>
                      </a:r>
                      <a:r>
                        <a:rPr lang="en-US" sz="800" u="none" strike="noStrike" dirty="0" smtClean="0">
                          <a:effectLst/>
                        </a:rPr>
                        <a:t>beamline</a:t>
                      </a:r>
                      <a:endParaRPr lang="en-US" sz="800" b="0" i="0" u="none" strike="noStrike" dirty="0">
                        <a:solidFill>
                          <a:srgbClr val="000000"/>
                        </a:solidFill>
                        <a:effectLst/>
                        <a:latin typeface="Calibri"/>
                      </a:endParaRPr>
                    </a:p>
                  </a:txBody>
                  <a:tcPr marL="80910" marR="4495" marT="4495" marB="0" anchor="ctr"/>
                </a:tc>
                <a:tc>
                  <a:txBody>
                    <a:bodyPr/>
                    <a:lstStyle/>
                    <a:p>
                      <a:pPr algn="l" fontAlgn="ctr"/>
                      <a:r>
                        <a:rPr lang="en-US" sz="800" u="none" strike="noStrike">
                          <a:effectLst/>
                        </a:rPr>
                        <a:t>Delays on the  beamline milestones. Inadequate beamline for the HPS phyisics runs.</a:t>
                      </a:r>
                      <a:endParaRPr lang="en-US" sz="800" b="0" i="0" u="none" strike="noStrike">
                        <a:solidFill>
                          <a:srgbClr val="000000"/>
                        </a:solidFill>
                        <a:effectLst/>
                        <a:latin typeface="Calibri"/>
                      </a:endParaRPr>
                    </a:p>
                  </a:txBody>
                  <a:tcPr marL="4495" marR="4495" marT="4495" marB="0" anchor="ctr"/>
                </a:tc>
                <a:tc>
                  <a:txBody>
                    <a:bodyPr/>
                    <a:lstStyle/>
                    <a:p>
                      <a:pPr algn="l" fontAlgn="ctr"/>
                      <a:r>
                        <a:rPr lang="en-US" sz="800" u="none" strike="noStrike">
                          <a:effectLst/>
                        </a:rPr>
                        <a:t>Current estimation based on what we learned from the Test Run. WBS Contingency  30%. Redifine the schedule and the goals of the commissioning and the data run.</a:t>
                      </a:r>
                      <a:endParaRPr lang="en-US" sz="800" b="0" i="0" u="none" strike="noStrike">
                        <a:solidFill>
                          <a:srgbClr val="000000"/>
                        </a:solidFill>
                        <a:effectLst/>
                        <a:latin typeface="Calibri"/>
                      </a:endParaRPr>
                    </a:p>
                  </a:txBody>
                  <a:tcPr marL="4495" marR="4495" marT="4495" marB="0" anchor="ctr"/>
                </a:tc>
              </a:tr>
              <a:tr h="277475">
                <a:tc>
                  <a:txBody>
                    <a:bodyPr/>
                    <a:lstStyle/>
                    <a:p>
                      <a:pPr algn="l" fontAlgn="ctr"/>
                      <a:r>
                        <a:rPr lang="en-US" sz="800" u="none" strike="noStrike" dirty="0">
                          <a:effectLst/>
                        </a:rPr>
                        <a:t>Running and commissioning is very spread out in time, killing the SLAC travel budget </a:t>
                      </a:r>
                      <a:endParaRPr lang="en-US" sz="800" b="0" i="0" u="none" strike="noStrike" dirty="0">
                        <a:solidFill>
                          <a:srgbClr val="000000"/>
                        </a:solidFill>
                        <a:effectLst/>
                        <a:latin typeface="Calibri"/>
                      </a:endParaRPr>
                    </a:p>
                  </a:txBody>
                  <a:tcPr marL="80910" marR="4495" marT="4495" marB="0" anchor="ctr"/>
                </a:tc>
                <a:tc>
                  <a:txBody>
                    <a:bodyPr/>
                    <a:lstStyle/>
                    <a:p>
                      <a:pPr algn="l" fontAlgn="ctr"/>
                      <a:r>
                        <a:rPr lang="en-US" sz="800" u="none" strike="noStrike" dirty="0">
                          <a:effectLst/>
                        </a:rPr>
                        <a:t>Delay on the commissioning and Data Runs</a:t>
                      </a:r>
                      <a:endParaRPr lang="en-US" sz="800" b="0" i="0" u="none" strike="noStrike" dirty="0">
                        <a:solidFill>
                          <a:srgbClr val="000000"/>
                        </a:solidFill>
                        <a:effectLst/>
                        <a:latin typeface="Calibri"/>
                      </a:endParaRPr>
                    </a:p>
                  </a:txBody>
                  <a:tcPr marL="4495" marR="4495" marT="4495" marB="0" anchor="ctr"/>
                </a:tc>
                <a:tc>
                  <a:txBody>
                    <a:bodyPr/>
                    <a:lstStyle/>
                    <a:p>
                      <a:pPr algn="l" fontAlgn="ctr"/>
                      <a:r>
                        <a:rPr lang="en-US" sz="800" u="none" strike="noStrike" dirty="0">
                          <a:effectLst/>
                        </a:rPr>
                        <a:t>Close contact with </a:t>
                      </a:r>
                      <a:r>
                        <a:rPr lang="en-US" sz="800" u="none" strike="noStrike" dirty="0" err="1">
                          <a:effectLst/>
                        </a:rPr>
                        <a:t>Jlab</a:t>
                      </a:r>
                      <a:r>
                        <a:rPr lang="en-US" sz="800" u="none" strike="noStrike" dirty="0">
                          <a:effectLst/>
                        </a:rPr>
                        <a:t> to track the progress toward the </a:t>
                      </a:r>
                      <a:r>
                        <a:rPr lang="en-US" sz="800" u="none" strike="noStrike" dirty="0" err="1">
                          <a:effectLst/>
                        </a:rPr>
                        <a:t>HallB</a:t>
                      </a:r>
                      <a:r>
                        <a:rPr lang="en-US" sz="800" u="none" strike="noStrike" dirty="0">
                          <a:effectLst/>
                        </a:rPr>
                        <a:t> beamline </a:t>
                      </a:r>
                      <a:r>
                        <a:rPr lang="en-US" sz="800" u="none" strike="noStrike" dirty="0" err="1">
                          <a:effectLst/>
                        </a:rPr>
                        <a:t>contruction</a:t>
                      </a:r>
                      <a:r>
                        <a:rPr lang="en-US" sz="800" u="none" strike="noStrike" dirty="0">
                          <a:effectLst/>
                        </a:rPr>
                        <a:t>, to implement </a:t>
                      </a:r>
                      <a:r>
                        <a:rPr lang="en-US" sz="800" u="none" strike="noStrike" dirty="0" err="1">
                          <a:effectLst/>
                        </a:rPr>
                        <a:t>procativ</a:t>
                      </a:r>
                      <a:r>
                        <a:rPr lang="en-US" sz="800" u="none" strike="noStrike" dirty="0">
                          <a:effectLst/>
                        </a:rPr>
                        <a:t> action to save budget.</a:t>
                      </a:r>
                      <a:endParaRPr lang="en-US" sz="800" b="0" i="0" u="none" strike="noStrike" dirty="0">
                        <a:solidFill>
                          <a:srgbClr val="000000"/>
                        </a:solidFill>
                        <a:effectLst/>
                        <a:latin typeface="Calibri"/>
                      </a:endParaRPr>
                    </a:p>
                  </a:txBody>
                  <a:tcPr marL="4495" marR="4495" marT="4495" marB="0" anchor="ctr"/>
                </a:tc>
              </a:tr>
            </a:tbl>
          </a:graphicData>
        </a:graphic>
      </p:graphicFrame>
    </p:spTree>
    <p:extLst>
      <p:ext uri="{BB962C8B-B14F-4D97-AF65-F5344CB8AC3E}">
        <p14:creationId xmlns:p14="http://schemas.microsoft.com/office/powerpoint/2010/main" val="21190847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28</a:t>
            </a:fld>
            <a:endParaRPr lang="en-US" dirty="0"/>
          </a:p>
        </p:txBody>
      </p:sp>
      <p:sp>
        <p:nvSpPr>
          <p:cNvPr id="3" name="Title 2"/>
          <p:cNvSpPr>
            <a:spLocks noGrp="1"/>
          </p:cNvSpPr>
          <p:nvPr>
            <p:ph type="title"/>
          </p:nvPr>
        </p:nvSpPr>
        <p:spPr/>
        <p:txBody>
          <a:bodyPr/>
          <a:lstStyle/>
          <a:p>
            <a:r>
              <a:rPr lang="en-US" dirty="0" smtClean="0"/>
              <a:t>Project Monitoring</a:t>
            </a:r>
            <a:endParaRPr lang="en-US" dirty="0"/>
          </a:p>
        </p:txBody>
      </p:sp>
      <p:sp>
        <p:nvSpPr>
          <p:cNvPr id="5" name="Rectangle 4"/>
          <p:cNvSpPr/>
          <p:nvPr/>
        </p:nvSpPr>
        <p:spPr>
          <a:xfrm>
            <a:off x="567267" y="2390701"/>
            <a:ext cx="8432800" cy="3416320"/>
          </a:xfrm>
          <a:prstGeom prst="rect">
            <a:avLst/>
          </a:prstGeom>
        </p:spPr>
        <p:txBody>
          <a:bodyPr wrap="square">
            <a:spAutoFit/>
          </a:bodyPr>
          <a:lstStyle/>
          <a:p>
            <a:pPr>
              <a:lnSpc>
                <a:spcPct val="200000"/>
              </a:lnSpc>
              <a:tabLst>
                <a:tab pos="3657600" algn="l"/>
              </a:tabLst>
            </a:pPr>
            <a:r>
              <a:rPr lang="en-US" dirty="0" smtClean="0">
                <a:solidFill>
                  <a:srgbClr val="C00000"/>
                </a:solidFill>
              </a:rPr>
              <a:t>Schedule Management</a:t>
            </a:r>
            <a:r>
              <a:rPr lang="en-US" dirty="0" smtClean="0"/>
              <a:t>	Tracking of Schedule and Milestones </a:t>
            </a:r>
          </a:p>
          <a:p>
            <a:pPr>
              <a:lnSpc>
                <a:spcPct val="200000"/>
              </a:lnSpc>
              <a:tabLst>
                <a:tab pos="3657600" algn="l"/>
              </a:tabLst>
            </a:pPr>
            <a:r>
              <a:rPr lang="en-US" dirty="0" smtClean="0">
                <a:solidFill>
                  <a:srgbClr val="C00000"/>
                </a:solidFill>
              </a:rPr>
              <a:t>Financial Management</a:t>
            </a:r>
            <a:r>
              <a:rPr lang="en-US" dirty="0" smtClean="0"/>
              <a:t>	Tracking WBS</a:t>
            </a:r>
          </a:p>
          <a:p>
            <a:pPr>
              <a:lnSpc>
                <a:spcPct val="200000"/>
              </a:lnSpc>
              <a:tabLst>
                <a:tab pos="3657600" algn="l"/>
              </a:tabLst>
            </a:pPr>
            <a:r>
              <a:rPr lang="en-US" dirty="0" smtClean="0">
                <a:solidFill>
                  <a:srgbClr val="C00000"/>
                </a:solidFill>
              </a:rPr>
              <a:t>Quality Management</a:t>
            </a:r>
            <a:r>
              <a:rPr lang="en-US" dirty="0" smtClean="0"/>
              <a:t>	Consistency with Requirements </a:t>
            </a:r>
            <a:r>
              <a:rPr lang="en-US" sz="1200" dirty="0" smtClean="0"/>
              <a:t>(Reviews) </a:t>
            </a:r>
            <a:r>
              <a:rPr lang="en-US" dirty="0" smtClean="0">
                <a:solidFill>
                  <a:srgbClr val="C00000"/>
                </a:solidFill>
              </a:rPr>
              <a:t>Resource Management</a:t>
            </a:r>
            <a:r>
              <a:rPr lang="en-US" dirty="0" smtClean="0"/>
              <a:t>	Manpower Leveling</a:t>
            </a:r>
            <a:endParaRPr lang="en-US" dirty="0"/>
          </a:p>
          <a:p>
            <a:pPr>
              <a:lnSpc>
                <a:spcPct val="200000"/>
              </a:lnSpc>
              <a:tabLst>
                <a:tab pos="3657600" algn="l"/>
              </a:tabLst>
            </a:pPr>
            <a:r>
              <a:rPr lang="en-US" dirty="0" smtClean="0">
                <a:solidFill>
                  <a:srgbClr val="C00000"/>
                </a:solidFill>
              </a:rPr>
              <a:t>Risk Management</a:t>
            </a:r>
            <a:r>
              <a:rPr lang="en-US" dirty="0" smtClean="0"/>
              <a:t>	Risk Assessment and Mitigation</a:t>
            </a:r>
            <a:endParaRPr lang="en-US" dirty="0"/>
          </a:p>
          <a:p>
            <a:pPr>
              <a:lnSpc>
                <a:spcPct val="200000"/>
              </a:lnSpc>
              <a:tabLst>
                <a:tab pos="3657600" algn="l"/>
              </a:tabLst>
            </a:pPr>
            <a:r>
              <a:rPr lang="en-US" dirty="0">
                <a:solidFill>
                  <a:srgbClr val="C00000"/>
                </a:solidFill>
              </a:rPr>
              <a:t>Procurement </a:t>
            </a:r>
            <a:r>
              <a:rPr lang="en-US" dirty="0" smtClean="0">
                <a:solidFill>
                  <a:srgbClr val="C00000"/>
                </a:solidFill>
              </a:rPr>
              <a:t>Management</a:t>
            </a:r>
            <a:r>
              <a:rPr lang="en-US" dirty="0" smtClean="0"/>
              <a:t>	Purchase of Items &gt; $15k</a:t>
            </a:r>
            <a:endParaRPr lang="en-US" dirty="0"/>
          </a:p>
        </p:txBody>
      </p:sp>
      <p:sp>
        <p:nvSpPr>
          <p:cNvPr id="6" name="TextBox 5"/>
          <p:cNvSpPr txBox="1"/>
          <p:nvPr/>
        </p:nvSpPr>
        <p:spPr>
          <a:xfrm>
            <a:off x="220135" y="1425772"/>
            <a:ext cx="8621271" cy="461665"/>
          </a:xfrm>
          <a:prstGeom prst="rect">
            <a:avLst/>
          </a:prstGeom>
          <a:noFill/>
          <a:ln>
            <a:noFill/>
          </a:ln>
        </p:spPr>
        <p:txBody>
          <a:bodyPr wrap="none" rtlCol="0">
            <a:spAutoFit/>
          </a:bodyPr>
          <a:lstStyle/>
          <a:p>
            <a:r>
              <a:rPr lang="en-US" sz="2400" dirty="0" smtClean="0"/>
              <a:t>Monthly meetings, PM (Chair) + </a:t>
            </a:r>
            <a:r>
              <a:rPr lang="en-US" sz="2400" dirty="0" err="1" smtClean="0"/>
              <a:t>Prj.Sci.s</a:t>
            </a:r>
            <a:r>
              <a:rPr lang="en-US" sz="2400" dirty="0" smtClean="0"/>
              <a:t> + Subgroup Leaders</a:t>
            </a:r>
            <a:endParaRPr lang="en-US" sz="2400" dirty="0"/>
          </a:p>
        </p:txBody>
      </p:sp>
    </p:spTree>
    <p:extLst>
      <p:ext uri="{BB962C8B-B14F-4D97-AF65-F5344CB8AC3E}">
        <p14:creationId xmlns:p14="http://schemas.microsoft.com/office/powerpoint/2010/main" val="342616471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29</a:t>
            </a:fld>
            <a:endParaRPr lang="en-US" dirty="0"/>
          </a:p>
        </p:txBody>
      </p:sp>
      <p:sp>
        <p:nvSpPr>
          <p:cNvPr id="3" name="Title 2"/>
          <p:cNvSpPr>
            <a:spLocks noGrp="1"/>
          </p:cNvSpPr>
          <p:nvPr>
            <p:ph type="title"/>
          </p:nvPr>
        </p:nvSpPr>
        <p:spPr/>
        <p:txBody>
          <a:bodyPr/>
          <a:lstStyle/>
          <a:p>
            <a:r>
              <a:rPr lang="en-US" dirty="0" smtClean="0"/>
              <a:t>PM </a:t>
            </a:r>
            <a:r>
              <a:rPr lang="en-US" dirty="0" smtClean="0"/>
              <a:t>Executive </a:t>
            </a:r>
            <a:r>
              <a:rPr lang="en-US" dirty="0" smtClean="0"/>
              <a:t>Summary</a:t>
            </a:r>
            <a:endParaRPr lang="en-US" dirty="0"/>
          </a:p>
        </p:txBody>
      </p:sp>
      <p:sp>
        <p:nvSpPr>
          <p:cNvPr id="4" name="Content Placeholder 3"/>
          <p:cNvSpPr>
            <a:spLocks noGrp="1"/>
          </p:cNvSpPr>
          <p:nvPr>
            <p:ph sz="quarter" idx="14"/>
          </p:nvPr>
        </p:nvSpPr>
        <p:spPr/>
        <p:txBody>
          <a:bodyPr/>
          <a:lstStyle/>
          <a:p>
            <a:r>
              <a:rPr lang="en-US" dirty="0" smtClean="0"/>
              <a:t>HPS has deployed :</a:t>
            </a:r>
          </a:p>
          <a:p>
            <a:endParaRPr lang="en-US" dirty="0"/>
          </a:p>
          <a:p>
            <a:pPr marL="457200" indent="-457200">
              <a:buFont typeface="+mj-lt"/>
              <a:buAutoNum type="arabicPeriod"/>
            </a:pPr>
            <a:r>
              <a:rPr lang="en-US" dirty="0" smtClean="0"/>
              <a:t>Experienced Team for the construction</a:t>
            </a:r>
          </a:p>
          <a:p>
            <a:pPr marL="457200" indent="-457200">
              <a:buFont typeface="+mj-lt"/>
              <a:buAutoNum type="arabicPeriod"/>
            </a:pPr>
            <a:r>
              <a:rPr lang="en-US" dirty="0"/>
              <a:t>C</a:t>
            </a:r>
            <a:r>
              <a:rPr lang="en-US" dirty="0" smtClean="0"/>
              <a:t>lear Organization with a </a:t>
            </a:r>
            <a:r>
              <a:rPr lang="en-US" dirty="0" smtClean="0"/>
              <a:t>Project Management  </a:t>
            </a:r>
            <a:r>
              <a:rPr lang="en-US" dirty="0" smtClean="0"/>
              <a:t>team</a:t>
            </a:r>
          </a:p>
          <a:p>
            <a:pPr marL="457200" indent="-457200">
              <a:buFont typeface="+mj-lt"/>
              <a:buAutoNum type="arabicPeriod"/>
            </a:pPr>
            <a:r>
              <a:rPr lang="en-US" dirty="0"/>
              <a:t>D</a:t>
            </a:r>
            <a:r>
              <a:rPr lang="en-US" dirty="0" smtClean="0"/>
              <a:t>etailed Schedule with reasonable float</a:t>
            </a:r>
          </a:p>
          <a:p>
            <a:pPr marL="457200" indent="-457200">
              <a:buFont typeface="+mj-lt"/>
              <a:buAutoNum type="arabicPeriod"/>
            </a:pPr>
            <a:r>
              <a:rPr lang="en-US" dirty="0" smtClean="0"/>
              <a:t>Detailed Budget </a:t>
            </a:r>
            <a:r>
              <a:rPr lang="en-US" dirty="0" smtClean="0"/>
              <a:t>with contingencies</a:t>
            </a:r>
          </a:p>
          <a:p>
            <a:pPr marL="457200" indent="-457200">
              <a:buFont typeface="+mj-lt"/>
              <a:buAutoNum type="arabicPeriod"/>
            </a:pPr>
            <a:r>
              <a:rPr lang="en-US" dirty="0" smtClean="0"/>
              <a:t>Manpower uploaded and leveled with explicit names</a:t>
            </a:r>
          </a:p>
          <a:p>
            <a:pPr marL="457200" indent="-457200">
              <a:buFont typeface="+mj-lt"/>
              <a:buAutoNum type="arabicPeriod"/>
            </a:pPr>
            <a:r>
              <a:rPr lang="en-US" dirty="0" smtClean="0"/>
              <a:t>Risk Mitigation Plan</a:t>
            </a:r>
          </a:p>
          <a:p>
            <a:endParaRPr lang="en-US" dirty="0"/>
          </a:p>
        </p:txBody>
      </p:sp>
    </p:spTree>
    <p:extLst>
      <p:ext uri="{BB962C8B-B14F-4D97-AF65-F5344CB8AC3E}">
        <p14:creationId xmlns:p14="http://schemas.microsoft.com/office/powerpoint/2010/main" val="18332632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457200" y="112713"/>
            <a:ext cx="8229600" cy="652462"/>
          </a:xfrm>
        </p:spPr>
        <p:txBody>
          <a:bodyPr/>
          <a:lstStyle/>
          <a:p>
            <a:r>
              <a:rPr lang="en-US" sz="3200" dirty="0" smtClean="0">
                <a:solidFill>
                  <a:srgbClr val="C00000"/>
                </a:solidFill>
              </a:rPr>
              <a:t>Organization Chart</a:t>
            </a:r>
          </a:p>
        </p:txBody>
      </p:sp>
      <p:sp>
        <p:nvSpPr>
          <p:cNvPr id="25604" name="Slide Number Placeholder 4"/>
          <p:cNvSpPr>
            <a:spLocks noGrp="1"/>
          </p:cNvSpPr>
          <p:nvPr>
            <p:ph type="sldNum" sz="quarter" idx="4294967295"/>
          </p:nvPr>
        </p:nvSpPr>
        <p:spPr>
          <a:xfrm>
            <a:off x="8585201" y="6388100"/>
            <a:ext cx="381000" cy="3492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CCED734-CA89-46BF-A1B6-13DA0F40A505}" type="slidenum">
              <a:rPr lang="en-US" smtClean="0"/>
              <a:pPr eaLnBrk="1" hangingPunct="1"/>
              <a:t>3</a:t>
            </a:fld>
            <a:endParaRPr lang="en-US" dirty="0" smtClean="0"/>
          </a:p>
        </p:txBody>
      </p:sp>
      <p:sp>
        <p:nvSpPr>
          <p:cNvPr id="25605" name="TextBox 6"/>
          <p:cNvSpPr txBox="1">
            <a:spLocks noChangeArrowheads="1"/>
          </p:cNvSpPr>
          <p:nvPr/>
        </p:nvSpPr>
        <p:spPr bwMode="auto">
          <a:xfrm>
            <a:off x="2687042" y="1290638"/>
            <a:ext cx="1570038" cy="460375"/>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dirty="0"/>
              <a:t>DOE HEP</a:t>
            </a:r>
          </a:p>
        </p:txBody>
      </p:sp>
      <p:sp>
        <p:nvSpPr>
          <p:cNvPr id="25606" name="TextBox 7"/>
          <p:cNvSpPr txBox="1">
            <a:spLocks noChangeArrowheads="1"/>
          </p:cNvSpPr>
          <p:nvPr/>
        </p:nvSpPr>
        <p:spPr bwMode="auto">
          <a:xfrm>
            <a:off x="2388592" y="2130425"/>
            <a:ext cx="998538" cy="460375"/>
          </a:xfrm>
          <a:prstGeom prst="rect">
            <a:avLst/>
          </a:prstGeom>
          <a:noFill/>
          <a:ln w="19050">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dirty="0"/>
              <a:t>JLAB</a:t>
            </a:r>
          </a:p>
        </p:txBody>
      </p:sp>
      <p:sp>
        <p:nvSpPr>
          <p:cNvPr id="25607" name="TextBox 8"/>
          <p:cNvSpPr txBox="1">
            <a:spLocks noChangeArrowheads="1"/>
          </p:cNvSpPr>
          <p:nvPr/>
        </p:nvSpPr>
        <p:spPr bwMode="auto">
          <a:xfrm>
            <a:off x="3591917" y="2130425"/>
            <a:ext cx="989013" cy="460375"/>
          </a:xfrm>
          <a:prstGeom prst="rect">
            <a:avLst/>
          </a:prstGeom>
          <a:noFill/>
          <a:ln w="19050">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dirty="0"/>
              <a:t>SLAC</a:t>
            </a:r>
          </a:p>
        </p:txBody>
      </p:sp>
      <p:cxnSp>
        <p:nvCxnSpPr>
          <p:cNvPr id="11" name="Straight Connector 10"/>
          <p:cNvCxnSpPr/>
          <p:nvPr/>
        </p:nvCxnSpPr>
        <p:spPr>
          <a:xfrm>
            <a:off x="4039592" y="1755775"/>
            <a:ext cx="9525" cy="34607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2920405" y="1765300"/>
            <a:ext cx="0" cy="33655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5610" name="TextBox 19"/>
          <p:cNvSpPr txBox="1">
            <a:spLocks noChangeArrowheads="1"/>
          </p:cNvSpPr>
          <p:nvPr/>
        </p:nvSpPr>
        <p:spPr bwMode="auto">
          <a:xfrm>
            <a:off x="442118" y="2801938"/>
            <a:ext cx="4963055" cy="1200150"/>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2400" dirty="0"/>
              <a:t>   Heavy Photon Search</a:t>
            </a:r>
            <a:br>
              <a:rPr lang="en-US" sz="2400" dirty="0"/>
            </a:br>
            <a:r>
              <a:rPr lang="en-US" sz="2400" dirty="0"/>
              <a:t>        </a:t>
            </a:r>
            <a:r>
              <a:rPr lang="en-US" sz="1200" dirty="0"/>
              <a:t>Project Manager  M. Oriunno</a:t>
            </a:r>
            <a:br>
              <a:rPr lang="en-US" sz="1200" dirty="0"/>
            </a:br>
            <a:r>
              <a:rPr lang="en-US" sz="1200" dirty="0"/>
              <a:t>                Project Scientists  J. </a:t>
            </a:r>
            <a:r>
              <a:rPr lang="en-US" sz="1200" dirty="0" smtClean="0"/>
              <a:t>Jaros (SLAC)</a:t>
            </a:r>
            <a:r>
              <a:rPr lang="en-US" sz="1200" dirty="0"/>
              <a:t/>
            </a:r>
            <a:br>
              <a:rPr lang="en-US" sz="1200" dirty="0"/>
            </a:br>
            <a:r>
              <a:rPr lang="en-US" sz="1200" dirty="0"/>
              <a:t>                                             </a:t>
            </a:r>
            <a:r>
              <a:rPr lang="en-US" sz="1200" dirty="0"/>
              <a:t> </a:t>
            </a:r>
            <a:r>
              <a:rPr lang="en-US" sz="1200" dirty="0" smtClean="0"/>
              <a:t>        </a:t>
            </a:r>
            <a:r>
              <a:rPr lang="en-US" sz="1200" dirty="0" smtClean="0"/>
              <a:t>S</a:t>
            </a:r>
            <a:r>
              <a:rPr lang="en-US" sz="1200" dirty="0"/>
              <a:t>. </a:t>
            </a:r>
            <a:r>
              <a:rPr lang="en-US" sz="1200" dirty="0" err="1" smtClean="0"/>
              <a:t>Stepanyan</a:t>
            </a:r>
            <a:r>
              <a:rPr lang="en-US" sz="1200" dirty="0" smtClean="0"/>
              <a:t> (JLAB)  </a:t>
            </a:r>
            <a:endParaRPr lang="en-US" sz="1200" dirty="0"/>
          </a:p>
        </p:txBody>
      </p:sp>
      <p:cxnSp>
        <p:nvCxnSpPr>
          <p:cNvPr id="22" name="Straight Connector 21"/>
          <p:cNvCxnSpPr/>
          <p:nvPr/>
        </p:nvCxnSpPr>
        <p:spPr>
          <a:xfrm>
            <a:off x="2901355" y="2578100"/>
            <a:ext cx="0" cy="22383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4022130" y="2587625"/>
            <a:ext cx="9525" cy="21431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5613" name="TextBox 26"/>
          <p:cNvSpPr txBox="1">
            <a:spLocks noChangeArrowheads="1"/>
          </p:cNvSpPr>
          <p:nvPr/>
        </p:nvSpPr>
        <p:spPr bwMode="auto">
          <a:xfrm>
            <a:off x="5870841" y="3138494"/>
            <a:ext cx="2220912" cy="831850"/>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2400" dirty="0"/>
              <a:t>HPS Executive Committee</a:t>
            </a:r>
          </a:p>
        </p:txBody>
      </p:sp>
      <p:cxnSp>
        <p:nvCxnSpPr>
          <p:cNvPr id="29" name="Straight Arrow Connector 28"/>
          <p:cNvCxnSpPr/>
          <p:nvPr/>
        </p:nvCxnSpPr>
        <p:spPr>
          <a:xfrm flipV="1">
            <a:off x="5414854" y="3551244"/>
            <a:ext cx="466725" cy="3175"/>
          </a:xfrm>
          <a:prstGeom prst="straightConnector1">
            <a:avLst/>
          </a:prstGeom>
          <a:ln w="190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5615" name="TextBox 31"/>
          <p:cNvSpPr txBox="1">
            <a:spLocks noChangeArrowheads="1"/>
          </p:cNvSpPr>
          <p:nvPr/>
        </p:nvSpPr>
        <p:spPr bwMode="auto">
          <a:xfrm>
            <a:off x="861218" y="4089400"/>
            <a:ext cx="2610843" cy="369332"/>
          </a:xfrm>
          <a:prstGeom prst="rect">
            <a:avLst/>
          </a:prstGeom>
          <a:noFill/>
          <a:ln w="19050">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smtClean="0"/>
              <a:t>Beamline </a:t>
            </a:r>
            <a:r>
              <a:rPr lang="en-US" sz="1200" dirty="0" smtClean="0"/>
              <a:t>(</a:t>
            </a:r>
            <a:r>
              <a:rPr lang="en-US" sz="1200" dirty="0" err="1" smtClean="0"/>
              <a:t>K.Moffeit</a:t>
            </a:r>
            <a:r>
              <a:rPr lang="en-US" sz="1200" dirty="0" smtClean="0"/>
              <a:t>)</a:t>
            </a:r>
            <a:endParaRPr lang="en-US" sz="1200" dirty="0"/>
          </a:p>
        </p:txBody>
      </p:sp>
      <p:sp>
        <p:nvSpPr>
          <p:cNvPr id="25616" name="TextBox 32"/>
          <p:cNvSpPr txBox="1">
            <a:spLocks noChangeArrowheads="1"/>
          </p:cNvSpPr>
          <p:nvPr/>
        </p:nvSpPr>
        <p:spPr bwMode="auto">
          <a:xfrm>
            <a:off x="880268" y="4556125"/>
            <a:ext cx="1508323" cy="369332"/>
          </a:xfrm>
          <a:prstGeom prst="rect">
            <a:avLst/>
          </a:prstGeom>
          <a:noFill/>
          <a:ln w="19050">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smtClean="0"/>
              <a:t>SVT </a:t>
            </a:r>
            <a:r>
              <a:rPr lang="en-US" sz="1200" dirty="0" smtClean="0"/>
              <a:t>(</a:t>
            </a:r>
            <a:r>
              <a:rPr lang="en-US" sz="1200" dirty="0" err="1" smtClean="0"/>
              <a:t>T.Nelson</a:t>
            </a:r>
            <a:r>
              <a:rPr lang="en-US" sz="1200" dirty="0" smtClean="0"/>
              <a:t>)</a:t>
            </a:r>
            <a:endParaRPr lang="en-US" sz="1200" dirty="0"/>
          </a:p>
        </p:txBody>
      </p:sp>
      <p:sp>
        <p:nvSpPr>
          <p:cNvPr id="25617" name="TextBox 33"/>
          <p:cNvSpPr txBox="1">
            <a:spLocks noChangeArrowheads="1"/>
          </p:cNvSpPr>
          <p:nvPr/>
        </p:nvSpPr>
        <p:spPr bwMode="auto">
          <a:xfrm>
            <a:off x="889794" y="5405439"/>
            <a:ext cx="1427851" cy="369332"/>
          </a:xfrm>
          <a:prstGeom prst="rect">
            <a:avLst/>
          </a:prstGeom>
          <a:noFill/>
          <a:ln w="19050">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Ecal </a:t>
            </a:r>
            <a:r>
              <a:rPr lang="en-US" sz="1200" dirty="0"/>
              <a:t>(</a:t>
            </a:r>
            <a:r>
              <a:rPr lang="en-US" sz="1200" dirty="0" err="1" smtClean="0"/>
              <a:t>R.Dupre</a:t>
            </a:r>
            <a:r>
              <a:rPr lang="en-US" sz="1200" dirty="0" smtClean="0"/>
              <a:t>)</a:t>
            </a:r>
            <a:endParaRPr lang="en-US" sz="1200" dirty="0"/>
          </a:p>
        </p:txBody>
      </p:sp>
      <p:sp>
        <p:nvSpPr>
          <p:cNvPr id="25618" name="TextBox 34"/>
          <p:cNvSpPr txBox="1">
            <a:spLocks noChangeArrowheads="1"/>
          </p:cNvSpPr>
          <p:nvPr/>
        </p:nvSpPr>
        <p:spPr bwMode="auto">
          <a:xfrm>
            <a:off x="899318" y="4984750"/>
            <a:ext cx="1988543" cy="369888"/>
          </a:xfrm>
          <a:prstGeom prst="rect">
            <a:avLst/>
          </a:prstGeom>
          <a:noFill/>
          <a:ln w="19050">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SVT </a:t>
            </a:r>
            <a:r>
              <a:rPr lang="en-US" dirty="0" smtClean="0"/>
              <a:t>DAQ </a:t>
            </a:r>
            <a:r>
              <a:rPr lang="en-US" sz="1200" dirty="0" smtClean="0"/>
              <a:t>(</a:t>
            </a:r>
            <a:r>
              <a:rPr lang="en-US" sz="1200" dirty="0" err="1" smtClean="0"/>
              <a:t>R.Herbst</a:t>
            </a:r>
            <a:r>
              <a:rPr lang="en-US" sz="1200" dirty="0" smtClean="0"/>
              <a:t>)</a:t>
            </a:r>
            <a:endParaRPr lang="en-US" dirty="0"/>
          </a:p>
        </p:txBody>
      </p:sp>
      <p:sp>
        <p:nvSpPr>
          <p:cNvPr id="25619" name="TextBox 35"/>
          <p:cNvSpPr txBox="1">
            <a:spLocks noChangeArrowheads="1"/>
          </p:cNvSpPr>
          <p:nvPr/>
        </p:nvSpPr>
        <p:spPr bwMode="auto">
          <a:xfrm>
            <a:off x="889795" y="5824538"/>
            <a:ext cx="2497336" cy="369887"/>
          </a:xfrm>
          <a:prstGeom prst="rect">
            <a:avLst/>
          </a:prstGeom>
          <a:noFill/>
          <a:ln w="19050">
            <a:solidFill>
              <a:srgbClr val="0066FF"/>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smtClean="0"/>
              <a:t>Trigger/DAQ </a:t>
            </a:r>
            <a:r>
              <a:rPr lang="en-US" sz="1200" dirty="0" smtClean="0"/>
              <a:t>(</a:t>
            </a:r>
            <a:r>
              <a:rPr lang="en-US" sz="1200" dirty="0" err="1" smtClean="0"/>
              <a:t>S.Boyarinov</a:t>
            </a:r>
            <a:r>
              <a:rPr lang="en-US" sz="1200" dirty="0" smtClean="0"/>
              <a:t>)</a:t>
            </a:r>
            <a:endParaRPr lang="en-US" sz="1200" dirty="0"/>
          </a:p>
        </p:txBody>
      </p:sp>
      <p:sp>
        <p:nvSpPr>
          <p:cNvPr id="25620" name="TextBox 36"/>
          <p:cNvSpPr txBox="1">
            <a:spLocks noChangeArrowheads="1"/>
          </p:cNvSpPr>
          <p:nvPr/>
        </p:nvSpPr>
        <p:spPr bwMode="auto">
          <a:xfrm>
            <a:off x="899318" y="6268510"/>
            <a:ext cx="1699949" cy="368300"/>
          </a:xfrm>
          <a:prstGeom prst="rect">
            <a:avLst/>
          </a:prstGeom>
          <a:noFill/>
          <a:ln w="19050">
            <a:solidFill>
              <a:srgbClr val="0066FF"/>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smtClean="0"/>
              <a:t>Muon </a:t>
            </a:r>
            <a:r>
              <a:rPr lang="en-US" sz="1200" dirty="0" smtClean="0"/>
              <a:t>(</a:t>
            </a:r>
            <a:r>
              <a:rPr lang="en-US" sz="1200" dirty="0" err="1"/>
              <a:t>K</a:t>
            </a:r>
            <a:r>
              <a:rPr lang="en-US" sz="1200" dirty="0" err="1" smtClean="0"/>
              <a:t>.Griffioen</a:t>
            </a:r>
            <a:r>
              <a:rPr lang="en-US" sz="1200" dirty="0" smtClean="0"/>
              <a:t>)</a:t>
            </a:r>
            <a:endParaRPr lang="en-US" sz="1200" dirty="0"/>
          </a:p>
        </p:txBody>
      </p:sp>
      <p:cxnSp>
        <p:nvCxnSpPr>
          <p:cNvPr id="39" name="Straight Connector 38"/>
          <p:cNvCxnSpPr/>
          <p:nvPr/>
        </p:nvCxnSpPr>
        <p:spPr>
          <a:xfrm flipH="1">
            <a:off x="637382" y="4002088"/>
            <a:ext cx="14288" cy="245057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a:endCxn id="25615" idx="1"/>
          </p:cNvCxnSpPr>
          <p:nvPr/>
        </p:nvCxnSpPr>
        <p:spPr>
          <a:xfrm flipV="1">
            <a:off x="665957" y="4274066"/>
            <a:ext cx="195261" cy="107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656432" y="4740275"/>
            <a:ext cx="20478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a:stCxn id="25618" idx="1"/>
          </p:cNvCxnSpPr>
          <p:nvPr/>
        </p:nvCxnSpPr>
        <p:spPr>
          <a:xfrm flipH="1" flipV="1">
            <a:off x="656434" y="5162550"/>
            <a:ext cx="242884" cy="714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a:endCxn id="25617" idx="1"/>
          </p:cNvCxnSpPr>
          <p:nvPr/>
        </p:nvCxnSpPr>
        <p:spPr>
          <a:xfrm flipV="1">
            <a:off x="637382" y="5590105"/>
            <a:ext cx="252412" cy="107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a:endCxn id="25619" idx="1"/>
          </p:cNvCxnSpPr>
          <p:nvPr/>
        </p:nvCxnSpPr>
        <p:spPr>
          <a:xfrm>
            <a:off x="651669" y="6009481"/>
            <a:ext cx="238126" cy="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a:endCxn id="25620" idx="1"/>
          </p:cNvCxnSpPr>
          <p:nvPr/>
        </p:nvCxnSpPr>
        <p:spPr>
          <a:xfrm>
            <a:off x="637382" y="6452660"/>
            <a:ext cx="26193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5628" name="TextBox 70"/>
          <p:cNvSpPr txBox="1">
            <a:spLocks noChangeArrowheads="1"/>
          </p:cNvSpPr>
          <p:nvPr/>
        </p:nvSpPr>
        <p:spPr bwMode="auto">
          <a:xfrm>
            <a:off x="4100295" y="4089400"/>
            <a:ext cx="2639172" cy="369332"/>
          </a:xfrm>
          <a:prstGeom prst="rect">
            <a:avLst/>
          </a:prstGeom>
          <a:noFill/>
          <a:ln w="19050">
            <a:solidFill>
              <a:srgbClr val="0066FF"/>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Slow </a:t>
            </a:r>
            <a:r>
              <a:rPr lang="en-US" dirty="0" smtClean="0"/>
              <a:t>Controls </a:t>
            </a:r>
            <a:r>
              <a:rPr lang="en-US" sz="1200" dirty="0" smtClean="0"/>
              <a:t>(H.</a:t>
            </a:r>
            <a:r>
              <a:rPr lang="en-US" sz="1200" dirty="0"/>
              <a:t> </a:t>
            </a:r>
            <a:r>
              <a:rPr lang="en-US" sz="1200" dirty="0" err="1" smtClean="0"/>
              <a:t>Egiyan</a:t>
            </a:r>
            <a:r>
              <a:rPr lang="en-US" sz="1200" dirty="0" smtClean="0"/>
              <a:t>)</a:t>
            </a:r>
            <a:endParaRPr lang="en-US" sz="1200" dirty="0"/>
          </a:p>
        </p:txBody>
      </p:sp>
      <p:sp>
        <p:nvSpPr>
          <p:cNvPr id="25629" name="TextBox 71"/>
          <p:cNvSpPr txBox="1">
            <a:spLocks noChangeArrowheads="1"/>
          </p:cNvSpPr>
          <p:nvPr/>
        </p:nvSpPr>
        <p:spPr bwMode="auto">
          <a:xfrm>
            <a:off x="4109821" y="4537075"/>
            <a:ext cx="1960780" cy="369888"/>
          </a:xfrm>
          <a:prstGeom prst="rect">
            <a:avLst/>
          </a:prstGeom>
          <a:noFill/>
          <a:ln w="19050">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smtClean="0"/>
              <a:t>Software </a:t>
            </a:r>
            <a:r>
              <a:rPr lang="en-US" sz="1200" dirty="0" smtClean="0"/>
              <a:t>(</a:t>
            </a:r>
            <a:r>
              <a:rPr lang="en-US" sz="1200" dirty="0" err="1" smtClean="0"/>
              <a:t>M.Haltrop</a:t>
            </a:r>
            <a:r>
              <a:rPr lang="en-US" sz="1200" dirty="0" smtClean="0"/>
              <a:t>)</a:t>
            </a:r>
            <a:endParaRPr lang="en-US" sz="1200" dirty="0"/>
          </a:p>
        </p:txBody>
      </p:sp>
      <p:sp>
        <p:nvSpPr>
          <p:cNvPr id="25630" name="TextBox 72"/>
          <p:cNvSpPr txBox="1">
            <a:spLocks noChangeArrowheads="1"/>
          </p:cNvSpPr>
          <p:nvPr/>
        </p:nvSpPr>
        <p:spPr bwMode="auto">
          <a:xfrm>
            <a:off x="4100295" y="5003800"/>
            <a:ext cx="2038037" cy="369332"/>
          </a:xfrm>
          <a:prstGeom prst="rect">
            <a:avLst/>
          </a:prstGeom>
          <a:noFill/>
          <a:ln w="19050">
            <a:solidFill>
              <a:srgbClr val="0070C0"/>
            </a:solidFill>
            <a:prstDash val="solid"/>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smtClean="0"/>
              <a:t>Analysis </a:t>
            </a:r>
            <a:r>
              <a:rPr lang="en-US" sz="1200" dirty="0" smtClean="0"/>
              <a:t>(</a:t>
            </a:r>
            <a:r>
              <a:rPr lang="en-US" sz="1200" dirty="0" err="1" smtClean="0"/>
              <a:t>M.Graham</a:t>
            </a:r>
            <a:r>
              <a:rPr lang="en-US" sz="1200" dirty="0" smtClean="0"/>
              <a:t>)</a:t>
            </a:r>
            <a:endParaRPr lang="en-US" sz="1200" dirty="0"/>
          </a:p>
        </p:txBody>
      </p:sp>
      <p:cxnSp>
        <p:nvCxnSpPr>
          <p:cNvPr id="75" name="Straight Connector 74"/>
          <p:cNvCxnSpPr/>
          <p:nvPr/>
        </p:nvCxnSpPr>
        <p:spPr>
          <a:xfrm>
            <a:off x="3866932" y="4002088"/>
            <a:ext cx="0" cy="119697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a:endCxn id="25630" idx="1"/>
          </p:cNvCxnSpPr>
          <p:nvPr/>
        </p:nvCxnSpPr>
        <p:spPr>
          <a:xfrm>
            <a:off x="3866932" y="5187950"/>
            <a:ext cx="233363" cy="5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a:endCxn id="25629" idx="1"/>
          </p:cNvCxnSpPr>
          <p:nvPr/>
        </p:nvCxnSpPr>
        <p:spPr>
          <a:xfrm>
            <a:off x="3866932" y="4721225"/>
            <a:ext cx="242889" cy="79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a:endCxn id="25628" idx="1"/>
          </p:cNvCxnSpPr>
          <p:nvPr/>
        </p:nvCxnSpPr>
        <p:spPr>
          <a:xfrm flipV="1">
            <a:off x="3876457" y="4274066"/>
            <a:ext cx="223838" cy="107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67733" y="2690019"/>
            <a:ext cx="8898467" cy="4762"/>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7671003" y="2734237"/>
            <a:ext cx="1441420" cy="369332"/>
          </a:xfrm>
          <a:prstGeom prst="rect">
            <a:avLst/>
          </a:prstGeom>
          <a:noFill/>
        </p:spPr>
        <p:txBody>
          <a:bodyPr wrap="none" rtlCol="0">
            <a:spAutoFit/>
          </a:bodyPr>
          <a:lstStyle/>
          <a:p>
            <a:r>
              <a:rPr lang="en-US" dirty="0" smtClean="0">
                <a:solidFill>
                  <a:srgbClr val="C00000"/>
                </a:solidFill>
              </a:rPr>
              <a:t>HPS Project</a:t>
            </a:r>
            <a:endParaRPr lang="en-US" dirty="0">
              <a:solidFill>
                <a:srgbClr val="C00000"/>
              </a:solidFill>
            </a:endParaRPr>
          </a:p>
        </p:txBody>
      </p:sp>
      <p:sp>
        <p:nvSpPr>
          <p:cNvPr id="43" name="TextBox 7"/>
          <p:cNvSpPr txBox="1">
            <a:spLocks noChangeArrowheads="1"/>
          </p:cNvSpPr>
          <p:nvPr/>
        </p:nvSpPr>
        <p:spPr bwMode="auto">
          <a:xfrm>
            <a:off x="1319107" y="2117725"/>
            <a:ext cx="998538" cy="460375"/>
          </a:xfrm>
          <a:prstGeom prst="rect">
            <a:avLst/>
          </a:prstGeom>
          <a:noFill/>
          <a:ln w="19050">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2400" dirty="0" smtClean="0"/>
              <a:t>INFN</a:t>
            </a:r>
            <a:endParaRPr lang="en-US" sz="2400" dirty="0"/>
          </a:p>
        </p:txBody>
      </p:sp>
      <p:sp>
        <p:nvSpPr>
          <p:cNvPr id="45" name="TextBox 7"/>
          <p:cNvSpPr txBox="1">
            <a:spLocks noChangeArrowheads="1"/>
          </p:cNvSpPr>
          <p:nvPr/>
        </p:nvSpPr>
        <p:spPr bwMode="auto">
          <a:xfrm>
            <a:off x="253101" y="2111739"/>
            <a:ext cx="998538" cy="460375"/>
          </a:xfrm>
          <a:prstGeom prst="rect">
            <a:avLst/>
          </a:prstGeom>
          <a:noFill/>
          <a:ln w="19050">
            <a:solidFill>
              <a:srgbClr val="0070C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dirty="0" smtClean="0"/>
              <a:t>IPNO</a:t>
            </a:r>
            <a:endParaRPr lang="en-US" sz="2400" dirty="0"/>
          </a:p>
        </p:txBody>
      </p:sp>
      <p:cxnSp>
        <p:nvCxnSpPr>
          <p:cNvPr id="46" name="Straight Connector 45"/>
          <p:cNvCxnSpPr/>
          <p:nvPr/>
        </p:nvCxnSpPr>
        <p:spPr>
          <a:xfrm>
            <a:off x="1818376" y="2582862"/>
            <a:ext cx="0" cy="22383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777875" y="2582862"/>
            <a:ext cx="0" cy="22383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7092868" y="2320687"/>
            <a:ext cx="2018566" cy="369332"/>
          </a:xfrm>
          <a:prstGeom prst="rect">
            <a:avLst/>
          </a:prstGeom>
          <a:noFill/>
        </p:spPr>
        <p:txBody>
          <a:bodyPr wrap="none" rtlCol="0">
            <a:spAutoFit/>
          </a:bodyPr>
          <a:lstStyle/>
          <a:p>
            <a:r>
              <a:rPr lang="en-US" dirty="0" smtClean="0">
                <a:solidFill>
                  <a:srgbClr val="C00000"/>
                </a:solidFill>
              </a:rPr>
              <a:t>Funding Agencies</a:t>
            </a:r>
            <a:endParaRPr lang="en-US" dirty="0">
              <a:solidFill>
                <a:srgbClr val="C00000"/>
              </a:solidFill>
            </a:endParaRPr>
          </a:p>
        </p:txBody>
      </p:sp>
      <p:sp>
        <p:nvSpPr>
          <p:cNvPr id="34" name="TextBox 33"/>
          <p:cNvSpPr txBox="1"/>
          <p:nvPr/>
        </p:nvSpPr>
        <p:spPr>
          <a:xfrm>
            <a:off x="3705787" y="5604037"/>
            <a:ext cx="5405647" cy="584775"/>
          </a:xfrm>
          <a:prstGeom prst="rect">
            <a:avLst/>
          </a:prstGeom>
          <a:noFill/>
          <a:ln w="19050">
            <a:solidFill>
              <a:schemeClr val="bg2"/>
            </a:solidFill>
            <a:prstDash val="dash"/>
          </a:ln>
        </p:spPr>
        <p:txBody>
          <a:bodyPr wrap="none" rtlCol="0">
            <a:spAutoFit/>
          </a:bodyPr>
          <a:lstStyle/>
          <a:p>
            <a:r>
              <a:rPr lang="en-US" sz="1600" dirty="0" smtClean="0"/>
              <a:t>The Project Scientists hold the budget at SLAC and JLAB</a:t>
            </a:r>
          </a:p>
          <a:p>
            <a:r>
              <a:rPr lang="en-US" sz="1600" dirty="0" smtClean="0"/>
              <a:t>The </a:t>
            </a:r>
            <a:r>
              <a:rPr lang="en-US" sz="1600" dirty="0" smtClean="0"/>
              <a:t>Project Manager holds the contingencies</a:t>
            </a:r>
            <a:endParaRPr lang="en-US" sz="1600" dirty="0"/>
          </a:p>
        </p:txBody>
      </p:sp>
      <p:sp>
        <p:nvSpPr>
          <p:cNvPr id="44" name="TextBox 6"/>
          <p:cNvSpPr txBox="1">
            <a:spLocks noChangeArrowheads="1"/>
          </p:cNvSpPr>
          <p:nvPr/>
        </p:nvSpPr>
        <p:spPr bwMode="auto">
          <a:xfrm>
            <a:off x="644525" y="1303635"/>
            <a:ext cx="1364476" cy="461665"/>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dirty="0"/>
              <a:t>DOE </a:t>
            </a:r>
            <a:r>
              <a:rPr lang="en-US" sz="2400" dirty="0" smtClean="0"/>
              <a:t>NP</a:t>
            </a:r>
            <a:endParaRPr lang="en-US" sz="2400" dirty="0"/>
          </a:p>
        </p:txBody>
      </p:sp>
      <p:cxnSp>
        <p:nvCxnSpPr>
          <p:cNvPr id="4" name="Elbow Connector 3"/>
          <p:cNvCxnSpPr>
            <a:stCxn id="44" idx="3"/>
          </p:cNvCxnSpPr>
          <p:nvPr/>
        </p:nvCxnSpPr>
        <p:spPr>
          <a:xfrm>
            <a:off x="2009001" y="1534468"/>
            <a:ext cx="914644" cy="399107"/>
          </a:xfrm>
          <a:prstGeom prst="bentConnector3">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5998664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sp>
        <p:nvSpPr>
          <p:cNvPr id="2" name="Slide Number Placeholder 1"/>
          <p:cNvSpPr>
            <a:spLocks noGrp="1"/>
          </p:cNvSpPr>
          <p:nvPr>
            <p:ph type="sldNum" sz="quarter" idx="4294967295"/>
          </p:nvPr>
        </p:nvSpPr>
        <p:spPr>
          <a:xfrm>
            <a:off x="8824913" y="6318250"/>
            <a:ext cx="319087" cy="539750"/>
          </a:xfrm>
        </p:spPr>
        <p:txBody>
          <a:bodyPr/>
          <a:lstStyle/>
          <a:p>
            <a:fld id="{5BD36294-2849-48A8-8531-5354CF3095D2}" type="slidenum">
              <a:rPr lang="en-US" smtClean="0"/>
              <a:pPr/>
              <a:t>30</a:t>
            </a:fld>
            <a:endParaRPr lang="en-US" dirty="0"/>
          </a:p>
        </p:txBody>
      </p:sp>
      <p:pic>
        <p:nvPicPr>
          <p:cNvPr id="2050" name="Picture 2"/>
          <p:cNvPicPr>
            <a:picLocks noGrp="1" noChangeAspect="1" noChangeArrowheads="1"/>
          </p:cNvPicPr>
          <p:nvPr>
            <p:ph type="pic" sz="quarter" idx="10"/>
          </p:nvPr>
        </p:nvPicPr>
        <p:blipFill>
          <a:blip r:embed="rId2">
            <a:extLst>
              <a:ext uri="{28A0092B-C50C-407E-A947-70E740481C1C}">
                <a14:useLocalDpi xmlns:a14="http://schemas.microsoft.com/office/drawing/2010/main" val="0"/>
              </a:ext>
            </a:extLst>
          </a:blip>
          <a:srcRect l="5556" r="5556"/>
          <a:stretch>
            <a:fillRect/>
          </a:stretch>
        </p:blipFill>
        <p:spPr bwMode="auto">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1756029" y="2459143"/>
            <a:ext cx="6042039" cy="1015663"/>
          </a:xfrm>
          <a:prstGeom prst="rect">
            <a:avLst/>
          </a:prstGeom>
          <a:noFill/>
        </p:spPr>
        <p:txBody>
          <a:bodyPr wrap="none" rtlCol="0">
            <a:spAutoFit/>
          </a:bodyPr>
          <a:lstStyle/>
          <a:p>
            <a:r>
              <a:rPr lang="en-US" sz="6000" dirty="0" smtClean="0">
                <a:solidFill>
                  <a:srgbClr val="FFFF00"/>
                </a:solidFill>
              </a:rPr>
              <a:t>Back Up SLIDES</a:t>
            </a:r>
            <a:endParaRPr lang="en-US" sz="6000" dirty="0">
              <a:solidFill>
                <a:srgbClr val="FFFF00"/>
              </a:solidFill>
            </a:endParaRPr>
          </a:p>
        </p:txBody>
      </p:sp>
    </p:spTree>
    <p:extLst>
      <p:ext uri="{BB962C8B-B14F-4D97-AF65-F5344CB8AC3E}">
        <p14:creationId xmlns:p14="http://schemas.microsoft.com/office/powerpoint/2010/main" val="28864497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31</a:t>
            </a:fld>
            <a:endParaRPr lang="en-US" dirty="0"/>
          </a:p>
        </p:txBody>
      </p:sp>
      <p:sp>
        <p:nvSpPr>
          <p:cNvPr id="3" name="Title 2"/>
          <p:cNvSpPr>
            <a:spLocks noGrp="1"/>
          </p:cNvSpPr>
          <p:nvPr>
            <p:ph type="title"/>
          </p:nvPr>
        </p:nvSpPr>
        <p:spPr/>
        <p:txBody>
          <a:bodyPr/>
          <a:lstStyle/>
          <a:p>
            <a:r>
              <a:rPr lang="en-US" dirty="0"/>
              <a:t>Beamline </a:t>
            </a:r>
            <a:r>
              <a:rPr lang="en-US" dirty="0" smtClean="0"/>
              <a:t>Costs: Upstream vs</a:t>
            </a:r>
            <a:r>
              <a:rPr lang="en-US" dirty="0"/>
              <a:t>. </a:t>
            </a:r>
            <a:r>
              <a:rPr lang="en-US" dirty="0" smtClean="0"/>
              <a:t>Downstream</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726330762"/>
              </p:ext>
            </p:extLst>
          </p:nvPr>
        </p:nvGraphicFramePr>
        <p:xfrm>
          <a:off x="1049603" y="3490484"/>
          <a:ext cx="4082339" cy="805319"/>
        </p:xfrm>
        <a:graphic>
          <a:graphicData uri="http://schemas.openxmlformats.org/drawingml/2006/table">
            <a:tbl>
              <a:tblPr>
                <a:tableStyleId>{93296810-A885-4BE3-A3E7-6D5BEEA58F35}</a:tableStyleId>
              </a:tblPr>
              <a:tblGrid>
                <a:gridCol w="2402514"/>
                <a:gridCol w="472611"/>
                <a:gridCol w="616450"/>
                <a:gridCol w="590764"/>
              </a:tblGrid>
              <a:tr h="141793">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800" u="none" strike="noStrike" dirty="0" smtClean="0">
                          <a:effectLst/>
                        </a:rPr>
                        <a:t>Beamline Downstream - ALCOVE</a:t>
                      </a:r>
                      <a:endParaRPr lang="en-US" sz="800" b="1" i="0" u="none" strike="noStrike" dirty="0" smtClean="0">
                        <a:solidFill>
                          <a:srgbClr val="000000"/>
                        </a:solidFill>
                        <a:effectLst/>
                        <a:latin typeface="Calibri"/>
                      </a:endParaRPr>
                    </a:p>
                  </a:txBody>
                  <a:tcPr marL="7090" marR="7090" marT="7090" marB="0" anchor="b"/>
                </a:tc>
                <a:tc>
                  <a:txBody>
                    <a:bodyPr/>
                    <a:lstStyle/>
                    <a:p>
                      <a:pPr algn="ctr" fontAlgn="b"/>
                      <a:r>
                        <a:rPr lang="en-US" sz="1200" u="none" strike="noStrike" dirty="0">
                          <a:effectLst/>
                        </a:rPr>
                        <a:t> </a:t>
                      </a:r>
                      <a:r>
                        <a:rPr lang="en-US" sz="1200" u="none" strike="noStrike" dirty="0" smtClean="0">
                          <a:effectLst/>
                        </a:rPr>
                        <a:t>Labor</a:t>
                      </a:r>
                      <a:endParaRPr lang="en-US" sz="1200" b="0" i="0" u="none" strike="noStrike" dirty="0">
                        <a:solidFill>
                          <a:srgbClr val="000000"/>
                        </a:solidFill>
                        <a:effectLst/>
                        <a:latin typeface="Calibri"/>
                      </a:endParaRPr>
                    </a:p>
                  </a:txBody>
                  <a:tcPr marL="7090" marR="7090" marT="7090" marB="0" anchor="b"/>
                </a:tc>
                <a:tc>
                  <a:txBody>
                    <a:bodyPr/>
                    <a:lstStyle/>
                    <a:p>
                      <a:pPr algn="ctr" fontAlgn="b"/>
                      <a:r>
                        <a:rPr lang="en-US" sz="1200" u="none" strike="noStrike" dirty="0">
                          <a:effectLst/>
                        </a:rPr>
                        <a:t> </a:t>
                      </a:r>
                      <a:r>
                        <a:rPr lang="en-US" sz="1200" u="none" strike="noStrike" dirty="0" smtClean="0">
                          <a:effectLst/>
                        </a:rPr>
                        <a:t>M&amp;S</a:t>
                      </a:r>
                      <a:endParaRPr lang="en-US" sz="1200" b="0" i="0" u="none" strike="noStrike" dirty="0">
                        <a:solidFill>
                          <a:srgbClr val="000000"/>
                        </a:solidFill>
                        <a:effectLst/>
                        <a:latin typeface="Calibri"/>
                      </a:endParaRPr>
                    </a:p>
                  </a:txBody>
                  <a:tcPr marL="7090" marR="7090" marT="7090" marB="0" anchor="b"/>
                </a:tc>
                <a:tc>
                  <a:txBody>
                    <a:bodyPr/>
                    <a:lstStyle/>
                    <a:p>
                      <a:pPr algn="ctr" fontAlgn="b"/>
                      <a:r>
                        <a:rPr lang="en-US" sz="1200" u="none" strike="noStrike" dirty="0">
                          <a:effectLst/>
                        </a:rPr>
                        <a:t> Total </a:t>
                      </a:r>
                      <a:endParaRPr lang="en-US" sz="1200" b="0" i="0" u="none" strike="noStrike" dirty="0">
                        <a:solidFill>
                          <a:srgbClr val="000000"/>
                        </a:solidFill>
                        <a:effectLst/>
                        <a:latin typeface="Calibri"/>
                      </a:endParaRPr>
                    </a:p>
                  </a:txBody>
                  <a:tcPr marL="7090" marR="7090" marT="7090" marB="0" anchor="b"/>
                </a:tc>
              </a:tr>
              <a:tr h="177134">
                <a:tc>
                  <a:txBody>
                    <a:bodyPr/>
                    <a:lstStyle/>
                    <a:p>
                      <a:pPr algn="l" fontAlgn="b"/>
                      <a:r>
                        <a:rPr lang="en-US" sz="1200" u="none" strike="noStrike" dirty="0" smtClean="0">
                          <a:effectLst/>
                        </a:rPr>
                        <a:t>Refurbishing</a:t>
                      </a:r>
                      <a:r>
                        <a:rPr lang="en-US" sz="1200" u="none" strike="noStrike" baseline="0" dirty="0" smtClean="0">
                          <a:effectLst/>
                        </a:rPr>
                        <a:t> of the Alcove</a:t>
                      </a:r>
                      <a:endParaRPr lang="en-US" sz="1200" b="1" i="0" u="none" strike="noStrike" dirty="0">
                        <a:solidFill>
                          <a:srgbClr val="000000"/>
                        </a:solidFill>
                        <a:effectLst/>
                        <a:latin typeface="Calibri"/>
                      </a:endParaRPr>
                    </a:p>
                  </a:txBody>
                  <a:tcPr marL="7090" marR="7090" marT="7090" marB="0" anchor="b"/>
                </a:tc>
                <a:tc>
                  <a:txBody>
                    <a:bodyPr/>
                    <a:lstStyle/>
                    <a:p>
                      <a:pPr algn="r" fontAlgn="b"/>
                      <a:r>
                        <a:rPr lang="en-US" sz="800" u="none" strike="noStrike" dirty="0">
                          <a:effectLst/>
                        </a:rPr>
                        <a:t>$</a:t>
                      </a:r>
                      <a:r>
                        <a:rPr lang="en-US" sz="800" u="none" strike="noStrike" dirty="0" smtClean="0">
                          <a:effectLst/>
                        </a:rPr>
                        <a:t>202</a:t>
                      </a:r>
                      <a:endParaRPr lang="en-US" sz="800" b="0" i="0" u="none" strike="noStrike" dirty="0">
                        <a:solidFill>
                          <a:srgbClr val="000000"/>
                        </a:solidFill>
                        <a:effectLst/>
                        <a:latin typeface="Calibri"/>
                      </a:endParaRPr>
                    </a:p>
                  </a:txBody>
                  <a:tcPr marL="7090" marR="7090" marT="7090" marB="0" anchor="b"/>
                </a:tc>
                <a:tc>
                  <a:txBody>
                    <a:bodyPr/>
                    <a:lstStyle/>
                    <a:p>
                      <a:pPr algn="r" fontAlgn="b"/>
                      <a:r>
                        <a:rPr lang="en-US" sz="800" u="none" strike="noStrike" dirty="0">
                          <a:effectLst/>
                        </a:rPr>
                        <a:t>$</a:t>
                      </a:r>
                      <a:r>
                        <a:rPr lang="en-US" sz="800" u="none" strike="noStrike" dirty="0" smtClean="0">
                          <a:effectLst/>
                        </a:rPr>
                        <a:t>118</a:t>
                      </a:r>
                      <a:endParaRPr lang="en-US" sz="800" b="0" i="0" u="none" strike="noStrike" dirty="0">
                        <a:solidFill>
                          <a:srgbClr val="000000"/>
                        </a:solidFill>
                        <a:effectLst/>
                        <a:latin typeface="Calibri"/>
                      </a:endParaRPr>
                    </a:p>
                  </a:txBody>
                  <a:tcPr marL="7090" marR="7090" marT="7090" marB="0" anchor="b"/>
                </a:tc>
                <a:tc>
                  <a:txBody>
                    <a:bodyPr/>
                    <a:lstStyle/>
                    <a:p>
                      <a:pPr algn="r" fontAlgn="b"/>
                      <a:r>
                        <a:rPr lang="en-US" sz="1200" u="none" strike="noStrike" dirty="0" smtClean="0">
                          <a:effectLst/>
                        </a:rPr>
                        <a:t>$320</a:t>
                      </a:r>
                      <a:endParaRPr lang="en-US" sz="1200" b="0" i="0" u="none" strike="noStrike" dirty="0">
                        <a:solidFill>
                          <a:srgbClr val="FF0000"/>
                        </a:solidFill>
                        <a:effectLst/>
                        <a:latin typeface="Calibri"/>
                      </a:endParaRPr>
                    </a:p>
                  </a:txBody>
                  <a:tcPr marL="7090" marR="7090" marT="7090" marB="0" anchor="b"/>
                </a:tc>
              </a:tr>
              <a:tr h="141793">
                <a:tc>
                  <a:txBody>
                    <a:bodyPr/>
                    <a:lstStyle/>
                    <a:p>
                      <a:pPr algn="l" fontAlgn="b"/>
                      <a:r>
                        <a:rPr lang="en-US" sz="800" u="none" strike="noStrike" dirty="0">
                          <a:effectLst/>
                        </a:rPr>
                        <a:t>Platform in the Alcove</a:t>
                      </a:r>
                      <a:endParaRPr lang="en-US" sz="800" b="0" i="0" u="none" strike="noStrike" dirty="0">
                        <a:solidFill>
                          <a:srgbClr val="FF0000"/>
                        </a:solidFill>
                        <a:effectLst/>
                        <a:latin typeface="Calibri"/>
                      </a:endParaRPr>
                    </a:p>
                  </a:txBody>
                  <a:tcPr marL="127613" marR="7090" marT="7090" marB="0" anchor="b"/>
                </a:tc>
                <a:tc>
                  <a:txBody>
                    <a:bodyPr/>
                    <a:lstStyle/>
                    <a:p>
                      <a:pPr algn="r" fontAlgn="b"/>
                      <a:r>
                        <a:rPr lang="en-US" sz="800" u="none" strike="noStrike">
                          <a:effectLst/>
                        </a:rPr>
                        <a:t>$57</a:t>
                      </a:r>
                      <a:endParaRPr lang="en-US" sz="800" b="0" i="0" u="none" strike="noStrike">
                        <a:solidFill>
                          <a:srgbClr val="FF0000"/>
                        </a:solidFill>
                        <a:effectLst/>
                        <a:latin typeface="Calibri"/>
                      </a:endParaRPr>
                    </a:p>
                  </a:txBody>
                  <a:tcPr marL="7090" marR="7090" marT="7090" marB="0" anchor="b"/>
                </a:tc>
                <a:tc>
                  <a:txBody>
                    <a:bodyPr/>
                    <a:lstStyle/>
                    <a:p>
                      <a:pPr algn="r" fontAlgn="b"/>
                      <a:r>
                        <a:rPr lang="en-US" sz="800" u="none" strike="noStrike">
                          <a:effectLst/>
                        </a:rPr>
                        <a:t>$53</a:t>
                      </a:r>
                      <a:endParaRPr lang="en-US" sz="800" b="0" i="0" u="none" strike="noStrike">
                        <a:solidFill>
                          <a:srgbClr val="FF0000"/>
                        </a:solidFill>
                        <a:effectLst/>
                        <a:latin typeface="Calibri"/>
                      </a:endParaRPr>
                    </a:p>
                  </a:txBody>
                  <a:tcPr marL="7090" marR="7090" marT="7090" marB="0" anchor="b"/>
                </a:tc>
                <a:tc>
                  <a:txBody>
                    <a:bodyPr/>
                    <a:lstStyle/>
                    <a:p>
                      <a:pPr algn="r" fontAlgn="b"/>
                      <a:r>
                        <a:rPr lang="en-US" sz="800" u="none" strike="noStrike">
                          <a:effectLst/>
                        </a:rPr>
                        <a:t>$110</a:t>
                      </a:r>
                      <a:endParaRPr lang="en-US" sz="800" b="0" i="0" u="none" strike="noStrike">
                        <a:solidFill>
                          <a:srgbClr val="FF0000"/>
                        </a:solidFill>
                        <a:effectLst/>
                        <a:latin typeface="Calibri"/>
                      </a:endParaRPr>
                    </a:p>
                  </a:txBody>
                  <a:tcPr marL="7090" marR="7090" marT="7090" marB="0" anchor="b"/>
                </a:tc>
              </a:tr>
              <a:tr h="141793">
                <a:tc>
                  <a:txBody>
                    <a:bodyPr/>
                    <a:lstStyle/>
                    <a:p>
                      <a:pPr algn="l" fontAlgn="b"/>
                      <a:r>
                        <a:rPr lang="en-US" sz="800" u="none" strike="noStrike" dirty="0">
                          <a:effectLst/>
                        </a:rPr>
                        <a:t>Magnet Power</a:t>
                      </a:r>
                      <a:endParaRPr lang="en-US" sz="800" b="0" i="0" u="none" strike="noStrike" dirty="0">
                        <a:solidFill>
                          <a:srgbClr val="FF0000"/>
                        </a:solidFill>
                        <a:effectLst/>
                        <a:latin typeface="Calibri"/>
                      </a:endParaRPr>
                    </a:p>
                  </a:txBody>
                  <a:tcPr marL="127613" marR="7090" marT="7090" marB="0" anchor="b"/>
                </a:tc>
                <a:tc>
                  <a:txBody>
                    <a:bodyPr/>
                    <a:lstStyle/>
                    <a:p>
                      <a:pPr algn="r" fontAlgn="b"/>
                      <a:r>
                        <a:rPr lang="en-US" sz="800" u="none" strike="noStrike" dirty="0">
                          <a:effectLst/>
                        </a:rPr>
                        <a:t>$9</a:t>
                      </a:r>
                      <a:endParaRPr lang="en-US" sz="800" b="0" i="0" u="none" strike="noStrike" dirty="0">
                        <a:solidFill>
                          <a:srgbClr val="FF0000"/>
                        </a:solidFill>
                        <a:effectLst/>
                        <a:latin typeface="Calibri"/>
                      </a:endParaRPr>
                    </a:p>
                  </a:txBody>
                  <a:tcPr marL="7090" marR="7090" marT="7090" marB="0" anchor="b"/>
                </a:tc>
                <a:tc>
                  <a:txBody>
                    <a:bodyPr/>
                    <a:lstStyle/>
                    <a:p>
                      <a:pPr algn="r" fontAlgn="b"/>
                      <a:r>
                        <a:rPr lang="en-US" sz="800" u="none" strike="noStrike">
                          <a:effectLst/>
                        </a:rPr>
                        <a:t>$26</a:t>
                      </a:r>
                      <a:endParaRPr lang="en-US" sz="800" b="0" i="0" u="none" strike="noStrike">
                        <a:solidFill>
                          <a:srgbClr val="FF0000"/>
                        </a:solidFill>
                        <a:effectLst/>
                        <a:latin typeface="Calibri"/>
                      </a:endParaRPr>
                    </a:p>
                  </a:txBody>
                  <a:tcPr marL="7090" marR="7090" marT="7090" marB="0" anchor="b"/>
                </a:tc>
                <a:tc>
                  <a:txBody>
                    <a:bodyPr/>
                    <a:lstStyle/>
                    <a:p>
                      <a:pPr algn="r" fontAlgn="b"/>
                      <a:r>
                        <a:rPr lang="en-US" sz="800" u="none" strike="noStrike">
                          <a:effectLst/>
                        </a:rPr>
                        <a:t>$35</a:t>
                      </a:r>
                      <a:endParaRPr lang="en-US" sz="800" b="0" i="0" u="none" strike="noStrike">
                        <a:solidFill>
                          <a:srgbClr val="FF0000"/>
                        </a:solidFill>
                        <a:effectLst/>
                        <a:latin typeface="Calibri"/>
                      </a:endParaRPr>
                    </a:p>
                  </a:txBody>
                  <a:tcPr marL="7090" marR="7090" marT="7090" marB="0" anchor="b"/>
                </a:tc>
              </a:tr>
              <a:tr h="141793">
                <a:tc>
                  <a:txBody>
                    <a:bodyPr/>
                    <a:lstStyle/>
                    <a:p>
                      <a:pPr algn="l" fontAlgn="b"/>
                      <a:r>
                        <a:rPr lang="en-US" sz="800" u="none" strike="noStrike" dirty="0">
                          <a:effectLst/>
                        </a:rPr>
                        <a:t>Beamline controls</a:t>
                      </a:r>
                      <a:endParaRPr lang="en-US" sz="800" b="0" i="0" u="none" strike="noStrike" dirty="0">
                        <a:solidFill>
                          <a:srgbClr val="FF0000"/>
                        </a:solidFill>
                        <a:effectLst/>
                        <a:latin typeface="Calibri"/>
                      </a:endParaRPr>
                    </a:p>
                  </a:txBody>
                  <a:tcPr marL="127613" marR="7090" marT="7090" marB="0" anchor="b"/>
                </a:tc>
                <a:tc>
                  <a:txBody>
                    <a:bodyPr/>
                    <a:lstStyle/>
                    <a:p>
                      <a:pPr algn="r" fontAlgn="b"/>
                      <a:r>
                        <a:rPr lang="en-US" sz="800" u="none" strike="noStrike" dirty="0">
                          <a:effectLst/>
                        </a:rPr>
                        <a:t>$136</a:t>
                      </a:r>
                      <a:endParaRPr lang="en-US" sz="800" b="0" i="0" u="none" strike="noStrike" dirty="0">
                        <a:solidFill>
                          <a:srgbClr val="FF0000"/>
                        </a:solidFill>
                        <a:effectLst/>
                        <a:latin typeface="Calibri"/>
                      </a:endParaRPr>
                    </a:p>
                  </a:txBody>
                  <a:tcPr marL="7090" marR="7090" marT="7090" marB="0" anchor="b"/>
                </a:tc>
                <a:tc>
                  <a:txBody>
                    <a:bodyPr/>
                    <a:lstStyle/>
                    <a:p>
                      <a:pPr algn="r" fontAlgn="b"/>
                      <a:r>
                        <a:rPr lang="en-US" sz="800" u="none" strike="noStrike" dirty="0">
                          <a:effectLst/>
                        </a:rPr>
                        <a:t>$39</a:t>
                      </a:r>
                      <a:endParaRPr lang="en-US" sz="800" b="0" i="0" u="none" strike="noStrike" dirty="0">
                        <a:solidFill>
                          <a:srgbClr val="FF0000"/>
                        </a:solidFill>
                        <a:effectLst/>
                        <a:latin typeface="Calibri"/>
                      </a:endParaRPr>
                    </a:p>
                  </a:txBody>
                  <a:tcPr marL="7090" marR="7090" marT="7090" marB="0" anchor="b"/>
                </a:tc>
                <a:tc>
                  <a:txBody>
                    <a:bodyPr/>
                    <a:lstStyle/>
                    <a:p>
                      <a:pPr algn="r" fontAlgn="b"/>
                      <a:r>
                        <a:rPr lang="en-US" sz="800" u="none" strike="noStrike" dirty="0">
                          <a:effectLst/>
                        </a:rPr>
                        <a:t>$</a:t>
                      </a:r>
                      <a:r>
                        <a:rPr lang="en-US" sz="800" u="none" strike="noStrike" dirty="0" smtClean="0">
                          <a:effectLst/>
                        </a:rPr>
                        <a:t>175</a:t>
                      </a:r>
                      <a:endParaRPr lang="en-US" sz="800" b="0" i="0" u="none" strike="noStrike" dirty="0">
                        <a:solidFill>
                          <a:srgbClr val="FF0000"/>
                        </a:solidFill>
                        <a:effectLst/>
                        <a:latin typeface="Calibri"/>
                      </a:endParaRPr>
                    </a:p>
                  </a:txBody>
                  <a:tcPr marL="7090" marR="7090" marT="7090" marB="0" anchor="b"/>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615543352"/>
              </p:ext>
            </p:extLst>
          </p:nvPr>
        </p:nvGraphicFramePr>
        <p:xfrm>
          <a:off x="1048660" y="4500770"/>
          <a:ext cx="4144924" cy="805319"/>
        </p:xfrm>
        <a:graphic>
          <a:graphicData uri="http://schemas.openxmlformats.org/drawingml/2006/table">
            <a:tbl>
              <a:tblPr>
                <a:tableStyleId>{21E4AEA4-8DFA-4A89-87EB-49C32662AFE0}</a:tableStyleId>
              </a:tblPr>
              <a:tblGrid>
                <a:gridCol w="2457739"/>
                <a:gridCol w="479972"/>
                <a:gridCol w="595901"/>
                <a:gridCol w="611312"/>
              </a:tblGrid>
              <a:tr h="141793">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800" u="none" strike="noStrike" dirty="0" smtClean="0">
                          <a:effectLst/>
                        </a:rPr>
                        <a:t>Beamline Upstream</a:t>
                      </a:r>
                      <a:r>
                        <a:rPr lang="en-US" sz="800" u="none" strike="noStrike" baseline="0" dirty="0" smtClean="0">
                          <a:effectLst/>
                        </a:rPr>
                        <a:t> (Proposal)</a:t>
                      </a:r>
                      <a:endParaRPr lang="en-US" sz="800" b="1" i="0" u="none" strike="noStrike" dirty="0" smtClean="0">
                        <a:solidFill>
                          <a:srgbClr val="000000"/>
                        </a:solidFill>
                        <a:effectLst/>
                        <a:latin typeface="Calibri"/>
                      </a:endParaRPr>
                    </a:p>
                  </a:txBody>
                  <a:tcPr marL="7090" marR="7090" marT="7090" marB="0" anchor="b"/>
                </a:tc>
                <a:tc>
                  <a:txBody>
                    <a:bodyPr/>
                    <a:lstStyle/>
                    <a:p>
                      <a:pPr algn="ctr" fontAlgn="b"/>
                      <a:r>
                        <a:rPr lang="en-US" sz="1200" u="none" strike="noStrike" dirty="0">
                          <a:effectLst/>
                        </a:rPr>
                        <a:t> </a:t>
                      </a:r>
                      <a:r>
                        <a:rPr lang="en-US" sz="1200" u="none" strike="noStrike" dirty="0" smtClean="0">
                          <a:effectLst/>
                        </a:rPr>
                        <a:t>Labor</a:t>
                      </a:r>
                      <a:endParaRPr lang="en-US" sz="1200" b="0" i="0" u="none" strike="noStrike" dirty="0">
                        <a:solidFill>
                          <a:srgbClr val="000000"/>
                        </a:solidFill>
                        <a:effectLst/>
                        <a:latin typeface="Calibri"/>
                      </a:endParaRPr>
                    </a:p>
                  </a:txBody>
                  <a:tcPr marL="7090" marR="7090" marT="7090" marB="0" anchor="b"/>
                </a:tc>
                <a:tc>
                  <a:txBody>
                    <a:bodyPr/>
                    <a:lstStyle/>
                    <a:p>
                      <a:pPr algn="ctr" fontAlgn="b"/>
                      <a:r>
                        <a:rPr lang="en-US" sz="1200" u="none" strike="noStrike" dirty="0">
                          <a:effectLst/>
                        </a:rPr>
                        <a:t> </a:t>
                      </a:r>
                      <a:r>
                        <a:rPr lang="en-US" sz="1200" u="none" strike="noStrike" dirty="0" smtClean="0">
                          <a:effectLst/>
                        </a:rPr>
                        <a:t>M&amp;S</a:t>
                      </a:r>
                      <a:endParaRPr lang="en-US" sz="1200" b="0" i="0" u="none" strike="noStrike" dirty="0">
                        <a:solidFill>
                          <a:srgbClr val="000000"/>
                        </a:solidFill>
                        <a:effectLst/>
                        <a:latin typeface="Calibri"/>
                      </a:endParaRPr>
                    </a:p>
                  </a:txBody>
                  <a:tcPr marL="7090" marR="7090" marT="7090" marB="0" anchor="b"/>
                </a:tc>
                <a:tc>
                  <a:txBody>
                    <a:bodyPr/>
                    <a:lstStyle/>
                    <a:p>
                      <a:pPr algn="ctr" fontAlgn="b"/>
                      <a:r>
                        <a:rPr lang="en-US" sz="1200" u="none" strike="noStrike" dirty="0">
                          <a:effectLst/>
                        </a:rPr>
                        <a:t> Total </a:t>
                      </a:r>
                      <a:endParaRPr lang="en-US" sz="1200" b="0" i="0" u="none" strike="noStrike" dirty="0">
                        <a:solidFill>
                          <a:srgbClr val="000000"/>
                        </a:solidFill>
                        <a:effectLst/>
                        <a:latin typeface="Calibri"/>
                      </a:endParaRPr>
                    </a:p>
                  </a:txBody>
                  <a:tcPr marL="7090" marR="7090" marT="7090" marB="0" anchor="b"/>
                </a:tc>
              </a:tr>
              <a:tr h="141793">
                <a:tc>
                  <a:txBody>
                    <a:bodyPr/>
                    <a:lstStyle/>
                    <a:p>
                      <a:pPr algn="l" fontAlgn="b"/>
                      <a:r>
                        <a:rPr lang="en-US" sz="1200" b="1" i="0" u="none" strike="noStrike" dirty="0" smtClean="0">
                          <a:solidFill>
                            <a:srgbClr val="000000"/>
                          </a:solidFill>
                          <a:effectLst/>
                          <a:latin typeface="Calibri"/>
                        </a:rPr>
                        <a:t>Items not required in</a:t>
                      </a:r>
                      <a:r>
                        <a:rPr lang="en-US" sz="1200" b="1" i="0" u="none" strike="noStrike" baseline="0" dirty="0" smtClean="0">
                          <a:solidFill>
                            <a:srgbClr val="000000"/>
                          </a:solidFill>
                          <a:effectLst/>
                          <a:latin typeface="Calibri"/>
                        </a:rPr>
                        <a:t> the Alcove</a:t>
                      </a:r>
                      <a:endParaRPr lang="en-US" sz="1200" b="1" i="0" u="none" strike="noStrike" dirty="0">
                        <a:solidFill>
                          <a:srgbClr val="000000"/>
                        </a:solidFill>
                        <a:effectLst/>
                        <a:latin typeface="Calibri"/>
                      </a:endParaRPr>
                    </a:p>
                  </a:txBody>
                  <a:tcPr marL="7090" marR="7090" marT="7090" marB="0" anchor="b"/>
                </a:tc>
                <a:tc>
                  <a:txBody>
                    <a:bodyPr/>
                    <a:lstStyle/>
                    <a:p>
                      <a:pPr algn="r" fontAlgn="b"/>
                      <a:r>
                        <a:rPr lang="en-US" sz="800" u="none" strike="noStrike" dirty="0" smtClean="0">
                          <a:effectLst/>
                        </a:rPr>
                        <a:t>$8</a:t>
                      </a:r>
                      <a:endParaRPr lang="en-US" sz="800" b="0" i="0" u="none" strike="noStrike" dirty="0">
                        <a:solidFill>
                          <a:srgbClr val="000000"/>
                        </a:solidFill>
                        <a:effectLst/>
                        <a:latin typeface="Calibri"/>
                      </a:endParaRPr>
                    </a:p>
                  </a:txBody>
                  <a:tcPr marL="7090" marR="7090" marT="7090" marB="0" anchor="b"/>
                </a:tc>
                <a:tc>
                  <a:txBody>
                    <a:bodyPr/>
                    <a:lstStyle/>
                    <a:p>
                      <a:pPr algn="r" fontAlgn="b"/>
                      <a:r>
                        <a:rPr lang="en-US" sz="800" u="none" strike="noStrike" dirty="0" smtClean="0">
                          <a:effectLst/>
                        </a:rPr>
                        <a:t>$65</a:t>
                      </a:r>
                      <a:endParaRPr lang="en-US" sz="800" b="0" i="0" u="none" strike="noStrike" dirty="0">
                        <a:solidFill>
                          <a:srgbClr val="000000"/>
                        </a:solidFill>
                        <a:effectLst/>
                        <a:latin typeface="Calibri"/>
                      </a:endParaRPr>
                    </a:p>
                  </a:txBody>
                  <a:tcPr marL="7090" marR="7090" marT="7090" marB="0" anchor="b"/>
                </a:tc>
                <a:tc>
                  <a:txBody>
                    <a:bodyPr/>
                    <a:lstStyle/>
                    <a:p>
                      <a:pPr algn="r" fontAlgn="b"/>
                      <a:r>
                        <a:rPr lang="en-US" sz="1200" u="none" strike="noStrike" dirty="0" smtClean="0">
                          <a:solidFill>
                            <a:srgbClr val="FF0000"/>
                          </a:solidFill>
                          <a:effectLst/>
                        </a:rPr>
                        <a:t>$74</a:t>
                      </a:r>
                      <a:endParaRPr lang="en-US" sz="1200" b="0" i="0" u="none" strike="noStrike" dirty="0">
                        <a:solidFill>
                          <a:srgbClr val="FF0000"/>
                        </a:solidFill>
                        <a:effectLst/>
                        <a:latin typeface="Calibri"/>
                      </a:endParaRPr>
                    </a:p>
                  </a:txBody>
                  <a:tcPr marL="7090" marR="7090" marT="7090" marB="0" anchor="b"/>
                </a:tc>
              </a:tr>
              <a:tr h="141793">
                <a:tc>
                  <a:txBody>
                    <a:bodyPr/>
                    <a:lstStyle/>
                    <a:p>
                      <a:pPr algn="l" fontAlgn="b"/>
                      <a:r>
                        <a:rPr lang="en-US" sz="800" u="none" strike="noStrike" dirty="0">
                          <a:effectLst/>
                        </a:rPr>
                        <a:t>Vacuum beam line downstream of chicane</a:t>
                      </a:r>
                      <a:endParaRPr lang="en-US" sz="800" b="0" i="0" u="none" strike="noStrike" dirty="0">
                        <a:solidFill>
                          <a:srgbClr val="00B050"/>
                        </a:solidFill>
                        <a:effectLst/>
                        <a:latin typeface="Calibri"/>
                      </a:endParaRPr>
                    </a:p>
                  </a:txBody>
                  <a:tcPr marL="127613" marR="7090" marT="7090" marB="0" anchor="b"/>
                </a:tc>
                <a:tc>
                  <a:txBody>
                    <a:bodyPr/>
                    <a:lstStyle/>
                    <a:p>
                      <a:pPr algn="r" fontAlgn="b"/>
                      <a:r>
                        <a:rPr lang="en-US" sz="800" u="none" strike="noStrike" dirty="0">
                          <a:effectLst/>
                        </a:rPr>
                        <a:t>$0</a:t>
                      </a:r>
                      <a:endParaRPr lang="en-US" sz="800" b="0" i="0" u="none" strike="noStrike" dirty="0">
                        <a:solidFill>
                          <a:srgbClr val="00B050"/>
                        </a:solidFill>
                        <a:effectLst/>
                        <a:latin typeface="Calibri"/>
                      </a:endParaRPr>
                    </a:p>
                  </a:txBody>
                  <a:tcPr marL="7090" marR="7090" marT="7090" marB="0" anchor="b"/>
                </a:tc>
                <a:tc>
                  <a:txBody>
                    <a:bodyPr/>
                    <a:lstStyle/>
                    <a:p>
                      <a:pPr algn="r" fontAlgn="b"/>
                      <a:r>
                        <a:rPr lang="en-US" sz="800" u="none" strike="noStrike" dirty="0">
                          <a:effectLst/>
                        </a:rPr>
                        <a:t>$19</a:t>
                      </a:r>
                      <a:endParaRPr lang="en-US" sz="800" b="0" i="0" u="none" strike="noStrike" dirty="0">
                        <a:solidFill>
                          <a:srgbClr val="00B050"/>
                        </a:solidFill>
                        <a:effectLst/>
                        <a:latin typeface="Calibri"/>
                      </a:endParaRPr>
                    </a:p>
                  </a:txBody>
                  <a:tcPr marL="7090" marR="7090" marT="7090" marB="0" anchor="b"/>
                </a:tc>
                <a:tc>
                  <a:txBody>
                    <a:bodyPr/>
                    <a:lstStyle/>
                    <a:p>
                      <a:pPr algn="r" fontAlgn="b"/>
                      <a:r>
                        <a:rPr lang="en-US" sz="800" u="none" strike="noStrike" dirty="0">
                          <a:effectLst/>
                        </a:rPr>
                        <a:t>$19</a:t>
                      </a:r>
                      <a:endParaRPr lang="en-US" sz="800" b="0" i="0" u="none" strike="noStrike" dirty="0">
                        <a:solidFill>
                          <a:srgbClr val="00B050"/>
                        </a:solidFill>
                        <a:effectLst/>
                        <a:latin typeface="Calibri"/>
                      </a:endParaRPr>
                    </a:p>
                  </a:txBody>
                  <a:tcPr marL="7090" marR="7090" marT="7090" marB="0" anchor="b"/>
                </a:tc>
              </a:tr>
              <a:tr h="141793">
                <a:tc>
                  <a:txBody>
                    <a:bodyPr/>
                    <a:lstStyle/>
                    <a:p>
                      <a:pPr algn="l" fontAlgn="b"/>
                      <a:r>
                        <a:rPr lang="en-US" sz="800" u="none" strike="noStrike" dirty="0" err="1">
                          <a:effectLst/>
                        </a:rPr>
                        <a:t>Frascati</a:t>
                      </a:r>
                      <a:r>
                        <a:rPr lang="en-US" sz="800" u="none" strike="noStrike" dirty="0">
                          <a:effectLst/>
                        </a:rPr>
                        <a:t> Vacuum Chamber</a:t>
                      </a:r>
                      <a:endParaRPr lang="en-US" sz="800" b="0" i="0" u="none" strike="noStrike" dirty="0">
                        <a:solidFill>
                          <a:srgbClr val="00B050"/>
                        </a:solidFill>
                        <a:effectLst/>
                        <a:latin typeface="Calibri"/>
                      </a:endParaRPr>
                    </a:p>
                  </a:txBody>
                  <a:tcPr marL="127613" marR="7090" marT="7090" marB="0" anchor="b"/>
                </a:tc>
                <a:tc>
                  <a:txBody>
                    <a:bodyPr/>
                    <a:lstStyle/>
                    <a:p>
                      <a:pPr algn="r" fontAlgn="b"/>
                      <a:r>
                        <a:rPr lang="en-US" sz="800" u="none" strike="noStrike" dirty="0">
                          <a:effectLst/>
                        </a:rPr>
                        <a:t>$0</a:t>
                      </a:r>
                      <a:endParaRPr lang="en-US" sz="800" b="0" i="0" u="none" strike="noStrike" dirty="0">
                        <a:solidFill>
                          <a:srgbClr val="00B050"/>
                        </a:solidFill>
                        <a:effectLst/>
                        <a:latin typeface="Calibri"/>
                      </a:endParaRPr>
                    </a:p>
                  </a:txBody>
                  <a:tcPr marL="7090" marR="7090" marT="7090" marB="0" anchor="b"/>
                </a:tc>
                <a:tc>
                  <a:txBody>
                    <a:bodyPr/>
                    <a:lstStyle/>
                    <a:p>
                      <a:pPr algn="r" fontAlgn="b"/>
                      <a:r>
                        <a:rPr lang="en-US" sz="800" u="none" strike="noStrike" dirty="0">
                          <a:effectLst/>
                        </a:rPr>
                        <a:t>$19</a:t>
                      </a:r>
                      <a:endParaRPr lang="en-US" sz="800" b="0" i="0" u="none" strike="noStrike" dirty="0">
                        <a:solidFill>
                          <a:srgbClr val="00B050"/>
                        </a:solidFill>
                        <a:effectLst/>
                        <a:latin typeface="Calibri"/>
                      </a:endParaRPr>
                    </a:p>
                  </a:txBody>
                  <a:tcPr marL="7090" marR="7090" marT="7090" marB="0" anchor="b"/>
                </a:tc>
                <a:tc>
                  <a:txBody>
                    <a:bodyPr/>
                    <a:lstStyle/>
                    <a:p>
                      <a:pPr algn="r" fontAlgn="b"/>
                      <a:r>
                        <a:rPr lang="en-US" sz="800" u="none" strike="noStrike">
                          <a:effectLst/>
                        </a:rPr>
                        <a:t>$19</a:t>
                      </a:r>
                      <a:endParaRPr lang="en-US" sz="800" b="0" i="0" u="none" strike="noStrike">
                        <a:solidFill>
                          <a:srgbClr val="00B050"/>
                        </a:solidFill>
                        <a:effectLst/>
                        <a:latin typeface="Calibri"/>
                      </a:endParaRPr>
                    </a:p>
                  </a:txBody>
                  <a:tcPr marL="7090" marR="7090" marT="7090" marB="0" anchor="b"/>
                </a:tc>
              </a:tr>
              <a:tr h="141793">
                <a:tc>
                  <a:txBody>
                    <a:bodyPr/>
                    <a:lstStyle/>
                    <a:p>
                      <a:pPr algn="l" fontAlgn="b"/>
                      <a:r>
                        <a:rPr lang="en-US" sz="800" u="none" strike="noStrike">
                          <a:effectLst/>
                        </a:rPr>
                        <a:t>Photon Dump &amp; Shielding</a:t>
                      </a:r>
                      <a:endParaRPr lang="en-US" sz="800" b="0" i="0" u="none" strike="noStrike">
                        <a:solidFill>
                          <a:srgbClr val="00B050"/>
                        </a:solidFill>
                        <a:effectLst/>
                        <a:latin typeface="Calibri"/>
                      </a:endParaRPr>
                    </a:p>
                  </a:txBody>
                  <a:tcPr marL="127613" marR="7090" marT="7090" marB="0" anchor="b"/>
                </a:tc>
                <a:tc>
                  <a:txBody>
                    <a:bodyPr/>
                    <a:lstStyle/>
                    <a:p>
                      <a:pPr algn="r" fontAlgn="b"/>
                      <a:r>
                        <a:rPr lang="en-US" sz="800" u="none" strike="noStrike">
                          <a:effectLst/>
                        </a:rPr>
                        <a:t>$8</a:t>
                      </a:r>
                      <a:endParaRPr lang="en-US" sz="800" b="0" i="0" u="none" strike="noStrike">
                        <a:solidFill>
                          <a:srgbClr val="00B050"/>
                        </a:solidFill>
                        <a:effectLst/>
                        <a:latin typeface="Calibri"/>
                      </a:endParaRPr>
                    </a:p>
                  </a:txBody>
                  <a:tcPr marL="7090" marR="7090" marT="7090" marB="0" anchor="b"/>
                </a:tc>
                <a:tc>
                  <a:txBody>
                    <a:bodyPr/>
                    <a:lstStyle/>
                    <a:p>
                      <a:pPr algn="r" fontAlgn="b"/>
                      <a:r>
                        <a:rPr lang="en-US" sz="800" u="none" strike="noStrike" dirty="0">
                          <a:effectLst/>
                        </a:rPr>
                        <a:t>$27</a:t>
                      </a:r>
                      <a:endParaRPr lang="en-US" sz="800" b="0" i="0" u="none" strike="noStrike" dirty="0">
                        <a:solidFill>
                          <a:srgbClr val="00B050"/>
                        </a:solidFill>
                        <a:effectLst/>
                        <a:latin typeface="Calibri"/>
                      </a:endParaRPr>
                    </a:p>
                  </a:txBody>
                  <a:tcPr marL="7090" marR="7090" marT="7090" marB="0" anchor="b"/>
                </a:tc>
                <a:tc>
                  <a:txBody>
                    <a:bodyPr/>
                    <a:lstStyle/>
                    <a:p>
                      <a:pPr algn="r" fontAlgn="b"/>
                      <a:r>
                        <a:rPr lang="en-US" sz="800" u="none" strike="noStrike" dirty="0">
                          <a:effectLst/>
                        </a:rPr>
                        <a:t>$35</a:t>
                      </a:r>
                      <a:endParaRPr lang="en-US" sz="800" b="0" i="0" u="none" strike="noStrike" dirty="0">
                        <a:solidFill>
                          <a:srgbClr val="00B050"/>
                        </a:solidFill>
                        <a:effectLst/>
                        <a:latin typeface="Calibri"/>
                      </a:endParaRPr>
                    </a:p>
                  </a:txBody>
                  <a:tcPr marL="7090" marR="7090" marT="7090" marB="0" anchor="b"/>
                </a:tc>
              </a:tr>
            </a:tbl>
          </a:graphicData>
        </a:graphic>
      </p:graphicFrame>
      <p:sp>
        <p:nvSpPr>
          <p:cNvPr id="7" name="TextBox 6"/>
          <p:cNvSpPr txBox="1"/>
          <p:nvPr/>
        </p:nvSpPr>
        <p:spPr>
          <a:xfrm>
            <a:off x="5443659" y="4561213"/>
            <a:ext cx="3356155" cy="369332"/>
          </a:xfrm>
          <a:prstGeom prst="rect">
            <a:avLst/>
          </a:prstGeom>
          <a:solidFill>
            <a:srgbClr val="FFFFFF"/>
          </a:solidFill>
          <a:ln>
            <a:noFill/>
          </a:ln>
        </p:spPr>
        <p:txBody>
          <a:bodyPr wrap="square" rtlCol="0">
            <a:spAutoFit/>
          </a:bodyPr>
          <a:lstStyle/>
          <a:p>
            <a:r>
              <a:rPr lang="en-US" dirty="0" smtClean="0">
                <a:solidFill>
                  <a:srgbClr val="FF0000"/>
                </a:solidFill>
              </a:rPr>
              <a:t>Saving 	$74k	=</a:t>
            </a:r>
          </a:p>
        </p:txBody>
      </p:sp>
      <p:sp>
        <p:nvSpPr>
          <p:cNvPr id="9" name="TextBox 8"/>
          <p:cNvSpPr txBox="1"/>
          <p:nvPr/>
        </p:nvSpPr>
        <p:spPr>
          <a:xfrm>
            <a:off x="5484757" y="3707716"/>
            <a:ext cx="3356155" cy="369332"/>
          </a:xfrm>
          <a:prstGeom prst="rect">
            <a:avLst/>
          </a:prstGeom>
          <a:solidFill>
            <a:srgbClr val="FFFFFF"/>
          </a:solidFill>
          <a:ln>
            <a:noFill/>
          </a:ln>
        </p:spPr>
        <p:txBody>
          <a:bodyPr wrap="square" rtlCol="0">
            <a:spAutoFit/>
          </a:bodyPr>
          <a:lstStyle/>
          <a:p>
            <a:r>
              <a:rPr lang="en-US" dirty="0" smtClean="0">
                <a:solidFill>
                  <a:srgbClr val="00B050"/>
                </a:solidFill>
              </a:rPr>
              <a:t>Increase $320k	-</a:t>
            </a:r>
          </a:p>
        </p:txBody>
      </p:sp>
      <p:sp>
        <p:nvSpPr>
          <p:cNvPr id="4" name="Rectangle 3"/>
          <p:cNvSpPr/>
          <p:nvPr/>
        </p:nvSpPr>
        <p:spPr>
          <a:xfrm>
            <a:off x="414477" y="1326010"/>
            <a:ext cx="8121721" cy="2031325"/>
          </a:xfrm>
          <a:prstGeom prst="rect">
            <a:avLst/>
          </a:prstGeom>
        </p:spPr>
        <p:txBody>
          <a:bodyPr wrap="square">
            <a:spAutoFit/>
          </a:bodyPr>
          <a:lstStyle/>
          <a:p>
            <a:r>
              <a:rPr lang="en-US" sz="1400" dirty="0"/>
              <a:t>With </a:t>
            </a:r>
            <a:r>
              <a:rPr lang="en-US" sz="1400" dirty="0" smtClean="0"/>
              <a:t>the </a:t>
            </a:r>
            <a:r>
              <a:rPr lang="en-US" sz="1400" dirty="0"/>
              <a:t>recent </a:t>
            </a:r>
            <a:r>
              <a:rPr lang="en-US" sz="1400" dirty="0" smtClean="0"/>
              <a:t>CEBAF Re-</a:t>
            </a:r>
            <a:r>
              <a:rPr lang="en-US" sz="1400" dirty="0" err="1" smtClean="0"/>
              <a:t>Baselining</a:t>
            </a:r>
            <a:r>
              <a:rPr lang="en-US" sz="1400" dirty="0" smtClean="0"/>
              <a:t> </a:t>
            </a:r>
            <a:r>
              <a:rPr lang="en-US" sz="1400" dirty="0"/>
              <a:t>Review, JLAB management has led the development of </a:t>
            </a:r>
            <a:r>
              <a:rPr lang="en-US" sz="1400" dirty="0" smtClean="0"/>
              <a:t>a </a:t>
            </a:r>
            <a:r>
              <a:rPr lang="en-US" sz="1400" dirty="0"/>
              <a:t>realistic schedule for HPS in Hall B.</a:t>
            </a:r>
            <a:br>
              <a:rPr lang="en-US" sz="1400" dirty="0"/>
            </a:br>
            <a:endParaRPr lang="en-US" sz="1400" dirty="0"/>
          </a:p>
          <a:p>
            <a:r>
              <a:rPr lang="en-US" sz="1400" dirty="0"/>
              <a:t>HPS can be installed in September, 2014, commissioned in early FY2015, and take data later in FY2015 if it is installed in the Hall B Downstream Alcove instead of the upstream location described in the proposal</a:t>
            </a:r>
            <a:r>
              <a:rPr lang="en-US" sz="1400" i="1" dirty="0" smtClean="0"/>
              <a:t>.</a:t>
            </a:r>
          </a:p>
          <a:p>
            <a:endParaRPr lang="en-US" sz="1400" i="1" dirty="0" smtClean="0"/>
          </a:p>
          <a:p>
            <a:r>
              <a:rPr lang="en-US" sz="1400" dirty="0"/>
              <a:t>Alcove running is fully compatible with CLAS 12 assembly schedule in Hall B and ideal for future running when CLAS 12 is operational</a:t>
            </a:r>
            <a:r>
              <a:rPr lang="en-US" sz="1400" dirty="0" smtClean="0"/>
              <a:t>.</a:t>
            </a:r>
            <a:endParaRPr lang="en-US" sz="1400" i="1" dirty="0"/>
          </a:p>
        </p:txBody>
      </p:sp>
      <p:cxnSp>
        <p:nvCxnSpPr>
          <p:cNvPr id="13" name="Straight Connector 12"/>
          <p:cNvCxnSpPr/>
          <p:nvPr/>
        </p:nvCxnSpPr>
        <p:spPr>
          <a:xfrm>
            <a:off x="5322013" y="5022878"/>
            <a:ext cx="2948684"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445308" y="5079294"/>
            <a:ext cx="1910994" cy="369332"/>
          </a:xfrm>
          <a:prstGeom prst="rect">
            <a:avLst/>
          </a:prstGeom>
          <a:solidFill>
            <a:srgbClr val="FFFFFF"/>
          </a:solidFill>
          <a:ln>
            <a:noFill/>
          </a:ln>
        </p:spPr>
        <p:txBody>
          <a:bodyPr wrap="square" rtlCol="0">
            <a:spAutoFit/>
          </a:bodyPr>
          <a:lstStyle/>
          <a:p>
            <a:r>
              <a:rPr lang="en-US" dirty="0" smtClean="0"/>
              <a:t>Net Incr. $246k</a:t>
            </a:r>
          </a:p>
        </p:txBody>
      </p:sp>
      <p:sp>
        <p:nvSpPr>
          <p:cNvPr id="15" name="TextBox 14"/>
          <p:cNvSpPr txBox="1"/>
          <p:nvPr/>
        </p:nvSpPr>
        <p:spPr>
          <a:xfrm>
            <a:off x="1247498" y="5738116"/>
            <a:ext cx="6499217" cy="646331"/>
          </a:xfrm>
          <a:prstGeom prst="rect">
            <a:avLst/>
          </a:prstGeom>
          <a:noFill/>
          <a:ln>
            <a:solidFill>
              <a:schemeClr val="tx1"/>
            </a:solidFill>
          </a:ln>
        </p:spPr>
        <p:txBody>
          <a:bodyPr wrap="square" rtlCol="0">
            <a:spAutoFit/>
          </a:bodyPr>
          <a:lstStyle/>
          <a:p>
            <a:r>
              <a:rPr lang="en-US" dirty="0" smtClean="0"/>
              <a:t>The additional costs to refurbish the Alcove are considered HPS Infrastructures</a:t>
            </a:r>
            <a:endParaRPr lang="en-US" dirty="0"/>
          </a:p>
        </p:txBody>
      </p:sp>
    </p:spTree>
    <p:extLst>
      <p:ext uri="{BB962C8B-B14F-4D97-AF65-F5344CB8AC3E}">
        <p14:creationId xmlns:p14="http://schemas.microsoft.com/office/powerpoint/2010/main" val="394614775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Slide Number Placeholder 3"/>
          <p:cNvSpPr>
            <a:spLocks noGrp="1"/>
          </p:cNvSpPr>
          <p:nvPr>
            <p:ph type="sldNum" sz="quarter" idx="10"/>
          </p:nvPr>
        </p:nvSpPr>
        <p:spPr/>
        <p:txBody>
          <a:bodyPr/>
          <a:lstStyle/>
          <a:p>
            <a:fld id="{BBDC1317-AA1E-4052-8621-B1DB6507C100}" type="slidenum">
              <a:rPr lang="en-US">
                <a:solidFill>
                  <a:srgbClr val="000000"/>
                </a:solidFill>
              </a:rPr>
              <a:pPr/>
              <a:t>32</a:t>
            </a:fld>
            <a:endParaRPr lang="en-US">
              <a:solidFill>
                <a:srgbClr val="000000"/>
              </a:solidFill>
            </a:endParaRPr>
          </a:p>
        </p:txBody>
      </p:sp>
      <p:sp>
        <p:nvSpPr>
          <p:cNvPr id="49153" name="Rectangle 1"/>
          <p:cNvSpPr>
            <a:spLocks noChangeArrowheads="1"/>
          </p:cNvSpPr>
          <p:nvPr>
            <p:ph type="title"/>
          </p:nvPr>
        </p:nvSpPr>
        <p:spPr>
          <a:ln/>
        </p:spPr>
        <p:txBody>
          <a:bodyPr/>
          <a:lstStyle/>
          <a:p>
            <a:r>
              <a:rPr lang="en-US" dirty="0" smtClean="0"/>
              <a:t>SVT Project </a:t>
            </a:r>
            <a:r>
              <a:rPr lang="en-US" dirty="0"/>
              <a:t>Budget</a:t>
            </a:r>
          </a:p>
        </p:txBody>
      </p:sp>
      <p:graphicFrame>
        <p:nvGraphicFramePr>
          <p:cNvPr id="49154" name="Group 2"/>
          <p:cNvGraphicFramePr>
            <a:graphicFrameLocks noGrp="1"/>
          </p:cNvGraphicFramePr>
          <p:nvPr/>
        </p:nvGraphicFramePr>
        <p:xfrm>
          <a:off x="814835" y="2686721"/>
          <a:ext cx="7498705" cy="3164459"/>
        </p:xfrm>
        <a:graphic>
          <a:graphicData uri="http://schemas.openxmlformats.org/drawingml/2006/table">
            <a:tbl>
              <a:tblPr/>
              <a:tblGrid>
                <a:gridCol w="1399729"/>
                <a:gridCol w="1524744"/>
                <a:gridCol w="1524744"/>
                <a:gridCol w="1524744"/>
                <a:gridCol w="1524744"/>
              </a:tblGrid>
              <a:tr h="367234">
                <a:tc>
                  <a:txBody>
                    <a:bodyPr/>
                    <a:lstStyle/>
                    <a:p>
                      <a:pPr marL="0" marR="0" lvl="0" indent="0" algn="l" defTabSz="914400" rtl="0" eaLnBrk="1" fontAlgn="base" latinLnBrk="0" hangingPunct="1">
                        <a:lnSpc>
                          <a:spcPct val="100000"/>
                        </a:lnSpc>
                        <a:spcBef>
                          <a:spcPct val="0"/>
                        </a:spcBef>
                        <a:spcAft>
                          <a:spcPct val="0"/>
                        </a:spcAft>
                        <a:buClr>
                          <a:srgbClr val="606060"/>
                        </a:buClr>
                        <a:buSzPct val="100000"/>
                        <a:buFont typeface="Gill Sans" charset="0"/>
                        <a:buNone/>
                        <a:tabLst/>
                      </a:pPr>
                      <a:endPar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endParaRPr>
                    </a:p>
                  </a:txBody>
                  <a:tcPr marL="35719" marR="35719" marT="35719" marB="35719"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606060"/>
                        </a:buClr>
                        <a:buSzPct val="100000"/>
                        <a:buFont typeface="Gill Sans" charset="0"/>
                        <a:buNone/>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Labor (w/ cont.)</a:t>
                      </a:r>
                    </a:p>
                  </a:txBody>
                  <a:tcPr marL="35719" marR="35719" marT="35719" marB="35719"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606060"/>
                        </a:buClr>
                        <a:buSzPct val="100000"/>
                        <a:buFont typeface="Gill Sans" charset="0"/>
                        <a:buNone/>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Material (w/ cont.)</a:t>
                      </a:r>
                    </a:p>
                  </a:txBody>
                  <a:tcPr marL="35719" marR="35719" marT="35719" marB="3571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606060"/>
                        </a:buClr>
                        <a:buSzPct val="100000"/>
                        <a:buFont typeface="Gill Sans" charset="0"/>
                        <a:buNone/>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Total (w/ cont.)</a:t>
                      </a:r>
                    </a:p>
                  </a:txBody>
                  <a:tcPr marL="35719" marR="35719" marT="35719" marB="3571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606060"/>
                        </a:buClr>
                        <a:buSzPct val="100000"/>
                        <a:buFont typeface="Gill Sans" charset="0"/>
                        <a:buNone/>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Capital Eq.</a:t>
                      </a:r>
                    </a:p>
                  </a:txBody>
                  <a:tcPr marL="35719" marR="35719" marT="35719" marB="3571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r>
              <a:tr h="501179">
                <a:tc>
                  <a:txBody>
                    <a:bodyPr/>
                    <a:lstStyle/>
                    <a:p>
                      <a:pPr marL="0" marR="0" lvl="0" indent="0" algn="l" defTabSz="914400" rtl="0" eaLnBrk="1" fontAlgn="base" latinLnBrk="0" hangingPunct="1">
                        <a:lnSpc>
                          <a:spcPct val="100000"/>
                        </a:lnSpc>
                        <a:spcBef>
                          <a:spcPct val="0"/>
                        </a:spcBef>
                        <a:spcAft>
                          <a:spcPct val="0"/>
                        </a:spcAft>
                        <a:buClr>
                          <a:srgbClr val="606060"/>
                        </a:buClr>
                        <a:buSzPct val="100000"/>
                        <a:buFont typeface="Gill Sans" charset="0"/>
                        <a:buNone/>
                        <a:tabLst>
                          <a:tab pos="9144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Layers 1-3</a:t>
                      </a:r>
                    </a:p>
                  </a:txBody>
                  <a:tcPr marL="35719" marR="35719" marT="35719" marB="35719"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606060"/>
                        </a:buClr>
                        <a:buSzPct val="100000"/>
                        <a:buFont typeface="Gill Sans" charset="0"/>
                        <a:buNone/>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$66K</a:t>
                      </a:r>
                    </a:p>
                  </a:txBody>
                  <a:tcPr marL="35719" marR="35719" marT="35719" marB="35719"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606060"/>
                        </a:buClr>
                        <a:buSzPct val="100000"/>
                        <a:buFont typeface="Gill Sans" charset="0"/>
                        <a:buNone/>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$37K</a:t>
                      </a:r>
                    </a:p>
                  </a:txBody>
                  <a:tcPr marL="35719" marR="35719" marT="35719" marB="3571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606060"/>
                        </a:buClr>
                        <a:buSzPct val="100000"/>
                        <a:buFont typeface="Gill Sans" charset="0"/>
                        <a:buNone/>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$103K</a:t>
                      </a:r>
                    </a:p>
                  </a:txBody>
                  <a:tcPr marL="35719" marR="35719" marT="35719" marB="3571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606060"/>
                        </a:buClr>
                        <a:buSzPct val="100000"/>
                        <a:buFont typeface="Gill Sans" charset="0"/>
                        <a:buNone/>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$103K</a:t>
                      </a:r>
                    </a:p>
                  </a:txBody>
                  <a:tcPr marL="35719" marR="35719" marT="35719" marB="3571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501179">
                <a:tc>
                  <a:txBody>
                    <a:bodyPr/>
                    <a:lstStyle/>
                    <a:p>
                      <a:pPr marL="0" marR="0" lvl="0" indent="0" algn="l" defTabSz="914400" rtl="0" eaLnBrk="1" fontAlgn="base" latinLnBrk="0" hangingPunct="1">
                        <a:lnSpc>
                          <a:spcPct val="100000"/>
                        </a:lnSpc>
                        <a:spcBef>
                          <a:spcPct val="0"/>
                        </a:spcBef>
                        <a:spcAft>
                          <a:spcPct val="0"/>
                        </a:spcAft>
                        <a:buClr>
                          <a:srgbClr val="606060"/>
                        </a:buClr>
                        <a:buSzPct val="100000"/>
                        <a:buFont typeface="Gill Sans" charset="0"/>
                        <a:buNone/>
                        <a:tabLst>
                          <a:tab pos="9144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Layers 4-6</a:t>
                      </a:r>
                    </a:p>
                  </a:txBody>
                  <a:tcPr marL="35719" marR="35719" marT="35719" marB="35719"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606060"/>
                        </a:buClr>
                        <a:buSzPct val="100000"/>
                        <a:buFont typeface="Gill Sans" charset="0"/>
                        <a:buNone/>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$107K</a:t>
                      </a:r>
                    </a:p>
                  </a:txBody>
                  <a:tcPr marL="35719" marR="35719" marT="35719" marB="35719"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606060"/>
                        </a:buClr>
                        <a:buSzPct val="100000"/>
                        <a:buFont typeface="Gill Sans" charset="0"/>
                        <a:buNone/>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$86K</a:t>
                      </a:r>
                    </a:p>
                  </a:txBody>
                  <a:tcPr marL="35719" marR="35719" marT="35719" marB="3571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606060"/>
                        </a:buClr>
                        <a:buSzPct val="100000"/>
                        <a:buFont typeface="Gill Sans" charset="0"/>
                        <a:buNone/>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$193K</a:t>
                      </a:r>
                    </a:p>
                  </a:txBody>
                  <a:tcPr marL="35719" marR="35719" marT="35719" marB="3571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606060"/>
                        </a:buClr>
                        <a:buSzPct val="100000"/>
                        <a:buFont typeface="Gill Sans" charset="0"/>
                        <a:buNone/>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$175K</a:t>
                      </a:r>
                    </a:p>
                  </a:txBody>
                  <a:tcPr marL="35719" marR="35719" marT="35719" marB="3571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714375">
                <a:tc>
                  <a:txBody>
                    <a:bodyPr/>
                    <a:lstStyle/>
                    <a:p>
                      <a:pPr marL="0" marR="0" lvl="0" indent="0" algn="l" defTabSz="914400" rtl="0" eaLnBrk="1" fontAlgn="base" latinLnBrk="0" hangingPunct="1">
                        <a:lnSpc>
                          <a:spcPct val="100000"/>
                        </a:lnSpc>
                        <a:spcBef>
                          <a:spcPct val="0"/>
                        </a:spcBef>
                        <a:spcAft>
                          <a:spcPct val="0"/>
                        </a:spcAft>
                        <a:buClr>
                          <a:srgbClr val="606060"/>
                        </a:buClr>
                        <a:buSzPct val="100000"/>
                        <a:buFont typeface="Gill Sans" charset="0"/>
                        <a:buNone/>
                        <a:tabLst>
                          <a:tab pos="9144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Support, Cooling, Vacuum</a:t>
                      </a:r>
                    </a:p>
                  </a:txBody>
                  <a:tcPr marL="35719" marR="35719" marT="35719" marB="35719"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606060"/>
                        </a:buClr>
                        <a:buSzPct val="100000"/>
                        <a:buFont typeface="Gill Sans" charset="0"/>
                        <a:buNone/>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$143K</a:t>
                      </a:r>
                    </a:p>
                  </a:txBody>
                  <a:tcPr marL="35719" marR="35719" marT="35719" marB="35719"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606060"/>
                        </a:buClr>
                        <a:buSzPct val="100000"/>
                        <a:buFont typeface="Gill Sans" charset="0"/>
                        <a:buNone/>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$20K</a:t>
                      </a:r>
                    </a:p>
                  </a:txBody>
                  <a:tcPr marL="35719" marR="35719" marT="35719" marB="3571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606060"/>
                        </a:buClr>
                        <a:buSzPct val="100000"/>
                        <a:buFont typeface="Gill Sans" charset="0"/>
                        <a:buNone/>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$163K</a:t>
                      </a:r>
                    </a:p>
                  </a:txBody>
                  <a:tcPr marL="35719" marR="35719" marT="35719" marB="3571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606060"/>
                        </a:buClr>
                        <a:buSzPct val="100000"/>
                        <a:buFont typeface="Gill Sans" charset="0"/>
                        <a:buNone/>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$107K</a:t>
                      </a:r>
                    </a:p>
                  </a:txBody>
                  <a:tcPr marL="35719" marR="35719" marT="35719" marB="3571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714375">
                <a:tc>
                  <a:txBody>
                    <a:bodyPr/>
                    <a:lstStyle/>
                    <a:p>
                      <a:pPr marL="0" marR="0" lvl="0" indent="0" algn="l" defTabSz="914400" rtl="0" eaLnBrk="1" fontAlgn="base" latinLnBrk="0" hangingPunct="1">
                        <a:lnSpc>
                          <a:spcPct val="100000"/>
                        </a:lnSpc>
                        <a:spcBef>
                          <a:spcPct val="0"/>
                        </a:spcBef>
                        <a:spcAft>
                          <a:spcPct val="0"/>
                        </a:spcAft>
                        <a:buClr>
                          <a:srgbClr val="606060"/>
                        </a:buClr>
                        <a:buSzPct val="100000"/>
                        <a:buFont typeface="Gill Sans" charset="0"/>
                        <a:buNone/>
                        <a:tabLst>
                          <a:tab pos="9144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Testing, Shipping, Integration</a:t>
                      </a:r>
                    </a:p>
                  </a:txBody>
                  <a:tcPr marL="35719" marR="35719" marT="35719" marB="35719"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606060"/>
                        </a:buClr>
                        <a:buSzPct val="100000"/>
                        <a:buFont typeface="Gill Sans" charset="0"/>
                        <a:buNone/>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$136K</a:t>
                      </a:r>
                    </a:p>
                  </a:txBody>
                  <a:tcPr marL="35719" marR="35719" marT="35719" marB="35719"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606060"/>
                        </a:buClr>
                        <a:buSzPct val="100000"/>
                        <a:buFont typeface="Gill Sans" charset="0"/>
                        <a:buNone/>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$61K</a:t>
                      </a:r>
                    </a:p>
                  </a:txBody>
                  <a:tcPr marL="35719" marR="35719" marT="35719" marB="3571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606060"/>
                        </a:buClr>
                        <a:buSzPct val="100000"/>
                        <a:buFont typeface="Gill Sans" charset="0"/>
                        <a:buNone/>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$197K</a:t>
                      </a:r>
                    </a:p>
                  </a:txBody>
                  <a:tcPr marL="35719" marR="35719" marT="35719" marB="3571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606060"/>
                        </a:buClr>
                        <a:buSzPct val="100000"/>
                        <a:buFont typeface="Gill Sans" charset="0"/>
                        <a:buNone/>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$154K</a:t>
                      </a:r>
                    </a:p>
                  </a:txBody>
                  <a:tcPr marL="35719" marR="35719" marT="35719" marB="3571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FF"/>
                    </a:solidFill>
                  </a:tcPr>
                </a:tc>
              </a:tr>
              <a:tr h="366117">
                <a:tc>
                  <a:txBody>
                    <a:bodyPr/>
                    <a:lstStyle/>
                    <a:p>
                      <a:pPr marL="0" marR="0" lvl="0" indent="0" algn="l" defTabSz="914400" rtl="0" eaLnBrk="1" fontAlgn="base" latinLnBrk="0" hangingPunct="1">
                        <a:lnSpc>
                          <a:spcPct val="100000"/>
                        </a:lnSpc>
                        <a:spcBef>
                          <a:spcPct val="0"/>
                        </a:spcBef>
                        <a:spcAft>
                          <a:spcPct val="0"/>
                        </a:spcAft>
                        <a:buClr>
                          <a:srgbClr val="606060"/>
                        </a:buClr>
                        <a:buSzPct val="100000"/>
                        <a:buFont typeface="Gill Sans" charset="0"/>
                        <a:buNone/>
                        <a:tabLst>
                          <a:tab pos="914400" algn="l"/>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Total</a:t>
                      </a:r>
                    </a:p>
                  </a:txBody>
                  <a:tcPr marL="35719" marR="35719" marT="35719" marB="35719" anchor="ct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606060"/>
                        </a:buClr>
                        <a:buSzPct val="100000"/>
                        <a:buFont typeface="Gill Sans" charset="0"/>
                        <a:buNone/>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$452K</a:t>
                      </a:r>
                    </a:p>
                  </a:txBody>
                  <a:tcPr marL="35719" marR="35719" marT="35719" marB="35719" anchor="ct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606060"/>
                        </a:buClr>
                        <a:buSzPct val="100000"/>
                        <a:buFont typeface="Gill Sans" charset="0"/>
                        <a:buNone/>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$204K</a:t>
                      </a:r>
                    </a:p>
                  </a:txBody>
                  <a:tcPr marL="35719" marR="35719" marT="35719" marB="3571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606060"/>
                        </a:buClr>
                        <a:buSzPct val="100000"/>
                        <a:buFont typeface="Gill Sans" charset="0"/>
                        <a:buNone/>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$656K</a:t>
                      </a:r>
                    </a:p>
                  </a:txBody>
                  <a:tcPr marL="35719" marR="35719" marT="35719" marB="3571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
                          <a:srgbClr val="606060"/>
                        </a:buClr>
                        <a:buSzPct val="100000"/>
                        <a:buFont typeface="Gill Sans" charset="0"/>
                        <a:buNone/>
                        <a:tabLst/>
                      </a:pPr>
                      <a:r>
                        <a:rPr kumimoji="0" lang="en-US" sz="1400" b="0" i="0" u="none" strike="noStrike" cap="none" normalizeH="0" baseline="0" smtClean="0">
                          <a:ln>
                            <a:noFill/>
                          </a:ln>
                          <a:solidFill>
                            <a:schemeClr val="tx1"/>
                          </a:solidFill>
                          <a:effectLst/>
                          <a:latin typeface="Gill Sans" charset="0"/>
                          <a:ea typeface="ヒラギノ角ゴ ProN W3" charset="0"/>
                          <a:cs typeface="ヒラギノ角ゴ ProN W3" charset="0"/>
                          <a:sym typeface="Gill Sans" charset="0"/>
                        </a:rPr>
                        <a:t>$539K</a:t>
                      </a:r>
                    </a:p>
                  </a:txBody>
                  <a:tcPr marL="35719" marR="35719" marT="35719" marB="3571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solidFill>
                  </a:tcPr>
                </a:tc>
              </a:tr>
            </a:tbl>
          </a:graphicData>
        </a:graphic>
      </p:graphicFrame>
      <p:sp>
        <p:nvSpPr>
          <p:cNvPr id="49256" name="Rectangle 104"/>
          <p:cNvSpPr>
            <a:spLocks/>
          </p:cNvSpPr>
          <p:nvPr/>
        </p:nvSpPr>
        <p:spPr bwMode="auto">
          <a:xfrm>
            <a:off x="691242" y="6015038"/>
            <a:ext cx="7603673" cy="250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b"/>
          <a:lstStyle/>
          <a:p>
            <a:pPr algn="ctr" fontAlgn="base">
              <a:spcBef>
                <a:spcPct val="0"/>
              </a:spcBef>
              <a:spcAft>
                <a:spcPct val="0"/>
              </a:spcAft>
            </a:pPr>
            <a:r>
              <a:rPr lang="en-US" sz="1400" dirty="0">
                <a:solidFill>
                  <a:srgbClr val="1A269C"/>
                </a:solidFill>
                <a:ea typeface="Gill Sans" charset="0"/>
                <a:cs typeface="Gill Sans" charset="0"/>
                <a:sym typeface="Gill Sans" charset="0"/>
              </a:rPr>
              <a:t>Biggest items are completely new modules for Layers 4-6 and testing/integration at SLAC.</a:t>
            </a:r>
          </a:p>
        </p:txBody>
      </p:sp>
      <p:sp>
        <p:nvSpPr>
          <p:cNvPr id="49257" name="Rectangle 105"/>
          <p:cNvSpPr>
            <a:spLocks/>
          </p:cNvSpPr>
          <p:nvPr/>
        </p:nvSpPr>
        <p:spPr bwMode="auto">
          <a:xfrm>
            <a:off x="642938" y="1562695"/>
            <a:ext cx="8340328" cy="982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marL="187508" indent="-187508" fontAlgn="base">
              <a:spcBef>
                <a:spcPts val="2109"/>
              </a:spcBef>
              <a:spcAft>
                <a:spcPct val="0"/>
              </a:spcAft>
              <a:buClr>
                <a:srgbClr val="009600"/>
              </a:buClr>
              <a:buSzPct val="100000"/>
              <a:buFont typeface="Gill Sans" charset="0"/>
              <a:buChar char="•"/>
            </a:pPr>
            <a:r>
              <a:rPr lang="en-US" i="1">
                <a:solidFill>
                  <a:srgbClr val="005900"/>
                </a:solidFill>
                <a:ea typeface="Gill Sans" charset="0"/>
                <a:cs typeface="Gill Sans" charset="0"/>
                <a:sym typeface="Gill Sans" charset="0"/>
              </a:rPr>
              <a:t>SVT “upgrades” have been designed around scope we understand; scope of the Test SVT</a:t>
            </a:r>
          </a:p>
          <a:p>
            <a:pPr marL="187508" indent="-187508" fontAlgn="base">
              <a:spcBef>
                <a:spcPts val="2109"/>
              </a:spcBef>
              <a:spcAft>
                <a:spcPct val="0"/>
              </a:spcAft>
              <a:buClr>
                <a:srgbClr val="009600"/>
              </a:buClr>
              <a:buSzPct val="100000"/>
              <a:buFont typeface="Gill Sans" charset="0"/>
              <a:buChar char="•"/>
            </a:pPr>
            <a:r>
              <a:rPr lang="en-US" i="1">
                <a:solidFill>
                  <a:srgbClr val="005900"/>
                </a:solidFill>
                <a:ea typeface="Gill Sans" charset="0"/>
                <a:cs typeface="Gill Sans" charset="0"/>
                <a:sym typeface="Gill Sans" charset="0"/>
              </a:rPr>
              <a:t>Budget includes significant contingency beyond actual spending on similar items for Test SVT</a:t>
            </a:r>
          </a:p>
        </p:txBody>
      </p:sp>
    </p:spTree>
    <p:extLst>
      <p:ext uri="{BB962C8B-B14F-4D97-AF65-F5344CB8AC3E}">
        <p14:creationId xmlns:p14="http://schemas.microsoft.com/office/powerpoint/2010/main" val="4056684214"/>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33</a:t>
            </a:fld>
            <a:endParaRPr lang="en-US" dirty="0"/>
          </a:p>
        </p:txBody>
      </p:sp>
      <p:sp>
        <p:nvSpPr>
          <p:cNvPr id="3" name="Title 2"/>
          <p:cNvSpPr>
            <a:spLocks noGrp="1"/>
          </p:cNvSpPr>
          <p:nvPr>
            <p:ph type="title"/>
          </p:nvPr>
        </p:nvSpPr>
        <p:spPr/>
        <p:txBody>
          <a:bodyPr/>
          <a:lstStyle/>
          <a:p>
            <a:r>
              <a:rPr lang="en-US" dirty="0" smtClean="0"/>
              <a:t>SVT DAQ - Budget</a:t>
            </a:r>
            <a:endParaRPr lang="en-US" dirty="0"/>
          </a:p>
        </p:txBody>
      </p:sp>
      <p:graphicFrame>
        <p:nvGraphicFramePr>
          <p:cNvPr id="5" name="Content Placeholder 4"/>
          <p:cNvGraphicFramePr>
            <a:graphicFrameLocks noGrp="1"/>
          </p:cNvGraphicFramePr>
          <p:nvPr>
            <p:ph sz="quarter" idx="14"/>
            <p:extLst>
              <p:ext uri="{D42A27DB-BD31-4B8C-83A1-F6EECF244321}">
                <p14:modId xmlns:p14="http://schemas.microsoft.com/office/powerpoint/2010/main" val="3160317192"/>
              </p:ext>
            </p:extLst>
          </p:nvPr>
        </p:nvGraphicFramePr>
        <p:xfrm>
          <a:off x="764341" y="1328574"/>
          <a:ext cx="6818842" cy="2228850"/>
        </p:xfrm>
        <a:graphic>
          <a:graphicData uri="http://schemas.openxmlformats.org/drawingml/2006/table">
            <a:tbl>
              <a:tblPr firstRow="1" bandCol="1">
                <a:tableStyleId>{5C22544A-7EE6-4342-B048-85BDC9FD1C3A}</a:tableStyleId>
              </a:tblPr>
              <a:tblGrid>
                <a:gridCol w="2083644"/>
                <a:gridCol w="1517866"/>
                <a:gridCol w="1523071"/>
                <a:gridCol w="675939"/>
                <a:gridCol w="1018322"/>
              </a:tblGrid>
              <a:tr h="190500">
                <a:tc>
                  <a:txBody>
                    <a:bodyPr/>
                    <a:lstStyle/>
                    <a:p>
                      <a:pPr algn="l" fontAlgn="b"/>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a:effectLst/>
                        </a:rPr>
                        <a:t>Labor w/ cont.</a:t>
                      </a:r>
                      <a:endParaRPr lang="en-US" sz="1400" b="1"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a:effectLst/>
                        </a:rPr>
                        <a:t>Material w/ cont.</a:t>
                      </a:r>
                      <a:endParaRPr lang="en-US" sz="1400" b="1"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Total</a:t>
                      </a:r>
                      <a:endParaRPr lang="en-US" sz="1400" b="1"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Capital Eq.</a:t>
                      </a:r>
                      <a:endParaRPr lang="en-US" sz="1400" b="1" i="0" u="none" strike="noStrike">
                        <a:solidFill>
                          <a:srgbClr val="000000"/>
                        </a:solidFill>
                        <a:effectLst/>
                        <a:latin typeface="Calibri"/>
                      </a:endParaRPr>
                    </a:p>
                  </a:txBody>
                  <a:tcPr marL="9525" marR="9525" marT="9525" marB="0" anchor="b"/>
                </a:tc>
              </a:tr>
              <a:tr h="190500">
                <a:tc>
                  <a:txBody>
                    <a:bodyPr/>
                    <a:lstStyle/>
                    <a:p>
                      <a:pPr algn="l" fontAlgn="b"/>
                      <a:r>
                        <a:rPr lang="en-US" sz="1400" u="none" strike="noStrike">
                          <a:effectLst/>
                        </a:rPr>
                        <a:t>SVT DAQ</a:t>
                      </a:r>
                      <a:endParaRPr lang="en-US" sz="1400" b="1" i="0" u="none" strike="noStrike">
                        <a:solidFill>
                          <a:srgbClr val="000000"/>
                        </a:solidFill>
                        <a:effectLst/>
                        <a:latin typeface="Calibri"/>
                      </a:endParaRPr>
                    </a:p>
                  </a:txBody>
                  <a:tcPr marL="9525" marR="9525" marT="9525" marB="0" anchor="b"/>
                </a:tc>
                <a:tc>
                  <a:txBody>
                    <a:bodyPr/>
                    <a:lstStyle/>
                    <a:p>
                      <a:pPr algn="ctr" fontAlgn="b"/>
                      <a:r>
                        <a:rPr lang="en-US" sz="1400" u="none" strike="noStrike" dirty="0">
                          <a:effectLst/>
                        </a:rPr>
                        <a:t>$431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a:effectLst/>
                        </a:rPr>
                        <a:t>$352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$782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$540 </a:t>
                      </a:r>
                      <a:endParaRPr lang="en-US" sz="1400" b="0" i="0" u="none" strike="noStrike">
                        <a:solidFill>
                          <a:srgbClr val="000000"/>
                        </a:solidFill>
                        <a:effectLst/>
                        <a:latin typeface="Calibri"/>
                      </a:endParaRPr>
                    </a:p>
                  </a:txBody>
                  <a:tcPr marL="9525" marR="9525" marT="9525" marB="0" anchor="b"/>
                </a:tc>
              </a:tr>
              <a:tr h="190500">
                <a:tc>
                  <a:txBody>
                    <a:bodyPr/>
                    <a:lstStyle/>
                    <a:p>
                      <a:pPr algn="l" fontAlgn="b"/>
                      <a:r>
                        <a:rPr lang="en-US" sz="1400" u="none" strike="noStrike">
                          <a:effectLst/>
                        </a:rPr>
                        <a:t>FE Boards</a:t>
                      </a:r>
                      <a:endParaRPr lang="en-US" sz="1400" b="0" i="0" u="none" strike="noStrike">
                        <a:solidFill>
                          <a:srgbClr val="000000"/>
                        </a:solidFill>
                        <a:effectLst/>
                        <a:latin typeface="Calibri"/>
                      </a:endParaRPr>
                    </a:p>
                  </a:txBody>
                  <a:tcPr marL="171450" marR="9525" marT="9525" marB="0" anchor="b"/>
                </a:tc>
                <a:tc>
                  <a:txBody>
                    <a:bodyPr/>
                    <a:lstStyle/>
                    <a:p>
                      <a:pPr algn="ctr" fontAlgn="b"/>
                      <a:r>
                        <a:rPr lang="en-US" sz="1400" u="none" strike="noStrike" dirty="0">
                          <a:effectLst/>
                        </a:rPr>
                        <a:t>$84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a:effectLst/>
                        </a:rPr>
                        <a:t>$64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a:effectLst/>
                        </a:rPr>
                        <a:t>$148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$111 </a:t>
                      </a:r>
                      <a:endParaRPr lang="en-US" sz="1400" b="0" i="0" u="none" strike="noStrike">
                        <a:solidFill>
                          <a:srgbClr val="000000"/>
                        </a:solidFill>
                        <a:effectLst/>
                        <a:latin typeface="Calibri"/>
                      </a:endParaRPr>
                    </a:p>
                  </a:txBody>
                  <a:tcPr marL="9525" marR="9525" marT="9525" marB="0" anchor="b"/>
                </a:tc>
              </a:tr>
              <a:tr h="190500">
                <a:tc>
                  <a:txBody>
                    <a:bodyPr/>
                    <a:lstStyle/>
                    <a:p>
                      <a:pPr algn="l" fontAlgn="b"/>
                      <a:r>
                        <a:rPr lang="en-US" sz="1400" u="none" strike="noStrike">
                          <a:effectLst/>
                        </a:rPr>
                        <a:t>FE Interface Board</a:t>
                      </a:r>
                      <a:endParaRPr lang="en-US" sz="1400" b="0" i="0" u="none" strike="noStrike">
                        <a:solidFill>
                          <a:srgbClr val="000000"/>
                        </a:solidFill>
                        <a:effectLst/>
                        <a:latin typeface="Calibri"/>
                      </a:endParaRPr>
                    </a:p>
                  </a:txBody>
                  <a:tcPr marL="171450" marR="9525" marT="9525" marB="0" anchor="b"/>
                </a:tc>
                <a:tc>
                  <a:txBody>
                    <a:bodyPr/>
                    <a:lstStyle/>
                    <a:p>
                      <a:pPr algn="ctr" fontAlgn="b"/>
                      <a:r>
                        <a:rPr lang="en-US" sz="1400" u="none" strike="noStrike" dirty="0">
                          <a:effectLst/>
                        </a:rPr>
                        <a:t>$10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a:effectLst/>
                        </a:rPr>
                        <a:t>$0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a:effectLst/>
                        </a:rPr>
                        <a:t>$10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$0 </a:t>
                      </a:r>
                      <a:endParaRPr lang="en-US" sz="1400" b="0" i="0" u="none" strike="noStrike">
                        <a:solidFill>
                          <a:srgbClr val="000000"/>
                        </a:solidFill>
                        <a:effectLst/>
                        <a:latin typeface="Calibri"/>
                      </a:endParaRPr>
                    </a:p>
                  </a:txBody>
                  <a:tcPr marL="9525" marR="9525" marT="9525" marB="0" anchor="b"/>
                </a:tc>
              </a:tr>
              <a:tr h="190500">
                <a:tc>
                  <a:txBody>
                    <a:bodyPr/>
                    <a:lstStyle/>
                    <a:p>
                      <a:pPr algn="l" fontAlgn="b"/>
                      <a:r>
                        <a:rPr lang="en-US" sz="1400" u="none" strike="noStrike">
                          <a:effectLst/>
                        </a:rPr>
                        <a:t>Flange Board</a:t>
                      </a:r>
                      <a:endParaRPr lang="en-US" sz="1400" b="0" i="0" u="none" strike="noStrike">
                        <a:solidFill>
                          <a:srgbClr val="000000"/>
                        </a:solidFill>
                        <a:effectLst/>
                        <a:latin typeface="Calibri"/>
                      </a:endParaRPr>
                    </a:p>
                  </a:txBody>
                  <a:tcPr marL="171450" marR="9525" marT="9525" marB="0" anchor="b"/>
                </a:tc>
                <a:tc>
                  <a:txBody>
                    <a:bodyPr/>
                    <a:lstStyle/>
                    <a:p>
                      <a:pPr algn="ctr" fontAlgn="b"/>
                      <a:r>
                        <a:rPr lang="en-US" sz="1400" u="none" strike="noStrike" dirty="0">
                          <a:effectLst/>
                        </a:rPr>
                        <a:t>$25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a:effectLst/>
                        </a:rPr>
                        <a:t>$25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a:effectLst/>
                        </a:rPr>
                        <a:t>$51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$41 </a:t>
                      </a:r>
                      <a:endParaRPr lang="en-US" sz="1400" b="0" i="0" u="none" strike="noStrike">
                        <a:solidFill>
                          <a:srgbClr val="000000"/>
                        </a:solidFill>
                        <a:effectLst/>
                        <a:latin typeface="Calibri"/>
                      </a:endParaRPr>
                    </a:p>
                  </a:txBody>
                  <a:tcPr marL="9525" marR="9525" marT="9525" marB="0" anchor="b"/>
                </a:tc>
              </a:tr>
              <a:tr h="190500">
                <a:tc>
                  <a:txBody>
                    <a:bodyPr/>
                    <a:lstStyle/>
                    <a:p>
                      <a:pPr algn="l" fontAlgn="b"/>
                      <a:r>
                        <a:rPr lang="en-US" sz="1400" u="none" strike="noStrike">
                          <a:effectLst/>
                        </a:rPr>
                        <a:t>DAQ</a:t>
                      </a:r>
                      <a:endParaRPr lang="en-US" sz="1400" b="0" i="0" u="none" strike="noStrike">
                        <a:solidFill>
                          <a:srgbClr val="000000"/>
                        </a:solidFill>
                        <a:effectLst/>
                        <a:latin typeface="Calibri"/>
                      </a:endParaRPr>
                    </a:p>
                  </a:txBody>
                  <a:tcPr marL="171450" marR="9525" marT="9525" marB="0" anchor="b"/>
                </a:tc>
                <a:tc>
                  <a:txBody>
                    <a:bodyPr/>
                    <a:lstStyle/>
                    <a:p>
                      <a:pPr algn="ctr" fontAlgn="b"/>
                      <a:r>
                        <a:rPr lang="en-US" sz="1400" u="none" strike="noStrike" dirty="0">
                          <a:effectLst/>
                        </a:rPr>
                        <a:t>$213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a:effectLst/>
                        </a:rPr>
                        <a:t>$120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dirty="0">
                          <a:effectLst/>
                        </a:rPr>
                        <a:t>$334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a:effectLst/>
                        </a:rPr>
                        <a:t>$235 </a:t>
                      </a:r>
                      <a:endParaRPr lang="en-US" sz="1400" b="0" i="0" u="none" strike="noStrike">
                        <a:solidFill>
                          <a:srgbClr val="000000"/>
                        </a:solidFill>
                        <a:effectLst/>
                        <a:latin typeface="Calibri"/>
                      </a:endParaRPr>
                    </a:p>
                  </a:txBody>
                  <a:tcPr marL="9525" marR="9525" marT="9525" marB="0" anchor="b"/>
                </a:tc>
              </a:tr>
              <a:tr h="190500">
                <a:tc>
                  <a:txBody>
                    <a:bodyPr/>
                    <a:lstStyle/>
                    <a:p>
                      <a:pPr algn="l" fontAlgn="b"/>
                      <a:r>
                        <a:rPr lang="en-US" sz="1400" u="none" strike="noStrike">
                          <a:effectLst/>
                        </a:rPr>
                        <a:t>Hybrid</a:t>
                      </a:r>
                      <a:endParaRPr lang="en-US" sz="1400" b="0" i="0" u="none" strike="noStrike">
                        <a:solidFill>
                          <a:srgbClr val="000000"/>
                        </a:solidFill>
                        <a:effectLst/>
                        <a:latin typeface="Calibri"/>
                      </a:endParaRPr>
                    </a:p>
                  </a:txBody>
                  <a:tcPr marL="171450" marR="9525" marT="9525" marB="0" anchor="b"/>
                </a:tc>
                <a:tc>
                  <a:txBody>
                    <a:bodyPr/>
                    <a:lstStyle/>
                    <a:p>
                      <a:pPr algn="ctr" fontAlgn="b"/>
                      <a:r>
                        <a:rPr lang="en-US" sz="1400" u="none" strike="noStrike" dirty="0">
                          <a:effectLst/>
                        </a:rPr>
                        <a:t>$48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a:effectLst/>
                        </a:rPr>
                        <a:t>$26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dirty="0">
                          <a:effectLst/>
                        </a:rPr>
                        <a:t>$74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a:effectLst/>
                        </a:rPr>
                        <a:t>$65 </a:t>
                      </a:r>
                      <a:endParaRPr lang="en-US" sz="1400" b="0" i="0" u="none" strike="noStrike" dirty="0">
                        <a:solidFill>
                          <a:srgbClr val="000000"/>
                        </a:solidFill>
                        <a:effectLst/>
                        <a:latin typeface="Calibri"/>
                      </a:endParaRPr>
                    </a:p>
                  </a:txBody>
                  <a:tcPr marL="9525" marR="9525" marT="9525" marB="0" anchor="b"/>
                </a:tc>
              </a:tr>
              <a:tr h="190500">
                <a:tc>
                  <a:txBody>
                    <a:bodyPr/>
                    <a:lstStyle/>
                    <a:p>
                      <a:pPr algn="l" fontAlgn="b"/>
                      <a:r>
                        <a:rPr lang="en-US" sz="1400" u="none" strike="noStrike">
                          <a:effectLst/>
                        </a:rPr>
                        <a:t>Flex Cable</a:t>
                      </a:r>
                      <a:endParaRPr lang="en-US" sz="1400" b="0" i="0" u="none" strike="noStrike">
                        <a:solidFill>
                          <a:srgbClr val="000000"/>
                        </a:solidFill>
                        <a:effectLst/>
                        <a:latin typeface="Calibri"/>
                      </a:endParaRPr>
                    </a:p>
                  </a:txBody>
                  <a:tcPr marL="171450" marR="9525" marT="9525" marB="0" anchor="b"/>
                </a:tc>
                <a:tc>
                  <a:txBody>
                    <a:bodyPr/>
                    <a:lstStyle/>
                    <a:p>
                      <a:pPr algn="ctr" fontAlgn="b"/>
                      <a:r>
                        <a:rPr lang="en-US" sz="1400" u="none" strike="noStrike" dirty="0">
                          <a:effectLst/>
                        </a:rPr>
                        <a:t>$41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a:effectLst/>
                        </a:rPr>
                        <a:t>$13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$54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dirty="0">
                          <a:effectLst/>
                        </a:rPr>
                        <a:t>$54 </a:t>
                      </a:r>
                      <a:endParaRPr lang="en-US" sz="1400" b="0" i="0" u="none" strike="noStrike" dirty="0">
                        <a:solidFill>
                          <a:srgbClr val="000000"/>
                        </a:solidFill>
                        <a:effectLst/>
                        <a:latin typeface="Calibri"/>
                      </a:endParaRPr>
                    </a:p>
                  </a:txBody>
                  <a:tcPr marL="9525" marR="9525" marT="9525" marB="0" anchor="b"/>
                </a:tc>
              </a:tr>
              <a:tr h="190500">
                <a:tc>
                  <a:txBody>
                    <a:bodyPr/>
                    <a:lstStyle/>
                    <a:p>
                      <a:pPr algn="l" fontAlgn="b"/>
                      <a:r>
                        <a:rPr lang="en-US" sz="1400" u="none" strike="noStrike" dirty="0" smtClean="0">
                          <a:effectLst/>
                        </a:rPr>
                        <a:t>PS &amp; </a:t>
                      </a:r>
                      <a:r>
                        <a:rPr lang="en-US" sz="1400" u="none" strike="noStrike" dirty="0">
                          <a:effectLst/>
                        </a:rPr>
                        <a:t>Cables</a:t>
                      </a:r>
                      <a:endParaRPr lang="en-US" sz="1400" b="0" i="0" u="none" strike="noStrike" dirty="0">
                        <a:solidFill>
                          <a:srgbClr val="000000"/>
                        </a:solidFill>
                        <a:effectLst/>
                        <a:latin typeface="Calibri"/>
                      </a:endParaRPr>
                    </a:p>
                  </a:txBody>
                  <a:tcPr marL="171450" marR="9525" marT="9525" marB="0" anchor="b"/>
                </a:tc>
                <a:tc>
                  <a:txBody>
                    <a:bodyPr/>
                    <a:lstStyle/>
                    <a:p>
                      <a:pPr algn="ctr" fontAlgn="b"/>
                      <a:r>
                        <a:rPr lang="en-US" sz="1400" u="none" strike="noStrike" dirty="0">
                          <a:effectLst/>
                        </a:rPr>
                        <a:t>$0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a:effectLst/>
                        </a:rPr>
                        <a:t>$70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a:effectLst/>
                        </a:rPr>
                        <a:t>$70 </a:t>
                      </a:r>
                      <a:endParaRPr lang="en-US" sz="1400" b="0" i="0" u="none" strike="noStrike">
                        <a:solidFill>
                          <a:srgbClr val="000000"/>
                        </a:solidFill>
                        <a:effectLst/>
                        <a:latin typeface="Calibri"/>
                      </a:endParaRPr>
                    </a:p>
                  </a:txBody>
                  <a:tcPr marL="9525" marR="9525" marT="9525" marB="0" anchor="b"/>
                </a:tc>
                <a:tc>
                  <a:txBody>
                    <a:bodyPr/>
                    <a:lstStyle/>
                    <a:p>
                      <a:pPr algn="ctr" fontAlgn="b"/>
                      <a:r>
                        <a:rPr lang="en-US" sz="1400" u="none" strike="noStrike" dirty="0">
                          <a:effectLst/>
                        </a:rPr>
                        <a:t>$0 </a:t>
                      </a:r>
                      <a:endParaRPr lang="en-US" sz="1400" b="0" i="0" u="none" strike="noStrike" dirty="0">
                        <a:solidFill>
                          <a:srgbClr val="000000"/>
                        </a:solidFill>
                        <a:effectLst/>
                        <a:latin typeface="Calibri"/>
                      </a:endParaRPr>
                    </a:p>
                  </a:txBody>
                  <a:tcPr marL="9525" marR="9525" marT="9525" marB="0" anchor="b"/>
                </a:tc>
              </a:tr>
              <a:tr h="190500">
                <a:tc>
                  <a:txBody>
                    <a:bodyPr/>
                    <a:lstStyle/>
                    <a:p>
                      <a:pPr algn="l" fontAlgn="b"/>
                      <a:r>
                        <a:rPr lang="en-US" sz="1400" u="none" strike="noStrike">
                          <a:effectLst/>
                        </a:rPr>
                        <a:t>HV/LV Cables</a:t>
                      </a:r>
                      <a:endParaRPr lang="en-US" sz="1400" b="0" i="0" u="none" strike="noStrike">
                        <a:solidFill>
                          <a:srgbClr val="000000"/>
                        </a:solidFill>
                        <a:effectLst/>
                        <a:latin typeface="Calibri"/>
                      </a:endParaRPr>
                    </a:p>
                  </a:txBody>
                  <a:tcPr marL="171450" marR="9525" marT="9525" marB="0" anchor="b"/>
                </a:tc>
                <a:tc>
                  <a:txBody>
                    <a:bodyPr/>
                    <a:lstStyle/>
                    <a:p>
                      <a:pPr algn="ctr" fontAlgn="b"/>
                      <a:r>
                        <a:rPr lang="en-US" sz="1400" u="none" strike="noStrike" dirty="0">
                          <a:effectLst/>
                        </a:rPr>
                        <a:t>$9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a:effectLst/>
                        </a:rPr>
                        <a:t>$33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a:effectLst/>
                        </a:rPr>
                        <a:t>$42 </a:t>
                      </a:r>
                      <a:endParaRPr lang="en-US" sz="1400" b="0" i="0" u="none" strike="noStrike" dirty="0">
                        <a:solidFill>
                          <a:srgbClr val="000000"/>
                        </a:solidFill>
                        <a:effectLst/>
                        <a:latin typeface="Calibri"/>
                      </a:endParaRPr>
                    </a:p>
                  </a:txBody>
                  <a:tcPr marL="9525" marR="9525" marT="9525" marB="0" anchor="b"/>
                </a:tc>
                <a:tc>
                  <a:txBody>
                    <a:bodyPr/>
                    <a:lstStyle/>
                    <a:p>
                      <a:pPr algn="ctr" fontAlgn="b"/>
                      <a:r>
                        <a:rPr lang="en-US" sz="1400" u="none" strike="noStrike" dirty="0">
                          <a:effectLst/>
                        </a:rPr>
                        <a:t>$34 </a:t>
                      </a:r>
                      <a:endParaRPr lang="en-US" sz="1400" b="0" i="0" u="none" strike="noStrike" dirty="0">
                        <a:solidFill>
                          <a:srgbClr val="000000"/>
                        </a:solidFill>
                        <a:effectLst/>
                        <a:latin typeface="Calibri"/>
                      </a:endParaRPr>
                    </a:p>
                  </a:txBody>
                  <a:tcPr marL="9525" marR="9525" marT="9525" marB="0" anchor="b"/>
                </a:tc>
              </a:tr>
            </a:tbl>
          </a:graphicData>
        </a:graphic>
      </p:graphicFrame>
      <p:graphicFrame>
        <p:nvGraphicFramePr>
          <p:cNvPr id="7" name="Chart 6"/>
          <p:cNvGraphicFramePr>
            <a:graphicFrameLocks/>
          </p:cNvGraphicFramePr>
          <p:nvPr>
            <p:extLst>
              <p:ext uri="{D42A27DB-BD31-4B8C-83A1-F6EECF244321}">
                <p14:modId xmlns:p14="http://schemas.microsoft.com/office/powerpoint/2010/main" val="2171480994"/>
              </p:ext>
            </p:extLst>
          </p:nvPr>
        </p:nvGraphicFramePr>
        <p:xfrm>
          <a:off x="1526202" y="3760342"/>
          <a:ext cx="4484180" cy="2928134"/>
        </p:xfrm>
        <a:graphic>
          <a:graphicData uri="http://schemas.openxmlformats.org/drawingml/2006/chart">
            <c:chart xmlns:c="http://schemas.openxmlformats.org/drawingml/2006/chart" xmlns:r="http://schemas.openxmlformats.org/officeDocument/2006/relationships" r:id="rId2"/>
          </a:graphicData>
        </a:graphic>
      </p:graphicFrame>
      <p:sp>
        <p:nvSpPr>
          <p:cNvPr id="4" name="Right Brace 3"/>
          <p:cNvSpPr/>
          <p:nvPr/>
        </p:nvSpPr>
        <p:spPr>
          <a:xfrm>
            <a:off x="4510355" y="5065159"/>
            <a:ext cx="251717" cy="703779"/>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p:cNvSpPr txBox="1"/>
          <p:nvPr/>
        </p:nvSpPr>
        <p:spPr>
          <a:xfrm>
            <a:off x="4947517" y="5065159"/>
            <a:ext cx="3071464" cy="646331"/>
          </a:xfrm>
          <a:prstGeom prst="rect">
            <a:avLst/>
          </a:prstGeom>
          <a:noFill/>
        </p:spPr>
        <p:txBody>
          <a:bodyPr wrap="square" rtlCol="0">
            <a:spAutoFit/>
          </a:bodyPr>
          <a:lstStyle/>
          <a:p>
            <a:r>
              <a:rPr lang="en-US" dirty="0"/>
              <a:t>RCE platform components and power supplies</a:t>
            </a:r>
            <a:endParaRPr lang="en-US" dirty="0"/>
          </a:p>
        </p:txBody>
      </p:sp>
      <p:sp>
        <p:nvSpPr>
          <p:cNvPr id="9" name="TextBox 8"/>
          <p:cNvSpPr txBox="1"/>
          <p:nvPr/>
        </p:nvSpPr>
        <p:spPr>
          <a:xfrm rot="16200000">
            <a:off x="179798" y="4782620"/>
            <a:ext cx="2390398" cy="369332"/>
          </a:xfrm>
          <a:prstGeom prst="rect">
            <a:avLst/>
          </a:prstGeom>
          <a:noFill/>
        </p:spPr>
        <p:txBody>
          <a:bodyPr wrap="none" rtlCol="0">
            <a:spAutoFit/>
          </a:bodyPr>
          <a:lstStyle/>
          <a:p>
            <a:r>
              <a:rPr lang="en-US" dirty="0" smtClean="0"/>
              <a:t>Spending Profile in %</a:t>
            </a:r>
            <a:endParaRPr lang="en-US" dirty="0"/>
          </a:p>
        </p:txBody>
      </p:sp>
    </p:spTree>
    <p:extLst>
      <p:ext uri="{BB962C8B-B14F-4D97-AF65-F5344CB8AC3E}">
        <p14:creationId xmlns:p14="http://schemas.microsoft.com/office/powerpoint/2010/main" val="21525649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Grp="1" noChangeArrowheads="1"/>
          </p:cNvSpPr>
          <p:nvPr>
            <p:ph type="title"/>
          </p:nvPr>
        </p:nvSpPr>
        <p:spPr>
          <a:xfrm>
            <a:off x="1609725" y="168729"/>
            <a:ext cx="5678261" cy="544285"/>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smtClean="0"/>
              <a:t>ECAL Budget</a:t>
            </a:r>
            <a:endParaRPr lang="en-US" dirty="0"/>
          </a:p>
        </p:txBody>
      </p:sp>
      <p:sp>
        <p:nvSpPr>
          <p:cNvPr id="20482" name="Rectangle 2"/>
          <p:cNvSpPr>
            <a:spLocks noGrp="1" noChangeArrowheads="1"/>
          </p:cNvSpPr>
          <p:nvPr>
            <p:ph type="body" idx="1"/>
          </p:nvPr>
        </p:nvSpPr>
        <p:spPr>
          <a:xfrm>
            <a:off x="4967288" y="863600"/>
            <a:ext cx="4176712" cy="6264275"/>
          </a:xfrm>
          <a:ln/>
        </p:spPr>
        <p:txBody>
          <a:bodyPr/>
          <a:lstStyle/>
          <a:p>
            <a:pPr marL="341313" indent="-341313" algn="ctr">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400"/>
              <a:t>Emphasis here on European contribution</a:t>
            </a:r>
          </a:p>
          <a:p>
            <a:pPr marL="741363" lvl="1" indent="-284163">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200"/>
              <a:t>INFN committed to </a:t>
            </a:r>
          </a:p>
          <a:p>
            <a:pPr lvl="2">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a:t>MB Design and construction</a:t>
            </a:r>
          </a:p>
          <a:p>
            <a:pPr lvl="2">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a:t>LMS Design</a:t>
            </a:r>
          </a:p>
          <a:p>
            <a:pPr lvl="2">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a:t>Crystal characterization tooling &amp; manpower</a:t>
            </a:r>
          </a:p>
          <a:p>
            <a:pPr marL="741363" lvl="1" indent="-284163">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200"/>
              <a:t>IPNO committed to</a:t>
            </a:r>
          </a:p>
          <a:p>
            <a:pPr lvl="2">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a:t>All mechanic design and most construction</a:t>
            </a:r>
          </a:p>
          <a:p>
            <a:pPr lvl="2">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a:t>Preamplifier design and production</a:t>
            </a:r>
          </a:p>
          <a:p>
            <a:pPr lvl="2">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a:t>LMS construction</a:t>
            </a:r>
          </a:p>
          <a:p>
            <a:pPr lvl="2">
              <a:buFont typeface="Arial"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a:t>Manpower for ECal assembly</a:t>
            </a:r>
          </a:p>
          <a:p>
            <a:pPr marL="341313" indent="-341313" algn="ctr">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400"/>
              <a:t>Total 223 k€ (290 k$)</a:t>
            </a:r>
          </a:p>
          <a:p>
            <a:pPr marL="341313" indent="-341313" algn="ctr">
              <a:buFont typeface="Arial"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1800"/>
              <a:t>+ contingency 65k€</a:t>
            </a:r>
          </a:p>
        </p:txBody>
      </p:sp>
      <p:sp>
        <p:nvSpPr>
          <p:cNvPr id="20483" name="Text Box 3"/>
          <p:cNvSpPr txBox="1">
            <a:spLocks noChangeArrowheads="1"/>
          </p:cNvSpPr>
          <p:nvPr/>
        </p:nvSpPr>
        <p:spPr bwMode="auto">
          <a:xfrm>
            <a:off x="576263" y="6534150"/>
            <a:ext cx="4176712" cy="701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lstStyle>
            <a:lvl1pPr>
              <a:tabLst>
                <a:tab pos="569913" algn="l"/>
                <a:tab pos="1484313" algn="l"/>
                <a:tab pos="2398713" algn="l"/>
                <a:tab pos="3313113" algn="l"/>
                <a:tab pos="4227513" algn="l"/>
                <a:tab pos="5141913" algn="l"/>
                <a:tab pos="6056313" algn="l"/>
                <a:tab pos="6970713" algn="l"/>
                <a:tab pos="7885113" algn="l"/>
                <a:tab pos="8799513" algn="l"/>
                <a:tab pos="9713913" algn="l"/>
              </a:tabLst>
              <a:defRPr>
                <a:solidFill>
                  <a:srgbClr val="000000"/>
                </a:solidFill>
                <a:latin typeface="Arial" charset="0"/>
                <a:cs typeface="Arial" charset="0"/>
              </a:defRPr>
            </a:lvl1pPr>
            <a:lvl2pPr>
              <a:tabLst>
                <a:tab pos="569913" algn="l"/>
                <a:tab pos="1484313" algn="l"/>
                <a:tab pos="2398713" algn="l"/>
                <a:tab pos="3313113" algn="l"/>
                <a:tab pos="4227513" algn="l"/>
                <a:tab pos="5141913" algn="l"/>
                <a:tab pos="6056313" algn="l"/>
                <a:tab pos="6970713" algn="l"/>
                <a:tab pos="7885113" algn="l"/>
                <a:tab pos="8799513" algn="l"/>
                <a:tab pos="9713913" algn="l"/>
              </a:tabLst>
              <a:defRPr>
                <a:solidFill>
                  <a:srgbClr val="000000"/>
                </a:solidFill>
                <a:latin typeface="Arial" charset="0"/>
                <a:cs typeface="Arial" charset="0"/>
              </a:defRPr>
            </a:lvl2pPr>
            <a:lvl3pPr>
              <a:tabLst>
                <a:tab pos="569913" algn="l"/>
                <a:tab pos="1484313" algn="l"/>
                <a:tab pos="2398713" algn="l"/>
                <a:tab pos="3313113" algn="l"/>
                <a:tab pos="4227513" algn="l"/>
                <a:tab pos="5141913" algn="l"/>
                <a:tab pos="6056313" algn="l"/>
                <a:tab pos="6970713" algn="l"/>
                <a:tab pos="7885113" algn="l"/>
                <a:tab pos="8799513" algn="l"/>
                <a:tab pos="9713913" algn="l"/>
              </a:tabLst>
              <a:defRPr>
                <a:solidFill>
                  <a:srgbClr val="000000"/>
                </a:solidFill>
                <a:latin typeface="Arial" charset="0"/>
                <a:cs typeface="Arial" charset="0"/>
              </a:defRPr>
            </a:lvl3pPr>
            <a:lvl4pPr>
              <a:tabLst>
                <a:tab pos="569913" algn="l"/>
                <a:tab pos="1484313" algn="l"/>
                <a:tab pos="2398713" algn="l"/>
                <a:tab pos="3313113" algn="l"/>
                <a:tab pos="4227513" algn="l"/>
                <a:tab pos="5141913" algn="l"/>
                <a:tab pos="6056313" algn="l"/>
                <a:tab pos="6970713" algn="l"/>
                <a:tab pos="7885113" algn="l"/>
                <a:tab pos="8799513" algn="l"/>
                <a:tab pos="9713913" algn="l"/>
              </a:tabLst>
              <a:defRPr>
                <a:solidFill>
                  <a:srgbClr val="000000"/>
                </a:solidFill>
                <a:latin typeface="Arial" charset="0"/>
                <a:cs typeface="Arial" charset="0"/>
              </a:defRPr>
            </a:lvl4pPr>
            <a:lvl5pPr>
              <a:tabLst>
                <a:tab pos="569913" algn="l"/>
                <a:tab pos="1484313" algn="l"/>
                <a:tab pos="2398713" algn="l"/>
                <a:tab pos="3313113" algn="l"/>
                <a:tab pos="4227513" algn="l"/>
                <a:tab pos="5141913" algn="l"/>
                <a:tab pos="6056313" algn="l"/>
                <a:tab pos="6970713" algn="l"/>
                <a:tab pos="7885113" algn="l"/>
                <a:tab pos="8799513" algn="l"/>
                <a:tab pos="9713913" algn="l"/>
              </a:tabLst>
              <a:defRPr>
                <a:solidFill>
                  <a:srgbClr val="000000"/>
                </a:solidFill>
                <a:latin typeface="Arial" charset="0"/>
                <a:cs typeface="Arial" charset="0"/>
              </a:defRPr>
            </a:lvl5pPr>
            <a:lvl6pPr marL="2514600" indent="-228600" defTabSz="449263" fontAlgn="base">
              <a:spcBef>
                <a:spcPct val="0"/>
              </a:spcBef>
              <a:spcAft>
                <a:spcPct val="0"/>
              </a:spcAft>
              <a:buClr>
                <a:srgbClr val="000000"/>
              </a:buClr>
              <a:buSzPct val="100000"/>
              <a:buFont typeface="Times New Roman" pitchFamily="16" charset="0"/>
              <a:tabLst>
                <a:tab pos="569913" algn="l"/>
                <a:tab pos="1484313" algn="l"/>
                <a:tab pos="2398713" algn="l"/>
                <a:tab pos="3313113" algn="l"/>
                <a:tab pos="4227513" algn="l"/>
                <a:tab pos="5141913" algn="l"/>
                <a:tab pos="6056313" algn="l"/>
                <a:tab pos="6970713" algn="l"/>
                <a:tab pos="7885113" algn="l"/>
                <a:tab pos="8799513" algn="l"/>
                <a:tab pos="9713913" algn="l"/>
              </a:tabLst>
              <a:defRPr>
                <a:solidFill>
                  <a:srgbClr val="000000"/>
                </a:solidFill>
                <a:latin typeface="Arial" charset="0"/>
                <a:cs typeface="Arial" charset="0"/>
              </a:defRPr>
            </a:lvl6pPr>
            <a:lvl7pPr marL="2971800" indent="-228600" defTabSz="449263" fontAlgn="base">
              <a:spcBef>
                <a:spcPct val="0"/>
              </a:spcBef>
              <a:spcAft>
                <a:spcPct val="0"/>
              </a:spcAft>
              <a:buClr>
                <a:srgbClr val="000000"/>
              </a:buClr>
              <a:buSzPct val="100000"/>
              <a:buFont typeface="Times New Roman" pitchFamily="16" charset="0"/>
              <a:tabLst>
                <a:tab pos="569913" algn="l"/>
                <a:tab pos="1484313" algn="l"/>
                <a:tab pos="2398713" algn="l"/>
                <a:tab pos="3313113" algn="l"/>
                <a:tab pos="4227513" algn="l"/>
                <a:tab pos="5141913" algn="l"/>
                <a:tab pos="6056313" algn="l"/>
                <a:tab pos="6970713" algn="l"/>
                <a:tab pos="7885113" algn="l"/>
                <a:tab pos="8799513" algn="l"/>
                <a:tab pos="9713913" algn="l"/>
              </a:tabLst>
              <a:defRPr>
                <a:solidFill>
                  <a:srgbClr val="000000"/>
                </a:solidFill>
                <a:latin typeface="Arial" charset="0"/>
                <a:cs typeface="Arial" charset="0"/>
              </a:defRPr>
            </a:lvl7pPr>
            <a:lvl8pPr marL="3429000" indent="-228600" defTabSz="449263" fontAlgn="base">
              <a:spcBef>
                <a:spcPct val="0"/>
              </a:spcBef>
              <a:spcAft>
                <a:spcPct val="0"/>
              </a:spcAft>
              <a:buClr>
                <a:srgbClr val="000000"/>
              </a:buClr>
              <a:buSzPct val="100000"/>
              <a:buFont typeface="Times New Roman" pitchFamily="16" charset="0"/>
              <a:tabLst>
                <a:tab pos="569913" algn="l"/>
                <a:tab pos="1484313" algn="l"/>
                <a:tab pos="2398713" algn="l"/>
                <a:tab pos="3313113" algn="l"/>
                <a:tab pos="4227513" algn="l"/>
                <a:tab pos="5141913" algn="l"/>
                <a:tab pos="6056313" algn="l"/>
                <a:tab pos="6970713" algn="l"/>
                <a:tab pos="7885113" algn="l"/>
                <a:tab pos="8799513" algn="l"/>
                <a:tab pos="9713913" algn="l"/>
              </a:tabLst>
              <a:defRPr>
                <a:solidFill>
                  <a:srgbClr val="000000"/>
                </a:solidFill>
                <a:latin typeface="Arial" charset="0"/>
                <a:cs typeface="Arial" charset="0"/>
              </a:defRPr>
            </a:lvl8pPr>
            <a:lvl9pPr marL="3886200" indent="-228600" defTabSz="449263" fontAlgn="base">
              <a:spcBef>
                <a:spcPct val="0"/>
              </a:spcBef>
              <a:spcAft>
                <a:spcPct val="0"/>
              </a:spcAft>
              <a:buClr>
                <a:srgbClr val="000000"/>
              </a:buClr>
              <a:buSzPct val="100000"/>
              <a:buFont typeface="Times New Roman" pitchFamily="16" charset="0"/>
              <a:tabLst>
                <a:tab pos="569913" algn="l"/>
                <a:tab pos="1484313" algn="l"/>
                <a:tab pos="2398713" algn="l"/>
                <a:tab pos="3313113" algn="l"/>
                <a:tab pos="4227513" algn="l"/>
                <a:tab pos="5141913" algn="l"/>
                <a:tab pos="6056313" algn="l"/>
                <a:tab pos="6970713" algn="l"/>
                <a:tab pos="7885113" algn="l"/>
                <a:tab pos="8799513" algn="l"/>
                <a:tab pos="9713913" algn="l"/>
              </a:tabLst>
              <a:defRPr>
                <a:solidFill>
                  <a:srgbClr val="000000"/>
                </a:solidFill>
                <a:latin typeface="Arial" charset="0"/>
                <a:cs typeface="Arial" charset="0"/>
              </a:defRPr>
            </a:lvl9pPr>
          </a:lstStyle>
          <a:p>
            <a:pPr defTabSz="449263" fontAlgn="base">
              <a:spcBef>
                <a:spcPts val="800"/>
              </a:spcBef>
              <a:spcAft>
                <a:spcPct val="0"/>
              </a:spcAft>
              <a:buClr>
                <a:srgbClr val="000000"/>
              </a:buClr>
              <a:buSzPct val="100000"/>
              <a:buFont typeface="Times New Roman" pitchFamily="16" charset="0"/>
              <a:buNone/>
            </a:pPr>
            <a:r>
              <a:rPr lang="en-US" sz="1400" smtClean="0">
                <a:latin typeface="Calibri" pitchFamily="32" charset="0"/>
              </a:rPr>
              <a:t>Does not include physicist/postdoc salaries</a:t>
            </a:r>
          </a:p>
        </p:txBody>
      </p:sp>
      <p:pic>
        <p:nvPicPr>
          <p:cNvPr id="2048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0200" y="971550"/>
            <a:ext cx="4854575" cy="55657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812257187"/>
      </p:ext>
    </p:extLst>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35</a:t>
            </a:fld>
            <a:endParaRPr lang="en-US" dirty="0"/>
          </a:p>
        </p:txBody>
      </p:sp>
      <p:sp>
        <p:nvSpPr>
          <p:cNvPr id="3" name="Title 2"/>
          <p:cNvSpPr>
            <a:spLocks noGrp="1"/>
          </p:cNvSpPr>
          <p:nvPr>
            <p:ph type="title"/>
          </p:nvPr>
        </p:nvSpPr>
        <p:spPr/>
        <p:txBody>
          <a:bodyPr/>
          <a:lstStyle/>
          <a:p>
            <a:r>
              <a:rPr lang="en-US" dirty="0" smtClean="0"/>
              <a:t>Schedule and Budget –TDAQ </a:t>
            </a:r>
            <a:endParaRPr lang="en-US" dirty="0"/>
          </a:p>
        </p:txBody>
      </p:sp>
      <p:sp>
        <p:nvSpPr>
          <p:cNvPr id="6" name="TextBox 5"/>
          <p:cNvSpPr txBox="1"/>
          <p:nvPr/>
        </p:nvSpPr>
        <p:spPr>
          <a:xfrm>
            <a:off x="199560" y="1490589"/>
            <a:ext cx="8677312" cy="456535"/>
          </a:xfrm>
          <a:prstGeom prst="rect">
            <a:avLst/>
          </a:prstGeom>
          <a:noFill/>
        </p:spPr>
        <p:txBody>
          <a:bodyPr wrap="square" rtlCol="0">
            <a:spAutoFit/>
          </a:bodyPr>
          <a:lstStyle/>
          <a:p>
            <a:pPr defTabSz="344488">
              <a:lnSpc>
                <a:spcPct val="150000"/>
              </a:lnSpc>
            </a:pPr>
            <a:r>
              <a:rPr lang="en-US" dirty="0" smtClean="0"/>
              <a:t>	</a:t>
            </a:r>
            <a:r>
              <a:rPr lang="en-US" dirty="0" smtClean="0">
                <a:solidFill>
                  <a:srgbClr val="FF0000"/>
                </a:solidFill>
              </a:rPr>
              <a:t>TDAQ ready 		Dec.6, 2013 (Integration in the existing </a:t>
            </a:r>
            <a:r>
              <a:rPr lang="en-US" dirty="0">
                <a:solidFill>
                  <a:srgbClr val="FF0000"/>
                </a:solidFill>
              </a:rPr>
              <a:t>TDAQ </a:t>
            </a:r>
            <a:r>
              <a:rPr lang="en-US" dirty="0" smtClean="0">
                <a:solidFill>
                  <a:srgbClr val="FF0000"/>
                </a:solidFill>
              </a:rPr>
              <a:t>of the Hall-B</a:t>
            </a:r>
            <a:r>
              <a:rPr lang="en-US" dirty="0">
                <a:solidFill>
                  <a:srgbClr val="FF0000"/>
                </a:solidFill>
              </a:rPr>
              <a:t>)</a:t>
            </a:r>
            <a:endParaRPr lang="en-US" dirty="0" smtClean="0">
              <a:solidFill>
                <a:srgbClr val="FF0000"/>
              </a:solidFill>
            </a:endParaRP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2358" r="17247"/>
          <a:stretch/>
        </p:blipFill>
        <p:spPr>
          <a:xfrm>
            <a:off x="37407" y="1947124"/>
            <a:ext cx="8997089" cy="1741298"/>
          </a:xfrm>
          <a:prstGeom prst="rect">
            <a:avLst/>
          </a:prstGeom>
        </p:spPr>
      </p:pic>
      <p:graphicFrame>
        <p:nvGraphicFramePr>
          <p:cNvPr id="10" name="Table 9"/>
          <p:cNvGraphicFramePr>
            <a:graphicFrameLocks noGrp="1"/>
          </p:cNvGraphicFramePr>
          <p:nvPr>
            <p:extLst>
              <p:ext uri="{D42A27DB-BD31-4B8C-83A1-F6EECF244321}">
                <p14:modId xmlns:p14="http://schemas.microsoft.com/office/powerpoint/2010/main" val="3696920582"/>
              </p:ext>
            </p:extLst>
          </p:nvPr>
        </p:nvGraphicFramePr>
        <p:xfrm>
          <a:off x="1536959" y="4566860"/>
          <a:ext cx="5283200" cy="1391890"/>
        </p:xfrm>
        <a:graphic>
          <a:graphicData uri="http://schemas.openxmlformats.org/drawingml/2006/table">
            <a:tbl>
              <a:tblPr firstRow="1" bandCol="1">
                <a:tableStyleId>{5C22544A-7EE6-4342-B048-85BDC9FD1C3A}</a:tableStyleId>
              </a:tblPr>
              <a:tblGrid>
                <a:gridCol w="2298700"/>
                <a:gridCol w="723900"/>
                <a:gridCol w="660400"/>
                <a:gridCol w="723900"/>
                <a:gridCol w="876300"/>
              </a:tblGrid>
              <a:tr h="186790">
                <a:tc>
                  <a:txBody>
                    <a:bodyPr/>
                    <a:lstStyle/>
                    <a:p>
                      <a:pPr algn="l" fontAlgn="b"/>
                      <a:endParaRPr lang="en-US" sz="1100" b="0" i="0" u="none" strike="noStrike" dirty="0">
                        <a:solidFill>
                          <a:srgbClr val="000000"/>
                        </a:solidFill>
                        <a:effectLst/>
                        <a:latin typeface="Calibri"/>
                      </a:endParaRPr>
                    </a:p>
                  </a:txBody>
                  <a:tcPr marL="9525" marR="9525" marT="9525" marB="0" anchor="b"/>
                </a:tc>
                <a:tc>
                  <a:txBody>
                    <a:bodyPr/>
                    <a:lstStyle/>
                    <a:p>
                      <a:pPr algn="ctr" fontAlgn="b"/>
                      <a:r>
                        <a:rPr lang="en-US" sz="1100" u="none" strike="noStrike">
                          <a:effectLst/>
                        </a:rPr>
                        <a:t>Labor</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Material</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Total</a:t>
                      </a:r>
                      <a:endParaRPr lang="en-US" sz="1100" b="0" i="0" u="none" strike="noStrike">
                        <a:solidFill>
                          <a:srgbClr val="000000"/>
                        </a:solidFill>
                        <a:effectLst/>
                        <a:latin typeface="Calibri"/>
                      </a:endParaRPr>
                    </a:p>
                  </a:txBody>
                  <a:tcPr marL="9525" marR="9525" marT="9525" marB="0" anchor="b"/>
                </a:tc>
                <a:tc>
                  <a:txBody>
                    <a:bodyPr/>
                    <a:lstStyle/>
                    <a:p>
                      <a:pPr algn="ctr" fontAlgn="b"/>
                      <a:r>
                        <a:rPr lang="en-US" sz="1100" u="none" strike="noStrike">
                          <a:effectLst/>
                        </a:rPr>
                        <a:t>Capital Eq.</a:t>
                      </a:r>
                      <a:endParaRPr lang="en-US" sz="1100" b="0" i="0" u="none" strike="noStrike">
                        <a:solidFill>
                          <a:srgbClr val="000000"/>
                        </a:solidFill>
                        <a:effectLst/>
                        <a:latin typeface="Calibri"/>
                      </a:endParaRPr>
                    </a:p>
                  </a:txBody>
                  <a:tcPr marL="9525" marR="9525" marT="9525" marB="0" anchor="b"/>
                </a:tc>
              </a:tr>
              <a:tr h="200850">
                <a:tc>
                  <a:txBody>
                    <a:bodyPr/>
                    <a:lstStyle/>
                    <a:p>
                      <a:pPr algn="l" fontAlgn="b"/>
                      <a:r>
                        <a:rPr lang="en-US" sz="1100" u="none" strike="noStrike">
                          <a:effectLst/>
                        </a:rPr>
                        <a:t>TDAQ</a:t>
                      </a:r>
                      <a:endParaRPr lang="en-US" sz="1100" b="1"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$151</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$10</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$161</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$151</a:t>
                      </a:r>
                      <a:endParaRPr lang="en-US" sz="1100" b="0" i="0" u="none" strike="noStrike">
                        <a:solidFill>
                          <a:srgbClr val="000000"/>
                        </a:solidFill>
                        <a:effectLst/>
                        <a:latin typeface="Calibri"/>
                      </a:endParaRPr>
                    </a:p>
                  </a:txBody>
                  <a:tcPr marL="9525" marR="9525" marT="9525" marB="0" anchor="b"/>
                </a:tc>
              </a:tr>
              <a:tr h="200850">
                <a:tc>
                  <a:txBody>
                    <a:bodyPr/>
                    <a:lstStyle/>
                    <a:p>
                      <a:pPr algn="l" fontAlgn="b"/>
                      <a:r>
                        <a:rPr lang="en-US" sz="1100" u="none" strike="noStrike">
                          <a:effectLst/>
                        </a:rPr>
                        <a:t>Update firmware on FADC250</a:t>
                      </a:r>
                      <a:endParaRPr lang="en-US" sz="1100" b="0" i="0" u="none" strike="noStrike">
                        <a:solidFill>
                          <a:srgbClr val="000000"/>
                        </a:solidFill>
                        <a:effectLst/>
                        <a:latin typeface="Calibri"/>
                      </a:endParaRPr>
                    </a:p>
                  </a:txBody>
                  <a:tcPr marL="171450" marR="9525" marT="9525" marB="0" anchor="b"/>
                </a:tc>
                <a:tc>
                  <a:txBody>
                    <a:bodyPr/>
                    <a:lstStyle/>
                    <a:p>
                      <a:pPr algn="r" fontAlgn="b"/>
                      <a:r>
                        <a:rPr lang="en-US" sz="1100" u="none" strike="noStrike">
                          <a:effectLst/>
                        </a:rPr>
                        <a:t>$21</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$21</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$21</a:t>
                      </a:r>
                      <a:endParaRPr lang="en-US" sz="1100" b="0" i="0" u="none" strike="noStrike">
                        <a:solidFill>
                          <a:srgbClr val="000000"/>
                        </a:solidFill>
                        <a:effectLst/>
                        <a:latin typeface="Calibri"/>
                      </a:endParaRPr>
                    </a:p>
                  </a:txBody>
                  <a:tcPr marL="9525" marR="9525" marT="9525" marB="0" anchor="b"/>
                </a:tc>
              </a:tr>
              <a:tr h="200850">
                <a:tc>
                  <a:txBody>
                    <a:bodyPr/>
                    <a:lstStyle/>
                    <a:p>
                      <a:pPr algn="l" fontAlgn="b"/>
                      <a:r>
                        <a:rPr lang="en-US" sz="1100" u="none" strike="noStrike" dirty="0">
                          <a:effectLst/>
                        </a:rPr>
                        <a:t>New  firmware for cluster finding</a:t>
                      </a:r>
                      <a:endParaRPr lang="en-US" sz="1100" b="0" i="0" u="none" strike="noStrike" dirty="0">
                        <a:solidFill>
                          <a:srgbClr val="000000"/>
                        </a:solidFill>
                        <a:effectLst/>
                        <a:latin typeface="Calibri"/>
                      </a:endParaRPr>
                    </a:p>
                  </a:txBody>
                  <a:tcPr marL="171450" marR="9525" marT="9525" marB="0" anchor="b"/>
                </a:tc>
                <a:tc>
                  <a:txBody>
                    <a:bodyPr/>
                    <a:lstStyle/>
                    <a:p>
                      <a:pPr algn="r" fontAlgn="b"/>
                      <a:r>
                        <a:rPr lang="en-US" sz="1100" u="none" strike="noStrike">
                          <a:effectLst/>
                        </a:rPr>
                        <a:t>$50</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$50</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$50</a:t>
                      </a:r>
                      <a:endParaRPr lang="en-US" sz="1100" b="0" i="0" u="none" strike="noStrike">
                        <a:solidFill>
                          <a:srgbClr val="000000"/>
                        </a:solidFill>
                        <a:effectLst/>
                        <a:latin typeface="Calibri"/>
                      </a:endParaRPr>
                    </a:p>
                  </a:txBody>
                  <a:tcPr marL="9525" marR="9525" marT="9525" marB="0" anchor="b"/>
                </a:tc>
              </a:tr>
              <a:tr h="200850">
                <a:tc>
                  <a:txBody>
                    <a:bodyPr/>
                    <a:lstStyle/>
                    <a:p>
                      <a:pPr algn="l" fontAlgn="b"/>
                      <a:r>
                        <a:rPr lang="en-US" sz="1100" u="none" strike="noStrike">
                          <a:effectLst/>
                        </a:rPr>
                        <a:t>New  firmware for SSP</a:t>
                      </a:r>
                      <a:endParaRPr lang="en-US" sz="1100" b="0" i="0" u="none" strike="noStrike">
                        <a:solidFill>
                          <a:srgbClr val="000000"/>
                        </a:solidFill>
                        <a:effectLst/>
                        <a:latin typeface="Calibri"/>
                      </a:endParaRPr>
                    </a:p>
                  </a:txBody>
                  <a:tcPr marL="171450" marR="9525" marT="9525" marB="0" anchor="b"/>
                </a:tc>
                <a:tc>
                  <a:txBody>
                    <a:bodyPr/>
                    <a:lstStyle/>
                    <a:p>
                      <a:pPr algn="r" fontAlgn="b"/>
                      <a:r>
                        <a:rPr lang="en-US" sz="1100" u="none" strike="noStrike">
                          <a:effectLst/>
                        </a:rPr>
                        <a:t>$37</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$37</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$37</a:t>
                      </a:r>
                      <a:endParaRPr lang="en-US" sz="1100" b="0" i="0" u="none" strike="noStrike">
                        <a:solidFill>
                          <a:srgbClr val="000000"/>
                        </a:solidFill>
                        <a:effectLst/>
                        <a:latin typeface="Calibri"/>
                      </a:endParaRPr>
                    </a:p>
                  </a:txBody>
                  <a:tcPr marL="9525" marR="9525" marT="9525" marB="0" anchor="b"/>
                </a:tc>
              </a:tr>
              <a:tr h="200850">
                <a:tc>
                  <a:txBody>
                    <a:bodyPr/>
                    <a:lstStyle/>
                    <a:p>
                      <a:pPr algn="l" fontAlgn="b"/>
                      <a:r>
                        <a:rPr lang="en-US" sz="1100" u="none" strike="noStrike">
                          <a:effectLst/>
                        </a:rPr>
                        <a:t>Trigger monitoring tools</a:t>
                      </a:r>
                      <a:endParaRPr lang="en-US" sz="1100" b="0" i="0" u="none" strike="noStrike">
                        <a:solidFill>
                          <a:srgbClr val="000000"/>
                        </a:solidFill>
                        <a:effectLst/>
                        <a:latin typeface="Calibri"/>
                      </a:endParaRPr>
                    </a:p>
                  </a:txBody>
                  <a:tcPr marL="171450" marR="9525" marT="9525" marB="0" anchor="b"/>
                </a:tc>
                <a:tc>
                  <a:txBody>
                    <a:bodyPr/>
                    <a:lstStyle/>
                    <a:p>
                      <a:pPr algn="r" fontAlgn="b"/>
                      <a:r>
                        <a:rPr lang="en-US" sz="1100" u="none" strike="noStrike">
                          <a:effectLst/>
                        </a:rPr>
                        <a:t>$43</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$43</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$43</a:t>
                      </a:r>
                      <a:endParaRPr lang="en-US" sz="1100" b="0" i="0" u="none" strike="noStrike">
                        <a:solidFill>
                          <a:srgbClr val="000000"/>
                        </a:solidFill>
                        <a:effectLst/>
                        <a:latin typeface="Calibri"/>
                      </a:endParaRPr>
                    </a:p>
                  </a:txBody>
                  <a:tcPr marL="9525" marR="9525" marT="9525" marB="0" anchor="b"/>
                </a:tc>
              </a:tr>
              <a:tr h="200850">
                <a:tc>
                  <a:txBody>
                    <a:bodyPr/>
                    <a:lstStyle/>
                    <a:p>
                      <a:pPr algn="l" fontAlgn="b"/>
                      <a:r>
                        <a:rPr lang="en-US" sz="1100" u="none" strike="noStrike">
                          <a:effectLst/>
                        </a:rPr>
                        <a:t>Data Storage</a:t>
                      </a:r>
                      <a:endParaRPr lang="en-US" sz="1100" b="0" i="0" u="none" strike="noStrike">
                        <a:solidFill>
                          <a:srgbClr val="000000"/>
                        </a:solidFill>
                        <a:effectLst/>
                        <a:latin typeface="Calibri"/>
                      </a:endParaRPr>
                    </a:p>
                  </a:txBody>
                  <a:tcPr marL="171450" marR="9525" marT="9525" marB="0" anchor="b"/>
                </a:tc>
                <a:tc>
                  <a:txBody>
                    <a:bodyPr/>
                    <a:lstStyle/>
                    <a:p>
                      <a:pPr algn="r" fontAlgn="b"/>
                      <a:r>
                        <a:rPr lang="en-US" sz="1100" u="none" strike="noStrike">
                          <a:effectLst/>
                        </a:rPr>
                        <a:t>$0</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$10</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a:effectLst/>
                        </a:rPr>
                        <a:t>$10</a:t>
                      </a:r>
                      <a:endParaRPr lang="en-US" sz="1100" b="0" i="0" u="none" strike="noStrike">
                        <a:solidFill>
                          <a:srgbClr val="000000"/>
                        </a:solidFill>
                        <a:effectLst/>
                        <a:latin typeface="Calibri"/>
                      </a:endParaRPr>
                    </a:p>
                  </a:txBody>
                  <a:tcPr marL="9525" marR="9525" marT="9525" marB="0" anchor="b"/>
                </a:tc>
                <a:tc>
                  <a:txBody>
                    <a:bodyPr/>
                    <a:lstStyle/>
                    <a:p>
                      <a:pPr algn="r" fontAlgn="b"/>
                      <a:r>
                        <a:rPr lang="en-US" sz="1100" u="none" strike="noStrike" dirty="0">
                          <a:effectLst/>
                        </a:rPr>
                        <a:t>$0</a:t>
                      </a:r>
                      <a:endParaRPr lang="en-US" sz="1100" b="0" i="0" u="none" strike="noStrike" dirty="0">
                        <a:solidFill>
                          <a:srgbClr val="000000"/>
                        </a:solidFill>
                        <a:effectLst/>
                        <a:latin typeface="Calibri"/>
                      </a:endParaRPr>
                    </a:p>
                  </a:txBody>
                  <a:tcPr marL="9525" marR="9525" marT="9525" marB="0" anchor="b"/>
                </a:tc>
              </a:tr>
            </a:tbl>
          </a:graphicData>
        </a:graphic>
      </p:graphicFrame>
      <p:sp>
        <p:nvSpPr>
          <p:cNvPr id="11" name="TextBox 10"/>
          <p:cNvSpPr txBox="1"/>
          <p:nvPr/>
        </p:nvSpPr>
        <p:spPr>
          <a:xfrm>
            <a:off x="3606228" y="4161300"/>
            <a:ext cx="1620957" cy="369332"/>
          </a:xfrm>
          <a:prstGeom prst="rect">
            <a:avLst/>
          </a:prstGeom>
          <a:noFill/>
        </p:spPr>
        <p:txBody>
          <a:bodyPr wrap="none" rtlCol="0">
            <a:spAutoFit/>
          </a:bodyPr>
          <a:lstStyle/>
          <a:p>
            <a:r>
              <a:rPr lang="en-US" dirty="0" smtClean="0"/>
              <a:t>TDAQ Budget</a:t>
            </a:r>
            <a:endParaRPr lang="en-US" dirty="0"/>
          </a:p>
        </p:txBody>
      </p:sp>
    </p:spTree>
    <p:extLst>
      <p:ext uri="{BB962C8B-B14F-4D97-AF65-F5344CB8AC3E}">
        <p14:creationId xmlns:p14="http://schemas.microsoft.com/office/powerpoint/2010/main" val="414367543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36</a:t>
            </a:fld>
            <a:endParaRPr lang="en-US" dirty="0"/>
          </a:p>
        </p:txBody>
      </p:sp>
      <p:sp>
        <p:nvSpPr>
          <p:cNvPr id="3" name="Title 2"/>
          <p:cNvSpPr>
            <a:spLocks noGrp="1"/>
          </p:cNvSpPr>
          <p:nvPr>
            <p:ph type="title"/>
          </p:nvPr>
        </p:nvSpPr>
        <p:spPr/>
        <p:txBody>
          <a:bodyPr/>
          <a:lstStyle/>
          <a:p>
            <a:r>
              <a:rPr lang="en-US" dirty="0" smtClean="0"/>
              <a:t>Schedule –</a:t>
            </a:r>
            <a:r>
              <a:rPr lang="en-US" dirty="0"/>
              <a:t> </a:t>
            </a:r>
            <a:r>
              <a:rPr lang="en-US" dirty="0" smtClean="0"/>
              <a:t>Slow Control </a:t>
            </a:r>
            <a:endParaRPr lang="en-US" dirty="0"/>
          </a:p>
        </p:txBody>
      </p:sp>
      <p:sp>
        <p:nvSpPr>
          <p:cNvPr id="8" name="Rectangle 7"/>
          <p:cNvSpPr/>
          <p:nvPr/>
        </p:nvSpPr>
        <p:spPr>
          <a:xfrm>
            <a:off x="491733" y="1425640"/>
            <a:ext cx="6190180" cy="507831"/>
          </a:xfrm>
          <a:prstGeom prst="rect">
            <a:avLst/>
          </a:prstGeom>
        </p:spPr>
        <p:txBody>
          <a:bodyPr wrap="square">
            <a:spAutoFit/>
          </a:bodyPr>
          <a:lstStyle/>
          <a:p>
            <a:pPr defTabSz="344488">
              <a:lnSpc>
                <a:spcPct val="150000"/>
              </a:lnSpc>
            </a:pPr>
            <a:r>
              <a:rPr lang="en-US" dirty="0">
                <a:solidFill>
                  <a:srgbClr val="FF0000"/>
                </a:solidFill>
              </a:rPr>
              <a:t>Slow Control Starts July’13</a:t>
            </a:r>
            <a:r>
              <a:rPr lang="en-US" dirty="0" smtClean="0">
                <a:solidFill>
                  <a:srgbClr val="FF0000"/>
                </a:solidFill>
              </a:rPr>
              <a:t>.	 </a:t>
            </a:r>
            <a:r>
              <a:rPr lang="en-US" dirty="0">
                <a:solidFill>
                  <a:srgbClr val="FF0000"/>
                </a:solidFill>
              </a:rPr>
              <a:t>Ready Aug.1, 2014</a:t>
            </a:r>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r="13611"/>
          <a:stretch/>
        </p:blipFill>
        <p:spPr>
          <a:xfrm>
            <a:off x="127000" y="1882175"/>
            <a:ext cx="8811844" cy="2393492"/>
          </a:xfrm>
          <a:prstGeom prst="rect">
            <a:avLst/>
          </a:prstGeom>
        </p:spPr>
      </p:pic>
      <p:graphicFrame>
        <p:nvGraphicFramePr>
          <p:cNvPr id="9" name="Table 8"/>
          <p:cNvGraphicFramePr>
            <a:graphicFrameLocks noGrp="1"/>
          </p:cNvGraphicFramePr>
          <p:nvPr>
            <p:extLst>
              <p:ext uri="{D42A27DB-BD31-4B8C-83A1-F6EECF244321}">
                <p14:modId xmlns:p14="http://schemas.microsoft.com/office/powerpoint/2010/main" val="1302304439"/>
              </p:ext>
            </p:extLst>
          </p:nvPr>
        </p:nvGraphicFramePr>
        <p:xfrm>
          <a:off x="1015998" y="5405967"/>
          <a:ext cx="5875869" cy="384810"/>
        </p:xfrm>
        <a:graphic>
          <a:graphicData uri="http://schemas.openxmlformats.org/drawingml/2006/table">
            <a:tbl>
              <a:tblPr firstRow="1">
                <a:tableStyleId>{5C22544A-7EE6-4342-B048-85BDC9FD1C3A}</a:tableStyleId>
              </a:tblPr>
              <a:tblGrid>
                <a:gridCol w="1336957"/>
                <a:gridCol w="1273292"/>
                <a:gridCol w="1393131"/>
                <a:gridCol w="853855"/>
                <a:gridCol w="1018634"/>
              </a:tblGrid>
              <a:tr h="190500">
                <a:tc>
                  <a:txBody>
                    <a:bodyPr/>
                    <a:lstStyle/>
                    <a:p>
                      <a:pPr algn="l" fontAlgn="b"/>
                      <a:endParaRPr lang="en-US" sz="1200" b="0" i="0" u="none" strike="noStrike" dirty="0">
                        <a:solidFill>
                          <a:srgbClr val="000000"/>
                        </a:solidFill>
                        <a:effectLst/>
                        <a:latin typeface="Calibri"/>
                      </a:endParaRPr>
                    </a:p>
                  </a:txBody>
                  <a:tcPr marL="9525" marR="9525" marT="9525" marB="0" anchor="b"/>
                </a:tc>
                <a:tc>
                  <a:txBody>
                    <a:bodyPr/>
                    <a:lstStyle/>
                    <a:p>
                      <a:pPr algn="ctr" fontAlgn="b"/>
                      <a:r>
                        <a:rPr lang="en-US" sz="1200" u="none" strike="noStrike" dirty="0">
                          <a:effectLst/>
                        </a:rPr>
                        <a:t>Labor w/ cont.</a:t>
                      </a:r>
                      <a:endParaRPr lang="en-US" sz="1200" b="1" i="0" u="none" strike="noStrike" dirty="0">
                        <a:solidFill>
                          <a:srgbClr val="000000"/>
                        </a:solidFill>
                        <a:effectLst/>
                        <a:latin typeface="Calibri"/>
                      </a:endParaRPr>
                    </a:p>
                  </a:txBody>
                  <a:tcPr marL="9525" marR="9525" marT="9525" marB="0" anchor="b"/>
                </a:tc>
                <a:tc>
                  <a:txBody>
                    <a:bodyPr/>
                    <a:lstStyle/>
                    <a:p>
                      <a:pPr algn="ctr" fontAlgn="b"/>
                      <a:r>
                        <a:rPr lang="en-US" sz="1200" u="none" strike="noStrike">
                          <a:effectLst/>
                        </a:rPr>
                        <a:t>Material w/ cont.</a:t>
                      </a:r>
                      <a:endParaRPr lang="en-US" sz="1200" b="1" i="0" u="none" strike="noStrike">
                        <a:solidFill>
                          <a:srgbClr val="000000"/>
                        </a:solidFill>
                        <a:effectLst/>
                        <a:latin typeface="Calibri"/>
                      </a:endParaRPr>
                    </a:p>
                  </a:txBody>
                  <a:tcPr marL="9525" marR="9525" marT="9525" marB="0" anchor="b"/>
                </a:tc>
                <a:tc>
                  <a:txBody>
                    <a:bodyPr/>
                    <a:lstStyle/>
                    <a:p>
                      <a:pPr algn="ctr" fontAlgn="b"/>
                      <a:r>
                        <a:rPr lang="en-US" sz="1200" u="none" strike="noStrike" dirty="0">
                          <a:effectLst/>
                        </a:rPr>
                        <a:t>Total</a:t>
                      </a:r>
                      <a:endParaRPr lang="en-US" sz="1200" b="1" i="0" u="none" strike="noStrike" dirty="0">
                        <a:solidFill>
                          <a:srgbClr val="000000"/>
                        </a:solidFill>
                        <a:effectLst/>
                        <a:latin typeface="Calibri"/>
                      </a:endParaRPr>
                    </a:p>
                  </a:txBody>
                  <a:tcPr marL="9525" marR="9525" marT="9525" marB="0" anchor="b"/>
                </a:tc>
                <a:tc>
                  <a:txBody>
                    <a:bodyPr/>
                    <a:lstStyle/>
                    <a:p>
                      <a:pPr algn="ctr" fontAlgn="b"/>
                      <a:r>
                        <a:rPr lang="en-US" sz="1200" u="none" strike="noStrike">
                          <a:effectLst/>
                        </a:rPr>
                        <a:t>Capital Eq.</a:t>
                      </a:r>
                      <a:endParaRPr lang="en-US" sz="1200" b="1" i="0" u="none" strike="noStrike">
                        <a:solidFill>
                          <a:srgbClr val="000000"/>
                        </a:solidFill>
                        <a:effectLst/>
                        <a:latin typeface="Calibri"/>
                      </a:endParaRPr>
                    </a:p>
                  </a:txBody>
                  <a:tcPr marL="9525" marR="9525" marT="9525" marB="0" anchor="b"/>
                </a:tc>
              </a:tr>
              <a:tr h="190500">
                <a:tc>
                  <a:txBody>
                    <a:bodyPr/>
                    <a:lstStyle/>
                    <a:p>
                      <a:pPr algn="l" fontAlgn="b"/>
                      <a:r>
                        <a:rPr lang="en-US" sz="1200" u="none" strike="noStrike">
                          <a:effectLst/>
                        </a:rPr>
                        <a:t>Slow Control</a:t>
                      </a:r>
                      <a:endParaRPr lang="en-US" sz="1200" b="0" i="0" u="none" strike="noStrike">
                        <a:solidFill>
                          <a:srgbClr val="000000"/>
                        </a:solidFill>
                        <a:effectLst/>
                        <a:latin typeface="Calibri"/>
                      </a:endParaRPr>
                    </a:p>
                  </a:txBody>
                  <a:tcPr marL="9525" marR="9525" marT="9525" marB="0" anchor="b"/>
                </a:tc>
                <a:tc>
                  <a:txBody>
                    <a:bodyPr/>
                    <a:lstStyle/>
                    <a:p>
                      <a:pPr algn="ctr" fontAlgn="b"/>
                      <a:r>
                        <a:rPr lang="en-US" sz="1200" u="none" strike="noStrike">
                          <a:effectLst/>
                        </a:rPr>
                        <a:t>$94</a:t>
                      </a:r>
                      <a:endParaRPr lang="en-US" sz="1200" b="0" i="0" u="none" strike="noStrike">
                        <a:solidFill>
                          <a:srgbClr val="000000"/>
                        </a:solidFill>
                        <a:effectLst/>
                        <a:latin typeface="Calibri"/>
                      </a:endParaRPr>
                    </a:p>
                  </a:txBody>
                  <a:tcPr marL="9525" marR="9525" marT="9525" marB="0" anchor="b"/>
                </a:tc>
                <a:tc>
                  <a:txBody>
                    <a:bodyPr/>
                    <a:lstStyle/>
                    <a:p>
                      <a:pPr algn="ctr" fontAlgn="b"/>
                      <a:r>
                        <a:rPr lang="en-US" sz="1200" u="none" strike="noStrike">
                          <a:effectLst/>
                        </a:rPr>
                        <a:t>$39</a:t>
                      </a:r>
                      <a:endParaRPr lang="en-US" sz="1200" b="0" i="0" u="none" strike="noStrike">
                        <a:solidFill>
                          <a:srgbClr val="000000"/>
                        </a:solidFill>
                        <a:effectLst/>
                        <a:latin typeface="Calibri"/>
                      </a:endParaRPr>
                    </a:p>
                  </a:txBody>
                  <a:tcPr marL="9525" marR="9525" marT="9525" marB="0" anchor="b"/>
                </a:tc>
                <a:tc>
                  <a:txBody>
                    <a:bodyPr/>
                    <a:lstStyle/>
                    <a:p>
                      <a:pPr algn="ctr" fontAlgn="b"/>
                      <a:r>
                        <a:rPr lang="en-US" sz="1200" u="none" strike="noStrike">
                          <a:effectLst/>
                        </a:rPr>
                        <a:t>$134</a:t>
                      </a:r>
                      <a:endParaRPr lang="en-US" sz="1200" b="0" i="0" u="none" strike="noStrike">
                        <a:solidFill>
                          <a:srgbClr val="000000"/>
                        </a:solidFill>
                        <a:effectLst/>
                        <a:latin typeface="Calibri"/>
                      </a:endParaRPr>
                    </a:p>
                  </a:txBody>
                  <a:tcPr marL="9525" marR="9525" marT="9525" marB="0" anchor="b"/>
                </a:tc>
                <a:tc>
                  <a:txBody>
                    <a:bodyPr/>
                    <a:lstStyle/>
                    <a:p>
                      <a:pPr algn="ctr" fontAlgn="b"/>
                      <a:r>
                        <a:rPr lang="en-US" sz="1200" u="none" strike="noStrike" dirty="0">
                          <a:effectLst/>
                        </a:rPr>
                        <a:t>$106</a:t>
                      </a:r>
                      <a:endParaRPr lang="en-US" sz="1200" b="0" i="0" u="none" strike="noStrike" dirty="0">
                        <a:solidFill>
                          <a:srgbClr val="000000"/>
                        </a:solidFill>
                        <a:effectLst/>
                        <a:latin typeface="Calibri"/>
                      </a:endParaRPr>
                    </a:p>
                  </a:txBody>
                  <a:tcPr marL="9525" marR="9525" marT="9525" marB="0" anchor="b"/>
                </a:tc>
              </a:tr>
            </a:tbl>
          </a:graphicData>
        </a:graphic>
      </p:graphicFrame>
    </p:spTree>
    <p:extLst>
      <p:ext uri="{BB962C8B-B14F-4D97-AF65-F5344CB8AC3E}">
        <p14:creationId xmlns:p14="http://schemas.microsoft.com/office/powerpoint/2010/main" val="204390680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37</a:t>
            </a:fld>
            <a:endParaRPr lang="en-US" dirty="0"/>
          </a:p>
        </p:txBody>
      </p:sp>
      <p:sp>
        <p:nvSpPr>
          <p:cNvPr id="3" name="Title 2"/>
          <p:cNvSpPr>
            <a:spLocks noGrp="1"/>
          </p:cNvSpPr>
          <p:nvPr>
            <p:ph type="title"/>
          </p:nvPr>
        </p:nvSpPr>
        <p:spPr/>
        <p:txBody>
          <a:bodyPr/>
          <a:lstStyle/>
          <a:p>
            <a:r>
              <a:rPr lang="en-US" dirty="0" smtClean="0"/>
              <a:t>HPS DOE Review 7/11/13 : Charges</a:t>
            </a:r>
            <a:endParaRPr lang="en-US" dirty="0"/>
          </a:p>
        </p:txBody>
      </p:sp>
      <p:sp>
        <p:nvSpPr>
          <p:cNvPr id="5" name="TextBox 4"/>
          <p:cNvSpPr txBox="1"/>
          <p:nvPr/>
        </p:nvSpPr>
        <p:spPr>
          <a:xfrm>
            <a:off x="121421" y="1355422"/>
            <a:ext cx="8801685" cy="3939540"/>
          </a:xfrm>
          <a:prstGeom prst="rect">
            <a:avLst/>
          </a:prstGeom>
          <a:noFill/>
        </p:spPr>
        <p:txBody>
          <a:bodyPr wrap="square" rtlCol="0">
            <a:spAutoFit/>
          </a:bodyPr>
          <a:lstStyle/>
          <a:p>
            <a:pPr marL="228600" indent="-228600">
              <a:lnSpc>
                <a:spcPts val="2000"/>
              </a:lnSpc>
              <a:buFont typeface="+mj-lt"/>
              <a:buAutoNum type="arabicPeriod"/>
            </a:pPr>
            <a:r>
              <a:rPr lang="en-US" sz="1100" dirty="0" smtClean="0"/>
              <a:t>The quality and the impact of the research by the HPS collaboration in the recent past</a:t>
            </a:r>
          </a:p>
          <a:p>
            <a:pPr marL="228600" indent="-228600">
              <a:lnSpc>
                <a:spcPts val="2000"/>
              </a:lnSpc>
              <a:buFont typeface="+mj-lt"/>
              <a:buAutoNum type="arabicPeriod"/>
            </a:pPr>
            <a:r>
              <a:rPr lang="en-US" sz="1100" dirty="0" smtClean="0"/>
              <a:t>The scientific significance, merit and feasibility of the proposal research;</a:t>
            </a:r>
          </a:p>
          <a:p>
            <a:pPr marL="228600" indent="-228600">
              <a:lnSpc>
                <a:spcPts val="2000"/>
              </a:lnSpc>
              <a:buFont typeface="+mj-lt"/>
              <a:buAutoNum type="arabicPeriod"/>
            </a:pPr>
            <a:r>
              <a:rPr lang="en-US" sz="1100" dirty="0" smtClean="0"/>
              <a:t>The competence and future premise of the HPS collaboration for carrying out the proposed research;</a:t>
            </a:r>
          </a:p>
          <a:p>
            <a:pPr marL="228600" indent="-228600">
              <a:lnSpc>
                <a:spcPts val="2000"/>
              </a:lnSpc>
              <a:buFont typeface="+mj-lt"/>
              <a:buAutoNum type="arabicPeriod"/>
            </a:pPr>
            <a:r>
              <a:rPr lang="en-US" sz="1100" dirty="0" smtClean="0"/>
              <a:t>The adequacy of the resources for carrying out the proposed research and cost-effectiveness of the research investment;</a:t>
            </a:r>
          </a:p>
          <a:p>
            <a:pPr marL="228600" indent="-228600">
              <a:lnSpc>
                <a:spcPts val="2000"/>
              </a:lnSpc>
              <a:buFont typeface="+mj-lt"/>
              <a:buAutoNum type="arabicPeriod"/>
            </a:pPr>
            <a:r>
              <a:rPr lang="en-US" sz="1100" dirty="0" smtClean="0"/>
              <a:t>The quality of the support and the infrastructure provided by the participating laboratories.</a:t>
            </a:r>
          </a:p>
          <a:p>
            <a:pPr>
              <a:lnSpc>
                <a:spcPts val="2000"/>
              </a:lnSpc>
            </a:pPr>
            <a:endParaRPr lang="en-US" sz="1100" dirty="0" smtClean="0"/>
          </a:p>
          <a:p>
            <a:pPr>
              <a:lnSpc>
                <a:spcPts val="2000"/>
              </a:lnSpc>
            </a:pPr>
            <a:endParaRPr lang="en-US" sz="1100" dirty="0"/>
          </a:p>
          <a:p>
            <a:pPr>
              <a:lnSpc>
                <a:spcPts val="2000"/>
              </a:lnSpc>
            </a:pPr>
            <a:endParaRPr lang="en-US" sz="1100" dirty="0"/>
          </a:p>
          <a:p>
            <a:pPr marL="228600" indent="-228600">
              <a:lnSpc>
                <a:spcPts val="2000"/>
              </a:lnSpc>
              <a:buFont typeface="+mj-lt"/>
              <a:buAutoNum type="arabicPeriod"/>
            </a:pPr>
            <a:r>
              <a:rPr lang="en-US" sz="1100" dirty="0" smtClean="0"/>
              <a:t>Did the HPS collaboration successfully demonstrates the technical feasibility of its detector design in its 2012 test run at JLAB ?</a:t>
            </a:r>
          </a:p>
          <a:p>
            <a:pPr marL="228600" indent="-228600">
              <a:lnSpc>
                <a:spcPts val="2000"/>
              </a:lnSpc>
              <a:buFont typeface="+mj-lt"/>
              <a:buAutoNum type="arabicPeriod"/>
            </a:pPr>
            <a:r>
              <a:rPr lang="en-US" sz="1100" dirty="0" smtClean="0"/>
              <a:t>Has the HPS collaboration developed technical design and construction and commissioning plans for its components that are consistent with the readiness to begin taking data in FY15 in the low energy beam in Hall B at JLAB ?</a:t>
            </a:r>
          </a:p>
          <a:p>
            <a:pPr marL="228600" indent="-228600">
              <a:lnSpc>
                <a:spcPts val="2000"/>
              </a:lnSpc>
              <a:buFont typeface="+mj-lt"/>
              <a:buAutoNum type="arabicPeriod"/>
            </a:pPr>
            <a:r>
              <a:rPr lang="en-US" sz="1100" dirty="0" smtClean="0"/>
              <a:t>Has the HPS collaboration identified and </a:t>
            </a:r>
            <a:r>
              <a:rPr lang="en-US" sz="1100" dirty="0" err="1" smtClean="0"/>
              <a:t>costed</a:t>
            </a:r>
            <a:r>
              <a:rPr lang="en-US" sz="1100" dirty="0" smtClean="0"/>
              <a:t> for the appropriate manpower and the other resources consistent with readiness to take data in FY15 ?</a:t>
            </a:r>
          </a:p>
          <a:p>
            <a:pPr marL="228600" indent="-228600">
              <a:lnSpc>
                <a:spcPts val="2000"/>
              </a:lnSpc>
              <a:buFont typeface="+mj-lt"/>
              <a:buAutoNum type="arabicPeriod"/>
            </a:pPr>
            <a:r>
              <a:rPr lang="en-US" sz="1100" dirty="0" smtClean="0"/>
              <a:t>Has the HPS collaboration presented estimates of cost and schedule that are consistent with readiness to take data in FY15</a:t>
            </a:r>
          </a:p>
          <a:p>
            <a:pPr marL="228600" indent="-228600">
              <a:lnSpc>
                <a:spcPts val="2000"/>
              </a:lnSpc>
              <a:buFont typeface="+mj-lt"/>
              <a:buAutoNum type="arabicPeriod"/>
            </a:pPr>
            <a:r>
              <a:rPr lang="en-US" sz="1100" dirty="0" smtClean="0"/>
              <a:t>Has the HPS collaboration developed a credible staging plan installation of detector components that will allow for data taking in FY15 ?</a:t>
            </a:r>
            <a:endParaRPr lang="en-US" sz="1100" dirty="0"/>
          </a:p>
        </p:txBody>
      </p:sp>
    </p:spTree>
    <p:extLst>
      <p:ext uri="{BB962C8B-B14F-4D97-AF65-F5344CB8AC3E}">
        <p14:creationId xmlns:p14="http://schemas.microsoft.com/office/powerpoint/2010/main" val="35766523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4</a:t>
            </a:fld>
            <a:endParaRPr lang="en-US" dirty="0"/>
          </a:p>
        </p:txBody>
      </p:sp>
      <p:sp>
        <p:nvSpPr>
          <p:cNvPr id="3" name="Title 2"/>
          <p:cNvSpPr>
            <a:spLocks noGrp="1"/>
          </p:cNvSpPr>
          <p:nvPr>
            <p:ph type="title"/>
          </p:nvPr>
        </p:nvSpPr>
        <p:spPr/>
        <p:txBody>
          <a:bodyPr/>
          <a:lstStyle/>
          <a:p>
            <a:r>
              <a:rPr lang="en-US" dirty="0" smtClean="0"/>
              <a:t>Matrix of Deliverables</a:t>
            </a:r>
            <a:endParaRPr lang="en-US" dirty="0"/>
          </a:p>
        </p:txBody>
      </p:sp>
      <p:graphicFrame>
        <p:nvGraphicFramePr>
          <p:cNvPr id="5" name="Content Placeholder 4"/>
          <p:cNvGraphicFramePr>
            <a:graphicFrameLocks noGrp="1"/>
          </p:cNvGraphicFramePr>
          <p:nvPr>
            <p:ph sz="quarter" idx="14"/>
            <p:extLst>
              <p:ext uri="{D42A27DB-BD31-4B8C-83A1-F6EECF244321}">
                <p14:modId xmlns:p14="http://schemas.microsoft.com/office/powerpoint/2010/main" val="903507448"/>
              </p:ext>
            </p:extLst>
          </p:nvPr>
        </p:nvGraphicFramePr>
        <p:xfrm>
          <a:off x="448139" y="2181098"/>
          <a:ext cx="7662927" cy="3337560"/>
        </p:xfrm>
        <a:graphic>
          <a:graphicData uri="http://schemas.openxmlformats.org/drawingml/2006/table">
            <a:tbl>
              <a:tblPr firstRow="1" bandRow="1">
                <a:tableStyleId>{5C22544A-7EE6-4342-B048-85BDC9FD1C3A}</a:tableStyleId>
              </a:tblPr>
              <a:tblGrid>
                <a:gridCol w="3100026"/>
                <a:gridCol w="887523"/>
                <a:gridCol w="946735"/>
                <a:gridCol w="797709"/>
                <a:gridCol w="981798"/>
                <a:gridCol w="949136"/>
              </a:tblGrid>
              <a:tr h="370840">
                <a:tc>
                  <a:txBody>
                    <a:bodyPr/>
                    <a:lstStyle/>
                    <a:p>
                      <a:endParaRPr lang="en-US" sz="1800" dirty="0"/>
                    </a:p>
                  </a:txBody>
                  <a:tcPr/>
                </a:tc>
                <a:tc>
                  <a:txBody>
                    <a:bodyPr/>
                    <a:lstStyle/>
                    <a:p>
                      <a:r>
                        <a:rPr lang="en-US" sz="1800" dirty="0" smtClean="0"/>
                        <a:t>SLAC</a:t>
                      </a:r>
                      <a:endParaRPr lang="en-US" sz="1800" dirty="0"/>
                    </a:p>
                  </a:txBody>
                  <a:tcPr anchor="ctr" anchorCtr="1"/>
                </a:tc>
                <a:tc>
                  <a:txBody>
                    <a:bodyPr/>
                    <a:lstStyle/>
                    <a:p>
                      <a:r>
                        <a:rPr lang="en-US" sz="1800" dirty="0" smtClean="0"/>
                        <a:t>UCSC</a:t>
                      </a:r>
                      <a:endParaRPr lang="en-US" sz="1800" dirty="0"/>
                    </a:p>
                  </a:txBody>
                  <a:tcPr anchor="ctr" anchorCtr="1"/>
                </a:tc>
                <a:tc>
                  <a:txBody>
                    <a:bodyPr/>
                    <a:lstStyle/>
                    <a:p>
                      <a:r>
                        <a:rPr lang="en-US" sz="1800" dirty="0" smtClean="0"/>
                        <a:t>JLAB</a:t>
                      </a:r>
                      <a:endParaRPr lang="en-US" sz="1800" dirty="0"/>
                    </a:p>
                  </a:txBody>
                  <a:tcPr anchor="ctr" anchorCtr="1"/>
                </a:tc>
                <a:tc>
                  <a:txBody>
                    <a:bodyPr/>
                    <a:lstStyle/>
                    <a:p>
                      <a:r>
                        <a:rPr lang="en-US" sz="1800" dirty="0" smtClean="0"/>
                        <a:t>ORSAY</a:t>
                      </a:r>
                      <a:endParaRPr lang="en-US" sz="1800" dirty="0"/>
                    </a:p>
                  </a:txBody>
                  <a:tcPr anchor="ctr" anchorCtr="1"/>
                </a:tc>
                <a:tc>
                  <a:txBody>
                    <a:bodyPr/>
                    <a:lstStyle/>
                    <a:p>
                      <a:r>
                        <a:rPr lang="en-US" sz="1800" dirty="0" smtClean="0"/>
                        <a:t>INFN</a:t>
                      </a:r>
                      <a:endParaRPr lang="en-US" sz="1800" dirty="0"/>
                    </a:p>
                  </a:txBody>
                  <a:tcPr anchor="ctr" anchorCtr="1"/>
                </a:tc>
              </a:tr>
              <a:tr h="370840">
                <a:tc>
                  <a:txBody>
                    <a:bodyPr/>
                    <a:lstStyle/>
                    <a:p>
                      <a:pPr marL="0" marR="0" algn="l">
                        <a:lnSpc>
                          <a:spcPct val="115000"/>
                        </a:lnSpc>
                        <a:spcBef>
                          <a:spcPts val="0"/>
                        </a:spcBef>
                        <a:spcAft>
                          <a:spcPts val="0"/>
                        </a:spcAft>
                      </a:pPr>
                      <a:r>
                        <a:rPr lang="en-US" sz="1800" dirty="0">
                          <a:effectLst/>
                          <a:latin typeface="+mj-lt"/>
                        </a:rPr>
                        <a:t>Beamline</a:t>
                      </a:r>
                      <a:endParaRPr lang="en-US" sz="1800" dirty="0">
                        <a:effectLst/>
                        <a:latin typeface="+mj-lt"/>
                        <a:ea typeface="Calibri"/>
                        <a:cs typeface="Times New Roman"/>
                      </a:endParaRPr>
                    </a:p>
                  </a:txBody>
                  <a:tcPr marL="68580" marR="68580" marT="0" marB="0" anchor="ctr"/>
                </a:tc>
                <a:tc>
                  <a:txBody>
                    <a:bodyPr/>
                    <a:lstStyle/>
                    <a:p>
                      <a:pPr algn="l"/>
                      <a:r>
                        <a:rPr lang="en-US" sz="1800" dirty="0" smtClean="0"/>
                        <a:t>●</a:t>
                      </a:r>
                      <a:endParaRPr lang="en-US" sz="1800" dirty="0"/>
                    </a:p>
                  </a:txBody>
                  <a:tcPr anchor="ctr" anchorCtr="1"/>
                </a:tc>
                <a:tc>
                  <a:txBody>
                    <a:bodyPr/>
                    <a:lstStyle/>
                    <a:p>
                      <a:pPr algn="l"/>
                      <a:endParaRPr lang="en-US" sz="1800" dirty="0"/>
                    </a:p>
                  </a:txBody>
                  <a:tcPr anchor="ctr" anchorCtr="1"/>
                </a:tc>
                <a:tc>
                  <a:txBody>
                    <a:bodyPr/>
                    <a:lstStyle/>
                    <a:p>
                      <a:pPr algn="l"/>
                      <a:r>
                        <a:rPr lang="en-US" sz="1800" dirty="0" smtClean="0"/>
                        <a:t>●</a:t>
                      </a:r>
                      <a:endParaRPr lang="en-US" sz="1800" dirty="0"/>
                    </a:p>
                  </a:txBody>
                  <a:tcPr anchor="ctr" anchorCtr="1"/>
                </a:tc>
                <a:tc>
                  <a:txBody>
                    <a:bodyPr/>
                    <a:lstStyle/>
                    <a:p>
                      <a:pPr algn="l"/>
                      <a:endParaRPr lang="en-US" sz="1800" dirty="0"/>
                    </a:p>
                  </a:txBody>
                  <a:tcPr anchor="ctr" anchorCtr="1"/>
                </a:tc>
                <a:tc>
                  <a:txBody>
                    <a:bodyPr/>
                    <a:lstStyle/>
                    <a:p>
                      <a:pPr algn="l"/>
                      <a:endParaRPr lang="en-US" sz="1800" dirty="0"/>
                    </a:p>
                  </a:txBody>
                  <a:tcPr anchor="ctr" anchorCtr="1"/>
                </a:tc>
              </a:tr>
              <a:tr h="370840">
                <a:tc>
                  <a:txBody>
                    <a:bodyPr/>
                    <a:lstStyle/>
                    <a:p>
                      <a:pPr marL="0" marR="0" algn="l">
                        <a:lnSpc>
                          <a:spcPct val="115000"/>
                        </a:lnSpc>
                        <a:spcBef>
                          <a:spcPts val="0"/>
                        </a:spcBef>
                        <a:spcAft>
                          <a:spcPts val="0"/>
                        </a:spcAft>
                      </a:pPr>
                      <a:r>
                        <a:rPr lang="en-US" sz="1800" dirty="0">
                          <a:effectLst/>
                          <a:latin typeface="+mj-lt"/>
                        </a:rPr>
                        <a:t>SVT</a:t>
                      </a:r>
                      <a:endParaRPr lang="en-US" sz="1800" dirty="0">
                        <a:effectLst/>
                        <a:latin typeface="+mj-lt"/>
                        <a:ea typeface="Calibri"/>
                        <a:cs typeface="Times New Roman"/>
                      </a:endParaRPr>
                    </a:p>
                  </a:txBody>
                  <a:tcPr marL="68580" marR="68580" marT="0" marB="0" anchor="ctr"/>
                </a:tc>
                <a:tc>
                  <a:txBody>
                    <a:bodyPr/>
                    <a:lstStyle/>
                    <a:p>
                      <a:pPr algn="l"/>
                      <a:r>
                        <a:rPr lang="en-US" sz="1800" dirty="0" smtClean="0"/>
                        <a:t>●</a:t>
                      </a:r>
                      <a:endParaRPr lang="en-US" sz="1800" dirty="0"/>
                    </a:p>
                  </a:txBody>
                  <a:tcPr anchor="ctr" anchorCtr="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a:t>
                      </a:r>
                    </a:p>
                  </a:txBody>
                  <a:tcPr anchor="ctr" anchorCtr="1"/>
                </a:tc>
                <a:tc>
                  <a:txBody>
                    <a:bodyPr/>
                    <a:lstStyle/>
                    <a:p>
                      <a:pPr algn="l"/>
                      <a:endParaRPr lang="en-US" sz="1800"/>
                    </a:p>
                  </a:txBody>
                  <a:tcPr anchor="ctr" anchorCtr="1"/>
                </a:tc>
                <a:tc>
                  <a:txBody>
                    <a:bodyPr/>
                    <a:lstStyle/>
                    <a:p>
                      <a:pPr algn="l"/>
                      <a:endParaRPr lang="en-US" sz="1800"/>
                    </a:p>
                  </a:txBody>
                  <a:tcPr anchor="ctr" anchorCtr="1"/>
                </a:tc>
                <a:tc>
                  <a:txBody>
                    <a:bodyPr/>
                    <a:lstStyle/>
                    <a:p>
                      <a:pPr algn="l"/>
                      <a:endParaRPr lang="en-US" sz="1800"/>
                    </a:p>
                  </a:txBody>
                  <a:tcPr anchor="ctr" anchorCtr="1"/>
                </a:tc>
              </a:tr>
              <a:tr h="370840">
                <a:tc>
                  <a:txBody>
                    <a:bodyPr/>
                    <a:lstStyle/>
                    <a:p>
                      <a:pPr marL="0" marR="0" algn="l">
                        <a:lnSpc>
                          <a:spcPct val="115000"/>
                        </a:lnSpc>
                        <a:spcBef>
                          <a:spcPts val="0"/>
                        </a:spcBef>
                        <a:spcAft>
                          <a:spcPts val="0"/>
                        </a:spcAft>
                      </a:pPr>
                      <a:r>
                        <a:rPr lang="en-US" sz="1800" dirty="0">
                          <a:effectLst/>
                          <a:latin typeface="+mj-lt"/>
                        </a:rPr>
                        <a:t>SVT DAQ</a:t>
                      </a:r>
                      <a:endParaRPr lang="en-US" sz="1800" dirty="0">
                        <a:effectLst/>
                        <a:latin typeface="+mj-lt"/>
                        <a:ea typeface="Calibri"/>
                        <a:cs typeface="Times New Roman"/>
                      </a:endParaRPr>
                    </a:p>
                  </a:txBody>
                  <a:tcPr marL="68580" marR="68580" marT="0" marB="0" anchor="ctr"/>
                </a:tc>
                <a:tc>
                  <a:txBody>
                    <a:bodyPr/>
                    <a:lstStyle/>
                    <a:p>
                      <a:pPr algn="l"/>
                      <a:r>
                        <a:rPr lang="en-US" sz="1800" dirty="0" smtClean="0"/>
                        <a:t>●</a:t>
                      </a:r>
                      <a:endParaRPr lang="en-US" sz="1800" dirty="0"/>
                    </a:p>
                  </a:txBody>
                  <a:tcPr anchor="ctr" anchorCtr="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a:t>
                      </a:r>
                    </a:p>
                  </a:txBody>
                  <a:tcPr anchor="ctr" anchorCtr="1"/>
                </a:tc>
                <a:tc>
                  <a:txBody>
                    <a:bodyPr/>
                    <a:lstStyle/>
                    <a:p>
                      <a:pPr algn="l"/>
                      <a:endParaRPr lang="en-US" sz="1800"/>
                    </a:p>
                  </a:txBody>
                  <a:tcPr anchor="ctr" anchorCtr="1"/>
                </a:tc>
                <a:tc>
                  <a:txBody>
                    <a:bodyPr/>
                    <a:lstStyle/>
                    <a:p>
                      <a:pPr algn="l"/>
                      <a:endParaRPr lang="en-US" sz="1800"/>
                    </a:p>
                  </a:txBody>
                  <a:tcPr anchor="ctr" anchorCtr="1"/>
                </a:tc>
                <a:tc>
                  <a:txBody>
                    <a:bodyPr/>
                    <a:lstStyle/>
                    <a:p>
                      <a:pPr algn="l"/>
                      <a:endParaRPr lang="en-US" sz="1800"/>
                    </a:p>
                  </a:txBody>
                  <a:tcPr anchor="ctr" anchorCtr="1"/>
                </a:tc>
              </a:tr>
              <a:tr h="370840">
                <a:tc>
                  <a:txBody>
                    <a:bodyPr/>
                    <a:lstStyle/>
                    <a:p>
                      <a:pPr marL="0" marR="0" algn="l">
                        <a:lnSpc>
                          <a:spcPct val="115000"/>
                        </a:lnSpc>
                        <a:spcBef>
                          <a:spcPts val="0"/>
                        </a:spcBef>
                        <a:spcAft>
                          <a:spcPts val="0"/>
                        </a:spcAft>
                      </a:pPr>
                      <a:r>
                        <a:rPr lang="en-US" sz="1800" dirty="0" smtClean="0">
                          <a:effectLst/>
                          <a:latin typeface="+mj-lt"/>
                        </a:rPr>
                        <a:t>ECAL</a:t>
                      </a:r>
                      <a:endParaRPr lang="en-US" sz="1800" dirty="0">
                        <a:effectLst/>
                        <a:latin typeface="+mj-lt"/>
                        <a:ea typeface="Calibri"/>
                        <a:cs typeface="Times New Roman"/>
                      </a:endParaRPr>
                    </a:p>
                  </a:txBody>
                  <a:tcPr marL="68580" marR="68580" marT="0" marB="0" anchor="ctr"/>
                </a:tc>
                <a:tc>
                  <a:txBody>
                    <a:bodyPr/>
                    <a:lstStyle/>
                    <a:p>
                      <a:pPr algn="l"/>
                      <a:endParaRPr lang="en-US" sz="1800"/>
                    </a:p>
                  </a:txBody>
                  <a:tcPr anchor="ctr" anchorCtr="1"/>
                </a:tc>
                <a:tc>
                  <a:txBody>
                    <a:bodyPr/>
                    <a:lstStyle/>
                    <a:p>
                      <a:pPr algn="l"/>
                      <a:endParaRPr lang="en-US" sz="1800" dirty="0"/>
                    </a:p>
                  </a:txBody>
                  <a:tcPr anchor="ctr" anchorCtr="1"/>
                </a:tc>
                <a:tc>
                  <a:txBody>
                    <a:bodyPr/>
                    <a:lstStyle/>
                    <a:p>
                      <a:pPr algn="l"/>
                      <a:r>
                        <a:rPr lang="en-US" sz="1800" dirty="0" smtClean="0"/>
                        <a:t>●</a:t>
                      </a:r>
                      <a:endParaRPr lang="en-US" sz="1800" dirty="0"/>
                    </a:p>
                  </a:txBody>
                  <a:tcPr anchor="ctr" anchorCtr="1"/>
                </a:tc>
                <a:tc>
                  <a:txBody>
                    <a:bodyPr/>
                    <a:lstStyle/>
                    <a:p>
                      <a:pPr algn="l"/>
                      <a:r>
                        <a:rPr lang="en-US" sz="1800" dirty="0" smtClean="0"/>
                        <a:t>●</a:t>
                      </a:r>
                      <a:endParaRPr lang="en-US" sz="1800" dirty="0"/>
                    </a:p>
                  </a:txBody>
                  <a:tcPr anchor="ctr" anchorCtr="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a:t>
                      </a:r>
                    </a:p>
                  </a:txBody>
                  <a:tcPr anchor="ctr" anchorCtr="1"/>
                </a:tc>
              </a:tr>
              <a:tr h="370840">
                <a:tc>
                  <a:txBody>
                    <a:bodyPr/>
                    <a:lstStyle/>
                    <a:p>
                      <a:pPr marL="0" marR="0" algn="l">
                        <a:lnSpc>
                          <a:spcPct val="115000"/>
                        </a:lnSpc>
                        <a:spcBef>
                          <a:spcPts val="0"/>
                        </a:spcBef>
                        <a:spcAft>
                          <a:spcPts val="0"/>
                        </a:spcAft>
                      </a:pPr>
                      <a:r>
                        <a:rPr lang="en-US" sz="1800" dirty="0">
                          <a:effectLst/>
                          <a:latin typeface="+mj-lt"/>
                        </a:rPr>
                        <a:t>TDAQ</a:t>
                      </a:r>
                      <a:endParaRPr lang="en-US" sz="1800" dirty="0">
                        <a:effectLst/>
                        <a:latin typeface="+mj-lt"/>
                        <a:ea typeface="Calibri"/>
                        <a:cs typeface="Times New Roman"/>
                      </a:endParaRPr>
                    </a:p>
                  </a:txBody>
                  <a:tcPr marL="68580" marR="68580" marT="0" marB="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a:t>
                      </a:r>
                    </a:p>
                  </a:txBody>
                  <a:tcPr anchor="ctr" anchorCtr="1"/>
                </a:tc>
                <a:tc>
                  <a:txBody>
                    <a:bodyPr/>
                    <a:lstStyle/>
                    <a:p>
                      <a:pPr algn="l"/>
                      <a:endParaRPr lang="en-US" sz="1800" dirty="0"/>
                    </a:p>
                  </a:txBody>
                  <a:tcPr anchor="ctr" anchorCtr="1"/>
                </a:tc>
                <a:tc>
                  <a:txBody>
                    <a:bodyPr/>
                    <a:lstStyle/>
                    <a:p>
                      <a:pPr algn="l"/>
                      <a:r>
                        <a:rPr lang="en-US" sz="1800" dirty="0" smtClean="0"/>
                        <a:t>●</a:t>
                      </a:r>
                      <a:endParaRPr lang="en-US" sz="1800" dirty="0"/>
                    </a:p>
                  </a:txBody>
                  <a:tcPr anchor="ctr" anchorCtr="1"/>
                </a:tc>
                <a:tc>
                  <a:txBody>
                    <a:bodyPr/>
                    <a:lstStyle/>
                    <a:p>
                      <a:pPr algn="l"/>
                      <a:r>
                        <a:rPr lang="en-US" sz="1800" dirty="0" smtClean="0"/>
                        <a:t>●</a:t>
                      </a:r>
                      <a:endParaRPr lang="en-US" sz="1800" dirty="0"/>
                    </a:p>
                  </a:txBody>
                  <a:tcPr anchor="ctr" anchorCtr="1"/>
                </a:tc>
                <a:tc>
                  <a:txBody>
                    <a:bodyPr/>
                    <a:lstStyle/>
                    <a:p>
                      <a:pPr algn="l"/>
                      <a:endParaRPr lang="en-US" sz="1800" dirty="0"/>
                    </a:p>
                  </a:txBody>
                  <a:tcPr anchor="ctr" anchorCtr="1"/>
                </a:tc>
              </a:tr>
              <a:tr h="370840">
                <a:tc>
                  <a:txBody>
                    <a:bodyPr/>
                    <a:lstStyle/>
                    <a:p>
                      <a:pPr marL="0" marR="0" algn="l">
                        <a:lnSpc>
                          <a:spcPct val="115000"/>
                        </a:lnSpc>
                        <a:spcBef>
                          <a:spcPts val="0"/>
                        </a:spcBef>
                        <a:spcAft>
                          <a:spcPts val="0"/>
                        </a:spcAft>
                      </a:pPr>
                      <a:r>
                        <a:rPr lang="en-US" sz="1800" dirty="0">
                          <a:effectLst/>
                          <a:latin typeface="+mj-lt"/>
                        </a:rPr>
                        <a:t>Slow Control</a:t>
                      </a:r>
                      <a:endParaRPr lang="en-US" sz="1800" dirty="0">
                        <a:effectLst/>
                        <a:latin typeface="+mj-lt"/>
                        <a:ea typeface="Calibri"/>
                        <a:cs typeface="Times New Roman"/>
                      </a:endParaRPr>
                    </a:p>
                  </a:txBody>
                  <a:tcPr marL="68580" marR="68580" marT="0" marB="0" anchor="ctr"/>
                </a:tc>
                <a:tc>
                  <a:txBody>
                    <a:bodyPr/>
                    <a:lstStyle/>
                    <a:p>
                      <a:pPr algn="l"/>
                      <a:endParaRPr lang="en-US" sz="1800"/>
                    </a:p>
                  </a:txBody>
                  <a:tcPr anchor="ctr" anchorCtr="1"/>
                </a:tc>
                <a:tc>
                  <a:txBody>
                    <a:bodyPr/>
                    <a:lstStyle/>
                    <a:p>
                      <a:pPr algn="l"/>
                      <a:endParaRPr lang="en-US" sz="1800" dirty="0"/>
                    </a:p>
                  </a:txBody>
                  <a:tcPr anchor="ctr" anchorCtr="1"/>
                </a:tc>
                <a:tc>
                  <a:txBody>
                    <a:bodyPr/>
                    <a:lstStyle/>
                    <a:p>
                      <a:pPr algn="l"/>
                      <a:r>
                        <a:rPr lang="en-US" sz="1800" dirty="0" smtClean="0"/>
                        <a:t>●</a:t>
                      </a:r>
                      <a:endParaRPr lang="en-US" sz="1800" dirty="0"/>
                    </a:p>
                  </a:txBody>
                  <a:tcPr anchor="ctr" anchorCtr="1"/>
                </a:tc>
                <a:tc>
                  <a:txBody>
                    <a:bodyPr/>
                    <a:lstStyle/>
                    <a:p>
                      <a:pPr algn="l"/>
                      <a:endParaRPr lang="en-US" sz="1800" dirty="0"/>
                    </a:p>
                  </a:txBody>
                  <a:tcPr anchor="ctr" anchorCtr="1"/>
                </a:tc>
                <a:tc>
                  <a:txBody>
                    <a:bodyPr/>
                    <a:lstStyle/>
                    <a:p>
                      <a:pPr algn="l"/>
                      <a:endParaRPr lang="en-US" sz="1800" dirty="0"/>
                    </a:p>
                  </a:txBody>
                  <a:tcPr anchor="ctr" anchorCtr="1"/>
                </a:tc>
              </a:tr>
              <a:tr h="370840">
                <a:tc>
                  <a:txBody>
                    <a:bodyPr/>
                    <a:lstStyle/>
                    <a:p>
                      <a:pPr marL="0" marR="0" algn="l">
                        <a:lnSpc>
                          <a:spcPct val="115000"/>
                        </a:lnSpc>
                        <a:spcBef>
                          <a:spcPts val="0"/>
                        </a:spcBef>
                        <a:spcAft>
                          <a:spcPts val="0"/>
                        </a:spcAft>
                      </a:pPr>
                      <a:r>
                        <a:rPr lang="en-US" sz="1800" dirty="0">
                          <a:effectLst/>
                          <a:latin typeface="+mj-lt"/>
                        </a:rPr>
                        <a:t>Installation &amp; Commissioning</a:t>
                      </a:r>
                      <a:endParaRPr lang="en-US" sz="1800" dirty="0">
                        <a:effectLst/>
                        <a:latin typeface="+mj-lt"/>
                        <a:ea typeface="Calibri"/>
                        <a:cs typeface="Times New Roman"/>
                      </a:endParaRPr>
                    </a:p>
                  </a:txBody>
                  <a:tcPr marL="68580" marR="68580" marT="0" marB="0" anchor="ctr"/>
                </a:tc>
                <a:tc>
                  <a:txBody>
                    <a:bodyPr/>
                    <a:lstStyle/>
                    <a:p>
                      <a:pPr algn="l"/>
                      <a:r>
                        <a:rPr lang="en-US" sz="1800" dirty="0" smtClean="0"/>
                        <a:t>●</a:t>
                      </a:r>
                      <a:endParaRPr lang="en-US" sz="1800" dirty="0"/>
                    </a:p>
                  </a:txBody>
                  <a:tcPr anchor="ctr" anchorCtr="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a:t>
                      </a:r>
                    </a:p>
                  </a:txBody>
                  <a:tcPr anchor="ctr" anchorCtr="1"/>
                </a:tc>
                <a:tc>
                  <a:txBody>
                    <a:bodyPr/>
                    <a:lstStyle/>
                    <a:p>
                      <a:pPr algn="l"/>
                      <a:r>
                        <a:rPr lang="en-US" sz="1800" dirty="0" smtClean="0"/>
                        <a:t>●</a:t>
                      </a:r>
                      <a:endParaRPr lang="en-US" sz="1800" dirty="0"/>
                    </a:p>
                  </a:txBody>
                  <a:tcPr anchor="ctr" anchorCtr="1"/>
                </a:tc>
                <a:tc>
                  <a:txBody>
                    <a:bodyPr/>
                    <a:lstStyle/>
                    <a:p>
                      <a:pPr algn="l"/>
                      <a:r>
                        <a:rPr lang="en-US" sz="1800" dirty="0" smtClean="0"/>
                        <a:t>●</a:t>
                      </a:r>
                      <a:endParaRPr lang="en-US" sz="1800" dirty="0"/>
                    </a:p>
                  </a:txBody>
                  <a:tcPr anchor="ctr" anchorCtr="1"/>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t>●</a:t>
                      </a:r>
                    </a:p>
                  </a:txBody>
                  <a:tcPr anchor="ctr" anchorCtr="1"/>
                </a:tc>
              </a:tr>
              <a:tr h="370840">
                <a:tc>
                  <a:txBody>
                    <a:bodyPr/>
                    <a:lstStyle/>
                    <a:p>
                      <a:pPr marL="0" marR="0" algn="l">
                        <a:lnSpc>
                          <a:spcPct val="115000"/>
                        </a:lnSpc>
                        <a:spcBef>
                          <a:spcPts val="0"/>
                        </a:spcBef>
                        <a:spcAft>
                          <a:spcPts val="0"/>
                        </a:spcAft>
                      </a:pPr>
                      <a:r>
                        <a:rPr lang="en-US" sz="1800" dirty="0">
                          <a:effectLst/>
                          <a:latin typeface="+mj-lt"/>
                        </a:rPr>
                        <a:t>Project management</a:t>
                      </a:r>
                      <a:endParaRPr lang="en-US" sz="1800" dirty="0">
                        <a:effectLst/>
                        <a:latin typeface="+mj-lt"/>
                        <a:ea typeface="Calibri"/>
                        <a:cs typeface="Times New Roman"/>
                      </a:endParaRPr>
                    </a:p>
                  </a:txBody>
                  <a:tcPr marL="68580" marR="68580" marT="0" marB="0" anchor="ctr"/>
                </a:tc>
                <a:tc>
                  <a:txBody>
                    <a:bodyPr/>
                    <a:lstStyle/>
                    <a:p>
                      <a:pPr algn="l"/>
                      <a:r>
                        <a:rPr lang="en-US" sz="1800" dirty="0" smtClean="0"/>
                        <a:t>●</a:t>
                      </a:r>
                      <a:endParaRPr lang="en-US" sz="1800" dirty="0"/>
                    </a:p>
                  </a:txBody>
                  <a:tcPr anchor="ctr" anchorCtr="1"/>
                </a:tc>
                <a:tc>
                  <a:txBody>
                    <a:bodyPr/>
                    <a:lstStyle/>
                    <a:p>
                      <a:pPr algn="l"/>
                      <a:endParaRPr lang="en-US" sz="1800" dirty="0"/>
                    </a:p>
                  </a:txBody>
                  <a:tcPr anchor="ctr" anchorCtr="1"/>
                </a:tc>
                <a:tc>
                  <a:txBody>
                    <a:bodyPr/>
                    <a:lstStyle/>
                    <a:p>
                      <a:pPr algn="l"/>
                      <a:r>
                        <a:rPr lang="en-US" sz="1800" dirty="0" smtClean="0"/>
                        <a:t>●</a:t>
                      </a:r>
                      <a:endParaRPr lang="en-US" sz="1800" dirty="0"/>
                    </a:p>
                  </a:txBody>
                  <a:tcPr anchor="ctr" anchorCtr="1"/>
                </a:tc>
                <a:tc>
                  <a:txBody>
                    <a:bodyPr/>
                    <a:lstStyle/>
                    <a:p>
                      <a:pPr algn="l"/>
                      <a:endParaRPr lang="en-US" sz="1800" dirty="0"/>
                    </a:p>
                  </a:txBody>
                  <a:tcPr anchor="ctr" anchorCtr="1"/>
                </a:tc>
                <a:tc>
                  <a:txBody>
                    <a:bodyPr/>
                    <a:lstStyle/>
                    <a:p>
                      <a:pPr algn="l"/>
                      <a:endParaRPr lang="en-US" sz="1800" dirty="0"/>
                    </a:p>
                  </a:txBody>
                  <a:tcPr anchor="ctr" anchorCtr="1"/>
                </a:tc>
              </a:tr>
            </a:tbl>
          </a:graphicData>
        </a:graphic>
      </p:graphicFrame>
    </p:spTree>
    <p:extLst>
      <p:ext uri="{BB962C8B-B14F-4D97-AF65-F5344CB8AC3E}">
        <p14:creationId xmlns:p14="http://schemas.microsoft.com/office/powerpoint/2010/main" val="22889689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 name="Group 63"/>
          <p:cNvGrpSpPr>
            <a:grpSpLocks noChangeAspect="1"/>
          </p:cNvGrpSpPr>
          <p:nvPr/>
        </p:nvGrpSpPr>
        <p:grpSpPr>
          <a:xfrm>
            <a:off x="5155082" y="1549400"/>
            <a:ext cx="3916989" cy="1405467"/>
            <a:chOff x="194733" y="1263721"/>
            <a:chExt cx="7372081" cy="2686691"/>
          </a:xfrm>
        </p:grpSpPr>
        <p:pic>
          <p:nvPicPr>
            <p:cNvPr id="54" name="Picture 53"/>
            <p:cNvPicPr>
              <a:picLocks noChangeAspect="1"/>
            </p:cNvPicPr>
            <p:nvPr/>
          </p:nvPicPr>
          <p:blipFill rotWithShape="1">
            <a:blip r:embed="rId2">
              <a:extLst>
                <a:ext uri="{28A0092B-C50C-407E-A947-70E740481C1C}">
                  <a14:useLocalDpi xmlns:a14="http://schemas.microsoft.com/office/drawing/2010/main" val="0"/>
                </a:ext>
              </a:extLst>
            </a:blip>
            <a:srcRect l="5971" t="9406" r="3789" b="9456"/>
            <a:stretch/>
          </p:blipFill>
          <p:spPr>
            <a:xfrm>
              <a:off x="798956" y="1263721"/>
              <a:ext cx="6767858" cy="2686691"/>
            </a:xfrm>
            <a:prstGeom prst="rect">
              <a:avLst/>
            </a:prstGeom>
            <a:noFill/>
          </p:spPr>
        </p:pic>
        <p:cxnSp>
          <p:nvCxnSpPr>
            <p:cNvPr id="8" name="Straight Connector 7"/>
            <p:cNvCxnSpPr/>
            <p:nvPr/>
          </p:nvCxnSpPr>
          <p:spPr>
            <a:xfrm flipV="1">
              <a:off x="1761067" y="2974092"/>
              <a:ext cx="948266" cy="159472"/>
            </a:xfrm>
            <a:prstGeom prst="line">
              <a:avLst/>
            </a:prstGeom>
            <a:noFill/>
            <a:ln>
              <a:prstDash val="dash"/>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194733" y="3293038"/>
              <a:ext cx="939800" cy="268643"/>
            </a:xfrm>
            <a:prstGeom prst="line">
              <a:avLst/>
            </a:prstGeom>
            <a:noFill/>
            <a:ln>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2981901" y="2700867"/>
              <a:ext cx="1258499" cy="245184"/>
            </a:xfrm>
            <a:prstGeom prst="line">
              <a:avLst/>
            </a:prstGeom>
            <a:noFill/>
            <a:ln>
              <a:prstDash val="dash"/>
            </a:ln>
          </p:spPr>
          <p:style>
            <a:lnRef idx="1">
              <a:schemeClr val="accent1"/>
            </a:lnRef>
            <a:fillRef idx="0">
              <a:schemeClr val="accent1"/>
            </a:fillRef>
            <a:effectRef idx="0">
              <a:schemeClr val="accent1"/>
            </a:effectRef>
            <a:fontRef idx="minor">
              <a:schemeClr val="tx1"/>
            </a:fontRef>
          </p:style>
        </p:cxnSp>
      </p:grpSp>
      <p:sp>
        <p:nvSpPr>
          <p:cNvPr id="4" name="Title 3"/>
          <p:cNvSpPr>
            <a:spLocks noGrp="1"/>
          </p:cNvSpPr>
          <p:nvPr>
            <p:ph type="title"/>
          </p:nvPr>
        </p:nvSpPr>
        <p:spPr/>
        <p:txBody>
          <a:bodyPr/>
          <a:lstStyle/>
          <a:p>
            <a:pPr lvl="0"/>
            <a:r>
              <a:rPr lang="en-US" dirty="0" smtClean="0"/>
              <a:t>Work </a:t>
            </a:r>
            <a:r>
              <a:rPr lang="en-US" dirty="0"/>
              <a:t>Breakdown </a:t>
            </a:r>
            <a:r>
              <a:rPr lang="en-US" dirty="0" smtClean="0"/>
              <a:t>Structure (WBS)</a:t>
            </a:r>
            <a:endParaRPr lang="en-US" dirty="0"/>
          </a:p>
        </p:txBody>
      </p:sp>
      <p:sp>
        <p:nvSpPr>
          <p:cNvPr id="5" name="Content Placeholder 4"/>
          <p:cNvSpPr>
            <a:spLocks noGrp="1"/>
          </p:cNvSpPr>
          <p:nvPr>
            <p:ph sz="quarter" idx="14"/>
          </p:nvPr>
        </p:nvSpPr>
        <p:spPr>
          <a:xfrm>
            <a:off x="462337" y="1336052"/>
            <a:ext cx="8108950" cy="5065522"/>
          </a:xfrm>
        </p:spPr>
        <p:txBody>
          <a:bodyPr/>
          <a:lstStyle/>
          <a:p>
            <a:pPr lvl="0"/>
            <a:endParaRPr lang="en-US" dirty="0" smtClean="0"/>
          </a:p>
          <a:p>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222700485"/>
              </p:ext>
            </p:extLst>
          </p:nvPr>
        </p:nvGraphicFramePr>
        <p:xfrm>
          <a:off x="583547" y="2076872"/>
          <a:ext cx="3886982" cy="3948828"/>
        </p:xfrm>
        <a:graphic>
          <a:graphicData uri="http://schemas.openxmlformats.org/drawingml/2006/table">
            <a:tbl>
              <a:tblPr firstRow="1" firstCol="1" bandRow="1">
                <a:tableStyleId>{5C22544A-7EE6-4342-B048-85BDC9FD1C3A}</a:tableStyleId>
              </a:tblPr>
              <a:tblGrid>
                <a:gridCol w="779834"/>
                <a:gridCol w="3107148"/>
              </a:tblGrid>
              <a:tr h="302285">
                <a:tc>
                  <a:txBody>
                    <a:bodyPr/>
                    <a:lstStyle/>
                    <a:p>
                      <a:pPr marL="0" marR="0">
                        <a:lnSpc>
                          <a:spcPct val="115000"/>
                        </a:lnSpc>
                        <a:spcBef>
                          <a:spcPts val="0"/>
                        </a:spcBef>
                        <a:spcAft>
                          <a:spcPts val="0"/>
                        </a:spcAft>
                      </a:pPr>
                      <a:r>
                        <a:rPr lang="en-US" sz="1600" dirty="0">
                          <a:effectLst/>
                        </a:rPr>
                        <a:t>WBS</a:t>
                      </a:r>
                      <a:endParaRPr lang="en-US" sz="1600" dirty="0">
                        <a:effectLst/>
                        <a:latin typeface="Calibri"/>
                        <a:ea typeface="Calibri"/>
                        <a:cs typeface="Times New Roman"/>
                      </a:endParaRPr>
                    </a:p>
                  </a:txBody>
                  <a:tcPr marL="68580" marR="68580" marT="0" marB="0"/>
                </a:tc>
                <a:tc>
                  <a:txBody>
                    <a:bodyPr/>
                    <a:lstStyle/>
                    <a:p>
                      <a:pPr marL="323850" marR="0">
                        <a:lnSpc>
                          <a:spcPct val="115000"/>
                        </a:lnSpc>
                        <a:spcBef>
                          <a:spcPts val="0"/>
                        </a:spcBef>
                        <a:spcAft>
                          <a:spcPts val="0"/>
                        </a:spcAft>
                      </a:pPr>
                      <a:r>
                        <a:rPr lang="en-US" sz="1600" dirty="0">
                          <a:effectLst/>
                        </a:rPr>
                        <a:t>NAME</a:t>
                      </a:r>
                      <a:endParaRPr lang="en-US" sz="1600" dirty="0">
                        <a:effectLst/>
                        <a:latin typeface="Calibri"/>
                        <a:ea typeface="Calibri"/>
                        <a:cs typeface="Times New Roman"/>
                      </a:endParaRPr>
                    </a:p>
                  </a:txBody>
                  <a:tcPr marL="68580" marR="68580" marT="0" marB="0"/>
                </a:tc>
              </a:tr>
              <a:tr h="281143">
                <a:tc>
                  <a:txBody>
                    <a:bodyPr/>
                    <a:lstStyle/>
                    <a:p>
                      <a:pPr marL="0" marR="0">
                        <a:lnSpc>
                          <a:spcPct val="115000"/>
                        </a:lnSpc>
                        <a:spcBef>
                          <a:spcPts val="0"/>
                        </a:spcBef>
                        <a:spcAft>
                          <a:spcPts val="0"/>
                        </a:spcAft>
                      </a:pPr>
                      <a:r>
                        <a:rPr lang="en-US" sz="1600" dirty="0">
                          <a:effectLst/>
                        </a:rPr>
                        <a:t>1.1</a:t>
                      </a:r>
                      <a:endParaRPr lang="en-US" sz="16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a:effectLst/>
                          <a:latin typeface="+mj-lt"/>
                        </a:rPr>
                        <a:t>Beamline</a:t>
                      </a:r>
                      <a:endParaRPr lang="en-US" sz="1600" dirty="0">
                        <a:effectLst/>
                        <a:latin typeface="+mj-lt"/>
                        <a:ea typeface="Calibri"/>
                        <a:cs typeface="Times New Roman"/>
                      </a:endParaRPr>
                    </a:p>
                  </a:txBody>
                  <a:tcPr marL="68580" marR="68580" marT="0" marB="0"/>
                </a:tc>
              </a:tr>
              <a:tr h="281143">
                <a:tc>
                  <a:txBody>
                    <a:bodyPr/>
                    <a:lstStyle/>
                    <a:p>
                      <a:pPr marL="0" marR="0">
                        <a:lnSpc>
                          <a:spcPct val="115000"/>
                        </a:lnSpc>
                        <a:spcBef>
                          <a:spcPts val="0"/>
                        </a:spcBef>
                        <a:spcAft>
                          <a:spcPts val="0"/>
                        </a:spcAft>
                      </a:pPr>
                      <a:r>
                        <a:rPr lang="en-US" sz="1600" dirty="0">
                          <a:effectLst/>
                        </a:rPr>
                        <a:t>1.2</a:t>
                      </a:r>
                      <a:endParaRPr lang="en-US" sz="16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a:effectLst/>
                          <a:latin typeface="+mj-lt"/>
                        </a:rPr>
                        <a:t>SVT</a:t>
                      </a:r>
                      <a:endParaRPr lang="en-US" sz="1600" dirty="0">
                        <a:effectLst/>
                        <a:latin typeface="+mj-lt"/>
                        <a:ea typeface="Calibri"/>
                        <a:cs typeface="Times New Roman"/>
                      </a:endParaRPr>
                    </a:p>
                  </a:txBody>
                  <a:tcPr marL="68580" marR="68580" marT="0" marB="0"/>
                </a:tc>
              </a:tr>
              <a:tr h="281143">
                <a:tc>
                  <a:txBody>
                    <a:bodyPr/>
                    <a:lstStyle/>
                    <a:p>
                      <a:pPr marL="0" marR="0">
                        <a:lnSpc>
                          <a:spcPct val="115000"/>
                        </a:lnSpc>
                        <a:spcBef>
                          <a:spcPts val="0"/>
                        </a:spcBef>
                        <a:spcAft>
                          <a:spcPts val="0"/>
                        </a:spcAft>
                      </a:pPr>
                      <a:r>
                        <a:rPr lang="en-US" sz="1600" dirty="0">
                          <a:effectLst/>
                        </a:rPr>
                        <a:t>1.3</a:t>
                      </a:r>
                      <a:endParaRPr lang="en-US" sz="16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a:effectLst/>
                          <a:latin typeface="+mj-lt"/>
                        </a:rPr>
                        <a:t>SVT DAQ</a:t>
                      </a:r>
                      <a:endParaRPr lang="en-US" sz="1600" dirty="0">
                        <a:effectLst/>
                        <a:latin typeface="+mj-lt"/>
                        <a:ea typeface="Calibri"/>
                        <a:cs typeface="Times New Roman"/>
                      </a:endParaRPr>
                    </a:p>
                  </a:txBody>
                  <a:tcPr marL="68580" marR="68580" marT="0" marB="0"/>
                </a:tc>
              </a:tr>
              <a:tr h="281143">
                <a:tc>
                  <a:txBody>
                    <a:bodyPr/>
                    <a:lstStyle/>
                    <a:p>
                      <a:pPr marL="0" marR="0">
                        <a:lnSpc>
                          <a:spcPct val="115000"/>
                        </a:lnSpc>
                        <a:spcBef>
                          <a:spcPts val="0"/>
                        </a:spcBef>
                        <a:spcAft>
                          <a:spcPts val="0"/>
                        </a:spcAft>
                      </a:pPr>
                      <a:r>
                        <a:rPr lang="en-US" sz="1600" dirty="0">
                          <a:effectLst/>
                        </a:rPr>
                        <a:t>1.4</a:t>
                      </a:r>
                      <a:endParaRPr lang="en-US" sz="16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smtClean="0">
                          <a:effectLst/>
                          <a:latin typeface="+mj-lt"/>
                        </a:rPr>
                        <a:t>ECAL</a:t>
                      </a:r>
                      <a:endParaRPr lang="en-US" sz="1600" dirty="0">
                        <a:effectLst/>
                        <a:latin typeface="+mj-lt"/>
                        <a:ea typeface="Calibri"/>
                        <a:cs typeface="Times New Roman"/>
                      </a:endParaRPr>
                    </a:p>
                  </a:txBody>
                  <a:tcPr marL="68580" marR="68580" marT="0" marB="0"/>
                </a:tc>
              </a:tr>
              <a:tr h="281143">
                <a:tc>
                  <a:txBody>
                    <a:bodyPr/>
                    <a:lstStyle/>
                    <a:p>
                      <a:pPr marL="0" marR="0">
                        <a:lnSpc>
                          <a:spcPct val="115000"/>
                        </a:lnSpc>
                        <a:spcBef>
                          <a:spcPts val="0"/>
                        </a:spcBef>
                        <a:spcAft>
                          <a:spcPts val="0"/>
                        </a:spcAft>
                      </a:pPr>
                      <a:r>
                        <a:rPr lang="en-US" sz="1600" dirty="0">
                          <a:effectLst/>
                        </a:rPr>
                        <a:t>1.5</a:t>
                      </a:r>
                      <a:endParaRPr lang="en-US" sz="16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a:effectLst/>
                          <a:latin typeface="+mj-lt"/>
                        </a:rPr>
                        <a:t>TDAQ</a:t>
                      </a:r>
                      <a:endParaRPr lang="en-US" sz="1600" dirty="0">
                        <a:effectLst/>
                        <a:latin typeface="+mj-lt"/>
                        <a:ea typeface="Calibri"/>
                        <a:cs typeface="Times New Roman"/>
                      </a:endParaRPr>
                    </a:p>
                  </a:txBody>
                  <a:tcPr marL="68580" marR="68580" marT="0" marB="0"/>
                </a:tc>
              </a:tr>
              <a:tr h="281143">
                <a:tc>
                  <a:txBody>
                    <a:bodyPr/>
                    <a:lstStyle/>
                    <a:p>
                      <a:pPr marL="0" marR="0">
                        <a:lnSpc>
                          <a:spcPct val="115000"/>
                        </a:lnSpc>
                        <a:spcBef>
                          <a:spcPts val="0"/>
                        </a:spcBef>
                        <a:spcAft>
                          <a:spcPts val="0"/>
                        </a:spcAft>
                      </a:pPr>
                      <a:r>
                        <a:rPr lang="en-US" sz="1600" dirty="0">
                          <a:effectLst/>
                        </a:rPr>
                        <a:t>1.6</a:t>
                      </a:r>
                      <a:endParaRPr lang="en-US" sz="16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a:effectLst/>
                          <a:latin typeface="+mj-lt"/>
                        </a:rPr>
                        <a:t>Slow Control</a:t>
                      </a:r>
                      <a:endParaRPr lang="en-US" sz="1600" dirty="0">
                        <a:effectLst/>
                        <a:latin typeface="+mj-lt"/>
                        <a:ea typeface="Calibri"/>
                        <a:cs typeface="Times New Roman"/>
                      </a:endParaRPr>
                    </a:p>
                  </a:txBody>
                  <a:tcPr marL="68580" marR="68580" marT="0" marB="0"/>
                </a:tc>
              </a:tr>
              <a:tr h="334085">
                <a:tc>
                  <a:txBody>
                    <a:bodyPr/>
                    <a:lstStyle/>
                    <a:p>
                      <a:pPr marL="0" marR="0">
                        <a:lnSpc>
                          <a:spcPct val="115000"/>
                        </a:lnSpc>
                        <a:spcBef>
                          <a:spcPts val="0"/>
                        </a:spcBef>
                        <a:spcAft>
                          <a:spcPts val="0"/>
                        </a:spcAft>
                      </a:pPr>
                      <a:r>
                        <a:rPr lang="en-US" sz="1600" dirty="0">
                          <a:effectLst/>
                        </a:rPr>
                        <a:t>1.7</a:t>
                      </a:r>
                      <a:endParaRPr lang="en-US" sz="16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a:effectLst/>
                          <a:latin typeface="+mj-lt"/>
                        </a:rPr>
                        <a:t>Installation &amp; Commissioning</a:t>
                      </a:r>
                      <a:endParaRPr lang="en-US" sz="1600" dirty="0">
                        <a:effectLst/>
                        <a:latin typeface="+mj-lt"/>
                        <a:ea typeface="Calibri"/>
                        <a:cs typeface="Times New Roman"/>
                      </a:endParaRPr>
                    </a:p>
                  </a:txBody>
                  <a:tcPr marL="68580" marR="68580" marT="0" marB="0"/>
                </a:tc>
              </a:tr>
              <a:tr h="281143">
                <a:tc>
                  <a:txBody>
                    <a:bodyPr/>
                    <a:lstStyle/>
                    <a:p>
                      <a:pPr marL="0" marR="0">
                        <a:lnSpc>
                          <a:spcPct val="115000"/>
                        </a:lnSpc>
                        <a:spcBef>
                          <a:spcPts val="0"/>
                        </a:spcBef>
                        <a:spcAft>
                          <a:spcPts val="0"/>
                        </a:spcAft>
                      </a:pPr>
                      <a:r>
                        <a:rPr lang="en-US" sz="1600" dirty="0">
                          <a:effectLst/>
                        </a:rPr>
                        <a:t>1.8</a:t>
                      </a:r>
                      <a:endParaRPr lang="en-US" sz="16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smtClean="0">
                          <a:effectLst/>
                          <a:latin typeface="+mj-lt"/>
                          <a:ea typeface="Calibri"/>
                          <a:cs typeface="Arial" pitchFamily="34" charset="0"/>
                        </a:rPr>
                        <a:t>Electron</a:t>
                      </a:r>
                      <a:r>
                        <a:rPr lang="en-US" sz="1600" baseline="0" dirty="0" smtClean="0">
                          <a:effectLst/>
                          <a:latin typeface="+mj-lt"/>
                          <a:ea typeface="Calibri"/>
                          <a:cs typeface="Arial" pitchFamily="34" charset="0"/>
                        </a:rPr>
                        <a:t> running</a:t>
                      </a:r>
                      <a:endParaRPr lang="en-US" sz="1600" dirty="0">
                        <a:effectLst/>
                        <a:latin typeface="+mj-lt"/>
                        <a:ea typeface="Calibri"/>
                        <a:cs typeface="Arial" pitchFamily="34" charset="0"/>
                      </a:endParaRPr>
                    </a:p>
                  </a:txBody>
                  <a:tcPr marL="68580" marR="68580" marT="0" marB="0"/>
                </a:tc>
              </a:tr>
              <a:tr h="345390">
                <a:tc>
                  <a:txBody>
                    <a:bodyPr/>
                    <a:lstStyle/>
                    <a:p>
                      <a:pPr marL="0" marR="0">
                        <a:lnSpc>
                          <a:spcPct val="115000"/>
                        </a:lnSpc>
                        <a:spcBef>
                          <a:spcPts val="0"/>
                        </a:spcBef>
                        <a:spcAft>
                          <a:spcPts val="0"/>
                        </a:spcAft>
                      </a:pPr>
                      <a:r>
                        <a:rPr lang="en-US" sz="1600" dirty="0">
                          <a:effectLst/>
                        </a:rPr>
                        <a:t>1.9</a:t>
                      </a:r>
                      <a:endParaRPr lang="en-US" sz="1600" dirty="0">
                        <a:effectLst/>
                        <a:latin typeface="Calibri"/>
                        <a:ea typeface="Calibri"/>
                        <a:cs typeface="Times New Roman"/>
                      </a:endParaRPr>
                    </a:p>
                  </a:txBody>
                  <a:tcPr marL="68580" marR="68580"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600" dirty="0">
                          <a:effectLst/>
                          <a:latin typeface="+mj-lt"/>
                        </a:rPr>
                        <a:t>SLAC </a:t>
                      </a:r>
                      <a:r>
                        <a:rPr lang="en-US" sz="1600" dirty="0" smtClean="0">
                          <a:effectLst/>
                          <a:latin typeface="+mj-lt"/>
                        </a:rPr>
                        <a:t>Travel </a:t>
                      </a:r>
                      <a:r>
                        <a:rPr lang="en-US" sz="1600" baseline="0" dirty="0" smtClean="0">
                          <a:effectLst/>
                          <a:latin typeface="+mj-lt"/>
                          <a:ea typeface="Calibri"/>
                          <a:cs typeface="Times New Roman"/>
                        </a:rPr>
                        <a:t>and Meetings</a:t>
                      </a:r>
                      <a:endParaRPr lang="en-US" sz="1600" dirty="0" smtClean="0">
                        <a:effectLst/>
                        <a:latin typeface="+mj-lt"/>
                        <a:ea typeface="Calibri"/>
                        <a:cs typeface="Times New Roman"/>
                      </a:endParaRPr>
                    </a:p>
                  </a:txBody>
                  <a:tcPr marL="68580" marR="68580" marT="0" marB="0"/>
                </a:tc>
              </a:tr>
              <a:tr h="364067">
                <a:tc>
                  <a:txBody>
                    <a:bodyPr/>
                    <a:lstStyle/>
                    <a:p>
                      <a:pPr marL="0" marR="0">
                        <a:lnSpc>
                          <a:spcPct val="115000"/>
                        </a:lnSpc>
                        <a:spcBef>
                          <a:spcPts val="0"/>
                        </a:spcBef>
                        <a:spcAft>
                          <a:spcPts val="0"/>
                        </a:spcAft>
                      </a:pPr>
                      <a:r>
                        <a:rPr lang="en-US" sz="1600" dirty="0">
                          <a:effectLst/>
                        </a:rPr>
                        <a:t>1.10</a:t>
                      </a:r>
                      <a:endParaRPr lang="en-US" sz="16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smtClean="0">
                          <a:effectLst/>
                          <a:latin typeface="+mj-lt"/>
                          <a:ea typeface="Calibri"/>
                          <a:cs typeface="Times New Roman"/>
                        </a:rPr>
                        <a:t>SLAC</a:t>
                      </a:r>
                      <a:r>
                        <a:rPr lang="en-US" sz="1600" baseline="0" dirty="0" smtClean="0">
                          <a:effectLst/>
                          <a:latin typeface="+mj-lt"/>
                          <a:ea typeface="Calibri"/>
                          <a:cs typeface="Times New Roman"/>
                        </a:rPr>
                        <a:t> Travel for Data Run</a:t>
                      </a:r>
                      <a:endParaRPr lang="en-US" sz="1600" dirty="0">
                        <a:effectLst/>
                        <a:latin typeface="+mj-lt"/>
                        <a:ea typeface="Calibri"/>
                        <a:cs typeface="Times New Roman"/>
                      </a:endParaRPr>
                    </a:p>
                  </a:txBody>
                  <a:tcPr marL="68580" marR="68580" marT="0" marB="0"/>
                </a:tc>
              </a:tr>
              <a:tr h="321733">
                <a:tc>
                  <a:txBody>
                    <a:bodyPr/>
                    <a:lstStyle/>
                    <a:p>
                      <a:pPr marL="0" marR="0">
                        <a:lnSpc>
                          <a:spcPct val="115000"/>
                        </a:lnSpc>
                        <a:spcBef>
                          <a:spcPts val="0"/>
                        </a:spcBef>
                        <a:spcAft>
                          <a:spcPts val="0"/>
                        </a:spcAft>
                      </a:pPr>
                      <a:r>
                        <a:rPr lang="en-US" sz="1600" dirty="0">
                          <a:effectLst/>
                        </a:rPr>
                        <a:t>1.11</a:t>
                      </a:r>
                      <a:endParaRPr lang="en-US" sz="16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600" dirty="0">
                          <a:effectLst/>
                          <a:latin typeface="+mj-lt"/>
                        </a:rPr>
                        <a:t>Project management</a:t>
                      </a:r>
                      <a:endParaRPr lang="en-US" sz="1600" dirty="0">
                        <a:effectLst/>
                        <a:latin typeface="+mj-lt"/>
                        <a:ea typeface="Calibri"/>
                        <a:cs typeface="Times New Roman"/>
                      </a:endParaRPr>
                    </a:p>
                  </a:txBody>
                  <a:tcPr marL="68580" marR="68580" marT="0" marB="0"/>
                </a:tc>
              </a:tr>
              <a:tr h="313267">
                <a:tc>
                  <a:txBody>
                    <a:bodyPr/>
                    <a:lstStyle/>
                    <a:p>
                      <a:pPr marL="0" marR="0">
                        <a:lnSpc>
                          <a:spcPct val="115000"/>
                        </a:lnSpc>
                        <a:spcBef>
                          <a:spcPts val="0"/>
                        </a:spcBef>
                        <a:spcAft>
                          <a:spcPts val="0"/>
                        </a:spcAft>
                      </a:pPr>
                      <a:r>
                        <a:rPr lang="en-US" sz="1600" dirty="0">
                          <a:effectLst/>
                        </a:rPr>
                        <a:t>1.12</a:t>
                      </a:r>
                      <a:endParaRPr lang="en-US" sz="1600" dirty="0">
                        <a:effectLst/>
                        <a:latin typeface="Calibri"/>
                        <a:ea typeface="Calibri"/>
                        <a:cs typeface="Times New Roman"/>
                      </a:endParaRPr>
                    </a:p>
                  </a:txBody>
                  <a:tcPr marL="68580" marR="68580" marT="0" marB="0"/>
                </a:tc>
                <a:tc>
                  <a:txBody>
                    <a:bodyPr/>
                    <a:lstStyle/>
                    <a:p>
                      <a:r>
                        <a:rPr lang="en-US" sz="1600" dirty="0" smtClean="0"/>
                        <a:t>UCSC (pass through)</a:t>
                      </a:r>
                      <a:endParaRPr lang="en-US" sz="1600" dirty="0"/>
                    </a:p>
                  </a:txBody>
                  <a:tcPr marL="68580" marR="68580" marT="0" marB="0"/>
                </a:tc>
              </a:tr>
            </a:tbl>
          </a:graphicData>
        </a:graphic>
      </p:graphicFrame>
      <p:sp>
        <p:nvSpPr>
          <p:cNvPr id="3" name="Slide Number Placeholder 2"/>
          <p:cNvSpPr>
            <a:spLocks noGrp="1"/>
          </p:cNvSpPr>
          <p:nvPr>
            <p:ph type="sldNum" sz="quarter" idx="11"/>
          </p:nvPr>
        </p:nvSpPr>
        <p:spPr/>
        <p:txBody>
          <a:bodyPr/>
          <a:lstStyle/>
          <a:p>
            <a:fld id="{5BD36294-2849-48A8-8531-5354CF3095D2}" type="slidenum">
              <a:rPr lang="en-US" smtClean="0"/>
              <a:pPr/>
              <a:t>5</a:t>
            </a:fld>
            <a:endParaRPr lang="en-US" dirty="0"/>
          </a:p>
        </p:txBody>
      </p:sp>
      <p:sp>
        <p:nvSpPr>
          <p:cNvPr id="10" name="Right Brace 9"/>
          <p:cNvSpPr/>
          <p:nvPr/>
        </p:nvSpPr>
        <p:spPr>
          <a:xfrm>
            <a:off x="4682076" y="2362224"/>
            <a:ext cx="516466" cy="1972733"/>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Right Brace 17"/>
          <p:cNvSpPr/>
          <p:nvPr/>
        </p:nvSpPr>
        <p:spPr>
          <a:xfrm>
            <a:off x="4682076" y="4419625"/>
            <a:ext cx="516466" cy="98636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TextBox 10"/>
          <p:cNvSpPr txBox="1"/>
          <p:nvPr/>
        </p:nvSpPr>
        <p:spPr>
          <a:xfrm>
            <a:off x="5241326" y="3179313"/>
            <a:ext cx="1335622" cy="338554"/>
          </a:xfrm>
          <a:prstGeom prst="rect">
            <a:avLst/>
          </a:prstGeom>
          <a:noFill/>
        </p:spPr>
        <p:txBody>
          <a:bodyPr wrap="none" rtlCol="0">
            <a:spAutoFit/>
          </a:bodyPr>
          <a:lstStyle/>
          <a:p>
            <a:r>
              <a:rPr lang="en-US" sz="1600" dirty="0" smtClean="0"/>
              <a:t>Construction</a:t>
            </a:r>
            <a:endParaRPr lang="en-US" sz="1600" dirty="0"/>
          </a:p>
        </p:txBody>
      </p:sp>
      <p:sp>
        <p:nvSpPr>
          <p:cNvPr id="21" name="TextBox 20"/>
          <p:cNvSpPr txBox="1"/>
          <p:nvPr/>
        </p:nvSpPr>
        <p:spPr>
          <a:xfrm>
            <a:off x="5306219" y="4728142"/>
            <a:ext cx="1188146" cy="338554"/>
          </a:xfrm>
          <a:prstGeom prst="rect">
            <a:avLst/>
          </a:prstGeom>
          <a:noFill/>
        </p:spPr>
        <p:txBody>
          <a:bodyPr wrap="none" rtlCol="0">
            <a:spAutoFit/>
          </a:bodyPr>
          <a:lstStyle/>
          <a:p>
            <a:r>
              <a:rPr lang="en-US" sz="1600" dirty="0" smtClean="0"/>
              <a:t>Operations</a:t>
            </a:r>
            <a:endParaRPr lang="en-US" sz="1600" dirty="0"/>
          </a:p>
        </p:txBody>
      </p:sp>
      <p:sp>
        <p:nvSpPr>
          <p:cNvPr id="22" name="TextBox 21"/>
          <p:cNvSpPr txBox="1"/>
          <p:nvPr/>
        </p:nvSpPr>
        <p:spPr>
          <a:xfrm>
            <a:off x="4948618" y="5684875"/>
            <a:ext cx="1188146" cy="338554"/>
          </a:xfrm>
          <a:prstGeom prst="rect">
            <a:avLst/>
          </a:prstGeom>
          <a:noFill/>
        </p:spPr>
        <p:txBody>
          <a:bodyPr wrap="none" rtlCol="0">
            <a:spAutoFit/>
          </a:bodyPr>
          <a:lstStyle/>
          <a:p>
            <a:r>
              <a:rPr lang="en-US" sz="1600" dirty="0" smtClean="0"/>
              <a:t>Operations</a:t>
            </a:r>
            <a:endParaRPr lang="en-US" sz="1600" dirty="0"/>
          </a:p>
        </p:txBody>
      </p:sp>
      <p:sp>
        <p:nvSpPr>
          <p:cNvPr id="25" name="TextBox 24"/>
          <p:cNvSpPr txBox="1"/>
          <p:nvPr/>
        </p:nvSpPr>
        <p:spPr>
          <a:xfrm>
            <a:off x="6077948" y="5405991"/>
            <a:ext cx="1335622" cy="338554"/>
          </a:xfrm>
          <a:prstGeom prst="rect">
            <a:avLst/>
          </a:prstGeom>
          <a:noFill/>
        </p:spPr>
        <p:txBody>
          <a:bodyPr wrap="none" rtlCol="0">
            <a:spAutoFit/>
          </a:bodyPr>
          <a:lstStyle/>
          <a:p>
            <a:r>
              <a:rPr lang="en-US" sz="1600" dirty="0" smtClean="0"/>
              <a:t>Construction</a:t>
            </a:r>
            <a:endParaRPr lang="en-US" sz="1600" dirty="0"/>
          </a:p>
        </p:txBody>
      </p:sp>
      <p:cxnSp>
        <p:nvCxnSpPr>
          <p:cNvPr id="13" name="Straight Arrow Connector 12"/>
          <p:cNvCxnSpPr>
            <a:endCxn id="25" idx="1"/>
          </p:cNvCxnSpPr>
          <p:nvPr/>
        </p:nvCxnSpPr>
        <p:spPr>
          <a:xfrm flipV="1">
            <a:off x="4478876" y="5575268"/>
            <a:ext cx="1599072" cy="1538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4478876" y="5897574"/>
            <a:ext cx="461433"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09092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6</a:t>
            </a:fld>
            <a:endParaRPr lang="en-US" dirty="0"/>
          </a:p>
        </p:txBody>
      </p:sp>
      <p:sp>
        <p:nvSpPr>
          <p:cNvPr id="3" name="Title 2"/>
          <p:cNvSpPr>
            <a:spLocks noGrp="1"/>
          </p:cNvSpPr>
          <p:nvPr>
            <p:ph type="title"/>
          </p:nvPr>
        </p:nvSpPr>
        <p:spPr/>
        <p:txBody>
          <a:bodyPr/>
          <a:lstStyle/>
          <a:p>
            <a:r>
              <a:rPr lang="en-US" dirty="0" smtClean="0"/>
              <a:t>Schedule Drivers – Staging Plan</a:t>
            </a:r>
            <a:endParaRPr lang="en-US" dirty="0"/>
          </a:p>
        </p:txBody>
      </p:sp>
      <p:sp>
        <p:nvSpPr>
          <p:cNvPr id="6" name="Chevron 5"/>
          <p:cNvSpPr/>
          <p:nvPr/>
        </p:nvSpPr>
        <p:spPr>
          <a:xfrm>
            <a:off x="439888" y="2747785"/>
            <a:ext cx="4196993" cy="652409"/>
          </a:xfrm>
          <a:prstGeom prst="chevron">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HPS Construction</a:t>
            </a:r>
            <a:endParaRPr lang="en-US" dirty="0">
              <a:solidFill>
                <a:schemeClr val="tx1"/>
              </a:solidFill>
            </a:endParaRPr>
          </a:p>
        </p:txBody>
      </p:sp>
      <p:sp>
        <p:nvSpPr>
          <p:cNvPr id="7" name="Chevron 6"/>
          <p:cNvSpPr/>
          <p:nvPr/>
        </p:nvSpPr>
        <p:spPr>
          <a:xfrm>
            <a:off x="4672837" y="2747783"/>
            <a:ext cx="1825567" cy="652409"/>
          </a:xfrm>
          <a:prstGeom prst="chevron">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Data Runs</a:t>
            </a:r>
            <a:endParaRPr lang="en-US" dirty="0">
              <a:solidFill>
                <a:schemeClr val="tx1"/>
              </a:solidFill>
            </a:endParaRPr>
          </a:p>
        </p:txBody>
      </p:sp>
      <p:sp>
        <p:nvSpPr>
          <p:cNvPr id="8" name="Chevron 7"/>
          <p:cNvSpPr/>
          <p:nvPr/>
        </p:nvSpPr>
        <p:spPr>
          <a:xfrm>
            <a:off x="6421348" y="2747785"/>
            <a:ext cx="2664240" cy="652409"/>
          </a:xfrm>
          <a:prstGeom prst="chevron">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Analysis</a:t>
            </a:r>
            <a:endParaRPr lang="en-US" dirty="0">
              <a:solidFill>
                <a:schemeClr val="tx1"/>
              </a:solidFill>
            </a:endParaRPr>
          </a:p>
        </p:txBody>
      </p:sp>
      <p:sp>
        <p:nvSpPr>
          <p:cNvPr id="9" name="TextBox 8"/>
          <p:cNvSpPr txBox="1"/>
          <p:nvPr/>
        </p:nvSpPr>
        <p:spPr>
          <a:xfrm>
            <a:off x="265697" y="2296260"/>
            <a:ext cx="890052" cy="369332"/>
          </a:xfrm>
          <a:prstGeom prst="rect">
            <a:avLst/>
          </a:prstGeom>
          <a:noFill/>
        </p:spPr>
        <p:txBody>
          <a:bodyPr wrap="none" rtlCol="0">
            <a:spAutoFit/>
          </a:bodyPr>
          <a:lstStyle/>
          <a:p>
            <a:r>
              <a:rPr lang="en-US" u="sng" dirty="0" smtClean="0"/>
              <a:t>Mar.13</a:t>
            </a:r>
            <a:endParaRPr lang="en-US" u="sng" dirty="0"/>
          </a:p>
        </p:txBody>
      </p:sp>
      <p:sp>
        <p:nvSpPr>
          <p:cNvPr id="10" name="TextBox 9"/>
          <p:cNvSpPr txBox="1"/>
          <p:nvPr/>
        </p:nvSpPr>
        <p:spPr>
          <a:xfrm>
            <a:off x="4167333" y="2279767"/>
            <a:ext cx="907621" cy="369332"/>
          </a:xfrm>
          <a:prstGeom prst="rect">
            <a:avLst/>
          </a:prstGeom>
          <a:noFill/>
        </p:spPr>
        <p:txBody>
          <a:bodyPr wrap="none" rtlCol="0">
            <a:spAutoFit/>
          </a:bodyPr>
          <a:lstStyle/>
          <a:p>
            <a:r>
              <a:rPr lang="en-US" u="sng" dirty="0" smtClean="0"/>
              <a:t>Oct.’14</a:t>
            </a:r>
            <a:endParaRPr lang="en-US" u="sng" dirty="0"/>
          </a:p>
        </p:txBody>
      </p:sp>
      <p:sp>
        <p:nvSpPr>
          <p:cNvPr id="11" name="TextBox 10"/>
          <p:cNvSpPr txBox="1"/>
          <p:nvPr/>
        </p:nvSpPr>
        <p:spPr>
          <a:xfrm>
            <a:off x="5883669" y="2285181"/>
            <a:ext cx="975460" cy="369332"/>
          </a:xfrm>
          <a:prstGeom prst="rect">
            <a:avLst/>
          </a:prstGeom>
          <a:noFill/>
        </p:spPr>
        <p:txBody>
          <a:bodyPr wrap="none" rtlCol="0">
            <a:spAutoFit/>
          </a:bodyPr>
          <a:lstStyle/>
          <a:p>
            <a:r>
              <a:rPr lang="en-US" dirty="0" smtClean="0"/>
              <a:t>May.’15</a:t>
            </a:r>
            <a:endParaRPr lang="en-US" dirty="0"/>
          </a:p>
        </p:txBody>
      </p:sp>
      <p:sp>
        <p:nvSpPr>
          <p:cNvPr id="12" name="TextBox 11"/>
          <p:cNvSpPr txBox="1"/>
          <p:nvPr/>
        </p:nvSpPr>
        <p:spPr>
          <a:xfrm>
            <a:off x="7930041" y="2279767"/>
            <a:ext cx="966931" cy="369332"/>
          </a:xfrm>
          <a:prstGeom prst="rect">
            <a:avLst/>
          </a:prstGeom>
          <a:noFill/>
        </p:spPr>
        <p:txBody>
          <a:bodyPr wrap="none" rtlCol="0">
            <a:spAutoFit/>
          </a:bodyPr>
          <a:lstStyle/>
          <a:p>
            <a:r>
              <a:rPr lang="en-US" dirty="0" smtClean="0"/>
              <a:t>Sep.’16</a:t>
            </a:r>
            <a:endParaRPr lang="en-US" dirty="0"/>
          </a:p>
        </p:txBody>
      </p:sp>
      <p:sp>
        <p:nvSpPr>
          <p:cNvPr id="13" name="Rectangle 12"/>
          <p:cNvSpPr/>
          <p:nvPr/>
        </p:nvSpPr>
        <p:spPr>
          <a:xfrm>
            <a:off x="3572102" y="1440136"/>
            <a:ext cx="4121407" cy="369332"/>
          </a:xfrm>
          <a:prstGeom prst="rect">
            <a:avLst/>
          </a:prstGeom>
        </p:spPr>
        <p:txBody>
          <a:bodyPr wrap="square">
            <a:spAutoFit/>
          </a:bodyPr>
          <a:lstStyle/>
          <a:p>
            <a:r>
              <a:rPr lang="en-US" b="1" dirty="0" smtClean="0">
                <a:solidFill>
                  <a:srgbClr val="FF0000"/>
                </a:solidFill>
              </a:rPr>
              <a:t>Early </a:t>
            </a:r>
            <a:r>
              <a:rPr lang="en-US" b="1" dirty="0">
                <a:solidFill>
                  <a:srgbClr val="FF0000"/>
                </a:solidFill>
              </a:rPr>
              <a:t>Physics Window </a:t>
            </a:r>
            <a:r>
              <a:rPr lang="en-US" b="1" dirty="0" smtClean="0">
                <a:solidFill>
                  <a:srgbClr val="FF0000"/>
                </a:solidFill>
              </a:rPr>
              <a:t>Opportunity</a:t>
            </a:r>
            <a:endParaRPr lang="en-US" b="1" dirty="0">
              <a:solidFill>
                <a:srgbClr val="FF0000"/>
              </a:solidFill>
            </a:endParaRPr>
          </a:p>
        </p:txBody>
      </p:sp>
      <p:sp>
        <p:nvSpPr>
          <p:cNvPr id="14" name="Down Arrow 13"/>
          <p:cNvSpPr/>
          <p:nvPr/>
        </p:nvSpPr>
        <p:spPr>
          <a:xfrm>
            <a:off x="5268073" y="1911069"/>
            <a:ext cx="364733" cy="534180"/>
          </a:xfrm>
          <a:prstGeom prst="downArrow">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881049" y="3717785"/>
            <a:ext cx="736099" cy="369332"/>
          </a:xfrm>
          <a:prstGeom prst="rect">
            <a:avLst/>
          </a:prstGeom>
          <a:noFill/>
        </p:spPr>
        <p:txBody>
          <a:bodyPr wrap="none" rtlCol="0">
            <a:spAutoFit/>
          </a:bodyPr>
          <a:lstStyle/>
          <a:p>
            <a:r>
              <a:rPr lang="en-US" dirty="0" smtClean="0"/>
              <a:t>FY13</a:t>
            </a:r>
            <a:endParaRPr lang="en-US" dirty="0"/>
          </a:p>
        </p:txBody>
      </p:sp>
      <p:sp>
        <p:nvSpPr>
          <p:cNvPr id="16" name="TextBox 15"/>
          <p:cNvSpPr txBox="1"/>
          <p:nvPr/>
        </p:nvSpPr>
        <p:spPr>
          <a:xfrm>
            <a:off x="5422086" y="3728331"/>
            <a:ext cx="736099" cy="369332"/>
          </a:xfrm>
          <a:prstGeom prst="rect">
            <a:avLst/>
          </a:prstGeom>
          <a:noFill/>
        </p:spPr>
        <p:txBody>
          <a:bodyPr wrap="none" rtlCol="0">
            <a:spAutoFit/>
          </a:bodyPr>
          <a:lstStyle/>
          <a:p>
            <a:r>
              <a:rPr lang="en-US" dirty="0" smtClean="0"/>
              <a:t>FY15</a:t>
            </a:r>
            <a:endParaRPr lang="en-US" dirty="0"/>
          </a:p>
        </p:txBody>
      </p:sp>
      <p:sp>
        <p:nvSpPr>
          <p:cNvPr id="17" name="TextBox 16"/>
          <p:cNvSpPr txBox="1"/>
          <p:nvPr/>
        </p:nvSpPr>
        <p:spPr>
          <a:xfrm>
            <a:off x="7287496" y="3728331"/>
            <a:ext cx="736099" cy="369332"/>
          </a:xfrm>
          <a:prstGeom prst="rect">
            <a:avLst/>
          </a:prstGeom>
          <a:noFill/>
        </p:spPr>
        <p:txBody>
          <a:bodyPr wrap="none" rtlCol="0">
            <a:spAutoFit/>
          </a:bodyPr>
          <a:lstStyle/>
          <a:p>
            <a:r>
              <a:rPr lang="en-US" dirty="0" smtClean="0"/>
              <a:t>FY16</a:t>
            </a:r>
            <a:endParaRPr lang="en-US" dirty="0"/>
          </a:p>
        </p:txBody>
      </p:sp>
      <p:cxnSp>
        <p:nvCxnSpPr>
          <p:cNvPr id="23" name="Straight Connector 22"/>
          <p:cNvCxnSpPr/>
          <p:nvPr/>
        </p:nvCxnSpPr>
        <p:spPr>
          <a:xfrm>
            <a:off x="1844877" y="3447230"/>
            <a:ext cx="0" cy="56597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4710510" y="3447233"/>
            <a:ext cx="0" cy="56596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a:off x="439888" y="3452641"/>
            <a:ext cx="6844" cy="560559"/>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6425718" y="3447229"/>
            <a:ext cx="0" cy="565971"/>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9041067" y="3447231"/>
            <a:ext cx="2" cy="47474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2927063" y="3737310"/>
            <a:ext cx="736099" cy="369332"/>
          </a:xfrm>
          <a:prstGeom prst="rect">
            <a:avLst/>
          </a:prstGeom>
          <a:noFill/>
        </p:spPr>
        <p:txBody>
          <a:bodyPr wrap="none" rtlCol="0">
            <a:spAutoFit/>
          </a:bodyPr>
          <a:lstStyle/>
          <a:p>
            <a:r>
              <a:rPr lang="en-US" dirty="0" smtClean="0"/>
              <a:t>FY14</a:t>
            </a:r>
            <a:endParaRPr lang="en-US" dirty="0"/>
          </a:p>
        </p:txBody>
      </p:sp>
      <p:sp>
        <p:nvSpPr>
          <p:cNvPr id="31" name="TextBox 30"/>
          <p:cNvSpPr txBox="1"/>
          <p:nvPr/>
        </p:nvSpPr>
        <p:spPr>
          <a:xfrm>
            <a:off x="1785787" y="4013200"/>
            <a:ext cx="1479892" cy="369332"/>
          </a:xfrm>
          <a:prstGeom prst="rect">
            <a:avLst/>
          </a:prstGeom>
          <a:noFill/>
        </p:spPr>
        <p:txBody>
          <a:bodyPr wrap="none" rtlCol="0">
            <a:spAutoFit/>
          </a:bodyPr>
          <a:lstStyle/>
          <a:p>
            <a:r>
              <a:rPr lang="en-US" dirty="0" smtClean="0"/>
              <a:t>Construction</a:t>
            </a:r>
            <a:endParaRPr lang="en-US" dirty="0"/>
          </a:p>
        </p:txBody>
      </p:sp>
      <p:sp>
        <p:nvSpPr>
          <p:cNvPr id="32" name="TextBox 31"/>
          <p:cNvSpPr txBox="1"/>
          <p:nvPr/>
        </p:nvSpPr>
        <p:spPr>
          <a:xfrm>
            <a:off x="6267850" y="4013200"/>
            <a:ext cx="1313180" cy="369332"/>
          </a:xfrm>
          <a:prstGeom prst="rect">
            <a:avLst/>
          </a:prstGeom>
          <a:noFill/>
        </p:spPr>
        <p:txBody>
          <a:bodyPr wrap="none" rtlCol="0">
            <a:spAutoFit/>
          </a:bodyPr>
          <a:lstStyle/>
          <a:p>
            <a:r>
              <a:rPr lang="en-US" dirty="0" smtClean="0"/>
              <a:t>Operations</a:t>
            </a:r>
          </a:p>
        </p:txBody>
      </p:sp>
      <p:sp>
        <p:nvSpPr>
          <p:cNvPr id="4" name="Left Brace 3"/>
          <p:cNvSpPr/>
          <p:nvPr/>
        </p:nvSpPr>
        <p:spPr>
          <a:xfrm rot="16200000">
            <a:off x="2241622" y="2259713"/>
            <a:ext cx="668866" cy="4268915"/>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Left Brace 4"/>
          <p:cNvSpPr/>
          <p:nvPr/>
        </p:nvSpPr>
        <p:spPr>
          <a:xfrm rot="16200000">
            <a:off x="6578218" y="2234927"/>
            <a:ext cx="641567" cy="4284134"/>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Down Arrow 32"/>
          <p:cNvSpPr/>
          <p:nvPr/>
        </p:nvSpPr>
        <p:spPr>
          <a:xfrm>
            <a:off x="1714125" y="2112651"/>
            <a:ext cx="364733" cy="534180"/>
          </a:xfrm>
          <a:prstGeom prst="downArrow">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1326261" y="1624004"/>
            <a:ext cx="1262554" cy="369332"/>
          </a:xfrm>
          <a:prstGeom prst="rect">
            <a:avLst/>
          </a:prstGeom>
        </p:spPr>
        <p:txBody>
          <a:bodyPr wrap="square">
            <a:spAutoFit/>
          </a:bodyPr>
          <a:lstStyle/>
          <a:p>
            <a:r>
              <a:rPr lang="en-US" b="1" dirty="0" smtClean="0">
                <a:solidFill>
                  <a:srgbClr val="FF0000"/>
                </a:solidFill>
              </a:rPr>
              <a:t>Funding</a:t>
            </a:r>
            <a:endParaRPr lang="en-US" b="1" dirty="0">
              <a:solidFill>
                <a:srgbClr val="FF0000"/>
              </a:solidFill>
            </a:endParaRPr>
          </a:p>
        </p:txBody>
      </p:sp>
      <p:sp>
        <p:nvSpPr>
          <p:cNvPr id="35" name="Rectangle 34"/>
          <p:cNvSpPr/>
          <p:nvPr/>
        </p:nvSpPr>
        <p:spPr>
          <a:xfrm>
            <a:off x="497874" y="5461397"/>
            <a:ext cx="2797237" cy="242230"/>
          </a:xfrm>
          <a:prstGeom prst="rect">
            <a:avLst/>
          </a:prstGeom>
          <a:solidFill>
            <a:schemeClr val="accent1">
              <a:alpha val="35000"/>
            </a:schemeClr>
          </a:solidFill>
          <a:effectLst>
            <a:reflection stA="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Construction</a:t>
            </a:r>
            <a:endParaRPr lang="en-US" dirty="0">
              <a:solidFill>
                <a:schemeClr val="tx1"/>
              </a:solidFill>
            </a:endParaRPr>
          </a:p>
        </p:txBody>
      </p:sp>
      <p:sp>
        <p:nvSpPr>
          <p:cNvPr id="36" name="Rectangle 35"/>
          <p:cNvSpPr/>
          <p:nvPr/>
        </p:nvSpPr>
        <p:spPr>
          <a:xfrm>
            <a:off x="3348114" y="5457372"/>
            <a:ext cx="966639" cy="242230"/>
          </a:xfrm>
          <a:prstGeom prst="rect">
            <a:avLst/>
          </a:prstGeom>
          <a:solidFill>
            <a:srgbClr val="FFCC66">
              <a:alpha val="35000"/>
            </a:srgbClr>
          </a:solidFill>
          <a:effectLst>
            <a:reflection stA="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Testing</a:t>
            </a:r>
            <a:endParaRPr lang="en-US" dirty="0">
              <a:solidFill>
                <a:schemeClr val="tx1"/>
              </a:solidFill>
            </a:endParaRPr>
          </a:p>
        </p:txBody>
      </p:sp>
      <p:sp>
        <p:nvSpPr>
          <p:cNvPr id="37" name="Rectangle 36"/>
          <p:cNvSpPr/>
          <p:nvPr/>
        </p:nvSpPr>
        <p:spPr>
          <a:xfrm>
            <a:off x="4392658" y="5450272"/>
            <a:ext cx="364276" cy="242230"/>
          </a:xfrm>
          <a:prstGeom prst="rect">
            <a:avLst/>
          </a:prstGeom>
          <a:solidFill>
            <a:srgbClr val="66FFFF">
              <a:alpha val="35000"/>
            </a:srgbClr>
          </a:solidFill>
          <a:effectLst>
            <a:reflection stA="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solidFill>
                  <a:schemeClr val="tx1"/>
                </a:solidFill>
              </a:rPr>
              <a:t>I&amp;C</a:t>
            </a:r>
            <a:endParaRPr lang="en-US" sz="800" dirty="0">
              <a:solidFill>
                <a:schemeClr val="tx1"/>
              </a:solidFill>
            </a:endParaRPr>
          </a:p>
        </p:txBody>
      </p:sp>
      <p:sp>
        <p:nvSpPr>
          <p:cNvPr id="38" name="TextBox 37"/>
          <p:cNvSpPr txBox="1"/>
          <p:nvPr/>
        </p:nvSpPr>
        <p:spPr>
          <a:xfrm>
            <a:off x="1249096" y="5707709"/>
            <a:ext cx="891591" cy="338554"/>
          </a:xfrm>
          <a:prstGeom prst="rect">
            <a:avLst/>
          </a:prstGeom>
          <a:noFill/>
        </p:spPr>
        <p:txBody>
          <a:bodyPr wrap="none" rtlCol="0">
            <a:spAutoFit/>
          </a:bodyPr>
          <a:lstStyle/>
          <a:p>
            <a:r>
              <a:rPr lang="en-US" sz="1600" dirty="0" smtClean="0"/>
              <a:t>Stage 1</a:t>
            </a:r>
            <a:endParaRPr lang="en-US" sz="1600" dirty="0"/>
          </a:p>
        </p:txBody>
      </p:sp>
      <p:sp>
        <p:nvSpPr>
          <p:cNvPr id="39" name="TextBox 38"/>
          <p:cNvSpPr txBox="1"/>
          <p:nvPr/>
        </p:nvSpPr>
        <p:spPr>
          <a:xfrm>
            <a:off x="3385637" y="5731249"/>
            <a:ext cx="891591" cy="338554"/>
          </a:xfrm>
          <a:prstGeom prst="rect">
            <a:avLst/>
          </a:prstGeom>
          <a:noFill/>
        </p:spPr>
        <p:txBody>
          <a:bodyPr wrap="none" rtlCol="0">
            <a:spAutoFit/>
          </a:bodyPr>
          <a:lstStyle/>
          <a:p>
            <a:r>
              <a:rPr lang="en-US" sz="1600" dirty="0" smtClean="0"/>
              <a:t>Stage 2</a:t>
            </a:r>
            <a:endParaRPr lang="en-US" sz="1600" dirty="0"/>
          </a:p>
        </p:txBody>
      </p:sp>
      <p:sp>
        <p:nvSpPr>
          <p:cNvPr id="40" name="TextBox 39"/>
          <p:cNvSpPr txBox="1"/>
          <p:nvPr/>
        </p:nvSpPr>
        <p:spPr>
          <a:xfrm>
            <a:off x="4125472" y="6082179"/>
            <a:ext cx="891591" cy="338554"/>
          </a:xfrm>
          <a:prstGeom prst="rect">
            <a:avLst/>
          </a:prstGeom>
          <a:noFill/>
        </p:spPr>
        <p:txBody>
          <a:bodyPr wrap="none" rtlCol="0">
            <a:spAutoFit/>
          </a:bodyPr>
          <a:lstStyle/>
          <a:p>
            <a:r>
              <a:rPr lang="en-US" sz="1600" dirty="0" smtClean="0"/>
              <a:t>Stage 3</a:t>
            </a:r>
            <a:endParaRPr lang="en-US" sz="1600" dirty="0"/>
          </a:p>
        </p:txBody>
      </p:sp>
      <p:sp>
        <p:nvSpPr>
          <p:cNvPr id="42" name="TextBox 41"/>
          <p:cNvSpPr txBox="1"/>
          <p:nvPr/>
        </p:nvSpPr>
        <p:spPr>
          <a:xfrm>
            <a:off x="5082356" y="5718063"/>
            <a:ext cx="891591" cy="338554"/>
          </a:xfrm>
          <a:prstGeom prst="rect">
            <a:avLst/>
          </a:prstGeom>
          <a:noFill/>
        </p:spPr>
        <p:txBody>
          <a:bodyPr wrap="none" rtlCol="0">
            <a:spAutoFit/>
          </a:bodyPr>
          <a:lstStyle/>
          <a:p>
            <a:r>
              <a:rPr lang="en-US" sz="1600" dirty="0" smtClean="0"/>
              <a:t>Stage 4</a:t>
            </a:r>
            <a:endParaRPr lang="en-US" sz="1600" dirty="0"/>
          </a:p>
        </p:txBody>
      </p:sp>
      <p:sp>
        <p:nvSpPr>
          <p:cNvPr id="18" name="Rectangle 17"/>
          <p:cNvSpPr/>
          <p:nvPr/>
        </p:nvSpPr>
        <p:spPr>
          <a:xfrm>
            <a:off x="2998496" y="4934922"/>
            <a:ext cx="3147016" cy="369332"/>
          </a:xfrm>
          <a:prstGeom prst="rect">
            <a:avLst/>
          </a:prstGeom>
        </p:spPr>
        <p:txBody>
          <a:bodyPr wrap="none">
            <a:spAutoFit/>
          </a:bodyPr>
          <a:lstStyle/>
          <a:p>
            <a:pPr algn="ctr"/>
            <a:r>
              <a:rPr lang="en-US" dirty="0" smtClean="0"/>
              <a:t>Installation &amp; Commissioning</a:t>
            </a:r>
            <a:endParaRPr lang="en-US" dirty="0"/>
          </a:p>
        </p:txBody>
      </p:sp>
      <p:cxnSp>
        <p:nvCxnSpPr>
          <p:cNvPr id="20" name="Straight Connector 19"/>
          <p:cNvCxnSpPr>
            <a:stCxn id="37" idx="0"/>
            <a:endCxn id="18" idx="2"/>
          </p:cNvCxnSpPr>
          <p:nvPr/>
        </p:nvCxnSpPr>
        <p:spPr>
          <a:xfrm flipH="1" flipV="1">
            <a:off x="4572004" y="5304254"/>
            <a:ext cx="2792" cy="146018"/>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a:stCxn id="37" idx="2"/>
            <a:endCxn id="40" idx="0"/>
          </p:cNvCxnSpPr>
          <p:nvPr/>
        </p:nvCxnSpPr>
        <p:spPr>
          <a:xfrm flipH="1">
            <a:off x="4571268" y="5692502"/>
            <a:ext cx="3528" cy="389677"/>
          </a:xfrm>
          <a:prstGeom prst="line">
            <a:avLst/>
          </a:prstGeom>
        </p:spPr>
        <p:style>
          <a:lnRef idx="1">
            <a:schemeClr val="accent1"/>
          </a:lnRef>
          <a:fillRef idx="0">
            <a:schemeClr val="accent1"/>
          </a:fillRef>
          <a:effectRef idx="0">
            <a:schemeClr val="accent1"/>
          </a:effectRef>
          <a:fontRef idx="minor">
            <a:schemeClr val="tx1"/>
          </a:fontRef>
        </p:style>
      </p:cxnSp>
      <p:sp>
        <p:nvSpPr>
          <p:cNvPr id="50" name="Rectangle 49"/>
          <p:cNvSpPr/>
          <p:nvPr/>
        </p:nvSpPr>
        <p:spPr>
          <a:xfrm>
            <a:off x="4834396" y="5450272"/>
            <a:ext cx="1502448" cy="242230"/>
          </a:xfrm>
          <a:prstGeom prst="rect">
            <a:avLst/>
          </a:prstGeom>
          <a:solidFill>
            <a:srgbClr val="00FF00">
              <a:alpha val="34902"/>
            </a:srgbClr>
          </a:solidFill>
          <a:effectLst>
            <a:reflection stA="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Data Run</a:t>
            </a:r>
            <a:endParaRPr lang="en-US" dirty="0">
              <a:solidFill>
                <a:schemeClr val="tx1"/>
              </a:solidFill>
            </a:endParaRPr>
          </a:p>
        </p:txBody>
      </p:sp>
      <p:sp>
        <p:nvSpPr>
          <p:cNvPr id="51" name="Rectangle 50"/>
          <p:cNvSpPr/>
          <p:nvPr/>
        </p:nvSpPr>
        <p:spPr>
          <a:xfrm>
            <a:off x="6489244" y="5450272"/>
            <a:ext cx="2407728" cy="242230"/>
          </a:xfrm>
          <a:prstGeom prst="rect">
            <a:avLst/>
          </a:prstGeom>
          <a:solidFill>
            <a:schemeClr val="bg1">
              <a:alpha val="34902"/>
            </a:schemeClr>
          </a:solidFill>
          <a:effectLst>
            <a:reflection stA="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Analysis</a:t>
            </a:r>
            <a:endParaRPr lang="en-US" dirty="0">
              <a:solidFill>
                <a:schemeClr val="tx1"/>
              </a:solidFill>
            </a:endParaRPr>
          </a:p>
        </p:txBody>
      </p:sp>
    </p:spTree>
    <p:extLst>
      <p:ext uri="{BB962C8B-B14F-4D97-AF65-F5344CB8AC3E}">
        <p14:creationId xmlns:p14="http://schemas.microsoft.com/office/powerpoint/2010/main" val="21471295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7</a:t>
            </a:fld>
            <a:endParaRPr lang="en-US" dirty="0"/>
          </a:p>
        </p:txBody>
      </p:sp>
      <p:sp>
        <p:nvSpPr>
          <p:cNvPr id="3" name="Title 2"/>
          <p:cNvSpPr>
            <a:spLocks noGrp="1"/>
          </p:cNvSpPr>
          <p:nvPr>
            <p:ph type="title"/>
          </p:nvPr>
        </p:nvSpPr>
        <p:spPr/>
        <p:txBody>
          <a:bodyPr/>
          <a:lstStyle/>
          <a:p>
            <a:r>
              <a:rPr lang="en-US" dirty="0" smtClean="0"/>
              <a:t>Schedule Drivers – </a:t>
            </a:r>
            <a:r>
              <a:rPr lang="en-US" dirty="0" smtClean="0"/>
              <a:t>Endgame Milestones</a:t>
            </a:r>
            <a:endParaRPr lang="en-US" dirty="0"/>
          </a:p>
        </p:txBody>
      </p:sp>
      <p:sp>
        <p:nvSpPr>
          <p:cNvPr id="6" name="Chevron 5"/>
          <p:cNvSpPr/>
          <p:nvPr/>
        </p:nvSpPr>
        <p:spPr>
          <a:xfrm>
            <a:off x="439888" y="2747785"/>
            <a:ext cx="4196993" cy="652409"/>
          </a:xfrm>
          <a:prstGeom prst="chevron">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HPS Construction</a:t>
            </a:r>
            <a:endParaRPr lang="en-US" dirty="0">
              <a:solidFill>
                <a:schemeClr val="tx1"/>
              </a:solidFill>
            </a:endParaRPr>
          </a:p>
        </p:txBody>
      </p:sp>
      <p:sp>
        <p:nvSpPr>
          <p:cNvPr id="7" name="Chevron 6"/>
          <p:cNvSpPr/>
          <p:nvPr/>
        </p:nvSpPr>
        <p:spPr>
          <a:xfrm>
            <a:off x="4672837" y="2747783"/>
            <a:ext cx="1825567" cy="652409"/>
          </a:xfrm>
          <a:prstGeom prst="chevron">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Data Runs</a:t>
            </a:r>
            <a:endParaRPr lang="en-US" dirty="0">
              <a:solidFill>
                <a:schemeClr val="tx1"/>
              </a:solidFill>
            </a:endParaRPr>
          </a:p>
        </p:txBody>
      </p:sp>
      <p:sp>
        <p:nvSpPr>
          <p:cNvPr id="8" name="Chevron 7"/>
          <p:cNvSpPr/>
          <p:nvPr/>
        </p:nvSpPr>
        <p:spPr>
          <a:xfrm>
            <a:off x="6421348" y="2747785"/>
            <a:ext cx="2664240" cy="652409"/>
          </a:xfrm>
          <a:prstGeom prst="chevron">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Analysis</a:t>
            </a:r>
            <a:endParaRPr lang="en-US" dirty="0">
              <a:solidFill>
                <a:schemeClr val="tx1"/>
              </a:solidFill>
            </a:endParaRPr>
          </a:p>
        </p:txBody>
      </p:sp>
      <p:sp>
        <p:nvSpPr>
          <p:cNvPr id="9" name="TextBox 8"/>
          <p:cNvSpPr txBox="1"/>
          <p:nvPr/>
        </p:nvSpPr>
        <p:spPr>
          <a:xfrm>
            <a:off x="265697" y="2296260"/>
            <a:ext cx="890052" cy="369332"/>
          </a:xfrm>
          <a:prstGeom prst="rect">
            <a:avLst/>
          </a:prstGeom>
          <a:noFill/>
        </p:spPr>
        <p:txBody>
          <a:bodyPr wrap="none" rtlCol="0">
            <a:spAutoFit/>
          </a:bodyPr>
          <a:lstStyle/>
          <a:p>
            <a:r>
              <a:rPr lang="en-US" u="sng" dirty="0" smtClean="0"/>
              <a:t>Mar.13</a:t>
            </a:r>
            <a:endParaRPr lang="en-US" u="sng" dirty="0"/>
          </a:p>
        </p:txBody>
      </p:sp>
      <p:sp>
        <p:nvSpPr>
          <p:cNvPr id="10" name="TextBox 9"/>
          <p:cNvSpPr txBox="1"/>
          <p:nvPr/>
        </p:nvSpPr>
        <p:spPr>
          <a:xfrm>
            <a:off x="4167333" y="2279767"/>
            <a:ext cx="907621" cy="369332"/>
          </a:xfrm>
          <a:prstGeom prst="rect">
            <a:avLst/>
          </a:prstGeom>
          <a:noFill/>
        </p:spPr>
        <p:txBody>
          <a:bodyPr wrap="none" rtlCol="0">
            <a:spAutoFit/>
          </a:bodyPr>
          <a:lstStyle/>
          <a:p>
            <a:r>
              <a:rPr lang="en-US" u="sng" dirty="0" smtClean="0"/>
              <a:t>Oct.’14</a:t>
            </a:r>
            <a:endParaRPr lang="en-US" u="sng" dirty="0"/>
          </a:p>
        </p:txBody>
      </p:sp>
      <p:sp>
        <p:nvSpPr>
          <p:cNvPr id="11" name="TextBox 10"/>
          <p:cNvSpPr txBox="1"/>
          <p:nvPr/>
        </p:nvSpPr>
        <p:spPr>
          <a:xfrm>
            <a:off x="5883669" y="2285181"/>
            <a:ext cx="975460" cy="369332"/>
          </a:xfrm>
          <a:prstGeom prst="rect">
            <a:avLst/>
          </a:prstGeom>
          <a:noFill/>
        </p:spPr>
        <p:txBody>
          <a:bodyPr wrap="none" rtlCol="0">
            <a:spAutoFit/>
          </a:bodyPr>
          <a:lstStyle/>
          <a:p>
            <a:r>
              <a:rPr lang="en-US" dirty="0" smtClean="0"/>
              <a:t>May.’15</a:t>
            </a:r>
            <a:endParaRPr lang="en-US" dirty="0"/>
          </a:p>
        </p:txBody>
      </p:sp>
      <p:sp>
        <p:nvSpPr>
          <p:cNvPr id="12" name="TextBox 11"/>
          <p:cNvSpPr txBox="1"/>
          <p:nvPr/>
        </p:nvSpPr>
        <p:spPr>
          <a:xfrm>
            <a:off x="7930041" y="2279767"/>
            <a:ext cx="966931" cy="369332"/>
          </a:xfrm>
          <a:prstGeom prst="rect">
            <a:avLst/>
          </a:prstGeom>
          <a:noFill/>
        </p:spPr>
        <p:txBody>
          <a:bodyPr wrap="none" rtlCol="0">
            <a:spAutoFit/>
          </a:bodyPr>
          <a:lstStyle/>
          <a:p>
            <a:r>
              <a:rPr lang="en-US" dirty="0" smtClean="0"/>
              <a:t>Sep.’16</a:t>
            </a:r>
            <a:endParaRPr lang="en-US" dirty="0"/>
          </a:p>
        </p:txBody>
      </p:sp>
      <p:sp>
        <p:nvSpPr>
          <p:cNvPr id="13" name="Rectangle 12"/>
          <p:cNvSpPr/>
          <p:nvPr/>
        </p:nvSpPr>
        <p:spPr>
          <a:xfrm>
            <a:off x="3572102" y="1440136"/>
            <a:ext cx="4121407" cy="369332"/>
          </a:xfrm>
          <a:prstGeom prst="rect">
            <a:avLst/>
          </a:prstGeom>
        </p:spPr>
        <p:txBody>
          <a:bodyPr wrap="square">
            <a:spAutoFit/>
          </a:bodyPr>
          <a:lstStyle/>
          <a:p>
            <a:r>
              <a:rPr lang="en-US" b="1" dirty="0" smtClean="0">
                <a:solidFill>
                  <a:srgbClr val="FF0000"/>
                </a:solidFill>
              </a:rPr>
              <a:t>Early </a:t>
            </a:r>
            <a:r>
              <a:rPr lang="en-US" b="1" dirty="0">
                <a:solidFill>
                  <a:srgbClr val="FF0000"/>
                </a:solidFill>
              </a:rPr>
              <a:t>Physics Window </a:t>
            </a:r>
            <a:r>
              <a:rPr lang="en-US" b="1" dirty="0" smtClean="0">
                <a:solidFill>
                  <a:srgbClr val="FF0000"/>
                </a:solidFill>
              </a:rPr>
              <a:t>Opportunity</a:t>
            </a:r>
            <a:endParaRPr lang="en-US" b="1" dirty="0">
              <a:solidFill>
                <a:srgbClr val="FF0000"/>
              </a:solidFill>
            </a:endParaRPr>
          </a:p>
        </p:txBody>
      </p:sp>
      <p:sp>
        <p:nvSpPr>
          <p:cNvPr id="14" name="Down Arrow 13"/>
          <p:cNvSpPr/>
          <p:nvPr/>
        </p:nvSpPr>
        <p:spPr>
          <a:xfrm>
            <a:off x="5268073" y="1911069"/>
            <a:ext cx="364733" cy="534180"/>
          </a:xfrm>
          <a:prstGeom prst="downArrow">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881049" y="3717785"/>
            <a:ext cx="736099" cy="369332"/>
          </a:xfrm>
          <a:prstGeom prst="rect">
            <a:avLst/>
          </a:prstGeom>
          <a:noFill/>
        </p:spPr>
        <p:txBody>
          <a:bodyPr wrap="none" rtlCol="0">
            <a:spAutoFit/>
          </a:bodyPr>
          <a:lstStyle/>
          <a:p>
            <a:r>
              <a:rPr lang="en-US" dirty="0" smtClean="0"/>
              <a:t>FY13</a:t>
            </a:r>
            <a:endParaRPr lang="en-US" dirty="0"/>
          </a:p>
        </p:txBody>
      </p:sp>
      <p:sp>
        <p:nvSpPr>
          <p:cNvPr id="16" name="TextBox 15"/>
          <p:cNvSpPr txBox="1"/>
          <p:nvPr/>
        </p:nvSpPr>
        <p:spPr>
          <a:xfrm>
            <a:off x="5422086" y="3728331"/>
            <a:ext cx="736099" cy="369332"/>
          </a:xfrm>
          <a:prstGeom prst="rect">
            <a:avLst/>
          </a:prstGeom>
          <a:noFill/>
        </p:spPr>
        <p:txBody>
          <a:bodyPr wrap="none" rtlCol="0">
            <a:spAutoFit/>
          </a:bodyPr>
          <a:lstStyle/>
          <a:p>
            <a:r>
              <a:rPr lang="en-US" dirty="0" smtClean="0"/>
              <a:t>FY15</a:t>
            </a:r>
            <a:endParaRPr lang="en-US" dirty="0"/>
          </a:p>
        </p:txBody>
      </p:sp>
      <p:sp>
        <p:nvSpPr>
          <p:cNvPr id="17" name="TextBox 16"/>
          <p:cNvSpPr txBox="1"/>
          <p:nvPr/>
        </p:nvSpPr>
        <p:spPr>
          <a:xfrm>
            <a:off x="7287496" y="3728331"/>
            <a:ext cx="736099" cy="369332"/>
          </a:xfrm>
          <a:prstGeom prst="rect">
            <a:avLst/>
          </a:prstGeom>
          <a:noFill/>
        </p:spPr>
        <p:txBody>
          <a:bodyPr wrap="none" rtlCol="0">
            <a:spAutoFit/>
          </a:bodyPr>
          <a:lstStyle/>
          <a:p>
            <a:r>
              <a:rPr lang="en-US" dirty="0" smtClean="0"/>
              <a:t>FY16</a:t>
            </a:r>
            <a:endParaRPr lang="en-US" dirty="0"/>
          </a:p>
        </p:txBody>
      </p:sp>
      <p:cxnSp>
        <p:nvCxnSpPr>
          <p:cNvPr id="23" name="Straight Connector 22"/>
          <p:cNvCxnSpPr/>
          <p:nvPr/>
        </p:nvCxnSpPr>
        <p:spPr>
          <a:xfrm>
            <a:off x="1844877" y="3447230"/>
            <a:ext cx="0" cy="56597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4710510" y="3447233"/>
            <a:ext cx="0" cy="56596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a:off x="439888" y="3452641"/>
            <a:ext cx="6844" cy="560559"/>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6425718" y="3447229"/>
            <a:ext cx="0" cy="565971"/>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9041067" y="3447231"/>
            <a:ext cx="2" cy="47474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2927063" y="3737310"/>
            <a:ext cx="736099" cy="369332"/>
          </a:xfrm>
          <a:prstGeom prst="rect">
            <a:avLst/>
          </a:prstGeom>
          <a:noFill/>
        </p:spPr>
        <p:txBody>
          <a:bodyPr wrap="none" rtlCol="0">
            <a:spAutoFit/>
          </a:bodyPr>
          <a:lstStyle/>
          <a:p>
            <a:r>
              <a:rPr lang="en-US" dirty="0" smtClean="0"/>
              <a:t>FY14</a:t>
            </a:r>
            <a:endParaRPr lang="en-US" dirty="0"/>
          </a:p>
        </p:txBody>
      </p:sp>
      <p:sp>
        <p:nvSpPr>
          <p:cNvPr id="31" name="TextBox 30"/>
          <p:cNvSpPr txBox="1"/>
          <p:nvPr/>
        </p:nvSpPr>
        <p:spPr>
          <a:xfrm>
            <a:off x="1785787" y="4013200"/>
            <a:ext cx="1479892" cy="369332"/>
          </a:xfrm>
          <a:prstGeom prst="rect">
            <a:avLst/>
          </a:prstGeom>
          <a:noFill/>
        </p:spPr>
        <p:txBody>
          <a:bodyPr wrap="none" rtlCol="0">
            <a:spAutoFit/>
          </a:bodyPr>
          <a:lstStyle/>
          <a:p>
            <a:r>
              <a:rPr lang="en-US" dirty="0" smtClean="0"/>
              <a:t>Construction</a:t>
            </a:r>
            <a:endParaRPr lang="en-US" dirty="0"/>
          </a:p>
        </p:txBody>
      </p:sp>
      <p:sp>
        <p:nvSpPr>
          <p:cNvPr id="32" name="TextBox 31"/>
          <p:cNvSpPr txBox="1"/>
          <p:nvPr/>
        </p:nvSpPr>
        <p:spPr>
          <a:xfrm>
            <a:off x="6267850" y="4013200"/>
            <a:ext cx="1313180" cy="369332"/>
          </a:xfrm>
          <a:prstGeom prst="rect">
            <a:avLst/>
          </a:prstGeom>
          <a:noFill/>
        </p:spPr>
        <p:txBody>
          <a:bodyPr wrap="none" rtlCol="0">
            <a:spAutoFit/>
          </a:bodyPr>
          <a:lstStyle/>
          <a:p>
            <a:r>
              <a:rPr lang="en-US" dirty="0" smtClean="0"/>
              <a:t>Operations</a:t>
            </a:r>
          </a:p>
        </p:txBody>
      </p:sp>
      <p:sp>
        <p:nvSpPr>
          <p:cNvPr id="4" name="Left Brace 3"/>
          <p:cNvSpPr/>
          <p:nvPr/>
        </p:nvSpPr>
        <p:spPr>
          <a:xfrm rot="16200000">
            <a:off x="2241622" y="2259713"/>
            <a:ext cx="668866" cy="4268915"/>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Left Brace 4"/>
          <p:cNvSpPr/>
          <p:nvPr/>
        </p:nvSpPr>
        <p:spPr>
          <a:xfrm rot="16200000">
            <a:off x="6578218" y="2234927"/>
            <a:ext cx="641567" cy="4284134"/>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5-Point Star 18"/>
          <p:cNvSpPr/>
          <p:nvPr/>
        </p:nvSpPr>
        <p:spPr>
          <a:xfrm>
            <a:off x="4231617" y="4746609"/>
            <a:ext cx="401425" cy="346833"/>
          </a:xfrm>
          <a:prstGeom prst="star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1" name="5-Point Star 40"/>
          <p:cNvSpPr/>
          <p:nvPr/>
        </p:nvSpPr>
        <p:spPr>
          <a:xfrm>
            <a:off x="6096979" y="4699323"/>
            <a:ext cx="401425" cy="346833"/>
          </a:xfrm>
          <a:prstGeom prst="star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3035016" y="4781524"/>
            <a:ext cx="1284326" cy="276999"/>
          </a:xfrm>
          <a:prstGeom prst="rect">
            <a:avLst/>
          </a:prstGeom>
          <a:noFill/>
        </p:spPr>
        <p:txBody>
          <a:bodyPr wrap="none" rtlCol="0">
            <a:spAutoFit/>
          </a:bodyPr>
          <a:lstStyle/>
          <a:p>
            <a:r>
              <a:rPr lang="en-US" sz="1200" dirty="0" smtClean="0"/>
              <a:t>End Milestone 1</a:t>
            </a:r>
            <a:endParaRPr lang="en-US" sz="1200" dirty="0"/>
          </a:p>
        </p:txBody>
      </p:sp>
      <p:sp>
        <p:nvSpPr>
          <p:cNvPr id="43" name="TextBox 42"/>
          <p:cNvSpPr txBox="1"/>
          <p:nvPr/>
        </p:nvSpPr>
        <p:spPr>
          <a:xfrm>
            <a:off x="4840191" y="4785163"/>
            <a:ext cx="1284326" cy="276999"/>
          </a:xfrm>
          <a:prstGeom prst="rect">
            <a:avLst/>
          </a:prstGeom>
          <a:noFill/>
        </p:spPr>
        <p:txBody>
          <a:bodyPr wrap="none" rtlCol="0">
            <a:spAutoFit/>
          </a:bodyPr>
          <a:lstStyle/>
          <a:p>
            <a:r>
              <a:rPr lang="en-US" sz="1200" dirty="0" smtClean="0"/>
              <a:t>End Milestone 2</a:t>
            </a:r>
            <a:endParaRPr lang="en-US" sz="1200" dirty="0"/>
          </a:p>
        </p:txBody>
      </p:sp>
      <p:sp>
        <p:nvSpPr>
          <p:cNvPr id="22" name="Rectangle 21"/>
          <p:cNvSpPr/>
          <p:nvPr/>
        </p:nvSpPr>
        <p:spPr>
          <a:xfrm>
            <a:off x="138513" y="5587446"/>
            <a:ext cx="3796489" cy="830997"/>
          </a:xfrm>
          <a:prstGeom prst="rect">
            <a:avLst/>
          </a:prstGeom>
        </p:spPr>
        <p:txBody>
          <a:bodyPr wrap="square">
            <a:spAutoFit/>
          </a:bodyPr>
          <a:lstStyle/>
          <a:p>
            <a:r>
              <a:rPr lang="en-US" sz="1600" dirty="0" smtClean="0"/>
              <a:t>End Construction: “Installation </a:t>
            </a:r>
            <a:r>
              <a:rPr lang="en-US" sz="1600" dirty="0"/>
              <a:t>and the commissioning of HPS on the beamline, </a:t>
            </a:r>
            <a:r>
              <a:rPr lang="en-US" sz="1600" dirty="0" smtClean="0"/>
              <a:t>no beam”. </a:t>
            </a:r>
            <a:r>
              <a:rPr lang="en-US" sz="1600" dirty="0" smtClean="0">
                <a:solidFill>
                  <a:srgbClr val="FF0000"/>
                </a:solidFill>
              </a:rPr>
              <a:t>September 30 ’14</a:t>
            </a:r>
            <a:endParaRPr lang="en-US" sz="1600" dirty="0">
              <a:solidFill>
                <a:srgbClr val="FF0000"/>
              </a:solidFill>
            </a:endParaRPr>
          </a:p>
        </p:txBody>
      </p:sp>
      <p:sp>
        <p:nvSpPr>
          <p:cNvPr id="24" name="Rectangle 23"/>
          <p:cNvSpPr/>
          <p:nvPr/>
        </p:nvSpPr>
        <p:spPr>
          <a:xfrm>
            <a:off x="4469069" y="5710556"/>
            <a:ext cx="4572000" cy="584775"/>
          </a:xfrm>
          <a:prstGeom prst="rect">
            <a:avLst/>
          </a:prstGeom>
        </p:spPr>
        <p:txBody>
          <a:bodyPr>
            <a:spAutoFit/>
          </a:bodyPr>
          <a:lstStyle/>
          <a:p>
            <a:r>
              <a:rPr lang="en-US" sz="1600" dirty="0" smtClean="0"/>
              <a:t>End of Data Runs : Data </a:t>
            </a:r>
            <a:r>
              <a:rPr lang="en-US" sz="1600" dirty="0"/>
              <a:t>Runs at 1.1, 2.2 and 6.6 </a:t>
            </a:r>
            <a:r>
              <a:rPr lang="en-US" sz="1600" dirty="0" err="1" smtClean="0"/>
              <a:t>GeV</a:t>
            </a:r>
            <a:r>
              <a:rPr lang="en-US" sz="1600" dirty="0" smtClean="0"/>
              <a:t>. </a:t>
            </a:r>
            <a:r>
              <a:rPr lang="en-US" sz="1600" dirty="0" smtClean="0">
                <a:solidFill>
                  <a:srgbClr val="FF0000"/>
                </a:solidFill>
              </a:rPr>
              <a:t>March 31’15 </a:t>
            </a:r>
            <a:endParaRPr lang="en-US" sz="1600" dirty="0">
              <a:solidFill>
                <a:srgbClr val="FF0000"/>
              </a:solidFill>
            </a:endParaRPr>
          </a:p>
        </p:txBody>
      </p:sp>
      <p:cxnSp>
        <p:nvCxnSpPr>
          <p:cNvPr id="44" name="Elbow Connector 43"/>
          <p:cNvCxnSpPr>
            <a:stCxn id="22" idx="0"/>
            <a:endCxn id="21" idx="2"/>
          </p:cNvCxnSpPr>
          <p:nvPr/>
        </p:nvCxnSpPr>
        <p:spPr>
          <a:xfrm rot="5400000" flipH="1" flipV="1">
            <a:off x="2592507" y="4502775"/>
            <a:ext cx="528923" cy="1640421"/>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7" name="Elbow Connector 46"/>
          <p:cNvCxnSpPr>
            <a:stCxn id="24" idx="0"/>
            <a:endCxn id="43" idx="2"/>
          </p:cNvCxnSpPr>
          <p:nvPr/>
        </p:nvCxnSpPr>
        <p:spPr>
          <a:xfrm rot="16200000" flipV="1">
            <a:off x="5794515" y="4750001"/>
            <a:ext cx="648394" cy="1272715"/>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sp>
        <p:nvSpPr>
          <p:cNvPr id="52" name="Down Arrow 51"/>
          <p:cNvSpPr/>
          <p:nvPr/>
        </p:nvSpPr>
        <p:spPr>
          <a:xfrm>
            <a:off x="1714125" y="2112651"/>
            <a:ext cx="364733" cy="534180"/>
          </a:xfrm>
          <a:prstGeom prst="downArrow">
            <a:avLst/>
          </a:prstGeom>
          <a:solidFill>
            <a:srgbClr val="0070C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p:cNvSpPr/>
          <p:nvPr/>
        </p:nvSpPr>
        <p:spPr>
          <a:xfrm>
            <a:off x="1326261" y="1624004"/>
            <a:ext cx="1262554" cy="369332"/>
          </a:xfrm>
          <a:prstGeom prst="rect">
            <a:avLst/>
          </a:prstGeom>
        </p:spPr>
        <p:txBody>
          <a:bodyPr wrap="square">
            <a:spAutoFit/>
          </a:bodyPr>
          <a:lstStyle/>
          <a:p>
            <a:r>
              <a:rPr lang="en-US" b="1" dirty="0" smtClean="0">
                <a:solidFill>
                  <a:srgbClr val="FF0000"/>
                </a:solidFill>
              </a:rPr>
              <a:t>Funding</a:t>
            </a:r>
            <a:endParaRPr lang="en-US" b="1" dirty="0">
              <a:solidFill>
                <a:srgbClr val="FF0000"/>
              </a:solidFill>
            </a:endParaRPr>
          </a:p>
        </p:txBody>
      </p:sp>
    </p:spTree>
    <p:extLst>
      <p:ext uri="{BB962C8B-B14F-4D97-AF65-F5344CB8AC3E}">
        <p14:creationId xmlns:p14="http://schemas.microsoft.com/office/powerpoint/2010/main" val="28803103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8</a:t>
            </a:fld>
            <a:endParaRPr lang="en-US" dirty="0"/>
          </a:p>
        </p:txBody>
      </p:sp>
      <p:sp>
        <p:nvSpPr>
          <p:cNvPr id="3" name="Title 2"/>
          <p:cNvSpPr>
            <a:spLocks noGrp="1"/>
          </p:cNvSpPr>
          <p:nvPr>
            <p:ph type="title"/>
          </p:nvPr>
        </p:nvSpPr>
        <p:spPr/>
        <p:txBody>
          <a:bodyPr/>
          <a:lstStyle/>
          <a:p>
            <a:r>
              <a:rPr lang="en-US" dirty="0" smtClean="0"/>
              <a:t>HPS Master Schedule – Staging Plan</a:t>
            </a:r>
            <a:endParaRPr lang="en-US" dirty="0"/>
          </a:p>
        </p:txBody>
      </p:sp>
      <p:pic>
        <p:nvPicPr>
          <p:cNvPr id="21" name="Picture 20"/>
          <p:cNvPicPr>
            <a:picLocks noChangeAspect="1"/>
          </p:cNvPicPr>
          <p:nvPr/>
        </p:nvPicPr>
        <p:blipFill rotWithShape="1">
          <a:blip r:embed="rId2">
            <a:extLst>
              <a:ext uri="{28A0092B-C50C-407E-A947-70E740481C1C}">
                <a14:useLocalDpi xmlns:a14="http://schemas.microsoft.com/office/drawing/2010/main" val="0"/>
              </a:ext>
            </a:extLst>
          </a:blip>
          <a:srcRect r="32796"/>
          <a:stretch/>
        </p:blipFill>
        <p:spPr>
          <a:xfrm>
            <a:off x="143835" y="1243172"/>
            <a:ext cx="4566863" cy="5532818"/>
          </a:xfrm>
          <a:prstGeom prst="rect">
            <a:avLst/>
          </a:prstGeom>
        </p:spPr>
      </p:pic>
      <p:pic>
        <p:nvPicPr>
          <p:cNvPr id="22" name="Picture 21"/>
          <p:cNvPicPr>
            <a:picLocks noChangeAspect="1"/>
          </p:cNvPicPr>
          <p:nvPr/>
        </p:nvPicPr>
        <p:blipFill rotWithShape="1">
          <a:blip r:embed="rId3">
            <a:extLst>
              <a:ext uri="{28A0092B-C50C-407E-A947-70E740481C1C}">
                <a14:useLocalDpi xmlns:a14="http://schemas.microsoft.com/office/drawing/2010/main" val="0"/>
              </a:ext>
            </a:extLst>
          </a:blip>
          <a:srcRect r="32809"/>
          <a:stretch/>
        </p:blipFill>
        <p:spPr>
          <a:xfrm>
            <a:off x="4807483" y="1289977"/>
            <a:ext cx="4336517" cy="3652464"/>
          </a:xfrm>
          <a:prstGeom prst="rect">
            <a:avLst/>
          </a:prstGeom>
        </p:spPr>
      </p:pic>
      <p:sp>
        <p:nvSpPr>
          <p:cNvPr id="33" name="Rectangle 32"/>
          <p:cNvSpPr/>
          <p:nvPr/>
        </p:nvSpPr>
        <p:spPr>
          <a:xfrm>
            <a:off x="3594724" y="3845005"/>
            <a:ext cx="1224271" cy="646331"/>
          </a:xfrm>
          <a:prstGeom prst="rect">
            <a:avLst/>
          </a:prstGeom>
        </p:spPr>
        <p:txBody>
          <a:bodyPr wrap="square">
            <a:spAutoFit/>
          </a:bodyPr>
          <a:lstStyle/>
          <a:p>
            <a:pPr algn="ctr"/>
            <a:r>
              <a:rPr lang="en-US" sz="1200" b="1" dirty="0">
                <a:solidFill>
                  <a:srgbClr val="FF0000"/>
                </a:solidFill>
              </a:rPr>
              <a:t>Early Physics Window Opportunity</a:t>
            </a:r>
            <a:endParaRPr lang="en-US" sz="1200" dirty="0"/>
          </a:p>
        </p:txBody>
      </p:sp>
      <p:sp>
        <p:nvSpPr>
          <p:cNvPr id="4" name="Rectangle 3"/>
          <p:cNvSpPr/>
          <p:nvPr/>
        </p:nvSpPr>
        <p:spPr>
          <a:xfrm>
            <a:off x="1540933" y="1395572"/>
            <a:ext cx="1600200" cy="5380418"/>
          </a:xfrm>
          <a:prstGeom prst="rect">
            <a:avLst/>
          </a:prstGeom>
          <a:solidFill>
            <a:schemeClr val="accent1">
              <a:alpha val="35000"/>
            </a:schemeClr>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3208867" y="1395572"/>
            <a:ext cx="279400" cy="5380418"/>
          </a:xfrm>
          <a:prstGeom prst="rect">
            <a:avLst/>
          </a:prstGeom>
          <a:solidFill>
            <a:srgbClr val="FFCC66">
              <a:alpha val="34902"/>
            </a:srgbClr>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C99"/>
              </a:solidFill>
            </a:endParaRPr>
          </a:p>
        </p:txBody>
      </p:sp>
      <p:sp>
        <p:nvSpPr>
          <p:cNvPr id="17" name="Rectangle 16"/>
          <p:cNvSpPr/>
          <p:nvPr/>
        </p:nvSpPr>
        <p:spPr>
          <a:xfrm>
            <a:off x="6157539" y="1428475"/>
            <a:ext cx="1502447" cy="3513965"/>
          </a:xfrm>
          <a:prstGeom prst="rect">
            <a:avLst/>
          </a:prstGeom>
          <a:solidFill>
            <a:schemeClr val="accent1">
              <a:alpha val="35000"/>
            </a:schemeClr>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7714707" y="1428476"/>
            <a:ext cx="249385" cy="3513965"/>
          </a:xfrm>
          <a:prstGeom prst="rect">
            <a:avLst/>
          </a:prstGeom>
          <a:solidFill>
            <a:srgbClr val="FFCC66">
              <a:alpha val="35000"/>
            </a:srgbClr>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3552389" y="1395572"/>
            <a:ext cx="139700" cy="5380418"/>
          </a:xfrm>
          <a:prstGeom prst="rect">
            <a:avLst/>
          </a:prstGeom>
          <a:solidFill>
            <a:srgbClr val="66FFFF"/>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1325772" y="1809104"/>
            <a:ext cx="822661" cy="276999"/>
          </a:xfrm>
          <a:prstGeom prst="rect">
            <a:avLst/>
          </a:prstGeom>
          <a:solidFill>
            <a:srgbClr val="FFFFFF"/>
          </a:solidFill>
          <a:ln w="6350">
            <a:solidFill>
              <a:schemeClr val="tx1"/>
            </a:solidFill>
          </a:ln>
        </p:spPr>
        <p:txBody>
          <a:bodyPr wrap="none" rtlCol="0">
            <a:spAutoFit/>
          </a:bodyPr>
          <a:lstStyle/>
          <a:p>
            <a:r>
              <a:rPr lang="en-US" sz="1200" dirty="0" smtClean="0"/>
              <a:t>Beamline</a:t>
            </a:r>
            <a:endParaRPr lang="en-US" sz="1200" dirty="0"/>
          </a:p>
        </p:txBody>
      </p:sp>
      <p:sp>
        <p:nvSpPr>
          <p:cNvPr id="25" name="TextBox 24"/>
          <p:cNvSpPr txBox="1"/>
          <p:nvPr/>
        </p:nvSpPr>
        <p:spPr>
          <a:xfrm>
            <a:off x="1120940" y="2839210"/>
            <a:ext cx="484428" cy="276999"/>
          </a:xfrm>
          <a:prstGeom prst="rect">
            <a:avLst/>
          </a:prstGeom>
          <a:solidFill>
            <a:srgbClr val="FFFFFF"/>
          </a:solidFill>
          <a:ln w="6350">
            <a:solidFill>
              <a:schemeClr val="tx1"/>
            </a:solidFill>
          </a:ln>
        </p:spPr>
        <p:txBody>
          <a:bodyPr wrap="none" rtlCol="0">
            <a:spAutoFit/>
          </a:bodyPr>
          <a:lstStyle/>
          <a:p>
            <a:r>
              <a:rPr lang="en-US" sz="1200" dirty="0" smtClean="0"/>
              <a:t>SVT</a:t>
            </a:r>
            <a:endParaRPr lang="en-US" sz="1200" dirty="0"/>
          </a:p>
        </p:txBody>
      </p:sp>
      <p:sp>
        <p:nvSpPr>
          <p:cNvPr id="26" name="TextBox 25"/>
          <p:cNvSpPr txBox="1"/>
          <p:nvPr/>
        </p:nvSpPr>
        <p:spPr>
          <a:xfrm>
            <a:off x="933965" y="4512875"/>
            <a:ext cx="858377" cy="276999"/>
          </a:xfrm>
          <a:prstGeom prst="rect">
            <a:avLst/>
          </a:prstGeom>
          <a:solidFill>
            <a:srgbClr val="FFFFFF"/>
          </a:solidFill>
          <a:ln w="6350">
            <a:solidFill>
              <a:schemeClr val="tx1"/>
            </a:solidFill>
          </a:ln>
        </p:spPr>
        <p:txBody>
          <a:bodyPr wrap="none" rtlCol="0">
            <a:spAutoFit/>
          </a:bodyPr>
          <a:lstStyle/>
          <a:p>
            <a:r>
              <a:rPr lang="en-US" sz="1200" dirty="0" smtClean="0"/>
              <a:t>SVT DAQ</a:t>
            </a:r>
            <a:endParaRPr lang="en-US" sz="1200" dirty="0"/>
          </a:p>
        </p:txBody>
      </p:sp>
      <p:sp>
        <p:nvSpPr>
          <p:cNvPr id="27" name="TextBox 26"/>
          <p:cNvSpPr txBox="1"/>
          <p:nvPr/>
        </p:nvSpPr>
        <p:spPr>
          <a:xfrm>
            <a:off x="5864832" y="1978750"/>
            <a:ext cx="585417" cy="276999"/>
          </a:xfrm>
          <a:prstGeom prst="rect">
            <a:avLst/>
          </a:prstGeom>
          <a:solidFill>
            <a:srgbClr val="FFFFFF"/>
          </a:solidFill>
          <a:ln w="6350">
            <a:solidFill>
              <a:schemeClr val="tx1"/>
            </a:solidFill>
          </a:ln>
        </p:spPr>
        <p:txBody>
          <a:bodyPr wrap="none" rtlCol="0">
            <a:spAutoFit/>
          </a:bodyPr>
          <a:lstStyle/>
          <a:p>
            <a:r>
              <a:rPr lang="en-US" sz="1200" dirty="0" smtClean="0"/>
              <a:t>ECAL</a:t>
            </a:r>
            <a:endParaRPr lang="en-US" sz="1200" dirty="0"/>
          </a:p>
        </p:txBody>
      </p:sp>
      <p:sp>
        <p:nvSpPr>
          <p:cNvPr id="28" name="TextBox 27"/>
          <p:cNvSpPr txBox="1"/>
          <p:nvPr/>
        </p:nvSpPr>
        <p:spPr>
          <a:xfrm>
            <a:off x="5862588" y="3116209"/>
            <a:ext cx="612668" cy="276999"/>
          </a:xfrm>
          <a:prstGeom prst="rect">
            <a:avLst/>
          </a:prstGeom>
          <a:solidFill>
            <a:srgbClr val="FFFFFF"/>
          </a:solidFill>
          <a:ln w="6350">
            <a:solidFill>
              <a:schemeClr val="tx1"/>
            </a:solidFill>
          </a:ln>
        </p:spPr>
        <p:txBody>
          <a:bodyPr wrap="none" rtlCol="0">
            <a:spAutoFit/>
          </a:bodyPr>
          <a:lstStyle/>
          <a:p>
            <a:r>
              <a:rPr lang="en-US" sz="1200" dirty="0" smtClean="0"/>
              <a:t>TDAQ</a:t>
            </a:r>
            <a:endParaRPr lang="en-US" sz="1200" dirty="0"/>
          </a:p>
        </p:txBody>
      </p:sp>
      <p:sp>
        <p:nvSpPr>
          <p:cNvPr id="29" name="TextBox 28"/>
          <p:cNvSpPr txBox="1"/>
          <p:nvPr/>
        </p:nvSpPr>
        <p:spPr>
          <a:xfrm>
            <a:off x="5689672" y="3677209"/>
            <a:ext cx="1175322" cy="276999"/>
          </a:xfrm>
          <a:prstGeom prst="rect">
            <a:avLst/>
          </a:prstGeom>
          <a:solidFill>
            <a:srgbClr val="FFFFFF"/>
          </a:solidFill>
          <a:ln w="6350">
            <a:solidFill>
              <a:schemeClr val="tx1"/>
            </a:solidFill>
          </a:ln>
        </p:spPr>
        <p:txBody>
          <a:bodyPr wrap="none" rtlCol="0">
            <a:spAutoFit/>
          </a:bodyPr>
          <a:lstStyle/>
          <a:p>
            <a:r>
              <a:rPr lang="en-US" sz="1200" dirty="0" smtClean="0"/>
              <a:t>SLOW Control</a:t>
            </a:r>
            <a:endParaRPr lang="en-US" sz="1200" dirty="0"/>
          </a:p>
        </p:txBody>
      </p:sp>
      <p:sp>
        <p:nvSpPr>
          <p:cNvPr id="30" name="TextBox 29"/>
          <p:cNvSpPr txBox="1"/>
          <p:nvPr/>
        </p:nvSpPr>
        <p:spPr>
          <a:xfrm>
            <a:off x="5862588" y="4199478"/>
            <a:ext cx="1754006" cy="276999"/>
          </a:xfrm>
          <a:prstGeom prst="rect">
            <a:avLst/>
          </a:prstGeom>
          <a:solidFill>
            <a:srgbClr val="FFFFFF"/>
          </a:solidFill>
          <a:ln w="6350">
            <a:solidFill>
              <a:schemeClr val="tx1"/>
            </a:solidFill>
          </a:ln>
        </p:spPr>
        <p:txBody>
          <a:bodyPr wrap="none" rtlCol="0">
            <a:spAutoFit/>
          </a:bodyPr>
          <a:lstStyle/>
          <a:p>
            <a:r>
              <a:rPr lang="en-US" sz="1200" dirty="0" smtClean="0"/>
              <a:t>Installation and Comm.</a:t>
            </a:r>
            <a:endParaRPr lang="en-US" sz="1200" dirty="0"/>
          </a:p>
        </p:txBody>
      </p:sp>
      <p:sp>
        <p:nvSpPr>
          <p:cNvPr id="31" name="TextBox 30"/>
          <p:cNvSpPr txBox="1"/>
          <p:nvPr/>
        </p:nvSpPr>
        <p:spPr>
          <a:xfrm>
            <a:off x="6157540" y="4574485"/>
            <a:ext cx="832279" cy="276999"/>
          </a:xfrm>
          <a:prstGeom prst="rect">
            <a:avLst/>
          </a:prstGeom>
          <a:solidFill>
            <a:srgbClr val="FFFFFF"/>
          </a:solidFill>
          <a:ln w="6350">
            <a:solidFill>
              <a:schemeClr val="tx1"/>
            </a:solidFill>
          </a:ln>
        </p:spPr>
        <p:txBody>
          <a:bodyPr wrap="none" rtlCol="0">
            <a:spAutoFit/>
          </a:bodyPr>
          <a:lstStyle/>
          <a:p>
            <a:r>
              <a:rPr lang="en-US" sz="1200" dirty="0" smtClean="0"/>
              <a:t>Data Run</a:t>
            </a:r>
            <a:endParaRPr lang="en-US" sz="1200" dirty="0"/>
          </a:p>
        </p:txBody>
      </p:sp>
      <p:sp>
        <p:nvSpPr>
          <p:cNvPr id="20" name="Rectangle 19"/>
          <p:cNvSpPr/>
          <p:nvPr/>
        </p:nvSpPr>
        <p:spPr>
          <a:xfrm>
            <a:off x="8011280" y="1428476"/>
            <a:ext cx="139700" cy="3513965"/>
          </a:xfrm>
          <a:prstGeom prst="rect">
            <a:avLst/>
          </a:prstGeom>
          <a:solidFill>
            <a:srgbClr val="66FFFF"/>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6336952" y="5216834"/>
            <a:ext cx="1502447" cy="242230"/>
          </a:xfrm>
          <a:prstGeom prst="rect">
            <a:avLst/>
          </a:prstGeom>
          <a:solidFill>
            <a:schemeClr val="accent1">
              <a:alpha val="35000"/>
            </a:schemeClr>
          </a:solidFill>
          <a:effectLst>
            <a:reflection stA="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Construction</a:t>
            </a:r>
            <a:endParaRPr lang="en-US" dirty="0">
              <a:solidFill>
                <a:schemeClr val="tx1"/>
              </a:solidFill>
            </a:endParaRPr>
          </a:p>
        </p:txBody>
      </p:sp>
      <p:sp>
        <p:nvSpPr>
          <p:cNvPr id="41" name="Rectangle 40"/>
          <p:cNvSpPr/>
          <p:nvPr/>
        </p:nvSpPr>
        <p:spPr>
          <a:xfrm>
            <a:off x="6332052" y="5589369"/>
            <a:ext cx="1507346" cy="242230"/>
          </a:xfrm>
          <a:prstGeom prst="rect">
            <a:avLst/>
          </a:prstGeom>
          <a:solidFill>
            <a:srgbClr val="FFCC66">
              <a:alpha val="35000"/>
            </a:srgbClr>
          </a:solidFill>
          <a:effectLst>
            <a:reflection stA="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Testing</a:t>
            </a:r>
            <a:endParaRPr lang="en-US" dirty="0">
              <a:solidFill>
                <a:schemeClr val="tx1"/>
              </a:solidFill>
            </a:endParaRPr>
          </a:p>
        </p:txBody>
      </p:sp>
      <p:sp>
        <p:nvSpPr>
          <p:cNvPr id="42" name="Rectangle 41"/>
          <p:cNvSpPr/>
          <p:nvPr/>
        </p:nvSpPr>
        <p:spPr>
          <a:xfrm>
            <a:off x="6336950" y="5950931"/>
            <a:ext cx="1502448" cy="242230"/>
          </a:xfrm>
          <a:prstGeom prst="rect">
            <a:avLst/>
          </a:prstGeom>
          <a:solidFill>
            <a:srgbClr val="66FFFF">
              <a:alpha val="35000"/>
            </a:srgbClr>
          </a:solidFill>
          <a:effectLst>
            <a:reflection stA="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Installation</a:t>
            </a:r>
            <a:endParaRPr lang="en-US" dirty="0">
              <a:solidFill>
                <a:schemeClr val="tx1"/>
              </a:solidFill>
            </a:endParaRPr>
          </a:p>
        </p:txBody>
      </p:sp>
      <p:sp>
        <p:nvSpPr>
          <p:cNvPr id="5" name="TextBox 4"/>
          <p:cNvSpPr txBox="1"/>
          <p:nvPr/>
        </p:nvSpPr>
        <p:spPr>
          <a:xfrm>
            <a:off x="5199794" y="5150366"/>
            <a:ext cx="891591" cy="338554"/>
          </a:xfrm>
          <a:prstGeom prst="rect">
            <a:avLst/>
          </a:prstGeom>
          <a:noFill/>
        </p:spPr>
        <p:txBody>
          <a:bodyPr wrap="none" rtlCol="0">
            <a:spAutoFit/>
          </a:bodyPr>
          <a:lstStyle/>
          <a:p>
            <a:r>
              <a:rPr lang="en-US" sz="1600" dirty="0" smtClean="0"/>
              <a:t>Stage 1</a:t>
            </a:r>
            <a:endParaRPr lang="en-US" sz="1600" dirty="0"/>
          </a:p>
        </p:txBody>
      </p:sp>
      <p:sp>
        <p:nvSpPr>
          <p:cNvPr id="43" name="TextBox 42"/>
          <p:cNvSpPr txBox="1"/>
          <p:nvPr/>
        </p:nvSpPr>
        <p:spPr>
          <a:xfrm>
            <a:off x="5177783" y="5533153"/>
            <a:ext cx="891591" cy="338554"/>
          </a:xfrm>
          <a:prstGeom prst="rect">
            <a:avLst/>
          </a:prstGeom>
          <a:noFill/>
        </p:spPr>
        <p:txBody>
          <a:bodyPr wrap="none" rtlCol="0">
            <a:spAutoFit/>
          </a:bodyPr>
          <a:lstStyle/>
          <a:p>
            <a:r>
              <a:rPr lang="en-US" sz="1600" dirty="0" smtClean="0"/>
              <a:t>Stage 2</a:t>
            </a:r>
            <a:endParaRPr lang="en-US" sz="1600" dirty="0"/>
          </a:p>
        </p:txBody>
      </p:sp>
      <p:sp>
        <p:nvSpPr>
          <p:cNvPr id="44" name="TextBox 43"/>
          <p:cNvSpPr txBox="1"/>
          <p:nvPr/>
        </p:nvSpPr>
        <p:spPr>
          <a:xfrm>
            <a:off x="5199793" y="5905575"/>
            <a:ext cx="891591" cy="338554"/>
          </a:xfrm>
          <a:prstGeom prst="rect">
            <a:avLst/>
          </a:prstGeom>
          <a:noFill/>
        </p:spPr>
        <p:txBody>
          <a:bodyPr wrap="none" rtlCol="0">
            <a:spAutoFit/>
          </a:bodyPr>
          <a:lstStyle/>
          <a:p>
            <a:r>
              <a:rPr lang="en-US" sz="1600" dirty="0" smtClean="0"/>
              <a:t>Stage 3</a:t>
            </a:r>
            <a:endParaRPr lang="en-US" sz="1600" dirty="0"/>
          </a:p>
        </p:txBody>
      </p:sp>
      <p:sp>
        <p:nvSpPr>
          <p:cNvPr id="45" name="Rectangle 44"/>
          <p:cNvSpPr/>
          <p:nvPr/>
        </p:nvSpPr>
        <p:spPr>
          <a:xfrm>
            <a:off x="6327013" y="6294759"/>
            <a:ext cx="1502448" cy="242230"/>
          </a:xfrm>
          <a:prstGeom prst="rect">
            <a:avLst/>
          </a:prstGeom>
          <a:solidFill>
            <a:srgbClr val="00FF00">
              <a:alpha val="34902"/>
            </a:srgbClr>
          </a:solidFill>
          <a:effectLst>
            <a:reflection stA="0" endPos="650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Data Run</a:t>
            </a:r>
            <a:endParaRPr lang="en-US" dirty="0">
              <a:solidFill>
                <a:schemeClr val="tx1"/>
              </a:solidFill>
            </a:endParaRPr>
          </a:p>
        </p:txBody>
      </p:sp>
      <p:sp>
        <p:nvSpPr>
          <p:cNvPr id="46" name="TextBox 45"/>
          <p:cNvSpPr txBox="1"/>
          <p:nvPr/>
        </p:nvSpPr>
        <p:spPr>
          <a:xfrm>
            <a:off x="5177782" y="6235965"/>
            <a:ext cx="891591" cy="338554"/>
          </a:xfrm>
          <a:prstGeom prst="rect">
            <a:avLst/>
          </a:prstGeom>
          <a:noFill/>
        </p:spPr>
        <p:txBody>
          <a:bodyPr wrap="none" rtlCol="0">
            <a:spAutoFit/>
          </a:bodyPr>
          <a:lstStyle/>
          <a:p>
            <a:r>
              <a:rPr lang="en-US" sz="1600" dirty="0" smtClean="0"/>
              <a:t>Stage 4</a:t>
            </a:r>
            <a:endParaRPr lang="en-US" sz="1600" dirty="0"/>
          </a:p>
        </p:txBody>
      </p:sp>
    </p:spTree>
    <p:extLst>
      <p:ext uri="{BB962C8B-B14F-4D97-AF65-F5344CB8AC3E}">
        <p14:creationId xmlns:p14="http://schemas.microsoft.com/office/powerpoint/2010/main" val="36655069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p:txBody>
          <a:bodyPr/>
          <a:lstStyle/>
          <a:p>
            <a:fld id="{5BD36294-2849-48A8-8531-5354CF3095D2}" type="slidenum">
              <a:rPr lang="en-US" smtClean="0"/>
              <a:pPr/>
              <a:t>9</a:t>
            </a:fld>
            <a:endParaRPr lang="en-US" dirty="0"/>
          </a:p>
        </p:txBody>
      </p:sp>
      <p:sp>
        <p:nvSpPr>
          <p:cNvPr id="3" name="Title 2"/>
          <p:cNvSpPr>
            <a:spLocks noGrp="1"/>
          </p:cNvSpPr>
          <p:nvPr>
            <p:ph type="title"/>
          </p:nvPr>
        </p:nvSpPr>
        <p:spPr/>
        <p:txBody>
          <a:bodyPr/>
          <a:lstStyle/>
          <a:p>
            <a:r>
              <a:rPr lang="en-US" dirty="0" smtClean="0"/>
              <a:t>Schedule – Beamline (HPS downstream in the Alcove)</a:t>
            </a:r>
            <a:endParaRPr lang="en-US" dirty="0"/>
          </a:p>
        </p:txBody>
      </p:sp>
      <p:sp>
        <p:nvSpPr>
          <p:cNvPr id="6" name="TextBox 5"/>
          <p:cNvSpPr txBox="1"/>
          <p:nvPr/>
        </p:nvSpPr>
        <p:spPr>
          <a:xfrm>
            <a:off x="199560" y="1259716"/>
            <a:ext cx="5532284" cy="1477328"/>
          </a:xfrm>
          <a:prstGeom prst="rect">
            <a:avLst/>
          </a:prstGeom>
          <a:noFill/>
        </p:spPr>
        <p:txBody>
          <a:bodyPr wrap="none" rtlCol="0">
            <a:spAutoFit/>
          </a:bodyPr>
          <a:lstStyle/>
          <a:p>
            <a:r>
              <a:rPr lang="en-US" dirty="0" smtClean="0"/>
              <a:t>Milestones &amp; Reviews</a:t>
            </a:r>
          </a:p>
          <a:p>
            <a:r>
              <a:rPr lang="en-US" dirty="0" smtClean="0"/>
              <a:t>	Beamline Design review 	</a:t>
            </a:r>
            <a:r>
              <a:rPr lang="en-US" dirty="0" smtClean="0"/>
              <a:t>12 - Dec -2013</a:t>
            </a:r>
            <a:endParaRPr lang="en-US" dirty="0" smtClean="0"/>
          </a:p>
          <a:p>
            <a:r>
              <a:rPr lang="en-US" dirty="0" smtClean="0"/>
              <a:t>	Installation review 	</a:t>
            </a:r>
            <a:r>
              <a:rPr lang="en-US" dirty="0" smtClean="0"/>
              <a:t>18 - Aug - 2014</a:t>
            </a:r>
            <a:endParaRPr lang="en-US" dirty="0" smtClean="0"/>
          </a:p>
          <a:p>
            <a:r>
              <a:rPr lang="en-US" dirty="0" smtClean="0"/>
              <a:t>	</a:t>
            </a:r>
            <a:r>
              <a:rPr lang="en-US" b="1" u="sng" dirty="0" smtClean="0">
                <a:solidFill>
                  <a:srgbClr val="C00000"/>
                </a:solidFill>
              </a:rPr>
              <a:t>Beamline Installed 	</a:t>
            </a:r>
            <a:r>
              <a:rPr lang="en-US" b="1" u="sng" dirty="0" smtClean="0">
                <a:solidFill>
                  <a:srgbClr val="C00000"/>
                </a:solidFill>
              </a:rPr>
              <a:t>26 – Sep - 2014</a:t>
            </a:r>
            <a:endParaRPr lang="en-US" b="1" u="sng" dirty="0" smtClean="0">
              <a:solidFill>
                <a:srgbClr val="C00000"/>
              </a:solidFill>
            </a:endParaRPr>
          </a:p>
          <a:p>
            <a:endParaRPr lang="en-US" dirty="0" smtClean="0"/>
          </a:p>
        </p:txBody>
      </p:sp>
      <p:sp>
        <p:nvSpPr>
          <p:cNvPr id="13" name="Rectangle 12"/>
          <p:cNvSpPr/>
          <p:nvPr/>
        </p:nvSpPr>
        <p:spPr>
          <a:xfrm>
            <a:off x="544530" y="2513084"/>
            <a:ext cx="8404261" cy="923330"/>
          </a:xfrm>
          <a:prstGeom prst="rect">
            <a:avLst/>
          </a:prstGeom>
        </p:spPr>
        <p:txBody>
          <a:bodyPr wrap="square">
            <a:spAutoFit/>
          </a:bodyPr>
          <a:lstStyle/>
          <a:p>
            <a:pPr>
              <a:lnSpc>
                <a:spcPct val="150000"/>
              </a:lnSpc>
            </a:pPr>
            <a:r>
              <a:rPr lang="en-US" dirty="0" smtClean="0"/>
              <a:t>Vacuum Box and Target works can start at SLAC &gt; Jan. 2014</a:t>
            </a:r>
          </a:p>
          <a:p>
            <a:pPr>
              <a:lnSpc>
                <a:spcPct val="150000"/>
              </a:lnSpc>
            </a:pPr>
            <a:r>
              <a:rPr lang="en-US" dirty="0" smtClean="0"/>
              <a:t>Work </a:t>
            </a:r>
            <a:r>
              <a:rPr lang="en-US" dirty="0"/>
              <a:t>at JLAB </a:t>
            </a:r>
            <a:r>
              <a:rPr lang="en-US" dirty="0" smtClean="0"/>
              <a:t>can start only  </a:t>
            </a:r>
            <a:r>
              <a:rPr lang="en-US" dirty="0"/>
              <a:t>&gt;</a:t>
            </a:r>
            <a:r>
              <a:rPr lang="en-US" dirty="0" smtClean="0"/>
              <a:t> March 2014 (Driven by Manpower Availability)</a:t>
            </a:r>
            <a:endParaRPr lang="en-US" dirty="0"/>
          </a:p>
        </p:txBody>
      </p:sp>
      <p:pic>
        <p:nvPicPr>
          <p:cNvPr id="1026" name="Picture 2" descr="G:\HPS\Project Management\Master Plan HPS beam V500.gif"/>
          <p:cNvPicPr>
            <a:picLocks noChangeAspect="1" noChangeArrowheads="1"/>
          </p:cNvPicPr>
          <p:nvPr/>
        </p:nvPicPr>
        <p:blipFill rotWithShape="1">
          <a:blip r:embed="rId2">
            <a:extLst>
              <a:ext uri="{28A0092B-C50C-407E-A947-70E740481C1C}">
                <a14:useLocalDpi xmlns:a14="http://schemas.microsoft.com/office/drawing/2010/main" val="0"/>
              </a:ext>
            </a:extLst>
          </a:blip>
          <a:srcRect r="30521"/>
          <a:stretch/>
        </p:blipFill>
        <p:spPr bwMode="auto">
          <a:xfrm>
            <a:off x="51370" y="3625019"/>
            <a:ext cx="8939074" cy="19178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0261707"/>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ESENTER_VERSION" val="6"/>
  <p:tag name="ARTICULATE_PROJECT_CHECK" val="0"/>
  <p:tag name="ARTICULATE_PROJECT_OPEN" val="0"/>
</p:tagLst>
</file>

<file path=ppt/theme/theme1.xml><?xml version="1.0" encoding="utf-8"?>
<a:theme xmlns:a="http://schemas.openxmlformats.org/drawingml/2006/main" name="Blank">
  <a:themeElements>
    <a:clrScheme name="SLAC_RevisedPalette_2012">
      <a:dk1>
        <a:srgbClr val="000000"/>
      </a:dk1>
      <a:lt1>
        <a:sysClr val="window" lastClr="FFFFFF"/>
      </a:lt1>
      <a:dk2>
        <a:srgbClr val="E17000"/>
      </a:dk2>
      <a:lt2>
        <a:srgbClr val="A4001D"/>
      </a:lt2>
      <a:accent1>
        <a:srgbClr val="A4001D"/>
      </a:accent1>
      <a:accent2>
        <a:srgbClr val="E17000"/>
      </a:accent2>
      <a:accent3>
        <a:srgbClr val="4D4F53"/>
      </a:accent3>
      <a:accent4>
        <a:srgbClr val="545455"/>
      </a:accent4>
      <a:accent5>
        <a:srgbClr val="0099CC"/>
      </a:accent5>
      <a:accent6>
        <a:srgbClr val="69BE28"/>
      </a:accent6>
      <a:hlink>
        <a:srgbClr val="A4001D"/>
      </a:hlink>
      <a:folHlink>
        <a:srgbClr val="A4001D"/>
      </a:folHlink>
    </a:clrScheme>
    <a:fontScheme name="TH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Calibri"/>
        <a:ea typeface="WenQuanYi Micro Hei"/>
        <a:cs typeface="WenQuanYi Micro Hei"/>
      </a:majorFont>
      <a:minorFont>
        <a:latin typeface="Calibri"/>
        <a:ea typeface="WenQuanYi Micro Hei"/>
        <a:cs typeface="WenQuanYi Micro He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cs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1800" b="0" i="0" u="none" strike="noStrike" cap="none" normalizeH="0" baseline="0" smtClean="0">
            <a:ln>
              <a:noFill/>
            </a:ln>
            <a:solidFill>
              <a:schemeClr val="bg1"/>
            </a:solidFill>
            <a:effectLst/>
            <a:latin typeface="Arial" charset="0"/>
            <a:cs typeface="Arial"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le &amp; Bullets">
  <a:themeElements>
    <a:clrScheme name="">
      <a:dk1>
        <a:srgbClr val="000000"/>
      </a:dk1>
      <a:lt1>
        <a:srgbClr val="FFFFFF"/>
      </a:lt1>
      <a:dk2>
        <a:srgbClr val="000000"/>
      </a:dk2>
      <a:lt2>
        <a:srgbClr val="00000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Bullets">
      <a:majorFont>
        <a:latin typeface="Optima"/>
        <a:ea typeface="ヒラギノ角ゴ ProN W3"/>
        <a:cs typeface="ヒラギノ角ゴ ProN W3"/>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smtClean="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SLAC_PPT_052412</Template>
  <TotalTime>0</TotalTime>
  <Words>3237</Words>
  <Application>Microsoft Office PowerPoint</Application>
  <PresentationFormat>On-screen Show (4:3)</PresentationFormat>
  <Paragraphs>1039</Paragraphs>
  <Slides>37</Slides>
  <Notes>6</Notes>
  <HiddenSlides>0</HiddenSlides>
  <MMClips>0</MMClips>
  <ScaleCrop>false</ScaleCrop>
  <HeadingPairs>
    <vt:vector size="4" baseType="variant">
      <vt:variant>
        <vt:lpstr>Theme</vt:lpstr>
      </vt:variant>
      <vt:variant>
        <vt:i4>3</vt:i4>
      </vt:variant>
      <vt:variant>
        <vt:lpstr>Slide Titles</vt:lpstr>
      </vt:variant>
      <vt:variant>
        <vt:i4>37</vt:i4>
      </vt:variant>
    </vt:vector>
  </HeadingPairs>
  <TitlesOfParts>
    <vt:vector size="40" baseType="lpstr">
      <vt:lpstr>Blank</vt:lpstr>
      <vt:lpstr>Office Theme</vt:lpstr>
      <vt:lpstr>Title &amp; Bullets</vt:lpstr>
      <vt:lpstr>Budget, Schedule, Management</vt:lpstr>
      <vt:lpstr>Outline</vt:lpstr>
      <vt:lpstr>Organization Chart</vt:lpstr>
      <vt:lpstr>Matrix of Deliverables</vt:lpstr>
      <vt:lpstr>Work Breakdown Structure (WBS)</vt:lpstr>
      <vt:lpstr>Schedule Drivers – Staging Plan</vt:lpstr>
      <vt:lpstr>Schedule Drivers – Endgame Milestones</vt:lpstr>
      <vt:lpstr>HPS Master Schedule – Staging Plan</vt:lpstr>
      <vt:lpstr>Schedule – Beamline (HPS downstream in the Alcove)</vt:lpstr>
      <vt:lpstr>Schedule – SVT Mechanics</vt:lpstr>
      <vt:lpstr>Schedule – SVT DAQ</vt:lpstr>
      <vt:lpstr>Schedule – SVT + DAQ Integration</vt:lpstr>
      <vt:lpstr>Schedule – ECAL</vt:lpstr>
      <vt:lpstr>Schedule –TDAQ , Slow Control </vt:lpstr>
      <vt:lpstr>Schedule - Software</vt:lpstr>
      <vt:lpstr>Schedule – Installation, Commissioning and Data Runs</vt:lpstr>
      <vt:lpstr>Costs Methodology</vt:lpstr>
      <vt:lpstr>HPS Total Costs = $3,187k </vt:lpstr>
      <vt:lpstr>HPS Budget vs. Test Run</vt:lpstr>
      <vt:lpstr>Capital Equipments vs. Operations (*)</vt:lpstr>
      <vt:lpstr>Beamline Costs: Upstream vs. Downstream</vt:lpstr>
      <vt:lpstr>Cost Breakdown by participants</vt:lpstr>
      <vt:lpstr>Infrastructures, Total $568k </vt:lpstr>
      <vt:lpstr>Additional ECAL Funds  - Orsay + INFN, € 223k </vt:lpstr>
      <vt:lpstr>Spending Profile</vt:lpstr>
      <vt:lpstr>Manpower – FTE Labor Breakdown</vt:lpstr>
      <vt:lpstr>Risk Management</vt:lpstr>
      <vt:lpstr>Project Monitoring</vt:lpstr>
      <vt:lpstr>PM Executive Summary</vt:lpstr>
      <vt:lpstr>PowerPoint Presentation</vt:lpstr>
      <vt:lpstr>Beamline Costs: Upstream vs. Downstream</vt:lpstr>
      <vt:lpstr>SVT Project Budget</vt:lpstr>
      <vt:lpstr>SVT DAQ - Budget</vt:lpstr>
      <vt:lpstr>ECAL Budget</vt:lpstr>
      <vt:lpstr>Schedule and Budget –TDAQ </vt:lpstr>
      <vt:lpstr>Schedule – Slow Control </vt:lpstr>
      <vt:lpstr>HPS DOE Review 7/11/13 : Charges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2012-06-11T23:50:00Z</dcterms:created>
  <dcterms:modified xsi:type="dcterms:W3CDTF">2013-07-09T23:16:25Z</dcterms:modified>
</cp:coreProperties>
</file>