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33"/>
  </p:notesMasterIdLst>
  <p:handoutMasterIdLst>
    <p:handoutMasterId r:id="rId34"/>
  </p:handoutMasterIdLst>
  <p:sldIdLst>
    <p:sldId id="280" r:id="rId2"/>
    <p:sldId id="401" r:id="rId3"/>
    <p:sldId id="445" r:id="rId4"/>
    <p:sldId id="412" r:id="rId5"/>
    <p:sldId id="418" r:id="rId6"/>
    <p:sldId id="424" r:id="rId7"/>
    <p:sldId id="426" r:id="rId8"/>
    <p:sldId id="413" r:id="rId9"/>
    <p:sldId id="443" r:id="rId10"/>
    <p:sldId id="417" r:id="rId11"/>
    <p:sldId id="446" r:id="rId12"/>
    <p:sldId id="437" r:id="rId13"/>
    <p:sldId id="438" r:id="rId14"/>
    <p:sldId id="439" r:id="rId15"/>
    <p:sldId id="442" r:id="rId16"/>
    <p:sldId id="441" r:id="rId17"/>
    <p:sldId id="428" r:id="rId18"/>
    <p:sldId id="425" r:id="rId19"/>
    <p:sldId id="448" r:id="rId20"/>
    <p:sldId id="416" r:id="rId21"/>
    <p:sldId id="429" r:id="rId22"/>
    <p:sldId id="414" r:id="rId23"/>
    <p:sldId id="420" r:id="rId24"/>
    <p:sldId id="422" r:id="rId25"/>
    <p:sldId id="431" r:id="rId26"/>
    <p:sldId id="288" r:id="rId27"/>
    <p:sldId id="430" r:id="rId28"/>
    <p:sldId id="447" r:id="rId29"/>
    <p:sldId id="421" r:id="rId30"/>
    <p:sldId id="432" r:id="rId31"/>
    <p:sldId id="415" r:id="rId32"/>
  </p:sldIdLst>
  <p:sldSz cx="9906000" cy="6858000" type="A4"/>
  <p:notesSz cx="6997700" cy="9271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008000"/>
    <a:srgbClr val="FFFF00"/>
    <a:srgbClr val="FF9900"/>
    <a:srgbClr val="CC3399"/>
    <a:srgbClr val="BFA77B"/>
    <a:srgbClr val="000000"/>
    <a:srgbClr val="091415"/>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69" autoAdjust="0"/>
    <p:restoredTop sz="83546" autoAdjust="0"/>
  </p:normalViewPr>
  <p:slideViewPr>
    <p:cSldViewPr>
      <p:cViewPr varScale="1">
        <p:scale>
          <a:sx n="102" d="100"/>
          <a:sy n="102" d="100"/>
        </p:scale>
        <p:origin x="-1698" y="-90"/>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678" y="-102"/>
      </p:cViewPr>
      <p:guideLst>
        <p:guide orient="horz" pos="2920"/>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5650"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lgn="l" defTabSz="930275">
              <a:defRPr sz="1200"/>
            </a:lvl1pPr>
          </a:lstStyle>
          <a:p>
            <a:pPr>
              <a:defRPr/>
            </a:pPr>
            <a:endParaRPr lang="en-US"/>
          </a:p>
        </p:txBody>
      </p:sp>
      <p:sp>
        <p:nvSpPr>
          <p:cNvPr id="155651" name="Rectangle 3"/>
          <p:cNvSpPr>
            <a:spLocks noGrp="1" noChangeArrowheads="1"/>
          </p:cNvSpPr>
          <p:nvPr>
            <p:ph type="dt" sz="quarter" idx="1"/>
          </p:nvPr>
        </p:nvSpPr>
        <p:spPr bwMode="auto">
          <a:xfrm>
            <a:off x="3963988" y="0"/>
            <a:ext cx="3032125" cy="463550"/>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lgn="r" defTabSz="930275">
              <a:defRPr sz="1200"/>
            </a:lvl1pPr>
          </a:lstStyle>
          <a:p>
            <a:pPr>
              <a:defRPr/>
            </a:pPr>
            <a:endParaRPr lang="en-US"/>
          </a:p>
        </p:txBody>
      </p:sp>
      <p:sp>
        <p:nvSpPr>
          <p:cNvPr id="155652" name="Rectangle 4"/>
          <p:cNvSpPr>
            <a:spLocks noGrp="1" noChangeArrowheads="1"/>
          </p:cNvSpPr>
          <p:nvPr>
            <p:ph type="ftr" sz="quarter" idx="2"/>
          </p:nvPr>
        </p:nvSpPr>
        <p:spPr bwMode="auto">
          <a:xfrm>
            <a:off x="0" y="8805863"/>
            <a:ext cx="3032125" cy="463550"/>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lgn="l" defTabSz="930275">
              <a:defRPr sz="1200"/>
            </a:lvl1pPr>
          </a:lstStyle>
          <a:p>
            <a:pPr>
              <a:defRPr/>
            </a:pPr>
            <a:endParaRPr lang="en-US"/>
          </a:p>
        </p:txBody>
      </p:sp>
      <p:sp>
        <p:nvSpPr>
          <p:cNvPr id="155653" name="Rectangle 5"/>
          <p:cNvSpPr>
            <a:spLocks noGrp="1" noChangeArrowheads="1"/>
          </p:cNvSpPr>
          <p:nvPr>
            <p:ph type="sldNum" sz="quarter" idx="3"/>
          </p:nvPr>
        </p:nvSpPr>
        <p:spPr bwMode="auto">
          <a:xfrm>
            <a:off x="3963988" y="8805863"/>
            <a:ext cx="3032125" cy="463550"/>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lgn="r" defTabSz="930275">
              <a:defRPr sz="1200"/>
            </a:lvl1pPr>
          </a:lstStyle>
          <a:p>
            <a:pPr>
              <a:defRPr/>
            </a:pPr>
            <a:fld id="{C52621A7-BAF1-4DE7-9098-EBEF0F3443CB}" type="slidenum">
              <a:rPr lang="en-US"/>
              <a:pPr>
                <a:defRPr/>
              </a:pPr>
              <a:t>‹#›</a:t>
            </a:fld>
            <a:endParaRPr lang="en-US"/>
          </a:p>
        </p:txBody>
      </p:sp>
    </p:spTree>
    <p:extLst>
      <p:ext uri="{BB962C8B-B14F-4D97-AF65-F5344CB8AC3E}">
        <p14:creationId xmlns:p14="http://schemas.microsoft.com/office/powerpoint/2010/main" val="1295441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lgn="l" defTabSz="930275">
              <a:defRPr sz="1200"/>
            </a:lvl1pPr>
          </a:lstStyle>
          <a:p>
            <a:pPr>
              <a:defRPr/>
            </a:pPr>
            <a:endParaRPr lang="en-US"/>
          </a:p>
        </p:txBody>
      </p:sp>
      <p:sp>
        <p:nvSpPr>
          <p:cNvPr id="11267" name="Rectangle 3"/>
          <p:cNvSpPr>
            <a:spLocks noGrp="1" noChangeArrowheads="1"/>
          </p:cNvSpPr>
          <p:nvPr>
            <p:ph type="dt" idx="1"/>
          </p:nvPr>
        </p:nvSpPr>
        <p:spPr bwMode="auto">
          <a:xfrm>
            <a:off x="3963988" y="0"/>
            <a:ext cx="3032125" cy="463550"/>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lgn="r" defTabSz="930275">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987425" y="695325"/>
            <a:ext cx="5021263" cy="3476625"/>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700088" y="4403725"/>
            <a:ext cx="5597525" cy="4171950"/>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805863"/>
            <a:ext cx="3032125" cy="463550"/>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lgn="l" defTabSz="930275">
              <a:defRPr sz="1200"/>
            </a:lvl1pPr>
          </a:lstStyle>
          <a:p>
            <a:pPr>
              <a:defRPr/>
            </a:pPr>
            <a:endParaRPr lang="en-US"/>
          </a:p>
        </p:txBody>
      </p:sp>
      <p:sp>
        <p:nvSpPr>
          <p:cNvPr id="11271" name="Rectangle 7"/>
          <p:cNvSpPr>
            <a:spLocks noGrp="1" noChangeArrowheads="1"/>
          </p:cNvSpPr>
          <p:nvPr>
            <p:ph type="sldNum" sz="quarter" idx="5"/>
          </p:nvPr>
        </p:nvSpPr>
        <p:spPr bwMode="auto">
          <a:xfrm>
            <a:off x="3963988" y="8805863"/>
            <a:ext cx="3032125" cy="463550"/>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lgn="r" defTabSz="930275">
              <a:defRPr sz="1200"/>
            </a:lvl1pPr>
          </a:lstStyle>
          <a:p>
            <a:pPr>
              <a:defRPr/>
            </a:pPr>
            <a:fld id="{763CE1A3-7A1B-4D22-B89D-0E4B69EC1507}" type="slidenum">
              <a:rPr lang="en-US"/>
              <a:pPr>
                <a:defRPr/>
              </a:pPr>
              <a:t>‹#›</a:t>
            </a:fld>
            <a:endParaRPr lang="en-US"/>
          </a:p>
        </p:txBody>
      </p:sp>
    </p:spTree>
    <p:extLst>
      <p:ext uri="{BB962C8B-B14F-4D97-AF65-F5344CB8AC3E}">
        <p14:creationId xmlns:p14="http://schemas.microsoft.com/office/powerpoint/2010/main" val="42543081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groups.google.com/groups?threadm=5312@medusa.cs.purdue.edu"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www.livinginternet.com/i/iw_unix.htm"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en.wikipedia.org/wiki/10_Gigabit_Ethernet" TargetMode="External"/><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hyperlink" Target="http://en.wikipedia.org/wiki/TIA/EIA-568" TargetMode="External"/><Relationship Id="rId4" Type="http://schemas.openxmlformats.org/officeDocument/2006/relationships/hyperlink" Target="http://en.wikipedia.org/wiki/Cat_6a"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7FB557B-0563-4895-A7F4-E9E540529CDC}" type="slidenum">
              <a:rPr lang="en-US" smtClean="0"/>
              <a:pPr/>
              <a:t>1</a:t>
            </a:fld>
            <a:endParaRPr lang="en-US" smtClean="0"/>
          </a:p>
        </p:txBody>
      </p:sp>
      <p:sp>
        <p:nvSpPr>
          <p:cNvPr id="23555" name="Rectangle 2"/>
          <p:cNvSpPr>
            <a:spLocks noGrp="1" noRot="1" noChangeAspect="1" noChangeArrowheads="1" noTextEdit="1"/>
          </p:cNvSpPr>
          <p:nvPr>
            <p:ph type="sldImg"/>
          </p:nvPr>
        </p:nvSpPr>
        <p:spPr>
          <a:xfrm>
            <a:off x="989013" y="695325"/>
            <a:ext cx="5021262" cy="3476625"/>
          </a:xfrm>
          <a:ln/>
        </p:spPr>
      </p:sp>
      <p:sp>
        <p:nvSpPr>
          <p:cNvPr id="23556" name="Rectangle 3"/>
          <p:cNvSpPr>
            <a:spLocks noGrp="1" noChangeArrowheads="1"/>
          </p:cNvSpPr>
          <p:nvPr>
            <p:ph type="body" idx="1"/>
          </p:nvPr>
        </p:nvSpPr>
        <p:spPr>
          <a:xfrm>
            <a:off x="933450" y="4403725"/>
            <a:ext cx="5130800" cy="4171950"/>
          </a:xfrm>
          <a:noFill/>
          <a:ln/>
        </p:spPr>
        <p:txBody>
          <a:bodyPr/>
          <a:lstStyle/>
          <a:p>
            <a:r>
              <a:rPr lang="en-US" sz="1200" kern="1200" dirty="0" smtClean="0">
                <a:solidFill>
                  <a:schemeClr val="tx1"/>
                </a:solidFill>
                <a:latin typeface="Arial" charset="0"/>
                <a:ea typeface="+mn-ea"/>
                <a:cs typeface="+mn-cs"/>
              </a:rPr>
              <a:t>At the inauguration of </a:t>
            </a:r>
            <a:r>
              <a:rPr lang="en-US" sz="1200" kern="1200" dirty="0" err="1" smtClean="0">
                <a:solidFill>
                  <a:schemeClr val="tx1"/>
                </a:solidFill>
                <a:latin typeface="Arial" charset="0"/>
                <a:ea typeface="+mn-ea"/>
                <a:cs typeface="+mn-cs"/>
              </a:rPr>
              <a:t>HEPiX</a:t>
            </a:r>
            <a:r>
              <a:rPr lang="en-US" sz="1200" kern="1200" dirty="0" smtClean="0">
                <a:solidFill>
                  <a:schemeClr val="tx1"/>
                </a:solidFill>
                <a:latin typeface="Arial" charset="0"/>
                <a:ea typeface="+mn-ea"/>
                <a:cs typeface="+mn-cs"/>
              </a:rPr>
              <a:t> in 1991, mainframes (and HEPVM) were on their way out with their bus &amp; tag cables, channels with 3270 emulators and channel attached Ethernets. DEC/VMS and </a:t>
            </a:r>
            <a:r>
              <a:rPr lang="en-US" sz="1200" kern="1200" dirty="0" err="1" smtClean="0">
                <a:solidFill>
                  <a:schemeClr val="tx1"/>
                </a:solidFill>
                <a:latin typeface="Arial" charset="0"/>
                <a:ea typeface="+mn-ea"/>
                <a:cs typeface="+mn-cs"/>
              </a:rPr>
              <a:t>DECnet</a:t>
            </a:r>
            <a:r>
              <a:rPr lang="en-US" sz="1200" kern="1200" dirty="0" smtClean="0">
                <a:solidFill>
                  <a:schemeClr val="tx1"/>
                </a:solidFill>
                <a:latin typeface="Arial" charset="0"/>
                <a:ea typeface="+mn-ea"/>
                <a:cs typeface="+mn-cs"/>
              </a:rPr>
              <a:t> were still a major player in the scientific world. Mainframes and to a lesser extent VMS hosts  were being replaced by Unix hosts  with native TCP stacks running on thin and </a:t>
            </a:r>
            <a:r>
              <a:rPr lang="en-US" sz="1200" kern="1200" dirty="0" err="1" smtClean="0">
                <a:solidFill>
                  <a:schemeClr val="tx1"/>
                </a:solidFill>
                <a:latin typeface="Arial" charset="0"/>
                <a:ea typeface="+mn-ea"/>
                <a:cs typeface="+mn-cs"/>
              </a:rPr>
              <a:t>thicknet</a:t>
            </a:r>
            <a:r>
              <a:rPr lang="en-US" sz="1200" kern="1200" dirty="0" smtClean="0">
                <a:solidFill>
                  <a:schemeClr val="tx1"/>
                </a:solidFill>
                <a:latin typeface="Arial" charset="0"/>
                <a:ea typeface="+mn-ea"/>
                <a:cs typeface="+mn-cs"/>
              </a:rPr>
              <a:t> shared media, the phone system was still a separate entity, wireless networking was very much a niche.  The wide area network consisted of a multitude of networks and protocols such as </a:t>
            </a:r>
            <a:r>
              <a:rPr lang="en-US" sz="1200" kern="1200" dirty="0" err="1" smtClean="0">
                <a:solidFill>
                  <a:schemeClr val="tx1"/>
                </a:solidFill>
                <a:latin typeface="Arial" charset="0"/>
                <a:ea typeface="+mn-ea"/>
                <a:cs typeface="+mn-cs"/>
              </a:rPr>
              <a:t>DECnet</a:t>
            </a:r>
            <a:r>
              <a:rPr lang="en-US" sz="1200" kern="1200" dirty="0" smtClean="0">
                <a:solidFill>
                  <a:schemeClr val="tx1"/>
                </a:solidFill>
                <a:latin typeface="Arial" charset="0"/>
                <a:ea typeface="+mn-ea"/>
                <a:cs typeface="+mn-cs"/>
              </a:rPr>
              <a:t>, SNA, XNS, Color books, Bitnet/EARN and the emerging (soon to die off) OSI. All these were soon to "pass like tears in rain"* and be displaced by TCP/IP and what we know as the Internet today. We will look back at the evolution of the local area network, home networking and the wide area network over the last 30-40 years in particular noting the state and changes since </a:t>
            </a:r>
            <a:r>
              <a:rPr lang="en-US" sz="1200" kern="1200" dirty="0" err="1" smtClean="0">
                <a:solidFill>
                  <a:schemeClr val="tx1"/>
                </a:solidFill>
                <a:latin typeface="Arial" charset="0"/>
                <a:ea typeface="+mn-ea"/>
                <a:cs typeface="+mn-cs"/>
              </a:rPr>
              <a:t>HEPiX</a:t>
            </a:r>
            <a:r>
              <a:rPr lang="en-US" sz="1200" kern="1200" dirty="0" smtClean="0">
                <a:solidFill>
                  <a:schemeClr val="tx1"/>
                </a:solidFill>
                <a:latin typeface="Arial" charset="0"/>
                <a:ea typeface="+mn-ea"/>
                <a:cs typeface="+mn-cs"/>
              </a:rPr>
              <a:t> was formed 20 years ago.</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 Blade Runner</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63CE1A3-7A1B-4D22-B89D-0E4B69EC1507}" type="slidenum">
              <a:rPr lang="en-US" smtClean="0"/>
              <a:pPr>
                <a:defRPr/>
              </a:pPr>
              <a:t>28</a:t>
            </a:fld>
            <a:endParaRPr lang="en-US"/>
          </a:p>
        </p:txBody>
      </p:sp>
    </p:spTree>
    <p:extLst>
      <p:ext uri="{BB962C8B-B14F-4D97-AF65-F5344CB8AC3E}">
        <p14:creationId xmlns:p14="http://schemas.microsoft.com/office/powerpoint/2010/main" val="1950328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Arial" charset="0"/>
                <a:ea typeface="+mn-ea"/>
                <a:cs typeface="+mn-cs"/>
              </a:rPr>
              <a:t>For analog modems see http://en.wikipedia.org/wiki/Modem  </a:t>
            </a:r>
          </a:p>
          <a:p>
            <a:r>
              <a:rPr lang="en-US" sz="1200" b="0" i="0" kern="1200" dirty="0" smtClean="0">
                <a:solidFill>
                  <a:schemeClr val="tx1"/>
                </a:solidFill>
                <a:latin typeface="Arial" charset="0"/>
                <a:ea typeface="+mn-ea"/>
                <a:cs typeface="+mn-cs"/>
              </a:rPr>
              <a:t>ISDN has long been known by several derogatory acronyms highlighting these issues, such as </a:t>
            </a:r>
            <a:r>
              <a:rPr lang="en-US" sz="1200" b="1" i="1" kern="1200" dirty="0" smtClean="0">
                <a:solidFill>
                  <a:schemeClr val="tx1"/>
                </a:solidFill>
                <a:latin typeface="Arial" charset="0"/>
                <a:ea typeface="+mn-ea"/>
                <a:cs typeface="+mn-cs"/>
              </a:rPr>
              <a:t>I</a:t>
            </a:r>
            <a:r>
              <a:rPr lang="en-US" sz="1200" b="0" i="1" kern="1200" dirty="0" smtClean="0">
                <a:solidFill>
                  <a:schemeClr val="tx1"/>
                </a:solidFill>
                <a:latin typeface="Arial" charset="0"/>
                <a:ea typeface="+mn-ea"/>
                <a:cs typeface="+mn-cs"/>
              </a:rPr>
              <a:t>t </a:t>
            </a:r>
            <a:r>
              <a:rPr lang="en-US" sz="1200" b="1" i="1" kern="1200" dirty="0" smtClean="0">
                <a:solidFill>
                  <a:schemeClr val="tx1"/>
                </a:solidFill>
                <a:latin typeface="Arial" charset="0"/>
                <a:ea typeface="+mn-ea"/>
                <a:cs typeface="+mn-cs"/>
              </a:rPr>
              <a:t>S</a:t>
            </a:r>
            <a:r>
              <a:rPr lang="en-US" sz="1200" b="0" i="1" kern="1200" dirty="0" smtClean="0">
                <a:solidFill>
                  <a:schemeClr val="tx1"/>
                </a:solidFill>
                <a:latin typeface="Arial" charset="0"/>
                <a:ea typeface="+mn-ea"/>
                <a:cs typeface="+mn-cs"/>
              </a:rPr>
              <a:t>till </a:t>
            </a:r>
            <a:r>
              <a:rPr lang="en-US" sz="1200" b="1" i="1" kern="1200" dirty="0" smtClean="0">
                <a:solidFill>
                  <a:schemeClr val="tx1"/>
                </a:solidFill>
                <a:latin typeface="Arial" charset="0"/>
                <a:ea typeface="+mn-ea"/>
                <a:cs typeface="+mn-cs"/>
              </a:rPr>
              <a:t>D</a:t>
            </a:r>
            <a:r>
              <a:rPr lang="en-US" sz="1200" b="0" i="1" kern="1200" dirty="0" smtClean="0">
                <a:solidFill>
                  <a:schemeClr val="tx1"/>
                </a:solidFill>
                <a:latin typeface="Arial" charset="0"/>
                <a:ea typeface="+mn-ea"/>
                <a:cs typeface="+mn-cs"/>
              </a:rPr>
              <a:t>oes </a:t>
            </a:r>
            <a:r>
              <a:rPr lang="en-US" sz="1200" b="1" i="1" kern="1200" dirty="0" smtClean="0">
                <a:solidFill>
                  <a:schemeClr val="tx1"/>
                </a:solidFill>
                <a:latin typeface="Arial" charset="0"/>
                <a:ea typeface="+mn-ea"/>
                <a:cs typeface="+mn-cs"/>
              </a:rPr>
              <a:t>N</a:t>
            </a:r>
            <a:r>
              <a:rPr lang="en-US" sz="1200" b="0" i="1" kern="1200" dirty="0" smtClean="0">
                <a:solidFill>
                  <a:schemeClr val="tx1"/>
                </a:solidFill>
                <a:latin typeface="Arial" charset="0"/>
                <a:ea typeface="+mn-ea"/>
                <a:cs typeface="+mn-cs"/>
              </a:rPr>
              <a:t>othing, </a:t>
            </a:r>
            <a:r>
              <a:rPr lang="en-US" sz="1200" b="1" i="1" kern="1200" dirty="0" smtClean="0">
                <a:solidFill>
                  <a:schemeClr val="tx1"/>
                </a:solidFill>
                <a:latin typeface="Arial" charset="0"/>
                <a:ea typeface="+mn-ea"/>
                <a:cs typeface="+mn-cs"/>
              </a:rPr>
              <a:t>I</a:t>
            </a:r>
            <a:r>
              <a:rPr lang="en-US" sz="1200" b="0" i="1" kern="1200" dirty="0" smtClean="0">
                <a:solidFill>
                  <a:schemeClr val="tx1"/>
                </a:solidFill>
                <a:latin typeface="Arial" charset="0"/>
                <a:ea typeface="+mn-ea"/>
                <a:cs typeface="+mn-cs"/>
              </a:rPr>
              <a:t>nnovations </a:t>
            </a:r>
            <a:r>
              <a:rPr lang="en-US" sz="1200" b="1" i="1" kern="1200" dirty="0" smtClean="0">
                <a:solidFill>
                  <a:schemeClr val="tx1"/>
                </a:solidFill>
                <a:latin typeface="Arial" charset="0"/>
                <a:ea typeface="+mn-ea"/>
                <a:cs typeface="+mn-cs"/>
              </a:rPr>
              <a:t>S</a:t>
            </a:r>
            <a:r>
              <a:rPr lang="en-US" sz="1200" b="0" i="1" kern="1200" dirty="0" smtClean="0">
                <a:solidFill>
                  <a:schemeClr val="tx1"/>
                </a:solidFill>
                <a:latin typeface="Arial" charset="0"/>
                <a:ea typeface="+mn-ea"/>
                <a:cs typeface="+mn-cs"/>
              </a:rPr>
              <a:t>ubscribers </a:t>
            </a:r>
            <a:r>
              <a:rPr lang="en-US" sz="1200" b="1" i="1" kern="1200" dirty="0" smtClean="0">
                <a:solidFill>
                  <a:schemeClr val="tx1"/>
                </a:solidFill>
                <a:latin typeface="Arial" charset="0"/>
                <a:ea typeface="+mn-ea"/>
                <a:cs typeface="+mn-cs"/>
              </a:rPr>
              <a:t>D</a:t>
            </a:r>
            <a:r>
              <a:rPr lang="en-US" sz="1200" b="0" i="1" kern="1200" dirty="0" smtClean="0">
                <a:solidFill>
                  <a:schemeClr val="tx1"/>
                </a:solidFill>
                <a:latin typeface="Arial" charset="0"/>
                <a:ea typeface="+mn-ea"/>
                <a:cs typeface="+mn-cs"/>
              </a:rPr>
              <a:t>on't </a:t>
            </a:r>
            <a:r>
              <a:rPr lang="en-US" sz="1200" b="1" i="1" kern="1200" dirty="0" smtClean="0">
                <a:solidFill>
                  <a:schemeClr val="tx1"/>
                </a:solidFill>
                <a:latin typeface="Arial" charset="0"/>
                <a:ea typeface="+mn-ea"/>
                <a:cs typeface="+mn-cs"/>
              </a:rPr>
              <a:t>N</a:t>
            </a:r>
            <a:r>
              <a:rPr lang="en-US" sz="1200" b="0" i="1" kern="1200" dirty="0" smtClean="0">
                <a:solidFill>
                  <a:schemeClr val="tx1"/>
                </a:solidFill>
                <a:latin typeface="Arial" charset="0"/>
                <a:ea typeface="+mn-ea"/>
                <a:cs typeface="+mn-cs"/>
              </a:rPr>
              <a:t>eed,</a:t>
            </a:r>
            <a:r>
              <a:rPr lang="en-US" sz="1200" b="0" i="0" kern="1200" dirty="0" smtClean="0">
                <a:solidFill>
                  <a:schemeClr val="tx1"/>
                </a:solidFill>
                <a:latin typeface="Arial" charset="0"/>
                <a:ea typeface="+mn-ea"/>
                <a:cs typeface="+mn-cs"/>
              </a:rPr>
              <a:t> and </a:t>
            </a:r>
            <a:r>
              <a:rPr lang="en-US" sz="1200" b="1" i="1" kern="1200" dirty="0" smtClean="0">
                <a:solidFill>
                  <a:schemeClr val="tx1"/>
                </a:solidFill>
                <a:latin typeface="Arial" charset="0"/>
                <a:ea typeface="+mn-ea"/>
                <a:cs typeface="+mn-cs"/>
              </a:rPr>
              <a:t>I</a:t>
            </a:r>
            <a:r>
              <a:rPr lang="en-US" sz="1200" b="0" i="1" kern="1200" dirty="0" smtClean="0">
                <a:solidFill>
                  <a:schemeClr val="tx1"/>
                </a:solidFill>
                <a:latin typeface="Arial" charset="0"/>
                <a:ea typeface="+mn-ea"/>
                <a:cs typeface="+mn-cs"/>
              </a:rPr>
              <a:t> </a:t>
            </a:r>
            <a:r>
              <a:rPr lang="en-US" sz="1200" b="1" i="1" kern="1200" dirty="0" smtClean="0">
                <a:solidFill>
                  <a:schemeClr val="tx1"/>
                </a:solidFill>
                <a:latin typeface="Arial" charset="0"/>
                <a:ea typeface="+mn-ea"/>
                <a:cs typeface="+mn-cs"/>
              </a:rPr>
              <a:t>S</a:t>
            </a:r>
            <a:r>
              <a:rPr lang="en-US" sz="1200" b="0" i="1" kern="1200" dirty="0" smtClean="0">
                <a:solidFill>
                  <a:schemeClr val="tx1"/>
                </a:solidFill>
                <a:latin typeface="Arial" charset="0"/>
                <a:ea typeface="+mn-ea"/>
                <a:cs typeface="+mn-cs"/>
              </a:rPr>
              <a:t>till </a:t>
            </a:r>
            <a:r>
              <a:rPr lang="en-US" sz="1200" b="1" i="1" kern="1200" dirty="0" smtClean="0">
                <a:solidFill>
                  <a:schemeClr val="tx1"/>
                </a:solidFill>
                <a:latin typeface="Arial" charset="0"/>
                <a:ea typeface="+mn-ea"/>
                <a:cs typeface="+mn-cs"/>
              </a:rPr>
              <a:t>D</a:t>
            </a:r>
            <a:r>
              <a:rPr lang="en-US" sz="1200" b="0" i="1" kern="1200" dirty="0" smtClean="0">
                <a:solidFill>
                  <a:schemeClr val="tx1"/>
                </a:solidFill>
                <a:latin typeface="Arial" charset="0"/>
                <a:ea typeface="+mn-ea"/>
                <a:cs typeface="+mn-cs"/>
              </a:rPr>
              <a:t>on't </a:t>
            </a:r>
            <a:r>
              <a:rPr lang="en-US" sz="1200" b="0" i="1" kern="1200" dirty="0" err="1" smtClean="0">
                <a:solidFill>
                  <a:schemeClr val="tx1"/>
                </a:solidFill>
                <a:latin typeface="Arial" charset="0"/>
                <a:ea typeface="+mn-ea"/>
                <a:cs typeface="+mn-cs"/>
              </a:rPr>
              <a:t>k</a:t>
            </a:r>
            <a:r>
              <a:rPr lang="en-US" sz="1200" b="1" i="1" kern="1200" dirty="0" err="1" smtClean="0">
                <a:solidFill>
                  <a:schemeClr val="tx1"/>
                </a:solidFill>
                <a:latin typeface="Arial" charset="0"/>
                <a:ea typeface="+mn-ea"/>
                <a:cs typeface="+mn-cs"/>
              </a:rPr>
              <a:t>N</a:t>
            </a:r>
            <a:r>
              <a:rPr lang="en-US" sz="1200" b="0" i="1" kern="1200" dirty="0" err="1" smtClean="0">
                <a:solidFill>
                  <a:schemeClr val="tx1"/>
                </a:solidFill>
                <a:latin typeface="Arial" charset="0"/>
                <a:ea typeface="+mn-ea"/>
                <a:cs typeface="+mn-cs"/>
              </a:rPr>
              <a:t>ow</a:t>
            </a:r>
            <a:r>
              <a:rPr lang="en-US" sz="1200" b="0" i="1" kern="1200" dirty="0" smtClean="0">
                <a:solidFill>
                  <a:schemeClr val="tx1"/>
                </a:solidFill>
                <a:latin typeface="Arial" charset="0"/>
                <a:ea typeface="+mn-ea"/>
                <a:cs typeface="+mn-cs"/>
              </a:rPr>
              <a:t>.</a:t>
            </a:r>
            <a:endParaRPr lang="en-US" dirty="0"/>
          </a:p>
        </p:txBody>
      </p:sp>
      <p:sp>
        <p:nvSpPr>
          <p:cNvPr id="4" name="Slide Number Placeholder 3"/>
          <p:cNvSpPr>
            <a:spLocks noGrp="1"/>
          </p:cNvSpPr>
          <p:nvPr>
            <p:ph type="sldNum" sz="quarter" idx="10"/>
          </p:nvPr>
        </p:nvSpPr>
        <p:spPr/>
        <p:txBody>
          <a:bodyPr/>
          <a:lstStyle/>
          <a:p>
            <a:pPr>
              <a:defRPr/>
            </a:pPr>
            <a:fld id="{763CE1A3-7A1B-4D22-B89D-0E4B69EC1507}" type="slidenum">
              <a:rPr lang="en-US" smtClean="0"/>
              <a:pPr>
                <a:defRPr/>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OSI layers see: http://en.wikipedia.org/wiki/OSI_protocols</a:t>
            </a:r>
            <a:endParaRPr lang="en-US" dirty="0"/>
          </a:p>
        </p:txBody>
      </p:sp>
      <p:sp>
        <p:nvSpPr>
          <p:cNvPr id="4" name="Slide Number Placeholder 3"/>
          <p:cNvSpPr>
            <a:spLocks noGrp="1"/>
          </p:cNvSpPr>
          <p:nvPr>
            <p:ph type="sldNum" sz="quarter" idx="10"/>
          </p:nvPr>
        </p:nvSpPr>
        <p:spPr/>
        <p:txBody>
          <a:bodyPr/>
          <a:lstStyle/>
          <a:p>
            <a:fld id="{EDC75DA6-A366-4AFC-BB10-0A8525B39E0E}" type="slidenum">
              <a:rPr lang="en-US" smtClean="0"/>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Computer viruses are self-executing, replicating programs written specifically to change the way a machine works, without the knowledge (or permission) of the operator/owner. Viruses are so called because they behave in a similar way to biological viruses. Just as biological viruses pass from person to person, replicating themselves as they go, computer viruses pass from computer to computer. Unlike most biological viruses, however - computer viruses are entirely man made.</a:t>
            </a:r>
          </a:p>
          <a:p>
            <a:endParaRPr lang="en-US" dirty="0" smtClean="0"/>
          </a:p>
          <a:p>
            <a:r>
              <a:rPr lang="en-US" dirty="0" smtClean="0"/>
              <a:t>The first worm released November 2, 1988 disabled most of the Internet then existing. Robert Morris, a Computer Science graduate student at Cornell University and (embarrassingly) son of the Chief Scientist at the National Computer Security Center, wrote a 99 line program in the C language designed to </a:t>
            </a:r>
            <a:r>
              <a:rPr lang="en-US" dirty="0" smtClean="0">
                <a:hlinkClick r:id="rId3"/>
              </a:rPr>
              <a:t>self-replicate</a:t>
            </a:r>
            <a:r>
              <a:rPr lang="en-US" dirty="0" smtClean="0"/>
              <a:t> and propagate itself from machine to machine across the Internet. The worm performed the trick by combining a bug in the debugging mode of the </a:t>
            </a:r>
            <a:r>
              <a:rPr lang="en-US" dirty="0" err="1" smtClean="0"/>
              <a:t>sendmail</a:t>
            </a:r>
            <a:r>
              <a:rPr lang="en-US" dirty="0" smtClean="0"/>
              <a:t> program used to control email on almost all Internet computers, a bug in the </a:t>
            </a:r>
            <a:r>
              <a:rPr lang="en-US" i="1" dirty="0" smtClean="0"/>
              <a:t>finger</a:t>
            </a:r>
            <a:r>
              <a:rPr lang="en-US" dirty="0" smtClean="0"/>
              <a:t> program, and the </a:t>
            </a:r>
            <a:r>
              <a:rPr lang="en-US" i="1" dirty="0" smtClean="0">
                <a:hlinkClick r:id="rId4"/>
              </a:rPr>
              <a:t>Unix</a:t>
            </a:r>
            <a:r>
              <a:rPr lang="en-US" dirty="0" smtClean="0"/>
              <a:t> </a:t>
            </a:r>
            <a:r>
              <a:rPr lang="en-US" i="1" dirty="0" err="1" smtClean="0"/>
              <a:t>rexec</a:t>
            </a:r>
            <a:r>
              <a:rPr lang="en-US" dirty="0" smtClean="0"/>
              <a:t> and </a:t>
            </a:r>
            <a:r>
              <a:rPr lang="en-US" i="1" dirty="0" err="1" smtClean="0"/>
              <a:t>rsh</a:t>
            </a:r>
            <a:r>
              <a:rPr lang="en-US" dirty="0" smtClean="0"/>
              <a:t> commands. </a:t>
            </a:r>
          </a:p>
          <a:p>
            <a:endParaRPr lang="en-US" dirty="0" smtClean="0"/>
          </a:p>
          <a:p>
            <a:r>
              <a:rPr lang="en-US" dirty="0" smtClean="0"/>
              <a:t>The difference</a:t>
            </a:r>
            <a:r>
              <a:rPr lang="en-US" baseline="0" dirty="0" smtClean="0"/>
              <a:t> between a Computer Virus, Worm and Trojan Hose, see http://www.webopedia.com/DidYouKnow/Internet/2004/virus.asp </a:t>
            </a:r>
          </a:p>
          <a:p>
            <a:endParaRPr lang="en-US" dirty="0"/>
          </a:p>
        </p:txBody>
      </p:sp>
      <p:sp>
        <p:nvSpPr>
          <p:cNvPr id="4" name="Slide Number Placeholder 3"/>
          <p:cNvSpPr>
            <a:spLocks noGrp="1"/>
          </p:cNvSpPr>
          <p:nvPr>
            <p:ph type="sldNum" sz="quarter" idx="10"/>
          </p:nvPr>
        </p:nvSpPr>
        <p:spPr/>
        <p:txBody>
          <a:bodyPr/>
          <a:lstStyle/>
          <a:p>
            <a:fld id="{EDC75DA6-A366-4AFC-BB10-0A8525B39E0E}" type="slidenum">
              <a:rPr lang="en-US" smtClean="0"/>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Arial" charset="0"/>
                <a:ea typeface="+mn-ea"/>
                <a:cs typeface="+mn-cs"/>
              </a:rPr>
              <a:t>As of November 2010, all manufacturers of active equipment have chosen to support the 8P8C for their </a:t>
            </a:r>
            <a:r>
              <a:rPr lang="en-US" sz="1200" b="0" i="0" u="none" strike="noStrike" kern="1200" dirty="0" smtClean="0">
                <a:solidFill>
                  <a:schemeClr val="tx1"/>
                </a:solidFill>
                <a:latin typeface="Arial" charset="0"/>
                <a:ea typeface="+mn-ea"/>
                <a:cs typeface="+mn-cs"/>
                <a:hlinkClick r:id="rId3" tooltip="10 Gigabit Ethernet"/>
              </a:rPr>
              <a:t>10 Gigabit Ethernet</a:t>
            </a:r>
            <a:r>
              <a:rPr lang="en-US" sz="1200" b="0" i="0" kern="1200" dirty="0" smtClean="0">
                <a:solidFill>
                  <a:schemeClr val="tx1"/>
                </a:solidFill>
                <a:latin typeface="Arial" charset="0"/>
                <a:ea typeface="+mn-ea"/>
                <a:cs typeface="+mn-cs"/>
              </a:rPr>
              <a:t> products on copper, and not the GG45 or TERA in order to function on </a:t>
            </a:r>
            <a:r>
              <a:rPr lang="en-US" sz="1200" b="0" i="0" u="none" strike="noStrike" kern="1200" dirty="0" smtClean="0">
                <a:solidFill>
                  <a:schemeClr val="tx1"/>
                </a:solidFill>
                <a:latin typeface="Arial" charset="0"/>
                <a:ea typeface="+mn-ea"/>
                <a:cs typeface="+mn-cs"/>
                <a:hlinkClick r:id="rId4" tooltip="Cat 6a"/>
              </a:rPr>
              <a:t>Cat 6a</a:t>
            </a:r>
            <a:r>
              <a:rPr lang="en-US" sz="1200" b="0" i="0" kern="1200" dirty="0" smtClean="0">
                <a:solidFill>
                  <a:schemeClr val="tx1"/>
                </a:solidFill>
                <a:latin typeface="Arial" charset="0"/>
                <a:ea typeface="+mn-ea"/>
                <a:cs typeface="+mn-cs"/>
              </a:rPr>
              <a:t>. Due to lack of support for the 8P8C connector, Category 7 is not recognized in </a:t>
            </a:r>
            <a:r>
              <a:rPr lang="en-US" sz="1200" b="0" i="0" u="none" strike="noStrike" kern="1200" dirty="0" smtClean="0">
                <a:solidFill>
                  <a:schemeClr val="tx1"/>
                </a:solidFill>
                <a:latin typeface="Arial" charset="0"/>
                <a:ea typeface="+mn-ea"/>
                <a:cs typeface="+mn-cs"/>
                <a:hlinkClick r:id="rId5" tooltip="TIA/EIA-568"/>
              </a:rPr>
              <a:t>TIA/EIA-568</a:t>
            </a:r>
            <a:endParaRPr lang="en-US" dirty="0"/>
          </a:p>
        </p:txBody>
      </p:sp>
      <p:sp>
        <p:nvSpPr>
          <p:cNvPr id="4" name="Slide Number Placeholder 3"/>
          <p:cNvSpPr>
            <a:spLocks noGrp="1"/>
          </p:cNvSpPr>
          <p:nvPr>
            <p:ph type="sldNum" sz="quarter" idx="10"/>
          </p:nvPr>
        </p:nvSpPr>
        <p:spPr/>
        <p:txBody>
          <a:bodyPr/>
          <a:lstStyle/>
          <a:p>
            <a:pPr>
              <a:defRPr/>
            </a:pPr>
            <a:fld id="{763CE1A3-7A1B-4D22-B89D-0E4B69EC1507}" type="slidenum">
              <a:rPr lang="en-US" smtClean="0"/>
              <a:pPr>
                <a:defRPr/>
              </a:pPr>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http://www.chinainternetwatch.com/whitepaper/china-internet-statistics/</a:t>
            </a:r>
            <a:endParaRPr lang="en-US" dirty="0"/>
          </a:p>
        </p:txBody>
      </p:sp>
      <p:sp>
        <p:nvSpPr>
          <p:cNvPr id="4" name="Slide Number Placeholder 3"/>
          <p:cNvSpPr>
            <a:spLocks noGrp="1"/>
          </p:cNvSpPr>
          <p:nvPr>
            <p:ph type="sldNum" sz="quarter" idx="10"/>
          </p:nvPr>
        </p:nvSpPr>
        <p:spPr/>
        <p:txBody>
          <a:bodyPr/>
          <a:lstStyle/>
          <a:p>
            <a:pPr>
              <a:defRPr/>
            </a:pPr>
            <a:fld id="{763CE1A3-7A1B-4D22-B89D-0E4B69EC1507}" type="slidenum">
              <a:rPr lang="en-US" smtClean="0"/>
              <a:pPr>
                <a:defRPr/>
              </a:pPr>
              <a:t>21</a:t>
            </a:fld>
            <a:endParaRPr lang="en-US"/>
          </a:p>
        </p:txBody>
      </p:sp>
    </p:spTree>
    <p:extLst>
      <p:ext uri="{BB962C8B-B14F-4D97-AF65-F5344CB8AC3E}">
        <p14:creationId xmlns:p14="http://schemas.microsoft.com/office/powerpoint/2010/main" val="204176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63CE1A3-7A1B-4D22-B89D-0E4B69EC1507}" type="slidenum">
              <a:rPr lang="en-US" smtClean="0"/>
              <a:pPr>
                <a:defRPr/>
              </a:pPr>
              <a:t>24</a:t>
            </a:fld>
            <a:endParaRPr lang="en-US"/>
          </a:p>
        </p:txBody>
      </p:sp>
    </p:spTree>
    <p:extLst>
      <p:ext uri="{BB962C8B-B14F-4D97-AF65-F5344CB8AC3E}">
        <p14:creationId xmlns:p14="http://schemas.microsoft.com/office/powerpoint/2010/main" val="828095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3CE1A3-7A1B-4D22-B89D-0E4B69EC1507}" type="slidenum">
              <a:rPr lang="en-US" smtClean="0"/>
              <a:pPr>
                <a:defRPr/>
              </a:pPr>
              <a:t>25</a:t>
            </a:fld>
            <a:endParaRPr lang="en-US"/>
          </a:p>
        </p:txBody>
      </p:sp>
    </p:spTree>
    <p:extLst>
      <p:ext uri="{BB962C8B-B14F-4D97-AF65-F5344CB8AC3E}">
        <p14:creationId xmlns:p14="http://schemas.microsoft.com/office/powerpoint/2010/main" val="1500113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22DA9A07-489F-4BC2-AB99-8DA6C68E91D4}" type="slidenum">
              <a:rPr lang="en-US" smtClean="0"/>
              <a:pPr/>
              <a:t>26</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sz="1000" dirty="0" smtClean="0"/>
              <a:t>Using the Mathis formula for TCP/Reno throughput we can derive an estimate of the TCP throughput from our loss and RTT measurements. These estimates are only rough since the losses experienced by TCP[1] are different from those measured by ping, also </a:t>
            </a:r>
            <a:r>
              <a:rPr lang="en-US" sz="1000" dirty="0" err="1" smtClean="0"/>
              <a:t>PingER</a:t>
            </a:r>
            <a:r>
              <a:rPr lang="en-US" sz="1000" dirty="0" smtClean="0"/>
              <a:t> only sends about 14,400 pings a month between a monitoring host / remote host pair so one cannot see monthly losses of &lt; 0.1% such as are often experienced on today’s high quality paths. In addition the RTTs on high quality paths are approaching the limits of the speed of light in a fiber, so further improvement is difficult. Finally the TCP/Reno congestion control</a:t>
            </a:r>
            <a:r>
              <a:rPr lang="en-US" sz="1000" baseline="0" dirty="0" smtClean="0"/>
              <a:t> is slowly being supplanted by more aggressive mechanisms. </a:t>
            </a:r>
            <a:r>
              <a:rPr lang="en-US" sz="1000" dirty="0" smtClean="0"/>
              <a:t>None-the-less, especially for poorer quality paths, combining loss and RTT into a single metric is very useful. Fig. 8 shows the derived TCP throughputs measured from SLAC to the world’s major regions, in some cases going back for the last 11 years. Similar plots (not shown here) are seen for the data measured from CERN in Geneva, Switzerland thus indicating that the effect is not just an anomaly associated with the measurements being from the U.S. The data for several of the developing countries only extends back for about five years and can vary greatly from month to month, so some care must be taken in interpreting the long term trends. With this caveat, it can be seen that links between the more developed regions including the U.S. and Canada, E. Asia and Europe are much better than elsewhere (3 - 10 times more throughput achievable). Regions such as Russia, S.E. Asia, S.E. Europe and Latin America appear to be 3-6 years behind. Russia and S.E. Asia are catching up slowly. However, Africa, S. Asia and C. Asia are 8-10 years behind and even worse appear to be falling further behind due to slow growth. Sites in many countries have less bandwidth than a residence in developed countries (typical residential DSL or cable bandwidths are of the order of a few hundred megabits/sec). Looking forward ten years to 2015, if the current rates of progress continue, then performance from N. America to Africa will be 1000 time worse than to Europe,  to S. Asia and C. Asia will be 100 times worse than to Europe. </a:t>
            </a:r>
          </a:p>
          <a:p>
            <a:pPr eaLnBrk="1" hangingPunct="1"/>
            <a:r>
              <a:rPr lang="en-US" sz="1000" dirty="0" smtClean="0"/>
              <a:t/>
            </a:r>
            <a:br>
              <a:rPr lang="en-US" sz="1000" dirty="0" smtClean="0"/>
            </a:br>
            <a:r>
              <a:rPr lang="en-US" altLang="ja-JP" sz="1000" dirty="0" smtClean="0"/>
              <a:t>[1] TCP deliberately provokes loss as part of its congestion detection algorithm. </a:t>
            </a:r>
          </a:p>
          <a:p>
            <a:pPr eaLnBrk="1" hangingPunct="1"/>
            <a:r>
              <a:rPr lang="en-US" sz="1000" dirty="0" smtClean="0"/>
              <a:t>[2]</a:t>
            </a:r>
            <a:r>
              <a:rPr lang="en-US" sz="1000" baseline="0" dirty="0" smtClean="0"/>
              <a:t> The derivation is based on the TCP/Reno implementation of congestion control. These days more aggressive algorithms are often used. Still the formula is a useful way to combine metrics into a quality measure which is roughly based on throughput.</a:t>
            </a:r>
            <a:endParaRPr lang="en-US" sz="1000"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F3CEBB8C-B9A6-4B14-9C26-7FAEF628216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BF0E593E-737B-415D-84D6-F852072796E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9500" y="0"/>
            <a:ext cx="247650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727710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F35FBF29-4F53-4179-B8B1-352A8F4F886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5943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0" y="914400"/>
            <a:ext cx="9906000" cy="5334000"/>
          </a:xfrm>
        </p:spPr>
        <p:txBody>
          <a:bodyPr/>
          <a:lstStyle/>
          <a:p>
            <a:pPr lvl="0"/>
            <a:endParaRPr lang="en-US" noProof="0" smtClean="0"/>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6CC7D213-A050-4596-B68B-663D6BE1F42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xfrm>
            <a:off x="7594600" y="6553200"/>
            <a:ext cx="2311400" cy="304800"/>
          </a:xfrm>
          <a:ln/>
        </p:spPr>
        <p:txBody>
          <a:bodyPr/>
          <a:lstStyle>
            <a:lvl1pPr>
              <a:defRPr/>
            </a:lvl1pPr>
          </a:lstStyle>
          <a:p>
            <a:pPr>
              <a:defRPr/>
            </a:pPr>
            <a:fld id="{0AE04512-5700-44B6-BE60-31B779DFF8B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4EA293E3-A432-48C7-BEC9-80951243678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914400"/>
            <a:ext cx="48768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914400"/>
            <a:ext cx="48768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C0617CEF-E291-44A8-B662-7F7E6B60CCF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pPr>
              <a:defRPr/>
            </a:pPr>
            <a:fld id="{08ED44A5-C23B-4F26-A21A-AEB965F043F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11904422-7438-466C-ABBD-7ED306CA1F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C5B12812-A763-41D4-BDA4-CC09FC37264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5EC10552-D64B-42DC-8F78-5E10A2AE464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5A87CBC9-08EA-48D4-9347-72375599DFA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2133600" y="0"/>
            <a:ext cx="6781800" cy="914400"/>
          </a:xfrm>
          <a:prstGeom prst="rect">
            <a:avLst/>
          </a:prstGeom>
          <a:gradFill rotWithShape="1">
            <a:gsLst>
              <a:gs pos="0">
                <a:srgbClr val="B1FFA9"/>
              </a:gs>
              <a:gs pos="50000">
                <a:srgbClr val="FFFFFF"/>
              </a:gs>
              <a:gs pos="100000">
                <a:srgbClr val="B1FFA9"/>
              </a:gs>
            </a:gsLst>
            <a:lin ang="0" scaled="1"/>
          </a:gra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8"/>
          <p:cNvSpPr>
            <a:spLocks noGrp="1" noChangeArrowheads="1"/>
          </p:cNvSpPr>
          <p:nvPr>
            <p:ph type="body" idx="1"/>
          </p:nvPr>
        </p:nvSpPr>
        <p:spPr bwMode="auto">
          <a:xfrm>
            <a:off x="0" y="914400"/>
            <a:ext cx="99060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6809" name="Rectangle 9"/>
          <p:cNvSpPr>
            <a:spLocks noGrp="1" noChangeArrowheads="1"/>
          </p:cNvSpPr>
          <p:nvPr>
            <p:ph type="dt" sz="half" idx="2"/>
          </p:nvPr>
        </p:nvSpPr>
        <p:spPr bwMode="auto">
          <a:xfrm>
            <a:off x="0" y="6381750"/>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Times New Roman" pitchFamily="18" charset="0"/>
              </a:defRPr>
            </a:lvl1pPr>
          </a:lstStyle>
          <a:p>
            <a:pPr>
              <a:defRPr/>
            </a:pPr>
            <a:endParaRPr lang="en-US"/>
          </a:p>
        </p:txBody>
      </p:sp>
      <p:sp>
        <p:nvSpPr>
          <p:cNvPr id="76810" name="Rectangle 10"/>
          <p:cNvSpPr>
            <a:spLocks noGrp="1" noChangeArrowheads="1"/>
          </p:cNvSpPr>
          <p:nvPr>
            <p:ph type="ftr" sz="quarter" idx="3"/>
          </p:nvPr>
        </p:nvSpPr>
        <p:spPr bwMode="auto">
          <a:xfrm>
            <a:off x="3048000" y="6381750"/>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defRPr>
            </a:lvl1pPr>
          </a:lstStyle>
          <a:p>
            <a:pPr>
              <a:defRPr/>
            </a:pPr>
            <a:endParaRPr lang="en-US"/>
          </a:p>
        </p:txBody>
      </p:sp>
      <p:sp>
        <p:nvSpPr>
          <p:cNvPr id="76811" name="Rectangle 11"/>
          <p:cNvSpPr>
            <a:spLocks noGrp="1" noChangeArrowheads="1"/>
          </p:cNvSpPr>
          <p:nvPr>
            <p:ph type="sldNum" sz="quarter" idx="4"/>
          </p:nvPr>
        </p:nvSpPr>
        <p:spPr bwMode="auto">
          <a:xfrm>
            <a:off x="7594600" y="6400800"/>
            <a:ext cx="2311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8" charset="0"/>
              </a:defRPr>
            </a:lvl1pPr>
          </a:lstStyle>
          <a:p>
            <a:pPr>
              <a:defRPr/>
            </a:pPr>
            <a:fld id="{3C806D5F-6816-48ED-9D06-220E219E84EB}" type="slidenum">
              <a:rPr lang="en-US" smtClean="0"/>
              <a:pPr>
                <a:defRPr/>
              </a:pPr>
              <a:t>‹#›</a:t>
            </a:fld>
            <a:endParaRPr lang="en-US" dirty="0"/>
          </a:p>
        </p:txBody>
      </p:sp>
      <p:pic>
        <p:nvPicPr>
          <p:cNvPr id="1031" name="Picture 16"/>
          <p:cNvPicPr>
            <a:picLocks noChangeAspect="1" noChangeArrowheads="1"/>
          </p:cNvPicPr>
          <p:nvPr/>
        </p:nvPicPr>
        <p:blipFill>
          <a:blip r:embed="rId14" cstate="print"/>
          <a:srcRect/>
          <a:stretch>
            <a:fillRect/>
          </a:stretch>
        </p:blipFill>
        <p:spPr bwMode="auto">
          <a:xfrm>
            <a:off x="0" y="0"/>
            <a:ext cx="2047875" cy="781050"/>
          </a:xfrm>
          <a:prstGeom prst="rect">
            <a:avLst/>
          </a:prstGeom>
          <a:noFill/>
          <a:ln w="9525">
            <a:noFill/>
            <a:miter lim="800000"/>
            <a:headEnd/>
            <a:tailEnd/>
          </a:ln>
        </p:spPr>
      </p:pic>
      <p:pic>
        <p:nvPicPr>
          <p:cNvPr id="2" name="Picture 2"/>
          <p:cNvPicPr>
            <a:picLocks noChangeAspect="1" noChangeArrowheads="1"/>
          </p:cNvPicPr>
          <p:nvPr userDrawn="1"/>
        </p:nvPicPr>
        <p:blipFill>
          <a:blip r:embed="rId15" cstate="print"/>
          <a:srcRect/>
          <a:stretch>
            <a:fillRect/>
          </a:stretch>
        </p:blipFill>
        <p:spPr bwMode="auto">
          <a:xfrm>
            <a:off x="8839200" y="1"/>
            <a:ext cx="1066800" cy="89328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hyperlink" Target="http://news.bbc.co.uk/2/hi/technology/8552410.stm" TargetMode="Externa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hyperlink" Target="http://www.computerworld.com.au/article/128099/china_celebrates_10_years_being_connected_internet"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8" Type="http://schemas.openxmlformats.org/officeDocument/2006/relationships/hyperlink" Target="http://en.wikipedia.org/wiki/Light" TargetMode="External"/><Relationship Id="rId3" Type="http://schemas.openxmlformats.org/officeDocument/2006/relationships/hyperlink" Target="http://en.wikipedia.org/wiki/Multiplexing" TargetMode="External"/><Relationship Id="rId7" Type="http://schemas.openxmlformats.org/officeDocument/2006/relationships/hyperlink" Target="http://en.wikipedia.org/wiki/Laser" TargetMode="External"/><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hyperlink" Target="http://en.wikipedia.org/wiki/Wavelength" TargetMode="External"/><Relationship Id="rId5" Type="http://schemas.openxmlformats.org/officeDocument/2006/relationships/hyperlink" Target="http://en.wikipedia.org/wiki/Optical_fiber" TargetMode="External"/><Relationship Id="rId4" Type="http://schemas.openxmlformats.org/officeDocument/2006/relationships/hyperlink" Target="http://en.wikipedia.org/wiki/Optical_Carrier"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hyperlink" Target="http://manypossibilities.net/african-undersea-cable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iepm.slac.stanford.edu/pinger/explorer.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netvalley.com/archives/mirrors/davemarsh-timeline-1.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evolutionofweb.appspot.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AD75D2A7-4F12-470B-A67C-D915193FE67E}" type="slidenum">
              <a:rPr lang="en-US" smtClean="0"/>
              <a:pPr/>
              <a:t>1</a:t>
            </a:fld>
            <a:endParaRPr lang="en-US" smtClean="0"/>
          </a:p>
        </p:txBody>
      </p:sp>
      <p:pic>
        <p:nvPicPr>
          <p:cNvPr id="3076" name="Picture 30"/>
          <p:cNvPicPr>
            <a:picLocks noChangeAspect="1" noChangeArrowheads="1"/>
          </p:cNvPicPr>
          <p:nvPr/>
        </p:nvPicPr>
        <p:blipFill>
          <a:blip r:embed="rId3" cstate="print"/>
          <a:srcRect/>
          <a:stretch>
            <a:fillRect/>
          </a:stretch>
        </p:blipFill>
        <p:spPr bwMode="auto">
          <a:xfrm>
            <a:off x="0" y="3657600"/>
            <a:ext cx="1400175" cy="885825"/>
          </a:xfrm>
          <a:prstGeom prst="rect">
            <a:avLst/>
          </a:prstGeom>
          <a:noFill/>
          <a:ln w="9525">
            <a:noFill/>
            <a:miter lim="800000"/>
            <a:headEnd/>
            <a:tailEnd/>
          </a:ln>
        </p:spPr>
      </p:pic>
      <p:sp>
        <p:nvSpPr>
          <p:cNvPr id="3082" name="Rectangle 2"/>
          <p:cNvSpPr>
            <a:spLocks noGrp="1" noChangeArrowheads="1"/>
          </p:cNvSpPr>
          <p:nvPr>
            <p:ph type="ctrTitle"/>
          </p:nvPr>
        </p:nvSpPr>
        <p:spPr>
          <a:xfrm>
            <a:off x="0" y="2590800"/>
            <a:ext cx="9906000" cy="2286000"/>
          </a:xfrm>
        </p:spPr>
        <p:txBody>
          <a:bodyPr/>
          <a:lstStyle/>
          <a:p>
            <a:pPr eaLnBrk="1" hangingPunct="1"/>
            <a:r>
              <a:rPr lang="en-US" sz="4800" dirty="0" smtClean="0"/>
              <a:t>Networking Retrospective</a:t>
            </a:r>
            <a:endParaRPr lang="en-US" sz="4800" b="1" dirty="0" smtClean="0">
              <a:solidFill>
                <a:srgbClr val="FF0000"/>
              </a:solidFill>
            </a:endParaRPr>
          </a:p>
        </p:txBody>
      </p:sp>
      <p:sp>
        <p:nvSpPr>
          <p:cNvPr id="3083" name="Rectangle 3"/>
          <p:cNvSpPr>
            <a:spLocks noGrp="1" noChangeArrowheads="1"/>
          </p:cNvSpPr>
          <p:nvPr>
            <p:ph type="subTitle" idx="1"/>
          </p:nvPr>
        </p:nvSpPr>
        <p:spPr>
          <a:xfrm>
            <a:off x="0" y="4876800"/>
            <a:ext cx="9906000" cy="1649413"/>
          </a:xfrm>
          <a:solidFill>
            <a:srgbClr val="F5FBA3"/>
          </a:solidFill>
        </p:spPr>
        <p:txBody>
          <a:bodyPr/>
          <a:lstStyle/>
          <a:p>
            <a:pPr eaLnBrk="1" hangingPunct="1">
              <a:lnSpc>
                <a:spcPct val="80000"/>
              </a:lnSpc>
            </a:pPr>
            <a:r>
              <a:rPr lang="en-US" sz="3600" i="1" dirty="0" smtClean="0"/>
              <a:t>R. </a:t>
            </a:r>
            <a:r>
              <a:rPr lang="en-US" sz="3600" b="1" i="1" dirty="0" smtClean="0"/>
              <a:t>Les</a:t>
            </a:r>
            <a:r>
              <a:rPr lang="en-US" sz="3600" i="1" dirty="0" smtClean="0"/>
              <a:t> </a:t>
            </a:r>
            <a:r>
              <a:rPr lang="en-US" sz="3600" b="1" i="1" dirty="0" err="1" smtClean="0"/>
              <a:t>Cottrell</a:t>
            </a:r>
            <a:r>
              <a:rPr lang="en-US" sz="3600" i="1" baseline="30000" dirty="0" err="1" smtClean="0"/>
              <a:t>SLAC</a:t>
            </a:r>
            <a:r>
              <a:rPr lang="en-US" i="1" dirty="0" smtClean="0"/>
              <a:t>,</a:t>
            </a:r>
          </a:p>
          <a:p>
            <a:pPr eaLnBrk="1" hangingPunct="1">
              <a:lnSpc>
                <a:spcPct val="80000"/>
              </a:lnSpc>
            </a:pPr>
            <a:r>
              <a:rPr lang="en-US" sz="2400" i="1" dirty="0" smtClean="0"/>
              <a:t>Presented at the 20 year </a:t>
            </a:r>
            <a:r>
              <a:rPr lang="en-US" sz="2400" i="1" dirty="0" err="1" smtClean="0"/>
              <a:t>HEPiX</a:t>
            </a:r>
            <a:r>
              <a:rPr lang="en-US" sz="2400" i="1" dirty="0" smtClean="0"/>
              <a:t> Anniversary Meeting, </a:t>
            </a:r>
          </a:p>
          <a:p>
            <a:pPr eaLnBrk="1" hangingPunct="1">
              <a:lnSpc>
                <a:spcPct val="80000"/>
              </a:lnSpc>
            </a:pPr>
            <a:r>
              <a:rPr lang="en-US" sz="2400" i="1" dirty="0" smtClean="0"/>
              <a:t>Vancouver, Oct 24-28, 2011</a:t>
            </a:r>
            <a:endParaRPr lang="en-US" sz="2000" dirty="0" smtClean="0"/>
          </a:p>
        </p:txBody>
      </p:sp>
      <p:pic>
        <p:nvPicPr>
          <p:cNvPr id="3085" name="Picture 20"/>
          <p:cNvPicPr>
            <a:picLocks noChangeAspect="1" noChangeArrowheads="1"/>
          </p:cNvPicPr>
          <p:nvPr/>
        </p:nvPicPr>
        <p:blipFill>
          <a:blip r:embed="rId4" cstate="print"/>
          <a:srcRect/>
          <a:stretch>
            <a:fillRect/>
          </a:stretch>
        </p:blipFill>
        <p:spPr bwMode="auto">
          <a:xfrm>
            <a:off x="2133600" y="914400"/>
            <a:ext cx="1828800" cy="1304925"/>
          </a:xfrm>
          <a:prstGeom prst="rect">
            <a:avLst/>
          </a:prstGeom>
          <a:noFill/>
          <a:ln w="9525">
            <a:noFill/>
            <a:miter lim="800000"/>
            <a:headEnd/>
            <a:tailEnd/>
          </a:ln>
        </p:spPr>
      </p:pic>
      <p:pic>
        <p:nvPicPr>
          <p:cNvPr id="3086" name="Picture 21"/>
          <p:cNvPicPr>
            <a:picLocks noChangeAspect="1" noChangeArrowheads="1"/>
          </p:cNvPicPr>
          <p:nvPr/>
        </p:nvPicPr>
        <p:blipFill>
          <a:blip r:embed="rId5" cstate="print"/>
          <a:srcRect/>
          <a:stretch>
            <a:fillRect/>
          </a:stretch>
        </p:blipFill>
        <p:spPr bwMode="auto">
          <a:xfrm>
            <a:off x="0" y="838200"/>
            <a:ext cx="1258888" cy="1371600"/>
          </a:xfrm>
          <a:prstGeom prst="rect">
            <a:avLst/>
          </a:prstGeom>
          <a:noFill/>
          <a:ln w="9525">
            <a:noFill/>
            <a:miter lim="800000"/>
            <a:headEnd/>
            <a:tailEnd/>
          </a:ln>
        </p:spPr>
      </p:pic>
      <p:sp>
        <p:nvSpPr>
          <p:cNvPr id="3087" name="Line 22"/>
          <p:cNvSpPr>
            <a:spLocks noChangeShapeType="1"/>
          </p:cNvSpPr>
          <p:nvPr/>
        </p:nvSpPr>
        <p:spPr bwMode="auto">
          <a:xfrm>
            <a:off x="6553200" y="1219200"/>
            <a:ext cx="685800" cy="0"/>
          </a:xfrm>
          <a:prstGeom prst="line">
            <a:avLst/>
          </a:prstGeom>
          <a:noFill/>
          <a:ln w="76200">
            <a:solidFill>
              <a:srgbClr val="A50021"/>
            </a:solidFill>
            <a:round/>
            <a:headEnd/>
            <a:tailEnd type="triangle" w="med" len="med"/>
          </a:ln>
          <a:effectLst>
            <a:prstShdw prst="shdw17" dist="17961" dir="2700000">
              <a:srgbClr val="630014"/>
            </a:prstShdw>
          </a:effectLst>
        </p:spPr>
        <p:txBody>
          <a:bodyPr/>
          <a:lstStyle/>
          <a:p>
            <a:endParaRPr lang="en-US"/>
          </a:p>
        </p:txBody>
      </p:sp>
      <p:pic>
        <p:nvPicPr>
          <p:cNvPr id="9" name="Picture 3"/>
          <p:cNvPicPr>
            <a:picLocks noChangeAspect="1" noChangeArrowheads="1"/>
          </p:cNvPicPr>
          <p:nvPr/>
        </p:nvPicPr>
        <p:blipFill>
          <a:blip r:embed="rId6" cstate="print"/>
          <a:srcRect/>
          <a:stretch>
            <a:fillRect/>
          </a:stretch>
        </p:blipFill>
        <p:spPr bwMode="auto">
          <a:xfrm>
            <a:off x="4800600" y="304800"/>
            <a:ext cx="1699130" cy="1676400"/>
          </a:xfrm>
          <a:prstGeom prst="rect">
            <a:avLst/>
          </a:prstGeom>
          <a:noFill/>
          <a:ln w="9525">
            <a:noFill/>
            <a:miter lim="800000"/>
            <a:headEnd/>
            <a:tailEnd/>
          </a:ln>
        </p:spPr>
      </p:pic>
      <p:pic>
        <p:nvPicPr>
          <p:cNvPr id="10" name="Picture 4"/>
          <p:cNvPicPr>
            <a:picLocks noChangeAspect="1" noChangeArrowheads="1"/>
          </p:cNvPicPr>
          <p:nvPr/>
        </p:nvPicPr>
        <p:blipFill>
          <a:blip r:embed="rId7" cstate="print"/>
          <a:srcRect/>
          <a:stretch>
            <a:fillRect/>
          </a:stretch>
        </p:blipFill>
        <p:spPr bwMode="auto">
          <a:xfrm>
            <a:off x="7239000" y="381000"/>
            <a:ext cx="1454517" cy="1690688"/>
          </a:xfrm>
          <a:prstGeom prst="rect">
            <a:avLst/>
          </a:prstGeom>
          <a:noFill/>
          <a:ln w="9525">
            <a:noFill/>
            <a:miter lim="800000"/>
            <a:headEnd/>
            <a:tailEnd/>
          </a:ln>
        </p:spPr>
      </p:pic>
      <p:sp>
        <p:nvSpPr>
          <p:cNvPr id="11" name="Line 22"/>
          <p:cNvSpPr>
            <a:spLocks noChangeShapeType="1"/>
          </p:cNvSpPr>
          <p:nvPr/>
        </p:nvSpPr>
        <p:spPr bwMode="auto">
          <a:xfrm>
            <a:off x="1371600" y="1524000"/>
            <a:ext cx="685800" cy="0"/>
          </a:xfrm>
          <a:prstGeom prst="line">
            <a:avLst/>
          </a:prstGeom>
          <a:noFill/>
          <a:ln w="76200">
            <a:solidFill>
              <a:srgbClr val="A50021"/>
            </a:solidFill>
            <a:round/>
            <a:headEnd/>
            <a:tailEnd type="triangle" w="med" len="med"/>
          </a:ln>
          <a:effectLst>
            <a:prstShdw prst="shdw17" dist="17961" dir="2700000">
              <a:srgbClr val="630014"/>
            </a:prstShdw>
          </a:effectLst>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10</a:t>
            </a:fld>
            <a:endParaRPr lang="en-US" dirty="0"/>
          </a:p>
        </p:txBody>
      </p:sp>
      <p:sp>
        <p:nvSpPr>
          <p:cNvPr id="5" name="Title 1"/>
          <p:cNvSpPr txBox="1">
            <a:spLocks/>
          </p:cNvSpPr>
          <p:nvPr/>
        </p:nvSpPr>
        <p:spPr bwMode="auto">
          <a:xfrm>
            <a:off x="2133600" y="0"/>
            <a:ext cx="6705600" cy="914400"/>
          </a:xfrm>
          <a:prstGeom prst="rect">
            <a:avLst/>
          </a:prstGeom>
          <a:gradFill rotWithShape="1">
            <a:gsLst>
              <a:gs pos="0">
                <a:srgbClr val="B1FFA9"/>
              </a:gs>
              <a:gs pos="50000">
                <a:srgbClr val="FFFFFF"/>
              </a:gs>
              <a:gs pos="100000">
                <a:srgbClr val="B1FFA9"/>
              </a:gs>
            </a:gsLst>
            <a:lin ang="0" scaled="1"/>
          </a:gradFill>
          <a:ln w="9525">
            <a:noFill/>
            <a:miter lim="800000"/>
            <a:headEnd/>
            <a:tailEnd/>
          </a:ln>
        </p:spPr>
        <p:txBody>
          <a:bodyPr vert="horz" wrap="square" lIns="91440" tIns="45720" rIns="91440" bIns="45720" numCol="1" anchor="ctr" anchorCtr="0" compatLnSpc="1">
            <a:prstTxWarp prst="textNoShape">
              <a:avLst/>
            </a:prstTxWarp>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mj-lt"/>
                <a:ea typeface="+mj-ea"/>
                <a:cs typeface="+mj-cs"/>
              </a:rPr>
              <a:t>Internet: Design goals</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sp>
        <p:nvSpPr>
          <p:cNvPr id="6" name="Content Placeholder 2"/>
          <p:cNvSpPr txBox="1">
            <a:spLocks/>
          </p:cNvSpPr>
          <p:nvPr/>
        </p:nvSpPr>
        <p:spPr bwMode="auto">
          <a:xfrm>
            <a:off x="0" y="762000"/>
            <a:ext cx="9906000" cy="609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Built as an </a:t>
            </a:r>
            <a:r>
              <a:rPr kumimoji="0" lang="en-US" sz="2400" b="1" i="0" u="none" strike="noStrike" kern="0" cap="none" spc="0" normalizeH="0" baseline="0" noProof="0" dirty="0" smtClean="0">
                <a:ln>
                  <a:noFill/>
                </a:ln>
                <a:solidFill>
                  <a:srgbClr val="FF0000"/>
                </a:solidFill>
                <a:effectLst/>
                <a:uLnTx/>
                <a:uFillTx/>
                <a:latin typeface="+mn-lt"/>
                <a:ea typeface="+mn-ea"/>
                <a:cs typeface="+mn-cs"/>
              </a:rPr>
              <a:t>experiment</a:t>
            </a:r>
            <a:r>
              <a:rPr kumimoji="0" lang="en-US" sz="2400" b="0" i="0" u="none" strike="noStrike" kern="0" cap="none" spc="0" normalizeH="0" baseline="0" noProof="0" dirty="0" smtClean="0">
                <a:ln>
                  <a:noFill/>
                </a:ln>
                <a:solidFill>
                  <a:schemeClr val="tx1"/>
                </a:solidFill>
                <a:effectLst/>
                <a:uLnTx/>
                <a:uFillTx/>
                <a:latin typeface="+mn-lt"/>
                <a:ea typeface="+mn-ea"/>
                <a:cs typeface="+mn-cs"/>
              </a:rPr>
              <a:t>al collaboration of global proportions, independent stand on own, self managed autonomous systems, decentralized (chaotic, no central control/</a:t>
            </a:r>
            <a:r>
              <a:rPr kumimoji="0" lang="en-US" sz="2400" b="0" i="0" u="none" strike="noStrike" kern="0" cap="none" spc="0" normalizeH="0" baseline="0" noProof="0" dirty="0" err="1" smtClean="0">
                <a:ln>
                  <a:noFill/>
                </a:ln>
                <a:solidFill>
                  <a:schemeClr val="tx1"/>
                </a:solidFill>
                <a:effectLst/>
                <a:uLnTx/>
                <a:uFillTx/>
                <a:latin typeface="+mn-lt"/>
                <a:ea typeface="+mn-ea"/>
                <a:cs typeface="+mn-cs"/>
              </a:rPr>
              <a:t>mgmt</a:t>
            </a:r>
            <a:r>
              <a:rPr kumimoji="0" lang="en-US" sz="2400" b="0" i="0" u="none" strike="noStrike" kern="0" cap="none" spc="0" normalizeH="0" baseline="0" noProof="0" dirty="0" smtClean="0">
                <a:ln>
                  <a:noFill/>
                </a:ln>
                <a:solidFill>
                  <a:schemeClr val="tx1"/>
                </a:solidFill>
                <a:effectLst/>
                <a:uLnTx/>
                <a:uFillTx/>
                <a:latin typeface="+mn-lt"/>
                <a:ea typeface="+mn-ea"/>
                <a:cs typeface="+mn-cs"/>
              </a:rPr>
              <a:t> cf. phone system),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best effort, no guarantees, recovery from losses, pipelining (TCP), host flow control, checksums</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non-proprietary (c.f. SNA, </a:t>
            </a:r>
            <a:r>
              <a:rPr kumimoji="0" lang="en-US" sz="2400" b="0" i="0" u="none" strike="noStrike" kern="0" cap="none" spc="0" normalizeH="0" baseline="0" noProof="0" dirty="0" err="1" smtClean="0">
                <a:ln>
                  <a:noFill/>
                </a:ln>
                <a:solidFill>
                  <a:schemeClr val="tx1"/>
                </a:solidFill>
                <a:effectLst/>
                <a:uLnTx/>
                <a:uFillTx/>
                <a:latin typeface="+mn-lt"/>
                <a:ea typeface="+mn-ea"/>
                <a:cs typeface="+mn-cs"/>
              </a:rPr>
              <a:t>DECnet</a:t>
            </a:r>
            <a:r>
              <a:rPr kumimoji="0" lang="en-US" sz="2400" b="0" i="0" u="none" strike="noStrike" kern="0" cap="none" spc="0" normalizeH="0" baseline="0" noProof="0" dirty="0" smtClean="0">
                <a:ln>
                  <a:noFill/>
                </a:ln>
                <a:solidFill>
                  <a:schemeClr val="tx1"/>
                </a:solidFill>
                <a:effectLst/>
                <a:uLnTx/>
                <a:uFillTx/>
                <a:latin typeface="+mn-lt"/>
                <a:ea typeface="+mn-ea"/>
                <a:cs typeface="+mn-cs"/>
              </a:rPr>
              <a:t>, XNS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 little focus on security (if had focused on this it might never have happened, no practical public key crypto at time),</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simple black boxes (routers connect nets) that do not retain information about the individual flows,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packets inside envelopes, layering (independent of each other, i.e. middle layers don’t know if lower layers are wireless, satellite, copper, fibre, upper layer independent of applications cf. purpose designed TV broadcast networks, cable networks, telephone network, only end device knows what the contents mean).</a:t>
            </a:r>
            <a:endParaRPr kumimoji="0" lang="en-US" sz="24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709988" cy="914400"/>
          </a:xfrm>
        </p:spPr>
        <p:txBody>
          <a:bodyPr/>
          <a:lstStyle/>
          <a:p>
            <a:r>
              <a:rPr lang="en-US" dirty="0" smtClean="0"/>
              <a:t>Challenges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11</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1333" y="24999"/>
            <a:ext cx="5095467" cy="6833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4060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0"/>
            <a:ext cx="6781800" cy="639762"/>
          </a:xfrm>
        </p:spPr>
        <p:txBody>
          <a:bodyPr>
            <a:normAutofit fontScale="90000"/>
          </a:bodyPr>
          <a:lstStyle/>
          <a:p>
            <a:r>
              <a:rPr lang="en-US" dirty="0" smtClean="0"/>
              <a:t>Challenges: Address space</a:t>
            </a:r>
            <a:endParaRPr lang="en-US" dirty="0"/>
          </a:p>
        </p:txBody>
      </p:sp>
      <p:sp>
        <p:nvSpPr>
          <p:cNvPr id="3" name="Content Placeholder 2"/>
          <p:cNvSpPr>
            <a:spLocks noGrp="1"/>
          </p:cNvSpPr>
          <p:nvPr>
            <p:ph idx="1"/>
          </p:nvPr>
        </p:nvSpPr>
        <p:spPr>
          <a:xfrm>
            <a:off x="0" y="685800"/>
            <a:ext cx="9906000" cy="6324600"/>
          </a:xfrm>
        </p:spPr>
        <p:txBody>
          <a:bodyPr>
            <a:normAutofit fontScale="92500"/>
          </a:bodyPr>
          <a:lstStyle/>
          <a:p>
            <a:r>
              <a:rPr lang="en-US" dirty="0" smtClean="0"/>
              <a:t>IPv4 address space 32 bits ~ 4 billion addresses fine for initial usage but IANA ran out Feb 2011, APNIC Apr 2011</a:t>
            </a:r>
          </a:p>
          <a:p>
            <a:pPr lvl="1"/>
            <a:r>
              <a:rPr lang="en-US" dirty="0" smtClean="0"/>
              <a:t>Recognized in 1991: By-passes evolved: private addresses and NATs, CIDR blocks etc. </a:t>
            </a:r>
          </a:p>
          <a:p>
            <a:pPr lvl="1"/>
            <a:r>
              <a:rPr lang="en-US" dirty="0" smtClean="0"/>
              <a:t>Even with that its running out of addresses</a:t>
            </a:r>
          </a:p>
          <a:p>
            <a:r>
              <a:rPr lang="en-US" dirty="0" smtClean="0"/>
              <a:t>Initially mainly a problem for later Internet deployment regions (China, India, Africa …)</a:t>
            </a:r>
          </a:p>
          <a:p>
            <a:r>
              <a:rPr lang="en-US" dirty="0" smtClean="0"/>
              <a:t>IPv6 (production </a:t>
            </a:r>
            <a:r>
              <a:rPr lang="en-US" dirty="0" err="1" smtClean="0"/>
              <a:t>vsn</a:t>
            </a:r>
            <a:r>
              <a:rPr lang="en-US" dirty="0" smtClean="0"/>
              <a:t> –VC) not backward compatible, </a:t>
            </a:r>
          </a:p>
          <a:p>
            <a:pPr lvl="1"/>
            <a:r>
              <a:rPr lang="en-US" dirty="0" smtClean="0"/>
              <a:t>not as mature as IPv4 (target for crackers), </a:t>
            </a:r>
          </a:p>
          <a:p>
            <a:pPr lvl="1"/>
            <a:r>
              <a:rPr lang="en-US" dirty="0" smtClean="0"/>
              <a:t>will run both for many years so added complexity</a:t>
            </a:r>
          </a:p>
          <a:p>
            <a:pPr lvl="1"/>
            <a:r>
              <a:rPr lang="en-US" dirty="0" smtClean="0"/>
              <a:t>business case hard to make, however an example</a:t>
            </a:r>
          </a:p>
          <a:p>
            <a:pPr lvl="2"/>
            <a:r>
              <a:rPr lang="en-US" dirty="0" smtClean="0"/>
              <a:t>DR Congo </a:t>
            </a:r>
            <a:r>
              <a:rPr lang="en-US" dirty="0" err="1" smtClean="0"/>
              <a:t>Univ</a:t>
            </a:r>
            <a:r>
              <a:rPr lang="en-US" dirty="0" smtClean="0"/>
              <a:t> Kinshasa 24K students has 8 public IP </a:t>
            </a:r>
            <a:r>
              <a:rPr lang="en-US" dirty="0" err="1" smtClean="0"/>
              <a:t>addrs</a:t>
            </a:r>
            <a:endParaRPr lang="en-US" dirty="0" smtClean="0"/>
          </a:p>
          <a:p>
            <a:pPr lvl="1"/>
            <a:endParaRPr lang="en-US" dirty="0" smtClean="0"/>
          </a:p>
        </p:txBody>
      </p:sp>
    </p:spTree>
    <p:extLst>
      <p:ext uri="{BB962C8B-B14F-4D97-AF65-F5344CB8AC3E}">
        <p14:creationId xmlns:p14="http://schemas.microsoft.com/office/powerpoint/2010/main" val="39784852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0"/>
            <a:ext cx="6705600" cy="639762"/>
          </a:xfrm>
        </p:spPr>
        <p:txBody>
          <a:bodyPr>
            <a:normAutofit fontScale="90000"/>
          </a:bodyPr>
          <a:lstStyle/>
          <a:p>
            <a:r>
              <a:rPr lang="en-US" dirty="0" smtClean="0"/>
              <a:t>Challenges: Mobility</a:t>
            </a:r>
            <a:endParaRPr lang="en-US" dirty="0"/>
          </a:p>
        </p:txBody>
      </p:sp>
      <p:sp>
        <p:nvSpPr>
          <p:cNvPr id="3" name="Content Placeholder 2"/>
          <p:cNvSpPr>
            <a:spLocks noGrp="1"/>
          </p:cNvSpPr>
          <p:nvPr>
            <p:ph idx="1"/>
          </p:nvPr>
        </p:nvSpPr>
        <p:spPr>
          <a:xfrm>
            <a:off x="0" y="762000"/>
            <a:ext cx="9906000" cy="6096000"/>
          </a:xfrm>
        </p:spPr>
        <p:txBody>
          <a:bodyPr>
            <a:normAutofit/>
          </a:bodyPr>
          <a:lstStyle/>
          <a:p>
            <a:r>
              <a:rPr lang="en-US" dirty="0" smtClean="0"/>
              <a:t>Computers used to be big and did not move</a:t>
            </a:r>
          </a:p>
          <a:p>
            <a:r>
              <a:rPr lang="en-US" dirty="0" smtClean="0"/>
              <a:t>As move need to change IP addresses</a:t>
            </a:r>
          </a:p>
          <a:p>
            <a:pPr lvl="1"/>
            <a:r>
              <a:rPr lang="en-US" dirty="0" smtClean="0"/>
              <a:t>This can look like a hi-jack so need trust mechanism</a:t>
            </a:r>
          </a:p>
          <a:p>
            <a:pPr lvl="1"/>
            <a:r>
              <a:rPr lang="en-US" dirty="0" smtClean="0"/>
              <a:t>Topology can change</a:t>
            </a:r>
          </a:p>
          <a:p>
            <a:r>
              <a:rPr lang="en-US" dirty="0" smtClean="0"/>
              <a:t>Need persistence across links going up &amp; down</a:t>
            </a:r>
          </a:p>
          <a:p>
            <a:pPr lvl="1"/>
            <a:r>
              <a:rPr lang="en-US" dirty="0" smtClean="0"/>
              <a:t>Delay &amp; disruption tolerance (e.g. for space flights)</a:t>
            </a:r>
          </a:p>
          <a:p>
            <a:pPr lvl="1"/>
            <a:r>
              <a:rPr lang="en-US" dirty="0" smtClean="0"/>
              <a:t>No session layer in TCP/IP so left to application or just disconnect and start again</a:t>
            </a:r>
          </a:p>
          <a:p>
            <a:r>
              <a:rPr lang="en-US" dirty="0" smtClean="0"/>
              <a:t>Mesh, sensor nets, self-organizing networks</a:t>
            </a:r>
          </a:p>
          <a:p>
            <a:pPr lvl="1"/>
            <a:r>
              <a:rPr lang="en-US" dirty="0" smtClean="0"/>
              <a:t>Bad guy may join, e.g. military position overrun, enemy gets  device, pretends to be friend</a:t>
            </a:r>
          </a:p>
          <a:p>
            <a:pPr>
              <a:buNone/>
            </a:pPr>
            <a:endParaRPr lang="en-US" dirty="0" smtClean="0"/>
          </a:p>
        </p:txBody>
      </p:sp>
    </p:spTree>
    <p:extLst>
      <p:ext uri="{BB962C8B-B14F-4D97-AF65-F5344CB8AC3E}">
        <p14:creationId xmlns:p14="http://schemas.microsoft.com/office/powerpoint/2010/main" val="14890011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0"/>
            <a:ext cx="6781800" cy="762000"/>
          </a:xfrm>
        </p:spPr>
        <p:txBody>
          <a:bodyPr>
            <a:normAutofit/>
          </a:bodyPr>
          <a:lstStyle/>
          <a:p>
            <a:r>
              <a:rPr lang="en-US" dirty="0" smtClean="0"/>
              <a:t>Challenges: Trust</a:t>
            </a:r>
            <a:endParaRPr lang="en-US" dirty="0"/>
          </a:p>
        </p:txBody>
      </p:sp>
      <p:sp>
        <p:nvSpPr>
          <p:cNvPr id="3" name="Content Placeholder 2"/>
          <p:cNvSpPr>
            <a:spLocks noGrp="1"/>
          </p:cNvSpPr>
          <p:nvPr>
            <p:ph idx="1"/>
          </p:nvPr>
        </p:nvSpPr>
        <p:spPr>
          <a:xfrm>
            <a:off x="0" y="685800"/>
            <a:ext cx="9906000" cy="6172200"/>
          </a:xfrm>
        </p:spPr>
        <p:txBody>
          <a:bodyPr>
            <a:normAutofit fontScale="85000" lnSpcReduction="20000"/>
          </a:bodyPr>
          <a:lstStyle/>
          <a:p>
            <a:r>
              <a:rPr lang="en-US" dirty="0" smtClean="0"/>
              <a:t>Initial trust relationship badly broken</a:t>
            </a:r>
          </a:p>
          <a:p>
            <a:pPr lvl="1"/>
            <a:r>
              <a:rPr lang="en-US" dirty="0" smtClean="0"/>
              <a:t>Not everyone has everyone else’s best interest in mind</a:t>
            </a:r>
          </a:p>
          <a:p>
            <a:pPr lvl="1"/>
            <a:r>
              <a:rPr lang="en-US" dirty="0" smtClean="0"/>
              <a:t>Organized crime, state sponsored intelligence gathering, cyber-warfare</a:t>
            </a:r>
          </a:p>
          <a:p>
            <a:r>
              <a:rPr lang="en-US" dirty="0" smtClean="0"/>
              <a:t>Naïve OS’, </a:t>
            </a:r>
            <a:r>
              <a:rPr lang="en-US" dirty="0" err="1" smtClean="0"/>
              <a:t>unpatched</a:t>
            </a:r>
            <a:r>
              <a:rPr lang="en-US" dirty="0" smtClean="0"/>
              <a:t> systems, browsers, users</a:t>
            </a:r>
          </a:p>
          <a:p>
            <a:r>
              <a:rPr lang="en-US" dirty="0" smtClean="0"/>
              <a:t>Routing mistakes (e.g. black holes), DNS needs to have trust of others (DNSSEC)</a:t>
            </a:r>
          </a:p>
          <a:p>
            <a:r>
              <a:rPr lang="en-US" dirty="0" smtClean="0"/>
              <a:t>Freedom of information </a:t>
            </a:r>
            <a:r>
              <a:rPr lang="en-US" dirty="0" err="1" smtClean="0"/>
              <a:t>vs</a:t>
            </a:r>
            <a:r>
              <a:rPr lang="en-US" dirty="0" smtClean="0"/>
              <a:t> privacy (e.g. </a:t>
            </a:r>
            <a:r>
              <a:rPr lang="en-US" dirty="0" err="1" smtClean="0"/>
              <a:t>wikileaks</a:t>
            </a:r>
            <a:r>
              <a:rPr lang="en-US" dirty="0" smtClean="0"/>
              <a:t>)</a:t>
            </a:r>
          </a:p>
          <a:p>
            <a:pPr lvl="1"/>
            <a:r>
              <a:rPr lang="en-US" dirty="0" smtClean="0"/>
              <a:t>Google (</a:t>
            </a:r>
            <a:r>
              <a:rPr lang="en-US" dirty="0" err="1" smtClean="0"/>
              <a:t>gmail</a:t>
            </a:r>
            <a:r>
              <a:rPr lang="en-US" dirty="0" smtClean="0"/>
              <a:t> has all your emails), </a:t>
            </a:r>
            <a:r>
              <a:rPr lang="en-US" dirty="0" err="1" smtClean="0"/>
              <a:t>Facebook</a:t>
            </a:r>
            <a:r>
              <a:rPr lang="en-US" dirty="0" smtClean="0"/>
              <a:t> have a good idea of  who your friends are where you live, work, spend your free time, your health, love life, political leaning</a:t>
            </a:r>
          </a:p>
          <a:p>
            <a:pPr lvl="1"/>
            <a:r>
              <a:rPr lang="en-US" dirty="0" smtClean="0"/>
              <a:t>Branching  out into your </a:t>
            </a:r>
            <a:r>
              <a:rPr lang="en-US" dirty="0" err="1" smtClean="0"/>
              <a:t>realtime</a:t>
            </a:r>
            <a:r>
              <a:rPr lang="en-US" dirty="0" smtClean="0"/>
              <a:t> GPS location</a:t>
            </a:r>
          </a:p>
          <a:p>
            <a:r>
              <a:rPr lang="en-US" dirty="0" smtClean="0"/>
              <a:t>Lack of tools for strong authentication needed for  Grids &amp; cloud computing</a:t>
            </a:r>
          </a:p>
          <a:p>
            <a:r>
              <a:rPr lang="en-US" dirty="0" smtClean="0"/>
              <a:t>Prevalence of spam, viruses, worms, malware, Trojan horses, DOS, DDOS</a:t>
            </a:r>
          </a:p>
          <a:p>
            <a:pPr lvl="1"/>
            <a:r>
              <a:rPr lang="en-US" dirty="0" smtClean="0"/>
              <a:t>Attack traffic ranking 1: Russia, 2: US, 3: China, 4 Brazil …</a:t>
            </a:r>
          </a:p>
          <a:p>
            <a:pPr lvl="1"/>
            <a:endParaRPr lang="en-US" dirty="0" smtClean="0"/>
          </a:p>
          <a:p>
            <a:pPr lvl="2"/>
            <a:endParaRPr lang="en-US" dirty="0" smtClean="0"/>
          </a:p>
          <a:p>
            <a:pPr lvl="2"/>
            <a:endParaRPr lang="en-US" dirty="0"/>
          </a:p>
        </p:txBody>
      </p:sp>
    </p:spTree>
    <p:extLst>
      <p:ext uri="{BB962C8B-B14F-4D97-AF65-F5344CB8AC3E}">
        <p14:creationId xmlns:p14="http://schemas.microsoft.com/office/powerpoint/2010/main" val="20794881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6553200" cy="563562"/>
          </a:xfrm>
        </p:spPr>
        <p:txBody>
          <a:bodyPr>
            <a:normAutofit fontScale="90000"/>
          </a:bodyPr>
          <a:lstStyle/>
          <a:p>
            <a:r>
              <a:rPr lang="en-US" dirty="0" smtClean="0"/>
              <a:t>Challenges SPAM</a:t>
            </a:r>
            <a:endParaRPr lang="en-US" dirty="0"/>
          </a:p>
        </p:txBody>
      </p:sp>
      <p:sp>
        <p:nvSpPr>
          <p:cNvPr id="3" name="Content Placeholder 2"/>
          <p:cNvSpPr>
            <a:spLocks noGrp="1"/>
          </p:cNvSpPr>
          <p:nvPr>
            <p:ph idx="1"/>
          </p:nvPr>
        </p:nvSpPr>
        <p:spPr>
          <a:xfrm>
            <a:off x="0" y="838199"/>
            <a:ext cx="9410700" cy="2743201"/>
          </a:xfrm>
        </p:spPr>
        <p:txBody>
          <a:bodyPr>
            <a:normAutofit fontScale="92500"/>
          </a:bodyPr>
          <a:lstStyle/>
          <a:p>
            <a:r>
              <a:rPr lang="en-US" dirty="0" smtClean="0"/>
              <a:t>2003: an estimated 15 B spam messages were sent over the Internet daily. </a:t>
            </a:r>
          </a:p>
          <a:p>
            <a:pPr lvl="1"/>
            <a:r>
              <a:rPr lang="en-US" dirty="0" smtClean="0"/>
              <a:t>45% of all e-mail messages = unsolicited pitches for things such as drugs and penny stocks. </a:t>
            </a:r>
          </a:p>
          <a:p>
            <a:r>
              <a:rPr lang="en-US" dirty="0" smtClean="0"/>
              <a:t>2008: 164 B spam messages daily, =97% of email. </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95973" y="3886200"/>
            <a:ext cx="9161842" cy="2743200"/>
          </a:xfrm>
          <a:prstGeom prst="rect">
            <a:avLst/>
          </a:prstGeom>
          <a:noFill/>
          <a:ln w="9525">
            <a:noFill/>
            <a:miter lim="800000"/>
            <a:headEnd/>
            <a:tailEnd/>
          </a:ln>
        </p:spPr>
      </p:pic>
    </p:spTree>
    <p:extLst>
      <p:ext uri="{BB962C8B-B14F-4D97-AF65-F5344CB8AC3E}">
        <p14:creationId xmlns:p14="http://schemas.microsoft.com/office/powerpoint/2010/main" val="19166827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6705600" cy="563562"/>
          </a:xfrm>
        </p:spPr>
        <p:txBody>
          <a:bodyPr>
            <a:normAutofit fontScale="90000"/>
          </a:bodyPr>
          <a:lstStyle/>
          <a:p>
            <a:r>
              <a:rPr lang="en-US" dirty="0" smtClean="0"/>
              <a:t>Challenges: others</a:t>
            </a:r>
            <a:endParaRPr lang="en-US" dirty="0"/>
          </a:p>
        </p:txBody>
      </p:sp>
      <p:sp>
        <p:nvSpPr>
          <p:cNvPr id="3" name="Content Placeholder 2"/>
          <p:cNvSpPr>
            <a:spLocks noGrp="1"/>
          </p:cNvSpPr>
          <p:nvPr>
            <p:ph idx="1"/>
          </p:nvPr>
        </p:nvSpPr>
        <p:spPr>
          <a:xfrm>
            <a:off x="0" y="1371600"/>
            <a:ext cx="9906000" cy="5029200"/>
          </a:xfrm>
        </p:spPr>
        <p:txBody>
          <a:bodyPr/>
          <a:lstStyle/>
          <a:p>
            <a:r>
              <a:rPr lang="en-US" dirty="0" smtClean="0"/>
              <a:t>Lack of effective broadcast and multicast, still mainly use </a:t>
            </a:r>
            <a:r>
              <a:rPr lang="en-US" dirty="0" err="1" smtClean="0"/>
              <a:t>unicast</a:t>
            </a:r>
            <a:endParaRPr lang="en-US" dirty="0" smtClean="0"/>
          </a:p>
          <a:p>
            <a:r>
              <a:rPr lang="en-US" dirty="0" smtClean="0"/>
              <a:t>How to redo a functioning production network critical to the global economy while it continues to run</a:t>
            </a:r>
          </a:p>
          <a:p>
            <a:pPr lvl="1"/>
            <a:r>
              <a:rPr lang="en-US" dirty="0" smtClean="0"/>
              <a:t>Happened once before when the Internet took over from phone network, so how does it happen next time?</a:t>
            </a:r>
            <a:endParaRPr lang="en-US" dirty="0"/>
          </a:p>
        </p:txBody>
      </p:sp>
    </p:spTree>
    <p:extLst>
      <p:ext uri="{BB962C8B-B14F-4D97-AF65-F5344CB8AC3E}">
        <p14:creationId xmlns:p14="http://schemas.microsoft.com/office/powerpoint/2010/main" val="34203768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happened after</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17</a:t>
            </a:fld>
            <a:endParaRPr lang="en-US" dirty="0"/>
          </a:p>
        </p:txBody>
      </p:sp>
    </p:spTree>
    <p:extLst>
      <p:ext uri="{BB962C8B-B14F-4D97-AF65-F5344CB8AC3E}">
        <p14:creationId xmlns:p14="http://schemas.microsoft.com/office/powerpoint/2010/main" val="9452556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6477000" cy="914400"/>
          </a:xfrm>
        </p:spPr>
        <p:txBody>
          <a:bodyPr/>
          <a:lstStyle/>
          <a:p>
            <a:r>
              <a:rPr lang="en-US" dirty="0" smtClean="0"/>
              <a:t>What happened: LAN</a:t>
            </a:r>
            <a:endParaRPr lang="en-US" dirty="0"/>
          </a:p>
        </p:txBody>
      </p:sp>
      <p:sp>
        <p:nvSpPr>
          <p:cNvPr id="3" name="Content Placeholder 2"/>
          <p:cNvSpPr>
            <a:spLocks noGrp="1"/>
          </p:cNvSpPr>
          <p:nvPr>
            <p:ph idx="1"/>
          </p:nvPr>
        </p:nvSpPr>
        <p:spPr>
          <a:xfrm>
            <a:off x="0" y="733925"/>
            <a:ext cx="9906000" cy="6132095"/>
          </a:xfrm>
        </p:spPr>
        <p:txBody>
          <a:bodyPr/>
          <a:lstStyle/>
          <a:p>
            <a:r>
              <a:rPr lang="en-US" dirty="0" smtClean="0"/>
              <a:t>Structured wiring:</a:t>
            </a:r>
          </a:p>
          <a:p>
            <a:pPr lvl="1"/>
            <a:r>
              <a:rPr lang="en-US" dirty="0" smtClean="0"/>
              <a:t>CAT5 (100Mbps) twisted copper pairs for &lt; 100m runs</a:t>
            </a:r>
          </a:p>
          <a:p>
            <a:pPr lvl="2"/>
            <a:r>
              <a:rPr lang="en-US" dirty="0" smtClean="0"/>
              <a:t>Continuous improve  Cat5E (1Gbps)=&gt;Cat6A(10Gbps)</a:t>
            </a:r>
          </a:p>
          <a:p>
            <a:pPr lvl="1"/>
            <a:r>
              <a:rPr lang="en-US" dirty="0" smtClean="0"/>
              <a:t>Fibre for longer runs (MM and SM) between buildings</a:t>
            </a:r>
          </a:p>
          <a:p>
            <a:r>
              <a:rPr lang="en-US" dirty="0" smtClean="0"/>
              <a:t>Switched Ethernet replaced shared media</a:t>
            </a:r>
          </a:p>
          <a:p>
            <a:pPr lvl="1"/>
            <a:r>
              <a:rPr lang="en-US" dirty="0" smtClean="0"/>
              <a:t>10Mbps=&gt;100Mbps(FE) </a:t>
            </a:r>
            <a:r>
              <a:rPr lang="en-US" b="1" dirty="0" smtClean="0"/>
              <a:t>killed token ring </a:t>
            </a:r>
            <a:r>
              <a:rPr lang="en-US" dirty="0" smtClean="0"/>
              <a:t>=&gt;1Gbps(GE, 1999) </a:t>
            </a:r>
            <a:r>
              <a:rPr lang="en-US" b="1" dirty="0" smtClean="0"/>
              <a:t>killed FDDI</a:t>
            </a:r>
            <a:r>
              <a:rPr lang="en-US" dirty="0" smtClean="0"/>
              <a:t>=&gt;10Gbps(10GE, 2007 2M ports shipped) </a:t>
            </a:r>
            <a:r>
              <a:rPr lang="en-US" b="1" dirty="0" smtClean="0"/>
              <a:t>killed ATM </a:t>
            </a:r>
            <a:r>
              <a:rPr lang="en-US" dirty="0" smtClean="0"/>
              <a:t>=&gt;100Gbps(ratified 2010)</a:t>
            </a:r>
          </a:p>
          <a:p>
            <a:pPr>
              <a:spcBef>
                <a:spcPts val="600"/>
              </a:spcBef>
            </a:pPr>
            <a:r>
              <a:rPr lang="en-US" dirty="0" err="1" smtClean="0"/>
              <a:t>WiFi</a:t>
            </a:r>
            <a:r>
              <a:rPr lang="en-US" dirty="0" smtClean="0"/>
              <a:t> still shared medium</a:t>
            </a:r>
            <a:endParaRPr lang="en-US" dirty="0"/>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18</a:t>
            </a:fld>
            <a:endParaRPr lang="en-US" dirty="0"/>
          </a:p>
        </p:txBody>
      </p:sp>
      <p:pic>
        <p:nvPicPr>
          <p:cNvPr id="5" name="Picture 2"/>
          <p:cNvPicPr>
            <a:picLocks noChangeAspect="1" noChangeArrowheads="1"/>
          </p:cNvPicPr>
          <p:nvPr/>
        </p:nvPicPr>
        <p:blipFill>
          <a:blip r:embed="rId3" cstate="print"/>
          <a:srcRect/>
          <a:stretch>
            <a:fillRect/>
          </a:stretch>
        </p:blipFill>
        <p:spPr bwMode="auto">
          <a:xfrm>
            <a:off x="8718950" y="0"/>
            <a:ext cx="1187050" cy="2209800"/>
          </a:xfrm>
          <a:prstGeom prst="rect">
            <a:avLst/>
          </a:prstGeom>
          <a:noFill/>
          <a:ln w="9525">
            <a:noFill/>
            <a:miter lim="800000"/>
            <a:headEnd/>
            <a:tailEnd/>
          </a:ln>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8205" y="5069305"/>
            <a:ext cx="1896132"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Tokens</a:t>
            </a:r>
            <a:endParaRPr lang="en-US" dirty="0"/>
          </a:p>
        </p:txBody>
      </p:sp>
      <p:sp>
        <p:nvSpPr>
          <p:cNvPr id="3" name="Content Placeholder 2"/>
          <p:cNvSpPr>
            <a:spLocks noGrp="1"/>
          </p:cNvSpPr>
          <p:nvPr>
            <p:ph idx="1"/>
          </p:nvPr>
        </p:nvSpPr>
        <p:spPr>
          <a:xfrm>
            <a:off x="0" y="914400"/>
            <a:ext cx="9906000" cy="1295400"/>
          </a:xfrm>
        </p:spPr>
        <p:txBody>
          <a:bodyPr/>
          <a:lstStyle/>
          <a:p>
            <a:endParaRPr lang="en-US" dirty="0"/>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19</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10" y="2319338"/>
            <a:ext cx="9992010" cy="362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6650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800" dirty="0" smtClean="0"/>
              <a:t>Where were we in 1991 at the birth of </a:t>
            </a:r>
            <a:r>
              <a:rPr lang="en-US" sz="2800" dirty="0" err="1" smtClean="0"/>
              <a:t>HEPiX</a:t>
            </a:r>
            <a:endParaRPr lang="en-US" sz="2800" dirty="0" smtClean="0"/>
          </a:p>
          <a:p>
            <a:pPr lvl="1"/>
            <a:r>
              <a:rPr lang="en-US" sz="2400" dirty="0" smtClean="0"/>
              <a:t>WAN, LAN, Home</a:t>
            </a:r>
          </a:p>
          <a:p>
            <a:r>
              <a:rPr lang="en-US" sz="2800" dirty="0" smtClean="0"/>
              <a:t>What has happened since</a:t>
            </a:r>
          </a:p>
          <a:p>
            <a:pPr lvl="1"/>
            <a:r>
              <a:rPr lang="en-US" sz="2400" dirty="0" smtClean="0"/>
              <a:t>Brief history of Internet</a:t>
            </a:r>
          </a:p>
          <a:p>
            <a:pPr lvl="1"/>
            <a:r>
              <a:rPr lang="en-US" sz="2400" dirty="0" smtClean="0"/>
              <a:t>Convergence, bandwidth explosion</a:t>
            </a:r>
          </a:p>
          <a:p>
            <a:pPr lvl="1"/>
            <a:r>
              <a:rPr lang="en-US" sz="2400" dirty="0" smtClean="0"/>
              <a:t>Where its it going (mobile/wireless/smartphones, video, social networking …</a:t>
            </a:r>
          </a:p>
          <a:p>
            <a:r>
              <a:rPr lang="en-US" dirty="0" smtClean="0"/>
              <a:t>Demo visualizing Internet performance growth</a:t>
            </a:r>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20</a:t>
            </a:fld>
            <a:endParaRPr lang="en-US" dirty="0"/>
          </a:p>
        </p:txBody>
      </p:sp>
      <p:sp>
        <p:nvSpPr>
          <p:cNvPr id="5" name="Title 1"/>
          <p:cNvSpPr txBox="1">
            <a:spLocks/>
          </p:cNvSpPr>
          <p:nvPr/>
        </p:nvSpPr>
        <p:spPr bwMode="auto">
          <a:xfrm>
            <a:off x="0" y="0"/>
            <a:ext cx="5425386" cy="1143000"/>
          </a:xfrm>
          <a:prstGeom prst="rect">
            <a:avLst/>
          </a:prstGeom>
          <a:gradFill rotWithShape="1">
            <a:gsLst>
              <a:gs pos="0">
                <a:srgbClr val="B1FFA9"/>
              </a:gs>
              <a:gs pos="50000">
                <a:srgbClr val="FFFFFF"/>
              </a:gs>
              <a:gs pos="100000">
                <a:srgbClr val="B1FFA9"/>
              </a:gs>
            </a:gsLst>
            <a:lin ang="0" scaled="1"/>
          </a:gra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mj-lt"/>
                <a:ea typeface="+mj-ea"/>
                <a:cs typeface="+mj-cs"/>
              </a:rPr>
              <a:t>Internet Growth: users</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pic>
        <p:nvPicPr>
          <p:cNvPr id="6" name="Picture 2"/>
          <p:cNvPicPr>
            <a:picLocks noGrp="1" noChangeAspect="1" noChangeArrowheads="1"/>
          </p:cNvPicPr>
          <p:nvPr>
            <p:ph idx="1"/>
          </p:nvPr>
        </p:nvPicPr>
        <p:blipFill>
          <a:blip r:embed="rId2" cstate="print"/>
          <a:srcRect/>
          <a:stretch>
            <a:fillRect/>
          </a:stretch>
        </p:blipFill>
        <p:spPr bwMode="auto">
          <a:xfrm>
            <a:off x="130612" y="1271513"/>
            <a:ext cx="3907988" cy="5208449"/>
          </a:xfrm>
          <a:prstGeom prst="rect">
            <a:avLst/>
          </a:prstGeom>
          <a:noFill/>
          <a:ln w="9525">
            <a:noFill/>
            <a:miter lim="800000"/>
            <a:headEnd/>
            <a:tailEnd/>
          </a:ln>
        </p:spPr>
      </p:pic>
      <p:pic>
        <p:nvPicPr>
          <p:cNvPr id="7" name="Picture 3"/>
          <p:cNvPicPr>
            <a:picLocks noChangeAspect="1" noChangeArrowheads="1"/>
          </p:cNvPicPr>
          <p:nvPr/>
        </p:nvPicPr>
        <p:blipFill>
          <a:blip r:embed="rId3" cstate="print"/>
          <a:srcRect/>
          <a:stretch>
            <a:fillRect/>
          </a:stretch>
        </p:blipFill>
        <p:spPr bwMode="auto">
          <a:xfrm>
            <a:off x="5425386" y="0"/>
            <a:ext cx="4480614" cy="2917031"/>
          </a:xfrm>
          <a:prstGeom prst="rect">
            <a:avLst/>
          </a:prstGeom>
          <a:noFill/>
          <a:ln w="9525">
            <a:noFill/>
            <a:miter lim="800000"/>
            <a:headEnd/>
            <a:tailEnd/>
          </a:ln>
        </p:spPr>
      </p:pic>
      <p:pic>
        <p:nvPicPr>
          <p:cNvPr id="8" name="Picture 4"/>
          <p:cNvPicPr>
            <a:picLocks noChangeAspect="1" noChangeArrowheads="1"/>
          </p:cNvPicPr>
          <p:nvPr/>
        </p:nvPicPr>
        <p:blipFill>
          <a:blip r:embed="rId4" cstate="print"/>
          <a:srcRect/>
          <a:stretch>
            <a:fillRect/>
          </a:stretch>
        </p:blipFill>
        <p:spPr bwMode="auto">
          <a:xfrm>
            <a:off x="5181600" y="3124200"/>
            <a:ext cx="4483112" cy="2491154"/>
          </a:xfrm>
          <a:prstGeom prst="rect">
            <a:avLst/>
          </a:prstGeom>
          <a:noFill/>
          <a:ln w="9525">
            <a:noFill/>
            <a:miter lim="800000"/>
            <a:headEnd/>
            <a:tailEnd/>
          </a:ln>
        </p:spPr>
      </p:pic>
      <p:sp>
        <p:nvSpPr>
          <p:cNvPr id="9" name="Content Placeholder 2"/>
          <p:cNvSpPr txBox="1">
            <a:spLocks/>
          </p:cNvSpPr>
          <p:nvPr/>
        </p:nvSpPr>
        <p:spPr>
          <a:xfrm>
            <a:off x="351692" y="6445130"/>
            <a:ext cx="8792308" cy="412870"/>
          </a:xfrm>
          <a:prstGeom prst="rect">
            <a:avLst/>
          </a:prstGeom>
        </p:spPr>
        <p:txBody>
          <a:bodyPr vert="horz" lIns="91440" tIns="45720" rIns="91440" bIns="45720" rtlCol="0">
            <a:normAutofit/>
          </a:bodyPr>
          <a:lstStyle/>
          <a:p>
            <a:pPr marL="742950" lvl="1" indent="-285750">
              <a:spcBef>
                <a:spcPct val="20000"/>
              </a:spcBef>
              <a:buFont typeface="Arial" pitchFamily="34" charset="0"/>
              <a:buChar cha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Maps from </a:t>
            </a:r>
            <a:r>
              <a:rPr lang="en-US" sz="2000" dirty="0" smtClean="0">
                <a:hlinkClick r:id="rId5"/>
              </a:rPr>
              <a:t>http://news.bbc.co.uk/2/hi/technology/8552410.stm</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p>
        </p:txBody>
      </p:sp>
      <p:sp>
        <p:nvSpPr>
          <p:cNvPr id="10" name="TextBox 9"/>
          <p:cNvSpPr txBox="1"/>
          <p:nvPr/>
        </p:nvSpPr>
        <p:spPr>
          <a:xfrm>
            <a:off x="3886200" y="5638800"/>
            <a:ext cx="5526291" cy="830997"/>
          </a:xfrm>
          <a:prstGeom prst="rect">
            <a:avLst/>
          </a:prstGeom>
          <a:solidFill>
            <a:srgbClr val="FFFF00"/>
          </a:solidFill>
        </p:spPr>
        <p:txBody>
          <a:bodyPr wrap="square" rtlCol="0">
            <a:spAutoFit/>
          </a:bodyPr>
          <a:lstStyle/>
          <a:p>
            <a:r>
              <a:rPr lang="en-US" sz="2400" dirty="0" smtClean="0"/>
              <a:t>Most future growth from developing nations</a:t>
            </a:r>
            <a:endParaRPr lang="en-US" sz="2400" dirty="0"/>
          </a:p>
        </p:txBody>
      </p:sp>
      <p:sp>
        <p:nvSpPr>
          <p:cNvPr id="11" name="Rectangular Callout 10"/>
          <p:cNvSpPr/>
          <p:nvPr/>
        </p:nvSpPr>
        <p:spPr>
          <a:xfrm>
            <a:off x="808892" y="2630389"/>
            <a:ext cx="1172308" cy="622057"/>
          </a:xfrm>
          <a:prstGeom prst="wedgeRectCallout">
            <a:avLst>
              <a:gd name="adj1" fmla="val 226459"/>
              <a:gd name="adj2" fmla="val -1702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2.09B Mar 2011</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21</a:t>
            </a:fld>
            <a:endParaRPr lang="en-US" dirty="0"/>
          </a:p>
        </p:txBody>
      </p:sp>
      <p:sp>
        <p:nvSpPr>
          <p:cNvPr id="5" name="Title 1"/>
          <p:cNvSpPr txBox="1">
            <a:spLocks/>
          </p:cNvSpPr>
          <p:nvPr/>
        </p:nvSpPr>
        <p:spPr bwMode="auto">
          <a:xfrm>
            <a:off x="2362200" y="0"/>
            <a:ext cx="6477000" cy="609600"/>
          </a:xfrm>
          <a:prstGeom prst="rect">
            <a:avLst/>
          </a:prstGeom>
          <a:gradFill rotWithShape="1">
            <a:gsLst>
              <a:gs pos="0">
                <a:srgbClr val="B1FFA9"/>
              </a:gs>
              <a:gs pos="50000">
                <a:srgbClr val="FFFFFF"/>
              </a:gs>
              <a:gs pos="100000">
                <a:srgbClr val="B1FFA9"/>
              </a:gs>
            </a:gsLst>
            <a:lin ang="0" scaled="1"/>
          </a:gra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dirty="0" smtClean="0"/>
              <a:t>Example: China</a:t>
            </a:r>
          </a:p>
        </p:txBody>
      </p:sp>
      <p:sp>
        <p:nvSpPr>
          <p:cNvPr id="6" name="Content Placeholder 2"/>
          <p:cNvSpPr txBox="1">
            <a:spLocks/>
          </p:cNvSpPr>
          <p:nvPr/>
        </p:nvSpPr>
        <p:spPr bwMode="auto">
          <a:xfrm>
            <a:off x="0" y="609600"/>
            <a:ext cx="9906000" cy="16432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dirty="0" smtClean="0"/>
              <a:t>China not connected to the Internet until May 1994</a:t>
            </a:r>
          </a:p>
          <a:p>
            <a:r>
              <a:rPr lang="en-US" dirty="0" smtClean="0"/>
              <a:t>1</a:t>
            </a:r>
            <a:r>
              <a:rPr lang="en-US" baseline="30000" dirty="0" smtClean="0"/>
              <a:t>st</a:t>
            </a:r>
            <a:r>
              <a:rPr lang="en-US" dirty="0" smtClean="0"/>
              <a:t> permanent IHEP/Beijing used satellite via SLAC</a:t>
            </a:r>
          </a:p>
          <a:p>
            <a:r>
              <a:rPr lang="en-US" sz="2800" b="1" dirty="0" smtClean="0">
                <a:hlinkClick r:id="rId3"/>
              </a:rPr>
              <a:t>www.computerworld.com.au/article/128099/china_celebrates_10_years_being_connected_internet</a:t>
            </a:r>
            <a:r>
              <a:rPr lang="en-US" sz="2800" b="1" dirty="0" smtClean="0"/>
              <a:t> </a:t>
            </a:r>
          </a:p>
          <a:p>
            <a:r>
              <a:rPr lang="en-US" dirty="0" smtClean="0">
                <a:solidFill>
                  <a:srgbClr val="008000"/>
                </a:solidFill>
              </a:rPr>
              <a:t>Note relative decline </a:t>
            </a:r>
            <a:br>
              <a:rPr lang="en-US" dirty="0" smtClean="0">
                <a:solidFill>
                  <a:srgbClr val="008000"/>
                </a:solidFill>
              </a:rPr>
            </a:br>
            <a:r>
              <a:rPr lang="en-US" dirty="0" smtClean="0">
                <a:solidFill>
                  <a:srgbClr val="008000"/>
                </a:solidFill>
              </a:rPr>
              <a:t>of </a:t>
            </a:r>
            <a:r>
              <a:rPr lang="en-US" b="1" dirty="0" smtClean="0">
                <a:solidFill>
                  <a:srgbClr val="008000"/>
                </a:solidFill>
              </a:rPr>
              <a:t>US green</a:t>
            </a:r>
          </a:p>
          <a:p>
            <a:r>
              <a:rPr lang="en-US" dirty="0" smtClean="0">
                <a:solidFill>
                  <a:srgbClr val="FF0000"/>
                </a:solidFill>
              </a:rPr>
              <a:t>Jun </a:t>
            </a:r>
            <a:r>
              <a:rPr lang="en-US" dirty="0">
                <a:solidFill>
                  <a:srgbClr val="FF0000"/>
                </a:solidFill>
              </a:rPr>
              <a:t>2011 </a:t>
            </a:r>
            <a:r>
              <a:rPr lang="en-US" dirty="0" smtClean="0">
                <a:solidFill>
                  <a:srgbClr val="FF0000"/>
                </a:solidFill>
              </a:rPr>
              <a:t>China: 0.5B,</a:t>
            </a:r>
            <a:r>
              <a:rPr lang="en-US" dirty="0">
                <a:solidFill>
                  <a:srgbClr val="FF0000"/>
                </a:solidFill>
              </a:rPr>
              <a:t/>
            </a:r>
            <a:br>
              <a:rPr lang="en-US" dirty="0">
                <a:solidFill>
                  <a:srgbClr val="FF0000"/>
                </a:solidFill>
              </a:rPr>
            </a:br>
            <a:r>
              <a:rPr lang="en-US" dirty="0">
                <a:solidFill>
                  <a:srgbClr val="FF0000"/>
                </a:solidFill>
              </a:rPr>
              <a:t>37% </a:t>
            </a:r>
            <a:r>
              <a:rPr lang="en-US" dirty="0" smtClean="0">
                <a:solidFill>
                  <a:srgbClr val="FF0000"/>
                </a:solidFill>
              </a:rPr>
              <a:t>population </a:t>
            </a:r>
            <a:r>
              <a:rPr lang="en-US" b="1" dirty="0" smtClean="0">
                <a:solidFill>
                  <a:srgbClr val="FF0000"/>
                </a:solidFill>
              </a:rPr>
              <a:t>red</a:t>
            </a:r>
          </a:p>
          <a:p>
            <a:pPr lvl="1"/>
            <a:r>
              <a:rPr lang="en-US" dirty="0" smtClean="0">
                <a:solidFill>
                  <a:srgbClr val="FF0000"/>
                </a:solidFill>
              </a:rPr>
              <a:t>66% through mobile</a:t>
            </a:r>
            <a:br>
              <a:rPr lang="en-US" dirty="0" smtClean="0">
                <a:solidFill>
                  <a:srgbClr val="FF0000"/>
                </a:solidFill>
              </a:rPr>
            </a:br>
            <a:r>
              <a:rPr lang="en-US" dirty="0" smtClean="0">
                <a:solidFill>
                  <a:srgbClr val="FF0000"/>
                </a:solidFill>
              </a:rPr>
              <a:t>phones</a:t>
            </a:r>
          </a:p>
          <a:p>
            <a:pPr lvl="1"/>
            <a:r>
              <a:rPr lang="en-US" dirty="0" err="1" smtClean="0">
                <a:solidFill>
                  <a:srgbClr val="FF0000"/>
                </a:solidFill>
              </a:rPr>
              <a:t>Avg</a:t>
            </a:r>
            <a:r>
              <a:rPr lang="en-US" dirty="0" smtClean="0">
                <a:solidFill>
                  <a:srgbClr val="FF0000"/>
                </a:solidFill>
              </a:rPr>
              <a:t> ~ 18hr/</a:t>
            </a:r>
            <a:r>
              <a:rPr lang="en-US" dirty="0" err="1" smtClean="0">
                <a:solidFill>
                  <a:srgbClr val="FF0000"/>
                </a:solidFill>
              </a:rPr>
              <a:t>wk</a:t>
            </a:r>
            <a:r>
              <a:rPr lang="en-US" dirty="0" smtClean="0">
                <a:solidFill>
                  <a:srgbClr val="FF0000"/>
                </a:solidFill>
              </a:rPr>
              <a:t>/use</a:t>
            </a:r>
            <a:r>
              <a:rPr lang="en-US" dirty="0" smtClean="0"/>
              <a:t>r</a:t>
            </a:r>
            <a:r>
              <a:rPr lang="en-US" dirty="0"/>
              <a:t>					</a:t>
            </a:r>
          </a:p>
          <a:p>
            <a:pPr lvl="1"/>
            <a:endParaRPr lang="en-US" b="1" dirty="0" smtClean="0">
              <a:solidFill>
                <a:srgbClr val="008000"/>
              </a:solidFill>
            </a:endParaRPr>
          </a:p>
        </p:txBody>
      </p:sp>
      <p:sp>
        <p:nvSpPr>
          <p:cNvPr id="7" name="Slide Number Placeholder 3"/>
          <p:cNvSpPr txBox="1">
            <a:spLocks/>
          </p:cNvSpPr>
          <p:nvPr/>
        </p:nvSpPr>
        <p:spPr bwMode="auto">
          <a:xfrm>
            <a:off x="7239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11E1691-AC92-4850-B423-8A83227E44DE}" type="slidenum">
              <a:rPr lang="en-US" smtClean="0"/>
              <a:pPr/>
              <a:t>21</a:t>
            </a:fld>
            <a:endParaRPr lang="en-US" smtClean="0"/>
          </a:p>
        </p:txBody>
      </p:sp>
      <p:pic>
        <p:nvPicPr>
          <p:cNvPr id="8" name="Picture 2"/>
          <p:cNvPicPr>
            <a:picLocks noChangeAspect="1" noChangeArrowheads="1"/>
          </p:cNvPicPr>
          <p:nvPr/>
        </p:nvPicPr>
        <p:blipFill>
          <a:blip r:embed="rId4" cstate="print"/>
          <a:srcRect/>
          <a:stretch>
            <a:fillRect/>
          </a:stretch>
        </p:blipFill>
        <p:spPr bwMode="auto">
          <a:xfrm>
            <a:off x="4495800" y="2752306"/>
            <a:ext cx="5441576" cy="4105694"/>
          </a:xfrm>
          <a:prstGeom prst="rect">
            <a:avLst/>
          </a:prstGeom>
          <a:noFill/>
          <a:ln w="9525">
            <a:noFill/>
            <a:miter lim="800000"/>
            <a:headEnd/>
            <a:tailEnd/>
          </a:ln>
        </p:spPr>
      </p:pic>
    </p:spTree>
    <p:extLst>
      <p:ext uri="{BB962C8B-B14F-4D97-AF65-F5344CB8AC3E}">
        <p14:creationId xmlns:p14="http://schemas.microsoft.com/office/powerpoint/2010/main" val="15168910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22</a:t>
            </a:fld>
            <a:endParaRPr lang="en-US" dirty="0"/>
          </a:p>
        </p:txBody>
      </p:sp>
      <p:sp>
        <p:nvSpPr>
          <p:cNvPr id="5" name="Title 1"/>
          <p:cNvSpPr txBox="1">
            <a:spLocks/>
          </p:cNvSpPr>
          <p:nvPr/>
        </p:nvSpPr>
        <p:spPr bwMode="auto">
          <a:xfrm>
            <a:off x="0" y="0"/>
            <a:ext cx="4495800" cy="762000"/>
          </a:xfrm>
          <a:prstGeom prst="rect">
            <a:avLst/>
          </a:prstGeom>
          <a:gradFill rotWithShape="1">
            <a:gsLst>
              <a:gs pos="0">
                <a:srgbClr val="B1FFA9"/>
              </a:gs>
              <a:gs pos="50000">
                <a:srgbClr val="FFFFFF"/>
              </a:gs>
              <a:gs pos="100000">
                <a:srgbClr val="B1FFA9"/>
              </a:gs>
            </a:gsLst>
            <a:lin ang="0" scaled="1"/>
          </a:gradFill>
          <a:ln w="9525">
            <a:noFill/>
            <a:miter lim="800000"/>
            <a:headEnd/>
            <a:tailEnd/>
          </a:ln>
        </p:spPr>
        <p:txBody>
          <a:bodyPr vert="horz" wrap="square" lIns="91440" tIns="45720" rIns="91440" bIns="45720" numCol="1" anchor="ctr" anchorCtr="0" compatLnSpc="1">
            <a:prstTxWarp prst="textNoShape">
              <a:avLst/>
            </a:prstTxWarp>
            <a:normAutofit fontScale="97500"/>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chemeClr val="tx2"/>
                </a:solidFill>
                <a:effectLst/>
                <a:uLnTx/>
                <a:uFillTx/>
                <a:latin typeface="+mj-lt"/>
                <a:ea typeface="+mj-ea"/>
                <a:cs typeface="+mj-cs"/>
              </a:rPr>
              <a:t>Growth: bandwidth</a:t>
            </a:r>
            <a:endParaRPr kumimoji="0" lang="en-US" sz="3600" b="0" i="0" u="none" strike="noStrike" kern="0" cap="none" spc="0" normalizeH="0" baseline="0" noProof="0" dirty="0">
              <a:ln>
                <a:noFill/>
              </a:ln>
              <a:solidFill>
                <a:schemeClr val="tx2"/>
              </a:solidFill>
              <a:effectLst/>
              <a:uLnTx/>
              <a:uFillTx/>
              <a:latin typeface="+mj-lt"/>
              <a:ea typeface="+mj-ea"/>
              <a:cs typeface="+mj-cs"/>
            </a:endParaRPr>
          </a:p>
        </p:txBody>
      </p:sp>
      <p:pic>
        <p:nvPicPr>
          <p:cNvPr id="6" name="Picture 2"/>
          <p:cNvPicPr>
            <a:picLocks noChangeAspect="1" noChangeArrowheads="1"/>
          </p:cNvPicPr>
          <p:nvPr/>
        </p:nvPicPr>
        <p:blipFill>
          <a:blip r:embed="rId2" cstate="print"/>
          <a:srcRect/>
          <a:stretch>
            <a:fillRect/>
          </a:stretch>
        </p:blipFill>
        <p:spPr bwMode="auto">
          <a:xfrm>
            <a:off x="4425930" y="0"/>
            <a:ext cx="5480070" cy="4038600"/>
          </a:xfrm>
          <a:prstGeom prst="rect">
            <a:avLst/>
          </a:prstGeom>
          <a:noFill/>
          <a:ln w="9525">
            <a:noFill/>
            <a:miter lim="800000"/>
            <a:headEnd/>
            <a:tailEnd/>
          </a:ln>
        </p:spPr>
      </p:pic>
      <p:sp>
        <p:nvSpPr>
          <p:cNvPr id="7" name="Content Placeholder 2"/>
          <p:cNvSpPr txBox="1">
            <a:spLocks/>
          </p:cNvSpPr>
          <p:nvPr/>
        </p:nvSpPr>
        <p:spPr>
          <a:xfrm>
            <a:off x="0" y="609600"/>
            <a:ext cx="4953000" cy="6248400"/>
          </a:xfrm>
          <a:prstGeom prst="rect">
            <a:avLst/>
          </a:prstGeom>
        </p:spPr>
        <p:txBody>
          <a:bodyPr vert="horz" lIns="91440" tIns="45720" rIns="91440" bIns="45720" rtlCol="0">
            <a:normAutofit/>
          </a:bodyPr>
          <a:lstStyle/>
          <a:p>
            <a:pPr marL="285750" indent="-285750">
              <a:spcBef>
                <a:spcPct val="20000"/>
              </a:spcBef>
              <a:buFont typeface="Arial" pitchFamily="34" charset="0"/>
              <a:buChar char="–"/>
            </a:pPr>
            <a:r>
              <a:rPr lang="en-US" sz="2400" dirty="0" smtClean="0"/>
              <a:t>voice </a:t>
            </a:r>
            <a:r>
              <a:rPr lang="en-US" sz="2400" dirty="0"/>
              <a:t>long ago overtaken by data</a:t>
            </a:r>
            <a:r>
              <a:rPr lang="en-US" sz="2400" dirty="0" smtClean="0"/>
              <a:t>,</a:t>
            </a:r>
          </a:p>
          <a:p>
            <a:pPr marL="285750" indent="-285750">
              <a:spcBef>
                <a:spcPct val="20000"/>
              </a:spcBef>
              <a:buFont typeface="Arial" pitchFamily="34" charset="0"/>
              <a:buChar char="–"/>
            </a:pPr>
            <a:r>
              <a:rPr lang="en-US" sz="2400" dirty="0" smtClean="0"/>
              <a:t>  </a:t>
            </a:r>
            <a:r>
              <a:rPr lang="en-US" sz="2400" dirty="0"/>
              <a:t>trunk speeds roughly double every 22months (driven by Moore's </a:t>
            </a:r>
            <a:r>
              <a:rPr lang="en-US" sz="2400" dirty="0" smtClean="0"/>
              <a:t>law)</a:t>
            </a:r>
          </a:p>
          <a:p>
            <a:pPr marL="285750" indent="-285750">
              <a:spcBef>
                <a:spcPct val="20000"/>
              </a:spcBef>
              <a:buFont typeface="Arial" pitchFamily="34" charset="0"/>
              <a:buChar char="–"/>
            </a:pPr>
            <a:r>
              <a:rPr lang="en-US" sz="2400" dirty="0" smtClean="0"/>
              <a:t>moved from 75bps in 1960 to 50kbps in 1970 to 10-100Gbps single stream today (1 billion times increase)</a:t>
            </a:r>
          </a:p>
        </p:txBody>
      </p:sp>
      <p:sp>
        <p:nvSpPr>
          <p:cNvPr id="8" name="Rectangle 7"/>
          <p:cNvSpPr/>
          <p:nvPr/>
        </p:nvSpPr>
        <p:spPr>
          <a:xfrm>
            <a:off x="0" y="4038600"/>
            <a:ext cx="9906000" cy="2751522"/>
          </a:xfrm>
          <a:prstGeom prst="rect">
            <a:avLst/>
          </a:prstGeom>
        </p:spPr>
        <p:txBody>
          <a:bodyPr wrap="square">
            <a:spAutoFit/>
          </a:bodyPr>
          <a:lstStyle/>
          <a:p>
            <a:pPr marL="285750" indent="-285750">
              <a:spcBef>
                <a:spcPct val="20000"/>
              </a:spcBef>
              <a:buFont typeface="Arial" pitchFamily="34" charset="0"/>
              <a:buChar char="–"/>
            </a:pPr>
            <a:r>
              <a:rPr lang="en-US" sz="2400" dirty="0" smtClean="0"/>
              <a:t>Dense Wave Division Multiplexing (DWDM) caused breaking point in 1998 then double every 6 months</a:t>
            </a:r>
          </a:p>
          <a:p>
            <a:pPr marL="742950" lvl="1" indent="-285750">
              <a:spcBef>
                <a:spcPct val="20000"/>
              </a:spcBef>
              <a:buFont typeface="Arial" pitchFamily="34" charset="0"/>
              <a:buChar char="–"/>
            </a:pPr>
            <a:r>
              <a:rPr lang="en-US" sz="2400" b="1" dirty="0" smtClean="0"/>
              <a:t>wavelength-division multiplexing</a:t>
            </a:r>
            <a:r>
              <a:rPr lang="en-US" sz="2400" dirty="0" smtClean="0"/>
              <a:t> (</a:t>
            </a:r>
            <a:r>
              <a:rPr lang="en-US" sz="2400" b="1" dirty="0" smtClean="0"/>
              <a:t>WDM</a:t>
            </a:r>
            <a:r>
              <a:rPr lang="en-US" sz="2400" dirty="0" smtClean="0"/>
              <a:t>) is a technology which </a:t>
            </a:r>
            <a:r>
              <a:rPr lang="en-US" sz="2400" dirty="0" smtClean="0">
                <a:hlinkClick r:id="rId3" tooltip="Multiplexing"/>
              </a:rPr>
              <a:t>multiplexes</a:t>
            </a:r>
            <a:r>
              <a:rPr lang="en-US" sz="2400" dirty="0" smtClean="0"/>
              <a:t> multiple (up to 160) </a:t>
            </a:r>
            <a:r>
              <a:rPr lang="en-US" sz="2400" dirty="0" smtClean="0">
                <a:hlinkClick r:id="rId4" tooltip="Optical Carrier"/>
              </a:rPr>
              <a:t>optical carrier</a:t>
            </a:r>
            <a:r>
              <a:rPr lang="en-US" sz="2400" dirty="0" smtClean="0"/>
              <a:t> signals on a single </a:t>
            </a:r>
            <a:r>
              <a:rPr lang="en-US" sz="2400" dirty="0" smtClean="0">
                <a:hlinkClick r:id="rId5" tooltip="Optical fiber"/>
              </a:rPr>
              <a:t>optical fiber</a:t>
            </a:r>
            <a:r>
              <a:rPr lang="en-US" sz="2400" dirty="0" smtClean="0"/>
              <a:t> by using different </a:t>
            </a:r>
            <a:r>
              <a:rPr lang="en-US" sz="2400" dirty="0" smtClean="0">
                <a:hlinkClick r:id="rId6" tooltip="Wavelength"/>
              </a:rPr>
              <a:t>wavelengths</a:t>
            </a:r>
            <a:r>
              <a:rPr lang="en-US" sz="2400" dirty="0" smtClean="0"/>
              <a:t> (</a:t>
            </a:r>
            <a:r>
              <a:rPr lang="en-US" sz="2400" dirty="0" err="1" smtClean="0"/>
              <a:t>colours</a:t>
            </a:r>
            <a:r>
              <a:rPr lang="en-US" sz="2400" dirty="0" smtClean="0"/>
              <a:t>) of </a:t>
            </a:r>
            <a:r>
              <a:rPr lang="en-US" sz="2400" dirty="0" smtClean="0">
                <a:hlinkClick r:id="rId7" tooltip="Laser"/>
              </a:rPr>
              <a:t>laser</a:t>
            </a:r>
            <a:r>
              <a:rPr lang="en-US" sz="2400" dirty="0" smtClean="0"/>
              <a:t> </a:t>
            </a:r>
            <a:r>
              <a:rPr lang="en-US" sz="2400" dirty="0" smtClean="0">
                <a:hlinkClick r:id="rId8" tooltip="Light"/>
              </a:rPr>
              <a:t>light</a:t>
            </a:r>
            <a:r>
              <a:rPr lang="en-US" sz="2400" dirty="0" smtClean="0"/>
              <a:t> to carry different signals. This allows for a multiplication in capacity, </a:t>
            </a:r>
            <a:r>
              <a:rPr lang="en-US" sz="2400" dirty="0" err="1" smtClean="0"/>
              <a:t>e.g</a:t>
            </a:r>
            <a:r>
              <a:rPr lang="en-US" sz="2400" dirty="0" smtClean="0"/>
              <a:t> 1.6Tbps each channel 10Gbps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Satellite to terrestrial link</a:t>
            </a:r>
            <a:endParaRPr lang="en-US" dirty="0"/>
          </a:p>
        </p:txBody>
      </p:sp>
      <p:sp>
        <p:nvSpPr>
          <p:cNvPr id="3" name="Content Placeholder 2"/>
          <p:cNvSpPr>
            <a:spLocks noGrp="1"/>
          </p:cNvSpPr>
          <p:nvPr>
            <p:ph idx="1"/>
          </p:nvPr>
        </p:nvSpPr>
        <p:spPr/>
        <p:txBody>
          <a:bodyPr/>
          <a:lstStyle/>
          <a:p>
            <a:r>
              <a:rPr lang="en-US" dirty="0" smtClean="0"/>
              <a:t>Geostationary satellite 24Kmiles above equator</a:t>
            </a:r>
          </a:p>
          <a:p>
            <a:pPr lvl="1"/>
            <a:r>
              <a:rPr lang="en-US" dirty="0" smtClean="0"/>
              <a:t>Round trip time 450ms minimum</a:t>
            </a:r>
          </a:p>
          <a:p>
            <a:pPr lvl="1"/>
            <a:r>
              <a:rPr lang="en-US" dirty="0" smtClean="0"/>
              <a:t>Bandwidth limited by power of satellite</a:t>
            </a:r>
          </a:p>
          <a:p>
            <a:pPr lvl="1"/>
            <a:r>
              <a:rPr lang="en-US" dirty="0" smtClean="0"/>
              <a:t>Great coverage, need earth station to </a:t>
            </a:r>
            <a:r>
              <a:rPr lang="en-US" dirty="0" err="1" smtClean="0"/>
              <a:t>xmt</a:t>
            </a:r>
            <a:r>
              <a:rPr lang="en-US" dirty="0" smtClean="0"/>
              <a:t>/</a:t>
            </a:r>
            <a:r>
              <a:rPr lang="en-US" dirty="0" err="1" smtClean="0"/>
              <a:t>rcv</a:t>
            </a:r>
            <a:endParaRPr lang="en-US" dirty="0" smtClean="0"/>
          </a:p>
          <a:p>
            <a:pPr lvl="1"/>
            <a:r>
              <a:rPr lang="en-US" dirty="0" smtClean="0"/>
              <a:t>Expensive in $/Mbps	</a:t>
            </a:r>
          </a:p>
          <a:p>
            <a:r>
              <a:rPr lang="en-US" dirty="0" smtClean="0"/>
              <a:t>Being replaced by terrestrial links (</a:t>
            </a:r>
            <a:r>
              <a:rPr lang="en-US" dirty="0" err="1" smtClean="0"/>
              <a:t>fibre</a:t>
            </a:r>
            <a:r>
              <a:rPr lang="en-US" dirty="0" smtClean="0"/>
              <a:t>)</a:t>
            </a:r>
          </a:p>
          <a:p>
            <a:pPr lvl="1"/>
            <a:r>
              <a:rPr lang="en-US" dirty="0" smtClean="0"/>
              <a:t>Few countries remain without </a:t>
            </a:r>
            <a:r>
              <a:rPr lang="en-US" dirty="0" err="1" smtClean="0"/>
              <a:t>fibre</a:t>
            </a:r>
            <a:r>
              <a:rPr lang="en-US" dirty="0" smtClean="0"/>
              <a:t> international links</a:t>
            </a:r>
          </a:p>
          <a:p>
            <a:pPr lvl="2"/>
            <a:r>
              <a:rPr lang="en-US" dirty="0" smtClean="0"/>
              <a:t>Cuba,  Afghanistan, a few African countries and several Island nations</a:t>
            </a:r>
            <a:endParaRPr lang="en-US" dirty="0"/>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15" y="-1"/>
            <a:ext cx="4952628" cy="381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24</a:t>
            </a:fld>
            <a:endParaRPr lang="en-US" dirty="0"/>
          </a:p>
        </p:txBody>
      </p:sp>
      <p:sp>
        <p:nvSpPr>
          <p:cNvPr id="6" name="Title 1"/>
          <p:cNvSpPr txBox="1">
            <a:spLocks/>
          </p:cNvSpPr>
          <p:nvPr/>
        </p:nvSpPr>
        <p:spPr bwMode="auto">
          <a:xfrm>
            <a:off x="5181600" y="0"/>
            <a:ext cx="4724400" cy="1295400"/>
          </a:xfrm>
          <a:prstGeom prst="rect">
            <a:avLst/>
          </a:prstGeom>
          <a:gradFill rotWithShape="1">
            <a:gsLst>
              <a:gs pos="0">
                <a:srgbClr val="B1FFA9"/>
              </a:gs>
              <a:gs pos="50000">
                <a:srgbClr val="FFFFFF"/>
              </a:gs>
              <a:gs pos="100000">
                <a:srgbClr val="B1FFA9"/>
              </a:gs>
            </a:gsLst>
            <a:lin ang="0" scaled="1"/>
          </a:gra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mj-lt"/>
                <a:ea typeface="+mj-ea"/>
                <a:cs typeface="+mj-cs"/>
              </a:rPr>
              <a:t>Who is still on Satellite</a:t>
            </a:r>
            <a:r>
              <a:rPr kumimoji="0" lang="en-US" sz="4400" b="0" i="0" u="none" strike="noStrike" kern="0" cap="none" spc="0" normalizeH="0" noProof="0" dirty="0" smtClean="0">
                <a:ln>
                  <a:noFill/>
                </a:ln>
                <a:solidFill>
                  <a:schemeClr val="tx2"/>
                </a:solidFill>
                <a:effectLst/>
                <a:uLnTx/>
                <a:uFillTx/>
                <a:latin typeface="+mj-lt"/>
                <a:ea typeface="+mj-ea"/>
                <a:cs typeface="+mj-cs"/>
              </a:rPr>
              <a:t> 2008</a:t>
            </a:r>
            <a:endParaRPr kumimoji="0" lang="en-US" sz="44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7" name="Slide Number Placeholder 3"/>
          <p:cNvSpPr txBox="1">
            <a:spLocks/>
          </p:cNvSpPr>
          <p:nvPr/>
        </p:nvSpPr>
        <p:spPr bwMode="auto">
          <a:xfrm>
            <a:off x="3934665" y="3438525"/>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8C36DD9-C876-4FED-94A5-04556A44AB1B}" type="slidenum">
              <a:rPr kumimoji="0" lang="en-US" sz="1400" b="0" i="0" u="none" strike="noStrike" kern="1200" cap="none" spc="0" normalizeH="0" baseline="0" noProof="0" smtClean="0">
                <a:ln>
                  <a:noFill/>
                </a:ln>
                <a:solidFill>
                  <a:schemeClr val="tx1"/>
                </a:solidFill>
                <a:effectLst/>
                <a:uLnTx/>
                <a:uFillTx/>
                <a:latin typeface="Times New Roman"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sz="1400" b="0" i="0" u="none" strike="noStrike" kern="1200" cap="none" spc="0" normalizeH="0" baseline="0" noProof="0" smtClean="0">
              <a:ln>
                <a:noFill/>
              </a:ln>
              <a:solidFill>
                <a:schemeClr val="tx1"/>
              </a:solidFill>
              <a:effectLst/>
              <a:uLnTx/>
              <a:uFillTx/>
              <a:latin typeface="Times New Roman" pitchFamily="18" charset="0"/>
              <a:ea typeface="+mn-ea"/>
              <a:cs typeface="+mn-cs"/>
            </a:endParaRPr>
          </a:p>
        </p:txBody>
      </p:sp>
      <p:pic>
        <p:nvPicPr>
          <p:cNvPr id="9" name="Picture 3"/>
          <p:cNvPicPr>
            <a:picLocks noChangeAspect="1" noChangeArrowheads="1"/>
          </p:cNvPicPr>
          <p:nvPr/>
        </p:nvPicPr>
        <p:blipFill>
          <a:blip r:embed="rId4" cstate="print"/>
          <a:srcRect/>
          <a:stretch>
            <a:fillRect/>
          </a:stretch>
        </p:blipFill>
        <p:spPr bwMode="auto">
          <a:xfrm>
            <a:off x="4037058" y="5509"/>
            <a:ext cx="1195388" cy="2270125"/>
          </a:xfrm>
          <a:prstGeom prst="rect">
            <a:avLst/>
          </a:prstGeom>
          <a:noFill/>
          <a:ln w="9525">
            <a:noFill/>
            <a:miter lim="800000"/>
            <a:headEnd/>
            <a:tailEnd/>
          </a:ln>
        </p:spPr>
      </p:pic>
      <p:cxnSp>
        <p:nvCxnSpPr>
          <p:cNvPr id="10" name="Straight Connector 9"/>
          <p:cNvCxnSpPr/>
          <p:nvPr/>
        </p:nvCxnSpPr>
        <p:spPr>
          <a:xfrm>
            <a:off x="902847" y="2275634"/>
            <a:ext cx="4191000" cy="0"/>
          </a:xfrm>
          <a:prstGeom prst="line">
            <a:avLst/>
          </a:prstGeom>
          <a:ln w="57150">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47353" y="1371600"/>
            <a:ext cx="255494" cy="0"/>
          </a:xfrm>
          <a:prstGeom prst="line">
            <a:avLst/>
          </a:prstGeom>
          <a:ln w="571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4"/>
          <p:cNvSpPr txBox="1">
            <a:spLocks noChangeArrowheads="1"/>
          </p:cNvSpPr>
          <p:nvPr/>
        </p:nvSpPr>
        <p:spPr bwMode="auto">
          <a:xfrm>
            <a:off x="2653552" y="2405063"/>
            <a:ext cx="1654175" cy="523875"/>
          </a:xfrm>
          <a:prstGeom prst="rect">
            <a:avLst/>
          </a:prstGeom>
          <a:noFill/>
          <a:ln w="9525">
            <a:noFill/>
            <a:miter lim="800000"/>
            <a:headEnd/>
            <a:tailEnd/>
          </a:ln>
        </p:spPr>
        <p:txBody>
          <a:bodyPr wrap="none">
            <a:spAutoFit/>
          </a:bodyPr>
          <a:lstStyle/>
          <a:p>
            <a:r>
              <a:rPr lang="en-US">
                <a:solidFill>
                  <a:schemeClr val="accent2"/>
                </a:solidFill>
              </a:rPr>
              <a:t>Terrestrial</a:t>
            </a:r>
          </a:p>
        </p:txBody>
      </p:sp>
      <p:sp>
        <p:nvSpPr>
          <p:cNvPr id="13" name="TextBox 15"/>
          <p:cNvSpPr txBox="1">
            <a:spLocks noChangeArrowheads="1"/>
          </p:cNvSpPr>
          <p:nvPr/>
        </p:nvSpPr>
        <p:spPr bwMode="auto">
          <a:xfrm>
            <a:off x="477090" y="647700"/>
            <a:ext cx="851515" cy="369332"/>
          </a:xfrm>
          <a:prstGeom prst="rect">
            <a:avLst/>
          </a:prstGeom>
          <a:noFill/>
          <a:ln w="9525">
            <a:noFill/>
            <a:miter lim="800000"/>
            <a:headEnd/>
            <a:tailEnd/>
          </a:ln>
        </p:spPr>
        <p:txBody>
          <a:bodyPr wrap="none">
            <a:spAutoFit/>
          </a:bodyPr>
          <a:lstStyle/>
          <a:p>
            <a:r>
              <a:rPr lang="en-US" b="1" dirty="0">
                <a:solidFill>
                  <a:srgbClr val="FF0000"/>
                </a:solidFill>
              </a:rPr>
              <a:t>GEOS</a:t>
            </a:r>
          </a:p>
        </p:txBody>
      </p:sp>
      <p:sp>
        <p:nvSpPr>
          <p:cNvPr id="15" name="Rectangle 18"/>
          <p:cNvSpPr>
            <a:spLocks noChangeArrowheads="1"/>
          </p:cNvSpPr>
          <p:nvPr/>
        </p:nvSpPr>
        <p:spPr bwMode="auto">
          <a:xfrm>
            <a:off x="6477000" y="1398494"/>
            <a:ext cx="3352800" cy="3416300"/>
          </a:xfrm>
          <a:prstGeom prst="rect">
            <a:avLst/>
          </a:prstGeom>
          <a:noFill/>
          <a:ln w="9525">
            <a:noFill/>
            <a:miter lim="800000"/>
            <a:headEnd/>
            <a:tailEnd/>
          </a:ln>
        </p:spPr>
        <p:txBody>
          <a:bodyPr>
            <a:spAutoFit/>
          </a:bodyPr>
          <a:lstStyle/>
          <a:p>
            <a:pPr>
              <a:lnSpc>
                <a:spcPct val="90000"/>
              </a:lnSpc>
            </a:pPr>
            <a:r>
              <a:rPr lang="en-US" sz="2400" dirty="0"/>
              <a:t>GEOS (Geostationary Earth Orbit Satellite)</a:t>
            </a:r>
          </a:p>
          <a:p>
            <a:pPr lvl="1">
              <a:lnSpc>
                <a:spcPct val="90000"/>
              </a:lnSpc>
            </a:pPr>
            <a:r>
              <a:rPr lang="en-US" sz="2000" dirty="0"/>
              <a:t>good coverage, but expensive in $/Mbps</a:t>
            </a:r>
          </a:p>
          <a:p>
            <a:pPr lvl="2">
              <a:lnSpc>
                <a:spcPct val="90000"/>
              </a:lnSpc>
            </a:pPr>
            <a:r>
              <a:rPr lang="en-US" sz="1800" dirty="0"/>
              <a:t>broadband costs 50 times that in US, &gt;800% of monthly salary c.f. 20% in US</a:t>
            </a:r>
          </a:p>
          <a:p>
            <a:pPr lvl="1">
              <a:lnSpc>
                <a:spcPct val="90000"/>
              </a:lnSpc>
            </a:pPr>
            <a:r>
              <a:rPr lang="en-US" sz="2000" dirty="0"/>
              <a:t>AND long delays min RTT &gt; 450ms, usually much larger due to congestion</a:t>
            </a:r>
          </a:p>
        </p:txBody>
      </p:sp>
      <p:pic>
        <p:nvPicPr>
          <p:cNvPr id="16" name="Picture 4"/>
          <p:cNvPicPr>
            <a:picLocks noChangeAspect="1" noChangeArrowheads="1"/>
          </p:cNvPicPr>
          <p:nvPr/>
        </p:nvPicPr>
        <p:blipFill>
          <a:blip r:embed="rId5" cstate="print"/>
          <a:srcRect/>
          <a:stretch>
            <a:fillRect/>
          </a:stretch>
        </p:blipFill>
        <p:spPr bwMode="auto">
          <a:xfrm>
            <a:off x="0" y="3886200"/>
            <a:ext cx="6345238" cy="2970213"/>
          </a:xfrm>
          <a:prstGeom prst="rect">
            <a:avLst/>
          </a:prstGeom>
          <a:noFill/>
          <a:ln w="9525">
            <a:noFill/>
            <a:miter lim="800000"/>
            <a:headEnd/>
            <a:tailEnd/>
          </a:ln>
        </p:spPr>
      </p:pic>
      <p:sp>
        <p:nvSpPr>
          <p:cNvPr id="17" name="Rounded Rectangular Callout 16"/>
          <p:cNvSpPr/>
          <p:nvPr/>
        </p:nvSpPr>
        <p:spPr>
          <a:xfrm>
            <a:off x="6553200" y="5029200"/>
            <a:ext cx="2590800" cy="1828800"/>
          </a:xfrm>
          <a:prstGeom prst="wedgeRoundRectCallout">
            <a:avLst>
              <a:gd name="adj1" fmla="val -266690"/>
              <a:gd name="adj2" fmla="val -22753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dirty="0">
                <a:solidFill>
                  <a:schemeClr val="tx1"/>
                </a:solidFill>
              </a:rPr>
              <a:t>Easy to spot</a:t>
            </a:r>
          </a:p>
          <a:p>
            <a:pPr>
              <a:defRPr/>
            </a:pPr>
            <a:r>
              <a:rPr lang="en-US" dirty="0">
                <a:solidFill>
                  <a:schemeClr val="tx1"/>
                </a:solidFill>
              </a:rPr>
              <a:t>Clear signature</a:t>
            </a:r>
          </a:p>
        </p:txBody>
      </p:sp>
      <p:cxnSp>
        <p:nvCxnSpPr>
          <p:cNvPr id="18" name="Straight Connector 17"/>
          <p:cNvCxnSpPr/>
          <p:nvPr/>
        </p:nvCxnSpPr>
        <p:spPr>
          <a:xfrm>
            <a:off x="215152" y="1676400"/>
            <a:ext cx="441960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Rectangle 18"/>
          <p:cNvSpPr/>
          <p:nvPr/>
        </p:nvSpPr>
        <p:spPr bwMode="auto">
          <a:xfrm>
            <a:off x="10037" y="0"/>
            <a:ext cx="467053" cy="36671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4" name="TextBox 17"/>
          <p:cNvSpPr txBox="1">
            <a:spLocks noChangeArrowheads="1"/>
          </p:cNvSpPr>
          <p:nvPr/>
        </p:nvSpPr>
        <p:spPr bwMode="auto">
          <a:xfrm rot="-5400000">
            <a:off x="-628600" y="1756052"/>
            <a:ext cx="1646605" cy="369332"/>
          </a:xfrm>
          <a:prstGeom prst="rect">
            <a:avLst/>
          </a:prstGeom>
          <a:solidFill>
            <a:schemeClr val="bg1"/>
          </a:solidFill>
          <a:ln w="9525">
            <a:noFill/>
            <a:miter lim="800000"/>
            <a:headEnd/>
            <a:tailEnd/>
          </a:ln>
        </p:spPr>
        <p:txBody>
          <a:bodyPr wrap="none">
            <a:spAutoFit/>
          </a:bodyPr>
          <a:lstStyle/>
          <a:p>
            <a:r>
              <a:rPr lang="en-US" b="1" dirty="0"/>
              <a:t>Min RTT (</a:t>
            </a:r>
            <a:r>
              <a:rPr lang="en-US" b="1" dirty="0" err="1"/>
              <a:t>ms</a:t>
            </a:r>
            <a:r>
              <a:rPr lang="en-US" b="1" dirty="0"/>
              <a:t>)</a:t>
            </a:r>
          </a:p>
        </p:txBody>
      </p:sp>
      <p:sp>
        <p:nvSpPr>
          <p:cNvPr id="20" name="TextBox 19"/>
          <p:cNvSpPr txBox="1"/>
          <p:nvPr/>
        </p:nvSpPr>
        <p:spPr>
          <a:xfrm>
            <a:off x="320637" y="3438525"/>
            <a:ext cx="312906" cy="369332"/>
          </a:xfrm>
          <a:prstGeom prst="rect">
            <a:avLst/>
          </a:prstGeom>
          <a:noFill/>
        </p:spPr>
        <p:txBody>
          <a:bodyPr wrap="none" rtlCol="0">
            <a:spAutoFit/>
          </a:bodyPr>
          <a:lstStyle/>
          <a:p>
            <a:r>
              <a:rPr lang="en-US" dirty="0" smtClean="0"/>
              <a:t>0</a:t>
            </a:r>
          </a:p>
        </p:txBody>
      </p:sp>
      <p:sp>
        <p:nvSpPr>
          <p:cNvPr id="22" name="TextBox 21"/>
          <p:cNvSpPr txBox="1"/>
          <p:nvPr/>
        </p:nvSpPr>
        <p:spPr>
          <a:xfrm>
            <a:off x="322168" y="2579355"/>
            <a:ext cx="569387" cy="369332"/>
          </a:xfrm>
          <a:prstGeom prst="rect">
            <a:avLst/>
          </a:prstGeom>
          <a:noFill/>
        </p:spPr>
        <p:txBody>
          <a:bodyPr wrap="none" rtlCol="0">
            <a:spAutoFit/>
          </a:bodyPr>
          <a:lstStyle/>
          <a:p>
            <a:r>
              <a:rPr lang="en-US" dirty="0" smtClean="0"/>
              <a:t>200</a:t>
            </a:r>
          </a:p>
        </p:txBody>
      </p:sp>
      <p:sp>
        <p:nvSpPr>
          <p:cNvPr id="23" name="TextBox 22"/>
          <p:cNvSpPr txBox="1"/>
          <p:nvPr/>
        </p:nvSpPr>
        <p:spPr>
          <a:xfrm>
            <a:off x="323699" y="1720185"/>
            <a:ext cx="569387" cy="369332"/>
          </a:xfrm>
          <a:prstGeom prst="rect">
            <a:avLst/>
          </a:prstGeom>
          <a:noFill/>
        </p:spPr>
        <p:txBody>
          <a:bodyPr wrap="none" rtlCol="0">
            <a:spAutoFit/>
          </a:bodyPr>
          <a:lstStyle/>
          <a:p>
            <a:r>
              <a:rPr lang="en-US" dirty="0"/>
              <a:t>4</a:t>
            </a:r>
            <a:r>
              <a:rPr lang="en-US" dirty="0" smtClean="0"/>
              <a:t>00</a:t>
            </a:r>
          </a:p>
        </p:txBody>
      </p:sp>
      <p:sp>
        <p:nvSpPr>
          <p:cNvPr id="24" name="TextBox 23"/>
          <p:cNvSpPr txBox="1"/>
          <p:nvPr/>
        </p:nvSpPr>
        <p:spPr>
          <a:xfrm>
            <a:off x="325230" y="861015"/>
            <a:ext cx="569387" cy="369332"/>
          </a:xfrm>
          <a:prstGeom prst="rect">
            <a:avLst/>
          </a:prstGeom>
          <a:noFill/>
        </p:spPr>
        <p:txBody>
          <a:bodyPr wrap="none" rtlCol="0">
            <a:spAutoFit/>
          </a:bodyPr>
          <a:lstStyle/>
          <a:p>
            <a:r>
              <a:rPr lang="en-US" dirty="0" smtClean="0"/>
              <a:t>600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a:t>
            </a:r>
            <a:endParaRPr lang="en-US" dirty="0"/>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25</a:t>
            </a:fld>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955862"/>
            <a:ext cx="4800600" cy="243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334000" y="985605"/>
            <a:ext cx="4201215" cy="523220"/>
          </a:xfrm>
          <a:prstGeom prst="rect">
            <a:avLst/>
          </a:prstGeom>
          <a:noFill/>
        </p:spPr>
        <p:txBody>
          <a:bodyPr wrap="none" rtlCol="0">
            <a:spAutoFit/>
          </a:bodyPr>
          <a:lstStyle/>
          <a:p>
            <a:r>
              <a:rPr lang="en-US" sz="2800" b="1" dirty="0" smtClean="0"/>
              <a:t>Submarine Cables 2011</a:t>
            </a:r>
            <a:endParaRPr lang="en-US" sz="2800" b="1" dirty="0"/>
          </a:p>
        </p:txBody>
      </p:sp>
      <p:grpSp>
        <p:nvGrpSpPr>
          <p:cNvPr id="7" name="Group 15"/>
          <p:cNvGrpSpPr>
            <a:grpSpLocks/>
          </p:cNvGrpSpPr>
          <p:nvPr/>
        </p:nvGrpSpPr>
        <p:grpSpPr bwMode="auto">
          <a:xfrm>
            <a:off x="13447" y="928968"/>
            <a:ext cx="5181600" cy="2819400"/>
            <a:chOff x="0" y="1371600"/>
            <a:chExt cx="4800600" cy="2566988"/>
          </a:xfrm>
        </p:grpSpPr>
        <p:pic>
          <p:nvPicPr>
            <p:cNvPr id="8" name="Picture 49"/>
            <p:cNvPicPr>
              <a:picLocks noChangeAspect="1" noChangeArrowheads="1"/>
            </p:cNvPicPr>
            <p:nvPr/>
          </p:nvPicPr>
          <p:blipFill>
            <a:blip r:embed="rId4" cstate="print"/>
            <a:srcRect/>
            <a:stretch>
              <a:fillRect/>
            </a:stretch>
          </p:blipFill>
          <p:spPr bwMode="auto">
            <a:xfrm>
              <a:off x="0" y="1371600"/>
              <a:ext cx="4800600" cy="2566988"/>
            </a:xfrm>
            <a:prstGeom prst="rect">
              <a:avLst/>
            </a:prstGeom>
            <a:noFill/>
            <a:ln w="9525">
              <a:noFill/>
              <a:miter lim="800000"/>
              <a:headEnd/>
              <a:tailEnd/>
            </a:ln>
          </p:spPr>
        </p:pic>
        <p:sp>
          <p:nvSpPr>
            <p:cNvPr id="9" name="Text Box 43"/>
            <p:cNvSpPr txBox="1">
              <a:spLocks noChangeArrowheads="1"/>
            </p:cNvSpPr>
            <p:nvPr/>
          </p:nvSpPr>
          <p:spPr bwMode="auto">
            <a:xfrm>
              <a:off x="1219200" y="3481388"/>
              <a:ext cx="1371600" cy="457200"/>
            </a:xfrm>
            <a:prstGeom prst="rect">
              <a:avLst/>
            </a:prstGeom>
            <a:noFill/>
            <a:ln w="9525">
              <a:noFill/>
              <a:miter lim="800000"/>
              <a:headEnd/>
              <a:tailEnd/>
            </a:ln>
          </p:spPr>
          <p:txBody>
            <a:bodyPr wrap="none">
              <a:spAutoFit/>
            </a:bodyPr>
            <a:lstStyle/>
            <a:p>
              <a:pPr algn="ctr"/>
              <a:r>
                <a:rPr lang="en-US" sz="2400"/>
                <a:t>Capacity</a:t>
              </a:r>
            </a:p>
          </p:txBody>
        </p:sp>
      </p:grpSp>
      <p:pic>
        <p:nvPicPr>
          <p:cNvPr id="10" name="Picture 10"/>
          <p:cNvPicPr>
            <a:picLocks noChangeAspect="1" noChangeArrowheads="1"/>
          </p:cNvPicPr>
          <p:nvPr/>
        </p:nvPicPr>
        <p:blipFill>
          <a:blip r:embed="rId5" cstate="print"/>
          <a:srcRect/>
          <a:stretch>
            <a:fillRect/>
          </a:stretch>
        </p:blipFill>
        <p:spPr bwMode="auto">
          <a:xfrm>
            <a:off x="731758" y="4191000"/>
            <a:ext cx="3116262" cy="2209800"/>
          </a:xfrm>
          <a:prstGeom prst="rect">
            <a:avLst/>
          </a:prstGeom>
          <a:noFill/>
          <a:ln w="9525">
            <a:noFill/>
            <a:miter lim="800000"/>
            <a:headEnd/>
            <a:tailEnd/>
          </a:ln>
        </p:spPr>
      </p:pic>
      <p:sp>
        <p:nvSpPr>
          <p:cNvPr id="11" name="TextBox 10"/>
          <p:cNvSpPr txBox="1"/>
          <p:nvPr/>
        </p:nvSpPr>
        <p:spPr>
          <a:xfrm>
            <a:off x="1592262" y="4724400"/>
            <a:ext cx="697627" cy="369332"/>
          </a:xfrm>
          <a:prstGeom prst="rect">
            <a:avLst/>
          </a:prstGeom>
          <a:solidFill>
            <a:schemeClr val="bg1">
              <a:alpha val="45000"/>
            </a:schemeClr>
          </a:solidFill>
        </p:spPr>
        <p:txBody>
          <a:bodyPr wrap="none" rtlCol="0">
            <a:spAutoFit/>
          </a:bodyPr>
          <a:lstStyle/>
          <a:p>
            <a:r>
              <a:rPr lang="en-US" b="1" dirty="0" smtClean="0">
                <a:solidFill>
                  <a:srgbClr val="000000"/>
                </a:solidFill>
              </a:rPr>
              <a:t>2008</a:t>
            </a:r>
            <a:endParaRPr lang="en-US" b="1" dirty="0">
              <a:solidFill>
                <a:srgbClr val="000000"/>
              </a:solidFill>
            </a:endParaRPr>
          </a:p>
        </p:txBody>
      </p:sp>
      <p:pic>
        <p:nvPicPr>
          <p:cNvPr id="12" name="Picture 10"/>
          <p:cNvPicPr>
            <a:picLocks noGrp="1" noChangeAspect="1" noChangeArrowheads="1"/>
          </p:cNvPicPr>
          <p:nvPr>
            <p:ph idx="1"/>
          </p:nvPr>
        </p:nvPicPr>
        <p:blipFill>
          <a:blip r:embed="rId6" cstate="print"/>
          <a:srcRect/>
          <a:stretch>
            <a:fillRect/>
          </a:stretch>
        </p:blipFill>
        <p:spPr bwMode="auto">
          <a:xfrm>
            <a:off x="5715000" y="3417332"/>
            <a:ext cx="4000705" cy="3352800"/>
          </a:xfrm>
          <a:prstGeom prst="rect">
            <a:avLst/>
          </a:prstGeom>
          <a:noFill/>
          <a:ln w="9525">
            <a:noFill/>
            <a:miter lim="800000"/>
            <a:headEnd/>
            <a:tailEnd/>
          </a:ln>
        </p:spPr>
      </p:pic>
      <p:cxnSp>
        <p:nvCxnSpPr>
          <p:cNvPr id="13" name="Straight Arrow Connector 12"/>
          <p:cNvCxnSpPr/>
          <p:nvPr/>
        </p:nvCxnSpPr>
        <p:spPr bwMode="auto">
          <a:xfrm>
            <a:off x="4401671" y="4451866"/>
            <a:ext cx="932329" cy="0"/>
          </a:xfrm>
          <a:prstGeom prst="straightConnector1">
            <a:avLst/>
          </a:prstGeom>
          <a:solidFill>
            <a:schemeClr val="accent1"/>
          </a:solidFill>
          <a:ln w="76200" cap="flat" cmpd="sng" algn="ctr">
            <a:solidFill>
              <a:schemeClr val="tx1"/>
            </a:solidFill>
            <a:prstDash val="solid"/>
            <a:round/>
            <a:headEnd type="none" w="med" len="med"/>
            <a:tailEnd type="arrow"/>
          </a:ln>
          <a:effectLst/>
        </p:spPr>
      </p:cxnSp>
      <p:sp>
        <p:nvSpPr>
          <p:cNvPr id="3" name="Rectangle 2"/>
          <p:cNvSpPr/>
          <p:nvPr/>
        </p:nvSpPr>
        <p:spPr>
          <a:xfrm>
            <a:off x="13447" y="6440105"/>
            <a:ext cx="5715238" cy="369332"/>
          </a:xfrm>
          <a:prstGeom prst="rect">
            <a:avLst/>
          </a:prstGeom>
        </p:spPr>
        <p:txBody>
          <a:bodyPr wrap="square">
            <a:spAutoFit/>
          </a:bodyPr>
          <a:lstStyle/>
          <a:p>
            <a:r>
              <a:rPr lang="en-US" dirty="0">
                <a:hlinkClick r:id="rId7"/>
              </a:rPr>
              <a:t>http://manypossibilities.net/african-undersea-cables/</a:t>
            </a:r>
            <a:endParaRPr lang="en-US" dirty="0"/>
          </a:p>
        </p:txBody>
      </p:sp>
      <p:sp>
        <p:nvSpPr>
          <p:cNvPr id="6" name="TextBox 5"/>
          <p:cNvSpPr txBox="1"/>
          <p:nvPr/>
        </p:nvSpPr>
        <p:spPr>
          <a:xfrm>
            <a:off x="7434607" y="3563702"/>
            <a:ext cx="680507" cy="369332"/>
          </a:xfrm>
          <a:prstGeom prst="rect">
            <a:avLst/>
          </a:prstGeom>
          <a:noFill/>
        </p:spPr>
        <p:txBody>
          <a:bodyPr wrap="none" rtlCol="0">
            <a:spAutoFit/>
          </a:bodyPr>
          <a:lstStyle/>
          <a:p>
            <a:r>
              <a:rPr lang="en-US" b="1" dirty="0" smtClean="0"/>
              <a:t>2011</a:t>
            </a:r>
            <a:endParaRPr lang="en-US" b="1" dirty="0"/>
          </a:p>
        </p:txBody>
      </p:sp>
    </p:spTree>
    <p:extLst>
      <p:ext uri="{BB962C8B-B14F-4D97-AF65-F5344CB8AC3E}">
        <p14:creationId xmlns:p14="http://schemas.microsoft.com/office/powerpoint/2010/main" val="18328261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D878C5F1-EACC-4983-B459-D436F0C516A8}" type="slidenum">
              <a:rPr lang="en-US" smtClean="0"/>
              <a:pPr/>
              <a:t>26</a:t>
            </a:fld>
            <a:endParaRPr lang="en-US" smtClean="0"/>
          </a:p>
        </p:txBody>
      </p:sp>
      <p:sp>
        <p:nvSpPr>
          <p:cNvPr id="7171" name="Rectangle 2"/>
          <p:cNvSpPr>
            <a:spLocks noGrp="1" noChangeArrowheads="1"/>
          </p:cNvSpPr>
          <p:nvPr>
            <p:ph type="title"/>
          </p:nvPr>
        </p:nvSpPr>
        <p:spPr>
          <a:xfrm>
            <a:off x="2516187" y="0"/>
            <a:ext cx="7389813" cy="914400"/>
          </a:xfrm>
        </p:spPr>
        <p:txBody>
          <a:bodyPr/>
          <a:lstStyle/>
          <a:p>
            <a:pPr eaLnBrk="1" hangingPunct="1"/>
            <a:r>
              <a:rPr lang="en-US" sz="4000" dirty="0" smtClean="0"/>
              <a:t>Growth Throughput Trends</a:t>
            </a:r>
          </a:p>
        </p:txBody>
      </p:sp>
      <p:sp>
        <p:nvSpPr>
          <p:cNvPr id="7174" name="Text Box 9"/>
          <p:cNvSpPr txBox="1">
            <a:spLocks noChangeArrowheads="1"/>
          </p:cNvSpPr>
          <p:nvPr/>
        </p:nvSpPr>
        <p:spPr bwMode="auto">
          <a:xfrm>
            <a:off x="3138488" y="762000"/>
            <a:ext cx="6767512" cy="830997"/>
          </a:xfrm>
          <a:prstGeom prst="rect">
            <a:avLst/>
          </a:prstGeom>
          <a:solidFill>
            <a:schemeClr val="accent1"/>
          </a:solidFill>
          <a:ln w="9525">
            <a:noFill/>
            <a:miter lim="800000"/>
            <a:headEnd/>
            <a:tailEnd/>
          </a:ln>
        </p:spPr>
        <p:txBody>
          <a:bodyPr wrap="square">
            <a:spAutoFit/>
          </a:bodyPr>
          <a:lstStyle/>
          <a:p>
            <a:pPr algn="ctr"/>
            <a:r>
              <a:rPr lang="en-US" sz="2400" dirty="0"/>
              <a:t>Derived throughput ~ 8 * 1460 /(RTT * </a:t>
            </a:r>
            <a:r>
              <a:rPr lang="en-US" sz="2400" dirty="0" err="1"/>
              <a:t>sqrt</a:t>
            </a:r>
            <a:r>
              <a:rPr lang="en-US" sz="2400" dirty="0"/>
              <a:t>(loss))</a:t>
            </a:r>
          </a:p>
          <a:p>
            <a:pPr algn="ctr"/>
            <a:r>
              <a:rPr lang="en-US" sz="2400" dirty="0"/>
              <a:t>Mathis et. al</a:t>
            </a:r>
          </a:p>
        </p:txBody>
      </p:sp>
      <p:sp>
        <p:nvSpPr>
          <p:cNvPr id="28" name="Rectangle 13"/>
          <p:cNvSpPr>
            <a:spLocks noChangeArrowheads="1"/>
          </p:cNvSpPr>
          <p:nvPr/>
        </p:nvSpPr>
        <p:spPr bwMode="auto">
          <a:xfrm>
            <a:off x="0" y="0"/>
            <a:ext cx="2514600" cy="3276600"/>
          </a:xfrm>
          <a:prstGeom prst="rect">
            <a:avLst/>
          </a:prstGeom>
          <a:solidFill>
            <a:srgbClr val="FFFF00"/>
          </a:solidFill>
          <a:ln w="28575">
            <a:solidFill>
              <a:srgbClr val="FF9900"/>
            </a:solidFill>
            <a:miter lim="800000"/>
            <a:headEnd/>
            <a:tailEnd/>
          </a:ln>
        </p:spPr>
        <p:txBody>
          <a:bodyPr/>
          <a:lstStyle/>
          <a:p>
            <a:pPr marL="342900" indent="-342900" eaLnBrk="0" hangingPunct="0">
              <a:spcBef>
                <a:spcPts val="0"/>
              </a:spcBef>
            </a:pPr>
            <a:r>
              <a:rPr lang="en-US" sz="2000" b="1" dirty="0" smtClean="0"/>
              <a:t>Europe, E. Asia &amp; Australasia merging</a:t>
            </a:r>
          </a:p>
          <a:p>
            <a:pPr marL="342900" indent="-342900" eaLnBrk="0" hangingPunct="0">
              <a:spcBef>
                <a:spcPts val="0"/>
              </a:spcBef>
            </a:pPr>
            <a:r>
              <a:rPr lang="en-US" sz="2000" b="1" dirty="0" smtClean="0">
                <a:solidFill>
                  <a:srgbClr val="FF0000"/>
                </a:solidFill>
              </a:rPr>
              <a:t>Behind Europe:</a:t>
            </a:r>
          </a:p>
          <a:p>
            <a:pPr marL="342900" indent="-342900" eaLnBrk="0" hangingPunct="0">
              <a:spcBef>
                <a:spcPts val="0"/>
              </a:spcBef>
            </a:pPr>
            <a:r>
              <a:rPr lang="en-US" sz="2000" dirty="0" smtClean="0"/>
              <a:t>5-6 yrs: Russia, L America, M East</a:t>
            </a:r>
          </a:p>
          <a:p>
            <a:pPr marL="342900" indent="-342900" eaLnBrk="0" hangingPunct="0">
              <a:spcBef>
                <a:spcPts val="0"/>
              </a:spcBef>
            </a:pPr>
            <a:r>
              <a:rPr lang="en-US" sz="2000" dirty="0" smtClean="0"/>
              <a:t>9 yrs: SE Asia</a:t>
            </a:r>
          </a:p>
          <a:p>
            <a:pPr marL="342900" indent="-342900" eaLnBrk="0" hangingPunct="0">
              <a:spcBef>
                <a:spcPts val="0"/>
              </a:spcBef>
            </a:pPr>
            <a:r>
              <a:rPr lang="en-US" sz="2000" dirty="0" smtClean="0"/>
              <a:t>12-14 yrs: India, C. Asia</a:t>
            </a:r>
          </a:p>
          <a:p>
            <a:pPr marL="342900" indent="-342900" eaLnBrk="0" hangingPunct="0">
              <a:spcBef>
                <a:spcPts val="0"/>
              </a:spcBef>
            </a:pPr>
            <a:r>
              <a:rPr lang="en-US" sz="2000" dirty="0" smtClean="0"/>
              <a:t>18 yrs: Africa</a:t>
            </a:r>
          </a:p>
        </p:txBody>
      </p:sp>
      <p:sp>
        <p:nvSpPr>
          <p:cNvPr id="29" name="Rectangle 13"/>
          <p:cNvSpPr>
            <a:spLocks noChangeArrowheads="1"/>
          </p:cNvSpPr>
          <p:nvPr/>
        </p:nvSpPr>
        <p:spPr bwMode="auto">
          <a:xfrm>
            <a:off x="0" y="5715000"/>
            <a:ext cx="8305800" cy="1143000"/>
          </a:xfrm>
          <a:prstGeom prst="rect">
            <a:avLst/>
          </a:prstGeom>
          <a:solidFill>
            <a:srgbClr val="FFFF00"/>
          </a:solidFill>
          <a:ln w="28575">
            <a:solidFill>
              <a:srgbClr val="FF9900"/>
            </a:solidFill>
            <a:miter lim="800000"/>
            <a:headEnd/>
            <a:tailEnd/>
          </a:ln>
        </p:spPr>
        <p:txBody>
          <a:bodyPr/>
          <a:lstStyle/>
          <a:p>
            <a:pPr indent="-342900" eaLnBrk="0" hangingPunct="0">
              <a:spcBef>
                <a:spcPts val="0"/>
              </a:spcBef>
            </a:pPr>
            <a:r>
              <a:rPr lang="en-US" sz="2000" b="1" i="1" dirty="0" smtClean="0"/>
              <a:t>Africa in danger of falling even further behind.</a:t>
            </a:r>
          </a:p>
          <a:p>
            <a:pPr indent="-342900" eaLnBrk="0" hangingPunct="0">
              <a:spcBef>
                <a:spcPts val="0"/>
              </a:spcBef>
            </a:pPr>
            <a:r>
              <a:rPr lang="en-US" sz="2000" b="1" i="1" dirty="0" smtClean="0"/>
              <a:t>In 10 years at current rate Africa will be 70 times worse than Europe</a:t>
            </a:r>
          </a:p>
        </p:txBody>
      </p:sp>
      <p:sp>
        <p:nvSpPr>
          <p:cNvPr id="31" name="Oval Callout 30"/>
          <p:cNvSpPr/>
          <p:nvPr/>
        </p:nvSpPr>
        <p:spPr bwMode="auto">
          <a:xfrm>
            <a:off x="228600" y="3962400"/>
            <a:ext cx="1905000" cy="381000"/>
          </a:xfrm>
          <a:prstGeom prst="wedgeEllipseCallout">
            <a:avLst>
              <a:gd name="adj1" fmla="val -29151"/>
              <a:gd name="adj2" fmla="val -19354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Feb 1992</a:t>
            </a:r>
          </a:p>
        </p:txBody>
      </p:sp>
      <p:pic>
        <p:nvPicPr>
          <p:cNvPr id="2050" name="Picture 2"/>
          <p:cNvPicPr>
            <a:picLocks noChangeAspect="1" noChangeArrowheads="1"/>
          </p:cNvPicPr>
          <p:nvPr/>
        </p:nvPicPr>
        <p:blipFill>
          <a:blip r:embed="rId3" cstate="print"/>
          <a:srcRect/>
          <a:stretch>
            <a:fillRect/>
          </a:stretch>
        </p:blipFill>
        <p:spPr bwMode="auto">
          <a:xfrm>
            <a:off x="2516187" y="1524000"/>
            <a:ext cx="7389813" cy="4143375"/>
          </a:xfrm>
          <a:prstGeom prst="rect">
            <a:avLst/>
          </a:prstGeom>
          <a:noFill/>
          <a:ln w="9525">
            <a:noFill/>
            <a:miter lim="800000"/>
            <a:headEnd/>
            <a:tailEnd/>
          </a:ln>
        </p:spPr>
      </p:pic>
      <p:cxnSp>
        <p:nvCxnSpPr>
          <p:cNvPr id="20" name="Straight Connector 19"/>
          <p:cNvCxnSpPr/>
          <p:nvPr/>
        </p:nvCxnSpPr>
        <p:spPr bwMode="auto">
          <a:xfrm rot="10800000" flipV="1">
            <a:off x="533400" y="2057400"/>
            <a:ext cx="8686800" cy="1371600"/>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18" name="Straight Connector 17"/>
          <p:cNvCxnSpPr/>
          <p:nvPr/>
        </p:nvCxnSpPr>
        <p:spPr bwMode="auto">
          <a:xfrm rot="10800000">
            <a:off x="609600" y="3429000"/>
            <a:ext cx="8610600" cy="26504"/>
          </a:xfrm>
          <a:prstGeom prst="line">
            <a:avLst/>
          </a:prstGeom>
          <a:solidFill>
            <a:schemeClr val="accent1"/>
          </a:solidFill>
          <a:ln w="9525" cap="flat" cmpd="sng" algn="ctr">
            <a:solidFill>
              <a:srgbClr val="FF9900"/>
            </a:solidFill>
            <a:prstDash val="sysDash"/>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0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20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2000"/>
                                        <p:tgtEl>
                                          <p:spTgt spid="3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20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ppt_x"/>
                                          </p:val>
                                        </p:tav>
                                        <p:tav tm="100000">
                                          <p:val>
                                            <p:strVal val="#ppt_x"/>
                                          </p:val>
                                        </p:tav>
                                      </p:tavLst>
                                    </p:anim>
                                    <p:anim calcmode="lin" valueType="num">
                                      <p:cBhvr additive="base">
                                        <p:cTn id="2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bandwidth</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27</a:t>
            </a:fld>
            <a:endParaRPr lang="en-US" dirty="0"/>
          </a:p>
        </p:txBody>
      </p:sp>
      <p:sp>
        <p:nvSpPr>
          <p:cNvPr id="5" name="Title 2"/>
          <p:cNvSpPr txBox="1">
            <a:spLocks/>
          </p:cNvSpPr>
          <p:nvPr/>
        </p:nvSpPr>
        <p:spPr bwMode="auto">
          <a:xfrm>
            <a:off x="2133600" y="0"/>
            <a:ext cx="5943600" cy="914400"/>
          </a:xfrm>
          <a:prstGeom prst="rect">
            <a:avLst/>
          </a:prstGeom>
          <a:gradFill rotWithShape="1">
            <a:gsLst>
              <a:gs pos="0">
                <a:srgbClr val="B1FFA9"/>
              </a:gs>
              <a:gs pos="50000">
                <a:srgbClr val="FFFFFF"/>
              </a:gs>
              <a:gs pos="100000">
                <a:srgbClr val="B1FFA9"/>
              </a:gs>
            </a:gsLst>
            <a:lin ang="0" scaled="1"/>
          </a:gradFill>
          <a:ln w="9525">
            <a:noFill/>
            <a:miter lim="800000"/>
            <a:headEnd/>
            <a:tailEnd/>
          </a:ln>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smtClean="0"/>
              <a:t>Then there is the cost</a:t>
            </a:r>
            <a:endParaRPr lang="en-US" dirty="0"/>
          </a:p>
        </p:txBody>
      </p:sp>
      <p:pic>
        <p:nvPicPr>
          <p:cNvPr id="6" name="Picture 2"/>
          <p:cNvPicPr>
            <a:picLocks noChangeAspect="1" noChangeArrowheads="1"/>
          </p:cNvPicPr>
          <p:nvPr/>
        </p:nvPicPr>
        <p:blipFill>
          <a:blip r:embed="rId2" cstate="print"/>
          <a:srcRect/>
          <a:stretch>
            <a:fillRect/>
          </a:stretch>
        </p:blipFill>
        <p:spPr bwMode="auto">
          <a:xfrm>
            <a:off x="32731" y="961746"/>
            <a:ext cx="9883643" cy="4943475"/>
          </a:xfrm>
          <a:prstGeom prst="rect">
            <a:avLst/>
          </a:prstGeom>
          <a:noFill/>
          <a:ln w="9525">
            <a:noFill/>
            <a:miter lim="800000"/>
            <a:headEnd/>
            <a:tailEnd/>
          </a:ln>
        </p:spPr>
      </p:pic>
    </p:spTree>
    <p:extLst>
      <p:ext uri="{BB962C8B-B14F-4D97-AF65-F5344CB8AC3E}">
        <p14:creationId xmlns:p14="http://schemas.microsoft.com/office/powerpoint/2010/main" val="15998063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2526"/>
            <a:ext cx="7942544" cy="914400"/>
          </a:xfrm>
        </p:spPr>
        <p:txBody>
          <a:bodyPr/>
          <a:lstStyle/>
          <a:p>
            <a:r>
              <a:rPr lang="en-US" dirty="0" smtClean="0"/>
              <a:t>Demo: Explore Internet growth</a:t>
            </a:r>
            <a:endParaRPr lang="en-US" dirty="0"/>
          </a:p>
        </p:txBody>
      </p:sp>
      <p:sp>
        <p:nvSpPr>
          <p:cNvPr id="3" name="Content Placeholder 2"/>
          <p:cNvSpPr>
            <a:spLocks noGrp="1"/>
          </p:cNvSpPr>
          <p:nvPr>
            <p:ph idx="1"/>
          </p:nvPr>
        </p:nvSpPr>
        <p:spPr>
          <a:xfrm>
            <a:off x="0" y="914400"/>
            <a:ext cx="9906000" cy="4572000"/>
          </a:xfrm>
        </p:spPr>
        <p:txBody>
          <a:bodyPr/>
          <a:lstStyle/>
          <a:p>
            <a:r>
              <a:rPr lang="en-US" dirty="0" smtClean="0"/>
              <a:t>Explain metrics, population, throughput, RTT</a:t>
            </a:r>
          </a:p>
          <a:p>
            <a:r>
              <a:rPr lang="en-US" dirty="0" smtClean="0"/>
              <a:t>Growth in coverage and performance with time</a:t>
            </a:r>
          </a:p>
          <a:p>
            <a:r>
              <a:rPr lang="en-US" dirty="0" smtClean="0"/>
              <a:t>Log scales</a:t>
            </a:r>
          </a:p>
          <a:p>
            <a:r>
              <a:rPr lang="en-US" dirty="0" smtClean="0"/>
              <a:t>Population </a:t>
            </a:r>
            <a:r>
              <a:rPr lang="en-US" dirty="0" err="1" smtClean="0"/>
              <a:t>vs</a:t>
            </a:r>
            <a:r>
              <a:rPr lang="en-US" dirty="0" smtClean="0"/>
              <a:t> Internet users</a:t>
            </a:r>
          </a:p>
          <a:p>
            <a:r>
              <a:rPr lang="en-US" dirty="0" smtClean="0"/>
              <a:t>Min RTT, linear scale, histogram</a:t>
            </a:r>
          </a:p>
          <a:p>
            <a:pPr lvl="1"/>
            <a:r>
              <a:rPr lang="en-US" dirty="0" smtClean="0"/>
              <a:t>Satellite signature, function of time</a:t>
            </a:r>
          </a:p>
          <a:p>
            <a:r>
              <a:rPr lang="en-US" dirty="0" smtClean="0"/>
              <a:t>Map of min-RTT for Africa domain colored by Min RTT and bubble size by min-RTT, function of time</a:t>
            </a:r>
          </a:p>
          <a:p>
            <a:pPr marL="457200" lvl="1" indent="0">
              <a:buNone/>
            </a:pPr>
            <a:endParaRPr lang="en-US" dirty="0" smtClean="0"/>
          </a:p>
          <a:p>
            <a:pPr marL="0" indent="0">
              <a:buNone/>
            </a:pPr>
            <a:r>
              <a:rPr lang="en-US" b="1" dirty="0" smtClean="0">
                <a:solidFill>
                  <a:srgbClr val="0000FF"/>
                </a:solidFill>
                <a:hlinkClick r:id="rId3"/>
              </a:rPr>
              <a:t>www-iepm.slac.stanford.edu/</a:t>
            </a:r>
            <a:r>
              <a:rPr lang="en-US" b="1" dirty="0" err="1" smtClean="0">
                <a:solidFill>
                  <a:srgbClr val="0000FF"/>
                </a:solidFill>
                <a:hlinkClick r:id="rId3"/>
              </a:rPr>
              <a:t>pinger</a:t>
            </a:r>
            <a:r>
              <a:rPr lang="en-US" b="1" dirty="0" smtClean="0">
                <a:solidFill>
                  <a:srgbClr val="0000FF"/>
                </a:solidFill>
                <a:hlinkClick r:id="rId3"/>
              </a:rPr>
              <a:t>/explorer.html</a:t>
            </a:r>
            <a:r>
              <a:rPr lang="en-US" dirty="0" smtClean="0">
                <a:solidFill>
                  <a:srgbClr val="0000FF"/>
                </a:solidFill>
              </a:rPr>
              <a:t> </a:t>
            </a:r>
            <a:endParaRPr lang="en-US" dirty="0">
              <a:solidFill>
                <a:srgbClr val="0000FF"/>
              </a:solidFill>
            </a:endParaRPr>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28</a:t>
            </a:fld>
            <a:endParaRPr lang="en-US" dirty="0"/>
          </a:p>
        </p:txBody>
      </p:sp>
    </p:spTree>
    <p:extLst>
      <p:ext uri="{BB962C8B-B14F-4D97-AF65-F5344CB8AC3E}">
        <p14:creationId xmlns:p14="http://schemas.microsoft.com/office/powerpoint/2010/main" val="1351241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29</a:t>
            </a:fld>
            <a:endParaRPr lang="en-US" dirty="0"/>
          </a:p>
        </p:txBody>
      </p:sp>
      <p:sp>
        <p:nvSpPr>
          <p:cNvPr id="5" name="Title 1"/>
          <p:cNvSpPr txBox="1">
            <a:spLocks/>
          </p:cNvSpPr>
          <p:nvPr/>
        </p:nvSpPr>
        <p:spPr bwMode="auto">
          <a:xfrm>
            <a:off x="2057400" y="0"/>
            <a:ext cx="7848600" cy="838200"/>
          </a:xfrm>
          <a:prstGeom prst="rect">
            <a:avLst/>
          </a:prstGeom>
          <a:gradFill rotWithShape="1">
            <a:gsLst>
              <a:gs pos="0">
                <a:srgbClr val="B1FFA9"/>
              </a:gs>
              <a:gs pos="50000">
                <a:srgbClr val="FFFFFF"/>
              </a:gs>
              <a:gs pos="100000">
                <a:srgbClr val="B1FFA9"/>
              </a:gs>
            </a:gsLst>
            <a:lin ang="0" scaled="1"/>
          </a:gra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mj-lt"/>
                <a:ea typeface="+mj-ea"/>
                <a:cs typeface="+mj-cs"/>
              </a:rPr>
              <a:t>Phone/Internet convergence</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sp>
        <p:nvSpPr>
          <p:cNvPr id="6" name="Content Placeholder 2"/>
          <p:cNvSpPr txBox="1">
            <a:spLocks/>
          </p:cNvSpPr>
          <p:nvPr/>
        </p:nvSpPr>
        <p:spPr bwMode="auto">
          <a:xfrm>
            <a:off x="0" y="838200"/>
            <a:ext cx="9906000" cy="18288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uLnTx/>
                <a:uFillTx/>
                <a:latin typeface="+mn-lt"/>
                <a:ea typeface="+mn-ea"/>
                <a:cs typeface="+mn-cs"/>
              </a:rPr>
              <a:t>Mobiles passed fixed in 2001, fixed stopped growing</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uLnTx/>
                <a:uFillTx/>
                <a:latin typeface="+mn-lt"/>
                <a:ea typeface="+mn-ea"/>
                <a:cs typeface="+mn-cs"/>
              </a:rPr>
              <a:t>Mobiles = population in 2011</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uLnTx/>
                <a:uFillTx/>
                <a:latin typeface="+mn-lt"/>
                <a:ea typeface="+mn-ea"/>
                <a:cs typeface="+mn-cs"/>
              </a:rPr>
              <a:t>Internet users = population in 2020  (slower growth)</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800" b="0" i="0" u="none" strike="noStrike" kern="0" cap="none" spc="0" normalizeH="0" baseline="0" noProof="0" dirty="0" err="1" smtClean="0">
                <a:ln>
                  <a:noFill/>
                </a:ln>
                <a:solidFill>
                  <a:schemeClr val="tx1"/>
                </a:solidFill>
                <a:effectLst/>
                <a:uLnTx/>
                <a:uFillTx/>
                <a:latin typeface="+mn-lt"/>
                <a:ea typeface="+mn-ea"/>
                <a:cs typeface="+mn-cs"/>
              </a:rPr>
              <a:t>Smartphones</a:t>
            </a:r>
            <a:r>
              <a:rPr kumimoji="0" lang="en-US" sz="2800" b="0" i="0" u="none" strike="noStrike" kern="0" cap="none" spc="0" normalizeH="0" baseline="0" noProof="0" dirty="0" smtClean="0">
                <a:ln>
                  <a:noFill/>
                </a:ln>
                <a:solidFill>
                  <a:schemeClr val="tx1"/>
                </a:solidFill>
                <a:effectLst/>
                <a:uLnTx/>
                <a:uFillTx/>
                <a:latin typeface="+mn-lt"/>
                <a:ea typeface="+mn-ea"/>
                <a:cs typeface="+mn-cs"/>
              </a:rPr>
              <a:t> need Internet and at same time enable its spread</a:t>
            </a:r>
            <a:endParaRPr kumimoji="0" lang="en-US" sz="2800" b="0" i="0" u="none" strike="noStrike" kern="0" cap="none" spc="0" normalizeH="0" baseline="0" noProof="0" dirty="0">
              <a:ln>
                <a:noFill/>
              </a:ln>
              <a:solidFill>
                <a:schemeClr val="tx1"/>
              </a:solidFill>
              <a:effectLst/>
              <a:uLnTx/>
              <a:uFillTx/>
              <a:latin typeface="+mn-lt"/>
              <a:ea typeface="+mn-ea"/>
              <a:cs typeface="+mn-cs"/>
            </a:endParaRPr>
          </a:p>
        </p:txBody>
      </p:sp>
      <p:pic>
        <p:nvPicPr>
          <p:cNvPr id="7" name="Picture 2"/>
          <p:cNvPicPr>
            <a:picLocks noChangeAspect="1" noChangeArrowheads="1"/>
          </p:cNvPicPr>
          <p:nvPr/>
        </p:nvPicPr>
        <p:blipFill>
          <a:blip r:embed="rId2" cstate="print"/>
          <a:srcRect/>
          <a:stretch>
            <a:fillRect/>
          </a:stretch>
        </p:blipFill>
        <p:spPr bwMode="auto">
          <a:xfrm>
            <a:off x="3486425" y="2514600"/>
            <a:ext cx="6419575"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1991 birth of </a:t>
            </a:r>
            <a:r>
              <a:rPr lang="en-US" dirty="0" err="1" smtClean="0"/>
              <a:t>HEPiX</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3</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7234" y="1771649"/>
            <a:ext cx="7864366" cy="5012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64572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30</a:t>
            </a:fld>
            <a:endParaRPr lang="en-US" dirty="0"/>
          </a:p>
        </p:txBody>
      </p:sp>
      <p:sp>
        <p:nvSpPr>
          <p:cNvPr id="5" name="Title 1"/>
          <p:cNvSpPr txBox="1">
            <a:spLocks/>
          </p:cNvSpPr>
          <p:nvPr/>
        </p:nvSpPr>
        <p:spPr bwMode="auto">
          <a:xfrm>
            <a:off x="1981200" y="0"/>
            <a:ext cx="6781800" cy="838200"/>
          </a:xfrm>
          <a:prstGeom prst="rect">
            <a:avLst/>
          </a:prstGeom>
          <a:gradFill rotWithShape="1">
            <a:gsLst>
              <a:gs pos="0">
                <a:srgbClr val="B1FFA9"/>
              </a:gs>
              <a:gs pos="50000">
                <a:srgbClr val="FFFFFF"/>
              </a:gs>
              <a:gs pos="100000">
                <a:srgbClr val="B1FFA9"/>
              </a:gs>
            </a:gsLst>
            <a:lin ang="0" scaled="1"/>
          </a:gra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dirty="0" smtClean="0"/>
              <a:t>What’s next</a:t>
            </a:r>
          </a:p>
        </p:txBody>
      </p:sp>
      <p:sp>
        <p:nvSpPr>
          <p:cNvPr id="6" name="Content Placeholder 2"/>
          <p:cNvSpPr txBox="1">
            <a:spLocks/>
          </p:cNvSpPr>
          <p:nvPr/>
        </p:nvSpPr>
        <p:spPr bwMode="auto">
          <a:xfrm>
            <a:off x="0" y="959224"/>
            <a:ext cx="9906000" cy="69655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dirty="0" smtClean="0"/>
              <a:t>Mobile computing and devices, clouds, </a:t>
            </a:r>
            <a:r>
              <a:rPr lang="en-US" dirty="0" err="1" smtClean="0"/>
              <a:t>virtuality</a:t>
            </a:r>
            <a:r>
              <a:rPr lang="en-US" dirty="0" smtClean="0"/>
              <a:t> …</a:t>
            </a:r>
          </a:p>
          <a:p>
            <a:r>
              <a:rPr lang="en-US" dirty="0" smtClean="0"/>
              <a:t>40G (</a:t>
            </a:r>
            <a:r>
              <a:rPr lang="en-US" dirty="0" err="1" smtClean="0"/>
              <a:t>transAtlantic</a:t>
            </a:r>
            <a:r>
              <a:rPr lang="en-US" dirty="0" smtClean="0"/>
              <a:t>, US) &amp; 100Gb backbones</a:t>
            </a:r>
          </a:p>
          <a:p>
            <a:r>
              <a:rPr lang="en-US" dirty="0" smtClean="0"/>
              <a:t>On demand dynamic dedicated services (layers 1 &amp; 2)</a:t>
            </a:r>
          </a:p>
          <a:p>
            <a:pPr lvl="1"/>
            <a:r>
              <a:rPr lang="en-US" dirty="0" smtClean="0"/>
              <a:t>Reserve a path at some bandwidth for some time</a:t>
            </a:r>
          </a:p>
          <a:p>
            <a:pPr lvl="1"/>
            <a:r>
              <a:rPr lang="en-US" dirty="0" smtClean="0"/>
              <a:t>Use </a:t>
            </a:r>
            <a:r>
              <a:rPr lang="en-US" dirty="0" err="1" smtClean="0"/>
              <a:t>QoS</a:t>
            </a:r>
            <a:r>
              <a:rPr lang="en-US" dirty="0" smtClean="0"/>
              <a:t> to deliver</a:t>
            </a:r>
          </a:p>
          <a:p>
            <a:pPr lvl="1"/>
            <a:r>
              <a:rPr lang="en-US" dirty="0" smtClean="0"/>
              <a:t>HEP, Radio Astronomy, climate research</a:t>
            </a:r>
          </a:p>
          <a:p>
            <a:r>
              <a:rPr lang="en-US" dirty="0" smtClean="0"/>
              <a:t>IPv6</a:t>
            </a:r>
          </a:p>
          <a:p>
            <a:pPr lvl="1"/>
            <a:r>
              <a:rPr lang="en-US" dirty="0" smtClean="0"/>
              <a:t>See the other talks</a:t>
            </a:r>
          </a:p>
          <a:p>
            <a:r>
              <a:rPr lang="en-US" dirty="0" smtClean="0"/>
              <a:t>Video, social networking …</a:t>
            </a:r>
          </a:p>
          <a:p>
            <a:endParaRPr lang="en-US" dirty="0" smtClean="0"/>
          </a:p>
        </p:txBody>
      </p:sp>
      <p:sp>
        <p:nvSpPr>
          <p:cNvPr id="7" name="Slide Number Placeholder 3"/>
          <p:cNvSpPr txBox="1">
            <a:spLocks/>
          </p:cNvSpPr>
          <p:nvPr/>
        </p:nvSpPr>
        <p:spPr bwMode="auto">
          <a:xfrm>
            <a:off x="7239000" y="6750424"/>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9FAEE5BD-70B7-4E17-A00A-8BC88AC5AB99}" type="slidenum">
              <a:rPr lang="en-US" smtClean="0"/>
              <a:pPr/>
              <a:t>30</a:t>
            </a:fld>
            <a:endParaRPr lang="en-US" smtClean="0"/>
          </a:p>
        </p:txBody>
      </p:sp>
    </p:spTree>
    <p:extLst>
      <p:ext uri="{BB962C8B-B14F-4D97-AF65-F5344CB8AC3E}">
        <p14:creationId xmlns:p14="http://schemas.microsoft.com/office/powerpoint/2010/main" val="3242890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&amp; more info</a:t>
            </a:r>
            <a:endParaRPr lang="en-US" dirty="0"/>
          </a:p>
        </p:txBody>
      </p:sp>
      <p:sp>
        <p:nvSpPr>
          <p:cNvPr id="3" name="Content Placeholder 2"/>
          <p:cNvSpPr>
            <a:spLocks noGrp="1"/>
          </p:cNvSpPr>
          <p:nvPr>
            <p:ph idx="1"/>
          </p:nvPr>
        </p:nvSpPr>
        <p:spPr/>
        <p:txBody>
          <a:bodyPr/>
          <a:lstStyle/>
          <a:p>
            <a:r>
              <a:rPr lang="en-US" dirty="0" smtClean="0"/>
              <a:t>Internet history</a:t>
            </a:r>
          </a:p>
          <a:p>
            <a:pPr lvl="1"/>
            <a:r>
              <a:rPr lang="en-US" dirty="0">
                <a:hlinkClick r:id="rId2"/>
              </a:rPr>
              <a:t>http://</a:t>
            </a:r>
            <a:r>
              <a:rPr lang="en-US" dirty="0" smtClean="0">
                <a:hlinkClick r:id="rId2"/>
              </a:rPr>
              <a:t>www.netvalley.com/archives/mirrors/davemarsh-timeline-1.htm</a:t>
            </a:r>
            <a:r>
              <a:rPr lang="en-US" dirty="0" smtClean="0"/>
              <a:t> </a:t>
            </a:r>
          </a:p>
          <a:p>
            <a:r>
              <a:rPr lang="en-US" dirty="0" smtClean="0"/>
              <a:t>African </a:t>
            </a:r>
            <a:r>
              <a:rPr lang="en-US" dirty="0" err="1" smtClean="0"/>
              <a:t>undfersea</a:t>
            </a:r>
            <a:r>
              <a:rPr lang="en-US" dirty="0" smtClean="0"/>
              <a:t> cable</a:t>
            </a:r>
            <a:endParaRPr lang="en-US" dirty="0"/>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31</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 1991</a:t>
            </a:r>
            <a:endParaRPr lang="en-US" dirty="0"/>
          </a:p>
        </p:txBody>
      </p:sp>
      <p:sp>
        <p:nvSpPr>
          <p:cNvPr id="3" name="Content Placeholder 2"/>
          <p:cNvSpPr>
            <a:spLocks noGrp="1"/>
          </p:cNvSpPr>
          <p:nvPr>
            <p:ph idx="1"/>
          </p:nvPr>
        </p:nvSpPr>
        <p:spPr>
          <a:xfrm>
            <a:off x="0" y="685800"/>
            <a:ext cx="9906000" cy="4953000"/>
          </a:xfrm>
        </p:spPr>
        <p:txBody>
          <a:bodyPr/>
          <a:lstStyle/>
          <a:p>
            <a:pPr>
              <a:spcBef>
                <a:spcPts val="300"/>
              </a:spcBef>
            </a:pPr>
            <a:r>
              <a:rPr lang="en-US" dirty="0" smtClean="0"/>
              <a:t>Mainframes on way out,(so HEPVM =&gt; </a:t>
            </a:r>
            <a:r>
              <a:rPr lang="en-US" dirty="0" err="1" smtClean="0"/>
              <a:t>HEPiX</a:t>
            </a:r>
            <a:r>
              <a:rPr lang="en-US" dirty="0" smtClean="0"/>
              <a:t>)</a:t>
            </a:r>
          </a:p>
          <a:p>
            <a:pPr lvl="1">
              <a:spcBef>
                <a:spcPts val="300"/>
              </a:spcBef>
            </a:pPr>
            <a:r>
              <a:rPr lang="en-US" sz="2400" dirty="0" smtClean="0"/>
              <a:t>with their bus &amp; tag cables, 3270 emulators, channel attached Ethernet, </a:t>
            </a:r>
            <a:r>
              <a:rPr lang="en-US" sz="2400" dirty="0" err="1" smtClean="0"/>
              <a:t>HiPPI</a:t>
            </a:r>
            <a:r>
              <a:rPr lang="en-US" sz="2400" dirty="0" smtClean="0"/>
              <a:t>, ESCON</a:t>
            </a:r>
          </a:p>
          <a:p>
            <a:pPr lvl="1">
              <a:spcBef>
                <a:spcPts val="300"/>
              </a:spcBef>
            </a:pPr>
            <a:r>
              <a:rPr lang="en-US" sz="2400" dirty="0" smtClean="0"/>
              <a:t>VAX/VMS still very big, Unix workstations taking hold (&lt;=15MIPS)</a:t>
            </a:r>
          </a:p>
          <a:p>
            <a:pPr lvl="1">
              <a:spcBef>
                <a:spcPts val="300"/>
              </a:spcBef>
            </a:pPr>
            <a:r>
              <a:rPr lang="en-US" sz="2400" dirty="0" smtClean="0"/>
              <a:t>PCs, Macs, </a:t>
            </a:r>
            <a:r>
              <a:rPr lang="en-US" sz="2400" dirty="0" err="1" smtClean="0"/>
              <a:t>Amigas</a:t>
            </a:r>
            <a:r>
              <a:rPr lang="en-US" sz="2400" dirty="0" smtClean="0"/>
              <a:t> … desktops replace dumb terms</a:t>
            </a:r>
          </a:p>
          <a:p>
            <a:pPr>
              <a:spcBef>
                <a:spcPts val="300"/>
              </a:spcBef>
            </a:pPr>
            <a:r>
              <a:rPr lang="en-US" dirty="0" smtClean="0"/>
              <a:t>Network Data PBX (</a:t>
            </a:r>
            <a:r>
              <a:rPr lang="en-US" dirty="0" err="1" smtClean="0"/>
              <a:t>Micom</a:t>
            </a:r>
            <a:r>
              <a:rPr lang="en-US" dirty="0" smtClean="0"/>
              <a:t>, Gandalf, ...) &amp; RS232, on way out </a:t>
            </a:r>
          </a:p>
          <a:p>
            <a:pPr>
              <a:spcBef>
                <a:spcPts val="300"/>
              </a:spcBef>
            </a:pPr>
            <a:r>
              <a:rPr lang="en-US" dirty="0" smtClean="0"/>
              <a:t>Multiple network protocols: </a:t>
            </a:r>
            <a:r>
              <a:rPr lang="en-US" dirty="0" err="1" smtClean="0"/>
              <a:t>Appletalk</a:t>
            </a:r>
            <a:r>
              <a:rPr lang="en-US" dirty="0" smtClean="0"/>
              <a:t>, XNS, SNA, </a:t>
            </a:r>
            <a:r>
              <a:rPr lang="en-US" dirty="0" err="1" smtClean="0"/>
              <a:t>DECnet</a:t>
            </a:r>
            <a:r>
              <a:rPr lang="en-US" dirty="0" smtClean="0"/>
              <a:t>, Color Books, </a:t>
            </a:r>
            <a:r>
              <a:rPr lang="en-US" dirty="0" err="1" smtClean="0"/>
              <a:t>MFEnet</a:t>
            </a:r>
            <a:r>
              <a:rPr lang="en-US" dirty="0" smtClean="0"/>
              <a:t>, TCP/IP (OSI) …</a:t>
            </a:r>
          </a:p>
          <a:p>
            <a:pPr>
              <a:spcBef>
                <a:spcPts val="300"/>
              </a:spcBef>
            </a:pPr>
            <a:r>
              <a:rPr lang="en-US" dirty="0" smtClean="0"/>
              <a:t>Token ring (going 4Mbps=&gt;16Mbps), ATM -- RIP</a:t>
            </a:r>
          </a:p>
          <a:p>
            <a:pPr>
              <a:spcBef>
                <a:spcPts val="300"/>
              </a:spcBef>
            </a:pPr>
            <a:r>
              <a:rPr lang="en-US" dirty="0" smtClean="0"/>
              <a:t>FDDI 100Mbps big for core</a:t>
            </a:r>
          </a:p>
          <a:p>
            <a:pPr>
              <a:spcBef>
                <a:spcPts val="300"/>
              </a:spcBef>
            </a:pPr>
            <a:r>
              <a:rPr lang="en-US" dirty="0" smtClean="0"/>
              <a:t>Ethernet: yellow/fat cable &amp; vampire taps, </a:t>
            </a:r>
            <a:r>
              <a:rPr lang="en-US" dirty="0" err="1" smtClean="0"/>
              <a:t>thinnet</a:t>
            </a:r>
            <a:endParaRPr lang="en-US" dirty="0" smtClean="0"/>
          </a:p>
          <a:p>
            <a:pPr lvl="1">
              <a:spcBef>
                <a:spcPts val="300"/>
              </a:spcBef>
            </a:pPr>
            <a:r>
              <a:rPr lang="en-US" dirty="0" smtClean="0"/>
              <a:t>Shared media</a:t>
            </a:r>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5715000" cy="914400"/>
          </a:xfrm>
        </p:spPr>
        <p:txBody>
          <a:bodyPr/>
          <a:lstStyle/>
          <a:p>
            <a:r>
              <a:rPr lang="en-US" dirty="0" smtClean="0"/>
              <a:t>Cable history</a:t>
            </a:r>
            <a:br>
              <a:rPr lang="en-US" dirty="0" smtClean="0"/>
            </a:br>
            <a:r>
              <a:rPr lang="en-US" sz="1800" dirty="0" smtClean="0"/>
              <a:t>(What you find in closets)</a:t>
            </a:r>
            <a:endParaRPr lang="en-US" sz="1800" dirty="0"/>
          </a:p>
        </p:txBody>
      </p:sp>
      <p:sp>
        <p:nvSpPr>
          <p:cNvPr id="3" name="Content Placeholder 2"/>
          <p:cNvSpPr>
            <a:spLocks noGrp="1"/>
          </p:cNvSpPr>
          <p:nvPr>
            <p:ph idx="1"/>
          </p:nvPr>
        </p:nvSpPr>
        <p:spPr>
          <a:xfrm>
            <a:off x="0" y="914400"/>
            <a:ext cx="9906000" cy="2438400"/>
          </a:xfrm>
        </p:spPr>
        <p:txBody>
          <a:bodyPr/>
          <a:lstStyle/>
          <a:p>
            <a:r>
              <a:rPr lang="en-US" dirty="0" smtClean="0"/>
              <a:t>Mainframes</a:t>
            </a:r>
          </a:p>
          <a:p>
            <a:pPr lvl="1"/>
            <a:r>
              <a:rPr lang="en-US" dirty="0" smtClean="0"/>
              <a:t> bus &amp; tag for channel connection of </a:t>
            </a:r>
            <a:br>
              <a:rPr lang="en-US" dirty="0" smtClean="0"/>
            </a:br>
            <a:r>
              <a:rPr lang="en-US" dirty="0" smtClean="0"/>
              <a:t>peripherals</a:t>
            </a:r>
          </a:p>
          <a:p>
            <a:pPr lvl="1"/>
            <a:r>
              <a:rPr lang="en-US" dirty="0" smtClean="0"/>
              <a:t>Coax for 3270 terminals </a:t>
            </a:r>
          </a:p>
          <a:p>
            <a:r>
              <a:rPr lang="en-US" dirty="0" smtClean="0"/>
              <a:t>Phones twisted pair, 1 pair/phone</a:t>
            </a:r>
          </a:p>
          <a:p>
            <a:r>
              <a:rPr lang="en-US" dirty="0" smtClean="0"/>
              <a:t>Data PBX followed suit</a:t>
            </a:r>
          </a:p>
          <a:p>
            <a:r>
              <a:rPr lang="en-US" dirty="0" smtClean="0"/>
              <a:t>Ethernet: </a:t>
            </a:r>
          </a:p>
          <a:p>
            <a:pPr lvl="1"/>
            <a:r>
              <a:rPr lang="en-US" dirty="0" err="1" smtClean="0"/>
              <a:t>Thicknet</a:t>
            </a:r>
            <a:r>
              <a:rPr lang="en-US" dirty="0" smtClean="0"/>
              <a:t> + vampire taps</a:t>
            </a:r>
          </a:p>
          <a:p>
            <a:pPr lvl="1"/>
            <a:r>
              <a:rPr lang="en-US" dirty="0" err="1" smtClean="0"/>
              <a:t>Thinnet</a:t>
            </a:r>
            <a:r>
              <a:rPr lang="en-US" dirty="0" smtClean="0"/>
              <a:t> with coax</a:t>
            </a:r>
          </a:p>
          <a:p>
            <a:pPr lvl="1"/>
            <a:endParaRPr lang="en-US" dirty="0" smtClean="0"/>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5</a:t>
            </a:fld>
            <a:endParaRPr lang="en-US" dirty="0"/>
          </a:p>
        </p:txBody>
      </p:sp>
      <p:pic>
        <p:nvPicPr>
          <p:cNvPr id="1027" name="Picture 3"/>
          <p:cNvPicPr>
            <a:picLocks noChangeAspect="1" noChangeArrowheads="1"/>
          </p:cNvPicPr>
          <p:nvPr/>
        </p:nvPicPr>
        <p:blipFill>
          <a:blip r:embed="rId2" cstate="print"/>
          <a:srcRect/>
          <a:stretch>
            <a:fillRect/>
          </a:stretch>
        </p:blipFill>
        <p:spPr bwMode="auto">
          <a:xfrm rot="5400000">
            <a:off x="6466746" y="1381854"/>
            <a:ext cx="2133600" cy="1198693"/>
          </a:xfrm>
          <a:prstGeom prst="rect">
            <a:avLst/>
          </a:prstGeom>
          <a:noFill/>
          <a:ln w="9525">
            <a:noFill/>
            <a:miter lim="800000"/>
            <a:headEnd/>
            <a:tailEnd/>
          </a:ln>
        </p:spPr>
      </p:pic>
      <p:pic>
        <p:nvPicPr>
          <p:cNvPr id="1029" name="Picture 5"/>
          <p:cNvPicPr>
            <a:picLocks noChangeAspect="1" noChangeArrowheads="1"/>
          </p:cNvPicPr>
          <p:nvPr/>
        </p:nvPicPr>
        <p:blipFill>
          <a:blip r:embed="rId3" cstate="print"/>
          <a:srcRect/>
          <a:stretch>
            <a:fillRect/>
          </a:stretch>
        </p:blipFill>
        <p:spPr bwMode="auto">
          <a:xfrm>
            <a:off x="8001000" y="0"/>
            <a:ext cx="1905000" cy="1008291"/>
          </a:xfrm>
          <a:prstGeom prst="rect">
            <a:avLst/>
          </a:prstGeom>
          <a:noFill/>
          <a:ln w="9525">
            <a:noFill/>
            <a:miter lim="800000"/>
            <a:headEnd/>
            <a:tailEnd/>
          </a:ln>
        </p:spPr>
      </p:pic>
      <p:pic>
        <p:nvPicPr>
          <p:cNvPr id="1030" name="Picture 6"/>
          <p:cNvPicPr>
            <a:picLocks noChangeAspect="1" noChangeArrowheads="1"/>
          </p:cNvPicPr>
          <p:nvPr/>
        </p:nvPicPr>
        <p:blipFill>
          <a:blip r:embed="rId4" cstate="print"/>
          <a:srcRect/>
          <a:stretch>
            <a:fillRect/>
          </a:stretch>
        </p:blipFill>
        <p:spPr bwMode="auto">
          <a:xfrm>
            <a:off x="7268172" y="3505200"/>
            <a:ext cx="2084092" cy="1066800"/>
          </a:xfrm>
          <a:prstGeom prst="rect">
            <a:avLst/>
          </a:prstGeom>
          <a:noFill/>
          <a:ln w="9525">
            <a:noFill/>
            <a:miter lim="800000"/>
            <a:headEnd/>
            <a:tailEnd/>
          </a:ln>
        </p:spPr>
      </p:pic>
      <p:pic>
        <p:nvPicPr>
          <p:cNvPr id="1031" name="Picture 7"/>
          <p:cNvPicPr>
            <a:picLocks noChangeAspect="1" noChangeArrowheads="1"/>
          </p:cNvPicPr>
          <p:nvPr/>
        </p:nvPicPr>
        <p:blipFill>
          <a:blip r:embed="rId5" cstate="print"/>
          <a:srcRect/>
          <a:stretch>
            <a:fillRect/>
          </a:stretch>
        </p:blipFill>
        <p:spPr bwMode="auto">
          <a:xfrm>
            <a:off x="4648200" y="4038600"/>
            <a:ext cx="1663443" cy="1557338"/>
          </a:xfrm>
          <a:prstGeom prst="rect">
            <a:avLst/>
          </a:prstGeom>
          <a:noFill/>
          <a:ln w="9525">
            <a:noFill/>
            <a:miter lim="800000"/>
            <a:headEnd/>
            <a:tailEnd/>
          </a:ln>
        </p:spPr>
      </p:pic>
      <p:pic>
        <p:nvPicPr>
          <p:cNvPr id="1032" name="Picture 8"/>
          <p:cNvPicPr>
            <a:picLocks noChangeAspect="1" noChangeArrowheads="1"/>
          </p:cNvPicPr>
          <p:nvPr/>
        </p:nvPicPr>
        <p:blipFill>
          <a:blip r:embed="rId6" cstate="print"/>
          <a:srcRect/>
          <a:stretch>
            <a:fillRect/>
          </a:stretch>
        </p:blipFill>
        <p:spPr bwMode="auto">
          <a:xfrm>
            <a:off x="8257739" y="2202980"/>
            <a:ext cx="1676400" cy="1073620"/>
          </a:xfrm>
          <a:prstGeom prst="rect">
            <a:avLst/>
          </a:prstGeom>
          <a:noFill/>
          <a:ln w="9525">
            <a:noFill/>
            <a:miter lim="800000"/>
            <a:headEnd/>
            <a:tailEnd/>
          </a:ln>
        </p:spPr>
      </p:pic>
      <p:cxnSp>
        <p:nvCxnSpPr>
          <p:cNvPr id="13" name="Straight Arrow Connector 12"/>
          <p:cNvCxnSpPr/>
          <p:nvPr/>
        </p:nvCxnSpPr>
        <p:spPr bwMode="auto">
          <a:xfrm flipV="1">
            <a:off x="6311643" y="3133725"/>
            <a:ext cx="1998575" cy="142876"/>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15" name="Straight Arrow Connector 14"/>
          <p:cNvCxnSpPr>
            <a:endCxn id="1029" idx="1"/>
          </p:cNvCxnSpPr>
          <p:nvPr/>
        </p:nvCxnSpPr>
        <p:spPr bwMode="auto">
          <a:xfrm flipV="1">
            <a:off x="5334000" y="504146"/>
            <a:ext cx="2667000" cy="109605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16" name="Straight Arrow Connector 15"/>
          <p:cNvCxnSpPr/>
          <p:nvPr/>
        </p:nvCxnSpPr>
        <p:spPr bwMode="auto">
          <a:xfrm flipV="1">
            <a:off x="4572000" y="2057400"/>
            <a:ext cx="2438400" cy="609600"/>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18" name="Straight Arrow Connector 17"/>
          <p:cNvCxnSpPr/>
          <p:nvPr/>
        </p:nvCxnSpPr>
        <p:spPr bwMode="auto">
          <a:xfrm flipV="1">
            <a:off x="3505200" y="4648200"/>
            <a:ext cx="1143000" cy="228601"/>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21" name="Straight Arrow Connector 20"/>
          <p:cNvCxnSpPr>
            <a:endCxn id="1030" idx="1"/>
          </p:cNvCxnSpPr>
          <p:nvPr/>
        </p:nvCxnSpPr>
        <p:spPr bwMode="auto">
          <a:xfrm>
            <a:off x="4876800" y="3810000"/>
            <a:ext cx="2391372" cy="228600"/>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pic>
        <p:nvPicPr>
          <p:cNvPr id="53250" name="Picture 2" descr="http://upload.wikimedia.org/wikipedia/commons/thumb/9/92/10base2_t-piece.png/220px-10base2_t-piece.png"/>
          <p:cNvPicPr>
            <a:picLocks noChangeAspect="1" noChangeArrowheads="1"/>
          </p:cNvPicPr>
          <p:nvPr/>
        </p:nvPicPr>
        <p:blipFill>
          <a:blip r:embed="rId7" cstate="print"/>
          <a:srcRect/>
          <a:stretch>
            <a:fillRect/>
          </a:stretch>
        </p:blipFill>
        <p:spPr bwMode="auto">
          <a:xfrm>
            <a:off x="6485796" y="5486400"/>
            <a:ext cx="2095500" cy="1304926"/>
          </a:xfrm>
          <a:prstGeom prst="rect">
            <a:avLst/>
          </a:prstGeom>
          <a:noFill/>
        </p:spPr>
      </p:pic>
      <p:cxnSp>
        <p:nvCxnSpPr>
          <p:cNvPr id="22" name="Straight Arrow Connector 21"/>
          <p:cNvCxnSpPr>
            <a:endCxn id="53250" idx="1"/>
          </p:cNvCxnSpPr>
          <p:nvPr/>
        </p:nvCxnSpPr>
        <p:spPr bwMode="auto">
          <a:xfrm>
            <a:off x="3581400" y="5486400"/>
            <a:ext cx="2904396" cy="652463"/>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7772400" cy="914400"/>
          </a:xfrm>
        </p:spPr>
        <p:txBody>
          <a:bodyPr/>
          <a:lstStyle/>
          <a:p>
            <a:pPr>
              <a:defRPr/>
            </a:pPr>
            <a:r>
              <a:rPr lang="en-US" dirty="0" smtClean="0"/>
              <a:t>WAN: 1991</a:t>
            </a:r>
            <a:endParaRPr lang="en-US" dirty="0"/>
          </a:p>
        </p:txBody>
      </p:sp>
      <p:sp>
        <p:nvSpPr>
          <p:cNvPr id="16389" name="Content Placeholder 2"/>
          <p:cNvSpPr>
            <a:spLocks noGrp="1"/>
          </p:cNvSpPr>
          <p:nvPr>
            <p:ph idx="1"/>
          </p:nvPr>
        </p:nvSpPr>
        <p:spPr>
          <a:xfrm>
            <a:off x="0" y="914400"/>
            <a:ext cx="9906000" cy="5638800"/>
          </a:xfrm>
        </p:spPr>
        <p:txBody>
          <a:bodyPr/>
          <a:lstStyle/>
          <a:p>
            <a:r>
              <a:rPr lang="en-US" dirty="0" smtClean="0"/>
              <a:t>Point to point stat </a:t>
            </a:r>
            <a:r>
              <a:rPr lang="en-US" dirty="0" err="1" smtClean="0"/>
              <a:t>muxes</a:t>
            </a:r>
            <a:r>
              <a:rPr lang="en-US" dirty="0" smtClean="0"/>
              <a:t>/ 19.2kbps sync modems for terminal access still in use</a:t>
            </a:r>
          </a:p>
          <a:p>
            <a:r>
              <a:rPr lang="en-US" dirty="0" err="1" smtClean="0"/>
              <a:t>BITnet</a:t>
            </a:r>
            <a:r>
              <a:rPr lang="en-US" dirty="0" smtClean="0"/>
              <a:t>/EARN (RSCS) 2600 nodes</a:t>
            </a:r>
          </a:p>
          <a:p>
            <a:r>
              <a:rPr lang="en-US" dirty="0" err="1" smtClean="0"/>
              <a:t>Tymnet</a:t>
            </a:r>
            <a:r>
              <a:rPr lang="en-US" dirty="0" smtClean="0"/>
              <a:t>/</a:t>
            </a:r>
            <a:r>
              <a:rPr lang="en-US" dirty="0" err="1" smtClean="0"/>
              <a:t>Telenet</a:t>
            </a:r>
            <a:r>
              <a:rPr lang="en-US" dirty="0" smtClean="0"/>
              <a:t> via dialup</a:t>
            </a:r>
          </a:p>
          <a:p>
            <a:r>
              <a:rPr lang="en-US" dirty="0" err="1" smtClean="0"/>
              <a:t>ESnet</a:t>
            </a:r>
            <a:r>
              <a:rPr lang="en-US" dirty="0" smtClean="0"/>
              <a:t> T1 backbone, supporting </a:t>
            </a:r>
            <a:r>
              <a:rPr lang="en-US" dirty="0" err="1" smtClean="0"/>
              <a:t>DECnet</a:t>
            </a:r>
            <a:r>
              <a:rPr lang="en-US" dirty="0" smtClean="0"/>
              <a:t> and TCP/IP with </a:t>
            </a:r>
            <a:r>
              <a:rPr lang="en-US" dirty="0" err="1" smtClean="0"/>
              <a:t>MFEnet</a:t>
            </a:r>
            <a:r>
              <a:rPr lang="en-US" dirty="0" smtClean="0"/>
              <a:t> phasing out</a:t>
            </a:r>
          </a:p>
          <a:p>
            <a:r>
              <a:rPr lang="en-US" dirty="0" err="1"/>
              <a:t>DECnet</a:t>
            </a:r>
            <a:r>
              <a:rPr lang="en-US" dirty="0"/>
              <a:t> IV run out of address space, Digital developing </a:t>
            </a:r>
            <a:r>
              <a:rPr lang="en-US" dirty="0" err="1"/>
              <a:t>DECnet</a:t>
            </a:r>
            <a:r>
              <a:rPr lang="en-US" dirty="0"/>
              <a:t> phase V based on </a:t>
            </a:r>
            <a:r>
              <a:rPr lang="en-US" dirty="0" smtClean="0"/>
              <a:t>OSI</a:t>
            </a:r>
          </a:p>
          <a:p>
            <a:r>
              <a:rPr lang="en-US" dirty="0" smtClean="0"/>
              <a:t>US mandated to move to GOSIP, dead by 1994</a:t>
            </a:r>
          </a:p>
          <a:p>
            <a:r>
              <a:rPr lang="en-US" dirty="0" smtClean="0"/>
              <a:t>Packet switching </a:t>
            </a:r>
            <a:r>
              <a:rPr lang="en-US" dirty="0" err="1" smtClean="0"/>
              <a:t>vs</a:t>
            </a:r>
            <a:r>
              <a:rPr lang="en-US" dirty="0" smtClean="0"/>
              <a:t> ATM (cell/TDM) and X.25</a:t>
            </a:r>
          </a:p>
        </p:txBody>
      </p:sp>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5029200"/>
            <a:ext cx="1762125"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6477000" cy="914400"/>
          </a:xfrm>
        </p:spPr>
        <p:txBody>
          <a:bodyPr/>
          <a:lstStyle/>
          <a:p>
            <a:r>
              <a:rPr lang="en-US" dirty="0" smtClean="0"/>
              <a:t>Mobile Computing: 1991</a:t>
            </a:r>
            <a:endParaRPr lang="en-US" dirty="0"/>
          </a:p>
        </p:txBody>
      </p:sp>
      <p:sp>
        <p:nvSpPr>
          <p:cNvPr id="3" name="Content Placeholder 2"/>
          <p:cNvSpPr>
            <a:spLocks noGrp="1"/>
          </p:cNvSpPr>
          <p:nvPr>
            <p:ph idx="1"/>
          </p:nvPr>
        </p:nvSpPr>
        <p:spPr/>
        <p:txBody>
          <a:bodyPr/>
          <a:lstStyle/>
          <a:p>
            <a:r>
              <a:rPr lang="en-US" dirty="0" smtClean="0"/>
              <a:t>&lt;= 14.4kbps analog modems, still some headroom</a:t>
            </a:r>
          </a:p>
          <a:p>
            <a:r>
              <a:rPr lang="en-US" dirty="0" smtClean="0"/>
              <a:t>ISDN (128kbps) from the phone company been standardized but not deployed</a:t>
            </a:r>
          </a:p>
          <a:p>
            <a:r>
              <a:rPr lang="en-US" dirty="0" smtClean="0"/>
              <a:t>Laptops such as Apple </a:t>
            </a:r>
            <a:r>
              <a:rPr lang="en-US" dirty="0" err="1" smtClean="0"/>
              <a:t>Powerbook</a:t>
            </a:r>
            <a:r>
              <a:rPr lang="en-US" dirty="0" smtClean="0"/>
              <a:t> introduced as well as color screens. </a:t>
            </a:r>
          </a:p>
          <a:p>
            <a:pPr lvl="1"/>
            <a:r>
              <a:rPr lang="en-US" dirty="0"/>
              <a:t>S</a:t>
            </a:r>
            <a:r>
              <a:rPr lang="en-US" dirty="0" smtClean="0"/>
              <a:t>till to come as standard: touchpads, power management, less bulky, bigger memory and disks etc.</a:t>
            </a:r>
          </a:p>
          <a:p>
            <a:r>
              <a:rPr lang="en-US" dirty="0" smtClean="0"/>
              <a:t>PDAs with mobile Internet access (e.g.</a:t>
            </a:r>
            <a:br>
              <a:rPr lang="en-US" dirty="0" smtClean="0"/>
            </a:br>
            <a:r>
              <a:rPr lang="en-US" dirty="0" smtClean="0"/>
              <a:t>smartphone) did not exist yet. </a:t>
            </a:r>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7</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4800600"/>
            <a:ext cx="2038350" cy="192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1991</a:t>
            </a:r>
            <a:endParaRPr lang="en-US" dirty="0"/>
          </a:p>
        </p:txBody>
      </p:sp>
      <p:sp>
        <p:nvSpPr>
          <p:cNvPr id="3" name="Content Placeholder 2"/>
          <p:cNvSpPr>
            <a:spLocks noGrp="1"/>
          </p:cNvSpPr>
          <p:nvPr>
            <p:ph idx="1"/>
          </p:nvPr>
        </p:nvSpPr>
        <p:spPr/>
        <p:txBody>
          <a:bodyPr/>
          <a:lstStyle/>
          <a:p>
            <a:r>
              <a:rPr lang="en-US" dirty="0" smtClean="0"/>
              <a:t>1991: Internet about to go from NSF to public</a:t>
            </a:r>
          </a:p>
          <a:p>
            <a:pPr lvl="1"/>
            <a:r>
              <a:rPr lang="en-US" dirty="0" smtClean="0"/>
              <a:t>1M users, 1TByte/month (=10B packets), 600K hosts, nearly 5,000 separate nets</a:t>
            </a:r>
            <a:endParaRPr lang="en-US" dirty="0"/>
          </a:p>
          <a:p>
            <a:pPr lvl="1"/>
            <a:r>
              <a:rPr lang="en-US" dirty="0" err="1" smtClean="0"/>
              <a:t>NSFnet</a:t>
            </a:r>
            <a:r>
              <a:rPr lang="en-US" dirty="0" smtClean="0"/>
              <a:t> backbone upgraded to 43Mbps (T3)</a:t>
            </a:r>
          </a:p>
          <a:p>
            <a:r>
              <a:rPr lang="en-US" dirty="0" smtClean="0"/>
              <a:t>Start of JANET IP service in UK</a:t>
            </a:r>
          </a:p>
          <a:p>
            <a:r>
              <a:rPr lang="en-US" dirty="0" smtClean="0"/>
              <a:t>Gopher and Wide Area Information Service (WAIS)</a:t>
            </a:r>
          </a:p>
          <a:p>
            <a:pPr lvl="1"/>
            <a:r>
              <a:rPr lang="en-US" dirty="0" smtClean="0"/>
              <a:t>Later replaced by WWW</a:t>
            </a:r>
          </a:p>
          <a:p>
            <a:r>
              <a:rPr lang="en-US" dirty="0" smtClean="0"/>
              <a:t>First WWW servers go online in Europe and US</a:t>
            </a:r>
          </a:p>
          <a:p>
            <a:pPr lvl="2"/>
            <a:r>
              <a:rPr lang="en-US" dirty="0" smtClean="0"/>
              <a:t>Mosaic &amp; Netscape browsers still to come (&amp; go)</a:t>
            </a:r>
          </a:p>
          <a:p>
            <a:pPr lvl="3"/>
            <a:r>
              <a:rPr lang="en-US" dirty="0" smtClean="0"/>
              <a:t>(see </a:t>
            </a:r>
            <a:r>
              <a:rPr lang="en-US" dirty="0" smtClean="0">
                <a:hlinkClick r:id="rId2"/>
              </a:rPr>
              <a:t>http://evolutionofweb.appspot.com/</a:t>
            </a:r>
            <a:r>
              <a:rPr lang="en-US" dirty="0" smtClean="0"/>
              <a:t>)</a:t>
            </a:r>
          </a:p>
        </p:txBody>
      </p:sp>
      <p:sp>
        <p:nvSpPr>
          <p:cNvPr id="4" name="Slide Number Placeholder 3"/>
          <p:cNvSpPr>
            <a:spLocks noGrp="1"/>
          </p:cNvSpPr>
          <p:nvPr>
            <p:ph type="sldNum" sz="quarter" idx="12"/>
          </p:nvPr>
        </p:nvSpPr>
        <p:spPr/>
        <p:txBody>
          <a:bodyPr/>
          <a:lstStyle/>
          <a:p>
            <a:pPr>
              <a:defRPr/>
            </a:pPr>
            <a:fld id="{0AE04512-5700-44B6-BE60-31B779DFF8BD}" type="slidenum">
              <a:rPr lang="en-US" smtClean="0"/>
              <a:pPr>
                <a:defRPr/>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906000" cy="1066800"/>
          </a:xfrm>
        </p:spPr>
        <p:txBody>
          <a:bodyPr>
            <a:normAutofit fontScale="90000"/>
          </a:bodyPr>
          <a:lstStyle/>
          <a:p>
            <a:r>
              <a:rPr lang="en-US" dirty="0" smtClean="0"/>
              <a:t>How have things changed (not your fathers Internet anymore):</a:t>
            </a:r>
            <a:endParaRPr lang="en-US" dirty="0"/>
          </a:p>
        </p:txBody>
      </p:sp>
      <p:sp>
        <p:nvSpPr>
          <p:cNvPr id="3" name="Content Placeholder 2"/>
          <p:cNvSpPr>
            <a:spLocks noGrp="1"/>
          </p:cNvSpPr>
          <p:nvPr>
            <p:ph idx="1"/>
          </p:nvPr>
        </p:nvSpPr>
        <p:spPr>
          <a:xfrm>
            <a:off x="0" y="1143000"/>
            <a:ext cx="9906000" cy="5715000"/>
          </a:xfrm>
        </p:spPr>
        <p:txBody>
          <a:bodyPr>
            <a:normAutofit fontScale="77500" lnSpcReduction="20000"/>
          </a:bodyPr>
          <a:lstStyle/>
          <a:p>
            <a:r>
              <a:rPr lang="en-US" dirty="0" smtClean="0"/>
              <a:t>Youth of today have very different expectations:</a:t>
            </a:r>
          </a:p>
          <a:p>
            <a:pPr lvl="1"/>
            <a:r>
              <a:rPr lang="en-US" dirty="0" smtClean="0"/>
              <a:t>what’s a wired phone, a payphone, a modem, typewriter, encyclopedia … </a:t>
            </a:r>
          </a:p>
          <a:p>
            <a:pPr lvl="1"/>
            <a:r>
              <a:rPr lang="en-US" dirty="0" smtClean="0"/>
              <a:t>=&gt; messaging, Google searches, Multimedia Internet, video communication (YouTube), Internet access everywhere, mobility, virtual worlds, social networking (</a:t>
            </a:r>
            <a:r>
              <a:rPr lang="en-US" dirty="0" err="1" smtClean="0"/>
              <a:t>Facebook</a:t>
            </a:r>
            <a:r>
              <a:rPr lang="en-US" dirty="0" smtClean="0"/>
              <a:t>, Twitter), video games, shared information (anyone can publish) </a:t>
            </a:r>
          </a:p>
          <a:p>
            <a:r>
              <a:rPr lang="en-US" dirty="0" smtClean="0"/>
              <a:t>In 1998 75% of all Internet users were Americans, now &lt; 15%.</a:t>
            </a:r>
          </a:p>
          <a:p>
            <a:r>
              <a:rPr lang="en-US" dirty="0" smtClean="0"/>
              <a:t>2014 global IP traffic will exceed 767 </a:t>
            </a:r>
            <a:r>
              <a:rPr lang="en-US" dirty="0" err="1" smtClean="0"/>
              <a:t>Exabytes</a:t>
            </a:r>
            <a:r>
              <a:rPr lang="en-US" dirty="0" smtClean="0"/>
              <a:t>  (10^18, ¾ </a:t>
            </a:r>
            <a:r>
              <a:rPr lang="en-US" dirty="0" err="1" smtClean="0"/>
              <a:t>zettabyte</a:t>
            </a:r>
            <a:r>
              <a:rPr lang="en-US" dirty="0" smtClean="0"/>
              <a:t>)  was 1TByte in 1991, factor 10^5 growth</a:t>
            </a:r>
          </a:p>
          <a:p>
            <a:pPr lvl="1"/>
            <a:r>
              <a:rPr lang="en-US" dirty="0" smtClean="0"/>
              <a:t>CAGR 34% 2009-2014</a:t>
            </a:r>
          </a:p>
          <a:p>
            <a:pPr lvl="1"/>
            <a:r>
              <a:rPr lang="en-US" dirty="0" smtClean="0"/>
              <a:t>2014 </a:t>
            </a:r>
            <a:r>
              <a:rPr lang="en-US" dirty="0" err="1" smtClean="0"/>
              <a:t>avg</a:t>
            </a:r>
            <a:r>
              <a:rPr lang="en-US" dirty="0" smtClean="0"/>
              <a:t> monthly traffic = 32M people streaming Avatar movie in 3D continuously for whole month</a:t>
            </a:r>
          </a:p>
          <a:p>
            <a:r>
              <a:rPr lang="en-US" dirty="0" smtClean="0"/>
              <a:t>Web pages quintupled in size since 2003, objects/page increase by 14%/year, response time bad for low </a:t>
            </a:r>
            <a:r>
              <a:rPr lang="en-US" dirty="0" err="1" smtClean="0"/>
              <a:t>bw</a:t>
            </a:r>
            <a:r>
              <a:rPr lang="en-US" dirty="0" smtClean="0"/>
              <a:t> users, for others </a:t>
            </a:r>
            <a:r>
              <a:rPr lang="en-US" dirty="0" err="1" smtClean="0"/>
              <a:t>bw</a:t>
            </a:r>
            <a:r>
              <a:rPr lang="en-US" dirty="0" smtClean="0"/>
              <a:t> kept pace</a:t>
            </a:r>
            <a:endParaRPr lang="en-US" dirty="0"/>
          </a:p>
        </p:txBody>
      </p:sp>
    </p:spTree>
    <p:extLst>
      <p:ext uri="{BB962C8B-B14F-4D97-AF65-F5344CB8AC3E}">
        <p14:creationId xmlns:p14="http://schemas.microsoft.com/office/powerpoint/2010/main" val="2863788111"/>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54062</TotalTime>
  <Words>2687</Words>
  <Application>Microsoft Office PowerPoint</Application>
  <PresentationFormat>A4 Paper (210x297 mm)</PresentationFormat>
  <Paragraphs>268</Paragraphs>
  <Slides>31</Slides>
  <Notes>10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Custom Design</vt:lpstr>
      <vt:lpstr>Networking Retrospective</vt:lpstr>
      <vt:lpstr>Outline</vt:lpstr>
      <vt:lpstr>1991 birth of HEPiX</vt:lpstr>
      <vt:lpstr>LAN 1991</vt:lpstr>
      <vt:lpstr>Cable history (What you find in closets)</vt:lpstr>
      <vt:lpstr>WAN: 1991</vt:lpstr>
      <vt:lpstr>Mobile Computing: 1991</vt:lpstr>
      <vt:lpstr>Internet: 1991</vt:lpstr>
      <vt:lpstr>How have things changed (not your fathers Internet anymore):</vt:lpstr>
      <vt:lpstr>PowerPoint Presentation</vt:lpstr>
      <vt:lpstr>Challenges</vt:lpstr>
      <vt:lpstr>Challenges: Address space</vt:lpstr>
      <vt:lpstr>Challenges: Mobility</vt:lpstr>
      <vt:lpstr>Challenges: Trust</vt:lpstr>
      <vt:lpstr>Challenges SPAM</vt:lpstr>
      <vt:lpstr>Challenges: others</vt:lpstr>
      <vt:lpstr>What happened after</vt:lpstr>
      <vt:lpstr>What happened: LAN</vt:lpstr>
      <vt:lpstr>End of Tokens</vt:lpstr>
      <vt:lpstr>PowerPoint Presentation</vt:lpstr>
      <vt:lpstr>PowerPoint Presentation</vt:lpstr>
      <vt:lpstr>PowerPoint Presentation</vt:lpstr>
      <vt:lpstr>Satellite to terrestrial link</vt:lpstr>
      <vt:lpstr>PowerPoint Presentation</vt:lpstr>
      <vt:lpstr>Capacity</vt:lpstr>
      <vt:lpstr>Growth Throughput Trends</vt:lpstr>
      <vt:lpstr>Cost of bandwidth</vt:lpstr>
      <vt:lpstr>Demo: Explore Internet growth</vt:lpstr>
      <vt:lpstr>PowerPoint Presentation</vt:lpstr>
      <vt:lpstr>PowerPoint Presentation</vt:lpstr>
      <vt:lpstr>Questions &amp; more info</vt:lpstr>
    </vt:vector>
  </TitlesOfParts>
  <Company>CALTECH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Revolutions in Networks and Grids for HEP and Global Science</dc:title>
  <dc:creator>Newman</dc:creator>
  <cp:lastModifiedBy>cottrell</cp:lastModifiedBy>
  <cp:revision>1564</cp:revision>
  <dcterms:created xsi:type="dcterms:W3CDTF">2005-05-28T09:22:46Z</dcterms:created>
  <dcterms:modified xsi:type="dcterms:W3CDTF">2013-05-24T01:57:15Z</dcterms:modified>
</cp:coreProperties>
</file>