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97" r:id="rId5"/>
    <p:sldId id="502" r:id="rId6"/>
    <p:sldId id="499" r:id="rId7"/>
    <p:sldId id="337" r:id="rId8"/>
    <p:sldId id="500" r:id="rId9"/>
    <p:sldId id="367" r:id="rId10"/>
    <p:sldId id="503" r:id="rId11"/>
  </p:sldIdLst>
  <p:sldSz cx="9144000" cy="6858000" type="screen4x3"/>
  <p:notesSz cx="6985000" cy="92837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Objects="1" showGuides="1">
      <p:cViewPr>
        <p:scale>
          <a:sx n="90" d="100"/>
          <a:sy n="90" d="100"/>
        </p:scale>
        <p:origin x="-816" y="-72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6" d="100"/>
          <a:sy n="86" d="100"/>
        </p:scale>
        <p:origin x="-3846" y="-102"/>
      </p:cViewPr>
      <p:guideLst>
        <p:guide orient="horz" pos="2924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92837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3/18/2013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566150" y="6318251"/>
            <a:ext cx="577850" cy="539750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 marL="365760" indent="-365760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rgbClr val="981E32"/>
              </a:buClr>
              <a:buFont typeface="Wingdings" pitchFamily="2" charset="2"/>
              <a:buChar char="§"/>
              <a:defRPr>
                <a:latin typeface="+mn-lt"/>
              </a:defRPr>
            </a:lvl1pPr>
            <a:lvl2pPr marL="731520" indent="-274320">
              <a:lnSpc>
                <a:spcPct val="100000"/>
              </a:lnSpc>
              <a:spcBef>
                <a:spcPts val="480"/>
              </a:spcBef>
              <a:buClr>
                <a:srgbClr val="981E32"/>
              </a:buClr>
              <a:buFont typeface="Georgia" pitchFamily="18" charset="0"/>
              <a:buChar char="»"/>
              <a:defRPr>
                <a:latin typeface="+mn-lt"/>
              </a:defRPr>
            </a:lvl2pPr>
            <a:lvl3pPr marL="1143000" indent="-228600">
              <a:lnSpc>
                <a:spcPct val="100000"/>
              </a:lnSpc>
              <a:spcBef>
                <a:spcPts val="480"/>
              </a:spcBef>
              <a:buClr>
                <a:srgbClr val="981E32"/>
              </a:buClr>
              <a:buFont typeface="Arial" pitchFamily="34" charset="0"/>
              <a:buChar char="•"/>
              <a:defRPr b="0">
                <a:latin typeface="+mn-lt"/>
              </a:defRPr>
            </a:lvl3pPr>
            <a:lvl4pPr marL="1600200">
              <a:lnSpc>
                <a:spcPct val="100000"/>
              </a:lnSpc>
              <a:spcBef>
                <a:spcPts val="430"/>
              </a:spcBef>
              <a:buClr>
                <a:srgbClr val="981E32"/>
              </a:buClr>
              <a:buFont typeface="Georgia" pitchFamily="18" charset="0"/>
              <a:buChar char="▫"/>
              <a:defRPr>
                <a:latin typeface="+mn-lt"/>
              </a:defRPr>
            </a:lvl4pPr>
            <a:lvl5pPr marL="2057400" indent="-228600">
              <a:lnSpc>
                <a:spcPct val="100000"/>
              </a:lnSpc>
              <a:spcBef>
                <a:spcPts val="380"/>
              </a:spcBef>
              <a:buClr>
                <a:srgbClr val="981E32"/>
              </a:buCl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=""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=""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577850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8600" y="6318251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Perspectives on Scientific Computing for PPA</a:t>
            </a:r>
            <a:endParaRPr lang="en-US" sz="40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 smtClean="0"/>
              <a:t>D</a:t>
            </a:r>
            <a:r>
              <a:rPr lang="en-US" sz="1800" dirty="0" smtClean="0"/>
              <a:t>. </a:t>
            </a:r>
            <a:r>
              <a:rPr lang="en-US" sz="1800" dirty="0" smtClean="0"/>
              <a:t>MacFarlane</a:t>
            </a:r>
          </a:p>
          <a:p>
            <a:r>
              <a:rPr lang="en-US" sz="1800" dirty="0" smtClean="0"/>
              <a:t>March</a:t>
            </a:r>
            <a:r>
              <a:rPr lang="en-US" sz="1800" dirty="0" smtClean="0"/>
              <a:t> 18, </a:t>
            </a:r>
            <a:r>
              <a:rPr lang="en-US" sz="1800" dirty="0" smtClean="0"/>
              <a:t>2013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Computing Applications (SCA)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Supports common scientific computing efforts: </a:t>
            </a:r>
          </a:p>
          <a:p>
            <a:pPr lvl="1"/>
            <a:r>
              <a:rPr lang="en-US" dirty="0" smtClean="0"/>
              <a:t>Efficient solutions to data management for small experiments</a:t>
            </a:r>
          </a:p>
          <a:p>
            <a:pPr lvl="1"/>
            <a:r>
              <a:rPr lang="en-US" dirty="0" smtClean="0"/>
              <a:t>Specific community tools &amp; their development</a:t>
            </a:r>
          </a:p>
          <a:p>
            <a:pPr lvl="1"/>
            <a:r>
              <a:rPr lang="en-US" dirty="0" smtClean="0"/>
              <a:t>Integrated planning for computing hardware &amp; software needs of existing &amp; future programs</a:t>
            </a:r>
          </a:p>
          <a:p>
            <a:r>
              <a:rPr lang="en-US" dirty="0" smtClean="0"/>
              <a:t>SLAC leadership areas:</a:t>
            </a:r>
          </a:p>
          <a:p>
            <a:pPr lvl="1"/>
            <a:r>
              <a:rPr lang="en-US" dirty="0" smtClean="0"/>
              <a:t>Pipeline processing, data monitoring, visualization, collaborative tools applied to LSST, SCDMS, EXO, Fermi, LSST DESC</a:t>
            </a:r>
          </a:p>
          <a:p>
            <a:pPr lvl="1"/>
            <a:r>
              <a:rPr lang="en-US" dirty="0" err="1" smtClean="0"/>
              <a:t>xrootd</a:t>
            </a:r>
            <a:r>
              <a:rPr lang="en-US" dirty="0" smtClean="0"/>
              <a:t>: key element of cluster file access in LHC and many other experiments</a:t>
            </a:r>
          </a:p>
          <a:p>
            <a:pPr lvl="1"/>
            <a:r>
              <a:rPr lang="en-US" dirty="0" smtClean="0"/>
              <a:t>GEANT4: core development &amp; programmatic deployment</a:t>
            </a:r>
          </a:p>
          <a:p>
            <a:pPr lvl="1"/>
            <a:r>
              <a:rPr lang="en-US" dirty="0" smtClean="0"/>
              <a:t>INSPIRES as a successor to SPIRES</a:t>
            </a:r>
          </a:p>
          <a:p>
            <a:pPr lvl="1"/>
            <a:r>
              <a:rPr lang="en-US" dirty="0" smtClean="0"/>
              <a:t>Pioneering Long-Term Data Access system for BABAR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Computing Hardware Support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Submitted plan last summer to address future evolution of SLAC scientific computing hardware</a:t>
            </a:r>
          </a:p>
          <a:p>
            <a:pPr lvl="1"/>
            <a:r>
              <a:rPr lang="en-US" dirty="0" smtClean="0"/>
              <a:t>Hardware needs for large scientific programs continue to be program driven and funded (ATLAS, Fermi GST)</a:t>
            </a:r>
          </a:p>
          <a:p>
            <a:pPr lvl="1"/>
            <a:r>
              <a:rPr lang="en-US" dirty="0" smtClean="0"/>
              <a:t>Aggregated needs across remaining smaller programs and proposed an implementation plan</a:t>
            </a:r>
          </a:p>
          <a:p>
            <a:pPr lvl="1"/>
            <a:r>
              <a:rPr lang="en-US" dirty="0" smtClean="0"/>
              <a:t>Established a common set of hardware requirements and first procurement of 1500 cores now being commissioned</a:t>
            </a:r>
          </a:p>
          <a:p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60220" y="4724400"/>
          <a:ext cx="5623560" cy="1280160"/>
        </p:xfrm>
        <a:graphic>
          <a:graphicData uri="http://schemas.openxmlformats.org/drawingml/2006/table">
            <a:tbl>
              <a:tblPr/>
              <a:tblGrid>
                <a:gridCol w="697230"/>
                <a:gridCol w="800100"/>
                <a:gridCol w="857250"/>
                <a:gridCol w="800100"/>
                <a:gridCol w="800100"/>
                <a:gridCol w="857250"/>
                <a:gridCol w="81153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mbria"/>
                          <a:ea typeface="Times New Roman"/>
                          <a:cs typeface="Times New Roman"/>
                        </a:rPr>
                        <a:t>Year</a:t>
                      </a:r>
                      <a:endParaRPr lang="en-US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mbria"/>
                          <a:ea typeface="Times New Roman"/>
                          <a:cs typeface="Times New Roman"/>
                        </a:rPr>
                        <a:t>Compute Nodes</a:t>
                      </a:r>
                      <a:endParaRPr lang="en-US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mbria"/>
                          <a:ea typeface="Times New Roman"/>
                          <a:cs typeface="Times New Roman"/>
                        </a:rPr>
                        <a:t>Nodes Cost (k$)</a:t>
                      </a:r>
                      <a:endParaRPr lang="en-US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mbria"/>
                          <a:ea typeface="Times New Roman"/>
                          <a:cs typeface="Times New Roman"/>
                        </a:rPr>
                        <a:t>Storage (TB)</a:t>
                      </a:r>
                      <a:endParaRPr lang="en-US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mbria"/>
                          <a:ea typeface="Times New Roman"/>
                          <a:cs typeface="Times New Roman"/>
                        </a:rPr>
                        <a:t>Storage Cost (k$)</a:t>
                      </a:r>
                      <a:endParaRPr lang="en-US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mbria"/>
                          <a:ea typeface="Times New Roman"/>
                          <a:cs typeface="Times New Roman"/>
                        </a:rPr>
                        <a:t>Recharge</a:t>
                      </a:r>
                      <a:endParaRPr lang="en-US" sz="120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mbria"/>
                          <a:ea typeface="Times New Roman"/>
                          <a:cs typeface="Times New Roman"/>
                        </a:rPr>
                        <a:t>Cost (k$)</a:t>
                      </a:r>
                      <a:endParaRPr lang="en-US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Cambria"/>
                          <a:ea typeface="Times New Roman"/>
                          <a:cs typeface="Times New Roman"/>
                        </a:rPr>
                        <a:t>Total</a:t>
                      </a:r>
                      <a:br>
                        <a:rPr lang="en-US" sz="1200" b="1">
                          <a:latin typeface="Cambria"/>
                          <a:ea typeface="Times New Roman"/>
                          <a:cs typeface="Times New Roman"/>
                        </a:rPr>
                      </a:br>
                      <a:r>
                        <a:rPr lang="en-US" sz="1200" b="1">
                          <a:latin typeface="Cambria"/>
                          <a:ea typeface="Times New Roman"/>
                          <a:cs typeface="Times New Roman"/>
                        </a:rPr>
                        <a:t>Cost (k$)</a:t>
                      </a:r>
                      <a:endParaRPr lang="en-US" sz="12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2012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525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825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512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735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503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745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2015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496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39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735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459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39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Times New Roman"/>
                          <a:cs typeface="Times New Roman"/>
                        </a:rPr>
                        <a:t>698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6" descr="BatchAgeProfile20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8028" y="4267200"/>
            <a:ext cx="7293972" cy="2171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4543" y="4355068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$300K/year investment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funding for SCA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Established the principle of Core funding at OHEP COMP review, Feb 2011</a:t>
            </a:r>
          </a:p>
          <a:p>
            <a:r>
              <a:rPr lang="en-US" dirty="0" smtClean="0"/>
              <a:t>Core funding is intended to facilitate </a:t>
            </a:r>
          </a:p>
          <a:p>
            <a:pPr lvl="1"/>
            <a:r>
              <a:rPr lang="en-US" dirty="0" smtClean="0"/>
              <a:t>Create incentives for product reuse by multiple </a:t>
            </a:r>
            <a:r>
              <a:rPr lang="en-US" dirty="0" smtClean="0"/>
              <a:t>projects </a:t>
            </a:r>
            <a:endParaRPr lang="en-US" dirty="0" smtClean="0"/>
          </a:p>
          <a:p>
            <a:pPr lvl="1"/>
            <a:r>
              <a:rPr lang="en-US" dirty="0" smtClean="0"/>
              <a:t>Expertise to package the products for external use  </a:t>
            </a:r>
          </a:p>
          <a:p>
            <a:pPr lvl="1"/>
            <a:r>
              <a:rPr lang="en-US" dirty="0" smtClean="0"/>
              <a:t>Expertise to use products created by others </a:t>
            </a:r>
          </a:p>
          <a:p>
            <a:pPr lvl="1"/>
            <a:r>
              <a:rPr lang="en-US" dirty="0" smtClean="0"/>
              <a:t>Enable innovation that is essential to adapt to modern times</a:t>
            </a:r>
          </a:p>
          <a:p>
            <a:r>
              <a:rPr lang="en-US" dirty="0" smtClean="0"/>
              <a:t>Investigating a model with other labs to support ‘best in class’ tools</a:t>
            </a:r>
          </a:p>
          <a:p>
            <a:r>
              <a:rPr lang="en-US" dirty="0" smtClean="0"/>
              <a:t>Mix of </a:t>
            </a:r>
            <a:r>
              <a:rPr lang="en-US" dirty="0" smtClean="0"/>
              <a:t>core </a:t>
            </a:r>
            <a:r>
              <a:rPr lang="en-US" dirty="0" smtClean="0"/>
              <a:t>funding and program (or project funds) ideal</a:t>
            </a:r>
          </a:p>
          <a:p>
            <a:r>
              <a:rPr lang="en-US" dirty="0" smtClean="0"/>
              <a:t>Currently used as an internal concept to balance priorities and projects within the Cosmic </a:t>
            </a:r>
            <a:r>
              <a:rPr lang="en-US" dirty="0" smtClean="0"/>
              <a:t>Frontier</a:t>
            </a:r>
          </a:p>
          <a:p>
            <a:pPr lvl="1"/>
            <a:r>
              <a:rPr lang="en-US" dirty="0" smtClean="0"/>
              <a:t>Possible within Professional Center financial framework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Planning for Scientific Computing at SLAC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Assembling a multi-year plan that captures PPA needs for support for SCA</a:t>
            </a:r>
          </a:p>
          <a:p>
            <a:pPr lvl="1"/>
            <a:r>
              <a:rPr lang="en-US" smtClean="0"/>
              <a:t>Focus on needs rather than funding, but recognize that we are and will be under resourced</a:t>
            </a:r>
          </a:p>
          <a:p>
            <a:pPr lvl="1"/>
            <a:r>
              <a:rPr lang="en-US" smtClean="0"/>
              <a:t>Results in several scenarios currently under consideration</a:t>
            </a:r>
          </a:p>
          <a:p>
            <a:pPr lvl="0"/>
            <a:r>
              <a:rPr lang="en-US" smtClean="0"/>
              <a:t>Work towards a well-rounded portfolio that supports the full PPA program</a:t>
            </a:r>
          </a:p>
          <a:p>
            <a:pPr lvl="1"/>
            <a:r>
              <a:rPr lang="en-US" smtClean="0"/>
              <a:t>Identify risks and areas of opportunities</a:t>
            </a:r>
          </a:p>
          <a:p>
            <a:pPr lvl="0"/>
            <a:r>
              <a:rPr lang="en-US" smtClean="0"/>
              <a:t>SCA is small—weight priorities by scientific &amp; intellectual impact</a:t>
            </a:r>
          </a:p>
          <a:p>
            <a:pPr lvl="1"/>
            <a:r>
              <a:rPr lang="en-US" smtClean="0"/>
              <a:t>Partner with others when possible to establish our niche </a:t>
            </a:r>
          </a:p>
          <a:p>
            <a:r>
              <a:rPr lang="en-US" smtClean="0"/>
              <a:t>Ramp up &amp; down according to need; reduce long-term assignment of people, but balanced by stability &amp; commitment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Perspectives on Scientific Computing for PPA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Energy Frontier</a:t>
            </a:r>
          </a:p>
          <a:p>
            <a:pPr lvl="1"/>
            <a:r>
              <a:rPr lang="en-US" dirty="0" smtClean="0"/>
              <a:t>Future of </a:t>
            </a:r>
            <a:r>
              <a:rPr lang="en-US" dirty="0" err="1" smtClean="0"/>
              <a:t>LCSim</a:t>
            </a:r>
            <a:r>
              <a:rPr lang="en-US" dirty="0" smtClean="0"/>
              <a:t> as a community tool</a:t>
            </a:r>
          </a:p>
          <a:p>
            <a:r>
              <a:rPr lang="en-US" dirty="0" smtClean="0"/>
              <a:t>Cosmic Frontier</a:t>
            </a:r>
          </a:p>
          <a:p>
            <a:pPr lvl="1"/>
            <a:r>
              <a:rPr lang="en-US" dirty="0" smtClean="0"/>
              <a:t>LSST: Data analysis model &amp; resource planning, simulations, test data </a:t>
            </a:r>
            <a:r>
              <a:rPr lang="en-US" dirty="0" err="1" smtClean="0"/>
              <a:t>curation</a:t>
            </a:r>
            <a:r>
              <a:rPr lang="en-US" dirty="0" smtClean="0"/>
              <a:t> and analysis</a:t>
            </a:r>
          </a:p>
          <a:p>
            <a:pPr lvl="1"/>
            <a:r>
              <a:rPr lang="en-US" dirty="0" smtClean="0"/>
              <a:t>DM experiments: Together with </a:t>
            </a:r>
            <a:r>
              <a:rPr lang="en-US" dirty="0" err="1" smtClean="0"/>
              <a:t>Fermilab</a:t>
            </a:r>
            <a:r>
              <a:rPr lang="en-US" dirty="0" smtClean="0"/>
              <a:t> and DM collaborations work towards a common light framework for data management, frameworks, &amp; collaboration tools</a:t>
            </a:r>
          </a:p>
          <a:p>
            <a:r>
              <a:rPr lang="en-US" dirty="0" smtClean="0"/>
              <a:t>Intensity Frontier</a:t>
            </a:r>
          </a:p>
          <a:p>
            <a:pPr lvl="1"/>
            <a:r>
              <a:rPr lang="en-US" dirty="0" smtClean="0"/>
              <a:t>LBNE: Engage in development of </a:t>
            </a:r>
            <a:r>
              <a:rPr lang="en-US" dirty="0" err="1" smtClean="0"/>
              <a:t>LAr</a:t>
            </a:r>
            <a:r>
              <a:rPr lang="en-US" dirty="0" smtClean="0"/>
              <a:t> pattern recognition and reconstruction; evaluate simulation tools &amp; possible G4 implementation</a:t>
            </a:r>
          </a:p>
          <a:p>
            <a:pPr lvl="1"/>
            <a:r>
              <a:rPr lang="en-US" dirty="0" smtClean="0"/>
              <a:t>LBNE: Work with </a:t>
            </a:r>
            <a:r>
              <a:rPr lang="en-US" dirty="0" err="1" smtClean="0"/>
              <a:t>Fermilab</a:t>
            </a:r>
            <a:r>
              <a:rPr lang="en-US" dirty="0" smtClean="0"/>
              <a:t> and LBNE collaboration towards a coordinated computing model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F2AAB47432214CA76FC6A6FA422081" ma:contentTypeVersion="0" ma:contentTypeDescription="Create a new document." ma:contentTypeScope="" ma:versionID="be563ae3f783342254efe52765a899c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CA7765C-B078-4ADB-8BDE-790B4F7BCB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6280156-74C5-4360-A6BF-77CFA4D3ED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7BFD3B-1E47-49B9-94F1-5BCCA5C07AAF}">
  <ds:schemaRefs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563</Words>
  <Application>Microsoft Office PowerPoint</Application>
  <PresentationFormat>On-screen Show (4:3)</PresentationFormat>
  <Paragraphs>104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</vt:lpstr>
      <vt:lpstr>Perspectives on Scientific Computing for PPA</vt:lpstr>
      <vt:lpstr>Slide 2</vt:lpstr>
      <vt:lpstr>Scientific Computing Applications (SCA)</vt:lpstr>
      <vt:lpstr>Computing Hardware Support</vt:lpstr>
      <vt:lpstr>Core funding for SCA</vt:lpstr>
      <vt:lpstr>Planning for Scientific Computing at SLAC</vt:lpstr>
      <vt:lpstr>Opportunities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2012-09-10T16:55:15Z</dcterms:created>
  <dcterms:modified xsi:type="dcterms:W3CDTF">2013-03-18T20:00:19Z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0x010100BAF2AAB47432214CA76FC6A6FA422081</vt:lpwstr>
  </property>
</Properties>
</file>