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19"/>
  </p:notesMasterIdLst>
  <p:handoutMasterIdLst>
    <p:handoutMasterId r:id="rId20"/>
  </p:handoutMasterIdLst>
  <p:sldIdLst>
    <p:sldId id="256" r:id="rId3"/>
    <p:sldId id="290" r:id="rId4"/>
    <p:sldId id="364" r:id="rId5"/>
    <p:sldId id="365" r:id="rId6"/>
    <p:sldId id="363" r:id="rId7"/>
    <p:sldId id="366" r:id="rId8"/>
    <p:sldId id="367" r:id="rId9"/>
    <p:sldId id="369" r:id="rId10"/>
    <p:sldId id="368" r:id="rId11"/>
    <p:sldId id="370" r:id="rId12"/>
    <p:sldId id="371" r:id="rId13"/>
    <p:sldId id="313" r:id="rId14"/>
    <p:sldId id="349" r:id="rId15"/>
    <p:sldId id="373" r:id="rId16"/>
    <p:sldId id="372" r:id="rId17"/>
    <p:sldId id="307"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ADC907"/>
    <a:srgbClr val="AD233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074" autoAdjust="0"/>
    <p:restoredTop sz="95520" autoAdjust="0"/>
  </p:normalViewPr>
  <p:slideViewPr>
    <p:cSldViewPr>
      <p:cViewPr varScale="1">
        <p:scale>
          <a:sx n="58" d="100"/>
          <a:sy n="58" d="100"/>
        </p:scale>
        <p:origin x="-34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US"/>
          </a:p>
        </p:txBody>
      </p:sp>
      <p:sp>
        <p:nvSpPr>
          <p:cNvPr id="1433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US"/>
          </a:p>
        </p:txBody>
      </p:sp>
      <p:sp>
        <p:nvSpPr>
          <p:cNvPr id="1434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US"/>
          </a:p>
        </p:txBody>
      </p:sp>
      <p:sp>
        <p:nvSpPr>
          <p:cNvPr id="1434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cs typeface="+mn-cs"/>
              </a:defRPr>
            </a:lvl1pPr>
          </a:lstStyle>
          <a:p>
            <a:pPr>
              <a:defRPr/>
            </a:pPr>
            <a:fld id="{B945A57A-A22C-7C4A-B261-CDB49D01F27C}" type="slidenum">
              <a:rPr lang="en-US"/>
              <a:pPr>
                <a:defRPr/>
              </a:pPr>
              <a:t>‹#›</a:t>
            </a:fld>
            <a:endParaRPr lang="en-US"/>
          </a:p>
        </p:txBody>
      </p:sp>
    </p:spTree>
    <p:extLst>
      <p:ext uri="{BB962C8B-B14F-4D97-AF65-F5344CB8AC3E}">
        <p14:creationId xmlns:p14="http://schemas.microsoft.com/office/powerpoint/2010/main" val="42807527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cs typeface="+mn-cs"/>
              </a:defRPr>
            </a:lvl1pPr>
          </a:lstStyle>
          <a:p>
            <a:pPr>
              <a:defRPr/>
            </a:pPr>
            <a:fld id="{07F3D0F8-3AFC-2043-B43D-1E8D54AC6EE8}" type="datetimeFigureOut">
              <a:rPr lang="en-US"/>
              <a:pPr>
                <a:defRPr/>
              </a:pPr>
              <a:t>11/29/2015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cs typeface="+mn-cs"/>
              </a:defRPr>
            </a:lvl1pPr>
          </a:lstStyle>
          <a:p>
            <a:pPr>
              <a:defRPr/>
            </a:pPr>
            <a:fld id="{BD9AA31B-FA49-5A41-82EE-9045F7BDCBEE}" type="slidenum">
              <a:rPr lang="en-US"/>
              <a:pPr>
                <a:defRPr/>
              </a:pPr>
              <a:t>‹#›</a:t>
            </a:fld>
            <a:endParaRPr lang="en-US"/>
          </a:p>
        </p:txBody>
      </p:sp>
    </p:spTree>
    <p:extLst>
      <p:ext uri="{BB962C8B-B14F-4D97-AF65-F5344CB8AC3E}">
        <p14:creationId xmlns:p14="http://schemas.microsoft.com/office/powerpoint/2010/main" val="6624489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rPr>
              <a:t>Using PingER measurements going back to 1998 and covering 168 countries, this talk will illustrate Internet performance worldwide,  with a particular focus on Africa, Pakistan and S. E Asia. After briefly introducing PingER, illustrating how the measurements are made and how widely PingER is deployed we will review the veritable wealth of information that is available from the simple ubiquitous Internet ping facility used by PingER. These include:</a:t>
            </a:r>
          </a:p>
          <a:p>
            <a:r>
              <a:rPr lang="en-US">
                <a:latin typeface="Calibri" charset="0"/>
              </a:rPr>
              <a:t> 	• Looking at identifying the general quality of links with metrics such as Round Trip Times (RTT), jitter, duplicate packets, out of order packets, losses and their patterns, and the unreachability.</a:t>
            </a:r>
          </a:p>
          <a:p>
            <a:r>
              <a:rPr lang="en-US">
                <a:latin typeface="Calibri" charset="0"/>
              </a:rPr>
              <a:t>	• Deriving information on the expected throughput,  quality of VoIP calls worldwide;</a:t>
            </a:r>
          </a:p>
          <a:p>
            <a:r>
              <a:rPr lang="en-US">
                <a:latin typeface="Calibri" charset="0"/>
              </a:rPr>
              <a:t>	• Illustrating the evolution of the Internet worldwide;</a:t>
            </a:r>
          </a:p>
          <a:p>
            <a:r>
              <a:rPr lang="en-US">
                <a:latin typeface="Calibri" charset="0"/>
              </a:rPr>
              <a:t>	• Identifying which countries are still using geostationary satellite links(as opposed to terrestrial links;</a:t>
            </a:r>
          </a:p>
          <a:p>
            <a:r>
              <a:rPr lang="en-US">
                <a:latin typeface="Calibri" charset="0"/>
              </a:rPr>
              <a:t>	• Observing how directly hosts are connected;</a:t>
            </a:r>
          </a:p>
          <a:p>
            <a:r>
              <a:rPr lang="en-US">
                <a:latin typeface="Calibri" charset="0"/>
              </a:rPr>
              <a:t> </a:t>
            </a:r>
          </a:p>
          <a:p>
            <a:r>
              <a:rPr lang="en-US">
                <a:latin typeface="Calibri" charset="0"/>
              </a:rPr>
              <a:t>We will then look in more detail at some case studies</a:t>
            </a:r>
          </a:p>
          <a:p>
            <a:r>
              <a:rPr lang="en-US">
                <a:latin typeface="Calibri" charset="0"/>
              </a:rPr>
              <a:t> </a:t>
            </a:r>
          </a:p>
          <a:p>
            <a:r>
              <a:rPr lang="en-US">
                <a:latin typeface="Calibri" charset="0"/>
              </a:rPr>
              <a:t>For Africa we will illustrate the impact of the recently installed submarine fibre optic cables around the West and East Coasts of Africa, as they replace geostationary satellites. It will then look at what the near future may bring to Internet performance including the impact of: new submarine cables; intra Africa fibre optic cables; low earth orbiting satellites; the emergence of NRENs and connections to the rest of the world; and the demands of science. </a:t>
            </a:r>
          </a:p>
          <a:p>
            <a:r>
              <a:rPr lang="en-US">
                <a:latin typeface="Calibri" charset="0"/>
              </a:rPr>
              <a:t> </a:t>
            </a:r>
          </a:p>
          <a:p>
            <a:r>
              <a:rPr lang="en-US">
                <a:latin typeface="Calibri" charset="0"/>
              </a:rPr>
              <a:t>For Pakistan we will show how PingER</a:t>
            </a:r>
            <a:r>
              <a:rPr lang="ja-JP" altLang="en-US">
                <a:latin typeface="Calibri" charset="0"/>
              </a:rPr>
              <a:t>’</a:t>
            </a:r>
            <a:r>
              <a:rPr lang="en-US" altLang="ja-JP">
                <a:latin typeface="Calibri" charset="0"/>
              </a:rPr>
              <a:t>s end-to-end measurements have helped uncover last mile problems, misrouting, the need for Internet International eXchange Points (IXPs), the feasability of international VoIP calls, and the need for reliable power sources. This in-turn has led to dramatic redesign and re-emphasis for next generation designs.</a:t>
            </a:r>
          </a:p>
          <a:p>
            <a:r>
              <a:rPr lang="en-US">
                <a:latin typeface="Calibri" charset="0"/>
              </a:rPr>
              <a:t> </a:t>
            </a:r>
          </a:p>
          <a:p>
            <a:r>
              <a:rPr lang="en-US">
                <a:latin typeface="Calibri" charset="0"/>
              </a:rPr>
              <a:t>The coverage for Malaysia is in its nacsent stage starting in the last couple of months as UNIMAS and SLAC initiated monitoring  of about 50 sites in S. E Asia (19 in Malaysia). Preliminary results of the analysis of these measurements will be presented</a:t>
            </a:r>
          </a:p>
          <a:p>
            <a:r>
              <a:rPr lang="en-US">
                <a:latin typeface="Calibri" charset="0"/>
              </a:rPr>
              <a:t> </a:t>
            </a:r>
          </a:p>
          <a:p>
            <a:r>
              <a:rPr lang="en-US">
                <a:latin typeface="Calibri" charset="0"/>
              </a:rPr>
              <a:t>We will then look at case studies to see the impact on the Internet of some major events such as uprisings, cable cuts, and the Japanese earthquake/Tsumani on Internet performance as seen by PingER. </a:t>
            </a:r>
          </a:p>
          <a:p>
            <a:r>
              <a:rPr lang="en-US">
                <a:latin typeface="Calibri" charset="0"/>
              </a:rPr>
              <a:t> </a:t>
            </a:r>
          </a:p>
          <a:p>
            <a:r>
              <a:rPr lang="en-US">
                <a:latin typeface="Calibri" charset="0"/>
              </a:rPr>
              <a:t>Finally we will discuss how the Internet helps development and how PingER results correlate with United Nations (UN) and International Telecommunication Union (ITU) development indices.</a:t>
            </a:r>
          </a:p>
          <a:p>
            <a:pPr eaLnBrk="1" hangingPunct="1">
              <a:spcBef>
                <a:spcPct val="0"/>
              </a:spcBef>
            </a:pPr>
            <a:endParaRPr lang="en-US">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396948F-97C3-0349-8706-71990B0311D1}" type="slidenum">
              <a:rPr lang="en-US" sz="1200"/>
              <a:pPr eaLnBrk="1" hangingPunct="1"/>
              <a:t>1</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04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5B1AC3E-10E4-2E41-ADCD-51D00D55E57E}" type="slidenum">
              <a:rPr lang="en-US" sz="1200"/>
              <a:pPr eaLnBrk="1" hangingPunct="1"/>
              <a:t>2</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426000A-A19B-0D43-A4FE-1193138C9350}" type="slidenum">
              <a:rPr lang="en-US" sz="1200"/>
              <a:pPr eaLnBrk="1" hangingPunct="1"/>
              <a:t>3</a:t>
            </a:fld>
            <a:endParaRPr lang="en-US" sz="1200"/>
          </a:p>
        </p:txBody>
      </p:sp>
      <p:sp>
        <p:nvSpPr>
          <p:cNvPr id="2253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253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a:latin typeface="Calibri" charset="0"/>
              </a:rPr>
              <a:t>Ping</a:t>
            </a:r>
            <a:r>
              <a:rPr lang="ja-JP" altLang="en-US" b="1">
                <a:latin typeface="Calibri" charset="0"/>
              </a:rPr>
              <a:t>’</a:t>
            </a:r>
            <a:r>
              <a:rPr lang="en-US" altLang="ja-JP" b="1">
                <a:latin typeface="Calibri" charset="0"/>
              </a:rPr>
              <a:t>s ubiquity</a:t>
            </a:r>
            <a:r>
              <a:rPr lang="en-US" altLang="ja-JP">
                <a:latin typeface="Calibri" charset="0"/>
              </a:rPr>
              <a:t> and ease of use make it well suited to widespread Internet monitoring, particularly in underdeveloped regions such as Africa where more advanced applications may be impractical.  </a:t>
            </a:r>
          </a:p>
          <a:p>
            <a:endParaRPr lang="en-US">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290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rPr>
              <a:t>Archive ~ 750GBytes</a:t>
            </a:r>
          </a:p>
        </p:txBody>
      </p:sp>
      <p:sp>
        <p:nvSpPr>
          <p:cNvPr id="1290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67EA5F7-A04E-484C-8E28-3C4A5FA0CBB4}" type="slidenum">
              <a:rPr lang="en-US" sz="1200"/>
              <a:pPr eaLnBrk="1" hangingPunct="1"/>
              <a:t>4</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2"/>
          <p:cNvSpPr>
            <a:spLocks noGrp="1" noRot="1" noChangeAspect="1" noChangeArrowheads="1" noTextEdit="1"/>
          </p:cNvSpPr>
          <p:nvPr>
            <p:ph type="sldImg"/>
          </p:nvPr>
        </p:nvSpPr>
        <p:spPr bwMode="auto">
          <a:xfrm>
            <a:off x="1143000" y="682625"/>
            <a:ext cx="4573588" cy="34305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30050" name="Rectangle 3"/>
          <p:cNvSpPr>
            <a:spLocks noGrp="1" noChangeArrowheads="1"/>
          </p:cNvSpPr>
          <p:nvPr>
            <p:ph type="body" idx="1"/>
          </p:nvPr>
        </p:nvSpPr>
        <p:spPr bwMode="auto">
          <a:xfrm>
            <a:off x="912813" y="4343400"/>
            <a:ext cx="5032375" cy="4117975"/>
          </a:xfrm>
          <a:solidFill>
            <a:srgbClr val="FFFFFF"/>
          </a:solidFill>
          <a:ln>
            <a:solidFill>
              <a:srgbClr val="000000"/>
            </a:solidFill>
            <a:miter lim="800000"/>
            <a:headEnd/>
            <a:tailEnd/>
          </a:ln>
        </p:spPr>
        <p:txBody>
          <a:bodyPr wrap="square" lIns="90621" tIns="45310" rIns="90621" bIns="45310" numCol="1" anchor="t" anchorCtr="0" compatLnSpc="1">
            <a:prstTxWarp prst="textNoShape">
              <a:avLst/>
            </a:prstTxWarp>
          </a:bodyPr>
          <a:lstStyle/>
          <a:p>
            <a:pPr>
              <a:spcBef>
                <a:spcPct val="0"/>
              </a:spcBef>
            </a:pPr>
            <a:r>
              <a:rPr lang="en-US">
                <a:latin typeface="Times New Roman" charset="0"/>
              </a:rPr>
              <a:t>Uses:</a:t>
            </a:r>
          </a:p>
          <a:p>
            <a:pPr>
              <a:spcBef>
                <a:spcPct val="0"/>
              </a:spcBef>
            </a:pPr>
            <a:r>
              <a:rPr lang="en-US">
                <a:latin typeface="Times New Roman" charset="0"/>
              </a:rPr>
              <a:t>Identifying sites that need upgrading (early Esnet)</a:t>
            </a:r>
          </a:p>
          <a:p>
            <a:pPr>
              <a:spcBef>
                <a:spcPct val="0"/>
              </a:spcBef>
            </a:pPr>
            <a:r>
              <a:rPr lang="en-US">
                <a:latin typeface="Times New Roman" charset="0"/>
              </a:rPr>
              <a:t>Identifying last mile problems(Pakistan, Malaysia)</a:t>
            </a:r>
          </a:p>
          <a:p>
            <a:pPr>
              <a:spcBef>
                <a:spcPct val="0"/>
              </a:spcBef>
            </a:pPr>
            <a:r>
              <a:rPr lang="en-US">
                <a:latin typeface="Times New Roman" charset="0"/>
              </a:rPr>
              <a:t>Choosing an ISP (for home connectivity)</a:t>
            </a:r>
          </a:p>
          <a:p>
            <a:pPr>
              <a:spcBef>
                <a:spcPct val="0"/>
              </a:spcBef>
            </a:pPr>
            <a:r>
              <a:rPr lang="en-US">
                <a:latin typeface="Times New Roman" charset="0"/>
              </a:rPr>
              <a:t>Setting a collaborations expectations</a:t>
            </a:r>
          </a:p>
          <a:p>
            <a:pPr>
              <a:spcBef>
                <a:spcPct val="0"/>
              </a:spcBef>
            </a:pPr>
            <a:r>
              <a:rPr lang="en-US">
                <a:latin typeface="Times New Roman" charset="0"/>
              </a:rPr>
              <a:t>Deciding where to site a software library effort</a:t>
            </a:r>
          </a:p>
          <a:p>
            <a:pPr>
              <a:spcBef>
                <a:spcPct val="0"/>
              </a:spcBef>
            </a:pPr>
            <a:r>
              <a:rPr lang="en-US">
                <a:latin typeface="Times New Roman" charset="0"/>
              </a:rPr>
              <a:t>Choosing routes</a:t>
            </a:r>
          </a:p>
          <a:p>
            <a:pPr>
              <a:spcBef>
                <a:spcPct val="0"/>
              </a:spcBef>
            </a:pPr>
            <a:r>
              <a:rPr lang="en-US">
                <a:latin typeface="Times New Roman" charset="0"/>
              </a:rPr>
              <a:t>Setting expectations for VoIP</a:t>
            </a:r>
          </a:p>
          <a:p>
            <a:pPr>
              <a:spcBef>
                <a:spcPct val="0"/>
              </a:spcBef>
            </a:pPr>
            <a:r>
              <a:rPr lang="en-US">
                <a:latin typeface="Times New Roman" charset="0"/>
              </a:rPr>
              <a:t>Evaluating the impact of upgrades</a:t>
            </a:r>
          </a:p>
          <a:p>
            <a:pPr>
              <a:spcBef>
                <a:spcPct val="0"/>
              </a:spcBef>
            </a:pPr>
            <a:r>
              <a:rPr lang="en-US">
                <a:latin typeface="Times New Roman" charset="0"/>
              </a:rPr>
              <a:t>Quantifying the Digital Divide</a:t>
            </a:r>
          </a:p>
          <a:p>
            <a:pPr>
              <a:spcBef>
                <a:spcPct val="0"/>
              </a:spcBef>
            </a:pPr>
            <a:r>
              <a:rPr lang="en-US">
                <a:latin typeface="Times New Roman" charset="0"/>
              </a:rPr>
              <a:t>Comprehensive Nuclear-Test-Ban Treaty Organization</a:t>
            </a:r>
          </a:p>
          <a:p>
            <a:pPr>
              <a:spcBef>
                <a:spcPct val="0"/>
              </a:spcBef>
            </a:pPr>
            <a:r>
              <a:rPr lang="en-US">
                <a:latin typeface="Times New Roman" charset="0"/>
              </a:rPr>
              <a:t>Hotmail</a:t>
            </a:r>
          </a:p>
          <a:p>
            <a:pPr>
              <a:spcBef>
                <a:spcPct val="0"/>
              </a:spcBef>
            </a:pPr>
            <a:r>
              <a:rPr lang="en-US">
                <a:latin typeface="Times New Roman" charset="0"/>
              </a:rPr>
              <a:t>Internet History</a:t>
            </a:r>
          </a:p>
          <a:p>
            <a:pPr>
              <a:spcBef>
                <a:spcPct val="0"/>
              </a:spcBef>
            </a:pPr>
            <a:r>
              <a:rPr lang="en-US">
                <a:latin typeface="Times New Roman" charset="0"/>
              </a:rPr>
              <a:t>Used in multiple reports and books</a:t>
            </a:r>
          </a:p>
          <a:p>
            <a:pPr>
              <a:spcBef>
                <a:spcPct val="0"/>
              </a:spcBef>
            </a:pPr>
            <a:endParaRPr lang="en-US">
              <a:latin typeface="Times New Roman" charset="0"/>
            </a:endParaRPr>
          </a:p>
          <a:p>
            <a:pPr>
              <a:spcBef>
                <a:spcPct val="0"/>
              </a:spcBef>
            </a:pPr>
            <a:endParaRPr lang="en-US">
              <a:latin typeface="Courier New" charset="0"/>
            </a:endParaRPr>
          </a:p>
          <a:p>
            <a:pPr>
              <a:spcBef>
                <a:spcPct val="0"/>
              </a:spcBef>
            </a:pPr>
            <a:r>
              <a:rPr lang="en-US">
                <a:latin typeface="Times New Roman" charset="0"/>
              </a:rPr>
              <a: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Errors calculated using Inter Quartile Ranges</a:t>
            </a:r>
            <a:endParaRPr lang="en-US" dirty="0"/>
          </a:p>
        </p:txBody>
      </p:sp>
      <p:sp>
        <p:nvSpPr>
          <p:cNvPr id="4" name="Slide Number Placeholder 3"/>
          <p:cNvSpPr>
            <a:spLocks noGrp="1"/>
          </p:cNvSpPr>
          <p:nvPr>
            <p:ph type="sldNum" sz="quarter" idx="10"/>
          </p:nvPr>
        </p:nvSpPr>
        <p:spPr/>
        <p:txBody>
          <a:bodyPr/>
          <a:lstStyle/>
          <a:p>
            <a:pPr>
              <a:defRPr/>
            </a:pPr>
            <a:fld id="{BD9AA31B-FA49-5A41-82EE-9045F7BDCBEE}" type="slidenum">
              <a:rPr lang="en-US" smtClean="0"/>
              <a:pPr>
                <a:defRPr/>
              </a:pPr>
              <a:t>11</a:t>
            </a:fld>
            <a:endParaRPr lang="en-US"/>
          </a:p>
        </p:txBody>
      </p:sp>
    </p:spTree>
    <p:extLst>
      <p:ext uri="{BB962C8B-B14F-4D97-AF65-F5344CB8AC3E}">
        <p14:creationId xmlns:p14="http://schemas.microsoft.com/office/powerpoint/2010/main" val="29334192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154043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0541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57430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1"/>
          <p:cNvSpPr>
            <a:spLocks noGrp="1" noChangeArrowheads="1"/>
          </p:cNvSpPr>
          <p:nvPr>
            <p:ph type="ftr" sz="quarter" idx="10"/>
          </p:nvPr>
        </p:nvSpPr>
        <p:spPr>
          <a:xfrm>
            <a:off x="5029200" y="6172200"/>
            <a:ext cx="3944938" cy="476250"/>
          </a:xfrm>
          <a:prstGeom prst="rect">
            <a:avLst/>
          </a:prstGeom>
          <a:ln/>
        </p:spPr>
        <p:txBody>
          <a:bodyPr/>
          <a:lstStyle>
            <a:lvl1pPr>
              <a:defRPr/>
            </a:lvl1pPr>
          </a:lstStyle>
          <a:p>
            <a:pPr>
              <a:defRPr/>
            </a:pPr>
            <a:r>
              <a:rPr lang="en-US"/>
              <a:t>Meeting Name/Presentation Title</a:t>
            </a:r>
            <a:endParaRPr lang="en-US">
              <a:cs typeface="Arial" charset="0"/>
            </a:endParaRPr>
          </a:p>
          <a:p>
            <a:pPr>
              <a:defRPr/>
            </a:pPr>
            <a:r>
              <a:rPr lang="en-US"/>
              <a:t>Location, Date</a:t>
            </a:r>
          </a:p>
        </p:txBody>
      </p:sp>
    </p:spTree>
    <p:extLst>
      <p:ext uri="{BB962C8B-B14F-4D97-AF65-F5344CB8AC3E}">
        <p14:creationId xmlns:p14="http://schemas.microsoft.com/office/powerpoint/2010/main" val="8062164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687" y="152400"/>
            <a:ext cx="9144000" cy="762000"/>
          </a:xfrm>
          <a:solidFill>
            <a:schemeClr val="bg1">
              <a:lumMod val="95000"/>
            </a:schemeClr>
          </a:solidFill>
        </p:spPr>
        <p:txBody>
          <a:bodyPr/>
          <a:lstStyle/>
          <a:p>
            <a:r>
              <a:rPr lang="en-US" smtClean="0"/>
              <a:t>Click to edit Master title style</a:t>
            </a:r>
            <a:endParaRPr lang="en-US"/>
          </a:p>
        </p:txBody>
      </p:sp>
      <p:sp>
        <p:nvSpPr>
          <p:cNvPr id="3" name="Content Placeholder 2"/>
          <p:cNvSpPr>
            <a:spLocks noGrp="1"/>
          </p:cNvSpPr>
          <p:nvPr>
            <p:ph idx="1"/>
          </p:nvPr>
        </p:nvSpPr>
        <p:spPr>
          <a:xfrm>
            <a:off x="2177" y="1219200"/>
            <a:ext cx="9144000"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ftr" sz="quarter" idx="10"/>
          </p:nvPr>
        </p:nvSpPr>
        <p:spPr>
          <a:xfrm>
            <a:off x="5192713" y="6381750"/>
            <a:ext cx="3944937" cy="476250"/>
          </a:xfrm>
          <a:prstGeom prst="rect">
            <a:avLst/>
          </a:prstGeom>
        </p:spPr>
        <p:txBody>
          <a:bodyPr/>
          <a:lstStyle>
            <a:lvl1pPr>
              <a:defRPr/>
            </a:lvl1pPr>
          </a:lstStyle>
          <a:p>
            <a:pPr>
              <a:defRPr/>
            </a:pPr>
            <a:r>
              <a:rPr lang="en-US"/>
              <a:t>UNIMAS</a:t>
            </a:r>
          </a:p>
          <a:p>
            <a:pPr>
              <a:defRPr/>
            </a:pPr>
            <a:r>
              <a:rPr lang="en-US"/>
              <a:t>Workshop, Sarawak, Dec 2012</a:t>
            </a:r>
          </a:p>
        </p:txBody>
      </p:sp>
    </p:spTree>
    <p:extLst>
      <p:ext uri="{BB962C8B-B14F-4D97-AF65-F5344CB8AC3E}">
        <p14:creationId xmlns:p14="http://schemas.microsoft.com/office/powerpoint/2010/main" val="24350942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ftr" sz="quarter" idx="10"/>
          </p:nvPr>
        </p:nvSpPr>
        <p:spPr>
          <a:xfrm>
            <a:off x="5029200" y="6172200"/>
            <a:ext cx="3944938" cy="476250"/>
          </a:xfrm>
          <a:prstGeom prst="rect">
            <a:avLst/>
          </a:prstGeom>
          <a:ln/>
        </p:spPr>
        <p:txBody>
          <a:bodyPr/>
          <a:lstStyle>
            <a:lvl1pPr>
              <a:defRPr/>
            </a:lvl1pPr>
          </a:lstStyle>
          <a:p>
            <a:pPr>
              <a:defRPr/>
            </a:pPr>
            <a:r>
              <a:rPr lang="en-US"/>
              <a:t>Meeting Name/Presentation Title</a:t>
            </a:r>
            <a:endParaRPr lang="en-US">
              <a:cs typeface="Arial" charset="0"/>
            </a:endParaRPr>
          </a:p>
          <a:p>
            <a:pPr>
              <a:defRPr/>
            </a:pPr>
            <a:r>
              <a:rPr lang="en-US"/>
              <a:t>Location, Date</a:t>
            </a:r>
          </a:p>
        </p:txBody>
      </p:sp>
    </p:spTree>
    <p:extLst>
      <p:ext uri="{BB962C8B-B14F-4D97-AF65-F5344CB8AC3E}">
        <p14:creationId xmlns:p14="http://schemas.microsoft.com/office/powerpoint/2010/main" val="31617619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5900" y="1219200"/>
            <a:ext cx="4267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1219200"/>
            <a:ext cx="4267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21292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35810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27254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ftr" sz="quarter" idx="10"/>
          </p:nvPr>
        </p:nvSpPr>
        <p:spPr>
          <a:xfrm>
            <a:off x="5029200" y="6172200"/>
            <a:ext cx="3944938" cy="476250"/>
          </a:xfrm>
          <a:prstGeom prst="rect">
            <a:avLst/>
          </a:prstGeom>
          <a:ln/>
        </p:spPr>
        <p:txBody>
          <a:bodyPr/>
          <a:lstStyle>
            <a:lvl1pPr>
              <a:defRPr/>
            </a:lvl1pPr>
          </a:lstStyle>
          <a:p>
            <a:pPr>
              <a:defRPr/>
            </a:pPr>
            <a:r>
              <a:rPr lang="en-US"/>
              <a:t>Meeting Name/Presentation Title</a:t>
            </a:r>
            <a:endParaRPr lang="en-US">
              <a:cs typeface="Arial" charset="0"/>
            </a:endParaRPr>
          </a:p>
          <a:p>
            <a:pPr>
              <a:defRPr/>
            </a:pPr>
            <a:r>
              <a:rPr lang="en-US"/>
              <a:t>Location, Date</a:t>
            </a:r>
          </a:p>
        </p:txBody>
      </p:sp>
    </p:spTree>
    <p:extLst>
      <p:ext uri="{BB962C8B-B14F-4D97-AF65-F5344CB8AC3E}">
        <p14:creationId xmlns:p14="http://schemas.microsoft.com/office/powerpoint/2010/main" val="1134348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ftr" sz="quarter" idx="10"/>
          </p:nvPr>
        </p:nvSpPr>
        <p:spPr>
          <a:xfrm>
            <a:off x="5029200" y="6172200"/>
            <a:ext cx="3944938" cy="476250"/>
          </a:xfrm>
          <a:prstGeom prst="rect">
            <a:avLst/>
          </a:prstGeom>
          <a:ln/>
        </p:spPr>
        <p:txBody>
          <a:bodyPr/>
          <a:lstStyle>
            <a:lvl1pPr>
              <a:defRPr/>
            </a:lvl1pPr>
          </a:lstStyle>
          <a:p>
            <a:pPr>
              <a:defRPr/>
            </a:pPr>
            <a:r>
              <a:rPr lang="en-US"/>
              <a:t>Meeting Name/Presentation Title</a:t>
            </a:r>
            <a:endParaRPr lang="en-US">
              <a:cs typeface="Arial" charset="0"/>
            </a:endParaRPr>
          </a:p>
          <a:p>
            <a:pPr>
              <a:defRPr/>
            </a:pPr>
            <a:r>
              <a:rPr lang="en-US"/>
              <a:t>Location, Date</a:t>
            </a:r>
          </a:p>
        </p:txBody>
      </p:sp>
    </p:spTree>
    <p:extLst>
      <p:ext uri="{BB962C8B-B14F-4D97-AF65-F5344CB8AC3E}">
        <p14:creationId xmlns:p14="http://schemas.microsoft.com/office/powerpoint/2010/main" val="2200279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a:prstGeom prst="rect">
            <a:avLst/>
          </a:prstGeom>
          <a:gradFill flip="none" rotWithShape="1">
            <a:gsLst>
              <a:gs pos="0">
                <a:srgbClr val="5E9EFF"/>
              </a:gs>
              <a:gs pos="20000">
                <a:srgbClr val="85C2FF"/>
              </a:gs>
              <a:gs pos="39000">
                <a:srgbClr val="C4D6EB"/>
              </a:gs>
              <a:gs pos="100000">
                <a:srgbClr val="FFEBFA"/>
              </a:gs>
            </a:gsLst>
            <a:lin ang="10800000" scaled="0"/>
            <a:tileRect/>
          </a:gradFill>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7929" y="914400"/>
            <a:ext cx="9144000" cy="52578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873234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ftr" sz="quarter" idx="10"/>
          </p:nvPr>
        </p:nvSpPr>
        <p:spPr>
          <a:xfrm>
            <a:off x="5029200" y="6172200"/>
            <a:ext cx="3944938" cy="476250"/>
          </a:xfrm>
          <a:prstGeom prst="rect">
            <a:avLst/>
          </a:prstGeom>
          <a:ln/>
        </p:spPr>
        <p:txBody>
          <a:bodyPr/>
          <a:lstStyle>
            <a:lvl1pPr>
              <a:defRPr/>
            </a:lvl1pPr>
          </a:lstStyle>
          <a:p>
            <a:pPr>
              <a:defRPr/>
            </a:pPr>
            <a:r>
              <a:rPr lang="en-US"/>
              <a:t>Meeting Name/Presentation Title</a:t>
            </a:r>
            <a:endParaRPr lang="en-US">
              <a:cs typeface="Arial" charset="0"/>
            </a:endParaRPr>
          </a:p>
          <a:p>
            <a:pPr>
              <a:defRPr/>
            </a:pPr>
            <a:r>
              <a:rPr lang="en-US"/>
              <a:t>Location, Date</a:t>
            </a:r>
          </a:p>
        </p:txBody>
      </p:sp>
    </p:spTree>
    <p:extLst>
      <p:ext uri="{BB962C8B-B14F-4D97-AF65-F5344CB8AC3E}">
        <p14:creationId xmlns:p14="http://schemas.microsoft.com/office/powerpoint/2010/main" val="40337830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ftr" sz="quarter" idx="10"/>
          </p:nvPr>
        </p:nvSpPr>
        <p:spPr>
          <a:xfrm>
            <a:off x="5029200" y="6172200"/>
            <a:ext cx="3944938" cy="476250"/>
          </a:xfrm>
          <a:prstGeom prst="rect">
            <a:avLst/>
          </a:prstGeom>
          <a:ln/>
        </p:spPr>
        <p:txBody>
          <a:bodyPr/>
          <a:lstStyle>
            <a:lvl1pPr>
              <a:defRPr/>
            </a:lvl1pPr>
          </a:lstStyle>
          <a:p>
            <a:pPr>
              <a:defRPr/>
            </a:pPr>
            <a:r>
              <a:rPr lang="en-US"/>
              <a:t>Meeting Name/Presentation Title</a:t>
            </a:r>
            <a:endParaRPr lang="en-US">
              <a:cs typeface="Arial" charset="0"/>
            </a:endParaRPr>
          </a:p>
          <a:p>
            <a:pPr>
              <a:defRPr/>
            </a:pPr>
            <a:r>
              <a:rPr lang="en-US"/>
              <a:t>Location, Date</a:t>
            </a:r>
          </a:p>
        </p:txBody>
      </p:sp>
    </p:spTree>
    <p:extLst>
      <p:ext uri="{BB962C8B-B14F-4D97-AF65-F5344CB8AC3E}">
        <p14:creationId xmlns:p14="http://schemas.microsoft.com/office/powerpoint/2010/main" val="8143957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1000" y="152400"/>
            <a:ext cx="2171700" cy="5592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5900" y="152400"/>
            <a:ext cx="6362700" cy="5592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ftr" sz="quarter" idx="10"/>
          </p:nvPr>
        </p:nvSpPr>
        <p:spPr>
          <a:xfrm>
            <a:off x="5029200" y="6172200"/>
            <a:ext cx="3944938" cy="476250"/>
          </a:xfrm>
          <a:prstGeom prst="rect">
            <a:avLst/>
          </a:prstGeom>
          <a:ln/>
        </p:spPr>
        <p:txBody>
          <a:bodyPr/>
          <a:lstStyle>
            <a:lvl1pPr>
              <a:defRPr/>
            </a:lvl1pPr>
          </a:lstStyle>
          <a:p>
            <a:pPr>
              <a:defRPr/>
            </a:pPr>
            <a:r>
              <a:rPr lang="en-US"/>
              <a:t>Meeting Name/Presentation Title</a:t>
            </a:r>
            <a:endParaRPr lang="en-US">
              <a:cs typeface="Arial" charset="0"/>
            </a:endParaRPr>
          </a:p>
          <a:p>
            <a:pPr>
              <a:defRPr/>
            </a:pPr>
            <a:r>
              <a:rPr lang="en-US"/>
              <a:t>Location, Date</a:t>
            </a:r>
          </a:p>
        </p:txBody>
      </p:sp>
    </p:spTree>
    <p:extLst>
      <p:ext uri="{BB962C8B-B14F-4D97-AF65-F5344CB8AC3E}">
        <p14:creationId xmlns:p14="http://schemas.microsoft.com/office/powerpoint/2010/main" val="6664765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25415" y="228600"/>
            <a:ext cx="7924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28603" y="1182688"/>
            <a:ext cx="4196862" cy="53324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66138" y="1182688"/>
            <a:ext cx="4196862" cy="53324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1265589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03567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2783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558169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3668905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1586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36695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590046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154" r:id="rId1"/>
    <p:sldLayoutId id="2147485134" r:id="rId2"/>
    <p:sldLayoutId id="2147485135" r:id="rId3"/>
    <p:sldLayoutId id="2147485136" r:id="rId4"/>
    <p:sldLayoutId id="2147485137" r:id="rId5"/>
    <p:sldLayoutId id="2147485138" r:id="rId6"/>
    <p:sldLayoutId id="2147485139" r:id="rId7"/>
    <p:sldLayoutId id="2147485140" r:id="rId8"/>
    <p:sldLayoutId id="2147485141" r:id="rId9"/>
    <p:sldLayoutId id="2147485142" r:id="rId10"/>
    <p:sldLayoutId id="2147485143"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Line 5"/>
          <p:cNvSpPr>
            <a:spLocks noChangeShapeType="1"/>
          </p:cNvSpPr>
          <p:nvPr userDrawn="1"/>
        </p:nvSpPr>
        <p:spPr bwMode="auto">
          <a:xfrm>
            <a:off x="0" y="990600"/>
            <a:ext cx="8686800" cy="0"/>
          </a:xfrm>
          <a:prstGeom prst="line">
            <a:avLst/>
          </a:prstGeom>
          <a:noFill/>
          <a:ln w="28575">
            <a:solidFill>
              <a:srgbClr val="B40000"/>
            </a:solidFill>
            <a:round/>
            <a:headEnd/>
            <a:tailEnd type="oval" w="med" len="med"/>
          </a:ln>
          <a:extLst>
            <a:ext uri="{909E8E84-426E-40DD-AFC4-6F175D3DCCD1}">
              <a14:hiddenFill xmlns:a14="http://schemas.microsoft.com/office/drawing/2010/main">
                <a:noFill/>
              </a14:hiddenFill>
            </a:ext>
          </a:extLst>
        </p:spPr>
        <p:txBody>
          <a:bodyPr/>
          <a:lstStyle/>
          <a:p>
            <a:endParaRPr lang="en-US"/>
          </a:p>
        </p:txBody>
      </p:sp>
      <p:sp>
        <p:nvSpPr>
          <p:cNvPr id="3075" name="Rectangle 6"/>
          <p:cNvSpPr>
            <a:spLocks noGrp="1" noChangeArrowheads="1"/>
          </p:cNvSpPr>
          <p:nvPr>
            <p:ph type="title"/>
          </p:nvPr>
        </p:nvSpPr>
        <p:spPr bwMode="auto">
          <a:xfrm>
            <a:off x="457200" y="1524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Slide Title – Arial Bold 36 Point</a:t>
            </a:r>
          </a:p>
        </p:txBody>
      </p:sp>
      <p:sp>
        <p:nvSpPr>
          <p:cNvPr id="3076" name="Rectangle 7"/>
          <p:cNvSpPr>
            <a:spLocks noGrp="1" noChangeArrowheads="1"/>
          </p:cNvSpPr>
          <p:nvPr>
            <p:ph type="body" idx="1"/>
          </p:nvPr>
        </p:nvSpPr>
        <p:spPr bwMode="auto">
          <a:xfrm>
            <a:off x="215900" y="1219200"/>
            <a:ext cx="8686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7" name="Rectangle 10"/>
          <p:cNvSpPr>
            <a:spLocks noChangeArrowheads="1"/>
          </p:cNvSpPr>
          <p:nvPr userDrawn="1"/>
        </p:nvSpPr>
        <p:spPr bwMode="auto">
          <a:xfrm>
            <a:off x="4340225" y="6299200"/>
            <a:ext cx="400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fld id="{2AC8D81E-5ADA-6143-9699-3CD83CCF2B94}" type="slidenum">
              <a:rPr lang="en-US" sz="1400" b="1"/>
              <a:pPr/>
              <a:t>‹#›</a:t>
            </a:fld>
            <a:endParaRPr lang="en-US" sz="1400" b="1"/>
          </a:p>
        </p:txBody>
      </p:sp>
    </p:spTree>
  </p:cSld>
  <p:clrMap bg1="lt1" tx1="dk1" bg2="lt2" tx2="dk2" accent1="accent1" accent2="accent2" accent3="accent3" accent4="accent4" accent5="accent5" accent6="accent6" hlink="hlink" folHlink="folHlink"/>
  <p:sldLayoutIdLst>
    <p:sldLayoutId id="2147485144" r:id="rId1"/>
    <p:sldLayoutId id="2147485155" r:id="rId2"/>
    <p:sldLayoutId id="2147485145" r:id="rId3"/>
    <p:sldLayoutId id="2147485146" r:id="rId4"/>
    <p:sldLayoutId id="2147485147" r:id="rId5"/>
    <p:sldLayoutId id="2147485148" r:id="rId6"/>
    <p:sldLayoutId id="2147485149" r:id="rId7"/>
    <p:sldLayoutId id="2147485150" r:id="rId8"/>
    <p:sldLayoutId id="2147485151" r:id="rId9"/>
    <p:sldLayoutId id="2147485152" r:id="rId10"/>
    <p:sldLayoutId id="2147485153" r:id="rId11"/>
    <p:sldLayoutId id="2147485156" r:id="rId12"/>
  </p:sldLayoutIdLst>
  <p:hf sldNum="0" hdr="0" dt="0"/>
  <p:txStyles>
    <p:titleStyle>
      <a:lvl1pPr algn="ctr" rtl="0" eaLnBrk="0" fontAlgn="base" hangingPunct="0">
        <a:spcBef>
          <a:spcPct val="0"/>
        </a:spcBef>
        <a:spcAft>
          <a:spcPct val="0"/>
        </a:spcAft>
        <a:defRPr sz="3600" b="1">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3600" b="1">
          <a:solidFill>
            <a:schemeClr val="tx1"/>
          </a:solidFill>
          <a:latin typeface="Arial" charset="0"/>
          <a:ea typeface="ＭＳ Ｐゴシック" charset="0"/>
          <a:cs typeface="ＭＳ Ｐゴシック" charset="0"/>
        </a:defRPr>
      </a:lvl2pPr>
      <a:lvl3pPr algn="ctr" rtl="0" eaLnBrk="0" fontAlgn="base" hangingPunct="0">
        <a:spcBef>
          <a:spcPct val="0"/>
        </a:spcBef>
        <a:spcAft>
          <a:spcPct val="0"/>
        </a:spcAft>
        <a:defRPr sz="3600" b="1">
          <a:solidFill>
            <a:schemeClr val="tx1"/>
          </a:solidFill>
          <a:latin typeface="Arial" charset="0"/>
          <a:ea typeface="ＭＳ Ｐゴシック" charset="0"/>
          <a:cs typeface="ＭＳ Ｐゴシック" charset="0"/>
        </a:defRPr>
      </a:lvl3pPr>
      <a:lvl4pPr algn="ctr" rtl="0" eaLnBrk="0" fontAlgn="base" hangingPunct="0">
        <a:spcBef>
          <a:spcPct val="0"/>
        </a:spcBef>
        <a:spcAft>
          <a:spcPct val="0"/>
        </a:spcAft>
        <a:defRPr sz="3600" b="1">
          <a:solidFill>
            <a:schemeClr val="tx1"/>
          </a:solidFill>
          <a:latin typeface="Arial" charset="0"/>
          <a:ea typeface="ＭＳ Ｐゴシック" charset="0"/>
          <a:cs typeface="ＭＳ Ｐゴシック" charset="0"/>
        </a:defRPr>
      </a:lvl4pPr>
      <a:lvl5pPr algn="ctr" rtl="0" eaLnBrk="0" fontAlgn="base" hangingPunct="0">
        <a:spcBef>
          <a:spcPct val="0"/>
        </a:spcBef>
        <a:spcAft>
          <a:spcPct val="0"/>
        </a:spcAft>
        <a:defRPr sz="3600" b="1">
          <a:solidFill>
            <a:schemeClr val="tx1"/>
          </a:solidFill>
          <a:latin typeface="Arial" charset="0"/>
          <a:ea typeface="ＭＳ Ｐゴシック" charset="0"/>
          <a:cs typeface="ＭＳ Ｐゴシック" charset="0"/>
        </a:defRPr>
      </a:lvl5pPr>
      <a:lvl6pPr marL="457200" algn="ctr" rtl="0" fontAlgn="base">
        <a:spcBef>
          <a:spcPct val="0"/>
        </a:spcBef>
        <a:spcAft>
          <a:spcPct val="0"/>
        </a:spcAft>
        <a:defRPr sz="3600" b="1">
          <a:solidFill>
            <a:schemeClr val="tx1"/>
          </a:solidFill>
          <a:latin typeface="Arial" charset="0"/>
        </a:defRPr>
      </a:lvl6pPr>
      <a:lvl7pPr marL="914400" algn="ctr" rtl="0" fontAlgn="base">
        <a:spcBef>
          <a:spcPct val="0"/>
        </a:spcBef>
        <a:spcAft>
          <a:spcPct val="0"/>
        </a:spcAft>
        <a:defRPr sz="3600" b="1">
          <a:solidFill>
            <a:schemeClr val="tx1"/>
          </a:solidFill>
          <a:latin typeface="Arial" charset="0"/>
        </a:defRPr>
      </a:lvl7pPr>
      <a:lvl8pPr marL="1371600" algn="ctr" rtl="0" fontAlgn="base">
        <a:spcBef>
          <a:spcPct val="0"/>
        </a:spcBef>
        <a:spcAft>
          <a:spcPct val="0"/>
        </a:spcAft>
        <a:defRPr sz="3600" b="1">
          <a:solidFill>
            <a:schemeClr val="tx1"/>
          </a:solidFill>
          <a:latin typeface="Arial" charset="0"/>
        </a:defRPr>
      </a:lvl8pPr>
      <a:lvl9pPr marL="1828800" algn="ctr" rtl="0" fontAlgn="base">
        <a:spcBef>
          <a:spcPct val="0"/>
        </a:spcBef>
        <a:spcAft>
          <a:spcPct val="0"/>
        </a:spcAft>
        <a:defRPr sz="3600" b="1">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3.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hyperlink" Target="http://www.slac.stanford.edu/comp/net/wan-mon/tutorial.html" TargetMode="External"/><Relationship Id="rId2" Type="http://schemas.openxmlformats.org/officeDocument/2006/relationships/hyperlink" Target="http://www-iepm.slac.stanford.edu/pinger/" TargetMode="External"/><Relationship Id="rId1" Type="http://schemas.openxmlformats.org/officeDocument/2006/relationships/slideLayout" Target="../slideLayouts/slideLayout13.xml"/><Relationship Id="rId6" Type="http://schemas.openxmlformats.org/officeDocument/2006/relationships/image" Target="../media/image29.jpeg"/><Relationship Id="rId5" Type="http://schemas.openxmlformats.org/officeDocument/2006/relationships/hyperlink" Target="http://www-iepm.slac.stanford.edu/pinger/letters/invite-monitor.doc" TargetMode="External"/><Relationship Id="rId4" Type="http://schemas.openxmlformats.org/officeDocument/2006/relationships/hyperlink" Target="http://www.slac.stanford.edu/xorg/icfa/icfa-net-paper-jan15/report-jan15.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bwMode="auto">
          <a:xfrm>
            <a:off x="0" y="1143000"/>
            <a:ext cx="8963025" cy="2468563"/>
          </a:xfrm>
          <a:gradFill flip="none" rotWithShape="1">
            <a:gsLst>
              <a:gs pos="0">
                <a:schemeClr val="accent1">
                  <a:shade val="30000"/>
                  <a:satMod val="115000"/>
                </a:schemeClr>
              </a:gs>
              <a:gs pos="12000">
                <a:schemeClr val="accent1">
                  <a:shade val="67500"/>
                  <a:satMod val="115000"/>
                </a:schemeClr>
              </a:gs>
              <a:gs pos="100000">
                <a:schemeClr val="accent1">
                  <a:shade val="100000"/>
                  <a:satMod val="115000"/>
                </a:schemeClr>
              </a:gs>
            </a:gsLst>
            <a:lin ang="10800000" scaled="1"/>
            <a:tileRect/>
          </a:gradFill>
        </p:spPr>
        <p:txBody>
          <a:bodyPr vert="horz" wrap="square" lIns="91440" tIns="45720" rIns="91440" bIns="45720" numCol="1" anchor="t" anchorCtr="0" compatLnSpc="1">
            <a:prstTxWarp prst="textNoShape">
              <a:avLst/>
            </a:prstTxWarp>
          </a:bodyPr>
          <a:lstStyle/>
          <a:p>
            <a:pPr eaLnBrk="1" hangingPunct="1">
              <a:defRPr/>
            </a:pPr>
            <a:r>
              <a:rPr lang="en-US" sz="4800" b="1" dirty="0" smtClean="0">
                <a:solidFill>
                  <a:srgbClr val="FF0000"/>
                </a:solidFill>
                <a:latin typeface="Arial" charset="0"/>
                <a:cs typeface="+mj-cs"/>
              </a:rPr>
              <a:t>Worldwide Internet performance measurements using a Raspberry Pi</a:t>
            </a:r>
            <a:endParaRPr lang="en-US" sz="4800" b="1" dirty="0">
              <a:solidFill>
                <a:srgbClr val="FF0000"/>
              </a:solidFill>
              <a:latin typeface="Arial" charset="0"/>
              <a:cs typeface="+mj-cs"/>
            </a:endParaRPr>
          </a:p>
        </p:txBody>
      </p:sp>
      <p:sp>
        <p:nvSpPr>
          <p:cNvPr id="17410" name="Rectangle 3"/>
          <p:cNvSpPr>
            <a:spLocks noGrp="1" noChangeArrowheads="1"/>
          </p:cNvSpPr>
          <p:nvPr>
            <p:ph type="subTitle" idx="1"/>
          </p:nvPr>
        </p:nvSpPr>
        <p:spPr bwMode="auto">
          <a:xfrm>
            <a:off x="0" y="3733800"/>
            <a:ext cx="9144000" cy="2362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sz="2400" dirty="0" smtClean="0">
                <a:latin typeface="Arial" charset="0"/>
              </a:rPr>
              <a:t>Presented by </a:t>
            </a:r>
            <a:r>
              <a:rPr lang="en-US" sz="2400" dirty="0" err="1" smtClean="0">
                <a:latin typeface="Arial" charset="0"/>
              </a:rPr>
              <a:t>Anjum</a:t>
            </a:r>
            <a:r>
              <a:rPr lang="en-US" sz="2400" dirty="0" smtClean="0">
                <a:latin typeface="Arial" charset="0"/>
              </a:rPr>
              <a:t> </a:t>
            </a:r>
            <a:r>
              <a:rPr lang="en-US" sz="2400" dirty="0" err="1" smtClean="0">
                <a:latin typeface="Arial" charset="0"/>
              </a:rPr>
              <a:t>Naveed</a:t>
            </a:r>
            <a:r>
              <a:rPr lang="en-US" sz="2400" baseline="30000" dirty="0" err="1" smtClean="0">
                <a:latin typeface="Arial" charset="0"/>
              </a:rPr>
              <a:t>UM</a:t>
            </a:r>
            <a:r>
              <a:rPr lang="en-US" sz="2400" dirty="0" smtClean="0">
                <a:latin typeface="Arial" charset="0"/>
              </a:rPr>
              <a:t>, on behalf of:</a:t>
            </a:r>
          </a:p>
          <a:p>
            <a:pPr eaLnBrk="1" hangingPunct="1"/>
            <a:r>
              <a:rPr lang="en-US" sz="2400" dirty="0" smtClean="0">
                <a:latin typeface="Arial" charset="0"/>
              </a:rPr>
              <a:t>Les </a:t>
            </a:r>
            <a:r>
              <a:rPr lang="en-US" sz="2400" dirty="0" err="1" smtClean="0">
                <a:latin typeface="Arial" charset="0"/>
              </a:rPr>
              <a:t>Cottrell</a:t>
            </a:r>
            <a:r>
              <a:rPr lang="en-US" sz="2400" baseline="30000" dirty="0" err="1" smtClean="0">
                <a:latin typeface="Arial" charset="0"/>
              </a:rPr>
              <a:t>SLAC</a:t>
            </a:r>
            <a:r>
              <a:rPr lang="en-US" baseline="30000" dirty="0" smtClean="0">
                <a:latin typeface="Arial" charset="0"/>
              </a:rPr>
              <a:t>,</a:t>
            </a:r>
            <a:r>
              <a:rPr lang="en-US" dirty="0" smtClean="0">
                <a:latin typeface="Arial" charset="0"/>
              </a:rPr>
              <a:t> </a:t>
            </a:r>
            <a:r>
              <a:rPr lang="en-US" sz="2400" dirty="0" err="1" smtClean="0">
                <a:latin typeface="Arial" charset="0"/>
              </a:rPr>
              <a:t>Thiago</a:t>
            </a:r>
            <a:r>
              <a:rPr lang="en-US" sz="2400" dirty="0" smtClean="0">
                <a:latin typeface="Arial" charset="0"/>
              </a:rPr>
              <a:t> </a:t>
            </a:r>
            <a:r>
              <a:rPr lang="en-US" sz="2400" dirty="0" err="1" smtClean="0">
                <a:latin typeface="Arial" charset="0"/>
              </a:rPr>
              <a:t>Barbosa</a:t>
            </a:r>
            <a:r>
              <a:rPr lang="en-US" sz="2400" baseline="30000" dirty="0" err="1" smtClean="0">
                <a:latin typeface="Arial" charset="0"/>
              </a:rPr>
              <a:t>SLAC</a:t>
            </a:r>
            <a:r>
              <a:rPr lang="en-US" dirty="0" smtClean="0">
                <a:latin typeface="Arial" charset="0"/>
              </a:rPr>
              <a:t> , </a:t>
            </a:r>
            <a:r>
              <a:rPr lang="en-US" sz="2400" dirty="0" err="1" smtClean="0">
                <a:latin typeface="Arial" charset="0"/>
              </a:rPr>
              <a:t>Bebo</a:t>
            </a:r>
            <a:r>
              <a:rPr lang="en-US" sz="2400" dirty="0" smtClean="0">
                <a:latin typeface="Arial" charset="0"/>
              </a:rPr>
              <a:t> </a:t>
            </a:r>
            <a:r>
              <a:rPr lang="en-US" sz="2400" dirty="0" err="1" smtClean="0">
                <a:latin typeface="Arial" charset="0"/>
              </a:rPr>
              <a:t>White</a:t>
            </a:r>
            <a:r>
              <a:rPr lang="en-US" sz="2400" baseline="30000" dirty="0" err="1" smtClean="0">
                <a:latin typeface="Arial" charset="0"/>
              </a:rPr>
              <a:t>SLAC</a:t>
            </a:r>
            <a:r>
              <a:rPr lang="en-US" dirty="0" smtClean="0">
                <a:latin typeface="Arial" charset="0"/>
              </a:rPr>
              <a:t>, </a:t>
            </a:r>
            <a:r>
              <a:rPr lang="en-US" sz="2400" dirty="0" err="1">
                <a:latin typeface="Arial" charset="0"/>
              </a:rPr>
              <a:t>Johari</a:t>
            </a:r>
            <a:r>
              <a:rPr lang="en-US" sz="2400" dirty="0">
                <a:latin typeface="Arial" charset="0"/>
              </a:rPr>
              <a:t> </a:t>
            </a:r>
            <a:r>
              <a:rPr lang="en-US" sz="2400" dirty="0" err="1">
                <a:latin typeface="Arial" charset="0"/>
              </a:rPr>
              <a:t>Abdullah</a:t>
            </a:r>
            <a:r>
              <a:rPr lang="en-US" sz="2400" baseline="30000" dirty="0" err="1">
                <a:latin typeface="Arial" charset="0"/>
              </a:rPr>
              <a:t>UNIMAS</a:t>
            </a:r>
            <a:r>
              <a:rPr lang="en-US" sz="2400" dirty="0">
                <a:latin typeface="Arial" charset="0"/>
              </a:rPr>
              <a:t>, </a:t>
            </a:r>
            <a:r>
              <a:rPr lang="en-US" sz="2400" dirty="0" err="1">
                <a:latin typeface="Arial" charset="0"/>
              </a:rPr>
              <a:t>Topher</a:t>
            </a:r>
            <a:r>
              <a:rPr lang="en-US" sz="2400" dirty="0">
                <a:latin typeface="Arial" charset="0"/>
              </a:rPr>
              <a:t> </a:t>
            </a:r>
            <a:r>
              <a:rPr lang="en-US" sz="2400" dirty="0" smtClean="0">
                <a:latin typeface="Arial" charset="0"/>
              </a:rPr>
              <a:t>White</a:t>
            </a:r>
            <a:r>
              <a:rPr lang="en-US" dirty="0" smtClean="0">
                <a:latin typeface="Arial" charset="0"/>
              </a:rPr>
              <a:t> </a:t>
            </a:r>
            <a:r>
              <a:rPr lang="en-US" sz="2400" baseline="30000" dirty="0" err="1" smtClean="0">
                <a:latin typeface="Arial" charset="0"/>
              </a:rPr>
              <a:t>RainForest</a:t>
            </a:r>
            <a:r>
              <a:rPr lang="en-US" sz="2400" baseline="30000" dirty="0" smtClean="0">
                <a:latin typeface="Arial" charset="0"/>
              </a:rPr>
              <a:t> Connection</a:t>
            </a:r>
            <a:endParaRPr lang="en-US" sz="2400" baseline="30000" dirty="0">
              <a:latin typeface="Arial" charset="0"/>
            </a:endParaRPr>
          </a:p>
          <a:p>
            <a:pPr eaLnBrk="1" hangingPunct="1"/>
            <a:r>
              <a:rPr lang="en-US" sz="2800" dirty="0" err="1" smtClean="0">
                <a:solidFill>
                  <a:srgbClr val="0070C0"/>
                </a:solidFill>
                <a:latin typeface="Arial" charset="0"/>
              </a:rPr>
              <a:t>NetApps</a:t>
            </a:r>
            <a:r>
              <a:rPr lang="en-US" sz="2800" dirty="0" smtClean="0">
                <a:solidFill>
                  <a:srgbClr val="0070C0"/>
                </a:solidFill>
                <a:latin typeface="Arial" charset="0"/>
              </a:rPr>
              <a:t> Conference, </a:t>
            </a:r>
            <a:r>
              <a:rPr lang="en-US" sz="2800" dirty="0" err="1" smtClean="0">
                <a:solidFill>
                  <a:srgbClr val="0070C0"/>
                </a:solidFill>
                <a:latin typeface="Arial" charset="0"/>
              </a:rPr>
              <a:t>Putrajaya</a:t>
            </a:r>
            <a:r>
              <a:rPr lang="en-US" sz="2800" dirty="0" smtClean="0">
                <a:solidFill>
                  <a:srgbClr val="0070C0"/>
                </a:solidFill>
                <a:latin typeface="Arial" charset="0"/>
              </a:rPr>
              <a:t>, Malaysia </a:t>
            </a:r>
          </a:p>
          <a:p>
            <a:pPr eaLnBrk="1" hangingPunct="1"/>
            <a:r>
              <a:rPr lang="en-US" sz="2800" dirty="0" smtClean="0">
                <a:solidFill>
                  <a:srgbClr val="0070C0"/>
                </a:solidFill>
                <a:latin typeface="Arial" charset="0"/>
              </a:rPr>
              <a:t>December 1-3, 2013</a:t>
            </a:r>
            <a:endParaRPr lang="en-US" sz="2800" baseline="30000" dirty="0">
              <a:latin typeface="Arial" charset="0"/>
            </a:endParaRPr>
          </a:p>
        </p:txBody>
      </p:sp>
      <p:pic>
        <p:nvPicPr>
          <p:cNvPr id="17411" name="Picture 5" descr="Big Imag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5575" y="46038"/>
            <a:ext cx="17145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noChangeArrowheads="1"/>
          </p:cNvPicPr>
          <p:nvPr/>
        </p:nvPicPr>
        <p:blipFill>
          <a:blip r:embed="rId4" cstate="print"/>
          <a:srcRect/>
          <a:stretch>
            <a:fillRect/>
          </a:stretch>
        </p:blipFill>
        <p:spPr bwMode="auto">
          <a:xfrm>
            <a:off x="7322783" y="0"/>
            <a:ext cx="1787207" cy="914400"/>
          </a:xfrm>
          <a:prstGeom prst="rect">
            <a:avLst/>
          </a:prstGeom>
          <a:noFill/>
          <a:ln w="9525">
            <a:noFill/>
            <a:miter lim="800000"/>
            <a:headEnd/>
            <a:tailEnd/>
          </a:ln>
        </p:spPr>
      </p:pic>
      <p:pic>
        <p:nvPicPr>
          <p:cNvPr id="8" name="Picture 7" descr="Screen Shot 2014-02-23 at 1.12.21 PM.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172200" y="0"/>
            <a:ext cx="1079500" cy="1082694"/>
          </a:xfrm>
          <a:prstGeom prst="rect">
            <a:avLst/>
          </a:prstGeom>
        </p:spPr>
      </p:pic>
      <p:pic>
        <p:nvPicPr>
          <p:cNvPr id="2" name="Picture 1" descr="Screen Shot 2015-11-26 at 1.33.53 PM.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522136" y="3"/>
            <a:ext cx="2578100" cy="56633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Title 1"/>
          <p:cNvSpPr>
            <a:spLocks noGrp="1"/>
          </p:cNvSpPr>
          <p:nvPr>
            <p:ph type="title"/>
          </p:nvPr>
        </p:nvSpPr>
        <p:spPr>
          <a:xfrm>
            <a:off x="1125538" y="228600"/>
            <a:ext cx="7924800" cy="685800"/>
          </a:xfrm>
        </p:spPr>
        <p:txBody>
          <a:bodyPr/>
          <a:lstStyle/>
          <a:p>
            <a:r>
              <a:rPr lang="en-US">
                <a:latin typeface="Arial" charset="0"/>
              </a:rPr>
              <a:t>Methodology</a:t>
            </a:r>
          </a:p>
        </p:txBody>
      </p:sp>
      <p:sp>
        <p:nvSpPr>
          <p:cNvPr id="126978" name="Text Placeholder 2"/>
          <p:cNvSpPr>
            <a:spLocks noGrp="1"/>
          </p:cNvSpPr>
          <p:nvPr>
            <p:ph type="body" sz="half" idx="1"/>
          </p:nvPr>
        </p:nvSpPr>
        <p:spPr>
          <a:xfrm>
            <a:off x="0" y="914400"/>
            <a:ext cx="9144000" cy="5600700"/>
          </a:xfrm>
        </p:spPr>
        <p:txBody>
          <a:bodyPr/>
          <a:lstStyle/>
          <a:p>
            <a:r>
              <a:rPr lang="en-US" dirty="0">
                <a:latin typeface="Arial" charset="0"/>
              </a:rPr>
              <a:t>Four MAs selected in various locations</a:t>
            </a:r>
          </a:p>
          <a:p>
            <a:r>
              <a:rPr lang="en-US" dirty="0">
                <a:latin typeface="Arial" charset="0"/>
              </a:rPr>
              <a:t>Made continuous measurements between them</a:t>
            </a:r>
          </a:p>
          <a:p>
            <a:r>
              <a:rPr lang="en-US" dirty="0" smtClean="0">
                <a:latin typeface="Arial" charset="0"/>
              </a:rPr>
              <a:t>Analysis based on first 2 months’ data  </a:t>
            </a:r>
            <a:endParaRPr lang="en-US" dirty="0">
              <a:latin typeface="Arial" charset="0"/>
            </a:endParaRPr>
          </a:p>
          <a:p>
            <a:endParaRPr lang="en-US" dirty="0">
              <a:latin typeface="Arial"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940433534"/>
              </p:ext>
            </p:extLst>
          </p:nvPr>
        </p:nvGraphicFramePr>
        <p:xfrm>
          <a:off x="22776" y="2639025"/>
          <a:ext cx="9144000" cy="4114810"/>
        </p:xfrm>
        <a:graphic>
          <a:graphicData uri="http://schemas.openxmlformats.org/drawingml/2006/table">
            <a:tbl>
              <a:tblPr firstRow="1" bandRow="1">
                <a:tableStyleId>{5C22544A-7EE6-4342-B048-85BDC9FD1C3A}</a:tableStyleId>
              </a:tblPr>
              <a:tblGrid>
                <a:gridCol w="1676400"/>
                <a:gridCol w="2971800"/>
                <a:gridCol w="2872099"/>
                <a:gridCol w="1623701"/>
              </a:tblGrid>
              <a:tr h="766921">
                <a:tc>
                  <a:txBody>
                    <a:bodyPr/>
                    <a:lstStyle/>
                    <a:p>
                      <a:r>
                        <a:rPr lang="en-US" sz="2400" dirty="0" smtClean="0">
                          <a:solidFill>
                            <a:srgbClr val="FF0000"/>
                          </a:solidFill>
                        </a:rPr>
                        <a:t>Abbrev-</a:t>
                      </a:r>
                      <a:r>
                        <a:rPr lang="en-US" sz="2400" dirty="0" err="1" smtClean="0">
                          <a:solidFill>
                            <a:srgbClr val="FF0000"/>
                          </a:solidFill>
                        </a:rPr>
                        <a:t>iation</a:t>
                      </a:r>
                      <a:endParaRPr lang="en-US" sz="2400" dirty="0">
                        <a:solidFill>
                          <a:srgbClr val="FF0000"/>
                        </a:solidFill>
                      </a:endParaRPr>
                    </a:p>
                  </a:txBody>
                  <a:tcPr marT="45721" marB="45721"/>
                </a:tc>
                <a:tc>
                  <a:txBody>
                    <a:bodyPr/>
                    <a:lstStyle/>
                    <a:p>
                      <a:r>
                        <a:rPr lang="en-US" sz="2400" dirty="0" smtClean="0">
                          <a:solidFill>
                            <a:srgbClr val="FF0000"/>
                          </a:solidFill>
                        </a:rPr>
                        <a:t>Location</a:t>
                      </a:r>
                      <a:endParaRPr lang="en-US" sz="2400" dirty="0">
                        <a:solidFill>
                          <a:srgbClr val="FF0000"/>
                        </a:solidFill>
                      </a:endParaRPr>
                    </a:p>
                  </a:txBody>
                  <a:tcPr marT="45721" marB="45721"/>
                </a:tc>
                <a:tc>
                  <a:txBody>
                    <a:bodyPr/>
                    <a:lstStyle/>
                    <a:p>
                      <a:r>
                        <a:rPr lang="en-US" sz="2400" dirty="0" smtClean="0">
                          <a:solidFill>
                            <a:srgbClr val="FF0000"/>
                          </a:solidFill>
                        </a:rPr>
                        <a:t>Great circle distance to SLAC </a:t>
                      </a:r>
                      <a:endParaRPr lang="en-US" sz="2400" dirty="0">
                        <a:solidFill>
                          <a:srgbClr val="FF0000"/>
                        </a:solidFill>
                      </a:endParaRPr>
                    </a:p>
                  </a:txBody>
                  <a:tcPr marT="45721" marB="45721"/>
                </a:tc>
                <a:tc>
                  <a:txBody>
                    <a:bodyPr/>
                    <a:lstStyle/>
                    <a:p>
                      <a:r>
                        <a:rPr lang="en-US" sz="2400" dirty="0" smtClean="0">
                          <a:solidFill>
                            <a:srgbClr val="FF0000"/>
                          </a:solidFill>
                        </a:rPr>
                        <a:t>Min  RTT </a:t>
                      </a:r>
                      <a:endParaRPr lang="en-US" sz="2400" dirty="0">
                        <a:solidFill>
                          <a:srgbClr val="FF0000"/>
                        </a:solidFill>
                      </a:endParaRPr>
                    </a:p>
                  </a:txBody>
                  <a:tcPr marT="45721" marB="45721"/>
                </a:tc>
              </a:tr>
              <a:tr h="766921">
                <a:tc>
                  <a:txBody>
                    <a:bodyPr/>
                    <a:lstStyle/>
                    <a:p>
                      <a:r>
                        <a:rPr lang="en-US" sz="2400" dirty="0" smtClean="0"/>
                        <a:t>Raspberry</a:t>
                      </a:r>
                      <a:endParaRPr lang="en-US" sz="2400" dirty="0"/>
                    </a:p>
                  </a:txBody>
                  <a:tcPr marT="45721" marB="45721"/>
                </a:tc>
                <a:tc>
                  <a:txBody>
                    <a:bodyPr/>
                    <a:lstStyle/>
                    <a:p>
                      <a:r>
                        <a:rPr lang="en-US" sz="2400" dirty="0" smtClean="0"/>
                        <a:t>SLAC, Menlo Park,</a:t>
                      </a:r>
                      <a:r>
                        <a:rPr lang="en-US" sz="2400" baseline="0" dirty="0" smtClean="0"/>
                        <a:t> California, USA</a:t>
                      </a:r>
                      <a:endParaRPr lang="en-US" sz="2400" dirty="0"/>
                    </a:p>
                  </a:txBody>
                  <a:tcPr marT="45721" marB="45721"/>
                </a:tc>
                <a:tc>
                  <a:txBody>
                    <a:bodyPr/>
                    <a:lstStyle/>
                    <a:p>
                      <a:r>
                        <a:rPr lang="en-US" sz="2400" dirty="0" smtClean="0"/>
                        <a:t>0 km</a:t>
                      </a:r>
                      <a:endParaRPr lang="en-US" sz="2400" dirty="0"/>
                    </a:p>
                  </a:txBody>
                  <a:tcPr marT="45721" marB="45721"/>
                </a:tc>
                <a:tc>
                  <a:txBody>
                    <a:bodyPr/>
                    <a:lstStyle/>
                    <a:p>
                      <a:r>
                        <a:rPr lang="en-US" sz="2400" dirty="0" smtClean="0"/>
                        <a:t>0.0003</a:t>
                      </a:r>
                      <a:r>
                        <a:rPr lang="en-US" sz="2400" baseline="0" dirty="0" smtClean="0"/>
                        <a:t> </a:t>
                      </a:r>
                      <a:r>
                        <a:rPr lang="en-US" sz="2400" baseline="0" dirty="0" err="1" smtClean="0"/>
                        <a:t>ms</a:t>
                      </a:r>
                      <a:endParaRPr lang="en-US" sz="2400" dirty="0"/>
                    </a:p>
                  </a:txBody>
                  <a:tcPr marT="45721" marB="45721"/>
                </a:tc>
              </a:tr>
              <a:tr h="766921">
                <a:tc>
                  <a:txBody>
                    <a:bodyPr/>
                    <a:lstStyle/>
                    <a:p>
                      <a:r>
                        <a:rPr lang="en-US" sz="2400" dirty="0" smtClean="0"/>
                        <a:t>Dell</a:t>
                      </a:r>
                      <a:endParaRPr lang="en-US" sz="2400" dirty="0"/>
                    </a:p>
                  </a:txBody>
                  <a:tcPr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SLAC, Menlo Park,</a:t>
                      </a:r>
                      <a:r>
                        <a:rPr lang="en-US" sz="2400" baseline="0" dirty="0" smtClean="0"/>
                        <a:t> California, USA</a:t>
                      </a:r>
                      <a:endParaRPr lang="en-US" sz="2400" dirty="0" smtClean="0"/>
                    </a:p>
                  </a:txBody>
                  <a:tcPr marT="45721" marB="45721"/>
                </a:tc>
                <a:tc>
                  <a:txBody>
                    <a:bodyPr/>
                    <a:lstStyle/>
                    <a:p>
                      <a:r>
                        <a:rPr lang="en-US" sz="2400" dirty="0" smtClean="0"/>
                        <a:t>0 km</a:t>
                      </a:r>
                      <a:endParaRPr lang="en-US" sz="2400" dirty="0"/>
                    </a:p>
                  </a:txBody>
                  <a:tcPr marT="45721" marB="45721"/>
                </a:tc>
                <a:tc>
                  <a:txBody>
                    <a:bodyPr/>
                    <a:lstStyle/>
                    <a:p>
                      <a:r>
                        <a:rPr lang="en-US" sz="2400" dirty="0" smtClean="0"/>
                        <a:t>0.0003 </a:t>
                      </a:r>
                      <a:r>
                        <a:rPr lang="en-US" sz="2400" dirty="0" err="1" smtClean="0"/>
                        <a:t>ms</a:t>
                      </a:r>
                      <a:endParaRPr lang="en-US" sz="2400" dirty="0"/>
                    </a:p>
                  </a:txBody>
                  <a:tcPr marT="45721" marB="45721"/>
                </a:tc>
              </a:tr>
              <a:tr h="530945">
                <a:tc>
                  <a:txBody>
                    <a:bodyPr/>
                    <a:lstStyle/>
                    <a:p>
                      <a:r>
                        <a:rPr lang="en-US" sz="2400" dirty="0" smtClean="0"/>
                        <a:t>TRIUMF</a:t>
                      </a:r>
                      <a:endParaRPr lang="en-US" sz="2400" dirty="0"/>
                    </a:p>
                  </a:txBody>
                  <a:tcPr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TRIUMF, Vancouver, Canada</a:t>
                      </a:r>
                      <a:endParaRPr lang="en-US" sz="2400" dirty="0"/>
                    </a:p>
                  </a:txBody>
                  <a:tcPr marT="45721" marB="45721"/>
                </a:tc>
                <a:tc>
                  <a:txBody>
                    <a:bodyPr/>
                    <a:lstStyle/>
                    <a:p>
                      <a:r>
                        <a:rPr lang="en-US" sz="2400" dirty="0" smtClean="0"/>
                        <a:t>1320 km</a:t>
                      </a:r>
                      <a:endParaRPr lang="en-US" sz="2400" dirty="0"/>
                    </a:p>
                  </a:txBody>
                  <a:tcPr marT="45721" marB="45721"/>
                </a:tc>
                <a:tc>
                  <a:txBody>
                    <a:bodyPr/>
                    <a:lstStyle/>
                    <a:p>
                      <a:r>
                        <a:rPr lang="en-US" sz="2400" dirty="0" smtClean="0"/>
                        <a:t>22 </a:t>
                      </a:r>
                      <a:r>
                        <a:rPr lang="en-US" sz="2400" dirty="0" err="1" smtClean="0"/>
                        <a:t>ms</a:t>
                      </a:r>
                      <a:endParaRPr lang="en-US" sz="2400" dirty="0"/>
                    </a:p>
                  </a:txBody>
                  <a:tcPr marT="45721" marB="45721"/>
                </a:tc>
              </a:tr>
              <a:tr h="530945">
                <a:tc>
                  <a:txBody>
                    <a:bodyPr/>
                    <a:lstStyle/>
                    <a:p>
                      <a:r>
                        <a:rPr lang="en-US" sz="2400" dirty="0" smtClean="0"/>
                        <a:t>CERN</a:t>
                      </a:r>
                      <a:endParaRPr lang="en-US" sz="2400" dirty="0"/>
                    </a:p>
                  </a:txBody>
                  <a:tcPr marT="45721" marB="4572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CERN,</a:t>
                      </a:r>
                      <a:r>
                        <a:rPr lang="en-US" sz="2400" baseline="0" dirty="0" smtClean="0"/>
                        <a:t> Geneva, Switzerland</a:t>
                      </a:r>
                      <a:endParaRPr lang="en-US" sz="2400" dirty="0" smtClean="0"/>
                    </a:p>
                  </a:txBody>
                  <a:tcPr marT="45721" marB="45721"/>
                </a:tc>
                <a:tc>
                  <a:txBody>
                    <a:bodyPr/>
                    <a:lstStyle/>
                    <a:p>
                      <a:r>
                        <a:rPr lang="en-US" sz="2400" dirty="0" smtClean="0"/>
                        <a:t>9391 km</a:t>
                      </a:r>
                      <a:endParaRPr lang="en-US" sz="2400" dirty="0"/>
                    </a:p>
                  </a:txBody>
                  <a:tcPr marT="45721" marB="45721"/>
                </a:tc>
                <a:tc>
                  <a:txBody>
                    <a:bodyPr/>
                    <a:lstStyle/>
                    <a:p>
                      <a:r>
                        <a:rPr lang="en-US" sz="2400" dirty="0" smtClean="0"/>
                        <a:t>150 </a:t>
                      </a:r>
                      <a:r>
                        <a:rPr lang="en-US" sz="2400" dirty="0" err="1" smtClean="0"/>
                        <a:t>ms</a:t>
                      </a:r>
                      <a:endParaRPr lang="en-US" sz="2400" dirty="0"/>
                    </a:p>
                  </a:txBody>
                  <a:tcPr marT="45721" marB="45721"/>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Title 1"/>
          <p:cNvSpPr>
            <a:spLocks noGrp="1"/>
          </p:cNvSpPr>
          <p:nvPr>
            <p:ph type="title"/>
          </p:nvPr>
        </p:nvSpPr>
        <p:spPr>
          <a:xfrm>
            <a:off x="1125538" y="228600"/>
            <a:ext cx="7924800" cy="685800"/>
          </a:xfrm>
        </p:spPr>
        <p:txBody>
          <a:bodyPr/>
          <a:lstStyle/>
          <a:p>
            <a:r>
              <a:rPr lang="en-US" dirty="0" smtClean="0">
                <a:latin typeface="Arial" charset="0"/>
              </a:rPr>
              <a:t>Caveat</a:t>
            </a:r>
            <a:endParaRPr lang="en-US" dirty="0">
              <a:latin typeface="Arial" charset="0"/>
            </a:endParaRPr>
          </a:p>
        </p:txBody>
      </p:sp>
      <p:sp>
        <p:nvSpPr>
          <p:cNvPr id="128002" name="Text Placeholder 2"/>
          <p:cNvSpPr>
            <a:spLocks noGrp="1"/>
          </p:cNvSpPr>
          <p:nvPr>
            <p:ph type="body" sz="half" idx="1"/>
          </p:nvPr>
        </p:nvSpPr>
        <p:spPr>
          <a:xfrm>
            <a:off x="228600" y="1182688"/>
            <a:ext cx="8915400" cy="5332412"/>
          </a:xfrm>
        </p:spPr>
        <p:txBody>
          <a:bodyPr/>
          <a:lstStyle/>
          <a:p>
            <a:r>
              <a:rPr lang="en-US" dirty="0">
                <a:latin typeface="Arial" charset="0"/>
              </a:rPr>
              <a:t>Measurements not synchronized in time</a:t>
            </a:r>
          </a:p>
          <a:p>
            <a:pPr lvl="1"/>
            <a:r>
              <a:rPr lang="en-US" dirty="0">
                <a:latin typeface="Arial" charset="0"/>
              </a:rPr>
              <a:t>E.g. Timestamps for </a:t>
            </a:r>
            <a:r>
              <a:rPr lang="en-US" b="1" dirty="0">
                <a:latin typeface="Arial" charset="0"/>
              </a:rPr>
              <a:t>Raspberry</a:t>
            </a:r>
            <a:r>
              <a:rPr lang="en-US" dirty="0">
                <a:latin typeface="Arial" charset="0"/>
              </a:rPr>
              <a:t> to TRIUMF are 8 </a:t>
            </a:r>
            <a:r>
              <a:rPr lang="en-US" dirty="0" err="1">
                <a:latin typeface="Arial" charset="0"/>
              </a:rPr>
              <a:t>mins</a:t>
            </a:r>
            <a:r>
              <a:rPr lang="en-US" dirty="0">
                <a:latin typeface="Arial" charset="0"/>
              </a:rPr>
              <a:t> different from </a:t>
            </a:r>
            <a:r>
              <a:rPr lang="en-US" b="1" dirty="0" smtClean="0">
                <a:latin typeface="Arial" charset="0"/>
              </a:rPr>
              <a:t>Dell</a:t>
            </a:r>
            <a:r>
              <a:rPr lang="en-US" dirty="0" smtClean="0">
                <a:latin typeface="Arial" charset="0"/>
              </a:rPr>
              <a:t> </a:t>
            </a:r>
            <a:r>
              <a:rPr lang="en-US" dirty="0">
                <a:latin typeface="Arial" charset="0"/>
              </a:rPr>
              <a:t>to TRIUMF</a:t>
            </a:r>
          </a:p>
          <a:p>
            <a:pPr lvl="1"/>
            <a:r>
              <a:rPr lang="en-US" dirty="0">
                <a:latin typeface="Arial" charset="0"/>
              </a:rPr>
              <a:t>So direct comparison not possible</a:t>
            </a:r>
          </a:p>
          <a:p>
            <a:pPr lvl="1"/>
            <a:r>
              <a:rPr lang="en-US" dirty="0">
                <a:latin typeface="Arial" charset="0"/>
              </a:rPr>
              <a:t>Have to check statistical differences</a:t>
            </a:r>
          </a:p>
          <a:p>
            <a:r>
              <a:rPr lang="en-US" dirty="0" smtClean="0">
                <a:latin typeface="Arial" charset="0"/>
              </a:rPr>
              <a:t>Calculated </a:t>
            </a:r>
            <a:r>
              <a:rPr lang="en-US" dirty="0">
                <a:latin typeface="Arial" charset="0"/>
              </a:rPr>
              <a:t>the statistical errors in the </a:t>
            </a:r>
            <a:r>
              <a:rPr lang="en-US" dirty="0" smtClean="0">
                <a:latin typeface="Arial" charset="0"/>
              </a:rPr>
              <a:t>measurements</a:t>
            </a:r>
          </a:p>
          <a:p>
            <a:pPr lvl="1"/>
            <a:r>
              <a:rPr lang="en-US" dirty="0" smtClean="0">
                <a:latin typeface="Arial" charset="0"/>
              </a:rPr>
              <a:t>So can use statistical tests for probability of differences when comparing results</a:t>
            </a:r>
          </a:p>
          <a:p>
            <a:pPr lvl="1"/>
            <a:r>
              <a:rPr lang="en-US" dirty="0" smtClean="0">
                <a:latin typeface="Arial" charset="0"/>
              </a:rPr>
              <a:t>Used Inter Quartile Range (IQR)  to derive errors</a:t>
            </a:r>
            <a:endParaRPr lang="en-US" dirty="0">
              <a:latin typeface="Arial"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50" y="152400"/>
            <a:ext cx="9144000" cy="762000"/>
          </a:xfrm>
        </p:spPr>
        <p:txBody>
          <a:bodyPr/>
          <a:lstStyle/>
          <a:p>
            <a:pPr>
              <a:defRPr/>
            </a:pPr>
            <a:r>
              <a:rPr lang="en-US" dirty="0" smtClean="0">
                <a:ea typeface="+mj-ea"/>
                <a:cs typeface="+mj-cs"/>
              </a:rPr>
              <a:t>Average Round Trip Times (RTT)</a:t>
            </a:r>
            <a:endParaRPr lang="en-US" dirty="0">
              <a:ea typeface="+mj-ea"/>
              <a:cs typeface="+mj-cs"/>
            </a:endParaRPr>
          </a:p>
        </p:txBody>
      </p:sp>
      <p:sp>
        <p:nvSpPr>
          <p:cNvPr id="23554" name="Content Placeholder 2"/>
          <p:cNvSpPr>
            <a:spLocks noGrp="1"/>
          </p:cNvSpPr>
          <p:nvPr>
            <p:ph idx="1"/>
          </p:nvPr>
        </p:nvSpPr>
        <p:spPr>
          <a:xfrm>
            <a:off x="1588" y="914400"/>
            <a:ext cx="9144000" cy="5486400"/>
          </a:xfrm>
        </p:spPr>
        <p:txBody>
          <a:bodyPr/>
          <a:lstStyle/>
          <a:p>
            <a:r>
              <a:rPr lang="en-US" dirty="0">
                <a:latin typeface="Arial" charset="0"/>
              </a:rPr>
              <a:t>	</a:t>
            </a:r>
          </a:p>
        </p:txBody>
      </p:sp>
      <p:pic>
        <p:nvPicPr>
          <p:cNvPr id="3" name="Picture 2" descr="Screen Shot 2015-11-23 at 1.27.12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874389" y="1352610"/>
            <a:ext cx="6146800" cy="3873500"/>
          </a:xfrm>
          <a:prstGeom prst="rect">
            <a:avLst/>
          </a:prstGeom>
        </p:spPr>
      </p:pic>
      <p:sp>
        <p:nvSpPr>
          <p:cNvPr id="4" name="TextBox 3"/>
          <p:cNvSpPr txBox="1"/>
          <p:nvPr/>
        </p:nvSpPr>
        <p:spPr>
          <a:xfrm>
            <a:off x="1568495" y="971610"/>
            <a:ext cx="7016514" cy="461665"/>
          </a:xfrm>
          <a:prstGeom prst="rect">
            <a:avLst/>
          </a:prstGeom>
          <a:noFill/>
        </p:spPr>
        <p:txBody>
          <a:bodyPr wrap="none" rtlCol="0">
            <a:spAutoFit/>
          </a:bodyPr>
          <a:lstStyle/>
          <a:p>
            <a:r>
              <a:rPr lang="en-US" sz="2400" dirty="0" smtClean="0"/>
              <a:t>Average RTT from Dell and Raspberry to TRIUMF</a:t>
            </a:r>
            <a:endParaRPr lang="en-US" sz="2400" dirty="0"/>
          </a:p>
        </p:txBody>
      </p:sp>
      <p:sp>
        <p:nvSpPr>
          <p:cNvPr id="5" name="TextBox 4"/>
          <p:cNvSpPr txBox="1"/>
          <p:nvPr/>
        </p:nvSpPr>
        <p:spPr>
          <a:xfrm>
            <a:off x="8046589" y="1352610"/>
            <a:ext cx="775047" cy="369332"/>
          </a:xfrm>
          <a:prstGeom prst="rect">
            <a:avLst/>
          </a:prstGeom>
          <a:noFill/>
        </p:spPr>
        <p:txBody>
          <a:bodyPr wrap="none" rtlCol="0">
            <a:spAutoFit/>
          </a:bodyPr>
          <a:lstStyle/>
          <a:p>
            <a:r>
              <a:rPr lang="en-US" dirty="0" smtClean="0"/>
              <a:t>100%</a:t>
            </a:r>
            <a:endParaRPr lang="en-US" dirty="0"/>
          </a:p>
        </p:txBody>
      </p:sp>
      <p:sp>
        <p:nvSpPr>
          <p:cNvPr id="8" name="TextBox 7"/>
          <p:cNvSpPr txBox="1"/>
          <p:nvPr/>
        </p:nvSpPr>
        <p:spPr>
          <a:xfrm>
            <a:off x="8122789" y="3105210"/>
            <a:ext cx="646669" cy="369332"/>
          </a:xfrm>
          <a:prstGeom prst="rect">
            <a:avLst/>
          </a:prstGeom>
          <a:noFill/>
        </p:spPr>
        <p:txBody>
          <a:bodyPr wrap="none" rtlCol="0">
            <a:spAutoFit/>
          </a:bodyPr>
          <a:lstStyle/>
          <a:p>
            <a:r>
              <a:rPr lang="en-US" dirty="0" smtClean="0"/>
              <a:t>50%</a:t>
            </a:r>
            <a:endParaRPr lang="en-US" dirty="0"/>
          </a:p>
        </p:txBody>
      </p:sp>
      <p:sp>
        <p:nvSpPr>
          <p:cNvPr id="9" name="TextBox 8"/>
          <p:cNvSpPr txBox="1"/>
          <p:nvPr/>
        </p:nvSpPr>
        <p:spPr>
          <a:xfrm>
            <a:off x="8198989" y="4857810"/>
            <a:ext cx="518291" cy="369332"/>
          </a:xfrm>
          <a:prstGeom prst="rect">
            <a:avLst/>
          </a:prstGeom>
          <a:noFill/>
        </p:spPr>
        <p:txBody>
          <a:bodyPr wrap="none" rtlCol="0">
            <a:spAutoFit/>
          </a:bodyPr>
          <a:lstStyle/>
          <a:p>
            <a:r>
              <a:rPr lang="en-US" dirty="0" smtClean="0"/>
              <a:t>0%</a:t>
            </a:r>
            <a:endParaRPr lang="en-US" dirty="0"/>
          </a:p>
        </p:txBody>
      </p:sp>
      <p:sp>
        <p:nvSpPr>
          <p:cNvPr id="6" name="TextBox 5"/>
          <p:cNvSpPr txBox="1"/>
          <p:nvPr/>
        </p:nvSpPr>
        <p:spPr>
          <a:xfrm rot="16200000">
            <a:off x="7246893" y="3045124"/>
            <a:ext cx="3242407" cy="461665"/>
          </a:xfrm>
          <a:prstGeom prst="rect">
            <a:avLst/>
          </a:prstGeom>
          <a:noFill/>
        </p:spPr>
        <p:txBody>
          <a:bodyPr wrap="none" rtlCol="0">
            <a:spAutoFit/>
          </a:bodyPr>
          <a:lstStyle/>
          <a:p>
            <a:r>
              <a:rPr lang="en-US" sz="2400" dirty="0" smtClean="0"/>
              <a:t>Cumulative</a:t>
            </a:r>
            <a:r>
              <a:rPr lang="en-US" dirty="0" smtClean="0"/>
              <a:t> </a:t>
            </a:r>
            <a:r>
              <a:rPr lang="en-US" sz="2400" dirty="0" smtClean="0"/>
              <a:t>Frequency</a:t>
            </a:r>
            <a:endParaRPr lang="en-US" sz="2400" dirty="0"/>
          </a:p>
        </p:txBody>
      </p:sp>
      <p:sp>
        <p:nvSpPr>
          <p:cNvPr id="11" name="TextBox 10"/>
          <p:cNvSpPr txBox="1"/>
          <p:nvPr/>
        </p:nvSpPr>
        <p:spPr>
          <a:xfrm>
            <a:off x="1721989" y="5156280"/>
            <a:ext cx="441422" cy="369332"/>
          </a:xfrm>
          <a:prstGeom prst="rect">
            <a:avLst/>
          </a:prstGeom>
          <a:noFill/>
        </p:spPr>
        <p:txBody>
          <a:bodyPr wrap="none" rtlCol="0">
            <a:spAutoFit/>
          </a:bodyPr>
          <a:lstStyle/>
          <a:p>
            <a:r>
              <a:rPr lang="en-US" dirty="0" smtClean="0"/>
              <a:t>22</a:t>
            </a:r>
            <a:endParaRPr lang="en-US" dirty="0"/>
          </a:p>
        </p:txBody>
      </p:sp>
      <p:sp>
        <p:nvSpPr>
          <p:cNvPr id="12" name="TextBox 11"/>
          <p:cNvSpPr txBox="1"/>
          <p:nvPr/>
        </p:nvSpPr>
        <p:spPr>
          <a:xfrm flipH="1">
            <a:off x="3698449" y="5103538"/>
            <a:ext cx="625378" cy="369332"/>
          </a:xfrm>
          <a:prstGeom prst="rect">
            <a:avLst/>
          </a:prstGeom>
          <a:noFill/>
        </p:spPr>
        <p:txBody>
          <a:bodyPr wrap="square" rtlCol="0">
            <a:spAutoFit/>
          </a:bodyPr>
          <a:lstStyle/>
          <a:p>
            <a:r>
              <a:rPr lang="en-US" dirty="0" smtClean="0"/>
              <a:t>23</a:t>
            </a:r>
            <a:endParaRPr lang="en-US" dirty="0"/>
          </a:p>
        </p:txBody>
      </p:sp>
      <p:sp>
        <p:nvSpPr>
          <p:cNvPr id="13" name="TextBox 12"/>
          <p:cNvSpPr txBox="1"/>
          <p:nvPr/>
        </p:nvSpPr>
        <p:spPr>
          <a:xfrm flipH="1">
            <a:off x="5512483" y="5080332"/>
            <a:ext cx="625378" cy="369332"/>
          </a:xfrm>
          <a:prstGeom prst="rect">
            <a:avLst/>
          </a:prstGeom>
          <a:noFill/>
        </p:spPr>
        <p:txBody>
          <a:bodyPr wrap="square" rtlCol="0">
            <a:spAutoFit/>
          </a:bodyPr>
          <a:lstStyle/>
          <a:p>
            <a:r>
              <a:rPr lang="en-US" dirty="0" smtClean="0"/>
              <a:t>24</a:t>
            </a:r>
            <a:endParaRPr lang="en-US" dirty="0"/>
          </a:p>
        </p:txBody>
      </p:sp>
      <p:sp>
        <p:nvSpPr>
          <p:cNvPr id="14" name="TextBox 13"/>
          <p:cNvSpPr txBox="1"/>
          <p:nvPr/>
        </p:nvSpPr>
        <p:spPr>
          <a:xfrm flipH="1">
            <a:off x="7589389" y="5074002"/>
            <a:ext cx="625378" cy="369332"/>
          </a:xfrm>
          <a:prstGeom prst="rect">
            <a:avLst/>
          </a:prstGeom>
          <a:noFill/>
        </p:spPr>
        <p:txBody>
          <a:bodyPr wrap="square" rtlCol="0">
            <a:spAutoFit/>
          </a:bodyPr>
          <a:lstStyle/>
          <a:p>
            <a:r>
              <a:rPr lang="en-US" dirty="0" smtClean="0"/>
              <a:t>25</a:t>
            </a:r>
            <a:endParaRPr lang="en-US" dirty="0"/>
          </a:p>
        </p:txBody>
      </p:sp>
      <p:sp>
        <p:nvSpPr>
          <p:cNvPr id="7" name="TextBox 6"/>
          <p:cNvSpPr txBox="1"/>
          <p:nvPr/>
        </p:nvSpPr>
        <p:spPr>
          <a:xfrm>
            <a:off x="4465189" y="5306400"/>
            <a:ext cx="1353105" cy="461665"/>
          </a:xfrm>
          <a:prstGeom prst="rect">
            <a:avLst/>
          </a:prstGeom>
          <a:noFill/>
        </p:spPr>
        <p:txBody>
          <a:bodyPr wrap="none" rtlCol="0">
            <a:spAutoFit/>
          </a:bodyPr>
          <a:lstStyle/>
          <a:p>
            <a:r>
              <a:rPr lang="en-US" sz="2400" dirty="0" smtClean="0"/>
              <a:t>RTT </a:t>
            </a:r>
            <a:r>
              <a:rPr lang="en-US" sz="2400" dirty="0" err="1" smtClean="0"/>
              <a:t>ms.</a:t>
            </a:r>
            <a:endParaRPr lang="en-US" sz="2400" dirty="0"/>
          </a:p>
        </p:txBody>
      </p:sp>
      <p:sp>
        <p:nvSpPr>
          <p:cNvPr id="16" name="TextBox 15"/>
          <p:cNvSpPr txBox="1"/>
          <p:nvPr/>
        </p:nvSpPr>
        <p:spPr>
          <a:xfrm>
            <a:off x="1398166" y="1686750"/>
            <a:ext cx="569800" cy="369332"/>
          </a:xfrm>
          <a:prstGeom prst="rect">
            <a:avLst/>
          </a:prstGeom>
          <a:noFill/>
        </p:spPr>
        <p:txBody>
          <a:bodyPr wrap="none" rtlCol="0">
            <a:spAutoFit/>
          </a:bodyPr>
          <a:lstStyle/>
          <a:p>
            <a:r>
              <a:rPr lang="en-US" dirty="0" smtClean="0"/>
              <a:t>400</a:t>
            </a:r>
            <a:endParaRPr lang="en-US" dirty="0"/>
          </a:p>
        </p:txBody>
      </p:sp>
      <p:sp>
        <p:nvSpPr>
          <p:cNvPr id="17" name="TextBox 16"/>
          <p:cNvSpPr txBox="1"/>
          <p:nvPr/>
        </p:nvSpPr>
        <p:spPr>
          <a:xfrm>
            <a:off x="1400462" y="2477640"/>
            <a:ext cx="569800" cy="369332"/>
          </a:xfrm>
          <a:prstGeom prst="rect">
            <a:avLst/>
          </a:prstGeom>
          <a:noFill/>
        </p:spPr>
        <p:txBody>
          <a:bodyPr wrap="none" rtlCol="0">
            <a:spAutoFit/>
          </a:bodyPr>
          <a:lstStyle/>
          <a:p>
            <a:r>
              <a:rPr lang="en-US" dirty="0"/>
              <a:t>3</a:t>
            </a:r>
            <a:r>
              <a:rPr lang="en-US" dirty="0" smtClean="0"/>
              <a:t>00</a:t>
            </a:r>
            <a:endParaRPr lang="en-US" dirty="0"/>
          </a:p>
        </p:txBody>
      </p:sp>
      <p:sp>
        <p:nvSpPr>
          <p:cNvPr id="18" name="TextBox 17"/>
          <p:cNvSpPr txBox="1"/>
          <p:nvPr/>
        </p:nvSpPr>
        <p:spPr>
          <a:xfrm>
            <a:off x="1432589" y="3257610"/>
            <a:ext cx="569800" cy="369332"/>
          </a:xfrm>
          <a:prstGeom prst="rect">
            <a:avLst/>
          </a:prstGeom>
          <a:noFill/>
        </p:spPr>
        <p:txBody>
          <a:bodyPr wrap="none" rtlCol="0">
            <a:spAutoFit/>
          </a:bodyPr>
          <a:lstStyle/>
          <a:p>
            <a:r>
              <a:rPr lang="en-US" dirty="0" smtClean="0"/>
              <a:t>200</a:t>
            </a:r>
            <a:endParaRPr lang="en-US" dirty="0"/>
          </a:p>
        </p:txBody>
      </p:sp>
      <p:sp>
        <p:nvSpPr>
          <p:cNvPr id="19" name="TextBox 18"/>
          <p:cNvSpPr txBox="1"/>
          <p:nvPr/>
        </p:nvSpPr>
        <p:spPr>
          <a:xfrm>
            <a:off x="1440679" y="4102650"/>
            <a:ext cx="569800" cy="369332"/>
          </a:xfrm>
          <a:prstGeom prst="rect">
            <a:avLst/>
          </a:prstGeom>
          <a:noFill/>
        </p:spPr>
        <p:txBody>
          <a:bodyPr wrap="none" rtlCol="0">
            <a:spAutoFit/>
          </a:bodyPr>
          <a:lstStyle/>
          <a:p>
            <a:r>
              <a:rPr lang="en-US" dirty="0"/>
              <a:t>1</a:t>
            </a:r>
            <a:r>
              <a:rPr lang="en-US" dirty="0" smtClean="0"/>
              <a:t>00</a:t>
            </a:r>
            <a:endParaRPr lang="en-US" dirty="0"/>
          </a:p>
        </p:txBody>
      </p:sp>
      <p:sp>
        <p:nvSpPr>
          <p:cNvPr id="20" name="TextBox 19"/>
          <p:cNvSpPr txBox="1"/>
          <p:nvPr/>
        </p:nvSpPr>
        <p:spPr>
          <a:xfrm rot="16200000">
            <a:off x="293192" y="2902180"/>
            <a:ext cx="1702923" cy="461665"/>
          </a:xfrm>
          <a:prstGeom prst="rect">
            <a:avLst/>
          </a:prstGeom>
          <a:noFill/>
        </p:spPr>
        <p:txBody>
          <a:bodyPr wrap="none" rtlCol="0">
            <a:spAutoFit/>
          </a:bodyPr>
          <a:lstStyle/>
          <a:p>
            <a:r>
              <a:rPr lang="en-US" dirty="0" smtClean="0"/>
              <a:t> </a:t>
            </a:r>
            <a:r>
              <a:rPr lang="en-US" sz="2400" dirty="0" smtClean="0"/>
              <a:t>Frequency</a:t>
            </a:r>
            <a:endParaRPr lang="en-US" sz="2400" dirty="0"/>
          </a:p>
        </p:txBody>
      </p:sp>
      <p:pic>
        <p:nvPicPr>
          <p:cNvPr id="10" name="Picture 9" descr="Screen Shot 2015-11-23 at 2.24.39 PM.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67477" y="1992477"/>
            <a:ext cx="745206" cy="787190"/>
          </a:xfrm>
          <a:prstGeom prst="rect">
            <a:avLst/>
          </a:prstGeom>
        </p:spPr>
      </p:pic>
      <p:sp>
        <p:nvSpPr>
          <p:cNvPr id="24" name="TextBox 23"/>
          <p:cNvSpPr txBox="1"/>
          <p:nvPr/>
        </p:nvSpPr>
        <p:spPr>
          <a:xfrm>
            <a:off x="4572485" y="1903460"/>
            <a:ext cx="2989595" cy="369332"/>
          </a:xfrm>
          <a:prstGeom prst="rect">
            <a:avLst/>
          </a:prstGeom>
          <a:noFill/>
        </p:spPr>
        <p:txBody>
          <a:bodyPr wrap="none" rtlCol="0">
            <a:spAutoFit/>
          </a:bodyPr>
          <a:lstStyle/>
          <a:p>
            <a:r>
              <a:rPr lang="en-US" dirty="0" smtClean="0"/>
              <a:t> Frequency Dell to TRIUMF</a:t>
            </a:r>
            <a:endParaRPr lang="en-US" dirty="0"/>
          </a:p>
        </p:txBody>
      </p:sp>
      <p:sp>
        <p:nvSpPr>
          <p:cNvPr id="22" name="Rectangle 21"/>
          <p:cNvSpPr/>
          <p:nvPr/>
        </p:nvSpPr>
        <p:spPr>
          <a:xfrm>
            <a:off x="4465189" y="3257610"/>
            <a:ext cx="1295400" cy="685800"/>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4545136" y="3134070"/>
            <a:ext cx="3656733" cy="369332"/>
          </a:xfrm>
          <a:prstGeom prst="rect">
            <a:avLst/>
          </a:prstGeom>
          <a:noFill/>
        </p:spPr>
        <p:txBody>
          <a:bodyPr wrap="none" rtlCol="0">
            <a:spAutoFit/>
          </a:bodyPr>
          <a:lstStyle/>
          <a:p>
            <a:r>
              <a:rPr lang="en-US" dirty="0" smtClean="0"/>
              <a:t> Frequency Raspberry to TRIUMF</a:t>
            </a:r>
            <a:endParaRPr lang="en-US" dirty="0"/>
          </a:p>
        </p:txBody>
      </p:sp>
      <p:pic>
        <p:nvPicPr>
          <p:cNvPr id="21" name="Picture 20" descr="Screen Shot 2015-11-23 at 2.26.46 PM.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819886" y="3214206"/>
            <a:ext cx="831273" cy="842818"/>
          </a:xfrm>
          <a:prstGeom prst="rect">
            <a:avLst/>
          </a:prstGeom>
        </p:spPr>
      </p:pic>
      <p:sp>
        <p:nvSpPr>
          <p:cNvPr id="28" name="TextBox 27"/>
          <p:cNvSpPr txBox="1"/>
          <p:nvPr/>
        </p:nvSpPr>
        <p:spPr>
          <a:xfrm>
            <a:off x="4617589" y="2343210"/>
            <a:ext cx="3322995" cy="369332"/>
          </a:xfrm>
          <a:prstGeom prst="rect">
            <a:avLst/>
          </a:prstGeom>
          <a:noFill/>
        </p:spPr>
        <p:txBody>
          <a:bodyPr wrap="none" rtlCol="0">
            <a:spAutoFit/>
          </a:bodyPr>
          <a:lstStyle/>
          <a:p>
            <a:r>
              <a:rPr lang="en-US" dirty="0" smtClean="0"/>
              <a:t> Cumulative % Dell to TRIUMF</a:t>
            </a:r>
            <a:endParaRPr lang="en-US" dirty="0"/>
          </a:p>
        </p:txBody>
      </p:sp>
      <p:sp>
        <p:nvSpPr>
          <p:cNvPr id="29" name="TextBox 28"/>
          <p:cNvSpPr txBox="1"/>
          <p:nvPr/>
        </p:nvSpPr>
        <p:spPr>
          <a:xfrm>
            <a:off x="4553524" y="3621150"/>
            <a:ext cx="3990132" cy="369332"/>
          </a:xfrm>
          <a:prstGeom prst="rect">
            <a:avLst/>
          </a:prstGeom>
          <a:noFill/>
        </p:spPr>
        <p:txBody>
          <a:bodyPr wrap="none" rtlCol="0">
            <a:spAutoFit/>
          </a:bodyPr>
          <a:lstStyle/>
          <a:p>
            <a:r>
              <a:rPr lang="en-US" dirty="0" smtClean="0"/>
              <a:t> Cumulative % Raspberry to TRIUMF</a:t>
            </a:r>
            <a:endParaRPr lang="en-US" dirty="0"/>
          </a:p>
        </p:txBody>
      </p:sp>
      <p:sp>
        <p:nvSpPr>
          <p:cNvPr id="23" name="TextBox 22"/>
          <p:cNvSpPr txBox="1"/>
          <p:nvPr/>
        </p:nvSpPr>
        <p:spPr>
          <a:xfrm>
            <a:off x="0" y="5816600"/>
            <a:ext cx="9144000" cy="830997"/>
          </a:xfrm>
          <a:prstGeom prst="rect">
            <a:avLst/>
          </a:prstGeom>
          <a:solidFill>
            <a:srgbClr val="FFFF00"/>
          </a:solidFill>
        </p:spPr>
        <p:txBody>
          <a:bodyPr wrap="square" rtlCol="0">
            <a:spAutoFit/>
          </a:bodyPr>
          <a:lstStyle/>
          <a:p>
            <a:r>
              <a:rPr lang="en-US" sz="2400" dirty="0" smtClean="0"/>
              <a:t>Raspberry RTTs to TRIUMF (&amp; CERN) 0.35ms &gt; Dell to TRIUMF</a:t>
            </a:r>
          </a:p>
          <a:p>
            <a:r>
              <a:rPr lang="en-US" sz="2400" dirty="0" smtClean="0"/>
              <a:t>The peak widths are similar </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50" y="152400"/>
            <a:ext cx="9144000" cy="762000"/>
          </a:xfrm>
        </p:spPr>
        <p:txBody>
          <a:bodyPr/>
          <a:lstStyle/>
          <a:p>
            <a:pPr>
              <a:defRPr/>
            </a:pPr>
            <a:r>
              <a:rPr lang="en-US" dirty="0" err="1" smtClean="0">
                <a:ea typeface="+mj-ea"/>
                <a:cs typeface="+mj-cs"/>
              </a:rPr>
              <a:t>Localhost</a:t>
            </a:r>
            <a:r>
              <a:rPr lang="en-US" dirty="0" smtClean="0">
                <a:ea typeface="+mj-ea"/>
                <a:cs typeface="+mj-cs"/>
              </a:rPr>
              <a:t> measurements</a:t>
            </a:r>
            <a:endParaRPr lang="en-US" dirty="0">
              <a:ea typeface="+mj-ea"/>
              <a:cs typeface="+mj-cs"/>
            </a:endParaRPr>
          </a:p>
        </p:txBody>
      </p:sp>
      <p:sp>
        <p:nvSpPr>
          <p:cNvPr id="28674" name="Content Placeholder 2"/>
          <p:cNvSpPr>
            <a:spLocks noGrp="1"/>
          </p:cNvSpPr>
          <p:nvPr>
            <p:ph idx="1"/>
          </p:nvPr>
        </p:nvSpPr>
        <p:spPr>
          <a:xfrm>
            <a:off x="1588" y="1219200"/>
            <a:ext cx="9144000" cy="5181600"/>
          </a:xfrm>
        </p:spPr>
        <p:txBody>
          <a:bodyPr/>
          <a:lstStyle/>
          <a:p>
            <a:r>
              <a:rPr lang="en-US" dirty="0" smtClean="0">
                <a:latin typeface="Arial" charset="0"/>
              </a:rPr>
              <a:t>Measure from host to itself (eliminate network) </a:t>
            </a:r>
          </a:p>
          <a:p>
            <a:r>
              <a:rPr lang="en-US" dirty="0" smtClean="0">
                <a:latin typeface="Arial" charset="0"/>
              </a:rPr>
              <a:t>Raspberry median RTT 7 times &gt; Dell</a:t>
            </a:r>
          </a:p>
          <a:p>
            <a:pPr lvl="1"/>
            <a:r>
              <a:rPr lang="en-US" dirty="0" smtClean="0">
                <a:latin typeface="Arial" charset="0"/>
              </a:rPr>
              <a:t>0.2ms </a:t>
            </a:r>
            <a:r>
              <a:rPr lang="en-US" dirty="0" err="1" smtClean="0">
                <a:latin typeface="Arial" charset="0"/>
              </a:rPr>
              <a:t>vs</a:t>
            </a:r>
            <a:r>
              <a:rPr lang="en-US" dirty="0" smtClean="0">
                <a:latin typeface="Arial" charset="0"/>
              </a:rPr>
              <a:t>  0.03ms (or 0.17ms difference)</a:t>
            </a:r>
          </a:p>
          <a:p>
            <a:pPr lvl="1"/>
            <a:r>
              <a:rPr lang="en-US" dirty="0" smtClean="0">
                <a:latin typeface="Arial" charset="0"/>
              </a:rPr>
              <a:t>Probably related to:</a:t>
            </a:r>
          </a:p>
          <a:p>
            <a:pPr lvl="2"/>
            <a:r>
              <a:rPr lang="en-US" dirty="0" smtClean="0">
                <a:latin typeface="Arial" charset="0"/>
              </a:rPr>
              <a:t>Factor of 4 difference in </a:t>
            </a:r>
            <a:r>
              <a:rPr lang="en-US" dirty="0" err="1" smtClean="0">
                <a:latin typeface="Arial" charset="0"/>
              </a:rPr>
              <a:t>cpu</a:t>
            </a:r>
            <a:r>
              <a:rPr lang="en-US" dirty="0" smtClean="0">
                <a:latin typeface="Arial" charset="0"/>
              </a:rPr>
              <a:t> speeds</a:t>
            </a:r>
          </a:p>
          <a:p>
            <a:pPr lvl="1"/>
            <a:r>
              <a:rPr lang="en-US" dirty="0" smtClean="0">
                <a:latin typeface="Arial" charset="0"/>
              </a:rPr>
              <a:t>Accounts for ~50% of difference in long distance RTTs noted above</a:t>
            </a:r>
          </a:p>
          <a:p>
            <a:r>
              <a:rPr lang="en-US" dirty="0" smtClean="0">
                <a:latin typeface="Arial" charset="0"/>
              </a:rPr>
              <a:t>The peak widths are similar </a:t>
            </a:r>
          </a:p>
          <a:p>
            <a:pPr lvl="1"/>
            <a:r>
              <a:rPr lang="en-US" dirty="0" smtClean="0">
                <a:latin typeface="Arial" charset="0"/>
              </a:rPr>
              <a:t>0.25ms (Dell) </a:t>
            </a:r>
            <a:r>
              <a:rPr lang="en-US" dirty="0" err="1" smtClean="0">
                <a:latin typeface="Arial" charset="0"/>
              </a:rPr>
              <a:t>vs</a:t>
            </a:r>
            <a:r>
              <a:rPr lang="en-US" dirty="0" smtClean="0">
                <a:latin typeface="Arial" charset="0"/>
              </a:rPr>
              <a:t> 0.20ms (Raspberry) </a:t>
            </a:r>
          </a:p>
          <a:p>
            <a:pPr lvl="1"/>
            <a:r>
              <a:rPr lang="en-US" dirty="0" smtClean="0">
                <a:latin typeface="Arial" charset="0"/>
              </a:rPr>
              <a:t>Dell runs lots of analysis </a:t>
            </a:r>
            <a:r>
              <a:rPr lang="en-US" dirty="0" err="1" smtClean="0">
                <a:latin typeface="Arial" charset="0"/>
              </a:rPr>
              <a:t>cron</a:t>
            </a:r>
            <a:r>
              <a:rPr lang="en-US" dirty="0" smtClean="0">
                <a:latin typeface="Arial" charset="0"/>
              </a:rPr>
              <a:t> jobs etc.= more interruptions</a:t>
            </a:r>
          </a:p>
          <a:p>
            <a:endParaRPr lang="en-US" dirty="0">
              <a:latin typeface="Arial" charset="0"/>
            </a:endParaRPr>
          </a:p>
        </p:txBody>
      </p:sp>
      <p:sp>
        <p:nvSpPr>
          <p:cNvPr id="28675" name="Footer Placeholder 3"/>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67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67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67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674">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867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67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8674">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867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“Jitter”</a:t>
            </a:r>
            <a:endParaRPr lang="en-US" dirty="0"/>
          </a:p>
        </p:txBody>
      </p:sp>
      <p:sp>
        <p:nvSpPr>
          <p:cNvPr id="3" name="Content Placeholder 2"/>
          <p:cNvSpPr>
            <a:spLocks noGrp="1"/>
          </p:cNvSpPr>
          <p:nvPr>
            <p:ph idx="1"/>
          </p:nvPr>
        </p:nvSpPr>
        <p:spPr>
          <a:xfrm>
            <a:off x="-36286" y="990600"/>
            <a:ext cx="9144000" cy="5181600"/>
          </a:xfrm>
        </p:spPr>
        <p:txBody>
          <a:bodyPr/>
          <a:lstStyle/>
          <a:p>
            <a:r>
              <a:rPr lang="en-US" dirty="0" smtClean="0"/>
              <a:t>We base this on RFC 3393 on one way IP Packet Delay (IPD) Variation (IPDV)</a:t>
            </a:r>
          </a:p>
          <a:p>
            <a:pPr lvl="1"/>
            <a:r>
              <a:rPr lang="en-US" dirty="0" smtClean="0"/>
              <a:t> modifying it for RTT</a:t>
            </a:r>
          </a:p>
          <a:p>
            <a:endParaRPr lang="en-US" dirty="0"/>
          </a:p>
        </p:txBody>
      </p:sp>
      <p:sp>
        <p:nvSpPr>
          <p:cNvPr id="9" name="TextBox 8"/>
          <p:cNvSpPr txBox="1"/>
          <p:nvPr/>
        </p:nvSpPr>
        <p:spPr>
          <a:xfrm>
            <a:off x="33867" y="2895600"/>
            <a:ext cx="3166533" cy="3785652"/>
          </a:xfrm>
          <a:prstGeom prst="rect">
            <a:avLst/>
          </a:prstGeom>
          <a:solidFill>
            <a:srgbClr val="FFFF00"/>
          </a:solidFill>
        </p:spPr>
        <p:txBody>
          <a:bodyPr wrap="square" rtlCol="0">
            <a:spAutoFit/>
          </a:bodyPr>
          <a:lstStyle/>
          <a:p>
            <a:r>
              <a:rPr lang="en-US" sz="2400" dirty="0" smtClean="0"/>
              <a:t>The distributions are similar.</a:t>
            </a:r>
          </a:p>
          <a:p>
            <a:r>
              <a:rPr lang="en-US" sz="2400" dirty="0"/>
              <a:t>They are not </a:t>
            </a:r>
            <a:r>
              <a:rPr lang="en-US" sz="2400" i="1" dirty="0"/>
              <a:t>normal</a:t>
            </a:r>
          </a:p>
          <a:p>
            <a:pPr marL="342900" indent="-342900">
              <a:buFont typeface="Arial"/>
              <a:buChar char="•"/>
            </a:pPr>
            <a:r>
              <a:rPr lang="en-US" sz="2400" dirty="0"/>
              <a:t>Sharper and longer </a:t>
            </a:r>
            <a:r>
              <a:rPr lang="en-US" sz="2400" dirty="0" smtClean="0"/>
              <a:t>tails</a:t>
            </a:r>
          </a:p>
          <a:p>
            <a:r>
              <a:rPr lang="en-US" sz="2400" dirty="0" smtClean="0"/>
              <a:t>TRIUMF:</a:t>
            </a:r>
          </a:p>
          <a:p>
            <a:r>
              <a:rPr lang="en-US" sz="2400" dirty="0" smtClean="0"/>
              <a:t>Raspberry IPDV 50% &gt; Dell </a:t>
            </a:r>
            <a:r>
              <a:rPr lang="en-US" dirty="0" smtClean="0"/>
              <a:t>(0.18 </a:t>
            </a:r>
            <a:r>
              <a:rPr lang="en-US" dirty="0" err="1" smtClean="0"/>
              <a:t>vs</a:t>
            </a:r>
            <a:r>
              <a:rPr lang="en-US" dirty="0" smtClean="0"/>
              <a:t> 0.28 </a:t>
            </a:r>
            <a:r>
              <a:rPr lang="en-US" dirty="0" err="1" smtClean="0"/>
              <a:t>ms</a:t>
            </a:r>
            <a:r>
              <a:rPr lang="en-US" dirty="0" smtClean="0"/>
              <a:t>)</a:t>
            </a:r>
          </a:p>
          <a:p>
            <a:r>
              <a:rPr lang="en-US" sz="2400" dirty="0" smtClean="0"/>
              <a:t>CERN:</a:t>
            </a:r>
          </a:p>
          <a:p>
            <a:r>
              <a:rPr lang="en-US" sz="2400" dirty="0" smtClean="0"/>
              <a:t>IPDV’s equal </a:t>
            </a:r>
            <a:r>
              <a:rPr lang="en-US" sz="2000" dirty="0" smtClean="0"/>
              <a:t>0.01m</a:t>
            </a:r>
            <a:r>
              <a:rPr lang="en-US" sz="2400" dirty="0" smtClean="0"/>
              <a:t>s</a:t>
            </a:r>
          </a:p>
        </p:txBody>
      </p:sp>
      <p:grpSp>
        <p:nvGrpSpPr>
          <p:cNvPr id="12" name="Group 11"/>
          <p:cNvGrpSpPr/>
          <p:nvPr/>
        </p:nvGrpSpPr>
        <p:grpSpPr>
          <a:xfrm>
            <a:off x="3200400" y="2133600"/>
            <a:ext cx="5763940" cy="4724400"/>
            <a:chOff x="3200400" y="2133600"/>
            <a:chExt cx="5763940" cy="4724400"/>
          </a:xfrm>
        </p:grpSpPr>
        <p:grpSp>
          <p:nvGrpSpPr>
            <p:cNvPr id="11" name="Group 10"/>
            <p:cNvGrpSpPr/>
            <p:nvPr/>
          </p:nvGrpSpPr>
          <p:grpSpPr>
            <a:xfrm>
              <a:off x="3200400" y="2133600"/>
              <a:ext cx="5763940" cy="4724400"/>
              <a:chOff x="3200400" y="2133600"/>
              <a:chExt cx="5763940" cy="4724400"/>
            </a:xfrm>
          </p:grpSpPr>
          <p:pic>
            <p:nvPicPr>
              <p:cNvPr id="5" name="Picture 4" descr="Screen Shot 2015-11-22 at 6.22.38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200400" y="2463800"/>
                <a:ext cx="5763940" cy="4394200"/>
              </a:xfrm>
              <a:prstGeom prst="rect">
                <a:avLst/>
              </a:prstGeom>
            </p:spPr>
          </p:pic>
          <p:sp>
            <p:nvSpPr>
              <p:cNvPr id="6" name="TextBox 5"/>
              <p:cNvSpPr txBox="1"/>
              <p:nvPr/>
            </p:nvSpPr>
            <p:spPr>
              <a:xfrm>
                <a:off x="4038600" y="2133600"/>
                <a:ext cx="4573938" cy="461665"/>
              </a:xfrm>
              <a:prstGeom prst="rect">
                <a:avLst/>
              </a:prstGeom>
              <a:noFill/>
            </p:spPr>
            <p:txBody>
              <a:bodyPr wrap="none" rtlCol="0">
                <a:spAutoFit/>
              </a:bodyPr>
              <a:lstStyle/>
              <a:p>
                <a:r>
                  <a:rPr lang="en-US" sz="2400" dirty="0" smtClean="0"/>
                  <a:t>IPD from SLAC MAs to TRIUMF</a:t>
                </a:r>
                <a:endParaRPr lang="en-US" sz="2400" dirty="0"/>
              </a:p>
            </p:txBody>
          </p:sp>
        </p:grpSp>
        <p:sp>
          <p:nvSpPr>
            <p:cNvPr id="7" name="TextBox 6"/>
            <p:cNvSpPr txBox="1"/>
            <p:nvPr/>
          </p:nvSpPr>
          <p:spPr>
            <a:xfrm>
              <a:off x="6845300" y="3886201"/>
              <a:ext cx="457200" cy="304800"/>
            </a:xfrm>
            <a:prstGeom prst="rect">
              <a:avLst/>
            </a:prstGeom>
            <a:solidFill>
              <a:schemeClr val="bg1"/>
            </a:solidFill>
          </p:spPr>
          <p:txBody>
            <a:bodyPr wrap="square" rtlCol="0">
              <a:spAutoFit/>
            </a:bodyPr>
            <a:lstStyle/>
            <a:p>
              <a:r>
                <a:rPr lang="en-US" sz="1400" dirty="0" smtClean="0"/>
                <a:t>dell</a:t>
              </a:r>
              <a:endParaRPr lang="en-US" sz="1400" dirty="0"/>
            </a:p>
          </p:txBody>
        </p:sp>
        <p:sp>
          <p:nvSpPr>
            <p:cNvPr id="8" name="TextBox 7"/>
            <p:cNvSpPr txBox="1"/>
            <p:nvPr/>
          </p:nvSpPr>
          <p:spPr>
            <a:xfrm>
              <a:off x="6839857" y="4499428"/>
              <a:ext cx="457200" cy="304800"/>
            </a:xfrm>
            <a:prstGeom prst="rect">
              <a:avLst/>
            </a:prstGeom>
            <a:solidFill>
              <a:schemeClr val="bg1"/>
            </a:solidFill>
          </p:spPr>
          <p:txBody>
            <a:bodyPr wrap="square" rtlCol="0">
              <a:spAutoFit/>
            </a:bodyPr>
            <a:lstStyle/>
            <a:p>
              <a:r>
                <a:rPr lang="en-US" sz="1400" dirty="0"/>
                <a:t>d</a:t>
              </a:r>
              <a:r>
                <a:rPr lang="en-US" sz="1400" dirty="0" smtClean="0"/>
                <a:t>ell</a:t>
              </a:r>
              <a:endParaRPr lang="en-US" sz="1400" dirty="0"/>
            </a:p>
          </p:txBody>
        </p:sp>
        <p:sp>
          <p:nvSpPr>
            <p:cNvPr id="10" name="TextBox 9"/>
            <p:cNvSpPr txBox="1"/>
            <p:nvPr/>
          </p:nvSpPr>
          <p:spPr>
            <a:xfrm>
              <a:off x="4356100" y="2565400"/>
              <a:ext cx="457200" cy="276999"/>
            </a:xfrm>
            <a:prstGeom prst="rect">
              <a:avLst/>
            </a:prstGeom>
            <a:solidFill>
              <a:schemeClr val="bg1"/>
            </a:solidFill>
          </p:spPr>
          <p:txBody>
            <a:bodyPr wrap="square" rtlCol="0">
              <a:spAutoFit/>
            </a:bodyPr>
            <a:lstStyle/>
            <a:p>
              <a:r>
                <a:rPr lang="en-US" sz="1200" dirty="0" smtClean="0"/>
                <a:t>dell</a:t>
              </a:r>
              <a:endParaRPr lang="en-US" sz="1200" dirty="0"/>
            </a:p>
          </p:txBody>
        </p:sp>
      </p:grpSp>
    </p:spTree>
    <p:extLst>
      <p:ext uri="{BB962C8B-B14F-4D97-AF65-F5344CB8AC3E}">
        <p14:creationId xmlns:p14="http://schemas.microsoft.com/office/powerpoint/2010/main" val="3920674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2177" y="838200"/>
            <a:ext cx="9144000" cy="5562600"/>
          </a:xfrm>
        </p:spPr>
        <p:txBody>
          <a:bodyPr/>
          <a:lstStyle/>
          <a:p>
            <a:r>
              <a:rPr lang="en-US" sz="2800" dirty="0" smtClean="0"/>
              <a:t>RTT distributions differ markedly </a:t>
            </a:r>
          </a:p>
          <a:p>
            <a:pPr lvl="1"/>
            <a:r>
              <a:rPr lang="en-US" sz="2000" dirty="0" smtClean="0"/>
              <a:t>The main difference is the peak position (0.35ms)</a:t>
            </a:r>
          </a:p>
          <a:p>
            <a:pPr lvl="1"/>
            <a:r>
              <a:rPr lang="en-US" sz="2000" dirty="0" smtClean="0"/>
              <a:t>We could correct for ~50% of the difference by using </a:t>
            </a:r>
            <a:r>
              <a:rPr lang="en-US" sz="2000" dirty="0" err="1" smtClean="0"/>
              <a:t>localhost</a:t>
            </a:r>
            <a:r>
              <a:rPr lang="en-US" sz="2000" dirty="0" smtClean="0"/>
              <a:t> measurements</a:t>
            </a:r>
          </a:p>
          <a:p>
            <a:pPr lvl="1"/>
            <a:r>
              <a:rPr lang="en-US" sz="2000" dirty="0" smtClean="0"/>
              <a:t>The difference has a negligible effect since most MA to remote hosts are tens to hundreds of </a:t>
            </a:r>
            <a:r>
              <a:rPr lang="en-US" sz="2000" dirty="0" err="1" smtClean="0"/>
              <a:t>ms</a:t>
            </a:r>
            <a:r>
              <a:rPr lang="en-US" sz="2000" dirty="0" smtClean="0"/>
              <a:t> part</a:t>
            </a:r>
          </a:p>
          <a:p>
            <a:r>
              <a:rPr lang="en-US" sz="2800" dirty="0" smtClean="0"/>
              <a:t>The jitter is similar</a:t>
            </a:r>
          </a:p>
          <a:p>
            <a:r>
              <a:rPr lang="en-US" sz="2800" dirty="0" smtClean="0"/>
              <a:t>There is no noticeable difference in the losses</a:t>
            </a:r>
          </a:p>
          <a:p>
            <a:r>
              <a:rPr lang="en-US" sz="2800" dirty="0" smtClean="0"/>
              <a:t>Reliability is promising, </a:t>
            </a:r>
          </a:p>
          <a:p>
            <a:pPr lvl="1"/>
            <a:r>
              <a:rPr lang="en-US" sz="2000" dirty="0" smtClean="0"/>
              <a:t>Raspberry Pi has run unattended for 5 months so far</a:t>
            </a:r>
          </a:p>
          <a:p>
            <a:r>
              <a:rPr lang="en-US" sz="2800" dirty="0" smtClean="0"/>
              <a:t>The power draw is suitable for use with solar power</a:t>
            </a:r>
          </a:p>
          <a:p>
            <a:pPr marL="0" indent="0">
              <a:buNone/>
            </a:pPr>
            <a:r>
              <a:rPr lang="en-US" sz="2800" dirty="0" smtClean="0"/>
              <a:t>Looks very promising. </a:t>
            </a:r>
          </a:p>
          <a:p>
            <a:r>
              <a:rPr lang="en-US" sz="2800" dirty="0" smtClean="0"/>
              <a:t>Next: package and simplify installation</a:t>
            </a:r>
            <a:endParaRPr lang="en-US" sz="2800" dirty="0"/>
          </a:p>
        </p:txBody>
      </p:sp>
      <p:pic>
        <p:nvPicPr>
          <p:cNvPr id="4" name="Picture 3" descr="Screen Shot 2015-11-26 at 1.48.45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848600" y="3962400"/>
            <a:ext cx="634476" cy="1066800"/>
          </a:xfrm>
          <a:prstGeom prst="rect">
            <a:avLst/>
          </a:prstGeom>
        </p:spPr>
      </p:pic>
    </p:spTree>
    <p:extLst>
      <p:ext uri="{BB962C8B-B14F-4D97-AF65-F5344CB8AC3E}">
        <p14:creationId xmlns:p14="http://schemas.microsoft.com/office/powerpoint/2010/main" val="735237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3505200" y="16932"/>
            <a:ext cx="3886200" cy="897467"/>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3600" b="1">
                <a:solidFill>
                  <a:schemeClr val="tx1"/>
                </a:solidFill>
                <a:latin typeface="+mj-lt"/>
                <a:ea typeface="+mj-ea"/>
                <a:cs typeface="+mj-cs"/>
              </a:defRPr>
            </a:lvl1pPr>
            <a:lvl2pPr algn="ctr" rtl="0" eaLnBrk="0" fontAlgn="base" hangingPunct="0">
              <a:spcBef>
                <a:spcPct val="0"/>
              </a:spcBef>
              <a:spcAft>
                <a:spcPct val="0"/>
              </a:spcAft>
              <a:defRPr sz="3600" b="1">
                <a:solidFill>
                  <a:schemeClr val="tx1"/>
                </a:solidFill>
                <a:latin typeface="Arial" charset="0"/>
              </a:defRPr>
            </a:lvl2pPr>
            <a:lvl3pPr algn="ctr" rtl="0" eaLnBrk="0" fontAlgn="base" hangingPunct="0">
              <a:spcBef>
                <a:spcPct val="0"/>
              </a:spcBef>
              <a:spcAft>
                <a:spcPct val="0"/>
              </a:spcAft>
              <a:defRPr sz="3600" b="1">
                <a:solidFill>
                  <a:schemeClr val="tx1"/>
                </a:solidFill>
                <a:latin typeface="Arial" charset="0"/>
              </a:defRPr>
            </a:lvl3pPr>
            <a:lvl4pPr algn="ctr" rtl="0" eaLnBrk="0" fontAlgn="base" hangingPunct="0">
              <a:spcBef>
                <a:spcPct val="0"/>
              </a:spcBef>
              <a:spcAft>
                <a:spcPct val="0"/>
              </a:spcAft>
              <a:defRPr sz="3600" b="1">
                <a:solidFill>
                  <a:schemeClr val="tx1"/>
                </a:solidFill>
                <a:latin typeface="Arial" charset="0"/>
              </a:defRPr>
            </a:lvl4pPr>
            <a:lvl5pPr algn="ctr" rtl="0" eaLnBrk="0" fontAlgn="base" hangingPunct="0">
              <a:spcBef>
                <a:spcPct val="0"/>
              </a:spcBef>
              <a:spcAft>
                <a:spcPct val="0"/>
              </a:spcAft>
              <a:defRPr sz="3600" b="1">
                <a:solidFill>
                  <a:schemeClr val="tx1"/>
                </a:solidFill>
                <a:latin typeface="Arial" charset="0"/>
              </a:defRPr>
            </a:lvl5pPr>
            <a:lvl6pPr marL="457200" algn="ctr" rtl="0" fontAlgn="base">
              <a:spcBef>
                <a:spcPct val="0"/>
              </a:spcBef>
              <a:spcAft>
                <a:spcPct val="0"/>
              </a:spcAft>
              <a:defRPr sz="3600" b="1">
                <a:solidFill>
                  <a:schemeClr val="tx1"/>
                </a:solidFill>
                <a:latin typeface="Arial" charset="0"/>
              </a:defRPr>
            </a:lvl6pPr>
            <a:lvl7pPr marL="914400" algn="ctr" rtl="0" fontAlgn="base">
              <a:spcBef>
                <a:spcPct val="0"/>
              </a:spcBef>
              <a:spcAft>
                <a:spcPct val="0"/>
              </a:spcAft>
              <a:defRPr sz="3600" b="1">
                <a:solidFill>
                  <a:schemeClr val="tx1"/>
                </a:solidFill>
                <a:latin typeface="Arial" charset="0"/>
              </a:defRPr>
            </a:lvl7pPr>
            <a:lvl8pPr marL="1371600" algn="ctr" rtl="0" fontAlgn="base">
              <a:spcBef>
                <a:spcPct val="0"/>
              </a:spcBef>
              <a:spcAft>
                <a:spcPct val="0"/>
              </a:spcAft>
              <a:defRPr sz="3600" b="1">
                <a:solidFill>
                  <a:schemeClr val="tx1"/>
                </a:solidFill>
                <a:latin typeface="Arial" charset="0"/>
              </a:defRPr>
            </a:lvl8pPr>
            <a:lvl9pPr marL="1828800" algn="ctr" rtl="0" fontAlgn="base">
              <a:spcBef>
                <a:spcPct val="0"/>
              </a:spcBef>
              <a:spcAft>
                <a:spcPct val="0"/>
              </a:spcAft>
              <a:defRPr sz="3600" b="1">
                <a:solidFill>
                  <a:schemeClr val="tx1"/>
                </a:solidFill>
                <a:latin typeface="Arial" charset="0"/>
              </a:defRPr>
            </a:lvl9pPr>
          </a:lstStyle>
          <a:p>
            <a:pPr>
              <a:defRPr/>
            </a:pPr>
            <a:r>
              <a:rPr lang="en-US" dirty="0" smtClean="0"/>
              <a:t>Questions</a:t>
            </a:r>
            <a:endParaRPr lang="en-US" dirty="0"/>
          </a:p>
        </p:txBody>
      </p:sp>
      <p:sp>
        <p:nvSpPr>
          <p:cNvPr id="115715" name="Content Placeholder 2"/>
          <p:cNvSpPr>
            <a:spLocks noGrp="1"/>
          </p:cNvSpPr>
          <p:nvPr>
            <p:ph idx="1"/>
          </p:nvPr>
        </p:nvSpPr>
        <p:spPr>
          <a:xfrm>
            <a:off x="0" y="2057400"/>
            <a:ext cx="9302750" cy="4648200"/>
          </a:xfrm>
          <a:solidFill>
            <a:schemeClr val="bg1"/>
          </a:solidFill>
        </p:spPr>
        <p:txBody>
          <a:bodyPr/>
          <a:lstStyle/>
          <a:p>
            <a:r>
              <a:rPr lang="en-US" dirty="0" err="1">
                <a:latin typeface="Arial" charset="0"/>
              </a:rPr>
              <a:t>PingER</a:t>
            </a:r>
            <a:r>
              <a:rPr lang="en-US" dirty="0">
                <a:latin typeface="Arial" charset="0"/>
              </a:rPr>
              <a:t> web home page</a:t>
            </a:r>
          </a:p>
          <a:p>
            <a:pPr lvl="1"/>
            <a:r>
              <a:rPr lang="en-US" dirty="0">
                <a:latin typeface="Arial" charset="0"/>
                <a:hlinkClick r:id="rId2"/>
              </a:rPr>
              <a:t>http://www-iepm.slac.stanford.edu/pinger/</a:t>
            </a:r>
            <a:endParaRPr lang="en-US" dirty="0">
              <a:latin typeface="Arial" charset="0"/>
            </a:endParaRPr>
          </a:p>
          <a:p>
            <a:r>
              <a:rPr lang="en-US" dirty="0">
                <a:latin typeface="Arial" charset="0"/>
              </a:rPr>
              <a:t>Tutorial on network monitoring &amp; </a:t>
            </a:r>
            <a:r>
              <a:rPr lang="en-US" dirty="0" err="1">
                <a:latin typeface="Arial" charset="0"/>
              </a:rPr>
              <a:t>PingER</a:t>
            </a:r>
            <a:endParaRPr lang="en-US" dirty="0">
              <a:latin typeface="Arial" charset="0"/>
            </a:endParaRPr>
          </a:p>
          <a:p>
            <a:pPr lvl="1"/>
            <a:r>
              <a:rPr lang="en-US" sz="2400" dirty="0">
                <a:latin typeface="Arial" charset="0"/>
                <a:hlinkClick r:id="rId3"/>
              </a:rPr>
              <a:t>http://www.slac.stanford.edu/comp/net/wan-mon/tutorial.html</a:t>
            </a:r>
            <a:r>
              <a:rPr lang="en-US" sz="2400" dirty="0">
                <a:latin typeface="Arial" charset="0"/>
              </a:rPr>
              <a:t> </a:t>
            </a:r>
          </a:p>
          <a:p>
            <a:r>
              <a:rPr lang="en-US" dirty="0" err="1" smtClean="0">
                <a:latin typeface="Arial" charset="0"/>
              </a:rPr>
              <a:t>PingER</a:t>
            </a:r>
            <a:r>
              <a:rPr lang="en-US" dirty="0" smtClean="0">
                <a:latin typeface="Arial" charset="0"/>
              </a:rPr>
              <a:t> </a:t>
            </a:r>
            <a:r>
              <a:rPr lang="en-US" smtClean="0">
                <a:latin typeface="Arial" charset="0"/>
              </a:rPr>
              <a:t>Annual Report Jan 2015</a:t>
            </a:r>
            <a:endParaRPr lang="en-US" dirty="0">
              <a:latin typeface="Arial" charset="0"/>
            </a:endParaRPr>
          </a:p>
          <a:p>
            <a:pPr lvl="1"/>
            <a:r>
              <a:rPr lang="en-US" dirty="0">
                <a:latin typeface="Arial" charset="0"/>
                <a:hlinkClick r:id="rId4"/>
              </a:rPr>
              <a:t>http://</a:t>
            </a:r>
            <a:r>
              <a:rPr lang="en-US" dirty="0" smtClean="0">
                <a:latin typeface="Arial" charset="0"/>
                <a:hlinkClick r:id="rId4"/>
              </a:rPr>
              <a:t>www.slac.stanford.edu/xorg/icfa/icfa-net-paper-jan15/report-jan15.docx</a:t>
            </a:r>
            <a:endParaRPr lang="en-US" dirty="0" smtClean="0">
              <a:latin typeface="Arial" charset="0"/>
            </a:endParaRPr>
          </a:p>
          <a:p>
            <a:r>
              <a:rPr lang="en-US" dirty="0" smtClean="0">
                <a:latin typeface="Arial" charset="0"/>
              </a:rPr>
              <a:t>Invitation </a:t>
            </a:r>
            <a:r>
              <a:rPr lang="en-US" dirty="0">
                <a:latin typeface="Arial" charset="0"/>
              </a:rPr>
              <a:t>to join</a:t>
            </a:r>
          </a:p>
          <a:p>
            <a:pPr lvl="1"/>
            <a:r>
              <a:rPr lang="en-US" dirty="0">
                <a:latin typeface="Arial" charset="0"/>
                <a:hlinkClick r:id="rId5"/>
              </a:rPr>
              <a:t>www-iepm.slac.stanford.edu/pinger/letters/invite-monitor.doc</a:t>
            </a:r>
            <a:r>
              <a:rPr lang="en-US" dirty="0">
                <a:latin typeface="Arial" charset="0"/>
              </a:rPr>
              <a:t>  </a:t>
            </a:r>
          </a:p>
        </p:txBody>
      </p:sp>
      <p:pic>
        <p:nvPicPr>
          <p:cNvPr id="6" name="Picture 5"/>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315200" y="33867"/>
            <a:ext cx="1828800" cy="2286000"/>
          </a:xfrm>
          <a:prstGeom prst="rect">
            <a:avLst/>
          </a:prstGeom>
          <a:ln>
            <a:solidFill>
              <a:schemeClr val="tx1"/>
            </a:solidFill>
          </a:ln>
          <a:effectLst>
            <a:innerShdw blurRad="63500" dist="50800" dir="2700000">
              <a:prstClr val="black">
                <a:alpha val="50000"/>
              </a:prstClr>
            </a:innerShdw>
          </a:effectLst>
        </p:spPr>
      </p:pic>
      <p:sp>
        <p:nvSpPr>
          <p:cNvPr id="7" name="Title 1"/>
          <p:cNvSpPr txBox="1">
            <a:spLocks/>
          </p:cNvSpPr>
          <p:nvPr/>
        </p:nvSpPr>
        <p:spPr bwMode="auto">
          <a:xfrm>
            <a:off x="0" y="1143000"/>
            <a:ext cx="4800600" cy="762000"/>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3600" b="1">
                <a:solidFill>
                  <a:schemeClr val="tx1"/>
                </a:solidFill>
                <a:latin typeface="+mj-lt"/>
                <a:ea typeface="+mj-ea"/>
                <a:cs typeface="+mj-cs"/>
              </a:defRPr>
            </a:lvl1pPr>
            <a:lvl2pPr algn="ctr" rtl="0" eaLnBrk="0" fontAlgn="base" hangingPunct="0">
              <a:spcBef>
                <a:spcPct val="0"/>
              </a:spcBef>
              <a:spcAft>
                <a:spcPct val="0"/>
              </a:spcAft>
              <a:defRPr sz="3600" b="1">
                <a:solidFill>
                  <a:schemeClr val="tx1"/>
                </a:solidFill>
                <a:latin typeface="Arial" charset="0"/>
              </a:defRPr>
            </a:lvl2pPr>
            <a:lvl3pPr algn="ctr" rtl="0" eaLnBrk="0" fontAlgn="base" hangingPunct="0">
              <a:spcBef>
                <a:spcPct val="0"/>
              </a:spcBef>
              <a:spcAft>
                <a:spcPct val="0"/>
              </a:spcAft>
              <a:defRPr sz="3600" b="1">
                <a:solidFill>
                  <a:schemeClr val="tx1"/>
                </a:solidFill>
                <a:latin typeface="Arial" charset="0"/>
              </a:defRPr>
            </a:lvl3pPr>
            <a:lvl4pPr algn="ctr" rtl="0" eaLnBrk="0" fontAlgn="base" hangingPunct="0">
              <a:spcBef>
                <a:spcPct val="0"/>
              </a:spcBef>
              <a:spcAft>
                <a:spcPct val="0"/>
              </a:spcAft>
              <a:defRPr sz="3600" b="1">
                <a:solidFill>
                  <a:schemeClr val="tx1"/>
                </a:solidFill>
                <a:latin typeface="Arial" charset="0"/>
              </a:defRPr>
            </a:lvl4pPr>
            <a:lvl5pPr algn="ctr" rtl="0" eaLnBrk="0" fontAlgn="base" hangingPunct="0">
              <a:spcBef>
                <a:spcPct val="0"/>
              </a:spcBef>
              <a:spcAft>
                <a:spcPct val="0"/>
              </a:spcAft>
              <a:defRPr sz="3600" b="1">
                <a:solidFill>
                  <a:schemeClr val="tx1"/>
                </a:solidFill>
                <a:latin typeface="Arial" charset="0"/>
              </a:defRPr>
            </a:lvl5pPr>
            <a:lvl6pPr marL="457200" algn="ctr" rtl="0" fontAlgn="base">
              <a:spcBef>
                <a:spcPct val="0"/>
              </a:spcBef>
              <a:spcAft>
                <a:spcPct val="0"/>
              </a:spcAft>
              <a:defRPr sz="3600" b="1">
                <a:solidFill>
                  <a:schemeClr val="tx1"/>
                </a:solidFill>
                <a:latin typeface="Arial" charset="0"/>
              </a:defRPr>
            </a:lvl6pPr>
            <a:lvl7pPr marL="914400" algn="ctr" rtl="0" fontAlgn="base">
              <a:spcBef>
                <a:spcPct val="0"/>
              </a:spcBef>
              <a:spcAft>
                <a:spcPct val="0"/>
              </a:spcAft>
              <a:defRPr sz="3600" b="1">
                <a:solidFill>
                  <a:schemeClr val="tx1"/>
                </a:solidFill>
                <a:latin typeface="Arial" charset="0"/>
              </a:defRPr>
            </a:lvl7pPr>
            <a:lvl8pPr marL="1371600" algn="ctr" rtl="0" fontAlgn="base">
              <a:spcBef>
                <a:spcPct val="0"/>
              </a:spcBef>
              <a:spcAft>
                <a:spcPct val="0"/>
              </a:spcAft>
              <a:defRPr sz="3600" b="1">
                <a:solidFill>
                  <a:schemeClr val="tx1"/>
                </a:solidFill>
                <a:latin typeface="Arial" charset="0"/>
              </a:defRPr>
            </a:lvl8pPr>
            <a:lvl9pPr marL="1828800" algn="ctr" rtl="0" fontAlgn="base">
              <a:spcBef>
                <a:spcPct val="0"/>
              </a:spcBef>
              <a:spcAft>
                <a:spcPct val="0"/>
              </a:spcAft>
              <a:defRPr sz="3600" b="1">
                <a:solidFill>
                  <a:schemeClr val="tx1"/>
                </a:solidFill>
                <a:latin typeface="Arial" charset="0"/>
              </a:defRPr>
            </a:lvl9pPr>
          </a:lstStyle>
          <a:p>
            <a:pPr>
              <a:defRPr/>
            </a:pPr>
            <a:r>
              <a:rPr lang="en-US" dirty="0" smtClean="0"/>
              <a:t>More Information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bwMode="auto">
          <a:xfrm>
            <a:off x="0" y="0"/>
            <a:ext cx="9144000" cy="685800"/>
          </a:xfrm>
          <a:gradFill>
            <a:gsLst>
              <a:gs pos="0">
                <a:srgbClr val="FFEBFA"/>
              </a:gs>
              <a:gs pos="61000">
                <a:srgbClr val="C4D6EB"/>
              </a:gs>
              <a:gs pos="80000">
                <a:srgbClr val="85C2FF"/>
              </a:gs>
              <a:gs pos="100000">
                <a:srgbClr val="5E9EFF"/>
              </a:gs>
            </a:gsLst>
            <a:lin ang="0"/>
          </a:gradFill>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atin typeface="Arial" charset="0"/>
              </a:rPr>
              <a:t>Agenda</a:t>
            </a:r>
          </a:p>
        </p:txBody>
      </p:sp>
      <p:sp>
        <p:nvSpPr>
          <p:cNvPr id="6147" name="Content Placeholder 2"/>
          <p:cNvSpPr>
            <a:spLocks noGrp="1"/>
          </p:cNvSpPr>
          <p:nvPr>
            <p:ph idx="1"/>
          </p:nvPr>
        </p:nvSpPr>
        <p:spPr bwMode="auto">
          <a:xfrm>
            <a:off x="25400" y="838200"/>
            <a:ext cx="9144000" cy="6019800"/>
          </a:xfrm>
          <a:solidFill>
            <a:schemeClr val="bg1"/>
          </a:solidFill>
        </p:spPr>
        <p:txBody>
          <a:bodyPr vert="horz" wrap="square" lIns="91440" tIns="45720" rIns="91440" bIns="45720" numCol="1" anchor="t" anchorCtr="0" compatLnSpc="1">
            <a:prstTxWarp prst="textNoShape">
              <a:avLst/>
            </a:prstTxWarp>
          </a:bodyPr>
          <a:lstStyle/>
          <a:p>
            <a:pPr marL="0" indent="0">
              <a:buFontTx/>
              <a:buNone/>
              <a:defRPr/>
            </a:pPr>
            <a:r>
              <a:rPr lang="en-US" dirty="0" smtClean="0">
                <a:ea typeface="+mn-ea"/>
                <a:cs typeface="+mn-cs"/>
              </a:rPr>
              <a:t>Brief introduction to </a:t>
            </a:r>
            <a:r>
              <a:rPr lang="en-US" dirty="0" err="1" smtClean="0">
                <a:ea typeface="+mn-ea"/>
                <a:cs typeface="+mn-cs"/>
              </a:rPr>
              <a:t>PingER</a:t>
            </a:r>
            <a:endParaRPr lang="en-US" dirty="0" smtClean="0">
              <a:ea typeface="+mn-ea"/>
              <a:cs typeface="+mn-cs"/>
            </a:endParaRPr>
          </a:p>
          <a:p>
            <a:pPr>
              <a:defRPr/>
            </a:pPr>
            <a:r>
              <a:rPr lang="en-US" dirty="0" smtClean="0">
                <a:ea typeface="+mn-ea"/>
                <a:cs typeface="+mn-cs"/>
              </a:rPr>
              <a:t>How does it make measurements</a:t>
            </a:r>
          </a:p>
          <a:p>
            <a:pPr>
              <a:defRPr/>
            </a:pPr>
            <a:r>
              <a:rPr lang="en-US" dirty="0" smtClean="0">
                <a:ea typeface="+mn-ea"/>
                <a:cs typeface="+mn-cs"/>
              </a:rPr>
              <a:t>How is it useful</a:t>
            </a:r>
          </a:p>
          <a:p>
            <a:pPr marL="0" indent="0">
              <a:buNone/>
              <a:defRPr/>
            </a:pPr>
            <a:r>
              <a:rPr lang="en-US" dirty="0" smtClean="0">
                <a:ea typeface="+mn-ea"/>
                <a:cs typeface="+mn-cs"/>
              </a:rPr>
              <a:t>This study</a:t>
            </a:r>
          </a:p>
          <a:p>
            <a:pPr>
              <a:defRPr/>
            </a:pPr>
            <a:r>
              <a:rPr lang="en-US" dirty="0" smtClean="0">
                <a:ea typeface="+mn-ea"/>
                <a:cs typeface="+mn-cs"/>
              </a:rPr>
              <a:t>Why do we want to use a Raspberry Pi?</a:t>
            </a:r>
          </a:p>
          <a:p>
            <a:pPr>
              <a:defRPr/>
            </a:pPr>
            <a:r>
              <a:rPr lang="en-US" dirty="0" smtClean="0">
                <a:ea typeface="+mn-ea"/>
                <a:cs typeface="+mn-cs"/>
              </a:rPr>
              <a:t>Is it suitable for the role?</a:t>
            </a:r>
          </a:p>
          <a:p>
            <a:pPr marL="0" indent="0">
              <a:buNone/>
              <a:defRPr/>
            </a:pPr>
            <a:endParaRPr lang="en-US" dirty="0" smtClean="0">
              <a:ea typeface="+mn-ea"/>
              <a:cs typeface="+mn-cs"/>
            </a:endParaRPr>
          </a:p>
          <a:p>
            <a:pPr>
              <a:defRPr/>
            </a:pPr>
            <a:endParaRPr lang="en-US" dirty="0" smtClean="0">
              <a:ea typeface="+mn-ea"/>
              <a:cs typeface="+mn-cs"/>
            </a:endParaRPr>
          </a:p>
          <a:p>
            <a:pPr>
              <a:defRPr/>
            </a:pPr>
            <a:endParaRPr lang="en-US" dirty="0" smtClean="0">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Number Placeholder 5"/>
          <p:cNvSpPr>
            <a:spLocks noGrp="1"/>
          </p:cNvSpPr>
          <p:nvPr>
            <p:ph type="sldNum" sz="quarter" idx="4294967295"/>
          </p:nvPr>
        </p:nvSpPr>
        <p:spPr bwMode="auto">
          <a:xfrm>
            <a:off x="7010400" y="6381750"/>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04F54B7-6FE7-904E-B6C0-D94C0E26A1BC}" type="slidenum">
              <a:rPr lang="en-US" sz="1800"/>
              <a:pPr eaLnBrk="1" hangingPunct="1"/>
              <a:t>3</a:t>
            </a:fld>
            <a:endParaRPr lang="en-US" sz="1800"/>
          </a:p>
        </p:txBody>
      </p:sp>
      <p:sp>
        <p:nvSpPr>
          <p:cNvPr id="21506" name="Rectangle 2"/>
          <p:cNvSpPr>
            <a:spLocks noGrp="1" noChangeArrowheads="1"/>
          </p:cNvSpPr>
          <p:nvPr>
            <p:ph type="title"/>
          </p:nvPr>
        </p:nvSpPr>
        <p:spPr bwMode="auto">
          <a:gradFill>
            <a:gsLst>
              <a:gs pos="0">
                <a:srgbClr val="FFEBFA"/>
              </a:gs>
              <a:gs pos="61000">
                <a:srgbClr val="C4D6EB"/>
              </a:gs>
              <a:gs pos="80000">
                <a:srgbClr val="85C2FF"/>
              </a:gs>
              <a:gs pos="100000">
                <a:srgbClr val="5E9EFF"/>
              </a:gs>
            </a:gsLst>
            <a:lin ang="0"/>
          </a:gradFill>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atin typeface="Arial" charset="0"/>
              </a:rPr>
              <a:t>PingER Methodology</a:t>
            </a:r>
          </a:p>
        </p:txBody>
      </p:sp>
      <p:sp>
        <p:nvSpPr>
          <p:cNvPr id="414723" name="AutoShape 3"/>
          <p:cNvSpPr>
            <a:spLocks noChangeArrowheads="1"/>
          </p:cNvSpPr>
          <p:nvPr/>
        </p:nvSpPr>
        <p:spPr bwMode="auto">
          <a:xfrm>
            <a:off x="1981200" y="1320800"/>
            <a:ext cx="4360863" cy="4965700"/>
          </a:xfrm>
          <a:prstGeom prst="cloudCallout">
            <a:avLst>
              <a:gd name="adj1" fmla="val -23421"/>
              <a:gd name="adj2" fmla="val 43255"/>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3200">
              <a:latin typeface="Verdana" charset="0"/>
              <a:cs typeface="+mn-cs"/>
            </a:endParaRPr>
          </a:p>
        </p:txBody>
      </p:sp>
      <p:pic>
        <p:nvPicPr>
          <p:cNvPr id="21508" name="Picture 4" descr="ojnsjczc[1]"/>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620000" y="4787900"/>
            <a:ext cx="1354138" cy="207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5" descr="3qs_gouf[1]"/>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09600" y="228600"/>
            <a:ext cx="1617663" cy="159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4726" name="Line 6"/>
          <p:cNvSpPr>
            <a:spLocks noChangeShapeType="1"/>
          </p:cNvSpPr>
          <p:nvPr/>
        </p:nvSpPr>
        <p:spPr bwMode="auto">
          <a:xfrm>
            <a:off x="2355850" y="2108200"/>
            <a:ext cx="5264150" cy="3225800"/>
          </a:xfrm>
          <a:prstGeom prst="line">
            <a:avLst/>
          </a:prstGeom>
          <a:noFill/>
          <a:ln w="101600">
            <a:solidFill>
              <a:srgbClr val="FF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14727" name="Text Box 7"/>
          <p:cNvSpPr txBox="1">
            <a:spLocks noChangeArrowheads="1"/>
          </p:cNvSpPr>
          <p:nvPr/>
        </p:nvSpPr>
        <p:spPr bwMode="auto">
          <a:xfrm>
            <a:off x="4149725" y="2133600"/>
            <a:ext cx="2357438"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3600" b="1">
                <a:solidFill>
                  <a:schemeClr val="accent2"/>
                </a:solidFill>
                <a:latin typeface="Verdana" charset="0"/>
                <a:cs typeface="+mn-cs"/>
              </a:rPr>
              <a:t>Internet</a:t>
            </a:r>
          </a:p>
        </p:txBody>
      </p:sp>
      <p:sp>
        <p:nvSpPr>
          <p:cNvPr id="414728" name="Text Box 8"/>
          <p:cNvSpPr txBox="1">
            <a:spLocks noChangeArrowheads="1"/>
          </p:cNvSpPr>
          <p:nvPr/>
        </p:nvSpPr>
        <p:spPr bwMode="auto">
          <a:xfrm rot="1857790">
            <a:off x="1898650" y="2895600"/>
            <a:ext cx="6130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400">
                <a:solidFill>
                  <a:srgbClr val="FF0000"/>
                </a:solidFill>
                <a:latin typeface="Verdana" charset="0"/>
                <a:cs typeface="+mn-cs"/>
              </a:rPr>
              <a:t>10 ping request packets each 30 mins</a:t>
            </a:r>
          </a:p>
        </p:txBody>
      </p:sp>
      <p:sp>
        <p:nvSpPr>
          <p:cNvPr id="414729" name="Text Box 9"/>
          <p:cNvSpPr txBox="1">
            <a:spLocks noChangeArrowheads="1"/>
          </p:cNvSpPr>
          <p:nvPr/>
        </p:nvSpPr>
        <p:spPr bwMode="auto">
          <a:xfrm>
            <a:off x="7086601" y="2590800"/>
            <a:ext cx="2057400" cy="206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US" sz="3200" dirty="0">
                <a:latin typeface="Verdana" charset="0"/>
                <a:cs typeface="+mn-cs"/>
              </a:rPr>
              <a:t>Remote</a:t>
            </a:r>
          </a:p>
          <a:p>
            <a:pPr>
              <a:defRPr/>
            </a:pPr>
            <a:r>
              <a:rPr lang="en-US" sz="3200" dirty="0">
                <a:latin typeface="Verdana" charset="0"/>
                <a:cs typeface="+mn-cs"/>
              </a:rPr>
              <a:t>Host</a:t>
            </a:r>
          </a:p>
          <a:p>
            <a:pPr>
              <a:defRPr/>
            </a:pPr>
            <a:r>
              <a:rPr lang="en-US" sz="3200" dirty="0">
                <a:latin typeface="Verdana" charset="0"/>
                <a:cs typeface="+mn-cs"/>
              </a:rPr>
              <a:t>(typically</a:t>
            </a:r>
          </a:p>
          <a:p>
            <a:pPr>
              <a:defRPr/>
            </a:pPr>
            <a:r>
              <a:rPr lang="en-US" sz="3200" dirty="0">
                <a:latin typeface="Verdana" charset="0"/>
                <a:cs typeface="+mn-cs"/>
              </a:rPr>
              <a:t>a server)</a:t>
            </a:r>
          </a:p>
        </p:txBody>
      </p:sp>
      <p:sp>
        <p:nvSpPr>
          <p:cNvPr id="414730" name="Text Box 10"/>
          <p:cNvSpPr txBox="1">
            <a:spLocks noChangeArrowheads="1"/>
          </p:cNvSpPr>
          <p:nvPr/>
        </p:nvSpPr>
        <p:spPr bwMode="auto">
          <a:xfrm>
            <a:off x="-28575" y="1981200"/>
            <a:ext cx="2619375"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400" dirty="0">
                <a:latin typeface="Verdana" charset="0"/>
                <a:cs typeface="+mn-cs"/>
              </a:rPr>
              <a:t>Measurement</a:t>
            </a:r>
          </a:p>
          <a:p>
            <a:pPr>
              <a:defRPr/>
            </a:pPr>
            <a:r>
              <a:rPr lang="en-US" sz="2400" dirty="0">
                <a:latin typeface="Verdana" charset="0"/>
                <a:cs typeface="+mn-cs"/>
              </a:rPr>
              <a:t>Agent (MA)</a:t>
            </a:r>
          </a:p>
        </p:txBody>
      </p:sp>
      <p:sp>
        <p:nvSpPr>
          <p:cNvPr id="414731" name="Text Box 11"/>
          <p:cNvSpPr txBox="1">
            <a:spLocks noChangeArrowheads="1"/>
          </p:cNvSpPr>
          <p:nvPr/>
        </p:nvSpPr>
        <p:spPr bwMode="auto">
          <a:xfrm rot="-443162">
            <a:off x="242888" y="496888"/>
            <a:ext cx="1830387"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dirty="0">
                <a:latin typeface="Verdana" charset="0"/>
                <a:cs typeface="+mn-cs"/>
              </a:rPr>
              <a:t>&gt;</a:t>
            </a:r>
            <a:r>
              <a:rPr lang="en-US" sz="1600" dirty="0">
                <a:latin typeface="Courier New" charset="0"/>
                <a:cs typeface="+mn-cs"/>
              </a:rPr>
              <a:t>ping </a:t>
            </a:r>
            <a:r>
              <a:rPr lang="en-US" sz="1600" dirty="0" err="1">
                <a:latin typeface="Courier New" charset="0"/>
                <a:cs typeface="+mn-cs"/>
              </a:rPr>
              <a:t>remhost</a:t>
            </a:r>
            <a:endParaRPr lang="en-US" sz="1600" dirty="0">
              <a:latin typeface="Courier New" charset="0"/>
              <a:cs typeface="+mn-cs"/>
            </a:endParaRPr>
          </a:p>
        </p:txBody>
      </p:sp>
      <p:sp>
        <p:nvSpPr>
          <p:cNvPr id="414732" name="Line 12"/>
          <p:cNvSpPr>
            <a:spLocks noChangeShapeType="1"/>
          </p:cNvSpPr>
          <p:nvPr/>
        </p:nvSpPr>
        <p:spPr bwMode="auto">
          <a:xfrm flipH="1" flipV="1">
            <a:off x="1547813" y="2362200"/>
            <a:ext cx="5995987" cy="3733800"/>
          </a:xfrm>
          <a:prstGeom prst="line">
            <a:avLst/>
          </a:prstGeom>
          <a:noFill/>
          <a:ln w="101600">
            <a:solidFill>
              <a:srgbClr val="00CC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14733" name="Text Box 13"/>
          <p:cNvSpPr txBox="1">
            <a:spLocks noChangeArrowheads="1"/>
          </p:cNvSpPr>
          <p:nvPr/>
        </p:nvSpPr>
        <p:spPr bwMode="auto">
          <a:xfrm rot="1745100">
            <a:off x="1958975" y="4037013"/>
            <a:ext cx="3630613"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400">
                <a:solidFill>
                  <a:srgbClr val="33CC33"/>
                </a:solidFill>
                <a:latin typeface="Verdana" charset="0"/>
                <a:cs typeface="+mn-cs"/>
              </a:rPr>
              <a:t>Ping response packets</a:t>
            </a:r>
          </a:p>
        </p:txBody>
      </p:sp>
      <p:sp>
        <p:nvSpPr>
          <p:cNvPr id="414734" name="Text Box 14"/>
          <p:cNvSpPr txBox="1">
            <a:spLocks noChangeArrowheads="1"/>
          </p:cNvSpPr>
          <p:nvPr/>
        </p:nvSpPr>
        <p:spPr bwMode="auto">
          <a:xfrm>
            <a:off x="1828800" y="6325658"/>
            <a:ext cx="5448300" cy="523875"/>
          </a:xfrm>
          <a:prstGeom prst="rect">
            <a:avLst/>
          </a:prstGeom>
          <a:solidFill>
            <a:srgbClr val="F1FCA2"/>
          </a:solidFill>
          <a:ln w="57150">
            <a:solidFill>
              <a:schemeClr val="hlink"/>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800" b="1">
                <a:solidFill>
                  <a:schemeClr val="hlink"/>
                </a:solidFill>
                <a:latin typeface="Times New Roman" charset="0"/>
                <a:cs typeface="+mn-cs"/>
              </a:rPr>
              <a:t>Measure Round Trip Time &amp; Loss</a:t>
            </a:r>
          </a:p>
        </p:txBody>
      </p:sp>
      <p:grpSp>
        <p:nvGrpSpPr>
          <p:cNvPr id="2" name="Group 1"/>
          <p:cNvGrpSpPr/>
          <p:nvPr/>
        </p:nvGrpSpPr>
        <p:grpSpPr>
          <a:xfrm>
            <a:off x="12700" y="1905000"/>
            <a:ext cx="2485777" cy="4456331"/>
            <a:chOff x="12700" y="1905000"/>
            <a:chExt cx="2485777" cy="4456331"/>
          </a:xfrm>
        </p:grpSpPr>
        <p:sp>
          <p:nvSpPr>
            <p:cNvPr id="414735" name="AutoShape 15"/>
            <p:cNvSpPr>
              <a:spLocks noChangeArrowheads="1"/>
            </p:cNvSpPr>
            <p:nvPr/>
          </p:nvSpPr>
          <p:spPr bwMode="auto">
            <a:xfrm>
              <a:off x="492125" y="3124200"/>
              <a:ext cx="1325563" cy="1333500"/>
            </a:xfrm>
            <a:prstGeom prst="cloudCallout">
              <a:avLst>
                <a:gd name="adj1" fmla="val 155199"/>
                <a:gd name="adj2" fmla="val 144880"/>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3200">
                <a:latin typeface="Verdana" charset="0"/>
                <a:cs typeface="+mn-cs"/>
              </a:endParaRPr>
            </a:p>
          </p:txBody>
        </p:sp>
        <p:sp>
          <p:nvSpPr>
            <p:cNvPr id="414736" name="Line 16"/>
            <p:cNvSpPr>
              <a:spLocks noChangeShapeType="1"/>
            </p:cNvSpPr>
            <p:nvPr/>
          </p:nvSpPr>
          <p:spPr bwMode="auto">
            <a:xfrm>
              <a:off x="1195388" y="1905000"/>
              <a:ext cx="0" cy="3124200"/>
            </a:xfrm>
            <a:prstGeom prst="line">
              <a:avLst/>
            </a:prstGeom>
            <a:noFill/>
            <a:ln w="38100">
              <a:solidFill>
                <a:srgbClr val="0000FF"/>
              </a:solidFill>
              <a:prstDash val="dash"/>
              <a:round/>
              <a:headEnd type="diamond" w="med" len="me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nvGrpSpPr>
            <p:cNvPr id="21521" name="Group 17"/>
            <p:cNvGrpSpPr>
              <a:grpSpLocks/>
            </p:cNvGrpSpPr>
            <p:nvPr/>
          </p:nvGrpSpPr>
          <p:grpSpPr bwMode="auto">
            <a:xfrm>
              <a:off x="633413" y="5029200"/>
              <a:ext cx="1066800" cy="381000"/>
              <a:chOff x="336" y="3312"/>
              <a:chExt cx="728" cy="240"/>
            </a:xfrm>
          </p:grpSpPr>
          <p:sp>
            <p:nvSpPr>
              <p:cNvPr id="414738" name="Oval 18"/>
              <p:cNvSpPr>
                <a:spLocks noChangeArrowheads="1"/>
              </p:cNvSpPr>
              <p:nvPr/>
            </p:nvSpPr>
            <p:spPr bwMode="auto">
              <a:xfrm>
                <a:off x="336" y="3312"/>
                <a:ext cx="720" cy="48"/>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14739" name="Oval 19"/>
              <p:cNvSpPr>
                <a:spLocks noChangeArrowheads="1"/>
              </p:cNvSpPr>
              <p:nvPr/>
            </p:nvSpPr>
            <p:spPr bwMode="auto">
              <a:xfrm>
                <a:off x="336" y="3360"/>
                <a:ext cx="720" cy="48"/>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14740" name="Oval 20"/>
              <p:cNvSpPr>
                <a:spLocks noChangeArrowheads="1"/>
              </p:cNvSpPr>
              <p:nvPr/>
            </p:nvSpPr>
            <p:spPr bwMode="auto">
              <a:xfrm>
                <a:off x="344" y="3408"/>
                <a:ext cx="720" cy="48"/>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14741" name="Oval 21"/>
              <p:cNvSpPr>
                <a:spLocks noChangeArrowheads="1"/>
              </p:cNvSpPr>
              <p:nvPr/>
            </p:nvSpPr>
            <p:spPr bwMode="auto">
              <a:xfrm>
                <a:off x="344" y="3456"/>
                <a:ext cx="720" cy="48"/>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14742" name="Oval 22"/>
              <p:cNvSpPr>
                <a:spLocks noChangeArrowheads="1"/>
              </p:cNvSpPr>
              <p:nvPr/>
            </p:nvSpPr>
            <p:spPr bwMode="auto">
              <a:xfrm>
                <a:off x="336" y="3504"/>
                <a:ext cx="720" cy="48"/>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nvGrpSpPr>
            <p:cNvPr id="21522" name="Group 23"/>
            <p:cNvGrpSpPr>
              <a:grpSpLocks/>
            </p:cNvGrpSpPr>
            <p:nvPr/>
          </p:nvGrpSpPr>
          <p:grpSpPr bwMode="auto">
            <a:xfrm>
              <a:off x="280988" y="5181600"/>
              <a:ext cx="1066800" cy="381000"/>
              <a:chOff x="336" y="3312"/>
              <a:chExt cx="728" cy="240"/>
            </a:xfrm>
          </p:grpSpPr>
          <p:sp>
            <p:nvSpPr>
              <p:cNvPr id="414744" name="Oval 24"/>
              <p:cNvSpPr>
                <a:spLocks noChangeArrowheads="1"/>
              </p:cNvSpPr>
              <p:nvPr/>
            </p:nvSpPr>
            <p:spPr bwMode="auto">
              <a:xfrm>
                <a:off x="336" y="3312"/>
                <a:ext cx="720" cy="48"/>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14745" name="Oval 25"/>
              <p:cNvSpPr>
                <a:spLocks noChangeArrowheads="1"/>
              </p:cNvSpPr>
              <p:nvPr/>
            </p:nvSpPr>
            <p:spPr bwMode="auto">
              <a:xfrm>
                <a:off x="336" y="3360"/>
                <a:ext cx="720" cy="48"/>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14746" name="Oval 26"/>
              <p:cNvSpPr>
                <a:spLocks noChangeArrowheads="1"/>
              </p:cNvSpPr>
              <p:nvPr/>
            </p:nvSpPr>
            <p:spPr bwMode="auto">
              <a:xfrm>
                <a:off x="344" y="3408"/>
                <a:ext cx="720" cy="48"/>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14747" name="Oval 27"/>
              <p:cNvSpPr>
                <a:spLocks noChangeArrowheads="1"/>
              </p:cNvSpPr>
              <p:nvPr/>
            </p:nvSpPr>
            <p:spPr bwMode="auto">
              <a:xfrm>
                <a:off x="344" y="3456"/>
                <a:ext cx="720" cy="48"/>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14748" name="Oval 28"/>
              <p:cNvSpPr>
                <a:spLocks noChangeArrowheads="1"/>
              </p:cNvSpPr>
              <p:nvPr/>
            </p:nvSpPr>
            <p:spPr bwMode="auto">
              <a:xfrm>
                <a:off x="336" y="3504"/>
                <a:ext cx="720" cy="48"/>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nvGrpSpPr>
            <p:cNvPr id="21523" name="Group 29"/>
            <p:cNvGrpSpPr>
              <a:grpSpLocks/>
            </p:cNvGrpSpPr>
            <p:nvPr/>
          </p:nvGrpSpPr>
          <p:grpSpPr bwMode="auto">
            <a:xfrm>
              <a:off x="914400" y="5257800"/>
              <a:ext cx="1066800" cy="381000"/>
              <a:chOff x="336" y="3312"/>
              <a:chExt cx="728" cy="240"/>
            </a:xfrm>
          </p:grpSpPr>
          <p:sp>
            <p:nvSpPr>
              <p:cNvPr id="414750" name="Oval 30"/>
              <p:cNvSpPr>
                <a:spLocks noChangeArrowheads="1"/>
              </p:cNvSpPr>
              <p:nvPr/>
            </p:nvSpPr>
            <p:spPr bwMode="auto">
              <a:xfrm>
                <a:off x="336" y="3312"/>
                <a:ext cx="720" cy="48"/>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14751" name="Oval 31"/>
              <p:cNvSpPr>
                <a:spLocks noChangeArrowheads="1"/>
              </p:cNvSpPr>
              <p:nvPr/>
            </p:nvSpPr>
            <p:spPr bwMode="auto">
              <a:xfrm>
                <a:off x="336" y="3360"/>
                <a:ext cx="720" cy="48"/>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14752" name="Oval 32"/>
              <p:cNvSpPr>
                <a:spLocks noChangeArrowheads="1"/>
              </p:cNvSpPr>
              <p:nvPr/>
            </p:nvSpPr>
            <p:spPr bwMode="auto">
              <a:xfrm>
                <a:off x="344" y="3408"/>
                <a:ext cx="720" cy="48"/>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14753" name="Oval 33"/>
              <p:cNvSpPr>
                <a:spLocks noChangeArrowheads="1"/>
              </p:cNvSpPr>
              <p:nvPr/>
            </p:nvSpPr>
            <p:spPr bwMode="auto">
              <a:xfrm>
                <a:off x="344" y="3456"/>
                <a:ext cx="720" cy="48"/>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14754" name="Oval 34"/>
              <p:cNvSpPr>
                <a:spLocks noChangeArrowheads="1"/>
              </p:cNvSpPr>
              <p:nvPr/>
            </p:nvSpPr>
            <p:spPr bwMode="auto">
              <a:xfrm>
                <a:off x="336" y="3504"/>
                <a:ext cx="720" cy="48"/>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414755" name="Text Box 35"/>
            <p:cNvSpPr txBox="1">
              <a:spLocks noChangeArrowheads="1"/>
            </p:cNvSpPr>
            <p:nvPr/>
          </p:nvSpPr>
          <p:spPr bwMode="auto">
            <a:xfrm>
              <a:off x="12700" y="5715000"/>
              <a:ext cx="248577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b="1" dirty="0">
                  <a:solidFill>
                    <a:schemeClr val="accent2"/>
                  </a:solidFill>
                  <a:latin typeface="Verdana" charset="0"/>
                  <a:cs typeface="+mn-cs"/>
                </a:rPr>
                <a:t>Data </a:t>
              </a:r>
              <a:r>
                <a:rPr lang="en-US" b="1" dirty="0" smtClean="0">
                  <a:solidFill>
                    <a:schemeClr val="accent2"/>
                  </a:solidFill>
                  <a:latin typeface="Verdana" charset="0"/>
                  <a:cs typeface="+mn-cs"/>
                </a:rPr>
                <a:t>Repositories</a:t>
              </a:r>
            </a:p>
            <a:p>
              <a:pPr>
                <a:defRPr/>
              </a:pPr>
              <a:r>
                <a:rPr lang="en-US" b="1" dirty="0" smtClean="0">
                  <a:solidFill>
                    <a:schemeClr val="accent2"/>
                  </a:solidFill>
                  <a:latin typeface="Verdana" charset="0"/>
                  <a:cs typeface="+mn-cs"/>
                </a:rPr>
                <a:t> @ SLAC/NUST</a:t>
              </a:r>
              <a:endParaRPr lang="en-US" b="1" dirty="0">
                <a:solidFill>
                  <a:schemeClr val="accent2"/>
                </a:solidFill>
                <a:latin typeface="Verdana" charset="0"/>
                <a:cs typeface="+mn-cs"/>
              </a:endParaRPr>
            </a:p>
          </p:txBody>
        </p:sp>
        <p:sp>
          <p:nvSpPr>
            <p:cNvPr id="414756" name="Text Box 36"/>
            <p:cNvSpPr txBox="1">
              <a:spLocks noChangeArrowheads="1"/>
            </p:cNvSpPr>
            <p:nvPr/>
          </p:nvSpPr>
          <p:spPr bwMode="auto">
            <a:xfrm rot="5400000">
              <a:off x="291661" y="3402439"/>
              <a:ext cx="18646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en-US" sz="2400" b="1" dirty="0">
                  <a:solidFill>
                    <a:srgbClr val="0000FF"/>
                  </a:solidFill>
                  <a:cs typeface="+mn-cs"/>
                </a:rPr>
                <a:t>Once a </a:t>
              </a:r>
              <a:r>
                <a:rPr lang="en-US" sz="2400" b="1" dirty="0" smtClean="0">
                  <a:solidFill>
                    <a:srgbClr val="0000FF"/>
                  </a:solidFill>
                  <a:cs typeface="+mn-cs"/>
                </a:rPr>
                <a:t>Day</a:t>
              </a:r>
            </a:p>
            <a:p>
              <a:pPr algn="ctr">
                <a:defRPr/>
              </a:pPr>
              <a:r>
                <a:rPr lang="en-US" sz="2400" b="1" dirty="0" smtClean="0">
                  <a:solidFill>
                    <a:srgbClr val="0000FF"/>
                  </a:solidFill>
                  <a:cs typeface="+mn-cs"/>
                </a:rPr>
                <a:t>Via web</a:t>
              </a:r>
              <a:endParaRPr lang="en-US" sz="2400" b="1" dirty="0">
                <a:solidFill>
                  <a:srgbClr val="0000FF"/>
                </a:solidFill>
                <a:cs typeface="+mn-cs"/>
              </a:endParaRPr>
            </a:p>
          </p:txBody>
        </p:sp>
      </p:grpSp>
      <p:sp>
        <p:nvSpPr>
          <p:cNvPr id="414758" name="Text Box 38"/>
          <p:cNvSpPr txBox="1">
            <a:spLocks noChangeArrowheads="1"/>
          </p:cNvSpPr>
          <p:nvPr/>
        </p:nvSpPr>
        <p:spPr bwMode="auto">
          <a:xfrm>
            <a:off x="2447925" y="798513"/>
            <a:ext cx="2530475" cy="369887"/>
          </a:xfrm>
          <a:prstGeom prst="rect">
            <a:avLst/>
          </a:prstGeom>
          <a:solidFill>
            <a:srgbClr val="F5FBA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b="1" dirty="0">
                <a:cs typeface="+mn-cs"/>
              </a:rPr>
              <a:t>Uses ubiquitous ping</a:t>
            </a:r>
          </a:p>
        </p:txBody>
      </p:sp>
      <p:sp>
        <p:nvSpPr>
          <p:cNvPr id="39" name="Text Box 38"/>
          <p:cNvSpPr txBox="1">
            <a:spLocks noChangeArrowheads="1"/>
          </p:cNvSpPr>
          <p:nvPr/>
        </p:nvSpPr>
        <p:spPr bwMode="auto">
          <a:xfrm>
            <a:off x="6515100" y="5610225"/>
            <a:ext cx="2519363" cy="368300"/>
          </a:xfrm>
          <a:prstGeom prst="rect">
            <a:avLst/>
          </a:prstGeom>
          <a:solidFill>
            <a:srgbClr val="F5FBA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b="1" dirty="0">
                <a:cs typeface="+mn-cs"/>
              </a:rPr>
              <a:t>No software to install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repeatCount="indefinite" fill="hold" nodeType="withEffect">
                                  <p:stCondLst>
                                    <p:cond delay="0"/>
                                  </p:stCondLst>
                                  <p:childTnLst>
                                    <p:set>
                                      <p:cBhvr>
                                        <p:cTn id="6" dur="1" fill="hold">
                                          <p:stCondLst>
                                            <p:cond delay="0"/>
                                          </p:stCondLst>
                                        </p:cTn>
                                        <p:tgtEl>
                                          <p:spTgt spid="414726"/>
                                        </p:tgtEl>
                                        <p:attrNameLst>
                                          <p:attrName>style.visibility</p:attrName>
                                        </p:attrNameLst>
                                      </p:cBhvr>
                                      <p:to>
                                        <p:strVal val="visible"/>
                                      </p:to>
                                    </p:set>
                                    <p:animEffect transition="in" filter="wipe(left)">
                                      <p:cBhvr>
                                        <p:cTn id="7" dur="3000"/>
                                        <p:tgtEl>
                                          <p:spTgt spid="414726"/>
                                        </p:tgtEl>
                                      </p:cBhvr>
                                    </p:animEffect>
                                  </p:childTnLst>
                                </p:cTn>
                              </p:par>
                            </p:childTnLst>
                          </p:cTn>
                        </p:par>
                        <p:par>
                          <p:cTn id="8" fill="hold" nodeType="afterGroup">
                            <p:stCondLst>
                              <p:cond delay="3000"/>
                            </p:stCondLst>
                            <p:childTnLst>
                              <p:par>
                                <p:cTn id="9" presetID="22" presetClass="entr" presetSubtype="4" repeatCount="indefinite" fill="hold" nodeType="afterEffect">
                                  <p:stCondLst>
                                    <p:cond delay="0"/>
                                  </p:stCondLst>
                                  <p:childTnLst>
                                    <p:set>
                                      <p:cBhvr>
                                        <p:cTn id="10" dur="1" fill="hold">
                                          <p:stCondLst>
                                            <p:cond delay="0"/>
                                          </p:stCondLst>
                                        </p:cTn>
                                        <p:tgtEl>
                                          <p:spTgt spid="414732"/>
                                        </p:tgtEl>
                                        <p:attrNameLst>
                                          <p:attrName>style.visibility</p:attrName>
                                        </p:attrNameLst>
                                      </p:cBhvr>
                                      <p:to>
                                        <p:strVal val="visible"/>
                                      </p:to>
                                    </p:set>
                                    <p:animEffect transition="in" filter="wipe(down)">
                                      <p:cBhvr>
                                        <p:cTn id="11" dur="3000"/>
                                        <p:tgtEl>
                                          <p:spTgt spid="414732"/>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0" y="947738"/>
            <a:ext cx="9144000" cy="5943600"/>
          </a:xfrm>
          <a:prstGeom prst="rect">
            <a:avLst/>
          </a:prstGeom>
          <a:solidFill>
            <a:srgbClr val="FFFFFF"/>
          </a:solidFill>
        </p:spPr>
        <p:style>
          <a:lnRef idx="1">
            <a:schemeClr val="accent1"/>
          </a:lnRef>
          <a:fillRef idx="3">
            <a:schemeClr val="accent1"/>
          </a:fillRef>
          <a:effectRef idx="2">
            <a:schemeClr val="accent1"/>
          </a:effectRef>
          <a:fontRef idx="minor">
            <a:schemeClr val="lt1"/>
          </a:fontRef>
        </p:style>
        <p:txBody>
          <a:bodyPr anchor="ctr"/>
          <a:lstStyle/>
          <a:p>
            <a:pPr>
              <a:defRPr/>
            </a:pPr>
            <a:r>
              <a:rPr lang="en-US" b="1" dirty="0">
                <a:latin typeface="Calibri" charset="0"/>
              </a:rPr>
              <a:t>Ping</a:t>
            </a:r>
            <a:r>
              <a:rPr lang="ja-JP" altLang="en-US" b="1" dirty="0">
                <a:latin typeface="Calibri" charset="0"/>
              </a:rPr>
              <a:t>’</a:t>
            </a:r>
            <a:r>
              <a:rPr lang="en-US" b="1" dirty="0">
                <a:latin typeface="Calibri" charset="0"/>
              </a:rPr>
              <a:t>s ubiquity</a:t>
            </a:r>
            <a:r>
              <a:rPr lang="en-US" dirty="0">
                <a:latin typeface="Calibri" charset="0"/>
              </a:rPr>
              <a:t> and ease of use make it well suited to widespread Internet monitoring, particularly in underdeveloped regions such as Africa where more advanced applications may be impractical.  </a:t>
            </a: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204515" y="4199192"/>
            <a:ext cx="5972969" cy="2507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0834" name="Title 1"/>
          <p:cNvSpPr>
            <a:spLocks noGrp="1"/>
          </p:cNvSpPr>
          <p:nvPr>
            <p:ph type="title"/>
          </p:nvPr>
        </p:nvSpPr>
        <p:spPr bwMode="auto">
          <a:xfrm>
            <a:off x="0" y="0"/>
            <a:ext cx="4267200" cy="914400"/>
          </a:xfrm>
          <a:gradFill>
            <a:gsLst>
              <a:gs pos="0">
                <a:srgbClr val="FFEBFA"/>
              </a:gs>
              <a:gs pos="61000">
                <a:srgbClr val="C4D6EB"/>
              </a:gs>
              <a:gs pos="80000">
                <a:srgbClr val="85C2FF"/>
              </a:gs>
              <a:gs pos="100000">
                <a:srgbClr val="5E9EFF"/>
              </a:gs>
            </a:gsLst>
            <a:lin ang="0"/>
          </a:gradFill>
          <a:extLs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r>
              <a:rPr lang="en-US" dirty="0" smtClean="0">
                <a:latin typeface="Arial" charset="0"/>
              </a:rPr>
              <a:t>Topology</a:t>
            </a:r>
            <a:endParaRPr lang="en-US" dirty="0">
              <a:latin typeface="Arial" charset="0"/>
            </a:endParaRPr>
          </a:p>
        </p:txBody>
      </p:sp>
      <p:sp>
        <p:nvSpPr>
          <p:cNvPr id="11" name="Oval 10"/>
          <p:cNvSpPr/>
          <p:nvPr/>
        </p:nvSpPr>
        <p:spPr>
          <a:xfrm>
            <a:off x="304800" y="3505200"/>
            <a:ext cx="1371600" cy="533400"/>
          </a:xfrm>
          <a:prstGeom prst="ellipse">
            <a:avLst/>
          </a:prstGeom>
          <a:solidFill>
            <a:srgbClr val="FFCCCC"/>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solidFill>
                  <a:srgbClr val="000000"/>
                </a:solidFill>
              </a:rPr>
              <a:t>MA</a:t>
            </a:r>
          </a:p>
        </p:txBody>
      </p:sp>
      <p:sp>
        <p:nvSpPr>
          <p:cNvPr id="120838" name="TextBox 15"/>
          <p:cNvSpPr txBox="1">
            <a:spLocks noChangeArrowheads="1"/>
          </p:cNvSpPr>
          <p:nvPr/>
        </p:nvSpPr>
        <p:spPr bwMode="auto">
          <a:xfrm>
            <a:off x="406551" y="6522006"/>
            <a:ext cx="86356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 </a:t>
            </a:r>
            <a:r>
              <a:rPr lang="en-US" sz="1800" dirty="0" smtClean="0"/>
              <a:t>700 </a:t>
            </a:r>
            <a:r>
              <a:rPr lang="en-US" sz="1800" dirty="0"/>
              <a:t>Remote monitored </a:t>
            </a:r>
            <a:r>
              <a:rPr lang="en-US" sz="1800" dirty="0" smtClean="0"/>
              <a:t>hosts 165 nations containing &gt; 99% of worlds </a:t>
            </a:r>
            <a:r>
              <a:rPr lang="en-US" sz="1800" dirty="0" err="1" smtClean="0"/>
              <a:t>populatrion</a:t>
            </a:r>
            <a:endParaRPr lang="en-US" sz="1800" dirty="0"/>
          </a:p>
        </p:txBody>
      </p:sp>
      <p:sp>
        <p:nvSpPr>
          <p:cNvPr id="120841" name="TextBox 19"/>
          <p:cNvSpPr txBox="1">
            <a:spLocks noChangeArrowheads="1"/>
          </p:cNvSpPr>
          <p:nvPr/>
        </p:nvSpPr>
        <p:spPr bwMode="auto">
          <a:xfrm>
            <a:off x="2819400" y="3733800"/>
            <a:ext cx="3835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 60 Measurement Agents/Monitors</a:t>
            </a:r>
          </a:p>
        </p:txBody>
      </p:sp>
      <p:cxnSp>
        <p:nvCxnSpPr>
          <p:cNvPr id="22" name="Straight Arrow Connector 21"/>
          <p:cNvCxnSpPr/>
          <p:nvPr/>
        </p:nvCxnSpPr>
        <p:spPr>
          <a:xfrm>
            <a:off x="1295400" y="4038600"/>
            <a:ext cx="678656" cy="1143000"/>
          </a:xfrm>
          <a:prstGeom prst="straightConnector1">
            <a:avLst/>
          </a:prstGeom>
          <a:ln>
            <a:solidFill>
              <a:srgbClr val="92D050"/>
            </a:solidFill>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1527175" y="3918744"/>
            <a:ext cx="2663825" cy="957098"/>
          </a:xfrm>
          <a:prstGeom prst="straightConnector1">
            <a:avLst/>
          </a:prstGeom>
          <a:ln>
            <a:solidFill>
              <a:srgbClr val="92D050"/>
            </a:solidFill>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1371600" y="4038600"/>
            <a:ext cx="2819400" cy="1752600"/>
          </a:xfrm>
          <a:prstGeom prst="straightConnector1">
            <a:avLst/>
          </a:prstGeom>
          <a:ln>
            <a:solidFill>
              <a:srgbClr val="92D050"/>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7086600" y="3960813"/>
            <a:ext cx="125413" cy="20589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a:stCxn id="11" idx="5"/>
          </p:cNvCxnSpPr>
          <p:nvPr/>
        </p:nvCxnSpPr>
        <p:spPr>
          <a:xfrm>
            <a:off x="1475534" y="3960485"/>
            <a:ext cx="4391866" cy="1830715"/>
          </a:xfrm>
          <a:prstGeom prst="straightConnector1">
            <a:avLst/>
          </a:prstGeom>
          <a:ln>
            <a:solidFill>
              <a:srgbClr val="92D050"/>
            </a:solidFill>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H="1">
            <a:off x="2743200" y="3810000"/>
            <a:ext cx="4419600" cy="2362200"/>
          </a:xfrm>
          <a:prstGeom prst="straightConnector1">
            <a:avLst/>
          </a:prstGeom>
          <a:ln>
            <a:solidFill>
              <a:srgbClr val="92D050"/>
            </a:solidFill>
            <a:tailEnd type="arrow"/>
          </a:ln>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flipH="1">
            <a:off x="4495800" y="3960813"/>
            <a:ext cx="2716214" cy="1982787"/>
          </a:xfrm>
          <a:prstGeom prst="straightConnector1">
            <a:avLst/>
          </a:prstGeom>
          <a:ln>
            <a:solidFill>
              <a:srgbClr val="92D050"/>
            </a:solidFill>
            <a:tailEnd type="arrow"/>
          </a:ln>
        </p:spPr>
        <p:style>
          <a:lnRef idx="2">
            <a:schemeClr val="accent1"/>
          </a:lnRef>
          <a:fillRef idx="0">
            <a:schemeClr val="accent1"/>
          </a:fillRef>
          <a:effectRef idx="1">
            <a:schemeClr val="accent1"/>
          </a:effectRef>
          <a:fontRef idx="minor">
            <a:schemeClr val="tx1"/>
          </a:fontRef>
        </p:style>
      </p:cxnSp>
      <p:sp>
        <p:nvSpPr>
          <p:cNvPr id="55" name="Oval 54"/>
          <p:cNvSpPr/>
          <p:nvPr/>
        </p:nvSpPr>
        <p:spPr>
          <a:xfrm>
            <a:off x="6553200" y="3429000"/>
            <a:ext cx="1371600" cy="533400"/>
          </a:xfrm>
          <a:prstGeom prst="ellipse">
            <a:avLst/>
          </a:prstGeom>
          <a:solidFill>
            <a:srgbClr val="FFCCCC"/>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solidFill>
                  <a:srgbClr val="000000"/>
                </a:solidFill>
              </a:rPr>
              <a:t>MA</a:t>
            </a:r>
          </a:p>
        </p:txBody>
      </p:sp>
      <p:cxnSp>
        <p:nvCxnSpPr>
          <p:cNvPr id="52" name="Straight Arrow Connector 51"/>
          <p:cNvCxnSpPr/>
          <p:nvPr/>
        </p:nvCxnSpPr>
        <p:spPr>
          <a:xfrm flipH="1">
            <a:off x="4191000" y="3962400"/>
            <a:ext cx="2819400" cy="1828800"/>
          </a:xfrm>
          <a:prstGeom prst="straightConnector1">
            <a:avLst/>
          </a:prstGeom>
          <a:ln>
            <a:solidFill>
              <a:srgbClr val="92D050"/>
            </a:solidFill>
            <a:tailEnd type="arrow"/>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flipH="1">
            <a:off x="2895600" y="3962400"/>
            <a:ext cx="4419600" cy="2362200"/>
          </a:xfrm>
          <a:prstGeom prst="straightConnector1">
            <a:avLst/>
          </a:prstGeom>
          <a:ln>
            <a:solidFill>
              <a:srgbClr val="92D050"/>
            </a:solidFill>
            <a:tailEnd type="arrow"/>
          </a:ln>
        </p:spPr>
        <p:style>
          <a:lnRef idx="2">
            <a:schemeClr val="accent1"/>
          </a:lnRef>
          <a:fillRef idx="0">
            <a:schemeClr val="accent1"/>
          </a:fillRef>
          <a:effectRef idx="1">
            <a:schemeClr val="accent1"/>
          </a:effectRef>
          <a:fontRef idx="minor">
            <a:schemeClr val="tx1"/>
          </a:fontRef>
        </p:style>
      </p:cxnSp>
      <p:cxnSp>
        <p:nvCxnSpPr>
          <p:cNvPr id="57" name="Straight Arrow Connector 56"/>
          <p:cNvCxnSpPr/>
          <p:nvPr/>
        </p:nvCxnSpPr>
        <p:spPr>
          <a:xfrm flipH="1">
            <a:off x="4163059" y="3918744"/>
            <a:ext cx="2771141" cy="958056"/>
          </a:xfrm>
          <a:prstGeom prst="straightConnector1">
            <a:avLst/>
          </a:prstGeom>
          <a:ln>
            <a:solidFill>
              <a:srgbClr val="92D050"/>
            </a:solidFill>
            <a:tailEnd type="arrow"/>
          </a:ln>
        </p:spPr>
        <p:style>
          <a:lnRef idx="2">
            <a:schemeClr val="accent1"/>
          </a:lnRef>
          <a:fillRef idx="0">
            <a:schemeClr val="accent1"/>
          </a:fillRef>
          <a:effectRef idx="1">
            <a:schemeClr val="accent1"/>
          </a:effectRef>
          <a:fontRef idx="minor">
            <a:schemeClr val="tx1"/>
          </a:fontRef>
        </p:style>
      </p:cxnSp>
      <p:grpSp>
        <p:nvGrpSpPr>
          <p:cNvPr id="38" name="Group 37"/>
          <p:cNvGrpSpPr/>
          <p:nvPr/>
        </p:nvGrpSpPr>
        <p:grpSpPr>
          <a:xfrm>
            <a:off x="304800" y="838200"/>
            <a:ext cx="7367588" cy="2864366"/>
            <a:chOff x="304800" y="838200"/>
            <a:chExt cx="7367588" cy="2864366"/>
          </a:xfrm>
        </p:grpSpPr>
        <p:pic>
          <p:nvPicPr>
            <p:cNvPr id="120854" name="Picture 53" descr="Screen Shot 2015-11-22 at 8.14.13 PM.pn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724400" y="2133600"/>
              <a:ext cx="1244600"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2" name="Straight Arrow Connector 61"/>
            <p:cNvCxnSpPr>
              <a:endCxn id="55" idx="1"/>
            </p:cNvCxnSpPr>
            <p:nvPr/>
          </p:nvCxnSpPr>
          <p:spPr>
            <a:xfrm>
              <a:off x="5840413" y="3048000"/>
              <a:ext cx="914400" cy="458788"/>
            </a:xfrm>
            <a:prstGeom prst="straightConnector1">
              <a:avLst/>
            </a:prstGeom>
            <a:ln>
              <a:solidFill>
                <a:srgbClr val="FF0000"/>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37" name="Group 36"/>
            <p:cNvGrpSpPr/>
            <p:nvPr/>
          </p:nvGrpSpPr>
          <p:grpSpPr>
            <a:xfrm>
              <a:off x="304800" y="838200"/>
              <a:ext cx="7367588" cy="2864366"/>
              <a:chOff x="304800" y="838200"/>
              <a:chExt cx="7367588" cy="2864366"/>
            </a:xfrm>
          </p:grpSpPr>
          <p:pic>
            <p:nvPicPr>
              <p:cNvPr id="120856" name="Picture 55" descr="Screen Shot 2015-11-22 at 8.14.13 PM.pn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905000" y="2286000"/>
                <a:ext cx="1244600"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4" name="Group 33"/>
              <p:cNvGrpSpPr/>
              <p:nvPr/>
            </p:nvGrpSpPr>
            <p:grpSpPr>
              <a:xfrm>
                <a:off x="304800" y="838200"/>
                <a:ext cx="7367588" cy="2864366"/>
                <a:chOff x="304800" y="838200"/>
                <a:chExt cx="7367588" cy="2864366"/>
              </a:xfrm>
            </p:grpSpPr>
            <p:grpSp>
              <p:nvGrpSpPr>
                <p:cNvPr id="31" name="Group 30"/>
                <p:cNvGrpSpPr/>
                <p:nvPr/>
              </p:nvGrpSpPr>
              <p:grpSpPr>
                <a:xfrm>
                  <a:off x="304800" y="838200"/>
                  <a:ext cx="7367588" cy="2820193"/>
                  <a:chOff x="304800" y="838200"/>
                  <a:chExt cx="7367588" cy="2820193"/>
                </a:xfrm>
              </p:grpSpPr>
              <p:pic>
                <p:nvPicPr>
                  <p:cNvPr id="120837" name="Picture 14" descr="Screen Shot 2015-11-22 at 7.38.39 PM.png"/>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066800" y="2514600"/>
                    <a:ext cx="920750"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849" name="Picture 42" descr="Screen Shot 2015-11-22 at 7.38.39 PM.png"/>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867400" y="2362200"/>
                    <a:ext cx="920750"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50" name="TextBox 43"/>
                  <p:cNvSpPr txBox="1">
                    <a:spLocks noChangeArrowheads="1"/>
                  </p:cNvSpPr>
                  <p:nvPr/>
                </p:nvSpPr>
                <p:spPr bwMode="auto">
                  <a:xfrm>
                    <a:off x="304800" y="2209800"/>
                    <a:ext cx="9667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Archive</a:t>
                    </a:r>
                  </a:p>
                </p:txBody>
              </p:sp>
              <p:pic>
                <p:nvPicPr>
                  <p:cNvPr id="120851" name="Picture 45" descr="Screen Shot 2015-11-22 at 7.59.21 PM.png"/>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143000" y="1371600"/>
                    <a:ext cx="16621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52" name="TextBox 46"/>
                  <p:cNvSpPr txBox="1">
                    <a:spLocks noChangeArrowheads="1"/>
                  </p:cNvSpPr>
                  <p:nvPr/>
                </p:nvSpPr>
                <p:spPr bwMode="auto">
                  <a:xfrm>
                    <a:off x="6705600" y="2133600"/>
                    <a:ext cx="9667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Archive</a:t>
                    </a:r>
                  </a:p>
                </p:txBody>
              </p:sp>
              <p:pic>
                <p:nvPicPr>
                  <p:cNvPr id="120853" name="Picture 47" descr="Screen Shot 2015-11-22 at 8.01.55 PM.png"/>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1447800" y="1219200"/>
                    <a:ext cx="1695450" cy="76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3" name="Straight Arrow Connector 52"/>
                  <p:cNvCxnSpPr/>
                  <p:nvPr/>
                </p:nvCxnSpPr>
                <p:spPr>
                  <a:xfrm flipH="1">
                    <a:off x="1447800" y="3199605"/>
                    <a:ext cx="658812" cy="458788"/>
                  </a:xfrm>
                  <a:prstGeom prst="straightConnector1">
                    <a:avLst/>
                  </a:prstGeom>
                  <a:ln>
                    <a:solidFill>
                      <a:srgbClr val="FF0000"/>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cxnSp>
              <p:pic>
                <p:nvPicPr>
                  <p:cNvPr id="120858" name="Picture 57" descr="Screen Shot 2015-11-22 at 7.57.59 PM.png"/>
                  <p:cNvPicPr>
                    <a:picLocks noChangeAspect="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2362200" y="838200"/>
                    <a:ext cx="8350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59" name="TextBox 58"/>
                  <p:cNvSpPr txBox="1">
                    <a:spLocks noChangeArrowheads="1"/>
                  </p:cNvSpPr>
                  <p:nvPr/>
                </p:nvSpPr>
                <p:spPr bwMode="auto">
                  <a:xfrm>
                    <a:off x="3340100" y="2286000"/>
                    <a:ext cx="13017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a:t>2</a:t>
                    </a:r>
                  </a:p>
                  <a:p>
                    <a:pPr algn="ctr" eaLnBrk="1" hangingPunct="1"/>
                    <a:r>
                      <a:rPr lang="en-US" sz="1800" dirty="0"/>
                      <a:t>Archiver</a:t>
                    </a:r>
                  </a:p>
                  <a:p>
                    <a:pPr algn="ctr" eaLnBrk="1" hangingPunct="1"/>
                    <a:r>
                      <a:rPr lang="en-US" sz="1800" dirty="0"/>
                      <a:t>Analyzer</a:t>
                    </a:r>
                  </a:p>
                  <a:p>
                    <a:pPr algn="ctr" eaLnBrk="1" hangingPunct="1"/>
                    <a:r>
                      <a:rPr lang="en-US" sz="1800" dirty="0"/>
                      <a:t>Presenters</a:t>
                    </a:r>
                  </a:p>
                </p:txBody>
              </p:sp>
              <p:sp>
                <p:nvSpPr>
                  <p:cNvPr id="120860" name="TextBox 59"/>
                  <p:cNvSpPr txBox="1">
                    <a:spLocks noChangeArrowheads="1"/>
                  </p:cNvSpPr>
                  <p:nvPr/>
                </p:nvSpPr>
                <p:spPr bwMode="auto">
                  <a:xfrm>
                    <a:off x="2133600" y="2667000"/>
                    <a:ext cx="787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SLAC</a:t>
                    </a:r>
                  </a:p>
                </p:txBody>
              </p:sp>
              <p:sp>
                <p:nvSpPr>
                  <p:cNvPr id="120861" name="TextBox 60"/>
                  <p:cNvSpPr txBox="1">
                    <a:spLocks noChangeArrowheads="1"/>
                  </p:cNvSpPr>
                  <p:nvPr/>
                </p:nvSpPr>
                <p:spPr bwMode="auto">
                  <a:xfrm>
                    <a:off x="4953000" y="2590800"/>
                    <a:ext cx="812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NUST</a:t>
                    </a:r>
                  </a:p>
                </p:txBody>
              </p:sp>
            </p:grpSp>
            <p:sp>
              <p:nvSpPr>
                <p:cNvPr id="63" name="TextBox 62"/>
                <p:cNvSpPr txBox="1"/>
                <p:nvPr/>
              </p:nvSpPr>
              <p:spPr>
                <a:xfrm rot="19552496">
                  <a:off x="1674500" y="3333234"/>
                  <a:ext cx="569387" cy="369332"/>
                </a:xfrm>
                <a:prstGeom prst="rect">
                  <a:avLst/>
                </a:prstGeom>
                <a:noFill/>
              </p:spPr>
              <p:txBody>
                <a:bodyPr wrap="none" rtlCol="0">
                  <a:spAutoFit/>
                </a:bodyPr>
                <a:lstStyle/>
                <a:p>
                  <a:r>
                    <a:rPr lang="en-US" dirty="0" smtClean="0">
                      <a:solidFill>
                        <a:srgbClr val="FF0000"/>
                      </a:solidFill>
                    </a:rPr>
                    <a:t>http</a:t>
                  </a:r>
                  <a:endParaRPr lang="en-US" dirty="0">
                    <a:solidFill>
                      <a:srgbClr val="FF0000"/>
                    </a:solidFill>
                  </a:endParaRPr>
                </a:p>
              </p:txBody>
            </p:sp>
            <p:sp>
              <p:nvSpPr>
                <p:cNvPr id="66" name="TextBox 65"/>
                <p:cNvSpPr txBox="1"/>
                <p:nvPr/>
              </p:nvSpPr>
              <p:spPr>
                <a:xfrm rot="1769408">
                  <a:off x="5814935" y="3244333"/>
                  <a:ext cx="569387" cy="369332"/>
                </a:xfrm>
                <a:prstGeom prst="rect">
                  <a:avLst/>
                </a:prstGeom>
                <a:noFill/>
              </p:spPr>
              <p:txBody>
                <a:bodyPr wrap="none" rtlCol="0">
                  <a:spAutoFit/>
                </a:bodyPr>
                <a:lstStyle/>
                <a:p>
                  <a:r>
                    <a:rPr lang="en-US" dirty="0" smtClean="0">
                      <a:solidFill>
                        <a:srgbClr val="FF0000"/>
                      </a:solidFill>
                    </a:rPr>
                    <a:t>http</a:t>
                  </a:r>
                  <a:endParaRPr lang="en-US" dirty="0">
                    <a:solidFill>
                      <a:srgbClr val="FF0000"/>
                    </a:solidFill>
                  </a:endParaRPr>
                </a:p>
              </p:txBody>
            </p:sp>
          </p:grpSp>
        </p:grpSp>
      </p:grpSp>
      <p:sp>
        <p:nvSpPr>
          <p:cNvPr id="68" name="TextBox 67"/>
          <p:cNvSpPr txBox="1"/>
          <p:nvPr/>
        </p:nvSpPr>
        <p:spPr>
          <a:xfrm rot="1406165">
            <a:off x="2051859" y="3853934"/>
            <a:ext cx="620683" cy="369332"/>
          </a:xfrm>
          <a:prstGeom prst="rect">
            <a:avLst/>
          </a:prstGeom>
          <a:noFill/>
        </p:spPr>
        <p:txBody>
          <a:bodyPr wrap="none" rtlCol="0">
            <a:spAutoFit/>
          </a:bodyPr>
          <a:lstStyle/>
          <a:p>
            <a:r>
              <a:rPr lang="en-US" dirty="0" smtClean="0">
                <a:solidFill>
                  <a:srgbClr val="00B050"/>
                </a:solidFill>
              </a:rPr>
              <a:t>ping</a:t>
            </a:r>
            <a:endParaRPr lang="en-US" dirty="0">
              <a:solidFill>
                <a:srgbClr val="00B050"/>
              </a:solidFill>
            </a:endParaRPr>
          </a:p>
        </p:txBody>
      </p:sp>
      <p:sp>
        <p:nvSpPr>
          <p:cNvPr id="69" name="TextBox 68"/>
          <p:cNvSpPr txBox="1"/>
          <p:nvPr/>
        </p:nvSpPr>
        <p:spPr>
          <a:xfrm rot="20532631">
            <a:off x="5346039" y="3993950"/>
            <a:ext cx="620683" cy="369332"/>
          </a:xfrm>
          <a:prstGeom prst="rect">
            <a:avLst/>
          </a:prstGeom>
          <a:noFill/>
        </p:spPr>
        <p:txBody>
          <a:bodyPr wrap="none" rtlCol="0">
            <a:spAutoFit/>
          </a:bodyPr>
          <a:lstStyle/>
          <a:p>
            <a:r>
              <a:rPr lang="en-US" dirty="0" smtClean="0">
                <a:solidFill>
                  <a:srgbClr val="00B050"/>
                </a:solidFill>
              </a:rPr>
              <a:t>ping</a:t>
            </a:r>
            <a:endParaRPr lang="en-US" dirty="0">
              <a:solidFill>
                <a:srgbClr val="00B050"/>
              </a:solidFill>
            </a:endParaRPr>
          </a:p>
        </p:txBody>
      </p:sp>
      <p:grpSp>
        <p:nvGrpSpPr>
          <p:cNvPr id="35" name="Group 34"/>
          <p:cNvGrpSpPr/>
          <p:nvPr/>
        </p:nvGrpSpPr>
        <p:grpSpPr>
          <a:xfrm>
            <a:off x="2971800" y="-33338"/>
            <a:ext cx="4267200" cy="2624138"/>
            <a:chOff x="2971800" y="-33338"/>
            <a:chExt cx="4267200" cy="2624138"/>
          </a:xfrm>
        </p:grpSpPr>
        <p:grpSp>
          <p:nvGrpSpPr>
            <p:cNvPr id="32" name="Group 31"/>
            <p:cNvGrpSpPr/>
            <p:nvPr/>
          </p:nvGrpSpPr>
          <p:grpSpPr>
            <a:xfrm>
              <a:off x="2971800" y="-33338"/>
              <a:ext cx="4267200" cy="2624138"/>
              <a:chOff x="2971800" y="-33338"/>
              <a:chExt cx="4267200" cy="2624138"/>
            </a:xfrm>
          </p:grpSpPr>
          <p:pic>
            <p:nvPicPr>
              <p:cNvPr id="120839" name="Picture 16" descr="Screen Shot 2015-11-22 at 7.43.42 PM.png"/>
              <p:cNvPicPr>
                <a:picLocks noChangeAspect="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4343400" y="-33338"/>
                <a:ext cx="2095500" cy="1905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840" name="TextBox 18"/>
              <p:cNvSpPr txBox="1">
                <a:spLocks noChangeArrowheads="1"/>
              </p:cNvSpPr>
              <p:nvPr/>
            </p:nvSpPr>
            <p:spPr bwMode="auto">
              <a:xfrm>
                <a:off x="5715000" y="838200"/>
                <a:ext cx="1524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Users with web access</a:t>
                </a:r>
              </a:p>
            </p:txBody>
          </p:sp>
          <p:cxnSp>
            <p:nvCxnSpPr>
              <p:cNvPr id="64" name="Straight Arrow Connector 63"/>
              <p:cNvCxnSpPr/>
              <p:nvPr/>
            </p:nvCxnSpPr>
            <p:spPr>
              <a:xfrm flipV="1">
                <a:off x="2971800" y="1219200"/>
                <a:ext cx="1752600" cy="13716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7" name="Straight Arrow Connector 66"/>
              <p:cNvCxnSpPr/>
              <p:nvPr/>
            </p:nvCxnSpPr>
            <p:spPr>
              <a:xfrm flipH="1" flipV="1">
                <a:off x="5105400" y="1295400"/>
                <a:ext cx="381000" cy="10668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sp>
          <p:nvSpPr>
            <p:cNvPr id="33" name="TextBox 32"/>
            <p:cNvSpPr txBox="1"/>
            <p:nvPr/>
          </p:nvSpPr>
          <p:spPr>
            <a:xfrm rot="19163683">
              <a:off x="3581400" y="1993330"/>
              <a:ext cx="569387" cy="369332"/>
            </a:xfrm>
            <a:prstGeom prst="rect">
              <a:avLst/>
            </a:prstGeom>
            <a:noFill/>
          </p:spPr>
          <p:txBody>
            <a:bodyPr wrap="none" rtlCol="0">
              <a:spAutoFit/>
            </a:bodyPr>
            <a:lstStyle/>
            <a:p>
              <a:r>
                <a:rPr lang="en-US" dirty="0" smtClean="0">
                  <a:solidFill>
                    <a:srgbClr val="FF0000"/>
                  </a:solidFill>
                </a:rPr>
                <a:t>http</a:t>
              </a:r>
              <a:endParaRPr lang="en-US" dirty="0">
                <a:solidFill>
                  <a:srgbClr val="FF0000"/>
                </a:solidFill>
              </a:endParaRPr>
            </a:p>
          </p:txBody>
        </p:sp>
        <p:sp>
          <p:nvSpPr>
            <p:cNvPr id="65" name="TextBox 64"/>
            <p:cNvSpPr txBox="1"/>
            <p:nvPr/>
          </p:nvSpPr>
          <p:spPr>
            <a:xfrm rot="15107554" flipV="1">
              <a:off x="4749581" y="1722007"/>
              <a:ext cx="640513" cy="365984"/>
            </a:xfrm>
            <a:prstGeom prst="rect">
              <a:avLst/>
            </a:prstGeom>
            <a:noFill/>
          </p:spPr>
          <p:txBody>
            <a:bodyPr wrap="square" rtlCol="0">
              <a:spAutoFit/>
            </a:bodyPr>
            <a:lstStyle/>
            <a:p>
              <a:r>
                <a:rPr lang="en-US" dirty="0" smtClean="0">
                  <a:solidFill>
                    <a:srgbClr val="FF0000"/>
                  </a:solidFill>
                </a:rPr>
                <a:t>http</a:t>
              </a:r>
              <a:endParaRPr lang="en-US" dirty="0">
                <a:solidFill>
                  <a:srgbClr val="FF00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Grp="1" noChangeArrowheads="1"/>
          </p:cNvSpPr>
          <p:nvPr>
            <p:ph type="title"/>
          </p:nvPr>
        </p:nvSpPr>
        <p:spPr>
          <a:xfrm>
            <a:off x="1905000" y="0"/>
            <a:ext cx="6183313" cy="762000"/>
          </a:xfrm>
          <a:ln>
            <a:solidFill>
              <a:schemeClr val="bg1"/>
            </a:solidFill>
            <a:miter lim="800000"/>
            <a:headEnd/>
            <a:tailEnd/>
          </a:ln>
        </p:spPr>
        <p:txBody>
          <a:bodyPr/>
          <a:lstStyle/>
          <a:p>
            <a:pPr algn="l" eaLnBrk="1" hangingPunct="1"/>
            <a:r>
              <a:rPr lang="en-US">
                <a:latin typeface="Arial" charset="0"/>
              </a:rPr>
              <a:t>          PingER </a:t>
            </a:r>
            <a:r>
              <a:rPr lang="en-US" sz="3200">
                <a:latin typeface="Arial" charset="0"/>
              </a:rPr>
              <a:t>Monitoring </a:t>
            </a:r>
          </a:p>
        </p:txBody>
      </p:sp>
      <p:sp>
        <p:nvSpPr>
          <p:cNvPr id="4476931" name="Rectangle 3"/>
          <p:cNvSpPr>
            <a:spLocks noGrp="1" noChangeArrowheads="1"/>
          </p:cNvSpPr>
          <p:nvPr>
            <p:ph type="body" sz="half" idx="1"/>
          </p:nvPr>
        </p:nvSpPr>
        <p:spPr>
          <a:xfrm>
            <a:off x="0" y="1219200"/>
            <a:ext cx="6096000" cy="5143500"/>
          </a:xfrm>
        </p:spPr>
        <p:txBody>
          <a:bodyPr/>
          <a:lstStyle/>
          <a:p>
            <a:pPr marL="292100" indent="-292100" eaLnBrk="1" hangingPunct="1">
              <a:spcBef>
                <a:spcPts val="0"/>
              </a:spcBef>
              <a:spcAft>
                <a:spcPts val="800"/>
              </a:spcAft>
              <a:buFont typeface="Monotype Sorts" pitchFamily="2" charset="2"/>
              <a:buChar char="u"/>
              <a:defRPr/>
            </a:pPr>
            <a:r>
              <a:rPr lang="en-US" sz="2400" u="sng" dirty="0" smtClean="0">
                <a:cs typeface="+mn-cs"/>
              </a:rPr>
              <a:t>Measurements</a:t>
            </a:r>
            <a:r>
              <a:rPr lang="en-US" sz="2800" u="sng" dirty="0" smtClean="0">
                <a:cs typeface="+mn-cs"/>
              </a:rPr>
              <a:t> from 1995 on</a:t>
            </a:r>
          </a:p>
          <a:p>
            <a:pPr lvl="1" indent="-336550" eaLnBrk="1" hangingPunct="1">
              <a:spcBef>
                <a:spcPts val="0"/>
              </a:spcBef>
              <a:spcAft>
                <a:spcPts val="800"/>
              </a:spcAft>
              <a:buFont typeface="Monotype Sorts" pitchFamily="2" charset="2"/>
              <a:buNone/>
              <a:defRPr/>
            </a:pPr>
            <a:r>
              <a:rPr lang="en-US" sz="2200" i="1" dirty="0" smtClean="0"/>
              <a:t>Reports link reliability &amp; quality</a:t>
            </a:r>
          </a:p>
          <a:p>
            <a:pPr marL="292100" indent="-292100" eaLnBrk="1" hangingPunct="1">
              <a:spcBef>
                <a:spcPts val="0"/>
              </a:spcBef>
              <a:spcAft>
                <a:spcPts val="800"/>
              </a:spcAft>
              <a:buFont typeface="Monotype Sorts" pitchFamily="2" charset="2"/>
              <a:buChar char="u"/>
              <a:defRPr/>
            </a:pPr>
            <a:r>
              <a:rPr lang="en-US" sz="2400" dirty="0" smtClean="0">
                <a:cs typeface="+mn-cs"/>
              </a:rPr>
              <a:t>700 </a:t>
            </a:r>
            <a:r>
              <a:rPr lang="en-US" sz="2400" dirty="0" smtClean="0">
                <a:solidFill>
                  <a:srgbClr val="0000CC"/>
                </a:solidFill>
                <a:cs typeface="+mn-cs"/>
              </a:rPr>
              <a:t>remote sites monitored in   </a:t>
            </a:r>
            <a:r>
              <a:rPr lang="en-US" dirty="0" smtClean="0">
                <a:solidFill>
                  <a:srgbClr val="0000CC"/>
                </a:solidFill>
                <a:cs typeface="+mn-cs"/>
              </a:rPr>
              <a:t/>
            </a:r>
            <a:br>
              <a:rPr lang="en-US" dirty="0" smtClean="0">
                <a:solidFill>
                  <a:srgbClr val="0000CC"/>
                </a:solidFill>
                <a:cs typeface="+mn-cs"/>
              </a:rPr>
            </a:br>
            <a:r>
              <a:rPr lang="en-US" sz="2400" dirty="0" smtClean="0">
                <a:solidFill>
                  <a:srgbClr val="0000CC"/>
                </a:solidFill>
                <a:cs typeface="+mn-cs"/>
              </a:rPr>
              <a:t> &gt;</a:t>
            </a:r>
            <a:r>
              <a:rPr lang="en-US" sz="2400" u="sng" dirty="0" smtClean="0">
                <a:cs typeface="+mn-cs"/>
              </a:rPr>
              <a:t>165 nations</a:t>
            </a:r>
            <a:r>
              <a:rPr lang="en-US" sz="2400" dirty="0" smtClean="0">
                <a:solidFill>
                  <a:srgbClr val="0000CC"/>
                </a:solidFill>
                <a:cs typeface="+mn-cs"/>
              </a:rPr>
              <a:t>; 60 active </a:t>
            </a:r>
            <a:r>
              <a:rPr lang="en-US" sz="2400" dirty="0" smtClean="0">
                <a:solidFill>
                  <a:srgbClr val="000066"/>
                </a:solidFill>
                <a:cs typeface="+mn-cs"/>
              </a:rPr>
              <a:t>MAs;</a:t>
            </a:r>
          </a:p>
          <a:p>
            <a:pPr marL="692150" lvl="1" indent="-292100" eaLnBrk="1" hangingPunct="1">
              <a:spcBef>
                <a:spcPts val="0"/>
              </a:spcBef>
              <a:spcAft>
                <a:spcPts val="800"/>
              </a:spcAft>
              <a:buFont typeface="Monotype Sorts" pitchFamily="2" charset="2"/>
              <a:buChar char="u"/>
              <a:defRPr/>
            </a:pPr>
            <a:r>
              <a:rPr lang="en-US" sz="2400" dirty="0" smtClean="0"/>
              <a:t>Strong Collaboration with NUST/SEECS (Pakistan) and </a:t>
            </a:r>
            <a:r>
              <a:rPr lang="en-US" sz="2400" dirty="0"/>
              <a:t>4</a:t>
            </a:r>
            <a:r>
              <a:rPr lang="en-US" sz="2400" dirty="0" smtClean="0"/>
              <a:t> Malaysian universities </a:t>
            </a:r>
            <a:endParaRPr lang="en-US" sz="3200" dirty="0" smtClean="0"/>
          </a:p>
        </p:txBody>
      </p:sp>
      <p:pic>
        <p:nvPicPr>
          <p:cNvPr id="121859" name="Picture 5" descr="pinge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58738"/>
            <a:ext cx="1828800" cy="1219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21860" name="Rectangle 8"/>
          <p:cNvSpPr>
            <a:spLocks noChangeArrowheads="1"/>
          </p:cNvSpPr>
          <p:nvPr/>
        </p:nvSpPr>
        <p:spPr bwMode="auto">
          <a:xfrm>
            <a:off x="0" y="5868988"/>
            <a:ext cx="9144000" cy="1016000"/>
          </a:xfrm>
          <a:prstGeom prst="rect">
            <a:avLst/>
          </a:prstGeom>
          <a:solidFill>
            <a:schemeClr val="bg1"/>
          </a:solidFill>
          <a:ln w="28575">
            <a:solidFill>
              <a:srgbClr val="000066"/>
            </a:solidFill>
            <a:miter lim="800000"/>
            <a:headEnd/>
            <a:tailEnd/>
          </a:ln>
        </p:spPr>
        <p:txBody>
          <a:bodyPr tIns="0" bIns="0" anchor="ctr">
            <a:spAutoFit/>
          </a:bodyPr>
          <a:lstStyle/>
          <a:p>
            <a:pPr algn="ctr" defTabSz="762000" eaLnBrk="0" hangingPunct="0"/>
            <a:r>
              <a:rPr lang="en-US" altLang="ko-KR" sz="2200" u="sng">
                <a:solidFill>
                  <a:srgbClr val="800000"/>
                </a:solidFill>
                <a:latin typeface="Tahoma" charset="0"/>
                <a:ea typeface="Arial" charset="0"/>
                <a:cs typeface="Arial" charset="0"/>
              </a:rPr>
              <a:t>Countries:</a:t>
            </a:r>
            <a:r>
              <a:rPr lang="en-US" altLang="ko-KR" sz="2200">
                <a:solidFill>
                  <a:srgbClr val="800000"/>
                </a:solidFill>
                <a:latin typeface="Tahoma" charset="0"/>
                <a:ea typeface="Arial" charset="0"/>
                <a:cs typeface="Arial" charset="0"/>
              </a:rPr>
              <a:t> </a:t>
            </a:r>
            <a:r>
              <a:rPr lang="en-US" altLang="ko-KR" sz="2200">
                <a:solidFill>
                  <a:srgbClr val="0000C8"/>
                </a:solidFill>
                <a:latin typeface="Tahoma" charset="0"/>
                <a:ea typeface="Arial" charset="0"/>
                <a:cs typeface="Arial" charset="0"/>
              </a:rPr>
              <a:t>N. America (3), </a:t>
            </a:r>
            <a:r>
              <a:rPr lang="en-US" altLang="ko-KR" sz="2200">
                <a:solidFill>
                  <a:srgbClr val="700000"/>
                </a:solidFill>
                <a:latin typeface="Tahoma" charset="0"/>
                <a:ea typeface="Arial" charset="0"/>
                <a:cs typeface="Arial" charset="0"/>
              </a:rPr>
              <a:t>Latin America (</a:t>
            </a:r>
            <a:r>
              <a:rPr lang="en-US" altLang="ko-KR" sz="2200" i="1">
                <a:solidFill>
                  <a:srgbClr val="700000"/>
                </a:solidFill>
                <a:latin typeface="Tahoma" charset="0"/>
                <a:ea typeface="Arial" charset="0"/>
                <a:cs typeface="Arial" charset="0"/>
              </a:rPr>
              <a:t>19</a:t>
            </a:r>
            <a:r>
              <a:rPr lang="en-US" altLang="ko-KR" sz="2200">
                <a:solidFill>
                  <a:srgbClr val="700000"/>
                </a:solidFill>
                <a:latin typeface="Tahoma" charset="0"/>
                <a:ea typeface="Arial" charset="0"/>
                <a:cs typeface="Arial" charset="0"/>
              </a:rPr>
              <a:t>),</a:t>
            </a:r>
            <a:r>
              <a:rPr lang="en-US" altLang="ko-KR" sz="2200">
                <a:solidFill>
                  <a:srgbClr val="0000C8"/>
                </a:solidFill>
                <a:latin typeface="Tahoma" charset="0"/>
                <a:ea typeface="Arial" charset="0"/>
                <a:cs typeface="Arial" charset="0"/>
              </a:rPr>
              <a:t> </a:t>
            </a:r>
            <a:r>
              <a:rPr lang="en-US" altLang="ko-KR" sz="2200">
                <a:solidFill>
                  <a:srgbClr val="13808F"/>
                </a:solidFill>
                <a:latin typeface="Tahoma" charset="0"/>
                <a:ea typeface="Arial" charset="0"/>
                <a:cs typeface="Arial" charset="0"/>
              </a:rPr>
              <a:t>Europe (31),</a:t>
            </a:r>
            <a:br>
              <a:rPr lang="en-US" altLang="ko-KR" sz="2200">
                <a:solidFill>
                  <a:srgbClr val="13808F"/>
                </a:solidFill>
                <a:latin typeface="Tahoma" charset="0"/>
                <a:ea typeface="Arial" charset="0"/>
                <a:cs typeface="Arial" charset="0"/>
              </a:rPr>
            </a:br>
            <a:r>
              <a:rPr lang="en-US" altLang="ko-KR" sz="2200">
                <a:solidFill>
                  <a:srgbClr val="CC6600"/>
                </a:solidFill>
                <a:latin typeface="Tahoma" charset="0"/>
                <a:ea typeface="Arial" charset="0"/>
                <a:cs typeface="Arial" charset="0"/>
              </a:rPr>
              <a:t>Balkans (</a:t>
            </a:r>
            <a:r>
              <a:rPr lang="en-US" altLang="ko-KR" sz="2200" i="1">
                <a:solidFill>
                  <a:srgbClr val="CC6600"/>
                </a:solidFill>
                <a:latin typeface="Tahoma" charset="0"/>
                <a:ea typeface="Arial" charset="0"/>
                <a:cs typeface="Arial" charset="0"/>
              </a:rPr>
              <a:t>10</a:t>
            </a:r>
            <a:r>
              <a:rPr lang="en-US" altLang="ko-KR" sz="2200">
                <a:solidFill>
                  <a:srgbClr val="CC6600"/>
                </a:solidFill>
                <a:latin typeface="Tahoma" charset="0"/>
                <a:ea typeface="Arial" charset="0"/>
                <a:cs typeface="Arial" charset="0"/>
              </a:rPr>
              <a:t>),</a:t>
            </a:r>
            <a:r>
              <a:rPr lang="en-US" altLang="ko-KR" sz="2200">
                <a:solidFill>
                  <a:srgbClr val="0000C8"/>
                </a:solidFill>
                <a:latin typeface="Tahoma" charset="0"/>
                <a:ea typeface="Arial" charset="0"/>
                <a:cs typeface="Arial" charset="0"/>
              </a:rPr>
              <a:t> </a:t>
            </a:r>
            <a:r>
              <a:rPr lang="en-US" altLang="ko-KR" sz="2200" u="sng">
                <a:solidFill>
                  <a:srgbClr val="005A00"/>
                </a:solidFill>
                <a:latin typeface="Tahoma" charset="0"/>
                <a:ea typeface="Arial" charset="0"/>
                <a:cs typeface="Arial" charset="0"/>
              </a:rPr>
              <a:t>Africa (49),</a:t>
            </a:r>
            <a:r>
              <a:rPr lang="en-US" altLang="ko-KR" sz="2200">
                <a:solidFill>
                  <a:srgbClr val="005A00"/>
                </a:solidFill>
                <a:latin typeface="Tahoma" charset="0"/>
                <a:ea typeface="Arial" charset="0"/>
                <a:cs typeface="Arial" charset="0"/>
              </a:rPr>
              <a:t> Middle East (</a:t>
            </a:r>
            <a:r>
              <a:rPr lang="en-US" altLang="ko-KR" sz="2200" i="1">
                <a:solidFill>
                  <a:srgbClr val="005A00"/>
                </a:solidFill>
                <a:latin typeface="Tahoma" charset="0"/>
                <a:ea typeface="Arial" charset="0"/>
                <a:cs typeface="Arial" charset="0"/>
              </a:rPr>
              <a:t>16</a:t>
            </a:r>
            <a:r>
              <a:rPr lang="en-US" altLang="ko-KR" sz="2200">
                <a:solidFill>
                  <a:srgbClr val="005A00"/>
                </a:solidFill>
                <a:latin typeface="Tahoma" charset="0"/>
                <a:ea typeface="Arial" charset="0"/>
                <a:cs typeface="Arial" charset="0"/>
              </a:rPr>
              <a:t>), Central Asia (9),</a:t>
            </a:r>
            <a:r>
              <a:rPr lang="en-US" altLang="ko-KR" sz="2200">
                <a:solidFill>
                  <a:srgbClr val="0000C8"/>
                </a:solidFill>
                <a:latin typeface="Tahoma" charset="0"/>
                <a:ea typeface="Arial" charset="0"/>
                <a:cs typeface="Arial" charset="0"/>
              </a:rPr>
              <a:t> </a:t>
            </a:r>
            <a:br>
              <a:rPr lang="en-US" altLang="ko-KR" sz="2200">
                <a:solidFill>
                  <a:srgbClr val="0000C8"/>
                </a:solidFill>
                <a:latin typeface="Tahoma" charset="0"/>
                <a:ea typeface="Arial" charset="0"/>
                <a:cs typeface="Arial" charset="0"/>
              </a:rPr>
            </a:br>
            <a:r>
              <a:rPr lang="en-US" altLang="ko-KR" sz="2200">
                <a:solidFill>
                  <a:srgbClr val="FFCC00"/>
                </a:solidFill>
                <a:latin typeface="Tahoma" charset="0"/>
                <a:ea typeface="Arial" charset="0"/>
                <a:cs typeface="Arial" charset="0"/>
              </a:rPr>
              <a:t>South Asia (</a:t>
            </a:r>
            <a:r>
              <a:rPr lang="en-US" altLang="ko-KR" sz="2200" i="1">
                <a:solidFill>
                  <a:srgbClr val="FFCC00"/>
                </a:solidFill>
                <a:latin typeface="Tahoma" charset="0"/>
                <a:ea typeface="Arial" charset="0"/>
                <a:cs typeface="Arial" charset="0"/>
              </a:rPr>
              <a:t>8</a:t>
            </a:r>
            <a:r>
              <a:rPr lang="en-US" altLang="ko-KR" sz="2200">
                <a:solidFill>
                  <a:srgbClr val="FFCC00"/>
                </a:solidFill>
                <a:latin typeface="Tahoma" charset="0"/>
                <a:ea typeface="Arial" charset="0"/>
                <a:cs typeface="Arial" charset="0"/>
              </a:rPr>
              <a:t>),</a:t>
            </a:r>
            <a:r>
              <a:rPr lang="en-US" altLang="ko-KR" sz="2200">
                <a:solidFill>
                  <a:srgbClr val="0000C8"/>
                </a:solidFill>
                <a:latin typeface="Tahoma" charset="0"/>
                <a:ea typeface="Arial" charset="0"/>
                <a:cs typeface="Arial" charset="0"/>
              </a:rPr>
              <a:t> East Asia (4),</a:t>
            </a:r>
            <a:r>
              <a:rPr lang="en-US" altLang="ko-KR" sz="2200">
                <a:solidFill>
                  <a:srgbClr val="13808F"/>
                </a:solidFill>
                <a:latin typeface="Tahoma" charset="0"/>
                <a:ea typeface="Arial" charset="0"/>
                <a:cs typeface="Arial" charset="0"/>
              </a:rPr>
              <a:t>SE Asia (10),</a:t>
            </a:r>
            <a:r>
              <a:rPr lang="en-US" altLang="ko-KR" sz="2200">
                <a:solidFill>
                  <a:srgbClr val="0000C8"/>
                </a:solidFill>
                <a:latin typeface="Tahoma" charset="0"/>
                <a:ea typeface="Arial" charset="0"/>
                <a:cs typeface="Arial" charset="0"/>
              </a:rPr>
              <a:t> </a:t>
            </a:r>
            <a:r>
              <a:rPr lang="en-US" altLang="ko-KR" sz="2200">
                <a:solidFill>
                  <a:srgbClr val="700000"/>
                </a:solidFill>
                <a:latin typeface="Tahoma" charset="0"/>
                <a:ea typeface="Arial" charset="0"/>
                <a:cs typeface="Arial" charset="0"/>
              </a:rPr>
              <a:t>Russia (1),</a:t>
            </a:r>
            <a:r>
              <a:rPr lang="en-US" altLang="ko-KR" sz="2200">
                <a:solidFill>
                  <a:srgbClr val="0000C8"/>
                </a:solidFill>
                <a:latin typeface="Tahoma" charset="0"/>
                <a:ea typeface="Arial" charset="0"/>
                <a:cs typeface="Arial" charset="0"/>
              </a:rPr>
              <a:t> </a:t>
            </a:r>
            <a:r>
              <a:rPr lang="en-US" altLang="ko-KR" sz="2200">
                <a:solidFill>
                  <a:srgbClr val="000066"/>
                </a:solidFill>
                <a:latin typeface="Tahoma" charset="0"/>
                <a:ea typeface="Arial" charset="0"/>
                <a:cs typeface="Arial" charset="0"/>
              </a:rPr>
              <a:t>Oceania (5) </a:t>
            </a:r>
          </a:p>
        </p:txBody>
      </p:sp>
      <p:sp>
        <p:nvSpPr>
          <p:cNvPr id="121861" name="Text Box 4"/>
          <p:cNvSpPr txBox="1">
            <a:spLocks noChangeArrowheads="1"/>
          </p:cNvSpPr>
          <p:nvPr/>
        </p:nvSpPr>
        <p:spPr bwMode="auto">
          <a:xfrm>
            <a:off x="4451350" y="1066800"/>
            <a:ext cx="4722813"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b="1" u="sng">
                <a:solidFill>
                  <a:srgbClr val="800000"/>
                </a:solidFill>
                <a:cs typeface="Arial" charset="0"/>
              </a:rPr>
              <a:t>Monitoring &amp; Remote Nodes Jan 2015)</a:t>
            </a:r>
          </a:p>
        </p:txBody>
      </p:sp>
      <p:pic>
        <p:nvPicPr>
          <p:cNvPr id="121862" name="Picture 1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730750" y="1371600"/>
            <a:ext cx="441325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863" name="Picture 14" descr="Screen Shot 2014-02-23 at 1.11.18 PM.png"/>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537450" y="3657600"/>
            <a:ext cx="1604963"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864" name="Picture 15" descr="Screen Shot 2014-02-23 at 1.15.06 PM.png"/>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526338" y="4191000"/>
            <a:ext cx="1617662"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865" name="Picture 2" descr="Screen Shot 2015-11-21 at 4.50.57 PM.png"/>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019800" y="4528344"/>
            <a:ext cx="1214438"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866" name="Picture 17" descr="Screen Shot 2014-02-23 at 1.16.35 PM.png"/>
          <p:cNvPicPr>
            <a:picLocks noChangeAspect="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7526338" y="4953000"/>
            <a:ext cx="1617662"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6019800" y="3321388"/>
            <a:ext cx="1278731" cy="1269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Title 1"/>
          <p:cNvSpPr>
            <a:spLocks noGrp="1"/>
          </p:cNvSpPr>
          <p:nvPr>
            <p:ph type="title"/>
          </p:nvPr>
        </p:nvSpPr>
        <p:spPr>
          <a:xfrm>
            <a:off x="609600" y="152400"/>
            <a:ext cx="7924800" cy="685800"/>
          </a:xfrm>
        </p:spPr>
        <p:txBody>
          <a:bodyPr/>
          <a:lstStyle/>
          <a:p>
            <a:r>
              <a:rPr lang="en-US">
                <a:latin typeface="Arial" charset="0"/>
              </a:rPr>
              <a:t>Uses </a:t>
            </a:r>
          </a:p>
        </p:txBody>
      </p:sp>
      <p:sp>
        <p:nvSpPr>
          <p:cNvPr id="122882" name="Text Placeholder 2"/>
          <p:cNvSpPr>
            <a:spLocks noGrp="1"/>
          </p:cNvSpPr>
          <p:nvPr>
            <p:ph type="body" sz="half" idx="1"/>
          </p:nvPr>
        </p:nvSpPr>
        <p:spPr>
          <a:xfrm>
            <a:off x="53975" y="1062038"/>
            <a:ext cx="4495800" cy="5791200"/>
          </a:xfrm>
          <a:solidFill>
            <a:srgbClr val="CCFFCC"/>
          </a:solidFill>
        </p:spPr>
        <p:txBody>
          <a:bodyPr/>
          <a:lstStyle/>
          <a:p>
            <a:r>
              <a:rPr lang="en-US" dirty="0">
                <a:latin typeface="Arial" charset="0"/>
              </a:rPr>
              <a:t>Internet </a:t>
            </a:r>
            <a:r>
              <a:rPr lang="en-US" dirty="0" smtClean="0">
                <a:latin typeface="Arial" charset="0"/>
              </a:rPr>
              <a:t>performance </a:t>
            </a:r>
            <a:r>
              <a:rPr lang="en-US" smtClean="0">
                <a:latin typeface="Arial" charset="0"/>
              </a:rPr>
              <a:t>history 1998…</a:t>
            </a:r>
            <a:endParaRPr lang="en-US" dirty="0">
              <a:latin typeface="Arial" charset="0"/>
            </a:endParaRPr>
          </a:p>
          <a:p>
            <a:r>
              <a:rPr lang="en-US" dirty="0">
                <a:latin typeface="Arial" charset="0"/>
              </a:rPr>
              <a:t>Identifying problems</a:t>
            </a:r>
          </a:p>
          <a:p>
            <a:pPr lvl="1"/>
            <a:r>
              <a:rPr lang="en-US" dirty="0">
                <a:latin typeface="Arial" charset="0"/>
              </a:rPr>
              <a:t>Last mile problems</a:t>
            </a:r>
          </a:p>
          <a:p>
            <a:pPr lvl="1"/>
            <a:r>
              <a:rPr lang="en-US" dirty="0">
                <a:latin typeface="Arial" charset="0"/>
              </a:rPr>
              <a:t>Sites to </a:t>
            </a:r>
            <a:r>
              <a:rPr lang="en-US" dirty="0" smtClean="0">
                <a:latin typeface="Arial" charset="0"/>
              </a:rPr>
              <a:t>upgrade</a:t>
            </a:r>
          </a:p>
          <a:p>
            <a:pPr lvl="1"/>
            <a:r>
              <a:rPr lang="en-US" dirty="0" smtClean="0">
                <a:latin typeface="Arial" charset="0"/>
              </a:rPr>
              <a:t>Performance changes</a:t>
            </a:r>
            <a:endParaRPr lang="en-US" dirty="0">
              <a:latin typeface="Arial" charset="0"/>
            </a:endParaRPr>
          </a:p>
          <a:p>
            <a:r>
              <a:rPr lang="en-US" dirty="0">
                <a:latin typeface="Arial" charset="0"/>
              </a:rPr>
              <a:t>Setting expectations</a:t>
            </a:r>
          </a:p>
          <a:p>
            <a:pPr lvl="1"/>
            <a:r>
              <a:rPr lang="en-US" dirty="0">
                <a:latin typeface="Arial" charset="0"/>
              </a:rPr>
              <a:t>Collaborations</a:t>
            </a:r>
          </a:p>
          <a:p>
            <a:pPr lvl="1"/>
            <a:r>
              <a:rPr lang="en-US" dirty="0">
                <a:latin typeface="Arial" charset="0"/>
              </a:rPr>
              <a:t>Email, VoIP, web </a:t>
            </a:r>
            <a:r>
              <a:rPr lang="en-US" dirty="0" smtClean="0">
                <a:latin typeface="Arial" charset="0"/>
              </a:rPr>
              <a:t>…</a:t>
            </a:r>
          </a:p>
          <a:p>
            <a:pPr lvl="1"/>
            <a:r>
              <a:rPr lang="en-US" dirty="0" smtClean="0">
                <a:latin typeface="Arial" charset="0"/>
              </a:rPr>
              <a:t>Data rates, reliability</a:t>
            </a:r>
          </a:p>
        </p:txBody>
      </p:sp>
      <p:sp>
        <p:nvSpPr>
          <p:cNvPr id="122883" name="Content Placeholder 3"/>
          <p:cNvSpPr>
            <a:spLocks noGrp="1"/>
          </p:cNvSpPr>
          <p:nvPr>
            <p:ph sz="half" idx="2"/>
          </p:nvPr>
        </p:nvSpPr>
        <p:spPr>
          <a:xfrm>
            <a:off x="4572000" y="1066800"/>
            <a:ext cx="4572000" cy="5791200"/>
          </a:xfrm>
          <a:solidFill>
            <a:srgbClr val="FFF4B0"/>
          </a:solidFill>
        </p:spPr>
        <p:txBody>
          <a:bodyPr/>
          <a:lstStyle/>
          <a:p>
            <a:r>
              <a:rPr lang="en-US" dirty="0">
                <a:latin typeface="Arial" charset="0"/>
              </a:rPr>
              <a:t>Study Digital Divide</a:t>
            </a:r>
          </a:p>
          <a:p>
            <a:pPr lvl="1"/>
            <a:r>
              <a:rPr lang="en-US" dirty="0">
                <a:latin typeface="Arial" charset="0"/>
              </a:rPr>
              <a:t>Comparing countries, regions</a:t>
            </a:r>
          </a:p>
          <a:p>
            <a:r>
              <a:rPr lang="en-US" dirty="0">
                <a:latin typeface="Arial" charset="0"/>
              </a:rPr>
              <a:t>Choosing between sites</a:t>
            </a:r>
          </a:p>
          <a:p>
            <a:r>
              <a:rPr lang="en-US" dirty="0">
                <a:latin typeface="Arial" charset="0"/>
              </a:rPr>
              <a:t>Evaluate event impact</a:t>
            </a:r>
          </a:p>
          <a:p>
            <a:pPr lvl="1"/>
            <a:r>
              <a:rPr lang="en-US" dirty="0">
                <a:latin typeface="Arial" charset="0"/>
              </a:rPr>
              <a:t>Earthquake, tsunami</a:t>
            </a:r>
          </a:p>
          <a:p>
            <a:pPr lvl="1"/>
            <a:r>
              <a:rPr lang="en-US" dirty="0">
                <a:latin typeface="Arial" charset="0"/>
              </a:rPr>
              <a:t>Cable cuts</a:t>
            </a:r>
          </a:p>
          <a:p>
            <a:pPr lvl="1"/>
            <a:r>
              <a:rPr lang="en-US" dirty="0" smtClean="0">
                <a:latin typeface="Arial" charset="0"/>
              </a:rPr>
              <a:t>Upgrades</a:t>
            </a:r>
          </a:p>
          <a:p>
            <a:pPr lvl="1"/>
            <a:r>
              <a:rPr lang="en-US" dirty="0" smtClean="0">
                <a:latin typeface="Arial" charset="0"/>
              </a:rPr>
              <a:t>Social </a:t>
            </a:r>
            <a:r>
              <a:rPr lang="en-US" dirty="0" err="1" smtClean="0">
                <a:latin typeface="Arial" charset="0"/>
              </a:rPr>
              <a:t>uphevals</a:t>
            </a:r>
            <a:endParaRPr lang="en-US" dirty="0">
              <a:latin typeface="Arial" charset="0"/>
            </a:endParaRPr>
          </a:p>
          <a:p>
            <a:endParaRPr lang="en-US" dirty="0">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88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288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288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288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288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288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288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288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1" nodeType="clickEffect">
                                  <p:stCondLst>
                                    <p:cond delay="0"/>
                                  </p:stCondLst>
                                  <p:childTnLst>
                                    <p:set>
                                      <p:cBhvr>
                                        <p:cTn id="26" dur="1" fill="hold">
                                          <p:stCondLst>
                                            <p:cond delay="0"/>
                                          </p:stCondLst>
                                        </p:cTn>
                                        <p:tgtEl>
                                          <p:spTgt spid="122883">
                                            <p:bg/>
                                          </p:spTgt>
                                        </p:tgtEl>
                                        <p:attrNameLst>
                                          <p:attrName>style.visibility</p:attrName>
                                        </p:attrNameLst>
                                      </p:cBhvr>
                                      <p:to>
                                        <p:strVal val="visible"/>
                                      </p:to>
                                    </p:set>
                                    <p:animEffect transition="in" filter="blinds(horizontal)">
                                      <p:cBhvr>
                                        <p:cTn id="27" dur="500"/>
                                        <p:tgtEl>
                                          <p:spTgt spid="122883">
                                            <p:bg/>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1" nodeType="clickEffect">
                                  <p:stCondLst>
                                    <p:cond delay="0"/>
                                  </p:stCondLst>
                                  <p:childTnLst>
                                    <p:set>
                                      <p:cBhvr>
                                        <p:cTn id="31" dur="1" fill="hold">
                                          <p:stCondLst>
                                            <p:cond delay="0"/>
                                          </p:stCondLst>
                                        </p:cTn>
                                        <p:tgtEl>
                                          <p:spTgt spid="122883">
                                            <p:txEl>
                                              <p:pRg st="0" end="0"/>
                                            </p:txEl>
                                          </p:spTgt>
                                        </p:tgtEl>
                                        <p:attrNameLst>
                                          <p:attrName>style.visibility</p:attrName>
                                        </p:attrNameLst>
                                      </p:cBhvr>
                                      <p:to>
                                        <p:strVal val="visible"/>
                                      </p:to>
                                    </p:set>
                                    <p:animEffect transition="in" filter="blinds(horizontal)">
                                      <p:cBhvr>
                                        <p:cTn id="32" dur="500"/>
                                        <p:tgtEl>
                                          <p:spTgt spid="122883">
                                            <p:txEl>
                                              <p:pRg st="0" end="0"/>
                                            </p:txEl>
                                          </p:spTgt>
                                        </p:tgtEl>
                                      </p:cBhvr>
                                    </p:animEffect>
                                  </p:childTnLst>
                                </p:cTn>
                              </p:par>
                              <p:par>
                                <p:cTn id="33" presetID="3" presetClass="entr" presetSubtype="10" fill="hold" grpId="1" nodeType="withEffect">
                                  <p:stCondLst>
                                    <p:cond delay="0"/>
                                  </p:stCondLst>
                                  <p:childTnLst>
                                    <p:set>
                                      <p:cBhvr>
                                        <p:cTn id="34" dur="1" fill="hold">
                                          <p:stCondLst>
                                            <p:cond delay="0"/>
                                          </p:stCondLst>
                                        </p:cTn>
                                        <p:tgtEl>
                                          <p:spTgt spid="122883">
                                            <p:txEl>
                                              <p:pRg st="1" end="1"/>
                                            </p:txEl>
                                          </p:spTgt>
                                        </p:tgtEl>
                                        <p:attrNameLst>
                                          <p:attrName>style.visibility</p:attrName>
                                        </p:attrNameLst>
                                      </p:cBhvr>
                                      <p:to>
                                        <p:strVal val="visible"/>
                                      </p:to>
                                    </p:set>
                                    <p:animEffect transition="in" filter="blinds(horizontal)">
                                      <p:cBhvr>
                                        <p:cTn id="35" dur="500"/>
                                        <p:tgtEl>
                                          <p:spTgt spid="122883">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1" nodeType="clickEffect">
                                  <p:stCondLst>
                                    <p:cond delay="0"/>
                                  </p:stCondLst>
                                  <p:childTnLst>
                                    <p:set>
                                      <p:cBhvr>
                                        <p:cTn id="39" dur="1" fill="hold">
                                          <p:stCondLst>
                                            <p:cond delay="0"/>
                                          </p:stCondLst>
                                        </p:cTn>
                                        <p:tgtEl>
                                          <p:spTgt spid="122883">
                                            <p:txEl>
                                              <p:pRg st="2" end="2"/>
                                            </p:txEl>
                                          </p:spTgt>
                                        </p:tgtEl>
                                        <p:attrNameLst>
                                          <p:attrName>style.visibility</p:attrName>
                                        </p:attrNameLst>
                                      </p:cBhvr>
                                      <p:to>
                                        <p:strVal val="visible"/>
                                      </p:to>
                                    </p:set>
                                    <p:animEffect transition="in" filter="blinds(horizontal)">
                                      <p:cBhvr>
                                        <p:cTn id="40" dur="500"/>
                                        <p:tgtEl>
                                          <p:spTgt spid="122883">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1" nodeType="clickEffect">
                                  <p:stCondLst>
                                    <p:cond delay="0"/>
                                  </p:stCondLst>
                                  <p:childTnLst>
                                    <p:set>
                                      <p:cBhvr>
                                        <p:cTn id="44" dur="1" fill="hold">
                                          <p:stCondLst>
                                            <p:cond delay="0"/>
                                          </p:stCondLst>
                                        </p:cTn>
                                        <p:tgtEl>
                                          <p:spTgt spid="122883">
                                            <p:txEl>
                                              <p:pRg st="3" end="3"/>
                                            </p:txEl>
                                          </p:spTgt>
                                        </p:tgtEl>
                                        <p:attrNameLst>
                                          <p:attrName>style.visibility</p:attrName>
                                        </p:attrNameLst>
                                      </p:cBhvr>
                                      <p:to>
                                        <p:strVal val="visible"/>
                                      </p:to>
                                    </p:set>
                                    <p:animEffect transition="in" filter="blinds(horizontal)">
                                      <p:cBhvr>
                                        <p:cTn id="45" dur="500"/>
                                        <p:tgtEl>
                                          <p:spTgt spid="122883">
                                            <p:txEl>
                                              <p:pRg st="3" end="3"/>
                                            </p:txEl>
                                          </p:spTgt>
                                        </p:tgtEl>
                                      </p:cBhvr>
                                    </p:animEffect>
                                  </p:childTnLst>
                                </p:cTn>
                              </p:par>
                              <p:par>
                                <p:cTn id="46" presetID="3" presetClass="entr" presetSubtype="10" fill="hold" grpId="1" nodeType="withEffect">
                                  <p:stCondLst>
                                    <p:cond delay="0"/>
                                  </p:stCondLst>
                                  <p:childTnLst>
                                    <p:set>
                                      <p:cBhvr>
                                        <p:cTn id="47" dur="1" fill="hold">
                                          <p:stCondLst>
                                            <p:cond delay="0"/>
                                          </p:stCondLst>
                                        </p:cTn>
                                        <p:tgtEl>
                                          <p:spTgt spid="122883">
                                            <p:txEl>
                                              <p:pRg st="4" end="4"/>
                                            </p:txEl>
                                          </p:spTgt>
                                        </p:tgtEl>
                                        <p:attrNameLst>
                                          <p:attrName>style.visibility</p:attrName>
                                        </p:attrNameLst>
                                      </p:cBhvr>
                                      <p:to>
                                        <p:strVal val="visible"/>
                                      </p:to>
                                    </p:set>
                                    <p:animEffect transition="in" filter="blinds(horizontal)">
                                      <p:cBhvr>
                                        <p:cTn id="48" dur="500"/>
                                        <p:tgtEl>
                                          <p:spTgt spid="122883">
                                            <p:txEl>
                                              <p:pRg st="4" end="4"/>
                                            </p:txEl>
                                          </p:spTgt>
                                        </p:tgtEl>
                                      </p:cBhvr>
                                    </p:animEffect>
                                  </p:childTnLst>
                                </p:cTn>
                              </p:par>
                              <p:par>
                                <p:cTn id="49" presetID="3" presetClass="entr" presetSubtype="10" fill="hold" grpId="1" nodeType="withEffect">
                                  <p:stCondLst>
                                    <p:cond delay="0"/>
                                  </p:stCondLst>
                                  <p:childTnLst>
                                    <p:set>
                                      <p:cBhvr>
                                        <p:cTn id="50" dur="1" fill="hold">
                                          <p:stCondLst>
                                            <p:cond delay="0"/>
                                          </p:stCondLst>
                                        </p:cTn>
                                        <p:tgtEl>
                                          <p:spTgt spid="122883">
                                            <p:txEl>
                                              <p:pRg st="5" end="5"/>
                                            </p:txEl>
                                          </p:spTgt>
                                        </p:tgtEl>
                                        <p:attrNameLst>
                                          <p:attrName>style.visibility</p:attrName>
                                        </p:attrNameLst>
                                      </p:cBhvr>
                                      <p:to>
                                        <p:strVal val="visible"/>
                                      </p:to>
                                    </p:set>
                                    <p:animEffect transition="in" filter="blinds(horizontal)">
                                      <p:cBhvr>
                                        <p:cTn id="51" dur="500"/>
                                        <p:tgtEl>
                                          <p:spTgt spid="122883">
                                            <p:txEl>
                                              <p:pRg st="5" end="5"/>
                                            </p:txEl>
                                          </p:spTgt>
                                        </p:tgtEl>
                                      </p:cBhvr>
                                    </p:animEffect>
                                  </p:childTnLst>
                                </p:cTn>
                              </p:par>
                              <p:par>
                                <p:cTn id="52" presetID="3" presetClass="entr" presetSubtype="10" fill="hold" grpId="1" nodeType="withEffect">
                                  <p:stCondLst>
                                    <p:cond delay="0"/>
                                  </p:stCondLst>
                                  <p:childTnLst>
                                    <p:set>
                                      <p:cBhvr>
                                        <p:cTn id="53" dur="1" fill="hold">
                                          <p:stCondLst>
                                            <p:cond delay="0"/>
                                          </p:stCondLst>
                                        </p:cTn>
                                        <p:tgtEl>
                                          <p:spTgt spid="122883">
                                            <p:txEl>
                                              <p:pRg st="6" end="6"/>
                                            </p:txEl>
                                          </p:spTgt>
                                        </p:tgtEl>
                                        <p:attrNameLst>
                                          <p:attrName>style.visibility</p:attrName>
                                        </p:attrNameLst>
                                      </p:cBhvr>
                                      <p:to>
                                        <p:strVal val="visible"/>
                                      </p:to>
                                    </p:set>
                                    <p:animEffect transition="in" filter="blinds(horizontal)">
                                      <p:cBhvr>
                                        <p:cTn id="54" dur="500"/>
                                        <p:tgtEl>
                                          <p:spTgt spid="122883">
                                            <p:txEl>
                                              <p:pRg st="6" end="6"/>
                                            </p:txEl>
                                          </p:spTgt>
                                        </p:tgtEl>
                                      </p:cBhvr>
                                    </p:animEffect>
                                  </p:childTnLst>
                                </p:cTn>
                              </p:par>
                              <p:par>
                                <p:cTn id="55" presetID="3" presetClass="entr" presetSubtype="10" fill="hold" grpId="1" nodeType="withEffect">
                                  <p:stCondLst>
                                    <p:cond delay="0"/>
                                  </p:stCondLst>
                                  <p:childTnLst>
                                    <p:set>
                                      <p:cBhvr>
                                        <p:cTn id="56" dur="1" fill="hold">
                                          <p:stCondLst>
                                            <p:cond delay="0"/>
                                          </p:stCondLst>
                                        </p:cTn>
                                        <p:tgtEl>
                                          <p:spTgt spid="122883">
                                            <p:txEl>
                                              <p:pRg st="7" end="7"/>
                                            </p:txEl>
                                          </p:spTgt>
                                        </p:tgtEl>
                                        <p:attrNameLst>
                                          <p:attrName>style.visibility</p:attrName>
                                        </p:attrNameLst>
                                      </p:cBhvr>
                                      <p:to>
                                        <p:strVal val="visible"/>
                                      </p:to>
                                    </p:set>
                                    <p:animEffect transition="in" filter="blinds(horizontal)">
                                      <p:cBhvr>
                                        <p:cTn id="57" dur="500"/>
                                        <p:tgtEl>
                                          <p:spTgt spid="12288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3" grpId="1"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Title 1"/>
          <p:cNvSpPr>
            <a:spLocks noGrp="1"/>
          </p:cNvSpPr>
          <p:nvPr>
            <p:ph type="title"/>
          </p:nvPr>
        </p:nvSpPr>
        <p:spPr>
          <a:xfrm>
            <a:off x="1125538" y="228600"/>
            <a:ext cx="7924800" cy="685800"/>
          </a:xfrm>
        </p:spPr>
        <p:txBody>
          <a:bodyPr/>
          <a:lstStyle/>
          <a:p>
            <a:r>
              <a:rPr lang="en-US">
                <a:latin typeface="Arial" charset="0"/>
              </a:rPr>
              <a:t>Goal of Study</a:t>
            </a:r>
          </a:p>
        </p:txBody>
      </p:sp>
      <p:sp>
        <p:nvSpPr>
          <p:cNvPr id="123906" name="Text Placeholder 2"/>
          <p:cNvSpPr>
            <a:spLocks noGrp="1"/>
          </p:cNvSpPr>
          <p:nvPr>
            <p:ph type="body" sz="half" idx="1"/>
          </p:nvPr>
        </p:nvSpPr>
        <p:spPr>
          <a:xfrm>
            <a:off x="0" y="990600"/>
            <a:ext cx="9175750" cy="5751513"/>
          </a:xfrm>
          <a:solidFill>
            <a:schemeClr val="bg1"/>
          </a:solidFill>
        </p:spPr>
        <p:txBody>
          <a:bodyPr/>
          <a:lstStyle/>
          <a:p>
            <a:r>
              <a:rPr lang="en-US" dirty="0">
                <a:latin typeface="Arial" charset="0"/>
              </a:rPr>
              <a:t>Reduce </a:t>
            </a:r>
            <a:r>
              <a:rPr lang="en-US" dirty="0" err="1">
                <a:latin typeface="Arial" charset="0"/>
              </a:rPr>
              <a:t>PingER</a:t>
            </a:r>
            <a:r>
              <a:rPr lang="en-US" dirty="0">
                <a:latin typeface="Arial" charset="0"/>
              </a:rPr>
              <a:t> MA requirements</a:t>
            </a:r>
          </a:p>
          <a:p>
            <a:r>
              <a:rPr lang="en-US" dirty="0">
                <a:latin typeface="Arial" charset="0"/>
              </a:rPr>
              <a:t>Enabling </a:t>
            </a:r>
            <a:r>
              <a:rPr lang="en-US" dirty="0" err="1">
                <a:latin typeface="Arial" charset="0"/>
              </a:rPr>
              <a:t>PingER</a:t>
            </a:r>
            <a:r>
              <a:rPr lang="en-US" dirty="0">
                <a:latin typeface="Arial" charset="0"/>
              </a:rPr>
              <a:t> in more remote regions</a:t>
            </a:r>
          </a:p>
          <a:p>
            <a:pPr lvl="1"/>
            <a:r>
              <a:rPr lang="en-US" dirty="0">
                <a:latin typeface="Arial" charset="0"/>
              </a:rPr>
              <a:t>E.g. </a:t>
            </a:r>
            <a:r>
              <a:rPr lang="en-US" dirty="0" err="1">
                <a:latin typeface="Arial" charset="0"/>
              </a:rPr>
              <a:t>Kelabit</a:t>
            </a:r>
            <a:r>
              <a:rPr lang="en-US" dirty="0">
                <a:latin typeface="Arial" charset="0"/>
              </a:rPr>
              <a:t> </a:t>
            </a:r>
            <a:r>
              <a:rPr lang="en-US" dirty="0" smtClean="0">
                <a:latin typeface="Arial" charset="0"/>
              </a:rPr>
              <a:t>highlands, National Parks</a:t>
            </a:r>
            <a:endParaRPr lang="en-US" dirty="0">
              <a:latin typeface="Arial" charset="0"/>
            </a:endParaRPr>
          </a:p>
          <a:p>
            <a:r>
              <a:rPr lang="en-US" dirty="0">
                <a:latin typeface="Arial" charset="0"/>
              </a:rPr>
              <a:t>Needs:	</a:t>
            </a:r>
          </a:p>
          <a:p>
            <a:pPr lvl="1"/>
            <a:r>
              <a:rPr lang="en-US" dirty="0">
                <a:latin typeface="Arial" charset="0"/>
              </a:rPr>
              <a:t>Low cost</a:t>
            </a:r>
          </a:p>
          <a:p>
            <a:pPr lvl="1"/>
            <a:r>
              <a:rPr lang="en-US" dirty="0">
                <a:latin typeface="Arial" charset="0"/>
              </a:rPr>
              <a:t>Low power</a:t>
            </a:r>
          </a:p>
          <a:p>
            <a:r>
              <a:rPr lang="en-US" dirty="0">
                <a:latin typeface="Arial" charset="0"/>
              </a:rPr>
              <a:t>Potential </a:t>
            </a:r>
            <a:r>
              <a:rPr lang="en-US" dirty="0" smtClean="0">
                <a:latin typeface="Arial" charset="0"/>
              </a:rPr>
              <a:t>solution</a:t>
            </a:r>
            <a:endParaRPr lang="en-US" dirty="0">
              <a:latin typeface="Arial" charset="0"/>
            </a:endParaRPr>
          </a:p>
          <a:p>
            <a:pPr lvl="1"/>
            <a:r>
              <a:rPr lang="en-US" dirty="0">
                <a:latin typeface="Arial" charset="0"/>
              </a:rPr>
              <a:t>Raspberry Pi</a:t>
            </a:r>
          </a:p>
          <a:p>
            <a:pPr lvl="2"/>
            <a:r>
              <a:rPr lang="en-US" dirty="0">
                <a:latin typeface="Arial" charset="0"/>
              </a:rPr>
              <a:t>&lt;&lt; $100</a:t>
            </a:r>
          </a:p>
          <a:p>
            <a:pPr lvl="2"/>
            <a:r>
              <a:rPr lang="en-US" dirty="0">
                <a:latin typeface="Arial" charset="0"/>
              </a:rPr>
              <a:t>Power 2.7W at 5V (1/7 of laptop, 1/30 desktop)</a:t>
            </a:r>
          </a:p>
          <a:p>
            <a:pPr lvl="2"/>
            <a:r>
              <a:rPr lang="en-US" dirty="0">
                <a:latin typeface="Arial" charset="0"/>
              </a:rPr>
              <a:t>Enables solar power with battery</a:t>
            </a:r>
          </a:p>
          <a:p>
            <a:pPr lvl="2"/>
            <a:endParaRPr lang="en-US" dirty="0">
              <a:latin typeface="Arial" charset="0"/>
            </a:endParaRPr>
          </a:p>
        </p:txBody>
      </p:sp>
      <p:pic>
        <p:nvPicPr>
          <p:cNvPr id="2" name="Picture 1" descr="Screen Shot 2015-11-22 at 3.54.20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657600" y="3018078"/>
            <a:ext cx="4939806" cy="24487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3906">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3906">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390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390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3906">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3906">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3906">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3906">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3906">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3906">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Title 1"/>
          <p:cNvSpPr>
            <a:spLocks noGrp="1"/>
          </p:cNvSpPr>
          <p:nvPr>
            <p:ph type="title"/>
          </p:nvPr>
        </p:nvSpPr>
        <p:spPr>
          <a:xfrm>
            <a:off x="0" y="228600"/>
            <a:ext cx="9050338" cy="685800"/>
          </a:xfrm>
        </p:spPr>
        <p:txBody>
          <a:bodyPr/>
          <a:lstStyle/>
          <a:p>
            <a:r>
              <a:rPr lang="en-US" dirty="0" smtClean="0">
                <a:latin typeface="Arial" charset="0"/>
              </a:rPr>
              <a:t>Requirement: Compare</a:t>
            </a:r>
            <a:endParaRPr lang="en-US" dirty="0">
              <a:latin typeface="Arial" charset="0"/>
            </a:endParaRPr>
          </a:p>
        </p:txBody>
      </p:sp>
      <p:sp>
        <p:nvSpPr>
          <p:cNvPr id="3" name="Text Placeholder 2"/>
          <p:cNvSpPr>
            <a:spLocks noGrp="1"/>
          </p:cNvSpPr>
          <p:nvPr>
            <p:ph type="body" sz="half" idx="1"/>
          </p:nvPr>
        </p:nvSpPr>
        <p:spPr>
          <a:xfrm>
            <a:off x="0" y="3378200"/>
            <a:ext cx="9144000" cy="3505200"/>
          </a:xfrm>
          <a:solidFill>
            <a:srgbClr val="FFFFFF"/>
          </a:solidFill>
        </p:spPr>
        <p:txBody>
          <a:bodyPr/>
          <a:lstStyle/>
          <a:p>
            <a:pPr marL="0" indent="0">
              <a:buNone/>
              <a:defRPr/>
            </a:pPr>
            <a:r>
              <a:rPr lang="en-US" sz="2400" dirty="0" smtClean="0">
                <a:cs typeface="+mn-cs"/>
              </a:rPr>
              <a:t>In terms of:</a:t>
            </a:r>
          </a:p>
          <a:p>
            <a:pPr>
              <a:defRPr/>
            </a:pPr>
            <a:r>
              <a:rPr lang="en-US" sz="2400" dirty="0" smtClean="0">
                <a:cs typeface="+mn-cs"/>
              </a:rPr>
              <a:t>Reliability</a:t>
            </a:r>
          </a:p>
          <a:p>
            <a:pPr lvl="1">
              <a:defRPr/>
            </a:pPr>
            <a:r>
              <a:rPr lang="en-US" sz="2400" dirty="0" smtClean="0"/>
              <a:t>Run for months without interruption</a:t>
            </a:r>
          </a:p>
          <a:p>
            <a:pPr lvl="1">
              <a:defRPr/>
            </a:pPr>
            <a:r>
              <a:rPr lang="en-US" sz="2400" dirty="0" smtClean="0"/>
              <a:t>Auto recover after power outages</a:t>
            </a:r>
          </a:p>
          <a:p>
            <a:r>
              <a:rPr lang="en-US" sz="2400" b="1" dirty="0">
                <a:solidFill>
                  <a:srgbClr val="FF0000"/>
                </a:solidFill>
                <a:latin typeface="Arial" charset="0"/>
              </a:rPr>
              <a:t>Important metrics should not be significantly different </a:t>
            </a:r>
          </a:p>
          <a:p>
            <a:r>
              <a:rPr lang="en-US" sz="2400" b="1" dirty="0">
                <a:solidFill>
                  <a:srgbClr val="FF0000"/>
                </a:solidFill>
                <a:latin typeface="Arial" charset="0"/>
              </a:rPr>
              <a:t>Or difference needs to be understood &amp;:</a:t>
            </a:r>
          </a:p>
          <a:p>
            <a:pPr lvl="1"/>
            <a:r>
              <a:rPr lang="en-US" sz="2400" b="1" dirty="0">
                <a:solidFill>
                  <a:srgbClr val="FF0000"/>
                </a:solidFill>
                <a:latin typeface="Arial" charset="0"/>
              </a:rPr>
              <a:t>Correctable or</a:t>
            </a:r>
          </a:p>
          <a:p>
            <a:pPr lvl="1"/>
            <a:r>
              <a:rPr lang="en-US" sz="2400" b="1" dirty="0">
                <a:solidFill>
                  <a:srgbClr val="FF0000"/>
                </a:solidFill>
                <a:latin typeface="Arial" charset="0"/>
              </a:rPr>
              <a:t>Irrelevant</a:t>
            </a:r>
          </a:p>
          <a:p>
            <a:pPr>
              <a:defRPr/>
            </a:pPr>
            <a:endParaRPr lang="en-US" dirty="0" smtClean="0"/>
          </a:p>
          <a:p>
            <a:pPr>
              <a:defRPr/>
            </a:pPr>
            <a:endParaRPr lang="en-US" dirty="0">
              <a:cs typeface="+mn-cs"/>
            </a:endParaRPr>
          </a:p>
          <a:p>
            <a:pPr>
              <a:defRPr/>
            </a:pPr>
            <a:endParaRPr lang="en-US" dirty="0" smtClean="0">
              <a:cs typeface="+mn-cs"/>
            </a:endParaRPr>
          </a:p>
          <a:p>
            <a:pPr marL="0" indent="0">
              <a:buFontTx/>
              <a:buNone/>
              <a:defRPr/>
            </a:pPr>
            <a:endParaRPr lang="en-US" b="1" dirty="0">
              <a:cs typeface="+mn-cs"/>
            </a:endParaRPr>
          </a:p>
          <a:p>
            <a:pPr>
              <a:defRPr/>
            </a:pPr>
            <a:endParaRPr lang="en-US" dirty="0" smtClean="0">
              <a:cs typeface="+mn-cs"/>
            </a:endParaRPr>
          </a:p>
          <a:p>
            <a:pPr>
              <a:defRPr/>
            </a:pPr>
            <a:endParaRPr lang="en-US" dirty="0">
              <a:cs typeface="+mn-cs"/>
            </a:endParaRPr>
          </a:p>
        </p:txBody>
      </p:sp>
      <p:sp>
        <p:nvSpPr>
          <p:cNvPr id="2" name="TextBox 1"/>
          <p:cNvSpPr txBox="1"/>
          <p:nvPr/>
        </p:nvSpPr>
        <p:spPr>
          <a:xfrm>
            <a:off x="19050" y="1019175"/>
            <a:ext cx="4267199" cy="954107"/>
          </a:xfrm>
          <a:prstGeom prst="rect">
            <a:avLst/>
          </a:prstGeom>
          <a:solidFill>
            <a:srgbClr val="FFFF00"/>
          </a:solidFill>
        </p:spPr>
        <p:txBody>
          <a:bodyPr wrap="square" rtlCol="0">
            <a:spAutoFit/>
          </a:bodyPr>
          <a:lstStyle/>
          <a:p>
            <a:r>
              <a:rPr lang="en-US" sz="2800" dirty="0" smtClean="0"/>
              <a:t>3GHz </a:t>
            </a:r>
            <a:r>
              <a:rPr lang="en-US" sz="2800" b="1" dirty="0" smtClean="0">
                <a:solidFill>
                  <a:srgbClr val="FF0000"/>
                </a:solidFill>
              </a:rPr>
              <a:t>Dell</a:t>
            </a:r>
            <a:r>
              <a:rPr lang="en-US" sz="2800" dirty="0" smtClean="0"/>
              <a:t> PowerEdge with 1000 Mbps Ethernet </a:t>
            </a:r>
          </a:p>
        </p:txBody>
      </p:sp>
      <p:pic>
        <p:nvPicPr>
          <p:cNvPr id="5" name="Picture 4" descr="Screen Shot 2015-11-22 at 4.10.44 P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1920875"/>
            <a:ext cx="4629150" cy="1543050"/>
          </a:xfrm>
          <a:prstGeom prst="rect">
            <a:avLst/>
          </a:prstGeom>
        </p:spPr>
      </p:pic>
      <p:pic>
        <p:nvPicPr>
          <p:cNvPr id="8" name="Picture 7" descr="Screen Shot 2015-11-22 at 3.54.20 PM.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867400" y="2057400"/>
            <a:ext cx="2425206" cy="1202194"/>
          </a:xfrm>
          <a:prstGeom prst="rect">
            <a:avLst/>
          </a:prstGeom>
        </p:spPr>
      </p:pic>
      <p:sp>
        <p:nvSpPr>
          <p:cNvPr id="9" name="TextBox 8"/>
          <p:cNvSpPr txBox="1"/>
          <p:nvPr/>
        </p:nvSpPr>
        <p:spPr>
          <a:xfrm>
            <a:off x="5029200" y="1066800"/>
            <a:ext cx="4048125" cy="954107"/>
          </a:xfrm>
          <a:prstGeom prst="rect">
            <a:avLst/>
          </a:prstGeom>
          <a:solidFill>
            <a:srgbClr val="FFFF00"/>
          </a:solidFill>
        </p:spPr>
        <p:txBody>
          <a:bodyPr wrap="square" rtlCol="0">
            <a:spAutoFit/>
          </a:bodyPr>
          <a:lstStyle/>
          <a:p>
            <a:r>
              <a:rPr lang="en-US" sz="2800" dirty="0"/>
              <a:t>0.7GHz </a:t>
            </a:r>
            <a:r>
              <a:rPr lang="en-US" sz="2800" b="1" dirty="0">
                <a:solidFill>
                  <a:srgbClr val="FF0000"/>
                </a:solidFill>
              </a:rPr>
              <a:t>Raspberry</a:t>
            </a:r>
            <a:r>
              <a:rPr lang="en-US" sz="2800" dirty="0"/>
              <a:t> Pi with </a:t>
            </a:r>
            <a:r>
              <a:rPr lang="en-US" sz="2800" dirty="0" smtClean="0"/>
              <a:t>100 </a:t>
            </a:r>
            <a:r>
              <a:rPr lang="en-US" sz="2800" dirty="0"/>
              <a:t>Mbps Ethernet</a:t>
            </a:r>
          </a:p>
        </p:txBody>
      </p:sp>
      <p:sp>
        <p:nvSpPr>
          <p:cNvPr id="6" name="TextBox 5"/>
          <p:cNvSpPr txBox="1"/>
          <p:nvPr/>
        </p:nvSpPr>
        <p:spPr>
          <a:xfrm>
            <a:off x="4377269" y="1295400"/>
            <a:ext cx="703463" cy="523220"/>
          </a:xfrm>
          <a:prstGeom prst="rect">
            <a:avLst/>
          </a:prstGeom>
          <a:noFill/>
        </p:spPr>
        <p:txBody>
          <a:bodyPr wrap="none" rtlCol="0">
            <a:spAutoFit/>
          </a:bodyPr>
          <a:lstStyle/>
          <a:p>
            <a:r>
              <a:rPr lang="en-US" sz="2800" dirty="0" smtClean="0"/>
              <a:t>Vs.</a:t>
            </a:r>
            <a:endParaRPr lang="en-US" sz="2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Title 1"/>
          <p:cNvSpPr>
            <a:spLocks noGrp="1"/>
          </p:cNvSpPr>
          <p:nvPr>
            <p:ph type="title"/>
          </p:nvPr>
        </p:nvSpPr>
        <p:spPr>
          <a:xfrm>
            <a:off x="990600" y="0"/>
            <a:ext cx="7924800" cy="914400"/>
          </a:xfrm>
        </p:spPr>
        <p:txBody>
          <a:bodyPr/>
          <a:lstStyle/>
          <a:p>
            <a:r>
              <a:rPr lang="en-US">
                <a:latin typeface="Arial" charset="0"/>
              </a:rPr>
              <a:t>Metrics</a:t>
            </a:r>
          </a:p>
        </p:txBody>
      </p:sp>
      <p:sp>
        <p:nvSpPr>
          <p:cNvPr id="125954" name="Text Placeholder 2"/>
          <p:cNvSpPr>
            <a:spLocks noGrp="1"/>
          </p:cNvSpPr>
          <p:nvPr>
            <p:ph type="body" sz="half" idx="1"/>
          </p:nvPr>
        </p:nvSpPr>
        <p:spPr>
          <a:xfrm>
            <a:off x="228600" y="1182688"/>
            <a:ext cx="8915400" cy="5332412"/>
          </a:xfrm>
        </p:spPr>
        <p:txBody>
          <a:bodyPr/>
          <a:lstStyle/>
          <a:p>
            <a:r>
              <a:rPr lang="en-US" dirty="0" err="1">
                <a:latin typeface="Arial" charset="0"/>
              </a:rPr>
              <a:t>PingER</a:t>
            </a:r>
            <a:r>
              <a:rPr lang="en-US" dirty="0">
                <a:latin typeface="Arial" charset="0"/>
              </a:rPr>
              <a:t> measures or derives 16 metrics</a:t>
            </a:r>
          </a:p>
          <a:p>
            <a:r>
              <a:rPr lang="en-US" dirty="0">
                <a:latin typeface="Arial" charset="0"/>
              </a:rPr>
              <a:t>The important ones for this study are:</a:t>
            </a:r>
          </a:p>
          <a:p>
            <a:pPr lvl="1"/>
            <a:r>
              <a:rPr lang="en-US" dirty="0">
                <a:latin typeface="Arial" charset="0"/>
              </a:rPr>
              <a:t>Minimum and Median RTT</a:t>
            </a:r>
          </a:p>
          <a:p>
            <a:pPr lvl="1"/>
            <a:r>
              <a:rPr lang="en-US" dirty="0">
                <a:latin typeface="Arial" charset="0"/>
              </a:rPr>
              <a:t>Jitter</a:t>
            </a:r>
          </a:p>
          <a:p>
            <a:pPr lvl="1"/>
            <a:r>
              <a:rPr lang="en-US" dirty="0" smtClean="0">
                <a:latin typeface="Arial" charset="0"/>
              </a:rPr>
              <a:t>Loss</a:t>
            </a:r>
          </a:p>
          <a:p>
            <a:r>
              <a:rPr lang="en-US" dirty="0" smtClean="0">
                <a:latin typeface="Arial" charset="0"/>
              </a:rPr>
              <a:t>Can derive others</a:t>
            </a:r>
          </a:p>
          <a:p>
            <a:pPr lvl="1"/>
            <a:r>
              <a:rPr lang="en-US" dirty="0" smtClean="0">
                <a:latin typeface="Arial" charset="0"/>
              </a:rPr>
              <a:t>TCP throughput,</a:t>
            </a:r>
          </a:p>
          <a:p>
            <a:pPr lvl="1"/>
            <a:r>
              <a:rPr lang="en-US" dirty="0" smtClean="0">
                <a:latin typeface="Arial" charset="0"/>
              </a:rPr>
              <a:t>VoIP quality</a:t>
            </a:r>
            <a:endParaRPr lang="en-US" dirty="0">
              <a:latin typeface="Arial"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502240</TotalTime>
  <Words>1061</Words>
  <Application>Microsoft Office PowerPoint</Application>
  <PresentationFormat>On-screen Show (4:3)</PresentationFormat>
  <Paragraphs>259</Paragraphs>
  <Slides>16</Slides>
  <Notes>6</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Default Design</vt:lpstr>
      <vt:lpstr>2_Default Design</vt:lpstr>
      <vt:lpstr>Worldwide Internet performance measurements using a Raspberry Pi</vt:lpstr>
      <vt:lpstr>Agenda</vt:lpstr>
      <vt:lpstr>PingER Methodology</vt:lpstr>
      <vt:lpstr>Topology</vt:lpstr>
      <vt:lpstr>          PingER Monitoring </vt:lpstr>
      <vt:lpstr>Uses </vt:lpstr>
      <vt:lpstr>Goal of Study</vt:lpstr>
      <vt:lpstr>Requirement: Compare</vt:lpstr>
      <vt:lpstr>Metrics</vt:lpstr>
      <vt:lpstr>Methodology</vt:lpstr>
      <vt:lpstr>Caveat</vt:lpstr>
      <vt:lpstr>Average Round Trip Times (RTT)</vt:lpstr>
      <vt:lpstr>Localhost measurements</vt:lpstr>
      <vt:lpstr>“Jitter”</vt:lpstr>
      <vt:lpstr>Summary</vt:lpstr>
      <vt:lpstr>PowerPoint Presentation</vt:lpstr>
    </vt:vector>
  </TitlesOfParts>
  <Company>Stanford Linear Accelerator Center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mtlee</dc:creator>
  <cp:lastModifiedBy>Cottrell, Les</cp:lastModifiedBy>
  <cp:revision>399</cp:revision>
  <dcterms:created xsi:type="dcterms:W3CDTF">2008-11-05T19:53:02Z</dcterms:created>
  <dcterms:modified xsi:type="dcterms:W3CDTF">2015-11-30T03:43:20Z</dcterms:modified>
</cp:coreProperties>
</file>