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34"/>
  </p:notesMasterIdLst>
  <p:handoutMasterIdLst>
    <p:handoutMasterId r:id="rId35"/>
  </p:handoutMasterIdLst>
  <p:sldIdLst>
    <p:sldId id="269" r:id="rId2"/>
    <p:sldId id="275" r:id="rId3"/>
    <p:sldId id="277" r:id="rId4"/>
    <p:sldId id="279"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274" r:id="rId33"/>
  </p:sldIdLst>
  <p:sldSz cx="9144000" cy="6858000" type="screen4x3"/>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1E32"/>
    <a:srgbClr val="FFFFFF"/>
    <a:srgbClr val="C75B12"/>
    <a:srgbClr val="E17000"/>
    <a:srgbClr val="5B8F22"/>
    <a:srgbClr val="D2C295"/>
    <a:srgbClr val="A79E70"/>
    <a:srgbClr val="4D4F53"/>
    <a:srgbClr val="0099CC"/>
    <a:srgbClr val="69B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0339" autoAdjust="0"/>
  </p:normalViewPr>
  <p:slideViewPr>
    <p:cSldViewPr snapToObjects="1" showGuides="1">
      <p:cViewPr varScale="1">
        <p:scale>
          <a:sx n="54" d="100"/>
          <a:sy n="54" d="100"/>
        </p:scale>
        <p:origin x="-576" y="-78"/>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notesTextViewPr>
    <p:cViewPr>
      <p:scale>
        <a:sx n="1" d="1"/>
        <a:sy n="1" d="1"/>
      </p:scale>
      <p:origin x="0" y="0"/>
    </p:cViewPr>
  </p:notesTextViewPr>
  <p:sorterViewPr>
    <p:cViewPr>
      <p:scale>
        <a:sx n="100" d="100"/>
        <a:sy n="100" d="100"/>
      </p:scale>
      <p:origin x="0" y="0"/>
    </p:cViewPr>
  </p:sorterViewPr>
  <p:notesViewPr>
    <p:cSldViewPr snapToObjects="1" showGuides="1">
      <p:cViewPr varScale="1">
        <p:scale>
          <a:sx n="74" d="100"/>
          <a:sy n="74" d="100"/>
        </p:scale>
        <p:origin x="-187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FEBF33E-D9A7-42CC-B598-9AD8356CBB5A}" type="datetimeFigureOut">
              <a:rPr lang="en-US" smtClean="0"/>
              <a:pPr/>
              <a:t>11/17/2014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1879606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B58700-9FA2-48CE-AC88-D71D45EB490A}" type="datetimeFigureOut">
              <a:rPr lang="en-US" smtClean="0"/>
              <a:pPr/>
              <a:t>11/17/2014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Towers: cost $120-500K, 9mos to 3 years (</a:t>
            </a:r>
            <a:r>
              <a:rPr lang="en-US" dirty="0" err="1" smtClean="0"/>
              <a:t>incl</a:t>
            </a:r>
            <a:r>
              <a:rPr lang="en-US" dirty="0" smtClean="0"/>
              <a:t> permits &amp; construction), 80’-400’, 20 people to construct</a:t>
            </a:r>
          </a:p>
          <a:p>
            <a:r>
              <a:rPr lang="en-US" dirty="0" smtClean="0"/>
              <a:t>Frequencies : low is good: potentially 2-3 times fewer cell towers for same coverage.</a:t>
            </a:r>
          </a:p>
          <a:p>
            <a:r>
              <a:rPr lang="en-US" dirty="0" smtClean="0"/>
              <a:t>FCC to free more </a:t>
            </a:r>
            <a:r>
              <a:rPr lang="en-US" dirty="0" err="1" smtClean="0"/>
              <a:t>WiFi</a:t>
            </a:r>
            <a:r>
              <a:rPr lang="en-US" dirty="0" smtClean="0"/>
              <a:t> bandwidth using the no longer used analog</a:t>
            </a:r>
            <a:r>
              <a:rPr lang="en-US" baseline="0" dirty="0" smtClean="0"/>
              <a:t> TV channels now they moved to digital.</a:t>
            </a:r>
          </a:p>
          <a:p>
            <a:r>
              <a:rPr lang="en-US" dirty="0" smtClean="0"/>
              <a:t>While the increased availability of </a:t>
            </a:r>
            <a:r>
              <a:rPr lang="en-US" dirty="0" err="1" smtClean="0"/>
              <a:t>WiFi</a:t>
            </a:r>
            <a:r>
              <a:rPr lang="en-US" dirty="0" smtClean="0"/>
              <a:t> in rural areas is one obvious application for this additional bandwidth, other possibilities include smart grids for electric distribution, remote patient management for hospitals, and larger corporate wireless networks.</a:t>
            </a:r>
          </a:p>
          <a:p>
            <a:endParaRPr lang="en-US" dirty="0"/>
          </a:p>
        </p:txBody>
      </p:sp>
      <p:sp>
        <p:nvSpPr>
          <p:cNvPr id="4" name="Slide Number Placeholder 3"/>
          <p:cNvSpPr>
            <a:spLocks noGrp="1"/>
          </p:cNvSpPr>
          <p:nvPr>
            <p:ph type="sldNum" sz="quarter" idx="10"/>
          </p:nvPr>
        </p:nvSpPr>
        <p:spPr/>
        <p:txBody>
          <a:bodyPr/>
          <a:lstStyle/>
          <a:p>
            <a:fld id="{318E0F64-EB15-4F29-BF20-BA7B882D9BD6}"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Processors see http://www.rethink-wireless.com/2010/08/10/ti-flies-ahead-arm-pack-eagle-deal.htm</a:t>
            </a:r>
          </a:p>
          <a:p>
            <a:r>
              <a:rPr lang="en-US" dirty="0" smtClean="0"/>
              <a:t>ARM=Acorn RISC Machine =&gt; Advanced RISC Machine </a:t>
            </a:r>
            <a:endParaRPr lang="en-US" dirty="0"/>
          </a:p>
        </p:txBody>
      </p:sp>
      <p:sp>
        <p:nvSpPr>
          <p:cNvPr id="4" name="Slide Number Placeholder 3"/>
          <p:cNvSpPr>
            <a:spLocks noGrp="1"/>
          </p:cNvSpPr>
          <p:nvPr>
            <p:ph type="sldNum" sz="quarter" idx="10"/>
          </p:nvPr>
        </p:nvSpPr>
        <p:spPr/>
        <p:txBody>
          <a:bodyPr/>
          <a:lstStyle/>
          <a:p>
            <a:fld id="{318E0F64-EB15-4F29-BF20-BA7B882D9BD6}" type="slidenum">
              <a:rPr lang="en-US" smtClean="0"/>
              <a:pPr/>
              <a:t>24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http://en.wikipedia.org/wiki/DBm for definition of -</a:t>
            </a:r>
            <a:r>
              <a:rPr lang="en-US" dirty="0" err="1" smtClean="0"/>
              <a:t>dBmW</a:t>
            </a:r>
            <a:endParaRPr lang="en-US" dirty="0" smtClean="0"/>
          </a:p>
          <a:p>
            <a:endParaRPr lang="en-US" dirty="0" smtClean="0"/>
          </a:p>
          <a:p>
            <a:r>
              <a:rPr lang="en-US" dirty="0" smtClean="0"/>
              <a:t>Most of the information is from you can see the bars display freeze at 2 or 3 bars even if the signal is lost. This usually happens because the phone is scanning. </a:t>
            </a:r>
          </a:p>
          <a:p>
            <a:r>
              <a:rPr lang="en-US" dirty="0" smtClean="0"/>
              <a:t>http://forums.wirelessadvisor.com/general-wireless-discussion/11301-signal-strength-db-vs-bars.html</a:t>
            </a:r>
          </a:p>
          <a:p>
            <a:r>
              <a:rPr lang="en-US" dirty="0" smtClean="0"/>
              <a:t>It is important to know that the bars display doesn't get updated as quick as the </a:t>
            </a:r>
            <a:r>
              <a:rPr lang="en-US" dirty="0" err="1" smtClean="0"/>
              <a:t>dBm</a:t>
            </a:r>
            <a:r>
              <a:rPr lang="en-US" dirty="0" smtClean="0"/>
              <a:t> reading in the Test Field screens, so it doesn't always match. </a:t>
            </a:r>
          </a:p>
          <a:p>
            <a:endParaRPr lang="en-US" dirty="0" smtClean="0"/>
          </a:p>
          <a:p>
            <a:r>
              <a:rPr lang="en-US" dirty="0" smtClean="0"/>
              <a:t>Apple </a:t>
            </a:r>
            <a:r>
              <a:rPr lang="en-US" dirty="0" err="1" smtClean="0"/>
              <a:t>iPhone</a:t>
            </a:r>
            <a:r>
              <a:rPr lang="en-US" dirty="0" smtClean="0"/>
              <a:t> bars to –dB loss from http://www.boygeniusreport.com/2010/06/30/iphone-4-bars-to-signal-strength-mapped-antenna-issue-partially-explained/</a:t>
            </a:r>
            <a:endParaRPr lang="en-US" dirty="0"/>
          </a:p>
        </p:txBody>
      </p:sp>
      <p:sp>
        <p:nvSpPr>
          <p:cNvPr id="4" name="Slide Number Placeholder 3"/>
          <p:cNvSpPr>
            <a:spLocks noGrp="1"/>
          </p:cNvSpPr>
          <p:nvPr>
            <p:ph type="sldNum" sz="quarter" idx="10"/>
          </p:nvPr>
        </p:nvSpPr>
        <p:spPr/>
        <p:txBody>
          <a:bodyPr/>
          <a:lstStyle/>
          <a:p>
            <a:fld id="{318E0F64-EB15-4F29-BF20-BA7B882D9BD6}" type="slidenum">
              <a:rPr lang="en-US" smtClean="0"/>
              <a:pPr/>
              <a:t>25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Looks like AT&amp;T</a:t>
            </a:r>
            <a:r>
              <a:rPr lang="en-US" baseline="0" dirty="0" smtClean="0"/>
              <a:t> will buy up T-Mobile.</a:t>
            </a:r>
            <a:endParaRPr lang="en-US" dirty="0"/>
          </a:p>
        </p:txBody>
      </p:sp>
      <p:sp>
        <p:nvSpPr>
          <p:cNvPr id="4" name="Slide Number Placeholder 3"/>
          <p:cNvSpPr>
            <a:spLocks noGrp="1"/>
          </p:cNvSpPr>
          <p:nvPr>
            <p:ph type="sldNum" sz="quarter" idx="10"/>
          </p:nvPr>
        </p:nvSpPr>
        <p:spPr/>
        <p:txBody>
          <a:bodyPr/>
          <a:lstStyle/>
          <a:p>
            <a:fld id="{318E0F64-EB15-4F29-BF20-BA7B882D9BD6}" type="slidenum">
              <a:rPr lang="en-US" smtClean="0"/>
              <a:pPr/>
              <a:t>26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 http://www.seas.harvard.edu/courses/es96/spring1997/web_page/health/fccregs.htm</a:t>
            </a:r>
          </a:p>
          <a:p>
            <a:r>
              <a:rPr lang="en-US" dirty="0" smtClean="0"/>
              <a:t>FCC guidelines for radiation emissions from radio frequency transmitters operating at a frequency range of 300KHz - 100GHz are based on ANSI/IEEE C95.1-1992. </a:t>
            </a:r>
            <a:r>
              <a:rPr lang="en-US" smtClean="0"/>
              <a:t>It includes </a:t>
            </a:r>
            <a:r>
              <a:rPr lang="en-US" dirty="0" smtClean="0"/>
              <a:t>Maximum Permissible Exposure (MPE) limits for the power density and magnetic and electric field strength from FCC regulated RF transmitters. The guideline also contains limits for the partial body absorption from portable transmitting devices. </a:t>
            </a:r>
            <a:endParaRPr lang="en-US" dirty="0"/>
          </a:p>
        </p:txBody>
      </p:sp>
      <p:sp>
        <p:nvSpPr>
          <p:cNvPr id="4" name="Slide Number Placeholder 3"/>
          <p:cNvSpPr>
            <a:spLocks noGrp="1"/>
          </p:cNvSpPr>
          <p:nvPr>
            <p:ph type="sldNum" sz="quarter" idx="10"/>
          </p:nvPr>
        </p:nvSpPr>
        <p:spPr/>
        <p:txBody>
          <a:bodyPr/>
          <a:lstStyle/>
          <a:p>
            <a:fld id="{318E0F64-EB15-4F29-BF20-BA7B882D9BD6}" type="slidenum">
              <a:rPr lang="en-US" smtClean="0"/>
              <a:pPr/>
              <a:t>27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32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6" name="Rectangle 15"/>
          <p:cNvSpPr/>
          <p:nvPr userDrawn="1"/>
        </p:nvSpPr>
        <p:spPr>
          <a:xfrm>
            <a:off x="0" y="0"/>
            <a:ext cx="9144000" cy="58338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 y="0"/>
            <a:ext cx="9158400" cy="68688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13" name="Picture 1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833872"/>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bg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bg1"/>
                </a:solidFill>
                <a:latin typeface="Arial" pitchFamily="34" charset="0"/>
                <a:cs typeface="Arial" pitchFamily="34" charset="0"/>
              </a:defRPr>
            </a:lvl1pPr>
          </a:lstStyle>
          <a:p>
            <a:pPr lvl="0"/>
            <a:r>
              <a:rPr lang="en-CA" dirty="0" smtClean="0"/>
              <a:t>Click to edit Master subtitle style</a:t>
            </a:r>
          </a:p>
        </p:txBody>
      </p:sp>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45472" y="6553200"/>
            <a:ext cx="4126528" cy="304800"/>
          </a:xfrm>
          <a:prstGeom prst="rect">
            <a:avLst/>
          </a:prstGeom>
        </p:spPr>
        <p:txBody>
          <a:bodyPr/>
          <a:lstStyle>
            <a:lvl1pPr algn="l">
              <a:defRPr sz="1100" b="0">
                <a:solidFill>
                  <a:schemeClr val="tx1"/>
                </a:solidFill>
              </a:defRPr>
            </a:lvl1pPr>
          </a:lstStyle>
          <a:p>
            <a:r>
              <a:rPr lang="en-US" dirty="0" smtClean="0"/>
              <a:t>Mobility</a:t>
            </a:r>
            <a:endParaRPr lang="en-US"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spcBef>
                <a:spcPts val="0"/>
              </a:spcBef>
              <a:buClr>
                <a:srgbClr val="981E32"/>
              </a:buClr>
              <a:defRPr sz="2200"/>
            </a:lvl2pPr>
            <a:lvl3pPr>
              <a:buClr>
                <a:srgbClr val="981E32"/>
              </a:buClr>
              <a:defRPr/>
            </a:lvl3pPr>
            <a:lvl4pPr>
              <a:buClr>
                <a:srgbClr val="981E32"/>
              </a:buClr>
              <a:defRPr sz="1800"/>
            </a:lvl4pPr>
            <a:lvl5pPr>
              <a:buClr>
                <a:srgbClr val="981E32"/>
              </a:buCl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dirty="0" smtClean="0"/>
              <a:t>Mobility</a:t>
            </a:r>
            <a:endParaRPr lang="en-US"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dirty="0" smtClean="0"/>
              <a:t>Mobility</a:t>
            </a:r>
            <a:endParaRPr lang="en-US"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4" name="Footer Placeholder 11"/>
          <p:cNvSpPr>
            <a:spLocks noGrp="1"/>
          </p:cNvSpPr>
          <p:nvPr>
            <p:ph type="ftr" sz="quarter" idx="13"/>
          </p:nvPr>
        </p:nvSpPr>
        <p:spPr>
          <a:xfrm>
            <a:off x="445472" y="6543674"/>
            <a:ext cx="4126528" cy="314326"/>
          </a:xfrm>
          <a:prstGeom prst="rect">
            <a:avLst/>
          </a:prstGeom>
        </p:spPr>
        <p:txBody>
          <a:bodyPr/>
          <a:lstStyle>
            <a:lvl1pPr algn="l">
              <a:defRPr sz="1100" b="0">
                <a:solidFill>
                  <a:schemeClr val="tx1"/>
                </a:solidFill>
              </a:defRPr>
            </a:lvl1pPr>
          </a:lstStyle>
          <a:p>
            <a:r>
              <a:rPr lang="en-US" dirty="0" smtClean="0"/>
              <a:t>Mobility</a:t>
            </a:r>
            <a:endParaRPr lang="en-US"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Footer Placeholder 11"/>
          <p:cNvSpPr>
            <a:spLocks noGrp="1"/>
          </p:cNvSpPr>
          <p:nvPr>
            <p:ph type="ftr" sz="quarter" idx="13"/>
          </p:nvPr>
        </p:nvSpPr>
        <p:spPr>
          <a:xfrm>
            <a:off x="445472" y="6400800"/>
            <a:ext cx="4126528" cy="314326"/>
          </a:xfrm>
          <a:prstGeom prst="rect">
            <a:avLst/>
          </a:prstGeom>
        </p:spPr>
        <p:txBody>
          <a:bodyPr/>
          <a:lstStyle>
            <a:lvl1pPr algn="l">
              <a:defRPr sz="1100" b="0">
                <a:solidFill>
                  <a:schemeClr val="tx1"/>
                </a:solidFill>
              </a:defRPr>
            </a:lvl1pPr>
          </a:lstStyle>
          <a:p>
            <a:r>
              <a:rPr lang="en-US" dirty="0" smtClean="0"/>
              <a:t>Insert Presentation Title in Slide Master</a:t>
            </a:r>
            <a:endParaRPr lang="en-US"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F2A6073-7693-427A-8325-5D989E0D44D0}" type="datetimeFigureOut">
              <a:rPr lang="en-US" smtClean="0"/>
              <a:pPr/>
              <a:t>11/17/2014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D6A864-15D3-40C4-B73D-D213DA0D9AE8}" type="slidenum">
              <a:rPr lang="en-US" smtClean="0"/>
              <a:pPr/>
              <a:t>‹#›</a:t>
            </a:fld>
            <a:endParaRPr lang="en-US"/>
          </a:p>
        </p:txBody>
      </p:sp>
    </p:spTree>
    <p:extLst>
      <p:ext uri="{BB962C8B-B14F-4D97-AF65-F5344CB8AC3E}">
        <p14:creationId xmlns:p14="http://schemas.microsoft.com/office/powerpoint/2010/main" val="3268728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
        <p:nvSpPr>
          <p:cNvPr id="8" name="Footer Placeholder 11"/>
          <p:cNvSpPr>
            <a:spLocks noGrp="1"/>
          </p:cNvSpPr>
          <p:nvPr>
            <p:ph type="ftr" sz="quarter" idx="3"/>
          </p:nvPr>
        </p:nvSpPr>
        <p:spPr>
          <a:xfrm>
            <a:off x="228600" y="6515100"/>
            <a:ext cx="4126528" cy="228600"/>
          </a:xfrm>
          <a:prstGeom prst="rect">
            <a:avLst/>
          </a:prstGeom>
        </p:spPr>
        <p:txBody>
          <a:bodyPr/>
          <a:lstStyle>
            <a:lvl1pPr algn="l">
              <a:defRPr sz="1100" b="0">
                <a:solidFill>
                  <a:schemeClr val="tx1"/>
                </a:solidFill>
              </a:defRPr>
            </a:lvl1pPr>
          </a:lstStyle>
          <a:p>
            <a:r>
              <a:rPr lang="en-US" dirty="0" smtClean="0"/>
              <a:t>Mobility</a:t>
            </a:r>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5" r:id="rId3"/>
    <p:sldLayoutId id="2147483674" r:id="rId4"/>
    <p:sldLayoutId id="2147483671" r:id="rId5"/>
    <p:sldLayoutId id="2147483672" r:id="rId6"/>
    <p:sldLayoutId id="2147483673" r:id="rId7"/>
    <p:sldLayoutId id="2147483676" r:id="rId8"/>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0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0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00000"/>
        <a:buFont typeface="Arial" pitchFamily="34" charset="0"/>
        <a:buChar char="•"/>
        <a:defRPr sz="1800" kern="1200">
          <a:solidFill>
            <a:schemeClr val="tx1"/>
          </a:solidFill>
          <a:latin typeface="Arial" pitchFamily="34" charset="0"/>
          <a:ea typeface="+mn-ea"/>
          <a:cs typeface="Arial" pitchFamily="34" charset="0"/>
        </a:defRPr>
      </a:lvl4pPr>
      <a:lvl5pPr marL="1152000" indent="-180000" algn="l" defTabSz="914400" rtl="0" eaLnBrk="1" latinLnBrk="0" hangingPunct="1">
        <a:lnSpc>
          <a:spcPct val="120000"/>
        </a:lnSpc>
        <a:spcBef>
          <a:spcPts val="0"/>
        </a:spcBef>
        <a:buClr>
          <a:schemeClr val="bg2"/>
        </a:buClr>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isegeek.com/what-are-the-different-types-of-mobile-devices.htm" TargetMode="External"/><Relationship Id="rId2" Type="http://schemas.openxmlformats.org/officeDocument/2006/relationships/hyperlink" Target="http://www.wisegeek.com/what-is-4g.ht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wirelessadvisor.com/coupon/?tmobilesit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news.cnet.com/FBI-taps-cell-phone-mic-as-eavesdropping-tool/2100-1029_3-6140191.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pcworld.com/article/172944/terrestar_satellite_phone_coming_to_atandt.html"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www.networkworld.com/slideshows/2009/092509-cell-tower.html" TargetMode="Externa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hyperlink" Target="http://openbts.sourceforge.net/"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rdmag.com/New-To-Market/2011/04/Communications-AT-T-starts-selling-cell-tower-in-a-suitcase/"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pPr algn="ctr"/>
            <a:r>
              <a:rPr lang="en-CA" dirty="0" smtClean="0"/>
              <a:t>Mobility:</a:t>
            </a:r>
            <a:endParaRPr lang="en-CA" dirty="0"/>
          </a:p>
        </p:txBody>
      </p:sp>
      <p:sp>
        <p:nvSpPr>
          <p:cNvPr id="5" name="Text Placeholder 4"/>
          <p:cNvSpPr>
            <a:spLocks noGrp="1"/>
          </p:cNvSpPr>
          <p:nvPr>
            <p:ph type="body" sz="quarter" idx="11"/>
          </p:nvPr>
        </p:nvSpPr>
        <p:spPr>
          <a:xfrm>
            <a:off x="551897" y="3200400"/>
            <a:ext cx="8008937" cy="1524000"/>
          </a:xfrm>
        </p:spPr>
        <p:txBody>
          <a:bodyPr/>
          <a:lstStyle/>
          <a:p>
            <a:pPr algn="ctr"/>
            <a:r>
              <a:rPr lang="en-CA" sz="2400" dirty="0"/>
              <a:t>Dr. Les Cottrell SLAC, Stanford University</a:t>
            </a:r>
          </a:p>
          <a:p>
            <a:pPr algn="ctr"/>
            <a:r>
              <a:rPr lang="en-CA" sz="2400" dirty="0"/>
              <a:t> School on Space Weather/GNSS-GIS-Intensive computing Basic theory and hands on experience</a:t>
            </a:r>
            <a:br>
              <a:rPr lang="en-CA" sz="2400" dirty="0"/>
            </a:br>
            <a:r>
              <a:rPr lang="en-CA" sz="2400" dirty="0"/>
              <a:t>10-21 November 2014, </a:t>
            </a:r>
            <a:r>
              <a:rPr lang="en-CA" sz="2400" dirty="0" err="1"/>
              <a:t>Koudougou</a:t>
            </a:r>
            <a:r>
              <a:rPr lang="en-CA" sz="2400" dirty="0"/>
              <a:t>, Burkina Faso</a:t>
            </a:r>
          </a:p>
          <a:p>
            <a:endParaRPr lang="en-CA" sz="2400" dirty="0" smtClean="0"/>
          </a:p>
          <a:p>
            <a:endParaRPr lang="en-CA" sz="24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75"/>
            <a:ext cx="8229600" cy="831275"/>
          </a:xfrm>
        </p:spPr>
        <p:txBody>
          <a:bodyPr/>
          <a:lstStyle/>
          <a:p>
            <a:r>
              <a:rPr lang="en-US" dirty="0" smtClean="0"/>
              <a:t>Moving from Cell to Cell</a:t>
            </a:r>
            <a:endParaRPr lang="en-US" dirty="0"/>
          </a:p>
        </p:txBody>
      </p:sp>
      <p:sp>
        <p:nvSpPr>
          <p:cNvPr id="3" name="Content Placeholder 2"/>
          <p:cNvSpPr>
            <a:spLocks noGrp="1"/>
          </p:cNvSpPr>
          <p:nvPr>
            <p:ph idx="4294967295"/>
          </p:nvPr>
        </p:nvSpPr>
        <p:spPr>
          <a:xfrm>
            <a:off x="457200" y="1600200"/>
            <a:ext cx="8229600" cy="4525963"/>
          </a:xfrm>
          <a:prstGeom prst="rect">
            <a:avLst/>
          </a:prstGeom>
        </p:spPr>
        <p:txBody>
          <a:bodyPr/>
          <a:lstStyle/>
          <a:p>
            <a:endParaRPr lang="en-US" dirty="0"/>
          </a:p>
        </p:txBody>
      </p:sp>
      <p:sp>
        <p:nvSpPr>
          <p:cNvPr id="5" name="Hexagon 4"/>
          <p:cNvSpPr/>
          <p:nvPr/>
        </p:nvSpPr>
        <p:spPr>
          <a:xfrm>
            <a:off x="1981200" y="44958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3581400" y="36576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3581400" y="19812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exagon 7"/>
          <p:cNvSpPr/>
          <p:nvPr/>
        </p:nvSpPr>
        <p:spPr>
          <a:xfrm>
            <a:off x="5257800" y="1295400"/>
            <a:ext cx="2169459" cy="1676400"/>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6" name="Group 25"/>
          <p:cNvGrpSpPr/>
          <p:nvPr/>
        </p:nvGrpSpPr>
        <p:grpSpPr>
          <a:xfrm>
            <a:off x="2819400" y="4038600"/>
            <a:ext cx="304800" cy="1143000"/>
            <a:chOff x="6705600" y="5334000"/>
            <a:chExt cx="304800" cy="1143000"/>
          </a:xfrm>
        </p:grpSpPr>
        <p:cxnSp>
          <p:nvCxnSpPr>
            <p:cNvPr id="10" name="Straight Connector 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p:cNvGrpSpPr/>
          <p:nvPr/>
        </p:nvGrpSpPr>
        <p:grpSpPr>
          <a:xfrm>
            <a:off x="4572000" y="3505200"/>
            <a:ext cx="304800" cy="1143000"/>
            <a:chOff x="6705600" y="5334000"/>
            <a:chExt cx="304800" cy="1143000"/>
          </a:xfrm>
        </p:grpSpPr>
        <p:cxnSp>
          <p:nvCxnSpPr>
            <p:cNvPr id="28" name="Straight Connector 27"/>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419600" y="1905000"/>
            <a:ext cx="304800" cy="1143000"/>
            <a:chOff x="6705600" y="5334000"/>
            <a:chExt cx="304800" cy="1143000"/>
          </a:xfrm>
        </p:grpSpPr>
        <p:cxnSp>
          <p:nvCxnSpPr>
            <p:cNvPr id="35" name="Straight Connector 34"/>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6172200" y="1143000"/>
            <a:ext cx="304800" cy="1143000"/>
            <a:chOff x="6705600" y="5334000"/>
            <a:chExt cx="304800" cy="1143000"/>
          </a:xfrm>
        </p:grpSpPr>
        <p:cxnSp>
          <p:nvCxnSpPr>
            <p:cNvPr id="42" name="Straight Connector 41"/>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Rectangle 47"/>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51" name="Elbow Connector 50"/>
          <p:cNvCxnSpPr/>
          <p:nvPr/>
        </p:nvCxnSpPr>
        <p:spPr>
          <a:xfrm flipV="1">
            <a:off x="3048000" y="4800600"/>
            <a:ext cx="3352800" cy="3810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Elbow Connector 52"/>
          <p:cNvCxnSpPr/>
          <p:nvPr/>
        </p:nvCxnSpPr>
        <p:spPr>
          <a:xfrm rot="16200000" flipH="1">
            <a:off x="5600700" y="3086100"/>
            <a:ext cx="2133600" cy="533400"/>
          </a:xfrm>
          <a:prstGeom prst="bentConnector3">
            <a:avLst>
              <a:gd name="adj1"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Elbow Connector 54"/>
          <p:cNvCxnSpPr/>
          <p:nvPr/>
        </p:nvCxnSpPr>
        <p:spPr>
          <a:xfrm>
            <a:off x="4648200" y="3048000"/>
            <a:ext cx="1752600" cy="14478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Elbow Connector 56"/>
          <p:cNvCxnSpPr>
            <a:endCxn id="49" idx="1"/>
          </p:cNvCxnSpPr>
          <p:nvPr/>
        </p:nvCxnSpPr>
        <p:spPr>
          <a:xfrm>
            <a:off x="4800600" y="4648200"/>
            <a:ext cx="1663146" cy="10846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1"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19176412">
            <a:off x="5458438" y="1411997"/>
            <a:ext cx="751488" cy="425321"/>
          </a:xfrm>
          <a:prstGeom prst="rect">
            <a:avLst/>
          </a:prstGeom>
          <a:noFill/>
        </p:spPr>
      </p:pic>
    </p:spTree>
    <p:extLst>
      <p:ext uri="{BB962C8B-B14F-4D97-AF65-F5344CB8AC3E}">
        <p14:creationId xmlns:p14="http://schemas.microsoft.com/office/powerpoint/2010/main" val="421001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ontent Placeholder 44"/>
          <p:cNvSpPr>
            <a:spLocks noGrp="1"/>
          </p:cNvSpPr>
          <p:nvPr>
            <p:ph idx="4294967295"/>
          </p:nvPr>
        </p:nvSpPr>
        <p:spPr>
          <a:xfrm>
            <a:off x="457200" y="1600200"/>
            <a:ext cx="8229600" cy="4525963"/>
          </a:xfrm>
          <a:prstGeom prst="rect">
            <a:avLst/>
          </a:prstGeom>
        </p:spPr>
        <p:txBody>
          <a:bodyPr/>
          <a:lstStyle/>
          <a:p>
            <a:endParaRPr lang="en-US"/>
          </a:p>
        </p:txBody>
      </p:sp>
      <p:sp>
        <p:nvSpPr>
          <p:cNvPr id="44" name="Title 43"/>
          <p:cNvSpPr>
            <a:spLocks noGrp="1"/>
          </p:cNvSpPr>
          <p:nvPr>
            <p:ph type="title"/>
          </p:nvPr>
        </p:nvSpPr>
        <p:spPr/>
        <p:txBody>
          <a:bodyPr>
            <a:normAutofit/>
          </a:bodyPr>
          <a:lstStyle/>
          <a:p>
            <a:endParaRPr lang="en-US"/>
          </a:p>
        </p:txBody>
      </p:sp>
      <p:sp>
        <p:nvSpPr>
          <p:cNvPr id="4" name="Hexagon 3"/>
          <p:cNvSpPr/>
          <p:nvPr/>
        </p:nvSpPr>
        <p:spPr>
          <a:xfrm>
            <a:off x="1981200" y="44958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exagon 4"/>
          <p:cNvSpPr/>
          <p:nvPr/>
        </p:nvSpPr>
        <p:spPr>
          <a:xfrm>
            <a:off x="3581400" y="36576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3581400" y="1981200"/>
            <a:ext cx="2169459" cy="1676400"/>
          </a:xfrm>
          <a:prstGeom prst="hexag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5257800" y="12954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8"/>
          <p:cNvGrpSpPr/>
          <p:nvPr/>
        </p:nvGrpSpPr>
        <p:grpSpPr>
          <a:xfrm>
            <a:off x="2819400" y="4038600"/>
            <a:ext cx="304800" cy="1143000"/>
            <a:chOff x="6705600" y="5334000"/>
            <a:chExt cx="304800" cy="1143000"/>
          </a:xfrm>
        </p:grpSpPr>
        <p:cxnSp>
          <p:nvCxnSpPr>
            <p:cNvPr id="10" name="Straight Connector 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572000" y="3505200"/>
            <a:ext cx="304800" cy="1143000"/>
            <a:chOff x="6705600" y="5334000"/>
            <a:chExt cx="304800" cy="1143000"/>
          </a:xfrm>
        </p:grpSpPr>
        <p:cxnSp>
          <p:nvCxnSpPr>
            <p:cNvPr id="17" name="Straight Connector 16"/>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4419600" y="1905000"/>
            <a:ext cx="304800" cy="1143000"/>
            <a:chOff x="6705600" y="5334000"/>
            <a:chExt cx="304800" cy="1143000"/>
          </a:xfrm>
        </p:grpSpPr>
        <p:cxnSp>
          <p:nvCxnSpPr>
            <p:cNvPr id="24" name="Straight Connector 23"/>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172200" y="1143000"/>
            <a:ext cx="304800" cy="1143000"/>
            <a:chOff x="6705600" y="5334000"/>
            <a:chExt cx="304800" cy="1143000"/>
          </a:xfrm>
        </p:grpSpPr>
        <p:cxnSp>
          <p:nvCxnSpPr>
            <p:cNvPr id="31" name="Straight Connector 30"/>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39" name="Elbow Connector 38"/>
          <p:cNvCxnSpPr/>
          <p:nvPr/>
        </p:nvCxnSpPr>
        <p:spPr>
          <a:xfrm flipV="1">
            <a:off x="3048000" y="4800600"/>
            <a:ext cx="3352800" cy="3810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H="1">
            <a:off x="5600700" y="3086100"/>
            <a:ext cx="2133600" cy="533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4648200" y="3048000"/>
            <a:ext cx="1752600" cy="1447800"/>
          </a:xfrm>
          <a:prstGeom prst="bentConnector3">
            <a:avLst>
              <a:gd name="adj1"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a:endCxn id="38" idx="1"/>
          </p:cNvCxnSpPr>
          <p:nvPr/>
        </p:nvCxnSpPr>
        <p:spPr>
          <a:xfrm>
            <a:off x="4800600" y="4648200"/>
            <a:ext cx="1663146" cy="10846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43"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17735940">
            <a:off x="4925039" y="2554998"/>
            <a:ext cx="751488" cy="425321"/>
          </a:xfrm>
          <a:prstGeom prst="rect">
            <a:avLst/>
          </a:prstGeom>
          <a:noFill/>
        </p:spPr>
      </p:pic>
    </p:spTree>
    <p:extLst>
      <p:ext uri="{BB962C8B-B14F-4D97-AF65-F5344CB8AC3E}">
        <p14:creationId xmlns:p14="http://schemas.microsoft.com/office/powerpoint/2010/main" val="2867366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ontent Placeholder 44"/>
          <p:cNvSpPr>
            <a:spLocks noGrp="1"/>
          </p:cNvSpPr>
          <p:nvPr>
            <p:ph idx="4294967295"/>
          </p:nvPr>
        </p:nvSpPr>
        <p:spPr>
          <a:xfrm>
            <a:off x="457200" y="1600200"/>
            <a:ext cx="8229600" cy="4525963"/>
          </a:xfrm>
          <a:prstGeom prst="rect">
            <a:avLst/>
          </a:prstGeom>
        </p:spPr>
        <p:txBody>
          <a:bodyPr/>
          <a:lstStyle/>
          <a:p>
            <a:endParaRPr lang="en-US"/>
          </a:p>
        </p:txBody>
      </p:sp>
      <p:sp>
        <p:nvSpPr>
          <p:cNvPr id="44" name="Title 43"/>
          <p:cNvSpPr>
            <a:spLocks noGrp="1"/>
          </p:cNvSpPr>
          <p:nvPr>
            <p:ph type="title"/>
          </p:nvPr>
        </p:nvSpPr>
        <p:spPr/>
        <p:txBody>
          <a:bodyPr>
            <a:normAutofit/>
          </a:bodyPr>
          <a:lstStyle/>
          <a:p>
            <a:endParaRPr lang="en-US"/>
          </a:p>
        </p:txBody>
      </p:sp>
      <p:sp>
        <p:nvSpPr>
          <p:cNvPr id="84" name="Hexagon 83"/>
          <p:cNvSpPr/>
          <p:nvPr/>
        </p:nvSpPr>
        <p:spPr>
          <a:xfrm>
            <a:off x="1981200" y="44958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Hexagon 84"/>
          <p:cNvSpPr/>
          <p:nvPr/>
        </p:nvSpPr>
        <p:spPr>
          <a:xfrm>
            <a:off x="3581400" y="36576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Hexagon 85"/>
          <p:cNvSpPr/>
          <p:nvPr/>
        </p:nvSpPr>
        <p:spPr>
          <a:xfrm>
            <a:off x="3581400" y="1981200"/>
            <a:ext cx="2169459" cy="1676400"/>
          </a:xfrm>
          <a:prstGeom prst="hexag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Hexagon 86"/>
          <p:cNvSpPr/>
          <p:nvPr/>
        </p:nvSpPr>
        <p:spPr>
          <a:xfrm>
            <a:off x="5257800" y="12954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87"/>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9" name="Group 88"/>
          <p:cNvGrpSpPr/>
          <p:nvPr/>
        </p:nvGrpSpPr>
        <p:grpSpPr>
          <a:xfrm>
            <a:off x="2819400" y="4038600"/>
            <a:ext cx="304800" cy="1143000"/>
            <a:chOff x="6705600" y="5334000"/>
            <a:chExt cx="304800" cy="1143000"/>
          </a:xfrm>
        </p:grpSpPr>
        <p:cxnSp>
          <p:nvCxnSpPr>
            <p:cNvPr id="90" name="Straight Connector 8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a:off x="4572000" y="3505200"/>
            <a:ext cx="304800" cy="1143000"/>
            <a:chOff x="6705600" y="5334000"/>
            <a:chExt cx="304800" cy="1143000"/>
          </a:xfrm>
        </p:grpSpPr>
        <p:cxnSp>
          <p:nvCxnSpPr>
            <p:cNvPr id="97" name="Straight Connector 96"/>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3" name="Group 102"/>
          <p:cNvGrpSpPr/>
          <p:nvPr/>
        </p:nvGrpSpPr>
        <p:grpSpPr>
          <a:xfrm>
            <a:off x="4419600" y="1905000"/>
            <a:ext cx="304800" cy="1143000"/>
            <a:chOff x="6705600" y="5334000"/>
            <a:chExt cx="304800" cy="1143000"/>
          </a:xfrm>
        </p:grpSpPr>
        <p:cxnSp>
          <p:nvCxnSpPr>
            <p:cNvPr id="104" name="Straight Connector 103"/>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0" name="Group 109"/>
          <p:cNvGrpSpPr/>
          <p:nvPr/>
        </p:nvGrpSpPr>
        <p:grpSpPr>
          <a:xfrm>
            <a:off x="6172200" y="1143000"/>
            <a:ext cx="304800" cy="1143000"/>
            <a:chOff x="6705600" y="5334000"/>
            <a:chExt cx="304800" cy="1143000"/>
          </a:xfrm>
        </p:grpSpPr>
        <p:cxnSp>
          <p:nvCxnSpPr>
            <p:cNvPr id="111" name="Straight Connector 110"/>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7" name="Rectangle 116"/>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119" name="Elbow Connector 118"/>
          <p:cNvCxnSpPr/>
          <p:nvPr/>
        </p:nvCxnSpPr>
        <p:spPr>
          <a:xfrm flipV="1">
            <a:off x="3048000" y="4800600"/>
            <a:ext cx="3352800" cy="3810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Elbow Connector 119"/>
          <p:cNvCxnSpPr/>
          <p:nvPr/>
        </p:nvCxnSpPr>
        <p:spPr>
          <a:xfrm rot="16200000" flipH="1">
            <a:off x="5600700" y="3086100"/>
            <a:ext cx="2133600" cy="533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Elbow Connector 120"/>
          <p:cNvCxnSpPr/>
          <p:nvPr/>
        </p:nvCxnSpPr>
        <p:spPr>
          <a:xfrm>
            <a:off x="4648200" y="3048000"/>
            <a:ext cx="1752600" cy="1447800"/>
          </a:xfrm>
          <a:prstGeom prst="bentConnector3">
            <a:avLst>
              <a:gd name="adj1"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Elbow Connector 121"/>
          <p:cNvCxnSpPr>
            <a:endCxn id="118" idx="1"/>
          </p:cNvCxnSpPr>
          <p:nvPr/>
        </p:nvCxnSpPr>
        <p:spPr>
          <a:xfrm>
            <a:off x="4800600" y="4648200"/>
            <a:ext cx="1663146" cy="10846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23"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16895269">
            <a:off x="4855190" y="3266084"/>
            <a:ext cx="751488" cy="425321"/>
          </a:xfrm>
          <a:prstGeom prst="rect">
            <a:avLst/>
          </a:prstGeom>
          <a:noFill/>
        </p:spPr>
      </p:pic>
    </p:spTree>
    <p:extLst>
      <p:ext uri="{BB962C8B-B14F-4D97-AF65-F5344CB8AC3E}">
        <p14:creationId xmlns:p14="http://schemas.microsoft.com/office/powerpoint/2010/main" val="3454739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Content Placeholder 44"/>
          <p:cNvSpPr>
            <a:spLocks noGrp="1"/>
          </p:cNvSpPr>
          <p:nvPr>
            <p:ph idx="4294967295"/>
          </p:nvPr>
        </p:nvSpPr>
        <p:spPr>
          <a:xfrm>
            <a:off x="457200" y="1600200"/>
            <a:ext cx="8229600" cy="4525963"/>
          </a:xfrm>
          <a:prstGeom prst="rect">
            <a:avLst/>
          </a:prstGeom>
        </p:spPr>
        <p:txBody>
          <a:bodyPr/>
          <a:lstStyle/>
          <a:p>
            <a:endParaRPr lang="en-US"/>
          </a:p>
        </p:txBody>
      </p:sp>
      <p:sp>
        <p:nvSpPr>
          <p:cNvPr id="44" name="Title 43"/>
          <p:cNvSpPr>
            <a:spLocks noGrp="1"/>
          </p:cNvSpPr>
          <p:nvPr>
            <p:ph type="title"/>
          </p:nvPr>
        </p:nvSpPr>
        <p:spPr/>
        <p:txBody>
          <a:bodyPr>
            <a:normAutofit/>
          </a:bodyPr>
          <a:lstStyle/>
          <a:p>
            <a:endParaRPr lang="en-US"/>
          </a:p>
        </p:txBody>
      </p:sp>
      <p:sp>
        <p:nvSpPr>
          <p:cNvPr id="4" name="Hexagon 3"/>
          <p:cNvSpPr/>
          <p:nvPr/>
        </p:nvSpPr>
        <p:spPr>
          <a:xfrm>
            <a:off x="1981200" y="44958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exagon 4"/>
          <p:cNvSpPr/>
          <p:nvPr/>
        </p:nvSpPr>
        <p:spPr>
          <a:xfrm>
            <a:off x="3581400" y="3657600"/>
            <a:ext cx="2169459" cy="1676400"/>
          </a:xfrm>
          <a:prstGeom prst="hexag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3581400" y="19812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5257800" y="12954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8"/>
          <p:cNvGrpSpPr/>
          <p:nvPr/>
        </p:nvGrpSpPr>
        <p:grpSpPr>
          <a:xfrm>
            <a:off x="2819400" y="4038600"/>
            <a:ext cx="304800" cy="1143000"/>
            <a:chOff x="6705600" y="5334000"/>
            <a:chExt cx="304800" cy="1143000"/>
          </a:xfrm>
        </p:grpSpPr>
        <p:cxnSp>
          <p:nvCxnSpPr>
            <p:cNvPr id="10" name="Straight Connector 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572000" y="3505200"/>
            <a:ext cx="304800" cy="1143000"/>
            <a:chOff x="6705600" y="5334000"/>
            <a:chExt cx="304800" cy="1143000"/>
          </a:xfrm>
        </p:grpSpPr>
        <p:cxnSp>
          <p:nvCxnSpPr>
            <p:cNvPr id="17" name="Straight Connector 16"/>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4419600" y="1905000"/>
            <a:ext cx="304800" cy="1143000"/>
            <a:chOff x="6705600" y="5334000"/>
            <a:chExt cx="304800" cy="1143000"/>
          </a:xfrm>
        </p:grpSpPr>
        <p:cxnSp>
          <p:nvCxnSpPr>
            <p:cNvPr id="24" name="Straight Connector 23"/>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172200" y="1143000"/>
            <a:ext cx="304800" cy="1143000"/>
            <a:chOff x="6705600" y="5334000"/>
            <a:chExt cx="304800" cy="1143000"/>
          </a:xfrm>
        </p:grpSpPr>
        <p:cxnSp>
          <p:nvCxnSpPr>
            <p:cNvPr id="31" name="Straight Connector 30"/>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39" name="Elbow Connector 38"/>
          <p:cNvCxnSpPr/>
          <p:nvPr/>
        </p:nvCxnSpPr>
        <p:spPr>
          <a:xfrm flipV="1">
            <a:off x="3048000" y="4800600"/>
            <a:ext cx="3352800" cy="3810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H="1">
            <a:off x="5600700" y="3086100"/>
            <a:ext cx="2133600" cy="533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4648200" y="3048000"/>
            <a:ext cx="1752600" cy="14478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a:endCxn id="38" idx="1"/>
          </p:cNvCxnSpPr>
          <p:nvPr/>
        </p:nvCxnSpPr>
        <p:spPr>
          <a:xfrm>
            <a:off x="4800600" y="4648200"/>
            <a:ext cx="1663146" cy="108466"/>
          </a:xfrm>
          <a:prstGeom prst="bentConnector3">
            <a:avLst>
              <a:gd name="adj1" fmla="val 50000"/>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43"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19368037">
            <a:off x="4397989" y="4028085"/>
            <a:ext cx="751488" cy="425321"/>
          </a:xfrm>
          <a:prstGeom prst="rect">
            <a:avLst/>
          </a:prstGeom>
          <a:noFill/>
        </p:spPr>
      </p:pic>
    </p:spTree>
    <p:extLst>
      <p:ext uri="{BB962C8B-B14F-4D97-AF65-F5344CB8AC3E}">
        <p14:creationId xmlns:p14="http://schemas.microsoft.com/office/powerpoint/2010/main" val="155377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a:p>
        </p:txBody>
      </p:sp>
      <p:sp>
        <p:nvSpPr>
          <p:cNvPr id="3" name="Content Placeholder 2"/>
          <p:cNvSpPr>
            <a:spLocks noGrp="1"/>
          </p:cNvSpPr>
          <p:nvPr>
            <p:ph idx="4294967295"/>
          </p:nvPr>
        </p:nvSpPr>
        <p:spPr>
          <a:xfrm>
            <a:off x="457200" y="1600200"/>
            <a:ext cx="8229600" cy="4525963"/>
          </a:xfrm>
          <a:prstGeom prst="rect">
            <a:avLst/>
          </a:prstGeom>
        </p:spPr>
        <p:txBody>
          <a:bodyPr/>
          <a:lstStyle/>
          <a:p>
            <a:endParaRPr lang="en-US" dirty="0"/>
          </a:p>
        </p:txBody>
      </p:sp>
      <p:sp>
        <p:nvSpPr>
          <p:cNvPr id="4" name="Hexagon 3"/>
          <p:cNvSpPr/>
          <p:nvPr/>
        </p:nvSpPr>
        <p:spPr>
          <a:xfrm>
            <a:off x="1981200" y="44958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exagon 4"/>
          <p:cNvSpPr/>
          <p:nvPr/>
        </p:nvSpPr>
        <p:spPr>
          <a:xfrm>
            <a:off x="3581400" y="3657600"/>
            <a:ext cx="2169459" cy="1676400"/>
          </a:xfrm>
          <a:prstGeom prst="hexag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3581400" y="19812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5257800" y="12954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8"/>
          <p:cNvGrpSpPr/>
          <p:nvPr/>
        </p:nvGrpSpPr>
        <p:grpSpPr>
          <a:xfrm>
            <a:off x="2819400" y="4038600"/>
            <a:ext cx="304800" cy="1143000"/>
            <a:chOff x="6705600" y="5334000"/>
            <a:chExt cx="304800" cy="1143000"/>
          </a:xfrm>
        </p:grpSpPr>
        <p:cxnSp>
          <p:nvCxnSpPr>
            <p:cNvPr id="10" name="Straight Connector 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572000" y="3505200"/>
            <a:ext cx="304800" cy="1143000"/>
            <a:chOff x="6705600" y="5334000"/>
            <a:chExt cx="304800" cy="1143000"/>
          </a:xfrm>
        </p:grpSpPr>
        <p:cxnSp>
          <p:nvCxnSpPr>
            <p:cNvPr id="17" name="Straight Connector 16"/>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4419600" y="1905000"/>
            <a:ext cx="304800" cy="1143000"/>
            <a:chOff x="6705600" y="5334000"/>
            <a:chExt cx="304800" cy="1143000"/>
          </a:xfrm>
        </p:grpSpPr>
        <p:cxnSp>
          <p:nvCxnSpPr>
            <p:cNvPr id="24" name="Straight Connector 23"/>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172200" y="1143000"/>
            <a:ext cx="304800" cy="1143000"/>
            <a:chOff x="6705600" y="5334000"/>
            <a:chExt cx="304800" cy="1143000"/>
          </a:xfrm>
        </p:grpSpPr>
        <p:cxnSp>
          <p:nvCxnSpPr>
            <p:cNvPr id="31" name="Straight Connector 30"/>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39" name="Elbow Connector 38"/>
          <p:cNvCxnSpPr/>
          <p:nvPr/>
        </p:nvCxnSpPr>
        <p:spPr>
          <a:xfrm flipV="1">
            <a:off x="3048000" y="4800600"/>
            <a:ext cx="3352800" cy="3810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H="1">
            <a:off x="5600700" y="3086100"/>
            <a:ext cx="2133600" cy="533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4648200" y="3048000"/>
            <a:ext cx="1752600" cy="14478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p:nvPr/>
        </p:nvCxnSpPr>
        <p:spPr>
          <a:xfrm>
            <a:off x="4800600" y="4648200"/>
            <a:ext cx="1828800" cy="76200"/>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43"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19368037">
            <a:off x="3785922" y="4603502"/>
            <a:ext cx="751488" cy="425321"/>
          </a:xfrm>
          <a:prstGeom prst="rect">
            <a:avLst/>
          </a:prstGeom>
          <a:noFill/>
        </p:spPr>
      </p:pic>
    </p:spTree>
    <p:extLst>
      <p:ext uri="{BB962C8B-B14F-4D97-AF65-F5344CB8AC3E}">
        <p14:creationId xmlns:p14="http://schemas.microsoft.com/office/powerpoint/2010/main" val="1705208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a:bodyPr>
          <a:lstStyle/>
          <a:p>
            <a:endParaRPr lang="en-US"/>
          </a:p>
        </p:txBody>
      </p:sp>
      <p:sp>
        <p:nvSpPr>
          <p:cNvPr id="3" name="Content Placeholder 2"/>
          <p:cNvSpPr>
            <a:spLocks noGrp="1"/>
          </p:cNvSpPr>
          <p:nvPr>
            <p:ph idx="4294967295"/>
          </p:nvPr>
        </p:nvSpPr>
        <p:spPr>
          <a:xfrm>
            <a:off x="457200" y="1600200"/>
            <a:ext cx="8229600" cy="4525963"/>
          </a:xfrm>
          <a:prstGeom prst="rect">
            <a:avLst/>
          </a:prstGeom>
        </p:spPr>
        <p:txBody>
          <a:bodyPr/>
          <a:lstStyle/>
          <a:p>
            <a:endParaRPr lang="en-US" dirty="0"/>
          </a:p>
        </p:txBody>
      </p:sp>
      <p:sp>
        <p:nvSpPr>
          <p:cNvPr id="4" name="Hexagon 3"/>
          <p:cNvSpPr/>
          <p:nvPr/>
        </p:nvSpPr>
        <p:spPr>
          <a:xfrm>
            <a:off x="1981200" y="4495800"/>
            <a:ext cx="2169459" cy="1676400"/>
          </a:xfrm>
          <a:prstGeom prst="hexagon">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Hexagon 4"/>
          <p:cNvSpPr/>
          <p:nvPr/>
        </p:nvSpPr>
        <p:spPr>
          <a:xfrm>
            <a:off x="3581400" y="3657600"/>
            <a:ext cx="2169459" cy="1676400"/>
          </a:xfrm>
          <a:prstGeom prst="hexag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3581400" y="19812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5257800" y="1295400"/>
            <a:ext cx="2169459" cy="1676400"/>
          </a:xfrm>
          <a:prstGeom prst="hexagon">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438400" y="1295400"/>
            <a:ext cx="3581400" cy="4876800"/>
          </a:xfrm>
          <a:custGeom>
            <a:avLst/>
            <a:gdLst>
              <a:gd name="connsiteX0" fmla="*/ 0 w 3279913"/>
              <a:gd name="connsiteY0" fmla="*/ 4638261 h 4638261"/>
              <a:gd name="connsiteX1" fmla="*/ 39756 w 3279913"/>
              <a:gd name="connsiteY1" fmla="*/ 4449417 h 4638261"/>
              <a:gd name="connsiteX2" fmla="*/ 39756 w 3279913"/>
              <a:gd name="connsiteY2" fmla="*/ 4449417 h 4638261"/>
              <a:gd name="connsiteX3" fmla="*/ 367748 w 3279913"/>
              <a:gd name="connsiteY3" fmla="*/ 4051852 h 4638261"/>
              <a:gd name="connsiteX4" fmla="*/ 904461 w 3279913"/>
              <a:gd name="connsiteY4" fmla="*/ 3783496 h 4638261"/>
              <a:gd name="connsiteX5" fmla="*/ 1590261 w 3279913"/>
              <a:gd name="connsiteY5" fmla="*/ 3415748 h 4638261"/>
              <a:gd name="connsiteX6" fmla="*/ 2494722 w 3279913"/>
              <a:gd name="connsiteY6" fmla="*/ 2521226 h 4638261"/>
              <a:gd name="connsiteX7" fmla="*/ 2594113 w 3279913"/>
              <a:gd name="connsiteY7" fmla="*/ 1636643 h 4638261"/>
              <a:gd name="connsiteX8" fmla="*/ 2912165 w 3279913"/>
              <a:gd name="connsiteY8" fmla="*/ 503582 h 4638261"/>
              <a:gd name="connsiteX9" fmla="*/ 3220278 w 3279913"/>
              <a:gd name="connsiteY9" fmla="*/ 76200 h 4638261"/>
              <a:gd name="connsiteX10" fmla="*/ 3269974 w 3279913"/>
              <a:gd name="connsiteY10" fmla="*/ 46382 h 4638261"/>
              <a:gd name="connsiteX11" fmla="*/ 3250095 w 3279913"/>
              <a:gd name="connsiteY11" fmla="*/ 36443 h 4638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9913" h="4638261">
                <a:moveTo>
                  <a:pt x="0" y="4638261"/>
                </a:moveTo>
                <a:lnTo>
                  <a:pt x="39756" y="4449417"/>
                </a:lnTo>
                <a:lnTo>
                  <a:pt x="39756" y="4449417"/>
                </a:lnTo>
                <a:cubicBezTo>
                  <a:pt x="94421" y="4383156"/>
                  <a:pt x="223631" y="4162839"/>
                  <a:pt x="367748" y="4051852"/>
                </a:cubicBezTo>
                <a:cubicBezTo>
                  <a:pt x="511865" y="3940865"/>
                  <a:pt x="700709" y="3889513"/>
                  <a:pt x="904461" y="3783496"/>
                </a:cubicBezTo>
                <a:cubicBezTo>
                  <a:pt x="1108213" y="3677479"/>
                  <a:pt x="1325218" y="3626126"/>
                  <a:pt x="1590261" y="3415748"/>
                </a:cubicBezTo>
                <a:cubicBezTo>
                  <a:pt x="1855304" y="3205370"/>
                  <a:pt x="2327413" y="2817743"/>
                  <a:pt x="2494722" y="2521226"/>
                </a:cubicBezTo>
                <a:cubicBezTo>
                  <a:pt x="2662031" y="2224709"/>
                  <a:pt x="2524539" y="1972917"/>
                  <a:pt x="2594113" y="1636643"/>
                </a:cubicBezTo>
                <a:cubicBezTo>
                  <a:pt x="2663687" y="1300369"/>
                  <a:pt x="2807804" y="763656"/>
                  <a:pt x="2912165" y="503582"/>
                </a:cubicBezTo>
                <a:cubicBezTo>
                  <a:pt x="3016526" y="243508"/>
                  <a:pt x="3160643" y="152400"/>
                  <a:pt x="3220278" y="76200"/>
                </a:cubicBezTo>
                <a:cubicBezTo>
                  <a:pt x="3279913" y="0"/>
                  <a:pt x="3265005" y="53008"/>
                  <a:pt x="3269974" y="46382"/>
                </a:cubicBezTo>
                <a:cubicBezTo>
                  <a:pt x="3274943" y="39756"/>
                  <a:pt x="3262519" y="38099"/>
                  <a:pt x="3250095" y="36443"/>
                </a:cubicBezTo>
              </a:path>
            </a:pathLst>
          </a:custGeom>
          <a:ln w="762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 name="Group 8"/>
          <p:cNvGrpSpPr/>
          <p:nvPr/>
        </p:nvGrpSpPr>
        <p:grpSpPr>
          <a:xfrm>
            <a:off x="2819400" y="4038600"/>
            <a:ext cx="304800" cy="1143000"/>
            <a:chOff x="6705600" y="5334000"/>
            <a:chExt cx="304800" cy="1143000"/>
          </a:xfrm>
        </p:grpSpPr>
        <p:cxnSp>
          <p:nvCxnSpPr>
            <p:cNvPr id="10" name="Straight Connector 9"/>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4572000" y="3505200"/>
            <a:ext cx="304800" cy="1143000"/>
            <a:chOff x="6705600" y="5334000"/>
            <a:chExt cx="304800" cy="1143000"/>
          </a:xfrm>
        </p:grpSpPr>
        <p:cxnSp>
          <p:nvCxnSpPr>
            <p:cNvPr id="17" name="Straight Connector 16"/>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p:nvGrpSpPr>
        <p:grpSpPr>
          <a:xfrm>
            <a:off x="4419600" y="1905000"/>
            <a:ext cx="304800" cy="1143000"/>
            <a:chOff x="6705600" y="5334000"/>
            <a:chExt cx="304800" cy="1143000"/>
          </a:xfrm>
        </p:grpSpPr>
        <p:cxnSp>
          <p:nvCxnSpPr>
            <p:cNvPr id="24" name="Straight Connector 23"/>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6172200" y="1143000"/>
            <a:ext cx="304800" cy="1143000"/>
            <a:chOff x="6705600" y="5334000"/>
            <a:chExt cx="304800" cy="1143000"/>
          </a:xfrm>
        </p:grpSpPr>
        <p:cxnSp>
          <p:nvCxnSpPr>
            <p:cNvPr id="31" name="Straight Connector 30"/>
            <p:cNvCxnSpPr/>
            <p:nvPr/>
          </p:nvCxnSpPr>
          <p:spPr>
            <a:xfrm rot="5400000" flipH="1" flipV="1">
              <a:off x="6324600" y="5943600"/>
              <a:ext cx="1066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6362700" y="5905500"/>
              <a:ext cx="10668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05600" y="5410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66294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6934200" y="5410200"/>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858000" y="6477000"/>
              <a:ext cx="76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7" name="Rectangle 36"/>
          <p:cNvSpPr/>
          <p:nvPr/>
        </p:nvSpPr>
        <p:spPr>
          <a:xfrm>
            <a:off x="6400800" y="4419600"/>
            <a:ext cx="990600" cy="68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463746" y="4572000"/>
            <a:ext cx="990600" cy="369332"/>
          </a:xfrm>
          <a:prstGeom prst="rect">
            <a:avLst/>
          </a:prstGeom>
          <a:noFill/>
        </p:spPr>
        <p:txBody>
          <a:bodyPr wrap="square" rtlCol="0">
            <a:spAutoFit/>
          </a:bodyPr>
          <a:lstStyle/>
          <a:p>
            <a:r>
              <a:rPr lang="en-US" dirty="0" smtClean="0">
                <a:solidFill>
                  <a:schemeClr val="bg1"/>
                </a:solidFill>
              </a:rPr>
              <a:t>MTSO</a:t>
            </a:r>
            <a:endParaRPr lang="en-US" dirty="0">
              <a:solidFill>
                <a:schemeClr val="bg1"/>
              </a:solidFill>
            </a:endParaRPr>
          </a:p>
        </p:txBody>
      </p:sp>
      <p:cxnSp>
        <p:nvCxnSpPr>
          <p:cNvPr id="39" name="Elbow Connector 38"/>
          <p:cNvCxnSpPr/>
          <p:nvPr/>
        </p:nvCxnSpPr>
        <p:spPr>
          <a:xfrm flipV="1">
            <a:off x="3048000" y="4800600"/>
            <a:ext cx="3352800" cy="381000"/>
          </a:xfrm>
          <a:prstGeom prst="bentConnector3">
            <a:avLst>
              <a:gd name="adj1" fmla="val 5000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H="1">
            <a:off x="5600700" y="3086100"/>
            <a:ext cx="2133600" cy="5334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p:nvPr/>
        </p:nvCxnSpPr>
        <p:spPr>
          <a:xfrm>
            <a:off x="4648200" y="3048000"/>
            <a:ext cx="1752600" cy="1447800"/>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a:endCxn id="38" idx="1"/>
          </p:cNvCxnSpPr>
          <p:nvPr/>
        </p:nvCxnSpPr>
        <p:spPr>
          <a:xfrm>
            <a:off x="4800600" y="4648200"/>
            <a:ext cx="1663146" cy="108466"/>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43" name="Picture 3" descr="C:\Documents and Settings\cottrell\Local Settings\Temporary Internet Files\Content.IE5\VJTBRD4K\MC900440353[1].png"/>
          <p:cNvPicPr>
            <a:picLocks noChangeAspect="1" noChangeArrowheads="1"/>
          </p:cNvPicPr>
          <p:nvPr/>
        </p:nvPicPr>
        <p:blipFill>
          <a:blip r:embed="rId2" cstate="print"/>
          <a:srcRect/>
          <a:stretch>
            <a:fillRect/>
          </a:stretch>
        </p:blipFill>
        <p:spPr bwMode="auto">
          <a:xfrm rot="20823661">
            <a:off x="3100122" y="4908302"/>
            <a:ext cx="751488" cy="425321"/>
          </a:xfrm>
          <a:prstGeom prst="rect">
            <a:avLst/>
          </a:prstGeom>
          <a:noFill/>
        </p:spPr>
      </p:pic>
    </p:spTree>
    <p:extLst>
      <p:ext uri="{BB962C8B-B14F-4D97-AF65-F5344CB8AC3E}">
        <p14:creationId xmlns:p14="http://schemas.microsoft.com/office/powerpoint/2010/main" val="22428816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76200" y="1371600"/>
            <a:ext cx="9144000" cy="4525963"/>
          </a:xfrm>
          <a:prstGeom prst="rect">
            <a:avLst/>
          </a:prstGeom>
        </p:spPr>
        <p:txBody>
          <a:bodyPr>
            <a:normAutofit lnSpcReduction="10000"/>
          </a:bodyPr>
          <a:lstStyle/>
          <a:p>
            <a:pPr marL="342900" indent="-342900">
              <a:buFont typeface="Arial" panose="020B0604020202020204" pitchFamily="34" charset="0"/>
              <a:buChar char="•"/>
            </a:pPr>
            <a:r>
              <a:rPr lang="en-US" dirty="0" smtClean="0"/>
              <a:t>If the SID on the control channel does not match the SID on the phone then phone knows it is roaming</a:t>
            </a:r>
          </a:p>
          <a:p>
            <a:pPr marL="342900" indent="-342900">
              <a:buFont typeface="Arial" panose="020B0604020202020204" pitchFamily="34" charset="0"/>
              <a:buChar char="•"/>
            </a:pPr>
            <a:r>
              <a:rPr lang="en-US" dirty="0" smtClean="0"/>
              <a:t>The MTSO of the cell you are roaming in contacts the MTSO of your home system</a:t>
            </a:r>
          </a:p>
          <a:p>
            <a:pPr marL="342900" indent="-342900">
              <a:buFont typeface="Arial" panose="020B0604020202020204" pitchFamily="34" charset="0"/>
              <a:buChar char="•"/>
            </a:pPr>
            <a:r>
              <a:rPr lang="en-US" dirty="0" smtClean="0"/>
              <a:t>The home MTSO confirms the phone’s SID is OK</a:t>
            </a:r>
          </a:p>
          <a:p>
            <a:pPr marL="342900" indent="-342900">
              <a:buFont typeface="Arial" panose="020B0604020202020204" pitchFamily="34" charset="0"/>
              <a:buChar char="•"/>
            </a:pPr>
            <a:r>
              <a:rPr lang="en-US" dirty="0" smtClean="0"/>
              <a:t>The home MTSO verifies SID is OK to roaming MTSO</a:t>
            </a:r>
          </a:p>
          <a:p>
            <a:pPr marL="342900" indent="-342900">
              <a:buFont typeface="Arial" panose="020B0604020202020204" pitchFamily="34" charset="0"/>
              <a:buChar char="•"/>
            </a:pPr>
            <a:r>
              <a:rPr lang="en-US" dirty="0" smtClean="0"/>
              <a:t>All happens within seconds</a:t>
            </a:r>
          </a:p>
          <a:p>
            <a:pPr marL="342900" indent="-342900">
              <a:buFont typeface="Arial" panose="020B0604020202020204" pitchFamily="34" charset="0"/>
              <a:buChar char="•"/>
            </a:pPr>
            <a:r>
              <a:rPr lang="en-US" dirty="0" smtClean="0"/>
              <a:t>Roaming can be expensive.</a:t>
            </a:r>
          </a:p>
          <a:p>
            <a:pPr marL="342900" indent="-342900">
              <a:buFont typeface="Arial" panose="020B0604020202020204" pitchFamily="34" charset="0"/>
              <a:buChar char="•"/>
            </a:pPr>
            <a:r>
              <a:rPr lang="en-US" dirty="0" smtClean="0"/>
              <a:t>If roaming internationally may need phone with support for multiple technologies</a:t>
            </a:r>
            <a:endParaRPr lang="en-US" dirty="0"/>
          </a:p>
        </p:txBody>
      </p:sp>
      <p:sp>
        <p:nvSpPr>
          <p:cNvPr id="4" name="Rectangle 3"/>
          <p:cNvSpPr/>
          <p:nvPr/>
        </p:nvSpPr>
        <p:spPr>
          <a:xfrm>
            <a:off x="3048000" y="0"/>
            <a:ext cx="2191306" cy="769441"/>
          </a:xfrm>
          <a:prstGeom prst="rect">
            <a:avLst/>
          </a:prstGeom>
        </p:spPr>
        <p:txBody>
          <a:bodyPr wrap="none">
            <a:spAutoFit/>
          </a:bodyPr>
          <a:lstStyle/>
          <a:p>
            <a:pPr lvl="0" algn="ctr">
              <a:spcBef>
                <a:spcPct val="0"/>
              </a:spcBef>
            </a:pPr>
            <a:r>
              <a:rPr lang="en-US" sz="4400" dirty="0" smtClean="0">
                <a:solidFill>
                  <a:prstClr val="black"/>
                </a:solidFill>
                <a:ea typeface="+mj-ea"/>
                <a:cs typeface="+mj-cs"/>
              </a:rPr>
              <a:t>Roaming</a:t>
            </a:r>
            <a:endParaRPr lang="en-US" sz="4400" dirty="0">
              <a:solidFill>
                <a:prstClr val="black"/>
              </a:solidFill>
              <a:ea typeface="+mj-ea"/>
              <a:cs typeface="+mj-cs"/>
            </a:endParaRPr>
          </a:p>
        </p:txBody>
      </p:sp>
    </p:spTree>
    <p:extLst>
      <p:ext uri="{BB962C8B-B14F-4D97-AF65-F5344CB8AC3E}">
        <p14:creationId xmlns:p14="http://schemas.microsoft.com/office/powerpoint/2010/main" val="590750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986" y="1143000"/>
            <a:ext cx="7696200" cy="5334000"/>
          </a:xfrm>
          <a:prstGeom prst="rect">
            <a:avLst/>
          </a:prstGeom>
        </p:spPr>
        <p:txBody>
          <a:bodyPr>
            <a:normAutofit/>
          </a:bodyPr>
          <a:lstStyle/>
          <a:p>
            <a:pPr marL="342900" indent="-342900">
              <a:buFont typeface="Arial" panose="020B0604020202020204" pitchFamily="34" charset="0"/>
              <a:buChar char="•"/>
            </a:pPr>
            <a:r>
              <a:rPr lang="en-US" dirty="0" smtClean="0"/>
              <a:t>1983: Advanced Mobile Phone System (AMPS) by FCC and first used in Chicago</a:t>
            </a:r>
          </a:p>
          <a:p>
            <a:pPr marL="342900" indent="-342900">
              <a:buFont typeface="Arial" panose="020B0604020202020204" pitchFamily="34" charset="0"/>
              <a:buChar char="•"/>
            </a:pPr>
            <a:r>
              <a:rPr lang="en-US" dirty="0" smtClean="0"/>
              <a:t>Use 824-894MHz frequency range </a:t>
            </a:r>
          </a:p>
          <a:p>
            <a:pPr marL="342900" indent="-342900">
              <a:buFont typeface="Arial" panose="020B0604020202020204" pitchFamily="34" charset="0"/>
              <a:buChar char="•"/>
            </a:pPr>
            <a:r>
              <a:rPr lang="en-US" dirty="0" smtClean="0"/>
              <a:t>Each carrier is assigned 832 frequencies</a:t>
            </a:r>
          </a:p>
          <a:p>
            <a:pPr lvl="1"/>
            <a:r>
              <a:rPr lang="en-US" dirty="0" smtClean="0"/>
              <a:t>790 for voice and 42 for data </a:t>
            </a:r>
          </a:p>
          <a:p>
            <a:pPr lvl="1"/>
            <a:r>
              <a:rPr lang="en-US" dirty="0" smtClean="0"/>
              <a:t>Voice channel 30kHz wide (quality equivalent to wired voice)</a:t>
            </a:r>
          </a:p>
          <a:p>
            <a:pPr lvl="1"/>
            <a:r>
              <a:rPr lang="en-US" dirty="0" smtClean="0"/>
              <a:t>Each channel has 2 frequencies (</a:t>
            </a:r>
            <a:r>
              <a:rPr lang="en-US" dirty="0" err="1" smtClean="0"/>
              <a:t>xmt</a:t>
            </a:r>
            <a:r>
              <a:rPr lang="en-US" dirty="0" smtClean="0"/>
              <a:t> &amp; </a:t>
            </a:r>
            <a:r>
              <a:rPr lang="en-US" dirty="0" err="1" smtClean="0"/>
              <a:t>rcv</a:t>
            </a:r>
            <a:r>
              <a:rPr lang="en-US" dirty="0" smtClean="0"/>
              <a:t>) separated by 45 MHz</a:t>
            </a:r>
          </a:p>
          <a:p>
            <a:pPr lvl="2"/>
            <a:r>
              <a:rPr lang="en-US" dirty="0" smtClean="0"/>
              <a:t>i.e. 395 voice channels and 21 control channels</a:t>
            </a:r>
          </a:p>
        </p:txBody>
      </p:sp>
      <p:sp>
        <p:nvSpPr>
          <p:cNvPr id="6" name="Title 5"/>
          <p:cNvSpPr>
            <a:spLocks noGrp="1"/>
          </p:cNvSpPr>
          <p:nvPr>
            <p:ph type="title"/>
          </p:nvPr>
        </p:nvSpPr>
        <p:spPr>
          <a:xfrm>
            <a:off x="1676400" y="76200"/>
            <a:ext cx="5715000" cy="838200"/>
          </a:xfrm>
        </p:spPr>
        <p:txBody>
          <a:bodyPr>
            <a:normAutofit/>
          </a:bodyPr>
          <a:lstStyle/>
          <a:p>
            <a:r>
              <a:rPr lang="en-US" dirty="0" smtClean="0"/>
              <a:t>Analog phones (1</a:t>
            </a:r>
            <a:r>
              <a:rPr lang="en-US" baseline="30000" dirty="0" smtClean="0"/>
              <a:t>st</a:t>
            </a:r>
            <a:r>
              <a:rPr lang="en-US" dirty="0" smtClean="0"/>
              <a:t> gen)</a:t>
            </a:r>
            <a:br>
              <a:rPr lang="en-US" dirty="0" smtClean="0"/>
            </a:b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7572375" y="0"/>
            <a:ext cx="1571625" cy="4181475"/>
          </a:xfrm>
          <a:prstGeom prst="rect">
            <a:avLst/>
          </a:prstGeom>
          <a:noFill/>
          <a:ln w="9525">
            <a:noFill/>
            <a:miter lim="800000"/>
            <a:headEnd/>
            <a:tailEnd/>
          </a:ln>
        </p:spPr>
      </p:pic>
    </p:spTree>
    <p:extLst>
      <p:ext uri="{BB962C8B-B14F-4D97-AF65-F5344CB8AC3E}">
        <p14:creationId xmlns:p14="http://schemas.microsoft.com/office/powerpoint/2010/main" val="1269382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791200"/>
            <a:ext cx="5562600" cy="838200"/>
          </a:xfrm>
          <a:solidFill>
            <a:srgbClr val="FFFF00"/>
          </a:solidFill>
        </p:spPr>
        <p:txBody>
          <a:bodyPr/>
          <a:lstStyle/>
          <a:p>
            <a:r>
              <a:rPr lang="en-US" dirty="0" smtClean="0"/>
              <a:t>Digital 2G technology</a:t>
            </a:r>
            <a:endParaRPr lang="en-US" dirty="0"/>
          </a:p>
        </p:txBody>
      </p:sp>
      <p:sp>
        <p:nvSpPr>
          <p:cNvPr id="3" name="Content Placeholder 2"/>
          <p:cNvSpPr>
            <a:spLocks noGrp="1"/>
          </p:cNvSpPr>
          <p:nvPr>
            <p:ph idx="4294967295"/>
          </p:nvPr>
        </p:nvSpPr>
        <p:spPr>
          <a:xfrm>
            <a:off x="0" y="0"/>
            <a:ext cx="5791200" cy="6096000"/>
          </a:xfrm>
        </p:spPr>
        <p:txBody>
          <a:bodyPr>
            <a:normAutofit/>
          </a:bodyPr>
          <a:lstStyle/>
          <a:p>
            <a:r>
              <a:rPr lang="en-US" dirty="0" smtClean="0"/>
              <a:t>Adds compression, fit more channels into given bandwidth (3-10 times more)</a:t>
            </a:r>
          </a:p>
          <a:p>
            <a:pPr lvl="1"/>
            <a:r>
              <a:rPr lang="en-US" dirty="0" smtClean="0"/>
              <a:t>Frequency division multiple access (FDMA)</a:t>
            </a:r>
          </a:p>
          <a:p>
            <a:pPr lvl="2"/>
            <a:r>
              <a:rPr lang="en-US" dirty="0" smtClean="0"/>
              <a:t>Each call uses a separate frequency, inefficient, mainly used in analog </a:t>
            </a:r>
          </a:p>
          <a:p>
            <a:pPr lvl="1"/>
            <a:r>
              <a:rPr lang="en-US" dirty="0" smtClean="0"/>
              <a:t>Time division multiple access (TDMA)</a:t>
            </a:r>
          </a:p>
          <a:p>
            <a:pPr lvl="2"/>
            <a:r>
              <a:rPr lang="en-US" dirty="0" smtClean="0"/>
              <a:t>Each call uses a certain portion of time on a given frequency, 3 times capacity of analog. This is used by GSM (see later). </a:t>
            </a:r>
          </a:p>
          <a:p>
            <a:pPr lvl="1"/>
            <a:r>
              <a:rPr lang="en-US" dirty="0" smtClean="0"/>
              <a:t>Code division multiple access (CDMA)</a:t>
            </a:r>
          </a:p>
          <a:p>
            <a:pPr lvl="2"/>
            <a:r>
              <a:rPr lang="en-US" dirty="0" smtClean="0"/>
              <a:t>Uses a unique code to each call and </a:t>
            </a:r>
            <a:br>
              <a:rPr lang="en-US" dirty="0" smtClean="0"/>
            </a:br>
            <a:r>
              <a:rPr lang="en-US" dirty="0" smtClean="0"/>
              <a:t>spreads it over the available frequencies, It uses GPS for timing</a:t>
            </a:r>
            <a:endParaRPr lang="en-US" dirty="0"/>
          </a:p>
        </p:txBody>
      </p:sp>
      <p:pic>
        <p:nvPicPr>
          <p:cNvPr id="4102" name="Picture 6"/>
          <p:cNvPicPr>
            <a:picLocks noChangeAspect="1" noChangeArrowheads="1"/>
          </p:cNvPicPr>
          <p:nvPr/>
        </p:nvPicPr>
        <p:blipFill>
          <a:blip r:embed="rId2" cstate="print"/>
          <a:srcRect/>
          <a:stretch>
            <a:fillRect/>
          </a:stretch>
        </p:blipFill>
        <p:spPr bwMode="auto">
          <a:xfrm>
            <a:off x="6510505" y="2057400"/>
            <a:ext cx="2633495" cy="2667000"/>
          </a:xfrm>
          <a:prstGeom prst="rect">
            <a:avLst/>
          </a:prstGeom>
          <a:noFill/>
          <a:ln w="9525">
            <a:noFill/>
            <a:miter lim="800000"/>
            <a:headEnd/>
            <a:tailEnd/>
          </a:ln>
        </p:spPr>
      </p:pic>
      <p:pic>
        <p:nvPicPr>
          <p:cNvPr id="4103" name="Picture 7"/>
          <p:cNvPicPr>
            <a:picLocks noChangeAspect="1" noChangeArrowheads="1"/>
          </p:cNvPicPr>
          <p:nvPr/>
        </p:nvPicPr>
        <p:blipFill>
          <a:blip r:embed="rId3" cstate="print"/>
          <a:srcRect/>
          <a:stretch>
            <a:fillRect/>
          </a:stretch>
        </p:blipFill>
        <p:spPr bwMode="auto">
          <a:xfrm>
            <a:off x="5486400" y="4329112"/>
            <a:ext cx="2594234" cy="2528888"/>
          </a:xfrm>
          <a:prstGeom prst="rect">
            <a:avLst/>
          </a:prstGeom>
          <a:noFill/>
          <a:ln w="9525">
            <a:noFill/>
            <a:miter lim="800000"/>
            <a:headEnd/>
            <a:tailEnd/>
          </a:ln>
        </p:spPr>
      </p:pic>
      <p:pic>
        <p:nvPicPr>
          <p:cNvPr id="4104" name="Picture 8"/>
          <p:cNvPicPr>
            <a:picLocks noChangeAspect="1" noChangeArrowheads="1"/>
          </p:cNvPicPr>
          <p:nvPr/>
        </p:nvPicPr>
        <p:blipFill>
          <a:blip r:embed="rId4" cstate="print"/>
          <a:srcRect/>
          <a:stretch>
            <a:fillRect/>
          </a:stretch>
        </p:blipFill>
        <p:spPr bwMode="auto">
          <a:xfrm>
            <a:off x="5943600" y="0"/>
            <a:ext cx="2362200" cy="2261806"/>
          </a:xfrm>
          <a:prstGeom prst="rect">
            <a:avLst/>
          </a:prstGeom>
          <a:noFill/>
          <a:ln w="9525">
            <a:noFill/>
            <a:miter lim="800000"/>
            <a:headEnd/>
            <a:tailEnd/>
          </a:ln>
        </p:spPr>
      </p:pic>
    </p:spTree>
    <p:extLst>
      <p:ext uri="{BB962C8B-B14F-4D97-AF65-F5344CB8AC3E}">
        <p14:creationId xmlns:p14="http://schemas.microsoft.com/office/powerpoint/2010/main" val="729177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685800"/>
          </a:xfrm>
        </p:spPr>
        <p:txBody>
          <a:bodyPr>
            <a:normAutofit/>
          </a:bodyPr>
          <a:lstStyle/>
          <a:p>
            <a:r>
              <a:rPr lang="en-US" dirty="0" smtClean="0"/>
              <a:t>Global System for Mobile communications (GSM)</a:t>
            </a:r>
            <a:endParaRPr lang="en-US" dirty="0"/>
          </a:p>
        </p:txBody>
      </p:sp>
      <p:sp>
        <p:nvSpPr>
          <p:cNvPr id="3" name="Content Placeholder 2"/>
          <p:cNvSpPr>
            <a:spLocks noGrp="1"/>
          </p:cNvSpPr>
          <p:nvPr>
            <p:ph idx="4294967295"/>
          </p:nvPr>
        </p:nvSpPr>
        <p:spPr>
          <a:xfrm>
            <a:off x="0" y="1143000"/>
            <a:ext cx="9144000" cy="5562600"/>
          </a:xfrm>
          <a:prstGeom prst="rect">
            <a:avLst/>
          </a:prstGeom>
        </p:spPr>
        <p:txBody>
          <a:bodyPr>
            <a:normAutofit/>
          </a:bodyPr>
          <a:lstStyle/>
          <a:p>
            <a:r>
              <a:rPr lang="en-US" dirty="0" smtClean="0"/>
              <a:t>Implements TDMA</a:t>
            </a:r>
          </a:p>
          <a:p>
            <a:r>
              <a:rPr lang="en-US" dirty="0" smtClean="0"/>
              <a:t>Has encryption for security</a:t>
            </a:r>
          </a:p>
          <a:p>
            <a:r>
              <a:rPr lang="en-US" dirty="0" smtClean="0"/>
              <a:t>Uses 900MHz and 1800Mhz in Europe, Australia and much of Asia and Africa, </a:t>
            </a:r>
          </a:p>
          <a:p>
            <a:pPr lvl="1"/>
            <a:r>
              <a:rPr lang="en-US" dirty="0" smtClean="0"/>
              <a:t>In other countries switch SIM card</a:t>
            </a:r>
          </a:p>
          <a:p>
            <a:pPr lvl="1"/>
            <a:r>
              <a:rPr lang="en-US" dirty="0" smtClean="0"/>
              <a:t>Lower frequency=longer range, use in rural areas</a:t>
            </a:r>
          </a:p>
          <a:p>
            <a:r>
              <a:rPr lang="en-US" dirty="0" smtClean="0"/>
              <a:t>Unfortunately uses 850MHz and 1900MHz in US</a:t>
            </a:r>
          </a:p>
          <a:p>
            <a:pPr lvl="1"/>
            <a:r>
              <a:rPr lang="en-US" dirty="0" smtClean="0"/>
              <a:t>Travel to Europe etc, need tri- or quad band phone</a:t>
            </a:r>
          </a:p>
          <a:p>
            <a:r>
              <a:rPr lang="en-US" dirty="0" smtClean="0"/>
              <a:t>Some providers lock the phone to their service</a:t>
            </a:r>
          </a:p>
          <a:p>
            <a:pPr lvl="1"/>
            <a:r>
              <a:rPr lang="en-US" dirty="0" smtClean="0"/>
              <a:t>Unlocking requires a special key</a:t>
            </a:r>
          </a:p>
          <a:p>
            <a:pPr lvl="1"/>
            <a:r>
              <a:rPr lang="en-US" dirty="0" smtClean="0"/>
              <a:t>Data rates are typically modem (&lt; 140kbits/sec(GPRS aka 2.5G), typically &lt;=56kbps) based</a:t>
            </a:r>
          </a:p>
        </p:txBody>
      </p:sp>
      <p:pic>
        <p:nvPicPr>
          <p:cNvPr id="6146" name="Picture 2" descr="C:\Documents and Settings\cottrell\Local Settings\Temporary Internet Files\Content.IE5\JTWC0BRR\MC900438504[1].jpg"/>
          <p:cNvPicPr>
            <a:picLocks noChangeAspect="1" noChangeArrowheads="1"/>
          </p:cNvPicPr>
          <p:nvPr/>
        </p:nvPicPr>
        <p:blipFill>
          <a:blip r:embed="rId2" cstate="print"/>
          <a:srcRect/>
          <a:stretch>
            <a:fillRect/>
          </a:stretch>
        </p:blipFill>
        <p:spPr bwMode="auto">
          <a:xfrm>
            <a:off x="8382000" y="4800600"/>
            <a:ext cx="762000" cy="739503"/>
          </a:xfrm>
          <a:prstGeom prst="rect">
            <a:avLst/>
          </a:prstGeom>
          <a:noFill/>
        </p:spPr>
      </p:pic>
    </p:spTree>
    <p:extLst>
      <p:ext uri="{BB962C8B-B14F-4D97-AF65-F5344CB8AC3E}">
        <p14:creationId xmlns:p14="http://schemas.microsoft.com/office/powerpoint/2010/main" val="2211520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Overview</a:t>
            </a:r>
            <a:endParaRPr lang="en-US" dirty="0"/>
          </a:p>
        </p:txBody>
      </p:sp>
      <p:sp>
        <p:nvSpPr>
          <p:cNvPr id="4" name="Footer Placeholder 3"/>
          <p:cNvSpPr>
            <a:spLocks noGrp="1"/>
          </p:cNvSpPr>
          <p:nvPr>
            <p:ph type="ftr" sz="quarter" idx="13"/>
          </p:nvPr>
        </p:nvSpPr>
        <p:spPr/>
        <p:txBody>
          <a:bodyPr/>
          <a:lstStyle/>
          <a:p>
            <a:r>
              <a:rPr lang="en-US" smtClean="0"/>
              <a:t>Mobility</a:t>
            </a:r>
            <a:endParaRPr lang="en-US" dirty="0"/>
          </a:p>
        </p:txBody>
      </p:sp>
      <p:sp>
        <p:nvSpPr>
          <p:cNvPr id="5" name="Content Placeholder 4"/>
          <p:cNvSpPr>
            <a:spLocks noGrp="1"/>
          </p:cNvSpPr>
          <p:nvPr>
            <p:ph sz="quarter" idx="14"/>
          </p:nvPr>
        </p:nvSpPr>
        <p:spPr/>
        <p:txBody>
          <a:bodyPr/>
          <a:lstStyle/>
          <a:p>
            <a:r>
              <a:rPr lang="en-US" dirty="0"/>
              <a:t>Cell phones:</a:t>
            </a:r>
          </a:p>
          <a:p>
            <a:pPr marL="342900" indent="-342900">
              <a:buFont typeface="Arial" panose="020B0604020202020204" pitchFamily="34" charset="0"/>
              <a:buChar char="•"/>
            </a:pPr>
            <a:r>
              <a:rPr lang="en-US" dirty="0"/>
              <a:t>How they work</a:t>
            </a:r>
          </a:p>
          <a:p>
            <a:pPr marL="342900" indent="-342900">
              <a:buFont typeface="Arial" panose="020B0604020202020204" pitchFamily="34" charset="0"/>
              <a:buChar char="•"/>
            </a:pPr>
            <a:r>
              <a:rPr lang="en-US" dirty="0"/>
              <a:t>Cell phones components</a:t>
            </a:r>
          </a:p>
          <a:p>
            <a:pPr marL="342900" indent="-342900">
              <a:buFont typeface="Arial" panose="020B0604020202020204" pitchFamily="34" charset="0"/>
              <a:buChar char="•"/>
            </a:pPr>
            <a:r>
              <a:rPr lang="en-US" dirty="0"/>
              <a:t>Power</a:t>
            </a:r>
          </a:p>
          <a:p>
            <a:pPr marL="342900" indent="-342900">
              <a:buFont typeface="Arial" panose="020B0604020202020204" pitchFamily="34" charset="0"/>
              <a:buChar char="•"/>
            </a:pPr>
            <a:r>
              <a:rPr lang="en-US" dirty="0"/>
              <a:t>Coverage</a:t>
            </a:r>
          </a:p>
          <a:p>
            <a:pPr marL="342900" indent="-342900">
              <a:buFont typeface="Arial" panose="020B0604020202020204" pitchFamily="34" charset="0"/>
              <a:buChar char="•"/>
            </a:pPr>
            <a:r>
              <a:rPr lang="en-US" dirty="0"/>
              <a:t>Growth</a:t>
            </a:r>
          </a:p>
          <a:p>
            <a:pPr marL="342900" indent="-342900">
              <a:buFont typeface="Arial" panose="020B0604020202020204" pitchFamily="34" charset="0"/>
              <a:buChar char="•"/>
            </a:pPr>
            <a:r>
              <a:rPr lang="en-US" dirty="0"/>
              <a:t>Concerns</a:t>
            </a:r>
          </a:p>
          <a:p>
            <a:pPr marL="342900" indent="-342900">
              <a:buFont typeface="Arial" panose="020B0604020202020204" pitchFamily="34" charset="0"/>
              <a:buChar char="•"/>
            </a:pPr>
            <a:r>
              <a:rPr lang="en-US" dirty="0"/>
              <a:t>Benefits</a:t>
            </a:r>
          </a:p>
          <a:p>
            <a:endParaRPr lang="en-US" dirty="0"/>
          </a:p>
        </p:txBody>
      </p:sp>
    </p:spTree>
    <p:extLst>
      <p:ext uri="{BB962C8B-B14F-4D97-AF65-F5344CB8AC3E}">
        <p14:creationId xmlns:p14="http://schemas.microsoft.com/office/powerpoint/2010/main" val="305108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371600"/>
            <a:ext cx="9144000" cy="5181600"/>
          </a:xfrm>
          <a:prstGeom prst="rect">
            <a:avLst/>
          </a:prstGeom>
        </p:spPr>
        <p:txBody>
          <a:bodyPr>
            <a:normAutofit fontScale="92500"/>
          </a:bodyPr>
          <a:lstStyle/>
          <a:p>
            <a:r>
              <a:rPr lang="en-US" dirty="0" smtClean="0"/>
              <a:t>Meant for multimedia phones = </a:t>
            </a:r>
            <a:r>
              <a:rPr lang="en-US" dirty="0" err="1" smtClean="0"/>
              <a:t>Smartphones</a:t>
            </a:r>
            <a:endParaRPr lang="en-US" dirty="0" smtClean="0"/>
          </a:p>
          <a:p>
            <a:r>
              <a:rPr lang="en-US" dirty="0" smtClean="0"/>
              <a:t>Increased bandwidth and transfer rates, adds data</a:t>
            </a:r>
          </a:p>
          <a:p>
            <a:pPr lvl="1"/>
            <a:r>
              <a:rPr lang="en-US" dirty="0" smtClean="0"/>
              <a:t>Up to 3Mbps (15 sec for 3 min song) </a:t>
            </a:r>
            <a:r>
              <a:rPr lang="en-US" dirty="0" err="1" smtClean="0"/>
              <a:t>cf</a:t>
            </a:r>
            <a:r>
              <a:rPr lang="en-US" dirty="0" smtClean="0"/>
              <a:t> 144kbps for 2G</a:t>
            </a:r>
          </a:p>
          <a:p>
            <a:pPr lvl="1"/>
            <a:r>
              <a:rPr lang="en-US" dirty="0" smtClean="0"/>
              <a:t>Accommodate: web applications, audio &amp; video files</a:t>
            </a:r>
          </a:p>
          <a:p>
            <a:r>
              <a:rPr lang="en-US" dirty="0" smtClean="0"/>
              <a:t>Several cellular access protocols</a:t>
            </a:r>
          </a:p>
          <a:p>
            <a:pPr lvl="1"/>
            <a:r>
              <a:rPr lang="en-US" dirty="0" smtClean="0"/>
              <a:t>EDGE (Enhanced Data Rates for GSM Evolution aka 2.75G)  3*capacity &amp; performance of GSM/GPRS, easy upgrade from 2G GSM, &lt; 1 Mbps</a:t>
            </a:r>
          </a:p>
          <a:p>
            <a:pPr lvl="1"/>
            <a:r>
              <a:rPr lang="en-US" dirty="0" smtClean="0"/>
              <a:t>CDMA based on 2G Code Division Multiple Access</a:t>
            </a:r>
          </a:p>
          <a:p>
            <a:pPr lvl="1"/>
            <a:r>
              <a:rPr lang="en-US" dirty="0" smtClean="0"/>
              <a:t>WCDMA (UMTS) wideband CDMA &lt; 21Mbit/s </a:t>
            </a:r>
          </a:p>
          <a:p>
            <a:pPr lvl="1"/>
            <a:r>
              <a:rPr lang="en-US" dirty="0" smtClean="0"/>
              <a:t>TD-SCDMA – Time-division Synchronous CDMA</a:t>
            </a:r>
          </a:p>
          <a:p>
            <a:pPr lvl="1"/>
            <a:r>
              <a:rPr lang="en-US" dirty="0" smtClean="0"/>
              <a:t>HSDPA (High Speed Downlink Packet Access – aka 3.5G) based on UMTS &amp; backward compatible &lt;21.0Mbits/s</a:t>
            </a:r>
          </a:p>
          <a:p>
            <a:pPr lvl="1"/>
            <a:r>
              <a:rPr lang="en-US" dirty="0" smtClean="0"/>
              <a:t>HSPA+ &lt; 42Mbits/s </a:t>
            </a:r>
            <a:endParaRPr lang="en-US" dirty="0"/>
          </a:p>
        </p:txBody>
      </p:sp>
      <p:sp>
        <p:nvSpPr>
          <p:cNvPr id="2" name="Title 1"/>
          <p:cNvSpPr>
            <a:spLocks noGrp="1"/>
          </p:cNvSpPr>
          <p:nvPr>
            <p:ph type="title"/>
          </p:nvPr>
        </p:nvSpPr>
        <p:spPr/>
        <p:txBody>
          <a:bodyPr>
            <a:normAutofit/>
          </a:bodyPr>
          <a:lstStyle/>
          <a:p>
            <a:r>
              <a:rPr lang="en-US" dirty="0" smtClean="0"/>
              <a:t>3G (Third Generation)</a:t>
            </a:r>
            <a:endParaRPr lang="en-US" dirty="0"/>
          </a:p>
        </p:txBody>
      </p:sp>
      <p:pic>
        <p:nvPicPr>
          <p:cNvPr id="7171" name="Picture 3"/>
          <p:cNvPicPr>
            <a:picLocks noChangeAspect="1" noChangeArrowheads="1"/>
          </p:cNvPicPr>
          <p:nvPr/>
        </p:nvPicPr>
        <p:blipFill>
          <a:blip r:embed="rId2" cstate="print"/>
          <a:srcRect/>
          <a:stretch>
            <a:fillRect/>
          </a:stretch>
        </p:blipFill>
        <p:spPr bwMode="auto">
          <a:xfrm>
            <a:off x="3886200" y="95421"/>
            <a:ext cx="762000" cy="1426806"/>
          </a:xfrm>
          <a:prstGeom prst="rect">
            <a:avLst/>
          </a:prstGeom>
          <a:noFill/>
          <a:ln w="9525">
            <a:noFill/>
            <a:miter lim="800000"/>
            <a:headEnd/>
            <a:tailEnd/>
          </a:ln>
        </p:spPr>
      </p:pic>
      <p:pic>
        <p:nvPicPr>
          <p:cNvPr id="7173" name="Picture 5"/>
          <p:cNvPicPr>
            <a:picLocks noChangeAspect="1" noChangeArrowheads="1"/>
          </p:cNvPicPr>
          <p:nvPr/>
        </p:nvPicPr>
        <p:blipFill>
          <a:blip r:embed="rId3" cstate="print"/>
          <a:srcRect/>
          <a:stretch>
            <a:fillRect/>
          </a:stretch>
        </p:blipFill>
        <p:spPr bwMode="auto">
          <a:xfrm>
            <a:off x="5181600" y="53574"/>
            <a:ext cx="1066800" cy="1318026"/>
          </a:xfrm>
          <a:prstGeom prst="rect">
            <a:avLst/>
          </a:prstGeom>
          <a:noFill/>
          <a:ln w="9525">
            <a:noFill/>
            <a:miter lim="800000"/>
            <a:headEnd/>
            <a:tailEnd/>
          </a:ln>
        </p:spPr>
      </p:pic>
    </p:spTree>
    <p:extLst>
      <p:ext uri="{BB962C8B-B14F-4D97-AF65-F5344CB8AC3E}">
        <p14:creationId xmlns:p14="http://schemas.microsoft.com/office/powerpoint/2010/main" val="2117332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11162"/>
          </a:xfrm>
        </p:spPr>
        <p:txBody>
          <a:bodyPr>
            <a:normAutofit/>
          </a:bodyPr>
          <a:lstStyle/>
          <a:p>
            <a:r>
              <a:rPr lang="en-US" dirty="0" smtClean="0"/>
              <a:t>4G</a:t>
            </a:r>
            <a:endParaRPr lang="en-US" dirty="0"/>
          </a:p>
        </p:txBody>
      </p:sp>
      <p:sp>
        <p:nvSpPr>
          <p:cNvPr id="3" name="Content Placeholder 2"/>
          <p:cNvSpPr>
            <a:spLocks noGrp="1"/>
          </p:cNvSpPr>
          <p:nvPr>
            <p:ph idx="4294967295"/>
          </p:nvPr>
        </p:nvSpPr>
        <p:spPr>
          <a:xfrm>
            <a:off x="-26581" y="1219200"/>
            <a:ext cx="9144000" cy="5943600"/>
          </a:xfrm>
          <a:prstGeom prst="rect">
            <a:avLst/>
          </a:prstGeom>
        </p:spPr>
        <p:txBody>
          <a:bodyPr>
            <a:normAutofit/>
          </a:bodyPr>
          <a:lstStyle/>
          <a:p>
            <a:r>
              <a:rPr lang="en-US" dirty="0" smtClean="0">
                <a:hlinkClick r:id="rId2"/>
              </a:rPr>
              <a:t>4G</a:t>
            </a:r>
            <a:r>
              <a:rPr lang="en-US" dirty="0" smtClean="0"/>
              <a:t> mobile technology is the name given to the next generation of </a:t>
            </a:r>
            <a:r>
              <a:rPr lang="en-US" dirty="0" smtClean="0">
                <a:hlinkClick r:id="rId3"/>
              </a:rPr>
              <a:t>mobile devices</a:t>
            </a:r>
            <a:r>
              <a:rPr lang="en-US" dirty="0" smtClean="0"/>
              <a:t> such as cell phones. It became available from at least one provider in several parts of the US in 2009. There is </a:t>
            </a:r>
            <a:r>
              <a:rPr lang="en-US" b="1" dirty="0" smtClean="0"/>
              <a:t>not yet an agreed industry standard</a:t>
            </a:r>
            <a:r>
              <a:rPr lang="en-US" dirty="0" smtClean="0"/>
              <a:t> for what constitutes 4G mobile, so for now it is merely a </a:t>
            </a:r>
            <a:r>
              <a:rPr lang="en-US" b="1" dirty="0" smtClean="0"/>
              <a:t>marketing term</a:t>
            </a:r>
            <a:r>
              <a:rPr lang="en-US" dirty="0" smtClean="0"/>
              <a:t>.</a:t>
            </a:r>
          </a:p>
          <a:p>
            <a:r>
              <a:rPr lang="en-US" dirty="0" smtClean="0"/>
              <a:t>Two contenders </a:t>
            </a:r>
            <a:r>
              <a:rPr lang="en-US" dirty="0" err="1" smtClean="0"/>
              <a:t>WiMAX</a:t>
            </a:r>
            <a:r>
              <a:rPr lang="en-US" dirty="0" smtClean="0"/>
              <a:t> and LTE (long term evolution)</a:t>
            </a:r>
          </a:p>
          <a:p>
            <a:pPr lvl="1"/>
            <a:r>
              <a:rPr lang="en-US" dirty="0" smtClean="0"/>
              <a:t>~ 100Mbps down, 50Mbps up on 20MHz channel</a:t>
            </a:r>
          </a:p>
          <a:p>
            <a:pPr lvl="1"/>
            <a:r>
              <a:rPr lang="en-US" dirty="0" err="1" smtClean="0"/>
              <a:t>WiMax</a:t>
            </a:r>
            <a:r>
              <a:rPr lang="en-US" dirty="0" smtClean="0"/>
              <a:t> began testing in 2008 (Baltimore), 80 cities by end 2010, only 10Mbps</a:t>
            </a:r>
          </a:p>
          <a:p>
            <a:pPr lvl="1"/>
            <a:r>
              <a:rPr lang="en-US" dirty="0" smtClean="0"/>
              <a:t>LTE testing 14 Dec 2009 (Stockholm, Oslo)</a:t>
            </a:r>
          </a:p>
          <a:p>
            <a:r>
              <a:rPr lang="en-US" dirty="0" smtClean="0"/>
              <a:t>Increases data speeds, enhanced security, HDTV, mobile TV, intended for Internet use on computers too, IP packet switching only, IPv6</a:t>
            </a:r>
          </a:p>
          <a:p>
            <a:endParaRPr lang="en-US" dirty="0"/>
          </a:p>
        </p:txBody>
      </p:sp>
    </p:spTree>
    <p:extLst>
      <p:ext uri="{BB962C8B-B14F-4D97-AF65-F5344CB8AC3E}">
        <p14:creationId xmlns:p14="http://schemas.microsoft.com/office/powerpoint/2010/main" val="39939145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1600200"/>
            <a:ext cx="9144000" cy="4525963"/>
          </a:xfrm>
          <a:prstGeom prst="rect">
            <a:avLst/>
          </a:prstGeom>
        </p:spPr>
        <p:txBody>
          <a:bodyPr>
            <a:normAutofit/>
          </a:bodyPr>
          <a:lstStyle/>
          <a:p>
            <a:pPr marL="342900" indent="-342900">
              <a:buFont typeface="Arial" panose="020B0604020202020204" pitchFamily="34" charset="0"/>
              <a:buChar char="•"/>
            </a:pPr>
            <a:r>
              <a:rPr lang="en-US" dirty="0" smtClean="0"/>
              <a:t>IP only for data and voice </a:t>
            </a:r>
          </a:p>
          <a:p>
            <a:pPr marL="342900" indent="-342900">
              <a:buFont typeface="Arial" panose="020B0604020202020204" pitchFamily="34" charset="0"/>
              <a:buChar char="•"/>
            </a:pPr>
            <a:r>
              <a:rPr lang="en-US" dirty="0" smtClean="0"/>
              <a:t>LTE provides high throughput, low latency, plug and play and is inter-operation with previous systems</a:t>
            </a:r>
          </a:p>
          <a:p>
            <a:pPr marL="342900" indent="-342900">
              <a:buFont typeface="Arial" panose="020B0604020202020204" pitchFamily="34" charset="0"/>
              <a:buChar char="•"/>
            </a:pPr>
            <a:r>
              <a:rPr lang="en-US" dirty="0" smtClean="0"/>
              <a:t>LTE standard is defined as providing 100Mbps up to 300Mbps for mobile connections</a:t>
            </a:r>
          </a:p>
          <a:p>
            <a:pPr lvl="1"/>
            <a:r>
              <a:rPr lang="en-US" dirty="0" smtClean="0"/>
              <a:t>Carriers are announcing pre-LTE with lower speeds</a:t>
            </a:r>
          </a:p>
          <a:p>
            <a:pPr lvl="1"/>
            <a:r>
              <a:rPr lang="en-US" dirty="0" smtClean="0"/>
              <a:t>Some carriers are announcing 4G which are not LTE or </a:t>
            </a:r>
            <a:r>
              <a:rPr lang="en-US" dirty="0" err="1" smtClean="0"/>
              <a:t>WiMax</a:t>
            </a:r>
            <a:endParaRPr lang="en-US" dirty="0" smtClean="0"/>
          </a:p>
          <a:p>
            <a:pPr marL="342900" lvl="1" indent="-342900">
              <a:buFont typeface="Arial" pitchFamily="34" charset="0"/>
              <a:buChar char="•"/>
            </a:pPr>
            <a:r>
              <a:rPr lang="en-US" sz="3200" dirty="0" smtClean="0"/>
              <a:t>LTE won compared to </a:t>
            </a:r>
            <a:r>
              <a:rPr lang="en-US" sz="3200" dirty="0" err="1" smtClean="0"/>
              <a:t>WiMax</a:t>
            </a:r>
            <a:endParaRPr lang="en-US" sz="3200" dirty="0" smtClean="0"/>
          </a:p>
          <a:p>
            <a:endParaRPr lang="en-US" dirty="0"/>
          </a:p>
        </p:txBody>
      </p:sp>
      <p:sp>
        <p:nvSpPr>
          <p:cNvPr id="3" name="Title 2"/>
          <p:cNvSpPr>
            <a:spLocks noGrp="1"/>
          </p:cNvSpPr>
          <p:nvPr>
            <p:ph type="title"/>
          </p:nvPr>
        </p:nvSpPr>
        <p:spPr/>
        <p:txBody>
          <a:bodyPr>
            <a:normAutofit/>
          </a:bodyPr>
          <a:lstStyle/>
          <a:p>
            <a:r>
              <a:rPr lang="en-US" dirty="0" smtClean="0"/>
              <a:t>LTE</a:t>
            </a:r>
            <a:endParaRPr lang="en-US" dirty="0"/>
          </a:p>
        </p:txBody>
      </p:sp>
    </p:spTree>
    <p:extLst>
      <p:ext uri="{BB962C8B-B14F-4D97-AF65-F5344CB8AC3E}">
        <p14:creationId xmlns:p14="http://schemas.microsoft.com/office/powerpoint/2010/main" val="12558793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dirty="0" smtClean="0"/>
              <a:t>Inside a simple Digital cell phone</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2133600" y="3200400"/>
            <a:ext cx="3686175" cy="3152775"/>
          </a:xfrm>
          <a:prstGeom prst="rect">
            <a:avLst/>
          </a:prstGeom>
          <a:noFill/>
          <a:ln w="9525">
            <a:noFill/>
            <a:miter lim="800000"/>
            <a:headEnd/>
            <a:tailEnd/>
          </a:ln>
        </p:spPr>
      </p:pic>
      <p:sp>
        <p:nvSpPr>
          <p:cNvPr id="5" name="Rectangular Callout 4"/>
          <p:cNvSpPr/>
          <p:nvPr/>
        </p:nvSpPr>
        <p:spPr>
          <a:xfrm>
            <a:off x="6019800" y="4191000"/>
            <a:ext cx="1447800" cy="381000"/>
          </a:xfrm>
          <a:prstGeom prst="wedgeRectCallout">
            <a:avLst>
              <a:gd name="adj1" fmla="val -87949"/>
              <a:gd name="adj2" fmla="val 2650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battery</a:t>
            </a:r>
            <a:endParaRPr lang="en-US" dirty="0"/>
          </a:p>
        </p:txBody>
      </p:sp>
      <p:sp>
        <p:nvSpPr>
          <p:cNvPr id="6" name="Rectangular Callout 5"/>
          <p:cNvSpPr/>
          <p:nvPr/>
        </p:nvSpPr>
        <p:spPr>
          <a:xfrm>
            <a:off x="304800" y="3505200"/>
            <a:ext cx="1066800" cy="457200"/>
          </a:xfrm>
          <a:prstGeom prst="wedgeRectCallout">
            <a:avLst>
              <a:gd name="adj1" fmla="val 220087"/>
              <a:gd name="adj2" fmla="val 205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speaker</a:t>
            </a:r>
            <a:endParaRPr lang="en-US" dirty="0"/>
          </a:p>
        </p:txBody>
      </p:sp>
      <p:sp>
        <p:nvSpPr>
          <p:cNvPr id="7" name="Rectangular Callout 6"/>
          <p:cNvSpPr/>
          <p:nvPr/>
        </p:nvSpPr>
        <p:spPr>
          <a:xfrm>
            <a:off x="152400" y="4724400"/>
            <a:ext cx="1219200" cy="381000"/>
          </a:xfrm>
          <a:prstGeom prst="wedgeRectCallout">
            <a:avLst>
              <a:gd name="adj1" fmla="val 160157"/>
              <a:gd name="adj2" fmla="val 1457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keyboard</a:t>
            </a:r>
            <a:endParaRPr lang="en-US" dirty="0"/>
          </a:p>
        </p:txBody>
      </p:sp>
      <p:sp>
        <p:nvSpPr>
          <p:cNvPr id="8" name="Rectangular Callout 7"/>
          <p:cNvSpPr/>
          <p:nvPr/>
        </p:nvSpPr>
        <p:spPr>
          <a:xfrm>
            <a:off x="914400" y="6096000"/>
            <a:ext cx="1600200" cy="457200"/>
          </a:xfrm>
          <a:prstGeom prst="wedgeRectCallout">
            <a:avLst>
              <a:gd name="adj1" fmla="val 160276"/>
              <a:gd name="adj2" fmla="val -457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microphone</a:t>
            </a:r>
            <a:endParaRPr lang="en-US" dirty="0"/>
          </a:p>
        </p:txBody>
      </p:sp>
      <p:sp>
        <p:nvSpPr>
          <p:cNvPr id="9" name="Rectangular Callout 8"/>
          <p:cNvSpPr/>
          <p:nvPr/>
        </p:nvSpPr>
        <p:spPr>
          <a:xfrm>
            <a:off x="5638800" y="3581400"/>
            <a:ext cx="1447800" cy="381000"/>
          </a:xfrm>
          <a:prstGeom prst="wedgeRectCallout">
            <a:avLst>
              <a:gd name="adj1" fmla="val -200145"/>
              <a:gd name="adj2" fmla="val 1873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LCD display</a:t>
            </a:r>
            <a:endParaRPr lang="en-US" dirty="0"/>
          </a:p>
        </p:txBody>
      </p:sp>
      <p:sp>
        <p:nvSpPr>
          <p:cNvPr id="10" name="Rectangular Callout 9"/>
          <p:cNvSpPr/>
          <p:nvPr/>
        </p:nvSpPr>
        <p:spPr>
          <a:xfrm>
            <a:off x="4267200" y="6324600"/>
            <a:ext cx="1981200" cy="381000"/>
          </a:xfrm>
          <a:prstGeom prst="wedgeRectCallout">
            <a:avLst>
              <a:gd name="adj1" fmla="val -54005"/>
              <a:gd name="adj2" fmla="val -2671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microprocessor</a:t>
            </a:r>
            <a:endParaRPr lang="en-US" dirty="0"/>
          </a:p>
        </p:txBody>
      </p:sp>
      <p:pic>
        <p:nvPicPr>
          <p:cNvPr id="11" name="Picture 4"/>
          <p:cNvPicPr>
            <a:picLocks noChangeAspect="1" noChangeArrowheads="1"/>
          </p:cNvPicPr>
          <p:nvPr/>
        </p:nvPicPr>
        <p:blipFill>
          <a:blip r:embed="rId3" cstate="print"/>
          <a:srcRect/>
          <a:stretch>
            <a:fillRect/>
          </a:stretch>
        </p:blipFill>
        <p:spPr bwMode="auto">
          <a:xfrm>
            <a:off x="0" y="5676900"/>
            <a:ext cx="971550" cy="1181100"/>
          </a:xfrm>
          <a:prstGeom prst="rect">
            <a:avLst/>
          </a:prstGeom>
          <a:noFill/>
          <a:ln w="9525">
            <a:noFill/>
            <a:miter lim="800000"/>
            <a:headEnd/>
            <a:tailEnd/>
          </a:ln>
        </p:spPr>
      </p:pic>
      <p:pic>
        <p:nvPicPr>
          <p:cNvPr id="12" name="Picture 5"/>
          <p:cNvPicPr>
            <a:picLocks noChangeAspect="1" noChangeArrowheads="1"/>
          </p:cNvPicPr>
          <p:nvPr/>
        </p:nvPicPr>
        <p:blipFill>
          <a:blip r:embed="rId4" cstate="print"/>
          <a:srcRect/>
          <a:stretch>
            <a:fillRect/>
          </a:stretch>
        </p:blipFill>
        <p:spPr bwMode="auto">
          <a:xfrm>
            <a:off x="6551690" y="4933950"/>
            <a:ext cx="2420859" cy="1619250"/>
          </a:xfrm>
          <a:prstGeom prst="rect">
            <a:avLst/>
          </a:prstGeom>
          <a:noFill/>
          <a:ln w="9525">
            <a:noFill/>
            <a:miter lim="800000"/>
            <a:headEnd/>
            <a:tailEnd/>
          </a:ln>
        </p:spPr>
      </p:pic>
      <p:sp>
        <p:nvSpPr>
          <p:cNvPr id="13" name="TextBox 12"/>
          <p:cNvSpPr txBox="1"/>
          <p:nvPr/>
        </p:nvSpPr>
        <p:spPr>
          <a:xfrm>
            <a:off x="7467600" y="4191000"/>
            <a:ext cx="2041451" cy="646331"/>
          </a:xfrm>
          <a:prstGeom prst="rect">
            <a:avLst/>
          </a:prstGeom>
          <a:noFill/>
        </p:spPr>
        <p:txBody>
          <a:bodyPr wrap="square" rtlCol="0">
            <a:spAutoFit/>
          </a:bodyPr>
          <a:lstStyle/>
          <a:p>
            <a:r>
              <a:rPr lang="en-US" dirty="0" smtClean="0"/>
              <a:t>Flash memory removed</a:t>
            </a:r>
            <a:endParaRPr lang="en-US" dirty="0"/>
          </a:p>
        </p:txBody>
      </p:sp>
      <p:sp>
        <p:nvSpPr>
          <p:cNvPr id="3" name="Content Placeholder 2"/>
          <p:cNvSpPr>
            <a:spLocks noGrp="1"/>
          </p:cNvSpPr>
          <p:nvPr>
            <p:ph idx="4294967295"/>
          </p:nvPr>
        </p:nvSpPr>
        <p:spPr>
          <a:xfrm>
            <a:off x="-15949" y="1143000"/>
            <a:ext cx="9144000" cy="2819400"/>
          </a:xfrm>
          <a:prstGeom prst="rect">
            <a:avLst/>
          </a:prstGeom>
        </p:spPr>
        <p:txBody>
          <a:bodyPr>
            <a:normAutofit/>
          </a:bodyPr>
          <a:lstStyle/>
          <a:p>
            <a:r>
              <a:rPr lang="en-US" dirty="0" smtClean="0"/>
              <a:t>One of the most intricate devices used daily</a:t>
            </a:r>
          </a:p>
          <a:p>
            <a:pPr lvl="1"/>
            <a:r>
              <a:rPr lang="en-US" dirty="0" smtClean="0"/>
              <a:t>Compression take lot of compute power (MIPS), A-to-Ds, digital signal processor (DSP), radio (hundreds of channels), microprocessor, ROM, flash memory, power mgmt, clock</a:t>
            </a:r>
          </a:p>
          <a:p>
            <a:pPr lvl="1"/>
            <a:r>
              <a:rPr lang="en-US" dirty="0" smtClean="0"/>
              <a:t>Now </a:t>
            </a:r>
            <a:r>
              <a:rPr lang="en-US" dirty="0" err="1" smtClean="0"/>
              <a:t>smartphones</a:t>
            </a:r>
            <a:endParaRPr lang="en-US" dirty="0"/>
          </a:p>
        </p:txBody>
      </p:sp>
      <p:pic>
        <p:nvPicPr>
          <p:cNvPr id="5123" name="Picture 3"/>
          <p:cNvPicPr>
            <a:picLocks noChangeAspect="1" noChangeArrowheads="1"/>
          </p:cNvPicPr>
          <p:nvPr/>
        </p:nvPicPr>
        <p:blipFill>
          <a:blip r:embed="rId5" cstate="print"/>
          <a:srcRect/>
          <a:stretch>
            <a:fillRect/>
          </a:stretch>
        </p:blipFill>
        <p:spPr bwMode="auto">
          <a:xfrm>
            <a:off x="8153400" y="2743200"/>
            <a:ext cx="752475" cy="1400175"/>
          </a:xfrm>
          <a:prstGeom prst="rect">
            <a:avLst/>
          </a:prstGeom>
          <a:noFill/>
          <a:ln w="9525">
            <a:noFill/>
            <a:miter lim="800000"/>
            <a:headEnd/>
            <a:tailEnd/>
          </a:ln>
        </p:spPr>
      </p:pic>
      <p:sp>
        <p:nvSpPr>
          <p:cNvPr id="17" name="TextBox 16"/>
          <p:cNvSpPr txBox="1"/>
          <p:nvPr/>
        </p:nvSpPr>
        <p:spPr>
          <a:xfrm>
            <a:off x="7086600" y="2877234"/>
            <a:ext cx="1676400" cy="646331"/>
          </a:xfrm>
          <a:prstGeom prst="rect">
            <a:avLst/>
          </a:prstGeom>
          <a:noFill/>
        </p:spPr>
        <p:txBody>
          <a:bodyPr wrap="square" rtlCol="0">
            <a:spAutoFit/>
          </a:bodyPr>
          <a:lstStyle/>
          <a:p>
            <a:r>
              <a:rPr lang="en-US" dirty="0" smtClean="0"/>
              <a:t>backup battery</a:t>
            </a:r>
          </a:p>
          <a:p>
            <a:r>
              <a:rPr lang="en-US" dirty="0" smtClean="0"/>
              <a:t> for clock</a:t>
            </a:r>
            <a:endParaRPr lang="en-US" dirty="0"/>
          </a:p>
        </p:txBody>
      </p:sp>
      <p:sp>
        <p:nvSpPr>
          <p:cNvPr id="14" name="Rectangular Callout 13"/>
          <p:cNvSpPr/>
          <p:nvPr/>
        </p:nvSpPr>
        <p:spPr>
          <a:xfrm>
            <a:off x="5562600" y="3200400"/>
            <a:ext cx="1295400" cy="304800"/>
          </a:xfrm>
          <a:prstGeom prst="wedgeRectCallout">
            <a:avLst>
              <a:gd name="adj1" fmla="val -134870"/>
              <a:gd name="adj2" fmla="val 173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Antenna</a:t>
            </a:r>
            <a:endParaRPr lang="en-US" dirty="0"/>
          </a:p>
        </p:txBody>
      </p:sp>
    </p:spTree>
    <p:extLst>
      <p:ext uri="{BB962C8B-B14F-4D97-AF65-F5344CB8AC3E}">
        <p14:creationId xmlns:p14="http://schemas.microsoft.com/office/powerpoint/2010/main" val="33428170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487362"/>
          </a:xfrm>
        </p:spPr>
        <p:txBody>
          <a:bodyPr>
            <a:normAutofit/>
          </a:bodyPr>
          <a:lstStyle/>
          <a:p>
            <a:r>
              <a:rPr lang="en-US" dirty="0" smtClean="0"/>
              <a:t>Phone power</a:t>
            </a:r>
            <a:endParaRPr lang="en-US" dirty="0"/>
          </a:p>
        </p:txBody>
      </p:sp>
      <p:sp>
        <p:nvSpPr>
          <p:cNvPr id="3" name="Content Placeholder 2"/>
          <p:cNvSpPr>
            <a:spLocks noGrp="1"/>
          </p:cNvSpPr>
          <p:nvPr>
            <p:ph idx="4294967295"/>
          </p:nvPr>
        </p:nvSpPr>
        <p:spPr>
          <a:xfrm>
            <a:off x="-33670" y="1066800"/>
            <a:ext cx="9144000" cy="6324600"/>
          </a:xfrm>
          <a:prstGeom prst="rect">
            <a:avLst/>
          </a:prstGeom>
        </p:spPr>
        <p:txBody>
          <a:bodyPr>
            <a:normAutofit fontScale="92500" lnSpcReduction="10000"/>
          </a:bodyPr>
          <a:lstStyle/>
          <a:p>
            <a:r>
              <a:rPr lang="en-US" dirty="0" smtClean="0"/>
              <a:t>Many manufactures agreed on standard (micro-USB) for charging phones.  No longer need a separate charger with each phone.</a:t>
            </a:r>
          </a:p>
          <a:p>
            <a:r>
              <a:rPr lang="en-US" dirty="0" smtClean="0"/>
              <a:t>November 2008 the top five mobile phone manufacturers Nokia, Samsung, LG Electronics, Sony Ericsson and Motorola set up a star rating system to rate the efficiency of their chargers in the no-load condition.</a:t>
            </a:r>
          </a:p>
          <a:p>
            <a:r>
              <a:rPr lang="en-US" dirty="0" smtClean="0"/>
              <a:t>Formerly, the most common form of mobile phone batteries were nickel metal-hydride, as they have a low size and weight. </a:t>
            </a:r>
          </a:p>
          <a:p>
            <a:pPr lvl="1"/>
            <a:r>
              <a:rPr lang="en-US" sz="1900" dirty="0" smtClean="0"/>
              <a:t>lithium ion batteries are sometimes used, as they are lighter and do not have the voltage depression that nickel metal-hydride batteries do. </a:t>
            </a:r>
          </a:p>
          <a:p>
            <a:pPr lvl="1"/>
            <a:r>
              <a:rPr lang="en-US" sz="1900" dirty="0" smtClean="0"/>
              <a:t>Many mobile phone manufacturers have now switched to using lithium-polymer batteries as opposed to the older Lithium-Ion, the main advantages of this being even lower weight and the possibility to make the battery a shape other than strict </a:t>
            </a:r>
            <a:r>
              <a:rPr lang="en-US" sz="1900" dirty="0" err="1" smtClean="0"/>
              <a:t>cuboid</a:t>
            </a:r>
            <a:r>
              <a:rPr lang="en-US" sz="1900" dirty="0" smtClean="0"/>
              <a:t>.</a:t>
            </a:r>
          </a:p>
          <a:p>
            <a:pPr lvl="1"/>
            <a:r>
              <a:rPr lang="en-US" sz="1900" dirty="0" smtClean="0"/>
              <a:t> Mobile phone manufacturers have been experimenting with alternative power sources, including solar cells.</a:t>
            </a:r>
          </a:p>
          <a:p>
            <a:r>
              <a:rPr lang="en-US" dirty="0" smtClean="0"/>
              <a:t>The main requirements for the </a:t>
            </a:r>
            <a:r>
              <a:rPr lang="en-US" dirty="0" err="1" smtClean="0"/>
              <a:t>cpus</a:t>
            </a:r>
            <a:r>
              <a:rPr lang="en-US" dirty="0" smtClean="0"/>
              <a:t> is low power, the main contending designs are ARM/Eagle (</a:t>
            </a:r>
            <a:r>
              <a:rPr lang="en-US" dirty="0" err="1" smtClean="0"/>
              <a:t>Qualcom</a:t>
            </a:r>
            <a:r>
              <a:rPr lang="en-US" dirty="0" smtClean="0"/>
              <a:t>/Snapdragon, Apple/A4, Samsung/Hummingbird, TI) and  Intel/ATOM.</a:t>
            </a:r>
          </a:p>
          <a:p>
            <a:endParaRPr lang="en-US" dirty="0"/>
          </a:p>
        </p:txBody>
      </p:sp>
    </p:spTree>
    <p:extLst>
      <p:ext uri="{BB962C8B-B14F-4D97-AF65-F5344CB8AC3E}">
        <p14:creationId xmlns:p14="http://schemas.microsoft.com/office/powerpoint/2010/main" val="13873951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5257800" cy="563562"/>
          </a:xfrm>
        </p:spPr>
        <p:txBody>
          <a:bodyPr>
            <a:normAutofit/>
          </a:bodyPr>
          <a:lstStyle/>
          <a:p>
            <a:r>
              <a:rPr lang="en-US" dirty="0" smtClean="0"/>
              <a:t>Coverage and bars etc.</a:t>
            </a:r>
            <a:endParaRPr lang="en-US" dirty="0"/>
          </a:p>
        </p:txBody>
      </p:sp>
      <p:sp>
        <p:nvSpPr>
          <p:cNvPr id="3" name="Content Placeholder 2"/>
          <p:cNvSpPr>
            <a:spLocks noGrp="1"/>
          </p:cNvSpPr>
          <p:nvPr>
            <p:ph idx="4294967295"/>
          </p:nvPr>
        </p:nvSpPr>
        <p:spPr>
          <a:xfrm>
            <a:off x="0" y="609600"/>
            <a:ext cx="9144000" cy="6248400"/>
          </a:xfrm>
          <a:prstGeom prst="rect">
            <a:avLst/>
          </a:prstGeom>
        </p:spPr>
        <p:txBody>
          <a:bodyPr>
            <a:normAutofit fontScale="25000" lnSpcReduction="20000"/>
          </a:bodyPr>
          <a:lstStyle/>
          <a:p>
            <a:r>
              <a:rPr lang="en-US" sz="6200" dirty="0" smtClean="0"/>
              <a:t>BARS have a little to do with signal strength, there are no industry standards.</a:t>
            </a:r>
          </a:p>
          <a:p>
            <a:r>
              <a:rPr lang="en-US" sz="6200" dirty="0" smtClean="0"/>
              <a:t>The main thing is the networks access level. </a:t>
            </a:r>
          </a:p>
          <a:p>
            <a:pPr lvl="1"/>
            <a:r>
              <a:rPr lang="en-US" sz="4900" dirty="0" smtClean="0"/>
              <a:t>Y (in </a:t>
            </a:r>
            <a:r>
              <a:rPr lang="en-US" sz="4900" dirty="0" err="1" smtClean="0"/>
              <a:t>dBm</a:t>
            </a:r>
            <a:r>
              <a:rPr lang="en-US" sz="4900" dirty="0" smtClean="0"/>
              <a:t>) = 10 *( log10(power (in </a:t>
            </a:r>
            <a:r>
              <a:rPr lang="en-US" sz="4900" dirty="0" err="1" smtClean="0"/>
              <a:t>mWatts</a:t>
            </a:r>
            <a:r>
              <a:rPr lang="en-US" sz="4900" dirty="0" smtClean="0"/>
              <a:t>))), 1milliwatt=0dBm, 1W=30dBm, 1 </a:t>
            </a:r>
            <a:r>
              <a:rPr lang="en-US" sz="4900" dirty="0" err="1" smtClean="0"/>
              <a:t>nanowatt</a:t>
            </a:r>
            <a:r>
              <a:rPr lang="en-US" sz="4900" dirty="0" smtClean="0"/>
              <a:t>= -60dBm etc.</a:t>
            </a:r>
          </a:p>
          <a:p>
            <a:pPr lvl="1"/>
            <a:r>
              <a:rPr lang="en-US" sz="4900" dirty="0" smtClean="0"/>
              <a:t>The –</a:t>
            </a:r>
            <a:r>
              <a:rPr lang="en-US" sz="4900" dirty="0" err="1" smtClean="0"/>
              <a:t>dBm</a:t>
            </a:r>
            <a:r>
              <a:rPr lang="en-US" sz="4900" dirty="0" smtClean="0"/>
              <a:t> can vary from minute to minute by -10dB or more. This may depend on </a:t>
            </a:r>
            <a:r>
              <a:rPr lang="en-US" sz="4900" dirty="0" err="1" smtClean="0"/>
              <a:t>trafffic</a:t>
            </a:r>
            <a:r>
              <a:rPr lang="en-US" sz="4900" dirty="0" smtClean="0"/>
              <a:t>, congestion, technology, moving bodies, how tightly it is held in the hand (24.6dB to 19dB) etc.</a:t>
            </a:r>
          </a:p>
          <a:p>
            <a:r>
              <a:rPr lang="en-US" sz="6200" dirty="0" smtClean="0"/>
              <a:t>Record minimums with clear audio are:</a:t>
            </a:r>
            <a:r>
              <a:rPr lang="en-US" dirty="0" smtClean="0"/>
              <a:t/>
            </a:r>
            <a:br>
              <a:rPr lang="en-US" dirty="0" smtClean="0"/>
            </a:br>
            <a:r>
              <a:rPr lang="en-US" dirty="0" smtClean="0"/>
              <a:t>-104dBm - Cingular (GSM)</a:t>
            </a:r>
            <a:br>
              <a:rPr lang="en-US" dirty="0" smtClean="0"/>
            </a:br>
            <a:r>
              <a:rPr lang="en-US" dirty="0" smtClean="0"/>
              <a:t>-111dBm - Cingular (TDMA)</a:t>
            </a:r>
            <a:br>
              <a:rPr lang="en-US" dirty="0" smtClean="0"/>
            </a:br>
            <a:r>
              <a:rPr lang="en-US" dirty="0" smtClean="0"/>
              <a:t>-109dBm - </a:t>
            </a:r>
            <a:r>
              <a:rPr lang="en-US" u="sng" dirty="0" smtClean="0">
                <a:hlinkClick r:id="rId3"/>
              </a:rPr>
              <a:t>T-Mobile</a:t>
            </a:r>
            <a:r>
              <a:rPr lang="en-US" dirty="0" smtClean="0"/>
              <a:t/>
            </a:r>
            <a:br>
              <a:rPr lang="en-US" dirty="0" smtClean="0"/>
            </a:br>
            <a:r>
              <a:rPr lang="en-US" dirty="0" smtClean="0"/>
              <a:t/>
            </a:r>
            <a:br>
              <a:rPr lang="en-US" dirty="0" smtClean="0"/>
            </a:br>
            <a:r>
              <a:rPr lang="en-US" dirty="0" smtClean="0"/>
              <a:t>With garbled or no audio, my record minimums while holding a call are:</a:t>
            </a:r>
            <a:br>
              <a:rPr lang="en-US" dirty="0" smtClean="0"/>
            </a:br>
            <a:r>
              <a:rPr lang="en-US" dirty="0" smtClean="0"/>
              <a:t>(These calls did NOT drop but audio faded for a few seconds)</a:t>
            </a:r>
            <a:br>
              <a:rPr lang="en-US" dirty="0" smtClean="0"/>
            </a:br>
            <a:r>
              <a:rPr lang="en-US" dirty="0" smtClean="0"/>
              <a:t>-113dBm - Cingular (GSM)</a:t>
            </a:r>
            <a:br>
              <a:rPr lang="en-US" dirty="0" smtClean="0"/>
            </a:br>
            <a:r>
              <a:rPr lang="en-US" dirty="0" smtClean="0"/>
              <a:t>-113dBm - Cingular (TDMA)</a:t>
            </a:r>
            <a:br>
              <a:rPr lang="en-US" dirty="0" smtClean="0"/>
            </a:br>
            <a:r>
              <a:rPr lang="en-US" dirty="0" smtClean="0"/>
              <a:t>-112dBm - </a:t>
            </a:r>
            <a:r>
              <a:rPr lang="en-US" u="sng" dirty="0" smtClean="0">
                <a:hlinkClick r:id="rId3"/>
              </a:rPr>
              <a:t>T-Mobile</a:t>
            </a:r>
            <a:r>
              <a:rPr lang="en-US" dirty="0" smtClean="0"/>
              <a:t/>
            </a:r>
            <a:br>
              <a:rPr lang="en-US" dirty="0" smtClean="0"/>
            </a:br>
            <a:r>
              <a:rPr lang="en-US" dirty="0" smtClean="0"/>
              <a:t/>
            </a:r>
            <a:br>
              <a:rPr lang="en-US" dirty="0" smtClean="0"/>
            </a:br>
            <a:r>
              <a:rPr lang="en-US" dirty="0" smtClean="0"/>
              <a:t>It really depends on the area, codec used, congestion, noise, interference, etc.</a:t>
            </a:r>
            <a:br>
              <a:rPr lang="en-US" dirty="0" smtClean="0"/>
            </a:br>
            <a:r>
              <a:rPr lang="en-US" dirty="0" smtClean="0"/>
              <a:t/>
            </a:r>
            <a:br>
              <a:rPr lang="en-US" dirty="0" smtClean="0"/>
            </a:br>
            <a:r>
              <a:rPr lang="en-US" dirty="0" smtClean="0"/>
              <a:t>Minimum signal seen while registered to a tower (not in a call):</a:t>
            </a:r>
            <a:br>
              <a:rPr lang="en-US" dirty="0" smtClean="0"/>
            </a:br>
            <a:r>
              <a:rPr lang="en-US" dirty="0" smtClean="0"/>
              <a:t>-117dBm - Cingular (GSM) </a:t>
            </a:r>
            <a:br>
              <a:rPr lang="en-US" dirty="0" smtClean="0"/>
            </a:br>
            <a:r>
              <a:rPr lang="en-US" dirty="0" smtClean="0"/>
              <a:t>-113dBm - Cingular (TDMA)</a:t>
            </a:r>
            <a:br>
              <a:rPr lang="en-US" dirty="0" smtClean="0"/>
            </a:br>
            <a:r>
              <a:rPr lang="en-US" dirty="0" smtClean="0"/>
              <a:t>-115dBm - T-Mobile </a:t>
            </a:r>
          </a:p>
          <a:p>
            <a:r>
              <a:rPr lang="en-US" sz="6200" dirty="0" smtClean="0"/>
              <a:t>For most phones (not Apple) with 5 bars, each bar is worth 5dBm. So that means:</a:t>
            </a:r>
            <a:r>
              <a:rPr lang="en-US" dirty="0" smtClean="0"/>
              <a:t/>
            </a:r>
            <a:br>
              <a:rPr lang="en-US" dirty="0" smtClean="0"/>
            </a:br>
            <a:r>
              <a:rPr lang="en-US" dirty="0" smtClean="0"/>
              <a:t/>
            </a:r>
            <a:br>
              <a:rPr lang="en-US" dirty="0" smtClean="0"/>
            </a:br>
            <a:r>
              <a:rPr lang="en-US" sz="4300" dirty="0" smtClean="0"/>
              <a:t>0 bars: No signal to -100dBm	(&lt;-113dBm)		 	</a:t>
            </a:r>
            <a:br>
              <a:rPr lang="en-US" sz="4300" dirty="0" smtClean="0"/>
            </a:br>
            <a:r>
              <a:rPr lang="en-US" sz="4300" dirty="0" smtClean="0"/>
              <a:t>1 bar: -100dBm to -95dBm		(-113 </a:t>
            </a:r>
            <a:r>
              <a:rPr lang="en-US" sz="4300" dirty="0" err="1" smtClean="0"/>
              <a:t>dBm</a:t>
            </a:r>
            <a:r>
              <a:rPr lang="en-US" sz="4300" dirty="0" smtClean="0"/>
              <a:t> to -107 </a:t>
            </a:r>
            <a:r>
              <a:rPr lang="en-US" sz="4300" dirty="0" err="1" smtClean="0"/>
              <a:t>dBm</a:t>
            </a:r>
            <a:r>
              <a:rPr lang="en-US" sz="4300" dirty="0" smtClean="0"/>
              <a:t>)</a:t>
            </a:r>
            <a:br>
              <a:rPr lang="en-US" sz="4300" dirty="0" smtClean="0"/>
            </a:br>
            <a:r>
              <a:rPr lang="en-US" sz="4300" dirty="0" smtClean="0"/>
              <a:t>2 bars: -95dBm to -90dBm		(-107 </a:t>
            </a:r>
            <a:r>
              <a:rPr lang="en-US" sz="4300" dirty="0" err="1" smtClean="0"/>
              <a:t>dBm</a:t>
            </a:r>
            <a:r>
              <a:rPr lang="en-US" sz="4300" dirty="0" smtClean="0"/>
              <a:t> to -103 </a:t>
            </a:r>
            <a:r>
              <a:rPr lang="en-US" sz="4300" dirty="0" err="1" smtClean="0"/>
              <a:t>dBm</a:t>
            </a:r>
            <a:r>
              <a:rPr lang="en-US" sz="4300" dirty="0" smtClean="0"/>
              <a:t>)</a:t>
            </a:r>
            <a:br>
              <a:rPr lang="en-US" sz="4300" dirty="0" smtClean="0"/>
            </a:br>
            <a:r>
              <a:rPr lang="en-US" sz="4300" dirty="0" smtClean="0"/>
              <a:t>3 bars: -90dBm to -85dBm		(-103 </a:t>
            </a:r>
            <a:r>
              <a:rPr lang="en-US" sz="4300" dirty="0" err="1" smtClean="0"/>
              <a:t>dBm</a:t>
            </a:r>
            <a:r>
              <a:rPr lang="en-US" sz="4300" dirty="0" smtClean="0"/>
              <a:t> to -101 </a:t>
            </a:r>
            <a:r>
              <a:rPr lang="en-US" sz="4300" dirty="0" err="1" smtClean="0"/>
              <a:t>dBm</a:t>
            </a:r>
            <a:r>
              <a:rPr lang="en-US" sz="4300" dirty="0" smtClean="0"/>
              <a:t>)</a:t>
            </a:r>
            <a:br>
              <a:rPr lang="en-US" sz="4300" dirty="0" smtClean="0"/>
            </a:br>
            <a:r>
              <a:rPr lang="en-US" sz="4300" dirty="0" smtClean="0"/>
              <a:t>4 bars: -85dBm to -80dBm		(-101 </a:t>
            </a:r>
            <a:r>
              <a:rPr lang="en-US" sz="4300" dirty="0" err="1" smtClean="0"/>
              <a:t>dBm</a:t>
            </a:r>
            <a:r>
              <a:rPr lang="en-US" sz="4300" dirty="0" smtClean="0"/>
              <a:t> to -91 </a:t>
            </a:r>
            <a:r>
              <a:rPr lang="en-US" sz="4300" dirty="0" err="1" smtClean="0"/>
              <a:t>dBm</a:t>
            </a:r>
            <a:r>
              <a:rPr lang="en-US" sz="4300" dirty="0" smtClean="0"/>
              <a:t>)</a:t>
            </a:r>
            <a:br>
              <a:rPr lang="en-US" sz="4300" dirty="0" smtClean="0"/>
            </a:br>
            <a:r>
              <a:rPr lang="en-US" sz="4300" dirty="0" smtClean="0"/>
              <a:t>5 bars: -80dBm or stronger		(-91 </a:t>
            </a:r>
            <a:r>
              <a:rPr lang="en-US" sz="4300" dirty="0" err="1" smtClean="0"/>
              <a:t>dBm</a:t>
            </a:r>
            <a:r>
              <a:rPr lang="en-US" sz="4300" dirty="0" smtClean="0"/>
              <a:t>   to -51 </a:t>
            </a:r>
            <a:r>
              <a:rPr lang="en-US" sz="4300" dirty="0" err="1" smtClean="0"/>
              <a:t>dBm</a:t>
            </a:r>
            <a:r>
              <a:rPr lang="en-US" sz="4300" dirty="0" smtClean="0"/>
              <a:t>)</a:t>
            </a:r>
          </a:p>
          <a:p>
            <a:r>
              <a:rPr lang="en-US" sz="6200" dirty="0" smtClean="0"/>
              <a:t>Regardless of the max number of bars in the phone, usually the most bars is reached at around -80dBm,  10pW.</a:t>
            </a:r>
            <a:r>
              <a:rPr lang="en-US" dirty="0" smtClean="0"/>
              <a:t/>
            </a:r>
            <a:br>
              <a:rPr lang="en-US" dirty="0" smtClean="0"/>
            </a:b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8153400" y="-1"/>
            <a:ext cx="990600" cy="658601"/>
          </a:xfrm>
          <a:prstGeom prst="rect">
            <a:avLst/>
          </a:prstGeom>
          <a:noFill/>
          <a:ln w="9525">
            <a:noFill/>
            <a:miter lim="800000"/>
            <a:headEnd/>
            <a:tailEnd/>
          </a:ln>
        </p:spPr>
      </p:pic>
      <p:pic>
        <p:nvPicPr>
          <p:cNvPr id="4" name="Picture 2"/>
          <p:cNvPicPr>
            <a:picLocks noChangeAspect="1" noChangeArrowheads="1"/>
          </p:cNvPicPr>
          <p:nvPr/>
        </p:nvPicPr>
        <p:blipFill>
          <a:blip r:embed="rId5" cstate="print"/>
          <a:srcRect/>
          <a:stretch>
            <a:fillRect/>
          </a:stretch>
        </p:blipFill>
        <p:spPr bwMode="auto">
          <a:xfrm>
            <a:off x="6248400" y="2057400"/>
            <a:ext cx="2647950" cy="2124075"/>
          </a:xfrm>
          <a:prstGeom prst="rect">
            <a:avLst/>
          </a:prstGeom>
          <a:noFill/>
          <a:ln w="9525">
            <a:noFill/>
            <a:miter lim="800000"/>
            <a:headEnd/>
            <a:tailEnd/>
          </a:ln>
        </p:spPr>
      </p:pic>
    </p:spTree>
    <p:extLst>
      <p:ext uri="{BB962C8B-B14F-4D97-AF65-F5344CB8AC3E}">
        <p14:creationId xmlns:p14="http://schemas.microsoft.com/office/powerpoint/2010/main" val="2650522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563562"/>
          </a:xfrm>
        </p:spPr>
        <p:txBody>
          <a:bodyPr>
            <a:normAutofit/>
          </a:bodyPr>
          <a:lstStyle/>
          <a:p>
            <a:r>
              <a:rPr lang="en-US" dirty="0" smtClean="0"/>
              <a:t>Growth</a:t>
            </a:r>
            <a:endParaRPr lang="en-US" dirty="0"/>
          </a:p>
        </p:txBody>
      </p:sp>
      <p:sp>
        <p:nvSpPr>
          <p:cNvPr id="3" name="Content Placeholder 2"/>
          <p:cNvSpPr>
            <a:spLocks noGrp="1"/>
          </p:cNvSpPr>
          <p:nvPr>
            <p:ph idx="4294967295"/>
          </p:nvPr>
        </p:nvSpPr>
        <p:spPr>
          <a:xfrm>
            <a:off x="0" y="685800"/>
            <a:ext cx="9144000" cy="6324600"/>
          </a:xfrm>
          <a:prstGeom prst="rect">
            <a:avLst/>
          </a:prstGeom>
        </p:spPr>
        <p:txBody>
          <a:bodyPr>
            <a:normAutofit/>
          </a:bodyPr>
          <a:lstStyle/>
          <a:p>
            <a:pPr marL="342900" indent="-342900">
              <a:buFont typeface="Arial" panose="020B0604020202020204" pitchFamily="34" charset="0"/>
              <a:buChar char="•"/>
            </a:pPr>
            <a:r>
              <a:rPr lang="en-US" dirty="0" smtClean="0"/>
              <a:t>Mobile telecommunications connections worldwide reached five billion in the first week of July  2010 on growth in India and China, and could triple by 2016, PRTM Management Consultants said. </a:t>
            </a:r>
          </a:p>
          <a:p>
            <a:pPr marL="342900" indent="-342900">
              <a:buFont typeface="Arial" panose="020B0604020202020204" pitchFamily="34" charset="0"/>
              <a:buChar char="•"/>
            </a:pPr>
            <a:r>
              <a:rPr lang="en-US" dirty="0" smtClean="0"/>
              <a:t>Revenue will “probably grow 20 percent to 30 percent in the same time,” </a:t>
            </a:r>
            <a:r>
              <a:rPr lang="en-US" dirty="0" err="1" smtClean="0"/>
              <a:t>Ameet</a:t>
            </a:r>
            <a:r>
              <a:rPr lang="en-US" dirty="0" smtClean="0"/>
              <a:t> Shah, a consultant for PRTM, said from London in a telephone interview. The current revenue figure is about US$900 billion, according to researcher The Mobile World.</a:t>
            </a:r>
          </a:p>
          <a:p>
            <a:pPr marL="342900" indent="-342900">
              <a:buFont typeface="Arial" panose="020B0604020202020204" pitchFamily="34" charset="0"/>
              <a:buChar char="•"/>
            </a:pPr>
            <a:r>
              <a:rPr lang="en-US" dirty="0" smtClean="0"/>
              <a:t>Operators must change their operating models and may need to merge to survive, Shah said. Instead of concentrating on “high value, high price and low volume” they must focus on “immense scale, low value and low prices,” he said. Some markets have grown to 150%-200% penetration relative to their populations. More penetration than Internet.</a:t>
            </a:r>
          </a:p>
          <a:p>
            <a:endParaRPr lang="en-US" dirty="0"/>
          </a:p>
        </p:txBody>
      </p:sp>
    </p:spTree>
    <p:extLst>
      <p:ext uri="{BB962C8B-B14F-4D97-AF65-F5344CB8AC3E}">
        <p14:creationId xmlns:p14="http://schemas.microsoft.com/office/powerpoint/2010/main" val="1056462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11162"/>
          </a:xfrm>
        </p:spPr>
        <p:txBody>
          <a:bodyPr>
            <a:normAutofit/>
          </a:bodyPr>
          <a:lstStyle/>
          <a:p>
            <a:r>
              <a:rPr lang="en-US" dirty="0" smtClean="0"/>
              <a:t>Concerns - handset</a:t>
            </a:r>
            <a:endParaRPr lang="en-US" dirty="0"/>
          </a:p>
        </p:txBody>
      </p:sp>
      <p:sp>
        <p:nvSpPr>
          <p:cNvPr id="3" name="Content Placeholder 2"/>
          <p:cNvSpPr>
            <a:spLocks noGrp="1"/>
          </p:cNvSpPr>
          <p:nvPr>
            <p:ph idx="4294967295"/>
          </p:nvPr>
        </p:nvSpPr>
        <p:spPr>
          <a:xfrm>
            <a:off x="0" y="533400"/>
            <a:ext cx="9144000" cy="6324599"/>
          </a:xfrm>
          <a:prstGeom prst="rect">
            <a:avLst/>
          </a:prstGeom>
        </p:spPr>
        <p:txBody>
          <a:bodyPr>
            <a:normAutofit lnSpcReduction="10000"/>
          </a:bodyPr>
          <a:lstStyle/>
          <a:p>
            <a:r>
              <a:rPr lang="en-US" dirty="0" smtClean="0"/>
              <a:t>Radiation</a:t>
            </a:r>
          </a:p>
          <a:p>
            <a:pPr lvl="1"/>
            <a:r>
              <a:rPr lang="en-US" dirty="0" smtClean="0"/>
              <a:t>Handset:</a:t>
            </a:r>
          </a:p>
          <a:p>
            <a:pPr lvl="2"/>
            <a:r>
              <a:rPr lang="en-US" dirty="0" smtClean="0"/>
              <a:t>Mainly from antenna, closer to head higher exposure</a:t>
            </a:r>
          </a:p>
          <a:p>
            <a:pPr lvl="2"/>
            <a:r>
              <a:rPr lang="en-US" dirty="0" smtClean="0"/>
              <a:t>So use ear phones and mike</a:t>
            </a:r>
          </a:p>
          <a:p>
            <a:pPr lvl="2"/>
            <a:r>
              <a:rPr lang="en-GB" dirty="0" smtClean="0"/>
              <a:t>Measured metric is the Specific Absorption rate (SAR). An SAR of &lt; 1.6 watts/kg of body weight is considered safe by the FCC. The SARs for manufactured phones vary from 0.1 to 1.59 watts/kilogram</a:t>
            </a:r>
          </a:p>
          <a:p>
            <a:r>
              <a:rPr lang="en-US" dirty="0" smtClean="0"/>
              <a:t>Privacy</a:t>
            </a:r>
          </a:p>
          <a:p>
            <a:pPr lvl="1"/>
            <a:r>
              <a:rPr lang="en-US" dirty="0" smtClean="0"/>
              <a:t>Use </a:t>
            </a:r>
            <a:r>
              <a:rPr lang="en-US" dirty="0" err="1" smtClean="0"/>
              <a:t>multilateration</a:t>
            </a:r>
            <a:r>
              <a:rPr lang="en-US" dirty="0" smtClean="0"/>
              <a:t> based on RTT to towers to discover location of cell phone whether turned on or not </a:t>
            </a:r>
          </a:p>
          <a:p>
            <a:pPr lvl="1"/>
            <a:r>
              <a:rPr lang="en-US" dirty="0" smtClean="0"/>
              <a:t>Remotely turn on microphone of some cell phones and listen to conversations (see </a:t>
            </a:r>
            <a:r>
              <a:rPr lang="en-US" dirty="0" smtClean="0">
                <a:hlinkClick r:id="rId3"/>
              </a:rPr>
              <a:t>http://news.cnet.com/FBI-taps-cell-phone-mic-as-eavesdropping-tool/2100-1029_3-6140191.html</a:t>
            </a:r>
            <a:r>
              <a:rPr lang="en-US" dirty="0" smtClean="0"/>
              <a:t>)</a:t>
            </a:r>
          </a:p>
          <a:p>
            <a:r>
              <a:rPr lang="en-US" dirty="0" smtClean="0"/>
              <a:t>Consideration</a:t>
            </a:r>
          </a:p>
          <a:p>
            <a:pPr lvl="1"/>
            <a:r>
              <a:rPr lang="en-US" dirty="0" smtClean="0"/>
              <a:t>Lack of attention when driving</a:t>
            </a:r>
          </a:p>
          <a:p>
            <a:pPr lvl="1"/>
            <a:r>
              <a:rPr lang="en-US" dirty="0" smtClean="0"/>
              <a:t>Interrupting others</a:t>
            </a:r>
            <a:endParaRPr lang="en-US" dirty="0"/>
          </a:p>
        </p:txBody>
      </p:sp>
    </p:spTree>
    <p:extLst>
      <p:ext uri="{BB962C8B-B14F-4D97-AF65-F5344CB8AC3E}">
        <p14:creationId xmlns:p14="http://schemas.microsoft.com/office/powerpoint/2010/main" val="23035263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1061484"/>
            <a:ext cx="9144000" cy="5791200"/>
          </a:xfrm>
          <a:prstGeom prst="rect">
            <a:avLst/>
          </a:prstGeom>
        </p:spPr>
        <p:txBody>
          <a:bodyPr>
            <a:normAutofit/>
          </a:bodyPr>
          <a:lstStyle/>
          <a:p>
            <a:r>
              <a:rPr lang="en-US" dirty="0" smtClean="0"/>
              <a:t>Radiation</a:t>
            </a:r>
          </a:p>
          <a:p>
            <a:pPr lvl="1"/>
            <a:r>
              <a:rPr lang="en-US" dirty="0" smtClean="0"/>
              <a:t>Tower:</a:t>
            </a:r>
          </a:p>
          <a:p>
            <a:pPr lvl="2"/>
            <a:r>
              <a:rPr lang="en-US" dirty="0" smtClean="0"/>
              <a:t>Worst case ground level power density 1uW/cm2 or 0.01 W/sq m </a:t>
            </a:r>
            <a:r>
              <a:rPr lang="en-US" dirty="0" err="1" smtClean="0"/>
              <a:t>cf</a:t>
            </a:r>
            <a:r>
              <a:rPr lang="en-US" dirty="0" smtClean="0"/>
              <a:t> </a:t>
            </a:r>
            <a:r>
              <a:rPr lang="en-US" dirty="0" err="1" smtClean="0"/>
              <a:t>avg</a:t>
            </a:r>
            <a:r>
              <a:rPr lang="en-US" dirty="0" smtClean="0"/>
              <a:t> energy over entire earth ~ 250W/sq m/day ignoring clouds, i.e. electro magnetic energy from Sun 25K times that of cell phone tower.</a:t>
            </a:r>
          </a:p>
          <a:p>
            <a:r>
              <a:rPr lang="en-US" dirty="0" smtClean="0"/>
              <a:t>Reliability</a:t>
            </a:r>
          </a:p>
          <a:p>
            <a:pPr lvl="1"/>
            <a:r>
              <a:rPr lang="en-US" dirty="0" smtClean="0"/>
              <a:t>Typically 8 hour  battery backup, then portable generator</a:t>
            </a:r>
          </a:p>
          <a:p>
            <a:pPr lvl="1"/>
            <a:r>
              <a:rPr lang="en-US" dirty="0" smtClean="0"/>
              <a:t>However, recent Irene tropical hurricane on E coast US left 6500 cell sites out (44% in Vermont). </a:t>
            </a:r>
          </a:p>
          <a:p>
            <a:pPr lvl="2"/>
            <a:r>
              <a:rPr lang="en-US" dirty="0" smtClean="0"/>
              <a:t>Often power, unable to bring in portable generators due to flooding</a:t>
            </a:r>
          </a:p>
          <a:p>
            <a:pPr lvl="2"/>
            <a:r>
              <a:rPr lang="en-US" dirty="0" smtClean="0"/>
              <a:t>Antennas blown out of alignment, towers OK</a:t>
            </a:r>
          </a:p>
          <a:p>
            <a:pPr lvl="2"/>
            <a:r>
              <a:rPr lang="en-US" dirty="0" smtClean="0"/>
              <a:t>Flooding  causes circuit disruptions</a:t>
            </a:r>
          </a:p>
          <a:p>
            <a:pPr lvl="2"/>
            <a:r>
              <a:rPr lang="en-US" dirty="0" smtClean="0"/>
              <a:t>No major wired central office knocked out, 911 &amp; safety OK</a:t>
            </a:r>
          </a:p>
          <a:p>
            <a:pPr lvl="2"/>
            <a:r>
              <a:rPr lang="en-US" dirty="0" smtClean="0"/>
              <a:t>However 210,000 wired customers out, wires  knocked down etc.</a:t>
            </a:r>
          </a:p>
          <a:p>
            <a:pPr lvl="1"/>
            <a:endParaRPr lang="en-US" dirty="0" smtClean="0"/>
          </a:p>
          <a:p>
            <a:endParaRPr lang="en-US" dirty="0"/>
          </a:p>
        </p:txBody>
      </p:sp>
      <p:sp>
        <p:nvSpPr>
          <p:cNvPr id="3" name="Title 2"/>
          <p:cNvSpPr>
            <a:spLocks noGrp="1"/>
          </p:cNvSpPr>
          <p:nvPr>
            <p:ph type="title"/>
          </p:nvPr>
        </p:nvSpPr>
        <p:spPr/>
        <p:txBody>
          <a:bodyPr>
            <a:normAutofit/>
          </a:bodyPr>
          <a:lstStyle/>
          <a:p>
            <a:r>
              <a:rPr lang="en-US" dirty="0" smtClean="0"/>
              <a:t>Concerns - tower</a:t>
            </a:r>
            <a:endParaRPr lang="en-US" dirty="0"/>
          </a:p>
        </p:txBody>
      </p:sp>
    </p:spTree>
    <p:extLst>
      <p:ext uri="{BB962C8B-B14F-4D97-AF65-F5344CB8AC3E}">
        <p14:creationId xmlns:p14="http://schemas.microsoft.com/office/powerpoint/2010/main" val="34972086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5486400" y="2286000"/>
            <a:ext cx="3657600" cy="3341132"/>
            <a:chOff x="5486400" y="2286000"/>
            <a:chExt cx="3657600" cy="3341132"/>
          </a:xfrm>
        </p:grpSpPr>
        <p:sp>
          <p:nvSpPr>
            <p:cNvPr id="8" name="Rectangular Callout 7"/>
            <p:cNvSpPr/>
            <p:nvPr/>
          </p:nvSpPr>
          <p:spPr>
            <a:xfrm>
              <a:off x="5562600" y="2286000"/>
              <a:ext cx="3581400" cy="2819400"/>
            </a:xfrm>
            <a:prstGeom prst="wedgeRectCallout">
              <a:avLst>
                <a:gd name="adj1" fmla="val -158480"/>
                <a:gd name="adj2" fmla="val 861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p:cNvPicPr>
              <a:picLocks noChangeAspect="1" noChangeArrowheads="1"/>
            </p:cNvPicPr>
            <p:nvPr/>
          </p:nvPicPr>
          <p:blipFill>
            <a:blip r:embed="rId2" cstate="print"/>
            <a:srcRect/>
            <a:stretch>
              <a:fillRect/>
            </a:stretch>
          </p:blipFill>
          <p:spPr bwMode="auto">
            <a:xfrm>
              <a:off x="5562600" y="2362200"/>
              <a:ext cx="3581400" cy="2626799"/>
            </a:xfrm>
            <a:prstGeom prst="rect">
              <a:avLst/>
            </a:prstGeom>
            <a:noFill/>
            <a:ln w="9525">
              <a:noFill/>
              <a:miter lim="800000"/>
              <a:headEnd/>
              <a:tailEnd/>
            </a:ln>
          </p:spPr>
        </p:pic>
        <p:sp>
          <p:nvSpPr>
            <p:cNvPr id="5" name="Oval Callout 4"/>
            <p:cNvSpPr>
              <a:spLocks noChangeArrowheads="1"/>
            </p:cNvSpPr>
            <p:nvPr/>
          </p:nvSpPr>
          <p:spPr bwMode="auto">
            <a:xfrm>
              <a:off x="7543800" y="2286000"/>
              <a:ext cx="1600200" cy="914400"/>
            </a:xfrm>
            <a:prstGeom prst="wedgeEllipseCallout">
              <a:avLst>
                <a:gd name="adj1" fmla="val -31376"/>
                <a:gd name="adj2" fmla="val 104800"/>
              </a:avLst>
            </a:prstGeom>
            <a:solidFill>
              <a:schemeClr val="bg1">
                <a:alpha val="30000"/>
              </a:schemeClr>
            </a:solidFill>
            <a:ln w="25400" algn="ctr">
              <a:solidFill>
                <a:srgbClr val="89A4A7"/>
              </a:solidFill>
              <a:miter lim="800000"/>
              <a:headEnd/>
              <a:tailEnd/>
            </a:ln>
          </p:spPr>
          <p:txBody>
            <a:bodyPr anchor="ctr"/>
            <a:lstStyle/>
            <a:p>
              <a:pPr algn="ctr"/>
              <a:r>
                <a:rPr lang="en-US" dirty="0"/>
                <a:t>What no coverage!</a:t>
              </a:r>
            </a:p>
          </p:txBody>
        </p:sp>
        <p:sp>
          <p:nvSpPr>
            <p:cNvPr id="10" name="TextBox 9"/>
            <p:cNvSpPr txBox="1"/>
            <p:nvPr/>
          </p:nvSpPr>
          <p:spPr>
            <a:xfrm>
              <a:off x="5486400" y="5257800"/>
              <a:ext cx="3384132" cy="369332"/>
            </a:xfrm>
            <a:prstGeom prst="rect">
              <a:avLst/>
            </a:prstGeom>
            <a:noFill/>
          </p:spPr>
          <p:txBody>
            <a:bodyPr wrap="none" rtlCol="0">
              <a:spAutoFit/>
            </a:bodyPr>
            <a:lstStyle/>
            <a:p>
              <a:r>
                <a:rPr lang="en-US" dirty="0" smtClean="0"/>
                <a:t>From the Economist, Sep 26, 2009</a:t>
              </a:r>
              <a:endParaRPr lang="en-US" dirty="0"/>
            </a:p>
          </p:txBody>
        </p:sp>
      </p:grpSp>
      <p:sp>
        <p:nvSpPr>
          <p:cNvPr id="2" name="Title 1"/>
          <p:cNvSpPr>
            <a:spLocks noGrp="1"/>
          </p:cNvSpPr>
          <p:nvPr>
            <p:ph type="title"/>
          </p:nvPr>
        </p:nvSpPr>
        <p:spPr>
          <a:xfrm>
            <a:off x="914400" y="0"/>
            <a:ext cx="8229600" cy="563562"/>
          </a:xfrm>
        </p:spPr>
        <p:txBody>
          <a:bodyPr>
            <a:normAutofit/>
          </a:bodyPr>
          <a:lstStyle/>
          <a:p>
            <a:r>
              <a:rPr lang="en-US" dirty="0" smtClean="0"/>
              <a:t>Some Benefits</a:t>
            </a:r>
            <a:endParaRPr lang="en-US" dirty="0"/>
          </a:p>
        </p:txBody>
      </p:sp>
      <p:sp>
        <p:nvSpPr>
          <p:cNvPr id="3" name="Content Placeholder 2"/>
          <p:cNvSpPr>
            <a:spLocks noGrp="1"/>
          </p:cNvSpPr>
          <p:nvPr>
            <p:ph idx="4294967295"/>
          </p:nvPr>
        </p:nvSpPr>
        <p:spPr>
          <a:xfrm>
            <a:off x="-10633" y="3950732"/>
            <a:ext cx="5562600" cy="3352800"/>
          </a:xfrm>
          <a:prstGeom prst="rect">
            <a:avLst/>
          </a:prstGeom>
        </p:spPr>
        <p:txBody>
          <a:bodyPr>
            <a:normAutofit fontScale="62500" lnSpcReduction="20000"/>
          </a:bodyPr>
          <a:lstStyle/>
          <a:p>
            <a:pPr marL="457200" indent="-457200">
              <a:buFont typeface="Arial" panose="020B0604020202020204" pitchFamily="34" charset="0"/>
              <a:buChar char="•"/>
            </a:pPr>
            <a:r>
              <a:rPr lang="en-US" sz="3400" dirty="0" smtClean="0"/>
              <a:t>Mobile computing (in future any micro-processor will have a wireless access):</a:t>
            </a:r>
          </a:p>
          <a:p>
            <a:pPr marL="457200" indent="-457200">
              <a:buFont typeface="Arial" panose="020B0604020202020204" pitchFamily="34" charset="0"/>
              <a:buChar char="•"/>
            </a:pPr>
            <a:r>
              <a:rPr lang="en-US" sz="3400" dirty="0" smtClean="0"/>
              <a:t>Rent a car check in at the curb</a:t>
            </a:r>
          </a:p>
          <a:p>
            <a:pPr marL="457200" indent="-457200">
              <a:buFont typeface="Arial" panose="020B0604020202020204" pitchFamily="34" charset="0"/>
              <a:buChar char="•"/>
            </a:pPr>
            <a:r>
              <a:rPr lang="en-US" sz="3400" dirty="0" smtClean="0"/>
              <a:t>Real time Bus schedules for students</a:t>
            </a:r>
          </a:p>
          <a:p>
            <a:pPr marL="457200" indent="-457200">
              <a:buFont typeface="Arial" panose="020B0604020202020204" pitchFamily="34" charset="0"/>
              <a:buChar char="•"/>
            </a:pPr>
            <a:r>
              <a:rPr lang="en-US" sz="3400" dirty="0" smtClean="0"/>
              <a:t>Field workers, mobile workers</a:t>
            </a:r>
          </a:p>
          <a:p>
            <a:pPr marL="457200" indent="-457200">
              <a:buFont typeface="Arial" panose="020B0604020202020204" pitchFamily="34" charset="0"/>
              <a:buChar char="•"/>
            </a:pPr>
            <a:r>
              <a:rPr lang="en-US" sz="3400" dirty="0" smtClean="0"/>
              <a:t>Push button access to nurse practitioners</a:t>
            </a:r>
          </a:p>
          <a:p>
            <a:pPr marL="342900" indent="-342900">
              <a:buFont typeface="Arial" panose="020B0604020202020204" pitchFamily="34" charset="0"/>
              <a:buChar char="•"/>
            </a:pPr>
            <a:r>
              <a:rPr lang="en-US" sz="3800" dirty="0" smtClean="0"/>
              <a:t>Even warlords may need &amp; protect</a:t>
            </a:r>
          </a:p>
          <a:p>
            <a:endParaRPr lang="en-US" dirty="0"/>
          </a:p>
        </p:txBody>
      </p:sp>
      <p:sp>
        <p:nvSpPr>
          <p:cNvPr id="7" name="Content Placeholder 2"/>
          <p:cNvSpPr txBox="1">
            <a:spLocks/>
          </p:cNvSpPr>
          <p:nvPr/>
        </p:nvSpPr>
        <p:spPr>
          <a:xfrm>
            <a:off x="0" y="1028700"/>
            <a:ext cx="9144000" cy="2514600"/>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9600" b="0" i="0" u="none" strike="noStrike" kern="1200" cap="none" spc="0" normalizeH="0" baseline="0" noProof="0" dirty="0" smtClean="0">
                <a:ln>
                  <a:noFill/>
                </a:ln>
                <a:solidFill>
                  <a:schemeClr val="tx1"/>
                </a:solidFill>
                <a:effectLst/>
                <a:uLnTx/>
                <a:uFillTx/>
                <a:latin typeface="+mn-lt"/>
                <a:ea typeface="+mn-ea"/>
                <a:cs typeface="+mn-cs"/>
              </a:rPr>
              <a:t>Emergencies, reporting fires, accidents – alternate communication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9600" b="0" i="0" u="none" strike="noStrike" kern="1200" cap="none" spc="0" normalizeH="0" baseline="0" noProof="0" dirty="0" smtClean="0">
                <a:ln>
                  <a:noFill/>
                </a:ln>
                <a:solidFill>
                  <a:schemeClr val="tx1"/>
                </a:solidFill>
                <a:effectLst/>
                <a:uLnTx/>
                <a:uFillTx/>
                <a:latin typeface="+mn-lt"/>
                <a:ea typeface="+mn-ea"/>
                <a:cs typeface="+mn-cs"/>
              </a:rPr>
              <a:t>Keeping in touch</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Market prices (fish,</a:t>
            </a:r>
            <a:r>
              <a:rPr kumimoji="0" lang="en-US" sz="8000" b="0" i="0" u="none" strike="noStrike" kern="1200" cap="none" spc="0" normalizeH="0" noProof="0" dirty="0" smtClean="0">
                <a:ln>
                  <a:noFill/>
                </a:ln>
                <a:solidFill>
                  <a:schemeClr val="tx1"/>
                </a:solidFill>
                <a:effectLst/>
                <a:uLnTx/>
                <a:uFillTx/>
                <a:latin typeface="+mn-lt"/>
                <a:ea typeface="+mn-ea"/>
                <a:cs typeface="+mn-cs"/>
              </a:rPr>
              <a:t> crops)</a:t>
            </a:r>
            <a:r>
              <a:rPr kumimoji="0" lang="en-US" sz="8000" b="0" i="0" u="none" strike="noStrike" kern="1200" cap="none" spc="0" normalizeH="0" baseline="0" noProof="0" dirty="0" smtClean="0">
                <a:ln>
                  <a:noFill/>
                </a:ln>
                <a:solidFill>
                  <a:schemeClr val="tx1"/>
                </a:solidFill>
                <a:effectLst/>
                <a:uLnTx/>
                <a:uFillTx/>
                <a:latin typeface="+mn-lt"/>
                <a:ea typeface="+mn-ea"/>
                <a:cs typeface="+mn-cs"/>
              </a:rPr>
              <a:t>, weather, crop information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8000" b="0" i="0" u="none" strike="noStrike" kern="1200" cap="none" spc="0" normalizeH="0" baseline="0" noProof="0" dirty="0" smtClean="0">
                <a:ln>
                  <a:noFill/>
                </a:ln>
                <a:solidFill>
                  <a:schemeClr val="tx1"/>
                </a:solidFill>
                <a:effectLst/>
                <a:uLnTx/>
                <a:uFillTx/>
                <a:latin typeface="+mn-lt"/>
                <a:ea typeface="+mn-ea"/>
                <a:cs typeface="+mn-cs"/>
              </a:rPr>
              <a:t>Family, friends and co-workers etc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9600" b="0" i="0" u="none" strike="noStrike" kern="1200" cap="none" spc="0" normalizeH="0" baseline="0" noProof="0" dirty="0" smtClean="0">
                <a:ln>
                  <a:noFill/>
                </a:ln>
                <a:solidFill>
                  <a:schemeClr val="tx1"/>
                </a:solidFill>
                <a:effectLst/>
                <a:uLnTx/>
                <a:uFillTx/>
                <a:latin typeface="+mn-lt"/>
                <a:ea typeface="+mn-ea"/>
                <a:cs typeface="+mn-cs"/>
              </a:rPr>
              <a:t>Given to victims of domestic violence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9600" dirty="0" smtClean="0"/>
              <a:t>Emergencies, reporting fires, accidents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9600" dirty="0" smtClean="0"/>
              <a:t>Keeping in touch</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6400800" y="4648200"/>
            <a:ext cx="2064861" cy="369332"/>
          </a:xfrm>
          <a:prstGeom prst="rect">
            <a:avLst/>
          </a:prstGeom>
          <a:noFill/>
        </p:spPr>
        <p:txBody>
          <a:bodyPr wrap="none" rtlCol="0">
            <a:spAutoFit/>
          </a:bodyPr>
          <a:lstStyle/>
          <a:p>
            <a:r>
              <a:rPr lang="en-US" dirty="0" smtClean="0">
                <a:solidFill>
                  <a:schemeClr val="bg1"/>
                </a:solidFill>
              </a:rPr>
              <a:t>From the Economist</a:t>
            </a:r>
            <a:endParaRPr lang="en-US" dirty="0">
              <a:solidFill>
                <a:schemeClr val="bg1"/>
              </a:solidFill>
            </a:endParaRPr>
          </a:p>
        </p:txBody>
      </p:sp>
    </p:spTree>
    <p:extLst>
      <p:ext uri="{BB962C8B-B14F-4D97-AF65-F5344CB8AC3E}">
        <p14:creationId xmlns:p14="http://schemas.microsoft.com/office/powerpoint/2010/main" val="2500589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a:t>
            </a:fld>
            <a:endParaRPr lang="en-US" dirty="0"/>
          </a:p>
        </p:txBody>
      </p:sp>
      <p:sp>
        <p:nvSpPr>
          <p:cNvPr id="3" name="Title 2"/>
          <p:cNvSpPr>
            <a:spLocks noGrp="1"/>
          </p:cNvSpPr>
          <p:nvPr>
            <p:ph type="title"/>
          </p:nvPr>
        </p:nvSpPr>
        <p:spPr/>
        <p:txBody>
          <a:bodyPr/>
          <a:lstStyle/>
          <a:p>
            <a:r>
              <a:rPr lang="en-US" dirty="0" smtClean="0"/>
              <a:t>Excludes</a:t>
            </a:r>
            <a:endParaRPr lang="en-US" dirty="0"/>
          </a:p>
        </p:txBody>
      </p:sp>
      <p:sp>
        <p:nvSpPr>
          <p:cNvPr id="4" name="Footer Placeholder 3"/>
          <p:cNvSpPr>
            <a:spLocks noGrp="1"/>
          </p:cNvSpPr>
          <p:nvPr>
            <p:ph type="ftr" sz="quarter" idx="13"/>
          </p:nvPr>
        </p:nvSpPr>
        <p:spPr/>
        <p:txBody>
          <a:bodyPr/>
          <a:lstStyle/>
          <a:p>
            <a:r>
              <a:rPr lang="en-US" smtClean="0"/>
              <a:t>Mobility</a:t>
            </a:r>
            <a:endParaRPr lang="en-US" dirty="0"/>
          </a:p>
        </p:txBody>
      </p:sp>
      <p:sp>
        <p:nvSpPr>
          <p:cNvPr id="5" name="Content Placeholder 4"/>
          <p:cNvSpPr>
            <a:spLocks noGrp="1"/>
          </p:cNvSpPr>
          <p:nvPr>
            <p:ph sz="quarter" idx="14"/>
          </p:nvPr>
        </p:nvSpPr>
        <p:spPr/>
        <p:txBody>
          <a:bodyPr>
            <a:normAutofit fontScale="92500"/>
          </a:bodyPr>
          <a:lstStyle/>
          <a:p>
            <a:pPr marL="342900" indent="-342900">
              <a:buFont typeface="Arial" panose="020B0604020202020204" pitchFamily="34" charset="0"/>
              <a:buChar char="•"/>
            </a:pPr>
            <a:r>
              <a:rPr lang="en-US" dirty="0"/>
              <a:t>Cordless phones, CB radios, pagers, car phones, Bluetooth etc.</a:t>
            </a:r>
          </a:p>
          <a:p>
            <a:pPr marL="342900" indent="-342900">
              <a:buFont typeface="Arial" panose="020B0604020202020204" pitchFamily="34" charset="0"/>
              <a:buChar char="•"/>
            </a:pPr>
            <a:r>
              <a:rPr lang="en-US" dirty="0"/>
              <a:t>Iridium: catastrophes (Haiti), hard to reach places: expeditions, Arctic …</a:t>
            </a:r>
          </a:p>
          <a:p>
            <a:pPr marL="342900" indent="-342900">
              <a:buFont typeface="Arial" panose="020B0604020202020204" pitchFamily="34" charset="0"/>
              <a:buChar char="•"/>
            </a:pPr>
            <a:r>
              <a:rPr lang="en-US" dirty="0"/>
              <a:t>ATT </a:t>
            </a:r>
            <a:r>
              <a:rPr lang="en-US" dirty="0" err="1"/>
              <a:t>Terrestar</a:t>
            </a:r>
            <a:r>
              <a:rPr lang="en-US" dirty="0"/>
              <a:t> hybrid cell &amp; satellite switches to satellite when out of range, covers US, looks like Blackberry, not cheap $799 + $25/month on top of regular voice &amp; data. Calls are cell phone rates or $4.75/min using satellite. See </a:t>
            </a:r>
            <a:r>
              <a:rPr lang="en-US" dirty="0">
                <a:hlinkClick r:id="rId2"/>
              </a:rPr>
              <a:t>http://www.pcworld.com/article/172944/terrestar_satellite_phone_coming_to_atandt.html</a:t>
            </a:r>
            <a:endParaRPr lang="en-US" dirty="0"/>
          </a:p>
          <a:p>
            <a:r>
              <a:rPr lang="en-US" dirty="0"/>
              <a:t/>
            </a:r>
            <a:br>
              <a:rPr lang="en-US" dirty="0"/>
            </a:b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8173452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30</a:t>
            </a:fld>
            <a:endParaRPr lang="en-US" dirty="0"/>
          </a:p>
        </p:txBody>
      </p:sp>
      <p:sp>
        <p:nvSpPr>
          <p:cNvPr id="3" name="Title 2"/>
          <p:cNvSpPr>
            <a:spLocks noGrp="1"/>
          </p:cNvSpPr>
          <p:nvPr>
            <p:ph type="title"/>
          </p:nvPr>
        </p:nvSpPr>
        <p:spPr/>
        <p:txBody>
          <a:bodyPr/>
          <a:lstStyle/>
          <a:p>
            <a:r>
              <a:rPr lang="en-US" dirty="0" smtClean="0"/>
              <a:t>Directions</a:t>
            </a:r>
            <a:endParaRPr lang="en-US" dirty="0"/>
          </a:p>
        </p:txBody>
      </p:sp>
      <p:sp>
        <p:nvSpPr>
          <p:cNvPr id="4" name="Footer Placeholder 3"/>
          <p:cNvSpPr>
            <a:spLocks noGrp="1"/>
          </p:cNvSpPr>
          <p:nvPr>
            <p:ph type="ftr" sz="quarter" idx="13"/>
          </p:nvPr>
        </p:nvSpPr>
        <p:spPr/>
        <p:txBody>
          <a:bodyPr/>
          <a:lstStyle/>
          <a:p>
            <a:r>
              <a:rPr lang="en-US" smtClean="0"/>
              <a:t>Mobility</a:t>
            </a:r>
            <a:endParaRPr lang="en-US" dirty="0"/>
          </a:p>
        </p:txBody>
      </p:sp>
      <p:pic>
        <p:nvPicPr>
          <p:cNvPr id="1026"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0" y="1219567"/>
            <a:ext cx="5116586" cy="5065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3313" y="4019550"/>
            <a:ext cx="6770687"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2155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31</a:t>
            </a:fld>
            <a:endParaRPr lang="en-US" dirty="0"/>
          </a:p>
        </p:txBody>
      </p:sp>
      <p:sp>
        <p:nvSpPr>
          <p:cNvPr id="3" name="Title 2"/>
          <p:cNvSpPr>
            <a:spLocks noGrp="1"/>
          </p:cNvSpPr>
          <p:nvPr>
            <p:ph type="title"/>
          </p:nvPr>
        </p:nvSpPr>
        <p:spPr/>
        <p:txBody>
          <a:bodyPr/>
          <a:lstStyle/>
          <a:p>
            <a:endParaRPr lang="en-US"/>
          </a:p>
        </p:txBody>
      </p:sp>
      <p:sp>
        <p:nvSpPr>
          <p:cNvPr id="4" name="Footer Placeholder 3"/>
          <p:cNvSpPr>
            <a:spLocks noGrp="1"/>
          </p:cNvSpPr>
          <p:nvPr>
            <p:ph type="ftr" sz="quarter" idx="13"/>
          </p:nvPr>
        </p:nvSpPr>
        <p:spPr/>
        <p:txBody>
          <a:bodyPr/>
          <a:lstStyle/>
          <a:p>
            <a:r>
              <a:rPr lang="en-US" smtClean="0"/>
              <a:t>Mobility</a:t>
            </a:r>
            <a:endParaRPr lang="en-US" dirty="0"/>
          </a:p>
        </p:txBody>
      </p:sp>
      <p:pic>
        <p:nvPicPr>
          <p:cNvPr id="2050" name="Picture 2"/>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2133601" y="1243012"/>
            <a:ext cx="4364352" cy="5565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7593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3997" cy="6857998"/>
          </a:xfrm>
          <a:prstGeom prst="rect">
            <a:avLst/>
          </a:prstGeom>
        </p:spPr>
      </p:pic>
      <p:sp>
        <p:nvSpPr>
          <p:cNvPr id="2" name="Title 1"/>
          <p:cNvSpPr>
            <a:spLocks noGrp="1"/>
          </p:cNvSpPr>
          <p:nvPr>
            <p:ph type="title"/>
          </p:nvPr>
        </p:nvSpPr>
        <p:spPr>
          <a:xfrm>
            <a:off x="451822" y="304800"/>
            <a:ext cx="8103570" cy="1743633"/>
          </a:xfrm>
        </p:spPr>
        <p:txBody>
          <a:bodyPr/>
          <a:lstStyle/>
          <a:p>
            <a:r>
              <a:rPr lang="en-CA" dirty="0" smtClean="0"/>
              <a:t>Blank divider page</a:t>
            </a:r>
            <a:br>
              <a:rPr lang="en-CA" dirty="0" smtClean="0"/>
            </a:br>
            <a:r>
              <a:rPr lang="en-CA" sz="1600" dirty="0" smtClean="0"/>
              <a:t/>
            </a:r>
            <a:br>
              <a:rPr lang="en-CA" sz="1600" dirty="0" smtClean="0"/>
            </a:br>
            <a:r>
              <a:rPr lang="en-CA" sz="1600" dirty="0" smtClean="0"/>
              <a:t> INSERT PREFERRED IMAGE AS BACKGROUND – INSTRUCTIONS:</a:t>
            </a:r>
            <a:br>
              <a:rPr lang="en-CA" sz="1600" dirty="0" smtClean="0"/>
            </a:br>
            <a:r>
              <a:rPr lang="en-CA" sz="1600" dirty="0" smtClean="0"/>
              <a:t>1: Click “Insert” from menu and choose “Picture” to select image</a:t>
            </a:r>
            <a:br>
              <a:rPr lang="en-CA" sz="1600" dirty="0" smtClean="0"/>
            </a:br>
            <a:r>
              <a:rPr lang="en-CA" sz="1600" dirty="0" smtClean="0"/>
              <a:t>2: Once image is inserted, right-click image and choose ‘Send to Back’</a:t>
            </a:r>
            <a:br>
              <a:rPr lang="en-CA" sz="1600" dirty="0" smtClean="0"/>
            </a:br>
            <a:endParaRPr lang="en-CA" sz="1600" dirty="0"/>
          </a:p>
        </p:txBody>
      </p:sp>
    </p:spTree>
    <p:extLst>
      <p:ext uri="{BB962C8B-B14F-4D97-AF65-F5344CB8AC3E}">
        <p14:creationId xmlns:p14="http://schemas.microsoft.com/office/powerpoint/2010/main" val="3413230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cstate="print"/>
          <a:srcRect/>
          <a:stretch>
            <a:fillRect/>
          </a:stretch>
        </p:blipFill>
        <p:spPr bwMode="auto">
          <a:xfrm>
            <a:off x="7162800" y="3352800"/>
            <a:ext cx="1420586" cy="1104900"/>
          </a:xfrm>
          <a:prstGeom prst="rect">
            <a:avLst/>
          </a:prstGeom>
          <a:noFill/>
          <a:ln w="9525">
            <a:noFill/>
            <a:miter lim="800000"/>
            <a:headEnd/>
            <a:tailEnd/>
          </a:ln>
        </p:spPr>
      </p:pic>
      <p:sp>
        <p:nvSpPr>
          <p:cNvPr id="2" name="Title 1"/>
          <p:cNvSpPr>
            <a:spLocks noGrp="1"/>
          </p:cNvSpPr>
          <p:nvPr>
            <p:ph type="title"/>
          </p:nvPr>
        </p:nvSpPr>
        <p:spPr>
          <a:xfrm>
            <a:off x="457200" y="0"/>
            <a:ext cx="8229600" cy="609600"/>
          </a:xfrm>
        </p:spPr>
        <p:txBody>
          <a:bodyPr>
            <a:normAutofit/>
          </a:bodyPr>
          <a:lstStyle/>
          <a:p>
            <a:r>
              <a:rPr lang="en-US" dirty="0" smtClean="0"/>
              <a:t>Base Stations</a:t>
            </a:r>
            <a:endParaRPr lang="en-US" dirty="0"/>
          </a:p>
        </p:txBody>
      </p:sp>
      <p:sp>
        <p:nvSpPr>
          <p:cNvPr id="3" name="Content Placeholder 2"/>
          <p:cNvSpPr>
            <a:spLocks noGrp="1"/>
          </p:cNvSpPr>
          <p:nvPr>
            <p:ph idx="4294967295"/>
          </p:nvPr>
        </p:nvSpPr>
        <p:spPr>
          <a:xfrm>
            <a:off x="-13478" y="1003005"/>
            <a:ext cx="7924800" cy="4572000"/>
          </a:xfrm>
          <a:prstGeom prst="rect">
            <a:avLst/>
          </a:prstGeom>
        </p:spPr>
        <p:txBody>
          <a:bodyPr>
            <a:normAutofit lnSpcReduction="10000"/>
          </a:bodyPr>
          <a:lstStyle/>
          <a:p>
            <a:r>
              <a:rPr lang="en-US" dirty="0"/>
              <a:t>City divided up into cells </a:t>
            </a:r>
            <a:r>
              <a:rPr lang="en-US" dirty="0" smtClean="0"/>
              <a:t>size ~</a:t>
            </a:r>
            <a:r>
              <a:rPr lang="en-US" dirty="0"/>
              <a:t>10 sq </a:t>
            </a:r>
            <a:r>
              <a:rPr lang="en-US" dirty="0" smtClean="0"/>
              <a:t>miles. </a:t>
            </a:r>
          </a:p>
          <a:p>
            <a:r>
              <a:rPr lang="en-US" dirty="0" smtClean="0"/>
              <a:t>Each </a:t>
            </a:r>
            <a:r>
              <a:rPr lang="en-US" dirty="0"/>
              <a:t>cell has a </a:t>
            </a:r>
            <a:r>
              <a:rPr lang="en-US" b="1" dirty="0"/>
              <a:t>base station </a:t>
            </a:r>
            <a:r>
              <a:rPr lang="en-US" dirty="0"/>
              <a:t>consisting </a:t>
            </a:r>
            <a:r>
              <a:rPr lang="en-US" dirty="0" smtClean="0"/>
              <a:t>of:</a:t>
            </a:r>
          </a:p>
          <a:p>
            <a:pPr lvl="1"/>
            <a:r>
              <a:rPr lang="en-US" dirty="0" smtClean="0"/>
              <a:t> </a:t>
            </a:r>
            <a:r>
              <a:rPr lang="en-US" dirty="0"/>
              <a:t>a </a:t>
            </a:r>
            <a:r>
              <a:rPr lang="en-US" dirty="0" smtClean="0"/>
              <a:t>tower (sometimes disguised), with ladder, lightening arrester</a:t>
            </a:r>
          </a:p>
          <a:p>
            <a:pPr lvl="1"/>
            <a:r>
              <a:rPr lang="en-US" dirty="0" smtClean="0"/>
              <a:t> antennas, facing 3 sectors, </a:t>
            </a:r>
          </a:p>
          <a:p>
            <a:pPr lvl="1"/>
            <a:r>
              <a:rPr lang="en-US" dirty="0" smtClean="0"/>
              <a:t>a </a:t>
            </a:r>
            <a:r>
              <a:rPr lang="en-US" dirty="0"/>
              <a:t>small </a:t>
            </a:r>
            <a:r>
              <a:rPr lang="en-US" dirty="0" smtClean="0"/>
              <a:t>building or pad (base station) </a:t>
            </a:r>
            <a:r>
              <a:rPr lang="en-US" dirty="0"/>
              <a:t>containing </a:t>
            </a:r>
            <a:r>
              <a:rPr lang="en-US" dirty="0" smtClean="0"/>
              <a:t>radio </a:t>
            </a:r>
            <a:r>
              <a:rPr lang="en-US" dirty="0"/>
              <a:t>equipment, </a:t>
            </a:r>
            <a:r>
              <a:rPr lang="en-US" dirty="0" smtClean="0"/>
              <a:t>UPS, cooling etc.</a:t>
            </a:r>
          </a:p>
          <a:p>
            <a:pPr lvl="1"/>
            <a:r>
              <a:rPr lang="en-US" dirty="0" smtClean="0"/>
              <a:t>Access to power</a:t>
            </a:r>
          </a:p>
          <a:p>
            <a:pPr lvl="1"/>
            <a:r>
              <a:rPr lang="en-US" dirty="0" smtClean="0"/>
              <a:t>a GPS antenna</a:t>
            </a:r>
          </a:p>
          <a:p>
            <a:pPr lvl="1"/>
            <a:r>
              <a:rPr lang="en-US" dirty="0" smtClean="0"/>
              <a:t>lots of cables</a:t>
            </a:r>
          </a:p>
          <a:p>
            <a:pPr lvl="1"/>
            <a:r>
              <a:rPr lang="en-US" dirty="0" smtClean="0"/>
              <a:t>An uplink to carry signals</a:t>
            </a:r>
          </a:p>
        </p:txBody>
      </p:sp>
      <p:pic>
        <p:nvPicPr>
          <p:cNvPr id="1026" name="Picture 2"/>
          <p:cNvPicPr>
            <a:picLocks noChangeAspect="1" noChangeArrowheads="1"/>
          </p:cNvPicPr>
          <p:nvPr/>
        </p:nvPicPr>
        <p:blipFill>
          <a:blip r:embed="rId3" cstate="print"/>
          <a:srcRect/>
          <a:stretch>
            <a:fillRect/>
          </a:stretch>
        </p:blipFill>
        <p:spPr bwMode="auto">
          <a:xfrm>
            <a:off x="8034338" y="0"/>
            <a:ext cx="1109662" cy="3272262"/>
          </a:xfrm>
          <a:prstGeom prst="rect">
            <a:avLst/>
          </a:prstGeom>
          <a:noFill/>
          <a:ln w="9525">
            <a:noFill/>
            <a:miter lim="800000"/>
            <a:headEnd/>
            <a:tailEnd/>
          </a:ln>
        </p:spPr>
      </p:pic>
      <p:sp>
        <p:nvSpPr>
          <p:cNvPr id="13" name="Rectangular Callout 12"/>
          <p:cNvSpPr/>
          <p:nvPr/>
        </p:nvSpPr>
        <p:spPr>
          <a:xfrm>
            <a:off x="838200" y="1974112"/>
            <a:ext cx="1066800" cy="228600"/>
          </a:xfrm>
          <a:prstGeom prst="wedgeRectCallout">
            <a:avLst>
              <a:gd name="adj1" fmla="val 665832"/>
              <a:gd name="adj2" fmla="val -296289"/>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ular Callout 11"/>
          <p:cNvSpPr/>
          <p:nvPr/>
        </p:nvSpPr>
        <p:spPr>
          <a:xfrm>
            <a:off x="705894" y="2667000"/>
            <a:ext cx="1295400" cy="304800"/>
          </a:xfrm>
          <a:prstGeom prst="wedgeRectCallout">
            <a:avLst>
              <a:gd name="adj1" fmla="val 532127"/>
              <a:gd name="adj2" fmla="val -724879"/>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ular Callout 14"/>
          <p:cNvSpPr/>
          <p:nvPr/>
        </p:nvSpPr>
        <p:spPr>
          <a:xfrm>
            <a:off x="705894" y="3048000"/>
            <a:ext cx="1808706" cy="304800"/>
          </a:xfrm>
          <a:prstGeom prst="wedgeRectCallout">
            <a:avLst>
              <a:gd name="adj1" fmla="val 286969"/>
              <a:gd name="adj2" fmla="val 137025"/>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p:cNvPicPr>
            <a:picLocks noChangeAspect="1" noChangeArrowheads="1"/>
          </p:cNvPicPr>
          <p:nvPr/>
        </p:nvPicPr>
        <p:blipFill>
          <a:blip r:embed="rId4" cstate="print"/>
          <a:srcRect/>
          <a:stretch>
            <a:fillRect/>
          </a:stretch>
        </p:blipFill>
        <p:spPr bwMode="auto">
          <a:xfrm>
            <a:off x="5715000" y="4343400"/>
            <a:ext cx="1376718" cy="1773848"/>
          </a:xfrm>
          <a:prstGeom prst="rect">
            <a:avLst/>
          </a:prstGeom>
          <a:noFill/>
          <a:ln w="9525">
            <a:noFill/>
            <a:miter lim="800000"/>
            <a:headEnd/>
            <a:tailEnd/>
          </a:ln>
        </p:spPr>
      </p:pic>
      <p:sp>
        <p:nvSpPr>
          <p:cNvPr id="14" name="Rectangular Callout 13"/>
          <p:cNvSpPr/>
          <p:nvPr/>
        </p:nvSpPr>
        <p:spPr>
          <a:xfrm>
            <a:off x="583620" y="3752850"/>
            <a:ext cx="2133600" cy="304800"/>
          </a:xfrm>
          <a:prstGeom prst="wedgeRectCallout">
            <a:avLst>
              <a:gd name="adj1" fmla="val 287805"/>
              <a:gd name="adj2" fmla="val 21290"/>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ular Callout 17"/>
          <p:cNvSpPr/>
          <p:nvPr/>
        </p:nvSpPr>
        <p:spPr>
          <a:xfrm>
            <a:off x="751683" y="4152900"/>
            <a:ext cx="2133600" cy="304800"/>
          </a:xfrm>
          <a:prstGeom prst="wedgeRectCallout">
            <a:avLst>
              <a:gd name="adj1" fmla="val 184896"/>
              <a:gd name="adj2" fmla="val 254494"/>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5" cstate="print"/>
          <a:srcRect/>
          <a:stretch>
            <a:fillRect/>
          </a:stretch>
        </p:blipFill>
        <p:spPr bwMode="auto">
          <a:xfrm>
            <a:off x="7924800" y="5257800"/>
            <a:ext cx="838200" cy="1257300"/>
          </a:xfrm>
          <a:prstGeom prst="rect">
            <a:avLst/>
          </a:prstGeom>
          <a:noFill/>
          <a:ln w="9525">
            <a:noFill/>
            <a:miter lim="800000"/>
            <a:headEnd/>
            <a:tailEnd/>
          </a:ln>
        </p:spPr>
      </p:pic>
      <p:sp>
        <p:nvSpPr>
          <p:cNvPr id="16" name="TextBox 15"/>
          <p:cNvSpPr txBox="1"/>
          <p:nvPr/>
        </p:nvSpPr>
        <p:spPr>
          <a:xfrm>
            <a:off x="152400" y="6133197"/>
            <a:ext cx="7129388" cy="646331"/>
          </a:xfrm>
          <a:prstGeom prst="rect">
            <a:avLst/>
          </a:prstGeom>
          <a:gradFill>
            <a:gsLst>
              <a:gs pos="0">
                <a:schemeClr val="accent1">
                  <a:tint val="66000"/>
                  <a:satMod val="160000"/>
                  <a:alpha val="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en-US" dirty="0" smtClean="0"/>
              <a:t>For disguising towers see:</a:t>
            </a:r>
          </a:p>
          <a:p>
            <a:r>
              <a:rPr lang="en-US" dirty="0" smtClean="0"/>
              <a:t> </a:t>
            </a:r>
            <a:r>
              <a:rPr lang="en-US" dirty="0" smtClean="0">
                <a:hlinkClick r:id="rId6"/>
              </a:rPr>
              <a:t>http</a:t>
            </a:r>
            <a:r>
              <a:rPr lang="en-US" smtClean="0">
                <a:hlinkClick r:id="rId6"/>
              </a:rPr>
              <a:t>://www.networkworld.com/slideshows/2009/092509-cell-tower.html</a:t>
            </a:r>
            <a:r>
              <a:rPr lang="en-US" smtClean="0"/>
              <a:t> </a:t>
            </a:r>
            <a:endParaRPr lang="en-US" dirty="0"/>
          </a:p>
        </p:txBody>
      </p:sp>
      <p:sp>
        <p:nvSpPr>
          <p:cNvPr id="17" name="TextBox 16"/>
          <p:cNvSpPr txBox="1"/>
          <p:nvPr/>
        </p:nvSpPr>
        <p:spPr>
          <a:xfrm>
            <a:off x="228600" y="5377934"/>
            <a:ext cx="3042115" cy="369332"/>
          </a:xfrm>
          <a:prstGeom prst="rect">
            <a:avLst/>
          </a:prstGeom>
          <a:solidFill>
            <a:schemeClr val="accent5">
              <a:lumMod val="20000"/>
              <a:lumOff val="80000"/>
            </a:schemeClr>
          </a:solidFill>
        </p:spPr>
        <p:txBody>
          <a:bodyPr wrap="none" rtlCol="0">
            <a:spAutoFit/>
          </a:bodyPr>
          <a:lstStyle/>
          <a:p>
            <a:r>
              <a:rPr lang="en-US" dirty="0" smtClean="0"/>
              <a:t>What is the GPS antenna for?</a:t>
            </a:r>
            <a:endParaRPr lang="en-US" dirty="0"/>
          </a:p>
        </p:txBody>
      </p:sp>
    </p:spTree>
    <p:extLst>
      <p:ext uri="{BB962C8B-B14F-4D97-AF65-F5344CB8AC3E}">
        <p14:creationId xmlns:p14="http://schemas.microsoft.com/office/powerpoint/2010/main" val="2095100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153886"/>
            <a:ext cx="8991600" cy="3657600"/>
          </a:xfrm>
          <a:prstGeom prst="rect">
            <a:avLst/>
          </a:prstGeom>
        </p:spPr>
        <p:txBody>
          <a:bodyPr>
            <a:normAutofit fontScale="55000" lnSpcReduction="20000"/>
          </a:bodyPr>
          <a:lstStyle/>
          <a:p>
            <a:r>
              <a:rPr lang="en-US" sz="4500" dirty="0" smtClean="0"/>
              <a:t>Since cell-phones &amp; base-stations use low power transmitters so the same frequency can be re-used in non-adjacent cells</a:t>
            </a:r>
          </a:p>
          <a:p>
            <a:pPr lvl="1"/>
            <a:r>
              <a:rPr lang="en-US" sz="3200" dirty="0" smtClean="0"/>
              <a:t>Cells typically 1-2 miles apart in urban areas, by reducing power</a:t>
            </a:r>
          </a:p>
          <a:p>
            <a:pPr lvl="1"/>
            <a:r>
              <a:rPr lang="en-US" sz="3200" dirty="0" smtClean="0"/>
              <a:t>Max distance: tall mast,  flat terrain ~ 20miles, can reduce to 3miles</a:t>
            </a:r>
          </a:p>
          <a:p>
            <a:pPr lvl="1">
              <a:buNone/>
            </a:pPr>
            <a:r>
              <a:rPr lang="en-US" dirty="0" smtClean="0"/>
              <a:t>_</a:t>
            </a:r>
          </a:p>
          <a:p>
            <a:pPr lvl="0">
              <a:defRPr/>
            </a:pPr>
            <a:endParaRPr lang="en-US" sz="4500" dirty="0" smtClean="0"/>
          </a:p>
          <a:p>
            <a:pPr lvl="0">
              <a:defRPr/>
            </a:pPr>
            <a:r>
              <a:rPr lang="en-US" sz="4500" dirty="0" smtClean="0"/>
              <a:t>Single cell uses 1/7 of frequencies allocated to carrier, blue cells can re-use same frequencies since no overlap</a:t>
            </a:r>
          </a:p>
          <a:p>
            <a:pPr lvl="1">
              <a:defRPr/>
            </a:pPr>
            <a:r>
              <a:rPr lang="en-US" sz="3800" dirty="0" smtClean="0"/>
              <a:t>Cells reserve part of available bandwidth for emergency calls</a:t>
            </a:r>
          </a:p>
          <a:p>
            <a:pPr>
              <a:buNone/>
            </a:pPr>
            <a:endParaRPr lang="en-US" dirty="0" smtClean="0"/>
          </a:p>
          <a:p>
            <a:endParaRPr lang="en-US" dirty="0"/>
          </a:p>
        </p:txBody>
      </p:sp>
      <p:sp>
        <p:nvSpPr>
          <p:cNvPr id="60" name="Title 59"/>
          <p:cNvSpPr>
            <a:spLocks noGrp="1"/>
          </p:cNvSpPr>
          <p:nvPr>
            <p:ph type="title"/>
          </p:nvPr>
        </p:nvSpPr>
        <p:spPr>
          <a:xfrm>
            <a:off x="569387" y="0"/>
            <a:ext cx="8103570" cy="753033"/>
          </a:xfrm>
        </p:spPr>
        <p:txBody>
          <a:bodyPr>
            <a:normAutofit/>
          </a:bodyPr>
          <a:lstStyle/>
          <a:p>
            <a:r>
              <a:rPr lang="en-US" dirty="0" smtClean="0"/>
              <a:t>Architecture</a:t>
            </a:r>
            <a:endParaRPr lang="en-US" dirty="0"/>
          </a:p>
        </p:txBody>
      </p:sp>
      <p:grpSp>
        <p:nvGrpSpPr>
          <p:cNvPr id="27" name="Group 26"/>
          <p:cNvGrpSpPr/>
          <p:nvPr/>
        </p:nvGrpSpPr>
        <p:grpSpPr>
          <a:xfrm>
            <a:off x="6153896" y="4162877"/>
            <a:ext cx="2947984" cy="1981200"/>
            <a:chOff x="6929440" y="4343400"/>
            <a:chExt cx="2114544" cy="1600200"/>
          </a:xfrm>
        </p:grpSpPr>
        <p:sp>
          <p:nvSpPr>
            <p:cNvPr id="5" name="Hexagon 4"/>
            <p:cNvSpPr/>
            <p:nvPr/>
          </p:nvSpPr>
          <p:spPr>
            <a:xfrm>
              <a:off x="6929440" y="5076824"/>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Hexagon 5"/>
            <p:cNvSpPr/>
            <p:nvPr/>
          </p:nvSpPr>
          <p:spPr>
            <a:xfrm>
              <a:off x="7405688" y="4343400"/>
              <a:ext cx="603504" cy="457200"/>
            </a:xfrm>
            <a:prstGeom prst="hexagon">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Hexagon 6"/>
            <p:cNvSpPr/>
            <p:nvPr/>
          </p:nvSpPr>
          <p:spPr>
            <a:xfrm>
              <a:off x="7924800" y="4572000"/>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Hexagon 7"/>
            <p:cNvSpPr/>
            <p:nvPr/>
          </p:nvSpPr>
          <p:spPr>
            <a:xfrm>
              <a:off x="7405688" y="4800600"/>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Hexagon 8"/>
            <p:cNvSpPr/>
            <p:nvPr/>
          </p:nvSpPr>
          <p:spPr>
            <a:xfrm>
              <a:off x="7424736" y="5281616"/>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xagon 9"/>
            <p:cNvSpPr/>
            <p:nvPr/>
          </p:nvSpPr>
          <p:spPr>
            <a:xfrm>
              <a:off x="7924800" y="5486400"/>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Hexagon 10"/>
            <p:cNvSpPr/>
            <p:nvPr/>
          </p:nvSpPr>
          <p:spPr>
            <a:xfrm>
              <a:off x="8424864" y="4767264"/>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Hexagon 11"/>
            <p:cNvSpPr/>
            <p:nvPr/>
          </p:nvSpPr>
          <p:spPr>
            <a:xfrm>
              <a:off x="7924800" y="5029200"/>
              <a:ext cx="603504" cy="457200"/>
            </a:xfrm>
            <a:prstGeom prst="hexagon">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Hexagon 12"/>
            <p:cNvSpPr/>
            <p:nvPr/>
          </p:nvSpPr>
          <p:spPr>
            <a:xfrm>
              <a:off x="8440480" y="5246259"/>
              <a:ext cx="603504" cy="457200"/>
            </a:xfrm>
            <a:prstGeom prst="hexagon">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p:cNvGrpSpPr/>
          <p:nvPr/>
        </p:nvGrpSpPr>
        <p:grpSpPr>
          <a:xfrm flipH="1">
            <a:off x="7086600" y="4648200"/>
            <a:ext cx="119064" cy="304800"/>
            <a:chOff x="6108694" y="4876800"/>
            <a:chExt cx="406401" cy="2103120"/>
          </a:xfrm>
        </p:grpSpPr>
        <p:cxnSp>
          <p:nvCxnSpPr>
            <p:cNvPr id="15" name="Straight Connector 14"/>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222999" y="6400796"/>
              <a:ext cx="254004" cy="579124"/>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flipH="1">
            <a:off x="7162800" y="5257800"/>
            <a:ext cx="119064" cy="304800"/>
            <a:chOff x="6108694" y="4876800"/>
            <a:chExt cx="406401" cy="2103120"/>
          </a:xfrm>
        </p:grpSpPr>
        <p:cxnSp>
          <p:nvCxnSpPr>
            <p:cNvPr id="29" name="Straight Connector 28"/>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p:cNvGrpSpPr/>
          <p:nvPr/>
        </p:nvGrpSpPr>
        <p:grpSpPr>
          <a:xfrm flipH="1">
            <a:off x="6400800" y="4953000"/>
            <a:ext cx="119064" cy="304800"/>
            <a:chOff x="6108694" y="4876800"/>
            <a:chExt cx="406401" cy="2103120"/>
          </a:xfrm>
        </p:grpSpPr>
        <p:cxnSp>
          <p:nvCxnSpPr>
            <p:cNvPr id="33" name="Straight Connector 32"/>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p:cNvGrpSpPr/>
          <p:nvPr/>
        </p:nvGrpSpPr>
        <p:grpSpPr>
          <a:xfrm flipH="1">
            <a:off x="7162800" y="3962400"/>
            <a:ext cx="119064" cy="304800"/>
            <a:chOff x="6108694" y="4876800"/>
            <a:chExt cx="406401" cy="2103120"/>
          </a:xfrm>
        </p:grpSpPr>
        <p:cxnSp>
          <p:nvCxnSpPr>
            <p:cNvPr id="37" name="Straight Connector 36"/>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p:nvGrpSpPr>
        <p:grpSpPr>
          <a:xfrm flipH="1">
            <a:off x="7848600" y="4953000"/>
            <a:ext cx="119064" cy="304800"/>
            <a:chOff x="6108694" y="4876800"/>
            <a:chExt cx="406401" cy="2103120"/>
          </a:xfrm>
        </p:grpSpPr>
        <p:cxnSp>
          <p:nvCxnSpPr>
            <p:cNvPr id="41" name="Straight Connector 40"/>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p:cNvGrpSpPr/>
          <p:nvPr/>
        </p:nvGrpSpPr>
        <p:grpSpPr>
          <a:xfrm flipH="1">
            <a:off x="7772400" y="4343400"/>
            <a:ext cx="119064" cy="304800"/>
            <a:chOff x="6108694" y="4876800"/>
            <a:chExt cx="406401" cy="2103120"/>
          </a:xfrm>
        </p:grpSpPr>
        <p:cxnSp>
          <p:nvCxnSpPr>
            <p:cNvPr id="45" name="Straight Connector 44"/>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p:cNvGrpSpPr/>
          <p:nvPr/>
        </p:nvGrpSpPr>
        <p:grpSpPr>
          <a:xfrm flipH="1">
            <a:off x="7848600" y="5562600"/>
            <a:ext cx="119064" cy="304800"/>
            <a:chOff x="6108694" y="4876800"/>
            <a:chExt cx="406401" cy="2103120"/>
          </a:xfrm>
        </p:grpSpPr>
        <p:cxnSp>
          <p:nvCxnSpPr>
            <p:cNvPr id="49" name="Straight Connector 48"/>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Rectangle 50"/>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p:cNvGrpSpPr/>
          <p:nvPr/>
        </p:nvGrpSpPr>
        <p:grpSpPr>
          <a:xfrm flipH="1">
            <a:off x="8534400" y="4648200"/>
            <a:ext cx="119064" cy="304800"/>
            <a:chOff x="6108694" y="4876800"/>
            <a:chExt cx="406401" cy="2103120"/>
          </a:xfrm>
        </p:grpSpPr>
        <p:cxnSp>
          <p:nvCxnSpPr>
            <p:cNvPr id="53" name="Straight Connector 52"/>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p:cNvGrpSpPr/>
          <p:nvPr/>
        </p:nvGrpSpPr>
        <p:grpSpPr>
          <a:xfrm flipH="1">
            <a:off x="8534400" y="5181600"/>
            <a:ext cx="119064" cy="304800"/>
            <a:chOff x="6108694" y="4876800"/>
            <a:chExt cx="406401" cy="2103120"/>
          </a:xfrm>
        </p:grpSpPr>
        <p:cxnSp>
          <p:nvCxnSpPr>
            <p:cNvPr id="57" name="Straight Connector 56"/>
            <p:cNvCxnSpPr/>
            <p:nvPr/>
          </p:nvCxnSpPr>
          <p:spPr>
            <a:xfrm rot="5400000">
              <a:off x="5524498" y="5676901"/>
              <a:ext cx="160020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0800000" flipH="1">
              <a:off x="6108694" y="4876800"/>
              <a:ext cx="4064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6223000" y="6400798"/>
              <a:ext cx="254004" cy="579122"/>
            </a:xfrm>
            <a:prstGeom prst="rect">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Content Placeholder 2"/>
          <p:cNvSpPr txBox="1">
            <a:spLocks/>
          </p:cNvSpPr>
          <p:nvPr/>
        </p:nvSpPr>
        <p:spPr>
          <a:xfrm>
            <a:off x="0" y="4343400"/>
            <a:ext cx="6705600" cy="2133600"/>
          </a:xfrm>
          <a:prstGeom prst="rect">
            <a:avLst/>
          </a:prstGeom>
        </p:spPr>
        <p:txBody>
          <a:bodyPr vert="horz" lIns="91440" tIns="45720" rIns="91440" bIns="45720" rtlCol="0">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Tower cost with permits, construction  etc. $150-800K, 9mos – 3years (with permits), but many providers can use a single tower so costs can</a:t>
            </a:r>
            <a:r>
              <a:rPr kumimoji="0" lang="en-US" sz="3200" b="0" i="0" u="none" strike="noStrike" kern="1200" cap="none" spc="0" normalizeH="0" noProof="0" dirty="0" smtClean="0">
                <a:ln>
                  <a:noFill/>
                </a:ln>
                <a:solidFill>
                  <a:schemeClr val="tx1"/>
                </a:solidFill>
                <a:effectLst/>
                <a:uLnTx/>
                <a:uFillTx/>
                <a:latin typeface="+mn-lt"/>
                <a:ea typeface="+mn-ea"/>
                <a:cs typeface="+mn-cs"/>
              </a:rPr>
              <a:t> be lower</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2" name="TextBox 61"/>
          <p:cNvSpPr txBox="1"/>
          <p:nvPr/>
        </p:nvSpPr>
        <p:spPr>
          <a:xfrm>
            <a:off x="601285" y="2550782"/>
            <a:ext cx="7013843" cy="400110"/>
          </a:xfrm>
          <a:prstGeom prst="rect">
            <a:avLst/>
          </a:prstGeom>
          <a:solidFill>
            <a:schemeClr val="accent5">
              <a:lumMod val="20000"/>
              <a:lumOff val="80000"/>
            </a:schemeClr>
          </a:solidFill>
        </p:spPr>
        <p:txBody>
          <a:bodyPr wrap="none" rtlCol="0">
            <a:spAutoFit/>
          </a:bodyPr>
          <a:lstStyle/>
          <a:p>
            <a:r>
              <a:rPr lang="en-US" sz="2000" dirty="0" smtClean="0"/>
              <a:t>What are benefits of low frequencies (e.g. 850MHz </a:t>
            </a:r>
            <a:r>
              <a:rPr lang="en-US" sz="2000" dirty="0" err="1" smtClean="0"/>
              <a:t>vs</a:t>
            </a:r>
            <a:r>
              <a:rPr lang="en-US" sz="2000" dirty="0" smtClean="0"/>
              <a:t> 1800MHz)?</a:t>
            </a:r>
            <a:endParaRPr lang="en-US" sz="2000" dirty="0"/>
          </a:p>
        </p:txBody>
      </p:sp>
    </p:spTree>
    <p:extLst>
      <p:ext uri="{BB962C8B-B14F-4D97-AF65-F5344CB8AC3E}">
        <p14:creationId xmlns:p14="http://schemas.microsoft.com/office/powerpoint/2010/main" val="801328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5316" y="990600"/>
            <a:ext cx="9144000" cy="4571999"/>
          </a:xfrm>
          <a:prstGeom prst="rect">
            <a:avLst/>
          </a:prstGeom>
        </p:spPr>
        <p:txBody>
          <a:bodyPr>
            <a:normAutofit fontScale="92500" lnSpcReduction="10000"/>
          </a:bodyPr>
          <a:lstStyle/>
          <a:p>
            <a:r>
              <a:rPr lang="en-US" dirty="0" err="1" smtClean="0"/>
              <a:t>OpenBTS</a:t>
            </a:r>
            <a:r>
              <a:rPr lang="en-US" dirty="0" smtClean="0"/>
              <a:t> = open-source Unix application that presents a GSM air interface to standard GSM (G2) handset </a:t>
            </a:r>
          </a:p>
          <a:p>
            <a:pPr lvl="1"/>
            <a:r>
              <a:rPr lang="en-US" dirty="0" smtClean="0"/>
              <a:t>uses the Asterisk</a:t>
            </a:r>
            <a:r>
              <a:rPr lang="en-US" baseline="30000" dirty="0" smtClean="0"/>
              <a:t>®</a:t>
            </a:r>
            <a:r>
              <a:rPr lang="en-US" dirty="0" smtClean="0"/>
              <a:t> software PBX to connect calls. </a:t>
            </a:r>
          </a:p>
          <a:p>
            <a:r>
              <a:rPr lang="en-US" dirty="0" smtClean="0"/>
              <a:t>The combination of the ubiquitous GSM air interface with VoIP backhaul could form the basis of a new type of cellular network that could be deployed and operated at substantially lower cost than existing technologies in </a:t>
            </a:r>
            <a:r>
              <a:rPr lang="en-US" dirty="0" err="1" smtClean="0"/>
              <a:t>greenfields</a:t>
            </a:r>
            <a:r>
              <a:rPr lang="en-US" dirty="0" smtClean="0"/>
              <a:t> in the developing world. </a:t>
            </a:r>
          </a:p>
          <a:p>
            <a:pPr lvl="1"/>
            <a:r>
              <a:rPr lang="en-US" dirty="0" smtClean="0"/>
              <a:t>installed and operated at about 1/10 the cost of current technologies, </a:t>
            </a:r>
          </a:p>
          <a:p>
            <a:pPr lvl="1"/>
            <a:r>
              <a:rPr lang="en-US" dirty="0" smtClean="0"/>
              <a:t>compatible with most of the </a:t>
            </a:r>
            <a:br>
              <a:rPr lang="en-US" dirty="0" smtClean="0"/>
            </a:br>
            <a:r>
              <a:rPr lang="en-US" dirty="0" smtClean="0"/>
              <a:t>handsets that are already in </a:t>
            </a:r>
            <a:br>
              <a:rPr lang="en-US" dirty="0" smtClean="0"/>
            </a:br>
            <a:r>
              <a:rPr lang="en-US" dirty="0" smtClean="0"/>
              <a:t>the market. </a:t>
            </a:r>
          </a:p>
          <a:p>
            <a:pPr lvl="1"/>
            <a:r>
              <a:rPr lang="en-US" dirty="0" smtClean="0"/>
              <a:t>Range depends on antenna</a:t>
            </a:r>
            <a:endParaRPr lang="en-US" dirty="0"/>
          </a:p>
        </p:txBody>
      </p:sp>
      <p:sp>
        <p:nvSpPr>
          <p:cNvPr id="3" name="Title 2"/>
          <p:cNvSpPr>
            <a:spLocks noGrp="1"/>
          </p:cNvSpPr>
          <p:nvPr>
            <p:ph type="title"/>
          </p:nvPr>
        </p:nvSpPr>
        <p:spPr/>
        <p:txBody>
          <a:bodyPr>
            <a:normAutofit/>
          </a:bodyPr>
          <a:lstStyle/>
          <a:p>
            <a:r>
              <a:rPr lang="en-US" dirty="0" smtClean="0"/>
              <a:t>Cheaper</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4419600" y="4572000"/>
            <a:ext cx="3048000" cy="2286000"/>
          </a:xfrm>
          <a:prstGeom prst="rect">
            <a:avLst/>
          </a:prstGeom>
          <a:noFill/>
          <a:ln w="9525">
            <a:noFill/>
            <a:miter lim="800000"/>
            <a:headEnd/>
            <a:tailEnd/>
          </a:ln>
        </p:spPr>
      </p:pic>
      <p:sp>
        <p:nvSpPr>
          <p:cNvPr id="5" name="TextBox 4"/>
          <p:cNvSpPr txBox="1"/>
          <p:nvPr/>
        </p:nvSpPr>
        <p:spPr>
          <a:xfrm>
            <a:off x="4495800" y="6396335"/>
            <a:ext cx="2590800" cy="461665"/>
          </a:xfrm>
          <a:prstGeom prst="rect">
            <a:avLst/>
          </a:prstGeom>
          <a:noFill/>
        </p:spPr>
        <p:txBody>
          <a:bodyPr wrap="square" rtlCol="0">
            <a:spAutoFit/>
          </a:bodyPr>
          <a:lstStyle/>
          <a:p>
            <a:r>
              <a:rPr lang="en-US" sz="2400" dirty="0" smtClean="0">
                <a:solidFill>
                  <a:schemeClr val="bg1"/>
                </a:solidFill>
              </a:rPr>
              <a:t>Few km. range</a:t>
            </a:r>
            <a:endParaRPr lang="en-US" sz="2400" dirty="0">
              <a:solidFill>
                <a:schemeClr val="bg1"/>
              </a:solidFill>
            </a:endParaRPr>
          </a:p>
        </p:txBody>
      </p:sp>
      <p:pic>
        <p:nvPicPr>
          <p:cNvPr id="1027" name="Picture 3"/>
          <p:cNvPicPr>
            <a:picLocks noChangeAspect="1" noChangeArrowheads="1"/>
          </p:cNvPicPr>
          <p:nvPr/>
        </p:nvPicPr>
        <p:blipFill>
          <a:blip r:embed="rId3" cstate="print"/>
          <a:srcRect/>
          <a:stretch>
            <a:fillRect/>
          </a:stretch>
        </p:blipFill>
        <p:spPr bwMode="auto">
          <a:xfrm>
            <a:off x="7541669" y="4495800"/>
            <a:ext cx="1602331" cy="2362200"/>
          </a:xfrm>
          <a:prstGeom prst="rect">
            <a:avLst/>
          </a:prstGeom>
          <a:noFill/>
          <a:ln w="9525">
            <a:noFill/>
            <a:miter lim="800000"/>
            <a:headEnd/>
            <a:tailEnd/>
          </a:ln>
        </p:spPr>
      </p:pic>
      <p:sp>
        <p:nvSpPr>
          <p:cNvPr id="7" name="TextBox 6"/>
          <p:cNvSpPr txBox="1"/>
          <p:nvPr/>
        </p:nvSpPr>
        <p:spPr>
          <a:xfrm>
            <a:off x="7543800" y="4495800"/>
            <a:ext cx="1371600" cy="461665"/>
          </a:xfrm>
          <a:prstGeom prst="rect">
            <a:avLst/>
          </a:prstGeom>
          <a:noFill/>
        </p:spPr>
        <p:txBody>
          <a:bodyPr wrap="square" rtlCol="0">
            <a:spAutoFit/>
          </a:bodyPr>
          <a:lstStyle/>
          <a:p>
            <a:r>
              <a:rPr lang="en-US" sz="2400" dirty="0" smtClean="0">
                <a:solidFill>
                  <a:schemeClr val="bg1"/>
                </a:solidFill>
              </a:rPr>
              <a:t>Desert</a:t>
            </a:r>
            <a:endParaRPr lang="en-US" sz="2400" dirty="0">
              <a:solidFill>
                <a:schemeClr val="bg1"/>
              </a:solidFill>
            </a:endParaRPr>
          </a:p>
        </p:txBody>
      </p:sp>
      <p:sp>
        <p:nvSpPr>
          <p:cNvPr id="8" name="TextBox 7"/>
          <p:cNvSpPr txBox="1"/>
          <p:nvPr/>
        </p:nvSpPr>
        <p:spPr>
          <a:xfrm>
            <a:off x="0" y="5715000"/>
            <a:ext cx="4278031" cy="461665"/>
          </a:xfrm>
          <a:prstGeom prst="rect">
            <a:avLst/>
          </a:prstGeom>
          <a:noFill/>
        </p:spPr>
        <p:txBody>
          <a:bodyPr wrap="none" rtlCol="0">
            <a:spAutoFit/>
          </a:bodyPr>
          <a:lstStyle/>
          <a:p>
            <a:r>
              <a:rPr lang="en-US" sz="2400" dirty="0" smtClean="0">
                <a:hlinkClick r:id="rId4"/>
              </a:rPr>
              <a:t>http://openbts.sourceforge.net/</a:t>
            </a:r>
            <a:r>
              <a:rPr lang="en-US" sz="2400" dirty="0" smtClean="0"/>
              <a:t> </a:t>
            </a:r>
            <a:endParaRPr lang="en-US" sz="2400" dirty="0"/>
          </a:p>
        </p:txBody>
      </p:sp>
    </p:spTree>
    <p:extLst>
      <p:ext uri="{BB962C8B-B14F-4D97-AF65-F5344CB8AC3E}">
        <p14:creationId xmlns:p14="http://schemas.microsoft.com/office/powerpoint/2010/main" val="1722306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Portable tower</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5638801" y="4327689"/>
            <a:ext cx="3505200" cy="2206461"/>
          </a:xfrm>
          <a:prstGeom prst="rect">
            <a:avLst/>
          </a:prstGeom>
          <a:noFill/>
          <a:ln w="9525">
            <a:noFill/>
            <a:miter lim="800000"/>
            <a:headEnd/>
            <a:tailEnd/>
          </a:ln>
        </p:spPr>
      </p:pic>
      <p:sp>
        <p:nvSpPr>
          <p:cNvPr id="6" name="TextBox 5"/>
          <p:cNvSpPr txBox="1"/>
          <p:nvPr/>
        </p:nvSpPr>
        <p:spPr>
          <a:xfrm>
            <a:off x="228600" y="5181600"/>
            <a:ext cx="3868303" cy="830997"/>
          </a:xfrm>
          <a:prstGeom prst="rect">
            <a:avLst/>
          </a:prstGeom>
          <a:solidFill>
            <a:schemeClr val="accent1">
              <a:lumMod val="40000"/>
              <a:lumOff val="60000"/>
            </a:schemeClr>
          </a:solidFill>
        </p:spPr>
        <p:txBody>
          <a:bodyPr wrap="none" rtlCol="0">
            <a:spAutoFit/>
          </a:bodyPr>
          <a:lstStyle/>
          <a:p>
            <a:r>
              <a:rPr lang="en-US" sz="2400" dirty="0" smtClean="0"/>
              <a:t>How to prevent others using?</a:t>
            </a:r>
          </a:p>
          <a:p>
            <a:endParaRPr lang="en-US" sz="2400" dirty="0"/>
          </a:p>
        </p:txBody>
      </p:sp>
      <p:sp>
        <p:nvSpPr>
          <p:cNvPr id="2" name="Content Placeholder 1"/>
          <p:cNvSpPr>
            <a:spLocks noGrp="1"/>
          </p:cNvSpPr>
          <p:nvPr>
            <p:ph idx="4294967295"/>
          </p:nvPr>
        </p:nvSpPr>
        <p:spPr>
          <a:xfrm>
            <a:off x="0" y="1371600"/>
            <a:ext cx="9144000" cy="4572000"/>
          </a:xfrm>
          <a:prstGeom prst="rect">
            <a:avLst/>
          </a:prstGeom>
        </p:spPr>
        <p:txBody>
          <a:bodyPr>
            <a:normAutofit/>
          </a:bodyPr>
          <a:lstStyle/>
          <a:p>
            <a:pPr marL="342900" indent="-342900">
              <a:buFont typeface="Arial" panose="020B0604020202020204" pitchFamily="34" charset="0"/>
              <a:buChar char="•"/>
            </a:pPr>
            <a:r>
              <a:rPr lang="en-US" dirty="0" smtClean="0"/>
              <a:t>AT&amp;T starts selling 'cell tower in a suitcase', see </a:t>
            </a:r>
            <a:r>
              <a:rPr lang="en-US" dirty="0" smtClean="0">
                <a:hlinkClick r:id="rId3"/>
              </a:rPr>
              <a:t>http://www.rdmag.com/New-To-Market/2011/04/Communications-AT-T-starts-selling-cell-tower-in-a-suitcase/</a:t>
            </a:r>
            <a:r>
              <a:rPr lang="en-US" dirty="0" smtClean="0"/>
              <a:t>, April 25, 2011.</a:t>
            </a:r>
          </a:p>
          <a:p>
            <a:pPr marL="342900" indent="-342900">
              <a:buFont typeface="Arial" panose="020B0604020202020204" pitchFamily="34" charset="0"/>
              <a:buChar char="•"/>
            </a:pPr>
            <a:r>
              <a:rPr lang="en-US" dirty="0" smtClean="0"/>
              <a:t>Up to 14 simultaneous calls, $15K-45K, half mile coverage, for remote or disaster regions, can be truck mounted, needs outside power such as a generator to work</a:t>
            </a:r>
          </a:p>
          <a:p>
            <a:pPr marL="342900" indent="-342900">
              <a:buFont typeface="Arial" panose="020B0604020202020204" pitchFamily="34" charset="0"/>
              <a:buChar char="•"/>
            </a:pPr>
            <a:r>
              <a:rPr lang="en-US" dirty="0" smtClean="0"/>
              <a:t>For emergencies, e.g. truck mounted</a:t>
            </a:r>
          </a:p>
        </p:txBody>
      </p:sp>
    </p:spTree>
    <p:extLst>
      <p:ext uri="{BB962C8B-B14F-4D97-AF65-F5344CB8AC3E}">
        <p14:creationId xmlns:p14="http://schemas.microsoft.com/office/powerpoint/2010/main" val="3504690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0" y="1169582"/>
            <a:ext cx="9144000" cy="1752600"/>
          </a:xfrm>
          <a:prstGeom prst="rect">
            <a:avLst/>
          </a:prstGeom>
        </p:spPr>
        <p:txBody>
          <a:bodyPr/>
          <a:lstStyle/>
          <a:p>
            <a:pPr lvl="0"/>
            <a:r>
              <a:rPr lang="en-US" dirty="0" smtClean="0"/>
              <a:t>Each carrier in each city runs a </a:t>
            </a:r>
            <a:r>
              <a:rPr lang="en-US" b="1" dirty="0" smtClean="0"/>
              <a:t>Mobile Telephone Switching Office </a:t>
            </a:r>
            <a:r>
              <a:rPr lang="en-US" dirty="0" smtClean="0"/>
              <a:t>(MTSO) that controls Base Stations and handles phone connections</a:t>
            </a:r>
          </a:p>
          <a:p>
            <a:endParaRPr lang="en-US" dirty="0"/>
          </a:p>
        </p:txBody>
      </p:sp>
      <p:sp>
        <p:nvSpPr>
          <p:cNvPr id="3" name="Title 2"/>
          <p:cNvSpPr>
            <a:spLocks noGrp="1"/>
          </p:cNvSpPr>
          <p:nvPr>
            <p:ph type="title"/>
          </p:nvPr>
        </p:nvSpPr>
        <p:spPr/>
        <p:txBody>
          <a:bodyPr>
            <a:normAutofit/>
          </a:bodyPr>
          <a:lstStyle/>
          <a:p>
            <a:r>
              <a:rPr lang="en-US" dirty="0" smtClean="0"/>
              <a:t>How they work</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438400" y="2209800"/>
            <a:ext cx="3781425" cy="3819525"/>
          </a:xfrm>
          <a:prstGeom prst="rect">
            <a:avLst/>
          </a:prstGeom>
          <a:noFill/>
          <a:ln w="9525">
            <a:noFill/>
            <a:miter lim="800000"/>
            <a:headEnd/>
            <a:tailEnd/>
          </a:ln>
        </p:spPr>
      </p:pic>
      <p:sp>
        <p:nvSpPr>
          <p:cNvPr id="5" name="Rectangle 4"/>
          <p:cNvSpPr/>
          <p:nvPr/>
        </p:nvSpPr>
        <p:spPr>
          <a:xfrm>
            <a:off x="2514600" y="2209800"/>
            <a:ext cx="20574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srcRect/>
          <a:stretch>
            <a:fillRect/>
          </a:stretch>
        </p:blipFill>
        <p:spPr bwMode="auto">
          <a:xfrm>
            <a:off x="1828800" y="2362200"/>
            <a:ext cx="1009650" cy="714832"/>
          </a:xfrm>
          <a:prstGeom prst="rect">
            <a:avLst/>
          </a:prstGeom>
          <a:noFill/>
          <a:ln w="9525">
            <a:noFill/>
            <a:miter lim="800000"/>
            <a:headEnd/>
            <a:tailEnd/>
          </a:ln>
        </p:spPr>
      </p:pic>
      <p:pic>
        <p:nvPicPr>
          <p:cNvPr id="7" name="Picture 3"/>
          <p:cNvPicPr>
            <a:picLocks noChangeAspect="1" noChangeArrowheads="1"/>
          </p:cNvPicPr>
          <p:nvPr/>
        </p:nvPicPr>
        <p:blipFill>
          <a:blip r:embed="rId3" cstate="print"/>
          <a:srcRect/>
          <a:stretch>
            <a:fillRect/>
          </a:stretch>
        </p:blipFill>
        <p:spPr bwMode="auto">
          <a:xfrm>
            <a:off x="6172200" y="4114800"/>
            <a:ext cx="1009650" cy="714832"/>
          </a:xfrm>
          <a:prstGeom prst="rect">
            <a:avLst/>
          </a:prstGeom>
          <a:noFill/>
          <a:ln w="9525">
            <a:noFill/>
            <a:miter lim="800000"/>
            <a:headEnd/>
            <a:tailEnd/>
          </a:ln>
        </p:spPr>
      </p:pic>
      <p:pic>
        <p:nvPicPr>
          <p:cNvPr id="8" name="Picture 3"/>
          <p:cNvPicPr>
            <a:picLocks noChangeAspect="1" noChangeArrowheads="1"/>
          </p:cNvPicPr>
          <p:nvPr/>
        </p:nvPicPr>
        <p:blipFill>
          <a:blip r:embed="rId3" cstate="print"/>
          <a:srcRect/>
          <a:stretch>
            <a:fillRect/>
          </a:stretch>
        </p:blipFill>
        <p:spPr bwMode="auto">
          <a:xfrm>
            <a:off x="5489944" y="2898597"/>
            <a:ext cx="1009650" cy="714832"/>
          </a:xfrm>
          <a:prstGeom prst="rect">
            <a:avLst/>
          </a:prstGeom>
          <a:noFill/>
          <a:ln w="9525">
            <a:noFill/>
            <a:miter lim="800000"/>
            <a:headEnd/>
            <a:tailEnd/>
          </a:ln>
        </p:spPr>
      </p:pic>
      <p:sp>
        <p:nvSpPr>
          <p:cNvPr id="9" name="TextBox 8"/>
          <p:cNvSpPr txBox="1"/>
          <p:nvPr/>
        </p:nvSpPr>
        <p:spPr>
          <a:xfrm>
            <a:off x="4419600" y="2743200"/>
            <a:ext cx="941412" cy="461665"/>
          </a:xfrm>
          <a:prstGeom prst="rect">
            <a:avLst/>
          </a:prstGeom>
          <a:noFill/>
        </p:spPr>
        <p:txBody>
          <a:bodyPr wrap="none" rtlCol="0">
            <a:spAutoFit/>
          </a:bodyPr>
          <a:lstStyle/>
          <a:p>
            <a:r>
              <a:rPr lang="en-US" sz="2400" dirty="0" smtClean="0"/>
              <a:t>MTSO</a:t>
            </a:r>
            <a:endParaRPr lang="en-US" sz="2400" dirty="0"/>
          </a:p>
        </p:txBody>
      </p:sp>
      <p:sp>
        <p:nvSpPr>
          <p:cNvPr id="10" name="TextBox 9"/>
          <p:cNvSpPr txBox="1"/>
          <p:nvPr/>
        </p:nvSpPr>
        <p:spPr>
          <a:xfrm>
            <a:off x="4800600" y="2895600"/>
            <a:ext cx="184731" cy="369332"/>
          </a:xfrm>
          <a:prstGeom prst="rect">
            <a:avLst/>
          </a:prstGeom>
          <a:noFill/>
        </p:spPr>
        <p:txBody>
          <a:bodyPr wrap="none" rtlCol="0">
            <a:spAutoFit/>
          </a:bodyPr>
          <a:lstStyle/>
          <a:p>
            <a:endParaRPr lang="en-US" dirty="0"/>
          </a:p>
        </p:txBody>
      </p:sp>
      <p:sp>
        <p:nvSpPr>
          <p:cNvPr id="11" name="TextBox 10"/>
          <p:cNvSpPr txBox="1"/>
          <p:nvPr/>
        </p:nvSpPr>
        <p:spPr>
          <a:xfrm>
            <a:off x="3657600" y="5638800"/>
            <a:ext cx="713978" cy="461665"/>
          </a:xfrm>
          <a:prstGeom prst="rect">
            <a:avLst/>
          </a:prstGeom>
          <a:noFill/>
        </p:spPr>
        <p:txBody>
          <a:bodyPr wrap="none" rtlCol="0">
            <a:spAutoFit/>
          </a:bodyPr>
          <a:lstStyle/>
          <a:p>
            <a:r>
              <a:rPr lang="en-US" sz="2400" dirty="0" smtClean="0"/>
              <a:t>BDA</a:t>
            </a:r>
            <a:endParaRPr lang="en-US" sz="2400" dirty="0"/>
          </a:p>
        </p:txBody>
      </p:sp>
    </p:spTree>
    <p:extLst>
      <p:ext uri="{BB962C8B-B14F-4D97-AF65-F5344CB8AC3E}">
        <p14:creationId xmlns:p14="http://schemas.microsoft.com/office/powerpoint/2010/main" val="900542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9762"/>
          </a:xfrm>
        </p:spPr>
        <p:txBody>
          <a:bodyPr>
            <a:normAutofit/>
          </a:bodyPr>
          <a:lstStyle/>
          <a:p>
            <a:r>
              <a:rPr lang="en-US" dirty="0" smtClean="0"/>
              <a:t>Connecting</a:t>
            </a:r>
            <a:endParaRPr lang="en-US" dirty="0"/>
          </a:p>
        </p:txBody>
      </p:sp>
      <p:sp>
        <p:nvSpPr>
          <p:cNvPr id="3" name="Content Placeholder 2"/>
          <p:cNvSpPr>
            <a:spLocks noGrp="1"/>
          </p:cNvSpPr>
          <p:nvPr>
            <p:ph idx="4294967295"/>
          </p:nvPr>
        </p:nvSpPr>
        <p:spPr>
          <a:xfrm>
            <a:off x="-10633" y="1143000"/>
            <a:ext cx="9144000" cy="5592763"/>
          </a:xfrm>
          <a:prstGeom prst="rect">
            <a:avLst/>
          </a:prstGeom>
        </p:spPr>
        <p:txBody>
          <a:bodyPr>
            <a:normAutofit/>
          </a:bodyPr>
          <a:lstStyle/>
          <a:p>
            <a:pPr marL="342900" indent="-342900">
              <a:buFont typeface="Arial" panose="020B0604020202020204" pitchFamily="34" charset="0"/>
              <a:buChar char="•"/>
            </a:pPr>
            <a:r>
              <a:rPr lang="en-US" dirty="0" smtClean="0"/>
              <a:t>At power-on phone listens on the </a:t>
            </a:r>
            <a:r>
              <a:rPr lang="en-US" b="1" dirty="0" smtClean="0"/>
              <a:t>control channel </a:t>
            </a:r>
            <a:r>
              <a:rPr lang="en-US" dirty="0" smtClean="0"/>
              <a:t>for </a:t>
            </a:r>
            <a:r>
              <a:rPr lang="en-US" b="1" dirty="0" smtClean="0"/>
              <a:t>SID</a:t>
            </a:r>
            <a:r>
              <a:rPr lang="en-US" dirty="0" smtClean="0"/>
              <a:t> (5 digit number unique to each carrier)</a:t>
            </a:r>
          </a:p>
          <a:p>
            <a:pPr marL="342900" indent="-342900">
              <a:buFont typeface="Arial" panose="020B0604020202020204" pitchFamily="34" charset="0"/>
              <a:buChar char="•"/>
            </a:pPr>
            <a:r>
              <a:rPr lang="en-US" dirty="0" smtClean="0"/>
              <a:t>Phone compares with SID in phone, transmits a </a:t>
            </a:r>
            <a:r>
              <a:rPr lang="en-US" b="1" dirty="0" smtClean="0"/>
              <a:t>registration request </a:t>
            </a:r>
            <a:r>
              <a:rPr lang="en-US" dirty="0" smtClean="0"/>
              <a:t>to MTSO which tracks phone location in a database</a:t>
            </a:r>
          </a:p>
          <a:p>
            <a:pPr marL="342900" indent="-342900">
              <a:buFont typeface="Arial" panose="020B0604020202020204" pitchFamily="34" charset="0"/>
              <a:buChar char="•"/>
            </a:pPr>
            <a:r>
              <a:rPr lang="en-US" dirty="0" smtClean="0"/>
              <a:t>When MTSO gets calls looks in database to see which cell phone is in.</a:t>
            </a:r>
          </a:p>
          <a:p>
            <a:pPr marL="342900" indent="-342900">
              <a:buFont typeface="Arial" panose="020B0604020202020204" pitchFamily="34" charset="0"/>
              <a:buChar char="•"/>
            </a:pPr>
            <a:r>
              <a:rPr lang="en-US" dirty="0" smtClean="0"/>
              <a:t>MTSO </a:t>
            </a:r>
            <a:r>
              <a:rPr lang="en-US" b="1" dirty="0" smtClean="0"/>
              <a:t>picks frequency pair </a:t>
            </a:r>
            <a:r>
              <a:rPr lang="en-US" dirty="0" smtClean="0"/>
              <a:t>&amp; tells phone and base station over control channel</a:t>
            </a:r>
          </a:p>
          <a:p>
            <a:pPr marL="342900" indent="-342900">
              <a:buFont typeface="Arial" panose="020B0604020202020204" pitchFamily="34" charset="0"/>
              <a:buChar char="•"/>
            </a:pPr>
            <a:r>
              <a:rPr lang="en-US" dirty="0" smtClean="0"/>
              <a:t>Base station &amp; phone connect up on  freq pair</a:t>
            </a:r>
          </a:p>
        </p:txBody>
      </p:sp>
    </p:spTree>
    <p:extLst>
      <p:ext uri="{BB962C8B-B14F-4D97-AF65-F5344CB8AC3E}">
        <p14:creationId xmlns:p14="http://schemas.microsoft.com/office/powerpoint/2010/main" val="24540113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2143</Words>
  <Application>Microsoft Office PowerPoint</Application>
  <PresentationFormat>On-screen Show (4:3)</PresentationFormat>
  <Paragraphs>241</Paragraphs>
  <Slides>32</Slides>
  <Notes>7</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Blank</vt:lpstr>
      <vt:lpstr>Mobility:</vt:lpstr>
      <vt:lpstr>Overview</vt:lpstr>
      <vt:lpstr>Excludes</vt:lpstr>
      <vt:lpstr>Base Stations</vt:lpstr>
      <vt:lpstr>Architecture</vt:lpstr>
      <vt:lpstr>Cheaper</vt:lpstr>
      <vt:lpstr>Portable tower</vt:lpstr>
      <vt:lpstr>How they work</vt:lpstr>
      <vt:lpstr>Connecting</vt:lpstr>
      <vt:lpstr>Moving from Cell to Cell</vt:lpstr>
      <vt:lpstr>PowerPoint Presentation</vt:lpstr>
      <vt:lpstr>PowerPoint Presentation</vt:lpstr>
      <vt:lpstr>PowerPoint Presentation</vt:lpstr>
      <vt:lpstr>PowerPoint Presentation</vt:lpstr>
      <vt:lpstr>PowerPoint Presentation</vt:lpstr>
      <vt:lpstr>PowerPoint Presentation</vt:lpstr>
      <vt:lpstr>Analog phones (1st gen) </vt:lpstr>
      <vt:lpstr>Digital 2G technology</vt:lpstr>
      <vt:lpstr>Global System for Mobile communications (GSM)</vt:lpstr>
      <vt:lpstr>3G (Third Generation)</vt:lpstr>
      <vt:lpstr>4G</vt:lpstr>
      <vt:lpstr>LTE</vt:lpstr>
      <vt:lpstr>Inside a simple Digital cell phone</vt:lpstr>
      <vt:lpstr>Phone power</vt:lpstr>
      <vt:lpstr>Coverage and bars etc.</vt:lpstr>
      <vt:lpstr>Growth</vt:lpstr>
      <vt:lpstr>Concerns - handset</vt:lpstr>
      <vt:lpstr>Concerns - tower</vt:lpstr>
      <vt:lpstr>Some Benefits</vt:lpstr>
      <vt:lpstr>Directions</vt:lpstr>
      <vt:lpstr>PowerPoint Presentation</vt:lpstr>
      <vt:lpstr>Blank divider page   INSERT PREFERRED IMAGE AS BACKGROUND – INSTRUCTIONS: 1: Click “Insert” from menu and choose “Picture” to select image 2: Once image is inserted, right-click image and choose ‘Send to Back’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2012-06-11T23:48:53Z</dcterms:created>
  <dcterms:modified xsi:type="dcterms:W3CDTF">2014-11-17T19:58:30Z</dcterms:modified>
</cp:coreProperties>
</file>