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0" r:id="rId2"/>
    <p:sldMasterId id="2147483672" r:id="rId3"/>
    <p:sldMasterId id="2147483679" r:id="rId4"/>
    <p:sldMasterId id="2147483685" r:id="rId5"/>
  </p:sldMasterIdLst>
  <p:notesMasterIdLst>
    <p:notesMasterId r:id="rId47"/>
  </p:notesMasterIdLst>
  <p:sldIdLst>
    <p:sldId id="256" r:id="rId6"/>
    <p:sldId id="257" r:id="rId7"/>
    <p:sldId id="258" r:id="rId8"/>
    <p:sldId id="294" r:id="rId9"/>
    <p:sldId id="295" r:id="rId10"/>
    <p:sldId id="296" r:id="rId11"/>
    <p:sldId id="268" r:id="rId12"/>
    <p:sldId id="264" r:id="rId13"/>
    <p:sldId id="265" r:id="rId14"/>
    <p:sldId id="266" r:id="rId15"/>
    <p:sldId id="267" r:id="rId16"/>
    <p:sldId id="259" r:id="rId17"/>
    <p:sldId id="260" r:id="rId18"/>
    <p:sldId id="261" r:id="rId19"/>
    <p:sldId id="262" r:id="rId20"/>
    <p:sldId id="263" r:id="rId21"/>
    <p:sldId id="297" r:id="rId22"/>
    <p:sldId id="298" r:id="rId23"/>
    <p:sldId id="305" r:id="rId24"/>
    <p:sldId id="306" r:id="rId25"/>
    <p:sldId id="307" r:id="rId26"/>
    <p:sldId id="308" r:id="rId27"/>
    <p:sldId id="309" r:id="rId28"/>
    <p:sldId id="310" r:id="rId29"/>
    <p:sldId id="311" r:id="rId30"/>
    <p:sldId id="312" r:id="rId31"/>
    <p:sldId id="313" r:id="rId32"/>
    <p:sldId id="314" r:id="rId33"/>
    <p:sldId id="315" r:id="rId34"/>
    <p:sldId id="316" r:id="rId35"/>
    <p:sldId id="317" r:id="rId36"/>
    <p:sldId id="318" r:id="rId37"/>
    <p:sldId id="319" r:id="rId38"/>
    <p:sldId id="320" r:id="rId39"/>
    <p:sldId id="293" r:id="rId40"/>
    <p:sldId id="271" r:id="rId41"/>
    <p:sldId id="272" r:id="rId42"/>
    <p:sldId id="273" r:id="rId43"/>
    <p:sldId id="274" r:id="rId44"/>
    <p:sldId id="275" r:id="rId45"/>
    <p:sldId id="276" r:id="rId4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mn-cs"/>
      </a:defRPr>
    </a:lvl5pPr>
    <a:lvl6pPr marL="2286000" algn="l" defTabSz="457200" rtl="0" eaLnBrk="1" latinLnBrk="0" hangingPunct="1">
      <a:defRPr sz="2400" kern="1200">
        <a:solidFill>
          <a:schemeClr val="tx1"/>
        </a:solidFill>
        <a:latin typeface="Times" charset="0"/>
        <a:ea typeface="ＭＳ Ｐゴシック" charset="0"/>
        <a:cs typeface="+mn-cs"/>
      </a:defRPr>
    </a:lvl6pPr>
    <a:lvl7pPr marL="2743200" algn="l" defTabSz="457200" rtl="0" eaLnBrk="1" latinLnBrk="0" hangingPunct="1">
      <a:defRPr sz="2400" kern="1200">
        <a:solidFill>
          <a:schemeClr val="tx1"/>
        </a:solidFill>
        <a:latin typeface="Times" charset="0"/>
        <a:ea typeface="ＭＳ Ｐゴシック" charset="0"/>
        <a:cs typeface="+mn-cs"/>
      </a:defRPr>
    </a:lvl7pPr>
    <a:lvl8pPr marL="3200400" algn="l" defTabSz="457200" rtl="0" eaLnBrk="1" latinLnBrk="0" hangingPunct="1">
      <a:defRPr sz="2400" kern="1200">
        <a:solidFill>
          <a:schemeClr val="tx1"/>
        </a:solidFill>
        <a:latin typeface="Times" charset="0"/>
        <a:ea typeface="ＭＳ Ｐゴシック" charset="0"/>
        <a:cs typeface="+mn-cs"/>
      </a:defRPr>
    </a:lvl8pPr>
    <a:lvl9pPr marL="3657600" algn="l" defTabSz="457200" rtl="0" eaLnBrk="1" latinLnBrk="0" hangingPunct="1">
      <a:defRPr sz="2400" kern="1200">
        <a:solidFill>
          <a:schemeClr val="tx1"/>
        </a:solidFill>
        <a:latin typeface="Times" charset="0"/>
        <a:ea typeface="ＭＳ Ｐゴシック"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197" autoAdjust="0"/>
    <p:restoredTop sz="90929"/>
  </p:normalViewPr>
  <p:slideViewPr>
    <p:cSldViewPr>
      <p:cViewPr varScale="1">
        <p:scale>
          <a:sx n="99" d="100"/>
          <a:sy n="99" d="100"/>
        </p:scale>
        <p:origin x="-584"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0"/>
    </p:cViewPr>
  </p:sorter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slide" Target="slides/slide41.xml"/><Relationship Id="rId47" Type="http://schemas.openxmlformats.org/officeDocument/2006/relationships/notesMaster" Target="notesMasters/notesMaster1.xml"/><Relationship Id="rId48" Type="http://schemas.openxmlformats.org/officeDocument/2006/relationships/printerSettings" Target="printerSettings/printerSettings1.bin"/><Relationship Id="rId49" Type="http://schemas.openxmlformats.org/officeDocument/2006/relationships/presProps" Target="presProps.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slide" Target="slides/slide22.xml"/><Relationship Id="rId28" Type="http://schemas.openxmlformats.org/officeDocument/2006/relationships/slide" Target="slides/slide23.xml"/><Relationship Id="rId29" Type="http://schemas.openxmlformats.org/officeDocument/2006/relationships/slide" Target="slides/slide24.xml"/><Relationship Id="rId50" Type="http://schemas.openxmlformats.org/officeDocument/2006/relationships/viewProps" Target="viewProps.xml"/><Relationship Id="rId51" Type="http://schemas.openxmlformats.org/officeDocument/2006/relationships/theme" Target="theme/theme1.xml"/><Relationship Id="rId5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5.xml"/><Relationship Id="rId31" Type="http://schemas.openxmlformats.org/officeDocument/2006/relationships/slide" Target="slides/slide26.xml"/><Relationship Id="rId32" Type="http://schemas.openxmlformats.org/officeDocument/2006/relationships/slide" Target="slides/slide27.xml"/><Relationship Id="rId9" Type="http://schemas.openxmlformats.org/officeDocument/2006/relationships/slide" Target="slides/slide4.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3" Type="http://schemas.openxmlformats.org/officeDocument/2006/relationships/slide" Target="slides/slide28.xml"/><Relationship Id="rId34" Type="http://schemas.openxmlformats.org/officeDocument/2006/relationships/slide" Target="slides/slide29.xml"/><Relationship Id="rId35" Type="http://schemas.openxmlformats.org/officeDocument/2006/relationships/slide" Target="slides/slide30.xml"/><Relationship Id="rId36" Type="http://schemas.openxmlformats.org/officeDocument/2006/relationships/slide" Target="slides/slide31.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37" Type="http://schemas.openxmlformats.org/officeDocument/2006/relationships/slide" Target="slides/slide32.xml"/><Relationship Id="rId38" Type="http://schemas.openxmlformats.org/officeDocument/2006/relationships/slide" Target="slides/slide33.xml"/><Relationship Id="rId39" Type="http://schemas.openxmlformats.org/officeDocument/2006/relationships/slide" Target="slides/slide34.xml"/><Relationship Id="rId40" Type="http://schemas.openxmlformats.org/officeDocument/2006/relationships/slide" Target="slides/slide35.xml"/><Relationship Id="rId41" Type="http://schemas.openxmlformats.org/officeDocument/2006/relationships/slide" Target="slides/slide36.xml"/><Relationship Id="rId42" Type="http://schemas.openxmlformats.org/officeDocument/2006/relationships/slide" Target="slides/slide37.xml"/><Relationship Id="rId43" Type="http://schemas.openxmlformats.org/officeDocument/2006/relationships/slide" Target="slides/slide38.xml"/><Relationship Id="rId44" Type="http://schemas.openxmlformats.org/officeDocument/2006/relationships/slide" Target="slides/slide39.xml"/><Relationship Id="rId45" Type="http://schemas.openxmlformats.org/officeDocument/2006/relationships/slide" Target="slides/slide40.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026"/>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1027"/>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6149" name="Rectangle 1029"/>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150" name="Rectangle 1030"/>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51" name="Rectangle 1031"/>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F7D6D6BE-053C-094F-B585-2257B4884949}" type="slidenum">
              <a:rPr lang="en-US"/>
              <a:pPr/>
              <a:t>‹#›</a:t>
            </a:fld>
            <a:endParaRPr lang="en-US"/>
          </a:p>
        </p:txBody>
      </p:sp>
    </p:spTree>
    <p:extLst>
      <p:ext uri="{BB962C8B-B14F-4D97-AF65-F5344CB8AC3E}">
        <p14:creationId xmlns:p14="http://schemas.microsoft.com/office/powerpoint/2010/main" val="192459776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charset="0"/>
        <a:ea typeface="ＭＳ Ｐゴシック" charset="0"/>
        <a:cs typeface="+mn-cs"/>
      </a:defRPr>
    </a:lvl1pPr>
    <a:lvl2pPr marL="457200" algn="l" rtl="0" fontAlgn="base">
      <a:spcBef>
        <a:spcPct val="30000"/>
      </a:spcBef>
      <a:spcAft>
        <a:spcPct val="0"/>
      </a:spcAft>
      <a:defRPr sz="1200" kern="1200">
        <a:solidFill>
          <a:schemeClr val="tx1"/>
        </a:solidFill>
        <a:latin typeface="Times" charset="0"/>
        <a:ea typeface="ＭＳ Ｐゴシック" charset="0"/>
        <a:cs typeface="+mn-cs"/>
      </a:defRPr>
    </a:lvl2pPr>
    <a:lvl3pPr marL="914400" algn="l" rtl="0" fontAlgn="base">
      <a:spcBef>
        <a:spcPct val="30000"/>
      </a:spcBef>
      <a:spcAft>
        <a:spcPct val="0"/>
      </a:spcAft>
      <a:defRPr sz="1200" kern="1200">
        <a:solidFill>
          <a:schemeClr val="tx1"/>
        </a:solidFill>
        <a:latin typeface="Times" charset="0"/>
        <a:ea typeface="ＭＳ Ｐゴシック" charset="0"/>
        <a:cs typeface="+mn-cs"/>
      </a:defRPr>
    </a:lvl3pPr>
    <a:lvl4pPr marL="1371600" algn="l" rtl="0" fontAlgn="base">
      <a:spcBef>
        <a:spcPct val="30000"/>
      </a:spcBef>
      <a:spcAft>
        <a:spcPct val="0"/>
      </a:spcAft>
      <a:defRPr sz="1200" kern="1200">
        <a:solidFill>
          <a:schemeClr val="tx1"/>
        </a:solidFill>
        <a:latin typeface="Times" charset="0"/>
        <a:ea typeface="ＭＳ Ｐゴシック" charset="0"/>
        <a:cs typeface="+mn-cs"/>
      </a:defRPr>
    </a:lvl4pPr>
    <a:lvl5pPr marL="1828800" algn="l" rtl="0" fontAlgn="base">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Rick Van Berg 2011</a:t>
            </a:r>
            <a:endParaRPr lang="en-US" dirty="0"/>
          </a:p>
        </p:txBody>
      </p:sp>
      <p:sp>
        <p:nvSpPr>
          <p:cNvPr id="4" name="Slide Number Placeholder 3"/>
          <p:cNvSpPr>
            <a:spLocks noGrp="1"/>
          </p:cNvSpPr>
          <p:nvPr>
            <p:ph type="sldNum" sz="quarter" idx="10"/>
          </p:nvPr>
        </p:nvSpPr>
        <p:spPr/>
        <p:txBody>
          <a:bodyPr/>
          <a:lstStyle/>
          <a:p>
            <a:fld id="{F7D6D6BE-053C-094F-B585-2257B4884949}" type="slidenum">
              <a:rPr lang="en-US" smtClean="0"/>
              <a:pPr/>
              <a:t>7</a:t>
            </a:fld>
            <a:endParaRPr lang="en-US"/>
          </a:p>
        </p:txBody>
      </p:sp>
    </p:spTree>
    <p:extLst>
      <p:ext uri="{BB962C8B-B14F-4D97-AF65-F5344CB8AC3E}">
        <p14:creationId xmlns:p14="http://schemas.microsoft.com/office/powerpoint/2010/main" val="37455413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p:cNvSpPr>
            <a:spLocks noGrp="1" noChangeArrowheads="1"/>
          </p:cNvSpPr>
          <p:nvPr>
            <p:ph type="sldNum" sz="quarter" idx="5"/>
          </p:nvPr>
        </p:nvSpPr>
        <p:spPr>
          <a:noFill/>
        </p:spPr>
        <p:txBody>
          <a:bodyPr/>
          <a:lstStyle>
            <a:lvl1pPr>
              <a:defRPr sz="1200">
                <a:solidFill>
                  <a:schemeClr val="tx1"/>
                </a:solidFill>
                <a:latin typeface="Times New Roman" charset="0"/>
                <a:ea typeface="ＭＳ Ｐゴシック" charset="0"/>
                <a:cs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6pPr>
            <a:lvl7pPr marL="29718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7pPr>
            <a:lvl8pPr marL="34290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8pPr>
            <a:lvl9pPr marL="38862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9pPr>
          </a:lstStyle>
          <a:p>
            <a:fld id="{22BDA517-985D-944C-ADBA-BC869EC4D685}" type="slidenum">
              <a:rPr lang="en-US">
                <a:solidFill>
                  <a:srgbClr val="000000"/>
                </a:solidFill>
                <a:latin typeface="Arial" charset="0"/>
              </a:rPr>
              <a:pPr/>
              <a:t>12</a:t>
            </a:fld>
            <a:endParaRPr lang="en-US">
              <a:solidFill>
                <a:srgbClr val="000000"/>
              </a:solidFill>
              <a:latin typeface="Arial" charset="0"/>
            </a:endParaRPr>
          </a:p>
        </p:txBody>
      </p:sp>
      <p:sp>
        <p:nvSpPr>
          <p:cNvPr id="4096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28675" name="Rectangle 3"/>
          <p:cNvSpPr>
            <a:spLocks noGrp="1" noChangeArrowheads="1"/>
          </p:cNvSpPr>
          <p:nvPr>
            <p:ph type="body" idx="1"/>
          </p:nvPr>
        </p:nvSpPr>
        <p:spPr>
          <a:noFill/>
        </p:spPr>
        <p:txBody>
          <a:bodyPr/>
          <a:lstStyle/>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p:cNvSpPr>
            <a:spLocks noGrp="1" noChangeArrowheads="1"/>
          </p:cNvSpPr>
          <p:nvPr>
            <p:ph type="sldNum" sz="quarter" idx="5"/>
          </p:nvPr>
        </p:nvSpPr>
        <p:spPr>
          <a:noFill/>
        </p:spPr>
        <p:txBody>
          <a:bodyPr/>
          <a:lstStyle>
            <a:lvl1pPr>
              <a:defRPr sz="1200">
                <a:solidFill>
                  <a:schemeClr val="tx1"/>
                </a:solidFill>
                <a:latin typeface="Times New Roman" charset="0"/>
                <a:ea typeface="ＭＳ Ｐゴシック" charset="0"/>
                <a:cs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6pPr>
            <a:lvl7pPr marL="29718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7pPr>
            <a:lvl8pPr marL="34290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8pPr>
            <a:lvl9pPr marL="38862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9pPr>
          </a:lstStyle>
          <a:p>
            <a:fld id="{30A14C5D-C074-9641-9214-13248CA6AF96}" type="slidenum">
              <a:rPr lang="en-US">
                <a:solidFill>
                  <a:srgbClr val="000000"/>
                </a:solidFill>
                <a:latin typeface="Arial" charset="0"/>
              </a:rPr>
              <a:pPr/>
              <a:t>13</a:t>
            </a:fld>
            <a:endParaRPr lang="en-US">
              <a:solidFill>
                <a:srgbClr val="000000"/>
              </a:solidFill>
              <a:latin typeface="Arial" charset="0"/>
            </a:endParaRPr>
          </a:p>
        </p:txBody>
      </p:sp>
      <p:sp>
        <p:nvSpPr>
          <p:cNvPr id="327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0723" name="Rectangle 3"/>
          <p:cNvSpPr>
            <a:spLocks noGrp="1" noChangeArrowheads="1"/>
          </p:cNvSpPr>
          <p:nvPr>
            <p:ph type="body" idx="1"/>
          </p:nvPr>
        </p:nvSpPr>
        <p:spPr>
          <a:noFill/>
        </p:spPr>
        <p:txBody>
          <a:bodyPr/>
          <a:lstStyle/>
          <a:p>
            <a:pPr eaLnBrk="1" hangingPunct="1"/>
            <a:r>
              <a:rPr lang="en-US"/>
              <a:t>Move complete RTM assembly to staging table in Class100 area. </a:t>
            </a:r>
          </a:p>
          <a:p>
            <a:pPr eaLnBrk="1" hangingPunct="1"/>
            <a:r>
              <a:rPr lang="en-US"/>
              <a:t>Prepare big dewar. </a:t>
            </a:r>
          </a:p>
          <a:p>
            <a:pPr eaLnBrk="1" hangingPunct="1"/>
            <a:r>
              <a:rPr lang="en-US"/>
              <a:t>Install RTM into big dewar on large cart. </a:t>
            </a:r>
          </a:p>
          <a:p>
            <a:pPr eaLnBrk="1" hangingPunct="1"/>
            <a:r>
              <a:rPr lang="en-US"/>
              <a:t>Make electrical connections. </a:t>
            </a:r>
          </a:p>
          <a:p>
            <a:pPr eaLnBrk="1" hangingPunct="1"/>
            <a:r>
              <a:rPr lang="en-US"/>
              <a:t>Seal with window flange.</a:t>
            </a:r>
          </a:p>
          <a:p>
            <a:pPr eaLnBrk="1" hangingPunct="1"/>
            <a:r>
              <a:rPr lang="en-US"/>
              <a:t> Move out of C100 to Keyence flatness station. Dock with Keyence machine. </a:t>
            </a:r>
          </a:p>
          <a:p>
            <a:pPr eaLnBrk="1" hangingPunct="1"/>
            <a:r>
              <a:rPr lang="en-US"/>
              <a:t>Pumpdown and cooldown. Measure flatness. </a:t>
            </a:r>
          </a:p>
          <a:p>
            <a:pPr eaLnBrk="1" hangingPunct="1"/>
            <a:r>
              <a:rPr lang="en-US"/>
              <a:t>Move to Final EO test stand. Dock with dark box. Connect electronics. </a:t>
            </a:r>
          </a:p>
          <a:p>
            <a:pPr eaLnBrk="1" hangingPunct="1"/>
            <a:r>
              <a:rPr lang="en-US"/>
              <a:t>Perform final tests: QE, dark, CTE, Fe55, etc. </a:t>
            </a:r>
          </a:p>
          <a:p>
            <a:pPr eaLnBrk="1" hangingPunct="1"/>
            <a:r>
              <a:rPr lang="en-US"/>
              <a:t>Move to C100 staging table. </a:t>
            </a:r>
          </a:p>
          <a:p>
            <a:pPr eaLnBrk="1" hangingPunct="1"/>
            <a:r>
              <a:rPr lang="en-US"/>
              <a:t>Warm up and purge with dry N2. Open dewar, remove RTM. Package for shipment.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p:spPr>
        <p:txBody>
          <a:bodyPr/>
          <a:lstStyle>
            <a:lvl1pPr>
              <a:defRPr sz="1200">
                <a:solidFill>
                  <a:schemeClr val="tx1"/>
                </a:solidFill>
                <a:latin typeface="Times New Roman" charset="0"/>
                <a:ea typeface="ＭＳ Ｐゴシック" charset="0"/>
                <a:cs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6pPr>
            <a:lvl7pPr marL="29718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7pPr>
            <a:lvl8pPr marL="34290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8pPr>
            <a:lvl9pPr marL="38862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9pPr>
          </a:lstStyle>
          <a:p>
            <a:fld id="{D41EAB02-72D3-D543-AB4D-EC872BD5E9B4}" type="slidenum">
              <a:rPr lang="en-US">
                <a:solidFill>
                  <a:srgbClr val="000000"/>
                </a:solidFill>
                <a:latin typeface="Arial" charset="0"/>
              </a:rPr>
              <a:pPr/>
              <a:t>14</a:t>
            </a:fld>
            <a:endParaRPr lang="en-US">
              <a:solidFill>
                <a:srgbClr val="000000"/>
              </a:solidFill>
              <a:latin typeface="Arial" charset="0"/>
            </a:endParaRPr>
          </a:p>
        </p:txBody>
      </p:sp>
      <p:sp>
        <p:nvSpPr>
          <p:cNvPr id="32770"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32771" name="Rectangle 3"/>
          <p:cNvSpPr>
            <a:spLocks noGrp="1" noChangeArrowheads="1"/>
          </p:cNvSpPr>
          <p:nvPr>
            <p:ph type="body" idx="1"/>
          </p:nvPr>
        </p:nvSpPr>
        <p:spPr>
          <a:noFill/>
        </p:spPr>
        <p:txBody>
          <a:bodyPr/>
          <a:lstStyle/>
          <a:p>
            <a:pPr eaLnBrk="1" hangingPunct="1"/>
            <a:r>
              <a:rPr lang="en-US"/>
              <a:t>Move complete RTM assembly to staging table in Class100 area. </a:t>
            </a:r>
          </a:p>
          <a:p>
            <a:pPr eaLnBrk="1" hangingPunct="1"/>
            <a:r>
              <a:rPr lang="en-US"/>
              <a:t>Prepare big dewar. </a:t>
            </a:r>
          </a:p>
          <a:p>
            <a:pPr eaLnBrk="1" hangingPunct="1"/>
            <a:r>
              <a:rPr lang="en-US"/>
              <a:t>Install RTM into big dewar on large cart. </a:t>
            </a:r>
          </a:p>
          <a:p>
            <a:pPr eaLnBrk="1" hangingPunct="1"/>
            <a:r>
              <a:rPr lang="en-US"/>
              <a:t>Make electrical connections. </a:t>
            </a:r>
          </a:p>
          <a:p>
            <a:pPr eaLnBrk="1" hangingPunct="1"/>
            <a:r>
              <a:rPr lang="en-US"/>
              <a:t>Seal with window flange.</a:t>
            </a:r>
          </a:p>
          <a:p>
            <a:pPr eaLnBrk="1" hangingPunct="1"/>
            <a:r>
              <a:rPr lang="en-US"/>
              <a:t> Move out of C100 to Keyence flatness station. Dock with Keyence machine. </a:t>
            </a:r>
          </a:p>
          <a:p>
            <a:pPr eaLnBrk="1" hangingPunct="1"/>
            <a:r>
              <a:rPr lang="en-US"/>
              <a:t>Pumpdown and cooldown. Measure flatness. </a:t>
            </a:r>
          </a:p>
          <a:p>
            <a:pPr eaLnBrk="1" hangingPunct="1"/>
            <a:r>
              <a:rPr lang="en-US"/>
              <a:t>Move to Final EO test stand. Dock with dark box. Connect electronics. </a:t>
            </a:r>
          </a:p>
          <a:p>
            <a:pPr eaLnBrk="1" hangingPunct="1"/>
            <a:r>
              <a:rPr lang="en-US"/>
              <a:t>Perform final tests: QE, dark, CTE, Fe55, etc. </a:t>
            </a:r>
          </a:p>
          <a:p>
            <a:pPr eaLnBrk="1" hangingPunct="1"/>
            <a:r>
              <a:rPr lang="en-US"/>
              <a:t>Move to C100 staging table. </a:t>
            </a:r>
          </a:p>
          <a:p>
            <a:pPr eaLnBrk="1" hangingPunct="1"/>
            <a:r>
              <a:rPr lang="en-US"/>
              <a:t>Warm up and purge with dry N2. Open dewar, remove RTM. Package for shipment.</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 Id="rId2" Type="http://schemas.openxmlformats.org/officeDocument/2006/relationships/image" Target="../media/image5.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a:p>
            <a:r>
              <a:rPr lang="en-US"/>
              <a:t>1/01/2008</a:t>
            </a:r>
          </a:p>
        </p:txBody>
      </p:sp>
      <p:sp>
        <p:nvSpPr>
          <p:cNvPr id="5" name="Footer Placeholder 4"/>
          <p:cNvSpPr>
            <a:spLocks noGrp="1"/>
          </p:cNvSpPr>
          <p:nvPr>
            <p:ph type="ftr" sz="quarter" idx="11"/>
          </p:nvPr>
        </p:nvSpPr>
        <p:spPr/>
        <p:txBody>
          <a:bodyPr/>
          <a:lstStyle>
            <a:lvl1pPr>
              <a:defRPr/>
            </a:lvl1pPr>
          </a:lstStyle>
          <a:p>
            <a:endParaRPr lang="en-US"/>
          </a:p>
          <a:p>
            <a:r>
              <a:rPr lang="en-US"/>
              <a:t>P.Z. Takacs</a:t>
            </a:r>
          </a:p>
        </p:txBody>
      </p:sp>
      <p:sp>
        <p:nvSpPr>
          <p:cNvPr id="6" name="Slide Number Placeholder 5"/>
          <p:cNvSpPr>
            <a:spLocks noGrp="1"/>
          </p:cNvSpPr>
          <p:nvPr>
            <p:ph type="sldNum" sz="quarter" idx="12"/>
          </p:nvPr>
        </p:nvSpPr>
        <p:spPr/>
        <p:txBody>
          <a:bodyPr/>
          <a:lstStyle>
            <a:lvl1pPr>
              <a:defRPr/>
            </a:lvl1pPr>
          </a:lstStyle>
          <a:p>
            <a:endParaRPr lang="en-US"/>
          </a:p>
          <a:p>
            <a:fld id="{7A79286C-5B09-434C-8300-7DE6285EBE3F}" type="slidenum">
              <a:rPr lang="en-US"/>
              <a:pPr/>
              <a:t>‹#›</a:t>
            </a:fld>
            <a:endParaRPr lang="en-US" sz="1400">
              <a:latin typeface="Times" charset="0"/>
            </a:endParaRPr>
          </a:p>
        </p:txBody>
      </p:sp>
    </p:spTree>
    <p:extLst>
      <p:ext uri="{BB962C8B-B14F-4D97-AF65-F5344CB8AC3E}">
        <p14:creationId xmlns:p14="http://schemas.microsoft.com/office/powerpoint/2010/main" val="1148800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a:p>
            <a:r>
              <a:rPr lang="en-US"/>
              <a:t>1/01/2008</a:t>
            </a:r>
          </a:p>
        </p:txBody>
      </p:sp>
      <p:sp>
        <p:nvSpPr>
          <p:cNvPr id="5" name="Footer Placeholder 4"/>
          <p:cNvSpPr>
            <a:spLocks noGrp="1"/>
          </p:cNvSpPr>
          <p:nvPr>
            <p:ph type="ftr" sz="quarter" idx="11"/>
          </p:nvPr>
        </p:nvSpPr>
        <p:spPr/>
        <p:txBody>
          <a:bodyPr/>
          <a:lstStyle>
            <a:lvl1pPr>
              <a:defRPr/>
            </a:lvl1pPr>
          </a:lstStyle>
          <a:p>
            <a:endParaRPr lang="en-US"/>
          </a:p>
          <a:p>
            <a:r>
              <a:rPr lang="en-US"/>
              <a:t>P.Z. Takacs</a:t>
            </a:r>
          </a:p>
        </p:txBody>
      </p:sp>
      <p:sp>
        <p:nvSpPr>
          <p:cNvPr id="6" name="Slide Number Placeholder 5"/>
          <p:cNvSpPr>
            <a:spLocks noGrp="1"/>
          </p:cNvSpPr>
          <p:nvPr>
            <p:ph type="sldNum" sz="quarter" idx="12"/>
          </p:nvPr>
        </p:nvSpPr>
        <p:spPr/>
        <p:txBody>
          <a:bodyPr/>
          <a:lstStyle>
            <a:lvl1pPr>
              <a:defRPr/>
            </a:lvl1pPr>
          </a:lstStyle>
          <a:p>
            <a:endParaRPr lang="en-US"/>
          </a:p>
          <a:p>
            <a:fld id="{80930FBA-EF62-F94B-8876-D7DB9183628D}" type="slidenum">
              <a:rPr lang="en-US"/>
              <a:pPr/>
              <a:t>‹#›</a:t>
            </a:fld>
            <a:endParaRPr lang="en-US" sz="1400">
              <a:latin typeface="Times" charset="0"/>
            </a:endParaRPr>
          </a:p>
        </p:txBody>
      </p:sp>
    </p:spTree>
    <p:extLst>
      <p:ext uri="{BB962C8B-B14F-4D97-AF65-F5344CB8AC3E}">
        <p14:creationId xmlns:p14="http://schemas.microsoft.com/office/powerpoint/2010/main" val="13244296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a:p>
            <a:r>
              <a:rPr lang="en-US"/>
              <a:t>1/01/2008</a:t>
            </a:r>
          </a:p>
        </p:txBody>
      </p:sp>
      <p:sp>
        <p:nvSpPr>
          <p:cNvPr id="5" name="Footer Placeholder 4"/>
          <p:cNvSpPr>
            <a:spLocks noGrp="1"/>
          </p:cNvSpPr>
          <p:nvPr>
            <p:ph type="ftr" sz="quarter" idx="11"/>
          </p:nvPr>
        </p:nvSpPr>
        <p:spPr/>
        <p:txBody>
          <a:bodyPr/>
          <a:lstStyle>
            <a:lvl1pPr>
              <a:defRPr/>
            </a:lvl1pPr>
          </a:lstStyle>
          <a:p>
            <a:endParaRPr lang="en-US"/>
          </a:p>
          <a:p>
            <a:r>
              <a:rPr lang="en-US"/>
              <a:t>P.Z. Takacs</a:t>
            </a:r>
          </a:p>
        </p:txBody>
      </p:sp>
      <p:sp>
        <p:nvSpPr>
          <p:cNvPr id="6" name="Slide Number Placeholder 5"/>
          <p:cNvSpPr>
            <a:spLocks noGrp="1"/>
          </p:cNvSpPr>
          <p:nvPr>
            <p:ph type="sldNum" sz="quarter" idx="12"/>
          </p:nvPr>
        </p:nvSpPr>
        <p:spPr/>
        <p:txBody>
          <a:bodyPr/>
          <a:lstStyle>
            <a:lvl1pPr>
              <a:defRPr/>
            </a:lvl1pPr>
          </a:lstStyle>
          <a:p>
            <a:endParaRPr lang="en-US"/>
          </a:p>
          <a:p>
            <a:fld id="{0F5A5B75-09B6-3F49-B431-902CEA47FFDA}" type="slidenum">
              <a:rPr lang="en-US"/>
              <a:pPr/>
              <a:t>‹#›</a:t>
            </a:fld>
            <a:endParaRPr lang="en-US" sz="1400">
              <a:latin typeface="Times" charset="0"/>
            </a:endParaRPr>
          </a:p>
        </p:txBody>
      </p:sp>
    </p:spTree>
    <p:extLst>
      <p:ext uri="{BB962C8B-B14F-4D97-AF65-F5344CB8AC3E}">
        <p14:creationId xmlns:p14="http://schemas.microsoft.com/office/powerpoint/2010/main" val="12687430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754ED01-E2A0-4C1E-8E21-014B9904157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236006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0FB08A94-2F95-3344-AE29-0308243B8CBE}"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8969260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1FA7D0E7-14B7-C64D-8E22-64D931C72953}"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7312597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336A8107-0024-6240-9C42-24B349E73E9C}"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575970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defRPr/>
            </a:pPr>
            <a:endParaRPr lang="en-US">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47045BA4-53B6-074B-B6F4-75F80315A2AB}"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9780308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defRPr/>
            </a:pPr>
            <a:endParaRPr lang="en-US">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D72D5551-2A61-8342-846B-685C9FA62757}"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3176049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solidFill>
                <a:prstClr val="black">
                  <a:tint val="75000"/>
                </a:prstClr>
              </a:solidFill>
            </a:endParaRPr>
          </a:p>
        </p:txBody>
      </p:sp>
      <p:sp>
        <p:nvSpPr>
          <p:cNvPr id="3" name="Footer Placeholder 2"/>
          <p:cNvSpPr>
            <a:spLocks noGrp="1"/>
          </p:cNvSpPr>
          <p:nvPr>
            <p:ph type="ftr" sz="quarter" idx="11"/>
          </p:nvPr>
        </p:nvSpPr>
        <p:spPr/>
        <p:txBody>
          <a:bodyPr/>
          <a:lstStyle/>
          <a:p>
            <a:pPr>
              <a:defRPr/>
            </a:pPr>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pPr>
              <a:defRPr/>
            </a:pPr>
            <a:fld id="{EEA32EF7-85B0-4F43-A192-DCE51A31FA8E}"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8788021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754ED01-E2A0-4C1E-8E21-014B9904157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789023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a:p>
            <a:r>
              <a:rPr lang="en-US"/>
              <a:t>1/01/2008</a:t>
            </a:r>
          </a:p>
        </p:txBody>
      </p:sp>
      <p:sp>
        <p:nvSpPr>
          <p:cNvPr id="5" name="Footer Placeholder 4"/>
          <p:cNvSpPr>
            <a:spLocks noGrp="1"/>
          </p:cNvSpPr>
          <p:nvPr>
            <p:ph type="ftr" sz="quarter" idx="11"/>
          </p:nvPr>
        </p:nvSpPr>
        <p:spPr/>
        <p:txBody>
          <a:bodyPr/>
          <a:lstStyle>
            <a:lvl1pPr>
              <a:defRPr/>
            </a:lvl1pPr>
          </a:lstStyle>
          <a:p>
            <a:endParaRPr lang="en-US"/>
          </a:p>
          <a:p>
            <a:r>
              <a:rPr lang="en-US"/>
              <a:t>P.Z. Takacs</a:t>
            </a:r>
          </a:p>
        </p:txBody>
      </p:sp>
      <p:sp>
        <p:nvSpPr>
          <p:cNvPr id="6" name="Slide Number Placeholder 5"/>
          <p:cNvSpPr>
            <a:spLocks noGrp="1"/>
          </p:cNvSpPr>
          <p:nvPr>
            <p:ph type="sldNum" sz="quarter" idx="12"/>
          </p:nvPr>
        </p:nvSpPr>
        <p:spPr/>
        <p:txBody>
          <a:bodyPr/>
          <a:lstStyle>
            <a:lvl1pPr>
              <a:defRPr/>
            </a:lvl1pPr>
          </a:lstStyle>
          <a:p>
            <a:endParaRPr lang="en-US"/>
          </a:p>
          <a:p>
            <a:fld id="{D467CAFC-69B3-324C-864A-3282117AB42F}" type="slidenum">
              <a:rPr lang="en-US"/>
              <a:pPr/>
              <a:t>‹#›</a:t>
            </a:fld>
            <a:endParaRPr lang="en-US" sz="1400">
              <a:latin typeface="Times" charset="0"/>
            </a:endParaRPr>
          </a:p>
        </p:txBody>
      </p:sp>
    </p:spTree>
    <p:extLst>
      <p:ext uri="{BB962C8B-B14F-4D97-AF65-F5344CB8AC3E}">
        <p14:creationId xmlns:p14="http://schemas.microsoft.com/office/powerpoint/2010/main" val="36820907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002B6255-D1B2-0E43-8BBD-E64FA8F1614D}"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170853068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E62464B8-10A0-164F-8568-B98CB8D62113}"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341954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FD6E7C1E-8F17-F149-B647-072A11157433}" type="slidenum">
              <a:rPr lang="en-US" smtClean="0">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67005338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pic>
        <p:nvPicPr>
          <p:cNvPr id="8" name="Picture 7" descr="PDR-Camera.jpg"/>
          <p:cNvPicPr>
            <a:picLocks noChangeAspect="1"/>
          </p:cNvPicPr>
          <p:nvPr userDrawn="1"/>
        </p:nvPicPr>
        <p:blipFill>
          <a:blip r:embed="rId2" cstate="print"/>
          <a:stretch>
            <a:fillRect/>
          </a:stretch>
        </p:blipFill>
        <p:spPr>
          <a:xfrm>
            <a:off x="0" y="0"/>
            <a:ext cx="9144000" cy="6858000"/>
          </a:xfrm>
          <a:prstGeom prst="rect">
            <a:avLst/>
          </a:prstGeom>
        </p:spPr>
      </p:pic>
      <p:sp>
        <p:nvSpPr>
          <p:cNvPr id="4" name="Title 1"/>
          <p:cNvSpPr>
            <a:spLocks noGrp="1"/>
          </p:cNvSpPr>
          <p:nvPr>
            <p:ph type="ctrTitle"/>
          </p:nvPr>
        </p:nvSpPr>
        <p:spPr>
          <a:xfrm>
            <a:off x="685800" y="1181769"/>
            <a:ext cx="7772400" cy="3113162"/>
          </a:xfrm>
        </p:spPr>
        <p:txBody>
          <a:bodyPr/>
          <a:lstStyle>
            <a:lvl1pPr algn="ctr">
              <a:defRPr>
                <a:solidFill>
                  <a:schemeClr val="tx2"/>
                </a:solidFill>
              </a:defRPr>
            </a:lvl1pPr>
          </a:lstStyle>
          <a:p>
            <a:r>
              <a:rPr lang="en-US" smtClean="0"/>
              <a:t>Click to edit Master title style</a:t>
            </a:r>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pPr eaLnBrk="1" fontAlgn="auto" hangingPunct="1">
              <a:spcBef>
                <a:spcPts val="0"/>
              </a:spcBef>
              <a:spcAft>
                <a:spcPts val="0"/>
              </a:spcAft>
            </a:pPr>
            <a:fld id="{13CC3ADD-9511-4E1D-B8E2-840F06458742}" type="datetimeFigureOut">
              <a:rPr lang="en-US" sz="1800" smtClean="0">
                <a:solidFill>
                  <a:prstClr val="black"/>
                </a:solidFill>
                <a:latin typeface="Calibri"/>
                <a:ea typeface="+mn-ea"/>
              </a:rPr>
              <a:pPr eaLnBrk="1" fontAlgn="auto" hangingPunct="1">
                <a:spcBef>
                  <a:spcPts val="0"/>
                </a:spcBef>
                <a:spcAft>
                  <a:spcPts val="0"/>
                </a:spcAft>
              </a:pPr>
              <a:t>2012.03.20</a:t>
            </a:fld>
            <a:endParaRPr lang="en-US" sz="1800">
              <a:solidFill>
                <a:prstClr val="black"/>
              </a:solidFill>
              <a:latin typeface="Calibri"/>
              <a:ea typeface="+mn-ea"/>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pPr eaLnBrk="1" fontAlgn="auto" hangingPunct="1">
              <a:spcBef>
                <a:spcPts val="0"/>
              </a:spcBef>
              <a:spcAft>
                <a:spcPts val="0"/>
              </a:spcAft>
            </a:pPr>
            <a:endParaRPr lang="en-US" sz="1800">
              <a:solidFill>
                <a:prstClr val="black"/>
              </a:solidFill>
              <a:latin typeface="Calibri"/>
              <a:ea typeface="+mn-ea"/>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pPr eaLnBrk="1" fontAlgn="auto" hangingPunct="1">
              <a:spcBef>
                <a:spcPts val="0"/>
              </a:spcBef>
              <a:spcAft>
                <a:spcPts val="0"/>
              </a:spcAft>
            </a:pPr>
            <a:fld id="{E874DDCC-1167-486A-ADAB-BAD7497106C2}" type="slidenum">
              <a:rPr lang="en-US" sz="1800" smtClean="0">
                <a:solidFill>
                  <a:prstClr val="black"/>
                </a:solidFill>
                <a:latin typeface="Calibri"/>
                <a:ea typeface="+mn-ea"/>
              </a:rPr>
              <a:pPr eaLnBrk="1" fontAlgn="auto" hangingPunct="1">
                <a:spcBef>
                  <a:spcPts val="0"/>
                </a:spcBef>
                <a:spcAft>
                  <a:spcPts val="0"/>
                </a:spcAft>
              </a:pPr>
              <a:t>‹#›</a:t>
            </a:fld>
            <a:endParaRPr lang="en-US" sz="1800">
              <a:solidFill>
                <a:prstClr val="black"/>
              </a:solidFill>
              <a:latin typeface="Calibri"/>
              <a:ea typeface="+mn-ea"/>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38100"/>
            <a:ext cx="7035800" cy="8382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98425" y="915988"/>
            <a:ext cx="4343400" cy="5651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94225" y="915988"/>
            <a:ext cx="4343400" cy="5651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534400" cy="762000"/>
          </a:xfrm>
        </p:spPr>
        <p:txBody>
          <a:bodyPr/>
          <a:lstStyle>
            <a:lvl1pPr>
              <a:defRPr lang="en-US" sz="2800" b="1" dirty="0">
                <a:solidFill>
                  <a:srgbClr val="00589A"/>
                </a:solidFill>
                <a:latin typeface="+mj-lt"/>
                <a:ea typeface="+mj-ea"/>
                <a:cs typeface="+mj-cs"/>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xfrm>
            <a:off x="304800" y="6705600"/>
            <a:ext cx="2895600" cy="152400"/>
          </a:xfrm>
          <a:prstGeom prst="rect">
            <a:avLst/>
          </a:prstGeom>
        </p:spPr>
        <p:txBody>
          <a:bodyPr/>
          <a:lstStyle>
            <a:lvl1pPr>
              <a:defRPr smtClean="0"/>
            </a:lvl1pPr>
          </a:lstStyle>
          <a:p>
            <a:pPr eaLnBrk="1" fontAlgn="auto" hangingPunct="1">
              <a:spcBef>
                <a:spcPts val="0"/>
              </a:spcBef>
              <a:spcAft>
                <a:spcPts val="0"/>
              </a:spcAft>
              <a:defRPr/>
            </a:pPr>
            <a:r>
              <a:rPr lang="en-US" sz="1800">
                <a:solidFill>
                  <a:prstClr val="black"/>
                </a:solidFill>
                <a:latin typeface="Calibri"/>
                <a:ea typeface="+mn-ea"/>
              </a:rPr>
              <a:t>DOE HEP Review BNL, May 20, 2010 </a:t>
            </a:r>
          </a:p>
        </p:txBody>
      </p:sp>
      <p:sp>
        <p:nvSpPr>
          <p:cNvPr id="5" name="Rectangle 6"/>
          <p:cNvSpPr>
            <a:spLocks noGrp="1" noChangeArrowheads="1"/>
          </p:cNvSpPr>
          <p:nvPr>
            <p:ph type="sldNum" sz="quarter" idx="11"/>
          </p:nvPr>
        </p:nvSpPr>
        <p:spPr>
          <a:xfrm>
            <a:off x="7010400" y="6629400"/>
            <a:ext cx="2133600" cy="228600"/>
          </a:xfrm>
          <a:prstGeom prst="rect">
            <a:avLst/>
          </a:prstGeom>
        </p:spPr>
        <p:txBody>
          <a:bodyPr/>
          <a:lstStyle>
            <a:lvl1pPr>
              <a:defRPr/>
            </a:lvl1pPr>
          </a:lstStyle>
          <a:p>
            <a:pPr eaLnBrk="1" fontAlgn="auto" hangingPunct="1">
              <a:spcBef>
                <a:spcPts val="0"/>
              </a:spcBef>
              <a:spcAft>
                <a:spcPts val="0"/>
              </a:spcAft>
              <a:defRPr/>
            </a:pPr>
            <a:fld id="{E6595E90-68E1-43A1-8D80-487816C0793A}" type="slidenum">
              <a:rPr lang="en-US" sz="1800">
                <a:solidFill>
                  <a:prstClr val="black"/>
                </a:solidFill>
                <a:latin typeface="Calibri"/>
                <a:ea typeface="+mn-ea"/>
              </a:rPr>
              <a:pPr eaLnBrk="1" fontAlgn="auto" hangingPunct="1">
                <a:spcBef>
                  <a:spcPts val="0"/>
                </a:spcBef>
                <a:spcAft>
                  <a:spcPts val="0"/>
                </a:spcAft>
                <a:defRPr/>
              </a:pPr>
              <a:t>‹#›</a:t>
            </a:fld>
            <a:endParaRPr lang="en-US" sz="1800">
              <a:solidFill>
                <a:prstClr val="black"/>
              </a:solidFill>
              <a:latin typeface="Calibri"/>
              <a:ea typeface="+mn-ea"/>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5" descr="LSST_Logo"/>
          <p:cNvPicPr>
            <a:picLocks noChangeAspect="1" noChangeArrowheads="1"/>
          </p:cNvPicPr>
          <p:nvPr userDrawn="1"/>
        </p:nvPicPr>
        <p:blipFill>
          <a:blip r:embed="rId2" cstate="print"/>
          <a:srcRect b="9067"/>
          <a:stretch>
            <a:fillRect/>
          </a:stretch>
        </p:blipFill>
        <p:spPr bwMode="auto">
          <a:xfrm>
            <a:off x="2590800" y="3149600"/>
            <a:ext cx="3962400" cy="1125538"/>
          </a:xfrm>
          <a:prstGeom prst="rect">
            <a:avLst/>
          </a:prstGeom>
          <a:noFill/>
          <a:ln w="9525">
            <a:noFill/>
            <a:miter lim="800000"/>
            <a:headEnd/>
            <a:tailEnd/>
          </a:ln>
        </p:spPr>
      </p:pic>
      <p:sp>
        <p:nvSpPr>
          <p:cNvPr id="8194" name="Rectangle 2"/>
          <p:cNvSpPr>
            <a:spLocks noGrp="1" noChangeArrowheads="1"/>
          </p:cNvSpPr>
          <p:nvPr>
            <p:ph type="ctrTitle"/>
          </p:nvPr>
        </p:nvSpPr>
        <p:spPr>
          <a:xfrm>
            <a:off x="685800" y="1066800"/>
            <a:ext cx="7772400" cy="1470025"/>
          </a:xfrm>
        </p:spPr>
        <p:txBody>
          <a:bodyPr lIns="91440" tIns="45720" rIns="91440" anchor="ctr"/>
          <a:lstStyle>
            <a:lvl1pPr algn="ctr">
              <a:defRPr sz="2800">
                <a:solidFill>
                  <a:srgbClr val="CC0000"/>
                </a:solidFill>
              </a:defRPr>
            </a:lvl1pPr>
          </a:lstStyle>
          <a:p>
            <a:r>
              <a:rPr lang="en-US" dirty="0"/>
              <a:t>Click to edit Master title style</a:t>
            </a:r>
          </a:p>
        </p:txBody>
      </p:sp>
      <p:sp>
        <p:nvSpPr>
          <p:cNvPr id="8195" name="Rectangle 3"/>
          <p:cNvSpPr>
            <a:spLocks noGrp="1" noChangeArrowheads="1"/>
          </p:cNvSpPr>
          <p:nvPr>
            <p:ph type="subTitle" idx="1"/>
          </p:nvPr>
        </p:nvSpPr>
        <p:spPr>
          <a:xfrm>
            <a:off x="1676400" y="5334000"/>
            <a:ext cx="5791200" cy="685800"/>
          </a:xfrm>
        </p:spPr>
        <p:txBody>
          <a:bodyPr/>
          <a:lstStyle>
            <a:lvl1pPr marL="0" indent="0" algn="ctr">
              <a:buFontTx/>
              <a:buNone/>
              <a:tabLst>
                <a:tab pos="2798763" algn="ctr"/>
                <a:tab pos="5605463" algn="r"/>
              </a:tabLst>
              <a:defRPr sz="2400">
                <a:solidFill>
                  <a:srgbClr val="000099"/>
                </a:solidFill>
              </a:defRPr>
            </a:lvl1pPr>
          </a:lstStyle>
          <a:p>
            <a:r>
              <a:rPr lang="en-US" dirty="0"/>
              <a:t>Click to edit Master subtitle style</a:t>
            </a:r>
          </a:p>
        </p:txBody>
      </p:sp>
      <p:sp>
        <p:nvSpPr>
          <p:cNvPr id="5" name="Slide Number Placeholder 4"/>
          <p:cNvSpPr>
            <a:spLocks noGrp="1" noChangeArrowheads="1"/>
          </p:cNvSpPr>
          <p:nvPr>
            <p:ph type="sldNum" sz="quarter" idx="10"/>
          </p:nvPr>
        </p:nvSpPr>
        <p:spPr bwMode="auto">
          <a:xfrm>
            <a:off x="152400" y="6629400"/>
            <a:ext cx="8839200" cy="195263"/>
          </a:xfrm>
          <a:prstGeom prst="rect">
            <a:avLst/>
          </a:prstGeom>
          <a:ln>
            <a:miter lim="800000"/>
            <a:headEnd/>
            <a:tailEnd/>
          </a:ln>
        </p:spPr>
        <p:txBody>
          <a:bodyPr vert="horz" wrap="square" lIns="0" tIns="0" rIns="0" bIns="0" numCol="1" anchor="t" anchorCtr="0" compatLnSpc="1">
            <a:prstTxWarp prst="textNoShape">
              <a:avLst/>
            </a:prstTxWarp>
          </a:bodyPr>
          <a:lstStyle>
            <a:lvl1pPr>
              <a:tabLst>
                <a:tab pos="8802688" algn="r"/>
              </a:tabLst>
              <a:defRPr sz="1200" b="1">
                <a:solidFill>
                  <a:srgbClr val="000099"/>
                </a:solidFill>
                <a:latin typeface="+mn-lt"/>
              </a:defRPr>
            </a:lvl1pPr>
          </a:lstStyle>
          <a:p>
            <a:pPr eaLnBrk="1" hangingPunct="1">
              <a:defRPr/>
            </a:pPr>
            <a:r>
              <a:rPr lang="en-US">
                <a:latin typeface="Calibri"/>
                <a:ea typeface="+mn-ea"/>
              </a:rPr>
              <a:t>	</a:t>
            </a:r>
            <a:fld id="{D3CC1465-FEEE-48E6-AB83-2581338C5686}" type="slidenum">
              <a:rPr lang="en-US">
                <a:latin typeface="Calibri"/>
                <a:ea typeface="+mn-ea"/>
              </a:rPr>
              <a:pPr eaLnBrk="1" hangingPunct="1">
                <a:defRPr/>
              </a:pPr>
              <a:t>‹#›</a:t>
            </a:fld>
            <a:endParaRPr lang="en-US">
              <a:latin typeface="Calibri"/>
              <a:ea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a:p>
            <a:r>
              <a:rPr lang="en-US"/>
              <a:t>1/01/2008</a:t>
            </a:r>
          </a:p>
        </p:txBody>
      </p:sp>
      <p:sp>
        <p:nvSpPr>
          <p:cNvPr id="5" name="Footer Placeholder 4"/>
          <p:cNvSpPr>
            <a:spLocks noGrp="1"/>
          </p:cNvSpPr>
          <p:nvPr>
            <p:ph type="ftr" sz="quarter" idx="11"/>
          </p:nvPr>
        </p:nvSpPr>
        <p:spPr/>
        <p:txBody>
          <a:bodyPr/>
          <a:lstStyle>
            <a:lvl1pPr>
              <a:defRPr/>
            </a:lvl1pPr>
          </a:lstStyle>
          <a:p>
            <a:endParaRPr lang="en-US"/>
          </a:p>
          <a:p>
            <a:r>
              <a:rPr lang="en-US"/>
              <a:t>P.Z. Takacs</a:t>
            </a:r>
          </a:p>
        </p:txBody>
      </p:sp>
      <p:sp>
        <p:nvSpPr>
          <p:cNvPr id="6" name="Slide Number Placeholder 5"/>
          <p:cNvSpPr>
            <a:spLocks noGrp="1"/>
          </p:cNvSpPr>
          <p:nvPr>
            <p:ph type="sldNum" sz="quarter" idx="12"/>
          </p:nvPr>
        </p:nvSpPr>
        <p:spPr/>
        <p:txBody>
          <a:bodyPr/>
          <a:lstStyle>
            <a:lvl1pPr>
              <a:defRPr/>
            </a:lvl1pPr>
          </a:lstStyle>
          <a:p>
            <a:endParaRPr lang="en-US"/>
          </a:p>
          <a:p>
            <a:fld id="{937BC085-4D6E-AB4F-8D8F-F025C22B4E6A}" type="slidenum">
              <a:rPr lang="en-US"/>
              <a:pPr/>
              <a:t>‹#›</a:t>
            </a:fld>
            <a:endParaRPr lang="en-US" sz="1400">
              <a:latin typeface="Times" charset="0"/>
            </a:endParaRPr>
          </a:p>
        </p:txBody>
      </p:sp>
    </p:spTree>
    <p:extLst>
      <p:ext uri="{BB962C8B-B14F-4D97-AF65-F5344CB8AC3E}">
        <p14:creationId xmlns:p14="http://schemas.microsoft.com/office/powerpoint/2010/main" val="12060435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901700"/>
            <a:ext cx="4343400" cy="5651500"/>
          </a:xfrm>
        </p:spPr>
        <p:txBody>
          <a:bodyPr>
            <a:normAutofit/>
          </a:bodyPr>
          <a:lstStyle>
            <a:lvl1pPr>
              <a:defRPr sz="2800"/>
            </a:lvl1pPr>
            <a:lvl2pPr>
              <a:defRPr sz="2400"/>
            </a:lvl2pPr>
            <a:lvl3pPr>
              <a:defRPr sz="2000"/>
            </a:lvl3pPr>
            <a:lvl4pPr>
              <a:defRPr sz="1800">
                <a:solidFill>
                  <a:srgbClr val="002060"/>
                </a:solidFill>
              </a:defRPr>
            </a:lvl4pPr>
            <a:lvl5pPr>
              <a:defRPr sz="1800">
                <a:solidFill>
                  <a:srgbClr val="0066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901700"/>
            <a:ext cx="4343400" cy="5651500"/>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358775" y="131763"/>
            <a:ext cx="8426450" cy="563562"/>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396875" y="906463"/>
            <a:ext cx="8278813" cy="5399087"/>
          </a:xfrm>
        </p:spPr>
        <p:txBody>
          <a:bodyPr/>
          <a:lstStyle/>
          <a:p>
            <a:pPr lvl="0"/>
            <a:endParaRPr lang="en-US" noProof="0"/>
          </a:p>
        </p:txBody>
      </p:sp>
    </p:spTree>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pPr eaLnBrk="1" hangingPunct="1"/>
            <a:fld id="{D0C0C6FE-B2E2-4C9A-AC2B-91E8620B9976}" type="datetimeFigureOut">
              <a:rPr lang="en-US" sz="1800" smtClean="0">
                <a:solidFill>
                  <a:srgbClr val="000000"/>
                </a:solidFill>
                <a:latin typeface="Arial" charset="0"/>
                <a:ea typeface="+mn-ea"/>
              </a:rPr>
              <a:pPr eaLnBrk="1" hangingPunct="1"/>
              <a:t>2012.03.20</a:t>
            </a:fld>
            <a:endParaRPr lang="en-US" sz="1800">
              <a:solidFill>
                <a:srgbClr val="000000"/>
              </a:solidFill>
              <a:latin typeface="Arial" charset="0"/>
              <a:ea typeface="+mn-ea"/>
            </a:endParaRPr>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pPr eaLnBrk="1" hangingPunct="1"/>
            <a:endParaRPr lang="en-US" sz="1800">
              <a:solidFill>
                <a:srgbClr val="000000"/>
              </a:solidFill>
              <a:latin typeface="Arial" charset="0"/>
              <a:ea typeface="+mn-ea"/>
            </a:endParaRPr>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pPr eaLnBrk="1" hangingPunct="1"/>
            <a:fld id="{8A3A498A-88CF-4803-9F89-9BA50295E07F}" type="slidenum">
              <a:rPr lang="en-US" sz="1800" smtClean="0">
                <a:solidFill>
                  <a:srgbClr val="000000"/>
                </a:solidFill>
                <a:latin typeface="Arial" charset="0"/>
                <a:ea typeface="+mn-ea"/>
              </a:rPr>
              <a:pPr eaLnBrk="1" hangingPunct="1"/>
              <a:t>‹#›</a:t>
            </a:fld>
            <a:endParaRPr lang="en-US" sz="1800">
              <a:solidFill>
                <a:srgbClr val="000000"/>
              </a:solidFill>
              <a:latin typeface="Arial" charset="0"/>
              <a:ea typeface="+mn-ea"/>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1600200"/>
            <a:ext cx="8229600" cy="4525963"/>
          </a:xfrm>
          <a:prstGeom prst="rect">
            <a:avLst/>
          </a:prstGeom>
        </p:spPr>
        <p:txBody>
          <a:bodyPr/>
          <a:lstStyle>
            <a:lvl1pPr>
              <a:defRPr sz="2800" baseline="0"/>
            </a:lvl1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a:p>
            <a:r>
              <a:rPr lang="en-US"/>
              <a:t>1/01/2008</a:t>
            </a:r>
          </a:p>
        </p:txBody>
      </p:sp>
      <p:sp>
        <p:nvSpPr>
          <p:cNvPr id="6" name="Footer Placeholder 5"/>
          <p:cNvSpPr>
            <a:spLocks noGrp="1"/>
          </p:cNvSpPr>
          <p:nvPr>
            <p:ph type="ftr" sz="quarter" idx="11"/>
          </p:nvPr>
        </p:nvSpPr>
        <p:spPr/>
        <p:txBody>
          <a:bodyPr/>
          <a:lstStyle>
            <a:lvl1pPr>
              <a:defRPr/>
            </a:lvl1pPr>
          </a:lstStyle>
          <a:p>
            <a:endParaRPr lang="en-US"/>
          </a:p>
          <a:p>
            <a:r>
              <a:rPr lang="en-US"/>
              <a:t>P.Z. Takacs</a:t>
            </a:r>
          </a:p>
        </p:txBody>
      </p:sp>
      <p:sp>
        <p:nvSpPr>
          <p:cNvPr id="7" name="Slide Number Placeholder 6"/>
          <p:cNvSpPr>
            <a:spLocks noGrp="1"/>
          </p:cNvSpPr>
          <p:nvPr>
            <p:ph type="sldNum" sz="quarter" idx="12"/>
          </p:nvPr>
        </p:nvSpPr>
        <p:spPr/>
        <p:txBody>
          <a:bodyPr/>
          <a:lstStyle>
            <a:lvl1pPr>
              <a:defRPr/>
            </a:lvl1pPr>
          </a:lstStyle>
          <a:p>
            <a:endParaRPr lang="en-US"/>
          </a:p>
          <a:p>
            <a:fld id="{E18C1816-DEE1-A442-9A27-E69E6D1516E5}" type="slidenum">
              <a:rPr lang="en-US"/>
              <a:pPr/>
              <a:t>‹#›</a:t>
            </a:fld>
            <a:endParaRPr lang="en-US" sz="1400">
              <a:latin typeface="Times" charset="0"/>
            </a:endParaRPr>
          </a:p>
        </p:txBody>
      </p:sp>
    </p:spTree>
    <p:extLst>
      <p:ext uri="{BB962C8B-B14F-4D97-AF65-F5344CB8AC3E}">
        <p14:creationId xmlns:p14="http://schemas.microsoft.com/office/powerpoint/2010/main" val="279474099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152400"/>
            <a:ext cx="2076450" cy="5973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1000" y="152400"/>
            <a:ext cx="6076950" cy="59737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a:p>
            <a:r>
              <a:rPr lang="en-US"/>
              <a:t>1/01/2008</a:t>
            </a:r>
          </a:p>
        </p:txBody>
      </p:sp>
      <p:sp>
        <p:nvSpPr>
          <p:cNvPr id="8" name="Footer Placeholder 7"/>
          <p:cNvSpPr>
            <a:spLocks noGrp="1"/>
          </p:cNvSpPr>
          <p:nvPr>
            <p:ph type="ftr" sz="quarter" idx="11"/>
          </p:nvPr>
        </p:nvSpPr>
        <p:spPr/>
        <p:txBody>
          <a:bodyPr/>
          <a:lstStyle>
            <a:lvl1pPr>
              <a:defRPr/>
            </a:lvl1pPr>
          </a:lstStyle>
          <a:p>
            <a:endParaRPr lang="en-US"/>
          </a:p>
          <a:p>
            <a:r>
              <a:rPr lang="en-US"/>
              <a:t>P.Z. Takacs</a:t>
            </a:r>
          </a:p>
        </p:txBody>
      </p:sp>
      <p:sp>
        <p:nvSpPr>
          <p:cNvPr id="9" name="Slide Number Placeholder 8"/>
          <p:cNvSpPr>
            <a:spLocks noGrp="1"/>
          </p:cNvSpPr>
          <p:nvPr>
            <p:ph type="sldNum" sz="quarter" idx="12"/>
          </p:nvPr>
        </p:nvSpPr>
        <p:spPr/>
        <p:txBody>
          <a:bodyPr/>
          <a:lstStyle>
            <a:lvl1pPr>
              <a:defRPr/>
            </a:lvl1pPr>
          </a:lstStyle>
          <a:p>
            <a:endParaRPr lang="en-US"/>
          </a:p>
          <a:p>
            <a:fld id="{82C7BAFD-19F3-9E4F-864B-64BFA78F58BB}" type="slidenum">
              <a:rPr lang="en-US"/>
              <a:pPr/>
              <a:t>‹#›</a:t>
            </a:fld>
            <a:endParaRPr lang="en-US" sz="1400">
              <a:latin typeface="Times" charset="0"/>
            </a:endParaRPr>
          </a:p>
        </p:txBody>
      </p:sp>
    </p:spTree>
    <p:extLst>
      <p:ext uri="{BB962C8B-B14F-4D97-AF65-F5344CB8AC3E}">
        <p14:creationId xmlns:p14="http://schemas.microsoft.com/office/powerpoint/2010/main" val="1645143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a:p>
            <a:r>
              <a:rPr lang="en-US"/>
              <a:t>1/01/2008</a:t>
            </a:r>
          </a:p>
        </p:txBody>
      </p:sp>
      <p:sp>
        <p:nvSpPr>
          <p:cNvPr id="4" name="Footer Placeholder 3"/>
          <p:cNvSpPr>
            <a:spLocks noGrp="1"/>
          </p:cNvSpPr>
          <p:nvPr>
            <p:ph type="ftr" sz="quarter" idx="11"/>
          </p:nvPr>
        </p:nvSpPr>
        <p:spPr/>
        <p:txBody>
          <a:bodyPr/>
          <a:lstStyle>
            <a:lvl1pPr>
              <a:defRPr/>
            </a:lvl1pPr>
          </a:lstStyle>
          <a:p>
            <a:endParaRPr lang="en-US"/>
          </a:p>
          <a:p>
            <a:r>
              <a:rPr lang="en-US"/>
              <a:t>P.Z. Takacs</a:t>
            </a:r>
          </a:p>
        </p:txBody>
      </p:sp>
      <p:sp>
        <p:nvSpPr>
          <p:cNvPr id="5" name="Slide Number Placeholder 4"/>
          <p:cNvSpPr>
            <a:spLocks noGrp="1"/>
          </p:cNvSpPr>
          <p:nvPr>
            <p:ph type="sldNum" sz="quarter" idx="12"/>
          </p:nvPr>
        </p:nvSpPr>
        <p:spPr/>
        <p:txBody>
          <a:bodyPr/>
          <a:lstStyle>
            <a:lvl1pPr>
              <a:defRPr/>
            </a:lvl1pPr>
          </a:lstStyle>
          <a:p>
            <a:endParaRPr lang="en-US"/>
          </a:p>
          <a:p>
            <a:fld id="{C716D554-B26D-8140-8467-08F6D5E02B9B}" type="slidenum">
              <a:rPr lang="en-US"/>
              <a:pPr/>
              <a:t>‹#›</a:t>
            </a:fld>
            <a:endParaRPr lang="en-US" sz="1400">
              <a:latin typeface="Times" charset="0"/>
            </a:endParaRPr>
          </a:p>
        </p:txBody>
      </p:sp>
    </p:spTree>
    <p:extLst>
      <p:ext uri="{BB962C8B-B14F-4D97-AF65-F5344CB8AC3E}">
        <p14:creationId xmlns:p14="http://schemas.microsoft.com/office/powerpoint/2010/main" val="20831767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a:p>
            <a:r>
              <a:rPr lang="en-US"/>
              <a:t>1/01/2008</a:t>
            </a:r>
          </a:p>
        </p:txBody>
      </p:sp>
      <p:sp>
        <p:nvSpPr>
          <p:cNvPr id="3" name="Footer Placeholder 2"/>
          <p:cNvSpPr>
            <a:spLocks noGrp="1"/>
          </p:cNvSpPr>
          <p:nvPr>
            <p:ph type="ftr" sz="quarter" idx="11"/>
          </p:nvPr>
        </p:nvSpPr>
        <p:spPr/>
        <p:txBody>
          <a:bodyPr/>
          <a:lstStyle>
            <a:lvl1pPr>
              <a:defRPr/>
            </a:lvl1pPr>
          </a:lstStyle>
          <a:p>
            <a:endParaRPr lang="en-US"/>
          </a:p>
          <a:p>
            <a:r>
              <a:rPr lang="en-US"/>
              <a:t>P.Z. Takacs</a:t>
            </a:r>
          </a:p>
        </p:txBody>
      </p:sp>
      <p:sp>
        <p:nvSpPr>
          <p:cNvPr id="4" name="Slide Number Placeholder 3"/>
          <p:cNvSpPr>
            <a:spLocks noGrp="1"/>
          </p:cNvSpPr>
          <p:nvPr>
            <p:ph type="sldNum" sz="quarter" idx="12"/>
          </p:nvPr>
        </p:nvSpPr>
        <p:spPr/>
        <p:txBody>
          <a:bodyPr/>
          <a:lstStyle>
            <a:lvl1pPr>
              <a:defRPr/>
            </a:lvl1pPr>
          </a:lstStyle>
          <a:p>
            <a:endParaRPr lang="en-US"/>
          </a:p>
          <a:p>
            <a:fld id="{F715A76A-0104-FA4C-8F31-F5F4CB7F202D}" type="slidenum">
              <a:rPr lang="en-US"/>
              <a:pPr/>
              <a:t>‹#›</a:t>
            </a:fld>
            <a:endParaRPr lang="en-US" sz="1400">
              <a:latin typeface="Times" charset="0"/>
            </a:endParaRPr>
          </a:p>
        </p:txBody>
      </p:sp>
    </p:spTree>
    <p:extLst>
      <p:ext uri="{BB962C8B-B14F-4D97-AF65-F5344CB8AC3E}">
        <p14:creationId xmlns:p14="http://schemas.microsoft.com/office/powerpoint/2010/main" val="3512288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a:p>
            <a:r>
              <a:rPr lang="en-US"/>
              <a:t>1/01/2008</a:t>
            </a:r>
          </a:p>
        </p:txBody>
      </p:sp>
      <p:sp>
        <p:nvSpPr>
          <p:cNvPr id="6" name="Footer Placeholder 5"/>
          <p:cNvSpPr>
            <a:spLocks noGrp="1"/>
          </p:cNvSpPr>
          <p:nvPr>
            <p:ph type="ftr" sz="quarter" idx="11"/>
          </p:nvPr>
        </p:nvSpPr>
        <p:spPr/>
        <p:txBody>
          <a:bodyPr/>
          <a:lstStyle>
            <a:lvl1pPr>
              <a:defRPr/>
            </a:lvl1pPr>
          </a:lstStyle>
          <a:p>
            <a:endParaRPr lang="en-US"/>
          </a:p>
          <a:p>
            <a:r>
              <a:rPr lang="en-US"/>
              <a:t>P.Z. Takacs</a:t>
            </a:r>
          </a:p>
        </p:txBody>
      </p:sp>
      <p:sp>
        <p:nvSpPr>
          <p:cNvPr id="7" name="Slide Number Placeholder 6"/>
          <p:cNvSpPr>
            <a:spLocks noGrp="1"/>
          </p:cNvSpPr>
          <p:nvPr>
            <p:ph type="sldNum" sz="quarter" idx="12"/>
          </p:nvPr>
        </p:nvSpPr>
        <p:spPr/>
        <p:txBody>
          <a:bodyPr/>
          <a:lstStyle>
            <a:lvl1pPr>
              <a:defRPr/>
            </a:lvl1pPr>
          </a:lstStyle>
          <a:p>
            <a:endParaRPr lang="en-US"/>
          </a:p>
          <a:p>
            <a:fld id="{7FE20A41-911B-F147-A9F8-3A1237890490}" type="slidenum">
              <a:rPr lang="en-US"/>
              <a:pPr/>
              <a:t>‹#›</a:t>
            </a:fld>
            <a:endParaRPr lang="en-US" sz="1400">
              <a:latin typeface="Times" charset="0"/>
            </a:endParaRPr>
          </a:p>
        </p:txBody>
      </p:sp>
    </p:spTree>
    <p:extLst>
      <p:ext uri="{BB962C8B-B14F-4D97-AF65-F5344CB8AC3E}">
        <p14:creationId xmlns:p14="http://schemas.microsoft.com/office/powerpoint/2010/main" val="5196002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a:p>
            <a:r>
              <a:rPr lang="en-US"/>
              <a:t>1/01/2008</a:t>
            </a:r>
          </a:p>
        </p:txBody>
      </p:sp>
      <p:sp>
        <p:nvSpPr>
          <p:cNvPr id="6" name="Footer Placeholder 5"/>
          <p:cNvSpPr>
            <a:spLocks noGrp="1"/>
          </p:cNvSpPr>
          <p:nvPr>
            <p:ph type="ftr" sz="quarter" idx="11"/>
          </p:nvPr>
        </p:nvSpPr>
        <p:spPr/>
        <p:txBody>
          <a:bodyPr/>
          <a:lstStyle>
            <a:lvl1pPr>
              <a:defRPr/>
            </a:lvl1pPr>
          </a:lstStyle>
          <a:p>
            <a:endParaRPr lang="en-US"/>
          </a:p>
          <a:p>
            <a:r>
              <a:rPr lang="en-US"/>
              <a:t>P.Z. Takacs</a:t>
            </a:r>
          </a:p>
        </p:txBody>
      </p:sp>
      <p:sp>
        <p:nvSpPr>
          <p:cNvPr id="7" name="Slide Number Placeholder 6"/>
          <p:cNvSpPr>
            <a:spLocks noGrp="1"/>
          </p:cNvSpPr>
          <p:nvPr>
            <p:ph type="sldNum" sz="quarter" idx="12"/>
          </p:nvPr>
        </p:nvSpPr>
        <p:spPr/>
        <p:txBody>
          <a:bodyPr/>
          <a:lstStyle>
            <a:lvl1pPr>
              <a:defRPr/>
            </a:lvl1pPr>
          </a:lstStyle>
          <a:p>
            <a:endParaRPr lang="en-US"/>
          </a:p>
          <a:p>
            <a:fld id="{E0A93F35-33E8-2C4D-B262-25885A886DB6}" type="slidenum">
              <a:rPr lang="en-US"/>
              <a:pPr/>
              <a:t>‹#›</a:t>
            </a:fld>
            <a:endParaRPr lang="en-US" sz="1400">
              <a:latin typeface="Times" charset="0"/>
            </a:endParaRPr>
          </a:p>
        </p:txBody>
      </p:sp>
    </p:spTree>
    <p:extLst>
      <p:ext uri="{BB962C8B-B14F-4D97-AF65-F5344CB8AC3E}">
        <p14:creationId xmlns:p14="http://schemas.microsoft.com/office/powerpoint/2010/main" val="34540450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theme" Target="../theme/theme3.xml"/><Relationship Id="rId8" Type="http://schemas.openxmlformats.org/officeDocument/2006/relationships/image" Target="../media/image1.jpeg"/><Relationship Id="rId9" Type="http://schemas.openxmlformats.org/officeDocument/2006/relationships/image" Target="../media/image2.png"/><Relationship Id="rId1" Type="http://schemas.openxmlformats.org/officeDocument/2006/relationships/slideLayout" Target="../slideLayouts/slideLayout23.xml"/><Relationship Id="rId2"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31.xml"/><Relationship Id="rId4" Type="http://schemas.openxmlformats.org/officeDocument/2006/relationships/slideLayout" Target="../slideLayouts/slideLayout32.xml"/><Relationship Id="rId5" Type="http://schemas.openxmlformats.org/officeDocument/2006/relationships/slideLayout" Target="../slideLayouts/slideLayout33.xml"/><Relationship Id="rId6" Type="http://schemas.openxmlformats.org/officeDocument/2006/relationships/theme" Target="../theme/theme4.xml"/><Relationship Id="rId7" Type="http://schemas.openxmlformats.org/officeDocument/2006/relationships/image" Target="../media/image4.jpeg"/><Relationship Id="rId1" Type="http://schemas.openxmlformats.org/officeDocument/2006/relationships/slideLayout" Target="../slideLayouts/slideLayout29.xml"/><Relationship Id="rId2" Type="http://schemas.openxmlformats.org/officeDocument/2006/relationships/slideLayout" Target="../slideLayouts/slideLayout30.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5.xml"/><Relationship Id="rId13" Type="http://schemas.openxmlformats.org/officeDocument/2006/relationships/image" Target="../media/image6.jpe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000">
                <a:latin typeface="+mn-lt"/>
              </a:defRPr>
            </a:lvl1pPr>
          </a:lstStyle>
          <a:p>
            <a:endParaRPr lang="en-US"/>
          </a:p>
          <a:p>
            <a:r>
              <a:rPr lang="en-US"/>
              <a:t>1/01/2008</a:t>
            </a: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000">
                <a:latin typeface="+mn-lt"/>
              </a:defRPr>
            </a:lvl1pPr>
          </a:lstStyle>
          <a:p>
            <a:endParaRPr lang="en-US"/>
          </a:p>
          <a:p>
            <a:r>
              <a:rPr lang="en-US"/>
              <a:t>P.Z. Takacs</a:t>
            </a: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000">
                <a:latin typeface="+mn-lt"/>
              </a:defRPr>
            </a:lvl1pPr>
          </a:lstStyle>
          <a:p>
            <a:endParaRPr lang="en-US"/>
          </a:p>
          <a:p>
            <a:fld id="{AAE0FF4C-0E18-0541-B580-1275B1097823}" type="slidenum">
              <a:rPr lang="en-US"/>
              <a:pPr/>
              <a:t>‹#›</a:t>
            </a:fld>
            <a:endParaRPr lang="en-US" sz="1400">
              <a:latin typeface="Times" charset="0"/>
            </a:endParaRPr>
          </a:p>
        </p:txBody>
      </p:sp>
      <p:sp>
        <p:nvSpPr>
          <p:cNvPr id="1031" name="Rectangle 7"/>
          <p:cNvSpPr>
            <a:spLocks noChangeArrowheads="1"/>
          </p:cNvSpPr>
          <p:nvPr/>
        </p:nvSpPr>
        <p:spPr bwMode="auto">
          <a:xfrm>
            <a:off x="263525" y="-169863"/>
            <a:ext cx="184150" cy="457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ea typeface="ＭＳ Ｐゴシック" charset="0"/>
        </a:defRPr>
      </a:lvl2pPr>
      <a:lvl3pPr algn="ctr" rtl="0" eaLnBrk="1" fontAlgn="base" hangingPunct="1">
        <a:spcBef>
          <a:spcPct val="0"/>
        </a:spcBef>
        <a:spcAft>
          <a:spcPct val="0"/>
        </a:spcAft>
        <a:defRPr sz="3200" b="1">
          <a:solidFill>
            <a:schemeClr val="tx2"/>
          </a:solidFill>
          <a:latin typeface="Arial" charset="0"/>
          <a:ea typeface="ＭＳ Ｐゴシック" charset="0"/>
        </a:defRPr>
      </a:lvl3pPr>
      <a:lvl4pPr algn="ctr" rtl="0" eaLnBrk="1" fontAlgn="base" hangingPunct="1">
        <a:spcBef>
          <a:spcPct val="0"/>
        </a:spcBef>
        <a:spcAft>
          <a:spcPct val="0"/>
        </a:spcAft>
        <a:defRPr sz="3200" b="1">
          <a:solidFill>
            <a:schemeClr val="tx2"/>
          </a:solidFill>
          <a:latin typeface="Arial" charset="0"/>
          <a:ea typeface="ＭＳ Ｐゴシック" charset="0"/>
        </a:defRPr>
      </a:lvl4pPr>
      <a:lvl5pPr algn="ctr" rtl="0" eaLnBrk="1" fontAlgn="base" hangingPunct="1">
        <a:spcBef>
          <a:spcPct val="0"/>
        </a:spcBef>
        <a:spcAft>
          <a:spcPct val="0"/>
        </a:spcAft>
        <a:defRPr sz="3200" b="1">
          <a:solidFill>
            <a:schemeClr val="tx2"/>
          </a:solidFill>
          <a:latin typeface="Arial" charset="0"/>
          <a:ea typeface="ＭＳ Ｐゴシック" charset="0"/>
        </a:defRPr>
      </a:lvl5pPr>
      <a:lvl6pPr marL="457200" algn="ctr" rtl="0" eaLnBrk="1" fontAlgn="base" hangingPunct="1">
        <a:spcBef>
          <a:spcPct val="0"/>
        </a:spcBef>
        <a:spcAft>
          <a:spcPct val="0"/>
        </a:spcAft>
        <a:defRPr sz="3200" b="1">
          <a:solidFill>
            <a:schemeClr val="tx2"/>
          </a:solidFill>
          <a:latin typeface="Arial" charset="0"/>
          <a:ea typeface="ＭＳ Ｐゴシック" charset="0"/>
        </a:defRPr>
      </a:lvl6pPr>
      <a:lvl7pPr marL="914400" algn="ctr" rtl="0" eaLnBrk="1" fontAlgn="base" hangingPunct="1">
        <a:spcBef>
          <a:spcPct val="0"/>
        </a:spcBef>
        <a:spcAft>
          <a:spcPct val="0"/>
        </a:spcAft>
        <a:defRPr sz="3200" b="1">
          <a:solidFill>
            <a:schemeClr val="tx2"/>
          </a:solidFill>
          <a:latin typeface="Arial" charset="0"/>
          <a:ea typeface="ＭＳ Ｐゴシック" charset="0"/>
        </a:defRPr>
      </a:lvl7pPr>
      <a:lvl8pPr marL="1371600" algn="ctr" rtl="0" eaLnBrk="1" fontAlgn="base" hangingPunct="1">
        <a:spcBef>
          <a:spcPct val="0"/>
        </a:spcBef>
        <a:spcAft>
          <a:spcPct val="0"/>
        </a:spcAft>
        <a:defRPr sz="3200" b="1">
          <a:solidFill>
            <a:schemeClr val="tx2"/>
          </a:solidFill>
          <a:latin typeface="Arial" charset="0"/>
          <a:ea typeface="ＭＳ Ｐゴシック" charset="0"/>
        </a:defRPr>
      </a:lvl8pPr>
      <a:lvl9pPr marL="1828800" algn="ctr" rtl="0" eaLnBrk="1" fontAlgn="base" hangingPunct="1">
        <a:spcBef>
          <a:spcPct val="0"/>
        </a:spcBef>
        <a:spcAft>
          <a:spcPct val="0"/>
        </a:spcAft>
        <a:defRPr sz="3200" b="1">
          <a:solidFill>
            <a:schemeClr val="tx2"/>
          </a:solidFill>
          <a:latin typeface="Arial" charset="0"/>
          <a:ea typeface="ＭＳ Ｐゴシック" charset="0"/>
        </a:defRPr>
      </a:lvl9pPr>
    </p:titleStyle>
    <p:body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ea typeface="+mn-ea"/>
        </a:defRPr>
      </a:lvl2pPr>
      <a:lvl3pPr marL="1143000" indent="-228600" algn="l" rtl="0" eaLnBrk="1" fontAlgn="base" hangingPunct="1">
        <a:spcBef>
          <a:spcPct val="20000"/>
        </a:spcBef>
        <a:spcAft>
          <a:spcPct val="0"/>
        </a:spcAft>
        <a:buChar char="•"/>
        <a:defRPr sz="16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Times" charset="0"/>
          <a:ea typeface="+mn-ea"/>
        </a:defRPr>
      </a:lvl4pPr>
      <a:lvl5pPr marL="2057400" indent="-228600" algn="l" rtl="0" eaLnBrk="1" fontAlgn="base" hangingPunct="1">
        <a:spcBef>
          <a:spcPct val="20000"/>
        </a:spcBef>
        <a:spcAft>
          <a:spcPct val="0"/>
        </a:spcAft>
        <a:buChar char="»"/>
        <a:defRPr sz="2000">
          <a:solidFill>
            <a:schemeClr val="tx1"/>
          </a:solidFill>
          <a:latin typeface="Times" charset="0"/>
          <a:ea typeface="+mn-ea"/>
        </a:defRPr>
      </a:lvl5pPr>
      <a:lvl6pPr marL="2514600" indent="-228600" algn="l" rtl="0" eaLnBrk="1" fontAlgn="base" hangingPunct="1">
        <a:spcBef>
          <a:spcPct val="20000"/>
        </a:spcBef>
        <a:spcAft>
          <a:spcPct val="0"/>
        </a:spcAft>
        <a:buChar char="»"/>
        <a:defRPr sz="2000">
          <a:solidFill>
            <a:schemeClr val="tx1"/>
          </a:solidFill>
          <a:latin typeface="Times" charset="0"/>
          <a:ea typeface="+mn-ea"/>
        </a:defRPr>
      </a:lvl6pPr>
      <a:lvl7pPr marL="2971800" indent="-228600" algn="l" rtl="0" eaLnBrk="1" fontAlgn="base" hangingPunct="1">
        <a:spcBef>
          <a:spcPct val="20000"/>
        </a:spcBef>
        <a:spcAft>
          <a:spcPct val="0"/>
        </a:spcAft>
        <a:buChar char="»"/>
        <a:defRPr sz="2000">
          <a:solidFill>
            <a:schemeClr val="tx1"/>
          </a:solidFill>
          <a:latin typeface="Times" charset="0"/>
          <a:ea typeface="+mn-ea"/>
        </a:defRPr>
      </a:lvl7pPr>
      <a:lvl8pPr marL="3429000" indent="-228600" algn="l" rtl="0" eaLnBrk="1" fontAlgn="base" hangingPunct="1">
        <a:spcBef>
          <a:spcPct val="20000"/>
        </a:spcBef>
        <a:spcAft>
          <a:spcPct val="0"/>
        </a:spcAft>
        <a:buChar char="»"/>
        <a:defRPr sz="2000">
          <a:solidFill>
            <a:schemeClr val="tx1"/>
          </a:solidFill>
          <a:latin typeface="Times" charset="0"/>
          <a:ea typeface="+mn-ea"/>
        </a:defRPr>
      </a:lvl8pPr>
      <a:lvl9pPr marL="3886200" indent="-228600" algn="l" rtl="0" eaLnBrk="1" fontAlgn="base" hangingPunct="1">
        <a:spcBef>
          <a:spcPct val="20000"/>
        </a:spcBef>
        <a:spcAft>
          <a:spcPct val="0"/>
        </a:spcAft>
        <a:buChar char="»"/>
        <a:defRPr sz="2000">
          <a:solidFill>
            <a:schemeClr val="tx1"/>
          </a:solidFill>
          <a:latin typeface="Times" charset="0"/>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lnSpc>
                <a:spcPct val="70000"/>
              </a:lnSpc>
              <a:spcBef>
                <a:spcPct val="50000"/>
              </a:spcBef>
              <a:buFont typeface="Arial" charset="0"/>
              <a:buNone/>
              <a:defRPr/>
            </a:pPr>
            <a:endParaRPr lang="en-US">
              <a:solidFill>
                <a:prstClr val="black">
                  <a:tint val="75000"/>
                </a:prstClr>
              </a:solidFill>
              <a:latin typeface="Times New Roman" charset="0"/>
              <a:cs typeface="ＭＳ Ｐゴシック" charset="0"/>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lnSpc>
                <a:spcPct val="70000"/>
              </a:lnSpc>
              <a:spcBef>
                <a:spcPct val="50000"/>
              </a:spcBef>
              <a:buFont typeface="Arial" charset="0"/>
              <a:buNone/>
              <a:defRPr/>
            </a:pPr>
            <a:endParaRPr lang="en-US">
              <a:solidFill>
                <a:prstClr val="black">
                  <a:tint val="75000"/>
                </a:prstClr>
              </a:solidFill>
              <a:latin typeface="Times New Roman" charset="0"/>
              <a:cs typeface="ＭＳ Ｐゴシック" charset="0"/>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lnSpc>
                <a:spcPct val="70000"/>
              </a:lnSpc>
              <a:spcBef>
                <a:spcPct val="50000"/>
              </a:spcBef>
              <a:buFont typeface="Arial" charset="0"/>
              <a:buNone/>
              <a:defRPr/>
            </a:pPr>
            <a:fld id="{97EA62C7-CE41-C84A-833D-2AE0734F052F}" type="slidenum">
              <a:rPr lang="en-US" smtClean="0">
                <a:solidFill>
                  <a:prstClr val="black">
                    <a:tint val="75000"/>
                  </a:prstClr>
                </a:solidFill>
                <a:latin typeface="Times New Roman" charset="0"/>
                <a:cs typeface="ＭＳ Ｐゴシック" charset="0"/>
              </a:rPr>
              <a:pPr>
                <a:lnSpc>
                  <a:spcPct val="70000"/>
                </a:lnSpc>
                <a:spcBef>
                  <a:spcPct val="50000"/>
                </a:spcBef>
                <a:buFont typeface="Arial" charset="0"/>
                <a:buNone/>
                <a:defRPr/>
              </a:pPr>
              <a:t>‹#›</a:t>
            </a:fld>
            <a:endParaRPr lang="en-US">
              <a:solidFill>
                <a:prstClr val="black">
                  <a:tint val="75000"/>
                </a:prstClr>
              </a:solidFill>
              <a:latin typeface="Times New Roman" charset="0"/>
              <a:cs typeface="ＭＳ Ｐゴシック" charset="0"/>
            </a:endParaRPr>
          </a:p>
        </p:txBody>
      </p:sp>
    </p:spTree>
    <p:extLst>
      <p:ext uri="{BB962C8B-B14F-4D97-AF65-F5344CB8AC3E}">
        <p14:creationId xmlns:p14="http://schemas.microsoft.com/office/powerpoint/2010/main" val="8228581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457200" rtl="0" eaLnBrk="1" latinLnBrk="0" hangingPunct="1">
        <a:spcBef>
          <a:spcPct val="0"/>
        </a:spcBef>
        <a:buNone/>
        <a:defRPr sz="28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4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cxnSp>
        <p:nvCxnSpPr>
          <p:cNvPr id="8" name="Straight Connector 7"/>
          <p:cNvCxnSpPr>
            <a:cxnSpLocks noChangeShapeType="1"/>
          </p:cNvCxnSpPr>
          <p:nvPr/>
        </p:nvCxnSpPr>
        <p:spPr bwMode="auto">
          <a:xfrm rot="10800000">
            <a:off x="66675" y="808038"/>
            <a:ext cx="9028113" cy="1587"/>
          </a:xfrm>
          <a:prstGeom prst="line">
            <a:avLst/>
          </a:prstGeom>
          <a:noFill/>
          <a:ln w="25400">
            <a:solidFill>
              <a:schemeClr val="accent1"/>
            </a:solidFill>
            <a:round/>
            <a:headEnd/>
            <a:tailEnd/>
          </a:ln>
          <a:effectLst>
            <a:outerShdw dist="20000" dir="5400000" rotWithShape="0">
              <a:srgbClr val="808080">
                <a:alpha val="37999"/>
              </a:srgbClr>
            </a:outerShdw>
          </a:effectLst>
        </p:spPr>
      </p:cxnSp>
      <p:pic>
        <p:nvPicPr>
          <p:cNvPr id="1033" name="Picture 10"/>
          <p:cNvPicPr>
            <a:picLocks noChangeAspect="1"/>
          </p:cNvPicPr>
          <p:nvPr/>
        </p:nvPicPr>
        <p:blipFill>
          <a:blip r:embed="rId8" cstate="print"/>
          <a:stretch>
            <a:fillRect/>
          </a:stretch>
        </p:blipFill>
        <p:spPr bwMode="auto">
          <a:xfrm>
            <a:off x="66675" y="90021"/>
            <a:ext cx="1074455" cy="829923"/>
          </a:xfrm>
          <a:prstGeom prst="rect">
            <a:avLst/>
          </a:prstGeom>
          <a:noFill/>
          <a:ln w="9525">
            <a:noFill/>
            <a:miter lim="800000"/>
            <a:headEnd/>
            <a:tailEnd/>
          </a:ln>
        </p:spPr>
      </p:pic>
      <p:sp>
        <p:nvSpPr>
          <p:cNvPr id="1026" name="Title Placeholder 1"/>
          <p:cNvSpPr>
            <a:spLocks noGrp="1"/>
          </p:cNvSpPr>
          <p:nvPr>
            <p:ph type="title"/>
          </p:nvPr>
        </p:nvSpPr>
        <p:spPr bwMode="auto">
          <a:xfrm>
            <a:off x="1141130" y="142875"/>
            <a:ext cx="6188357" cy="55721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a:p>
        </p:txBody>
      </p:sp>
      <p:sp>
        <p:nvSpPr>
          <p:cNvPr id="1027" name="Text Placeholder 2"/>
          <p:cNvSpPr>
            <a:spLocks noGrp="1"/>
          </p:cNvSpPr>
          <p:nvPr>
            <p:ph type="body" idx="1"/>
          </p:nvPr>
        </p:nvSpPr>
        <p:spPr bwMode="auto">
          <a:xfrm>
            <a:off x="195263" y="1014413"/>
            <a:ext cx="8229600" cy="5111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cxnSp>
        <p:nvCxnSpPr>
          <p:cNvPr id="9" name="Straight Connector 8"/>
          <p:cNvCxnSpPr>
            <a:cxnSpLocks noChangeShapeType="1"/>
          </p:cNvCxnSpPr>
          <p:nvPr/>
        </p:nvCxnSpPr>
        <p:spPr bwMode="auto">
          <a:xfrm rot="10800000">
            <a:off x="66675" y="6497638"/>
            <a:ext cx="9028113" cy="1587"/>
          </a:xfrm>
          <a:prstGeom prst="line">
            <a:avLst/>
          </a:prstGeom>
          <a:noFill/>
          <a:ln w="25400">
            <a:solidFill>
              <a:schemeClr val="accent1"/>
            </a:solidFill>
            <a:round/>
            <a:headEnd/>
            <a:tailEnd/>
          </a:ln>
          <a:effectLst>
            <a:outerShdw dist="20000" dir="5400000" rotWithShape="0">
              <a:srgbClr val="808080">
                <a:alpha val="37999"/>
              </a:srgbClr>
            </a:outerShdw>
          </a:effectLst>
        </p:spPr>
      </p:cxnSp>
      <p:sp>
        <p:nvSpPr>
          <p:cNvPr id="12" name="TextBox 11"/>
          <p:cNvSpPr txBox="1"/>
          <p:nvPr/>
        </p:nvSpPr>
        <p:spPr>
          <a:xfrm>
            <a:off x="8424863" y="6521450"/>
            <a:ext cx="566737" cy="274638"/>
          </a:xfrm>
          <a:prstGeom prst="rect">
            <a:avLst/>
          </a:prstGeom>
          <a:noFill/>
        </p:spPr>
        <p:txBody>
          <a:bodyPr>
            <a:prstTxWarp prst="textNoShape">
              <a:avLst/>
            </a:prstTxWarp>
            <a:spAutoFit/>
          </a:bodyPr>
          <a:lstStyle/>
          <a:p>
            <a:pPr defTabSz="457200" eaLnBrk="1" fontAlgn="auto" hangingPunct="1">
              <a:spcBef>
                <a:spcPts val="0"/>
              </a:spcBef>
              <a:spcAft>
                <a:spcPts val="0"/>
              </a:spcAft>
            </a:pPr>
            <a:fld id="{A51F6B24-625B-6B48-B1AE-970688573CDB}" type="slidenum">
              <a:rPr lang="en-US" sz="1200">
                <a:solidFill>
                  <a:prstClr val="black"/>
                </a:solidFill>
                <a:latin typeface="Calibri"/>
                <a:ea typeface="+mn-ea"/>
              </a:rPr>
              <a:pPr defTabSz="457200" eaLnBrk="1" fontAlgn="auto" hangingPunct="1">
                <a:spcBef>
                  <a:spcPts val="0"/>
                </a:spcBef>
                <a:spcAft>
                  <a:spcPts val="0"/>
                </a:spcAft>
              </a:pPr>
              <a:t>‹#›</a:t>
            </a:fld>
            <a:endParaRPr lang="en-US" sz="1200">
              <a:solidFill>
                <a:prstClr val="black"/>
              </a:solidFill>
              <a:latin typeface="Calibri"/>
              <a:ea typeface="+mn-ea"/>
            </a:endParaRPr>
          </a:p>
        </p:txBody>
      </p:sp>
      <p:pic>
        <p:nvPicPr>
          <p:cNvPr id="1031" name="Picture 10" descr="LogoW-ShadowTransBack.png"/>
          <p:cNvPicPr>
            <a:picLocks noChangeAspect="1"/>
          </p:cNvPicPr>
          <p:nvPr/>
        </p:nvPicPr>
        <p:blipFill>
          <a:blip r:embed="rId9" cstate="print"/>
          <a:srcRect/>
          <a:stretch>
            <a:fillRect/>
          </a:stretch>
        </p:blipFill>
        <p:spPr bwMode="auto">
          <a:xfrm>
            <a:off x="7110413" y="0"/>
            <a:ext cx="1984375" cy="1117600"/>
          </a:xfrm>
          <a:prstGeom prst="rect">
            <a:avLst/>
          </a:prstGeom>
          <a:noFill/>
          <a:ln w="9525">
            <a:noFill/>
            <a:miter lim="800000"/>
            <a:headEnd/>
            <a:tailEnd/>
          </a:ln>
        </p:spPr>
      </p:pic>
      <p:sp>
        <p:nvSpPr>
          <p:cNvPr id="10" name="TextBox 9"/>
          <p:cNvSpPr txBox="1"/>
          <p:nvPr/>
        </p:nvSpPr>
        <p:spPr>
          <a:xfrm>
            <a:off x="457200" y="6521450"/>
            <a:ext cx="8229600" cy="246063"/>
          </a:xfrm>
          <a:prstGeom prst="rect">
            <a:avLst/>
          </a:prstGeom>
          <a:noFill/>
        </p:spPr>
        <p:txBody>
          <a:bodyPr>
            <a:prstTxWarp prst="textNoShape">
              <a:avLst/>
            </a:prstTxWarp>
            <a:spAutoFit/>
          </a:bodyPr>
          <a:lstStyle/>
          <a:p>
            <a:pPr algn="ctr" defTabSz="457200" eaLnBrk="1" fontAlgn="auto" hangingPunct="1">
              <a:spcBef>
                <a:spcPts val="0"/>
              </a:spcBef>
              <a:spcAft>
                <a:spcPts val="0"/>
              </a:spcAft>
              <a:defRPr/>
            </a:pPr>
            <a:r>
              <a:rPr lang="en-US" sz="1000" dirty="0">
                <a:solidFill>
                  <a:prstClr val="white">
                    <a:lumMod val="65000"/>
                  </a:prstClr>
                </a:solidFill>
                <a:latin typeface="Calibri"/>
                <a:ea typeface="+mn-ea"/>
              </a:rPr>
              <a:t>Preliminary Design Review • Tucson, Arizona • August 29</a:t>
            </a:r>
            <a:r>
              <a:rPr lang="en-US" sz="1000" baseline="30000" dirty="0">
                <a:solidFill>
                  <a:prstClr val="white">
                    <a:lumMod val="65000"/>
                  </a:prstClr>
                </a:solidFill>
                <a:latin typeface="Calibri"/>
                <a:ea typeface="+mn-ea"/>
              </a:rPr>
              <a:t>th </a:t>
            </a:r>
            <a:r>
              <a:rPr lang="en-US" sz="1000" dirty="0">
                <a:solidFill>
                  <a:prstClr val="white">
                    <a:lumMod val="65000"/>
                  </a:prstClr>
                </a:solidFill>
                <a:latin typeface="Calibri"/>
                <a:ea typeface="+mn-ea"/>
              </a:rPr>
              <a:t>– September 2</a:t>
            </a:r>
            <a:r>
              <a:rPr lang="en-US" sz="1000" baseline="30000" dirty="0">
                <a:solidFill>
                  <a:prstClr val="white">
                    <a:lumMod val="65000"/>
                  </a:prstClr>
                </a:solidFill>
                <a:latin typeface="Calibri"/>
                <a:ea typeface="+mn-ea"/>
              </a:rPr>
              <a:t>nd</a:t>
            </a:r>
            <a:r>
              <a:rPr lang="en-US" sz="1000" dirty="0">
                <a:solidFill>
                  <a:prstClr val="white">
                    <a:lumMod val="65000"/>
                  </a:prstClr>
                </a:solidFill>
                <a:latin typeface="Calibri"/>
                <a:ea typeface="+mn-ea"/>
              </a:rPr>
              <a:t>, 2011</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Lst>
  <p:timing>
    <p:tnLst>
      <p:par>
        <p:cTn xmlns:p14="http://schemas.microsoft.com/office/powerpoint/2010/main" id="1" dur="indefinite" restart="never" nodeType="tmRoot"/>
      </p:par>
    </p:tnLst>
  </p:timing>
  <p:txStyles>
    <p:titleStyle>
      <a:lvl1pPr algn="ctr" defTabSz="457200" rtl="0" eaLnBrk="1" fontAlgn="base" hangingPunct="1">
        <a:spcBef>
          <a:spcPct val="0"/>
        </a:spcBef>
        <a:spcAft>
          <a:spcPct val="0"/>
        </a:spcAft>
        <a:defRPr sz="2400" kern="1200">
          <a:solidFill>
            <a:srgbClr val="1F497D"/>
          </a:solidFill>
          <a:latin typeface="+mj-lt"/>
          <a:ea typeface="ＭＳ Ｐゴシック" charset="-128"/>
          <a:cs typeface="ＭＳ Ｐゴシック" charset="-128"/>
        </a:defRPr>
      </a:lvl1pPr>
      <a:lvl2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sz="2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sz="2400" kern="1200">
          <a:solidFill>
            <a:srgbClr val="1F497D"/>
          </a:solidFill>
          <a:latin typeface="+mn-lt"/>
          <a:ea typeface="ＭＳ Ｐゴシック" charset="-128"/>
          <a:cs typeface="ＭＳ Ｐゴシック" charset="-128"/>
        </a:defRPr>
      </a:lvl1pPr>
      <a:lvl2pPr marL="742950" indent="-285750" algn="l" defTabSz="457200" rtl="0" eaLnBrk="1" fontAlgn="base" hangingPunct="1">
        <a:spcBef>
          <a:spcPct val="20000"/>
        </a:spcBef>
        <a:spcAft>
          <a:spcPct val="0"/>
        </a:spcAft>
        <a:buFont typeface="Arial" charset="0"/>
        <a:buChar char="–"/>
        <a:defRPr sz="2400" kern="1200">
          <a:solidFill>
            <a:srgbClr val="1F497D"/>
          </a:solidFill>
          <a:latin typeface="+mn-lt"/>
          <a:ea typeface="ＭＳ Ｐゴシック" charset="-128"/>
          <a:cs typeface="+mn-cs"/>
        </a:defRPr>
      </a:lvl2pPr>
      <a:lvl3pPr marL="1143000" indent="-228600" algn="l" defTabSz="457200" rtl="0" eaLnBrk="1" fontAlgn="base" hangingPunct="1">
        <a:spcBef>
          <a:spcPct val="20000"/>
        </a:spcBef>
        <a:spcAft>
          <a:spcPct val="0"/>
        </a:spcAft>
        <a:buFont typeface="Arial" charset="0"/>
        <a:buChar char="•"/>
        <a:defRPr sz="2400" kern="1200">
          <a:solidFill>
            <a:srgbClr val="1F497D"/>
          </a:solidFill>
          <a:latin typeface="+mn-lt"/>
          <a:ea typeface="ＭＳ Ｐゴシック" charset="-128"/>
          <a:cs typeface="+mn-cs"/>
        </a:defRPr>
      </a:lvl3pPr>
      <a:lvl4pPr marL="1600200" indent="-228600" algn="l" defTabSz="457200" rtl="0" eaLnBrk="1" fontAlgn="base" hangingPunct="1">
        <a:spcBef>
          <a:spcPct val="20000"/>
        </a:spcBef>
        <a:spcAft>
          <a:spcPct val="0"/>
        </a:spcAft>
        <a:buFont typeface="Arial" charset="0"/>
        <a:buChar char="–"/>
        <a:defRPr sz="2000" kern="1200">
          <a:solidFill>
            <a:srgbClr val="1F497D"/>
          </a:solidFill>
          <a:latin typeface="+mn-lt"/>
          <a:ea typeface="ＭＳ Ｐゴシック" charset="-128"/>
          <a:cs typeface="+mn-cs"/>
        </a:defRPr>
      </a:lvl4pPr>
      <a:lvl5pPr marL="2057400" indent="-228600" algn="l" defTabSz="457200" rtl="0" eaLnBrk="1" fontAlgn="base" hangingPunct="1">
        <a:spcBef>
          <a:spcPct val="20000"/>
        </a:spcBef>
        <a:spcAft>
          <a:spcPct val="0"/>
        </a:spcAft>
        <a:buFont typeface="Arial" charset="0"/>
        <a:buChar char="»"/>
        <a:defRPr sz="2000" kern="1200">
          <a:solidFill>
            <a:srgbClr val="1F497D"/>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38100"/>
            <a:ext cx="7035800" cy="838200"/>
          </a:xfrm>
          <a:prstGeom prst="rect">
            <a:avLst/>
          </a:prstGeom>
          <a:noFill/>
          <a:ln w="9525">
            <a:noFill/>
            <a:miter lim="800000"/>
            <a:headEnd/>
            <a:tailEnd/>
          </a:ln>
          <a:effectLst/>
        </p:spPr>
        <p:txBody>
          <a:bodyPr vert="horz" wrap="square" lIns="45720" tIns="18288" rIns="45720" bIns="45720" numCol="1" anchor="t" anchorCtr="0" compatLnSpc="1">
            <a:prstTxWarp prst="textNoShape">
              <a:avLst/>
            </a:prstTxWarp>
          </a:bodyPr>
          <a:lstStyle/>
          <a:p>
            <a:pPr lvl="0"/>
            <a:r>
              <a:rPr lang="en-US" smtClean="0"/>
              <a:t>Click to edit Master title style</a:t>
            </a:r>
          </a:p>
        </p:txBody>
      </p:sp>
      <p:sp>
        <p:nvSpPr>
          <p:cNvPr id="2051" name="Rectangle 3"/>
          <p:cNvSpPr>
            <a:spLocks noGrp="1" noChangeArrowheads="1"/>
          </p:cNvSpPr>
          <p:nvPr>
            <p:ph type="body" idx="1"/>
          </p:nvPr>
        </p:nvSpPr>
        <p:spPr bwMode="auto">
          <a:xfrm>
            <a:off x="98425" y="915988"/>
            <a:ext cx="8839200" cy="5651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pic>
        <p:nvPicPr>
          <p:cNvPr id="2052" name="Picture 7" descr="LSST_Logo"/>
          <p:cNvPicPr>
            <a:picLocks noChangeAspect="1" noChangeArrowheads="1"/>
          </p:cNvPicPr>
          <p:nvPr userDrawn="1"/>
        </p:nvPicPr>
        <p:blipFill>
          <a:blip r:embed="rId7" cstate="print"/>
          <a:srcRect b="9067"/>
          <a:stretch>
            <a:fillRect/>
          </a:stretch>
        </p:blipFill>
        <p:spPr bwMode="auto">
          <a:xfrm>
            <a:off x="7239000" y="19050"/>
            <a:ext cx="1905000" cy="541338"/>
          </a:xfrm>
          <a:prstGeom prst="rect">
            <a:avLst/>
          </a:prstGeom>
          <a:noFill/>
          <a:ln w="9525">
            <a:noFill/>
            <a:miter lim="800000"/>
            <a:headEnd/>
            <a:tailEnd/>
          </a:ln>
        </p:spPr>
      </p:pic>
      <p:sp>
        <p:nvSpPr>
          <p:cNvPr id="1032" name="Line 8"/>
          <p:cNvSpPr>
            <a:spLocks noChangeShapeType="1"/>
          </p:cNvSpPr>
          <p:nvPr userDrawn="1"/>
        </p:nvSpPr>
        <p:spPr bwMode="auto">
          <a:xfrm>
            <a:off x="152400" y="812800"/>
            <a:ext cx="8839200" cy="0"/>
          </a:xfrm>
          <a:prstGeom prst="line">
            <a:avLst/>
          </a:prstGeom>
          <a:noFill/>
          <a:ln w="57150" cmpd="thinThick">
            <a:solidFill>
              <a:srgbClr val="CC0000"/>
            </a:solidFill>
            <a:round/>
            <a:headEnd/>
            <a:tailEnd/>
          </a:ln>
          <a:effectLst/>
        </p:spPr>
        <p:txBody>
          <a:bodyPr/>
          <a:lstStyle/>
          <a:p>
            <a:pPr eaLnBrk="1" hangingPunct="1">
              <a:defRPr/>
            </a:pPr>
            <a:endParaRPr lang="en-US" sz="1800">
              <a:solidFill>
                <a:srgbClr val="000000"/>
              </a:solidFill>
              <a:latin typeface="Arial" charset="0"/>
              <a:ea typeface="+mn-ea"/>
            </a:endParaRPr>
          </a:p>
        </p:txBody>
      </p:sp>
      <p:sp>
        <p:nvSpPr>
          <p:cNvPr id="1034" name="Text Box 10"/>
          <p:cNvSpPr txBox="1">
            <a:spLocks noChangeArrowheads="1"/>
          </p:cNvSpPr>
          <p:nvPr userDrawn="1"/>
        </p:nvSpPr>
        <p:spPr bwMode="auto">
          <a:xfrm>
            <a:off x="125413" y="6629400"/>
            <a:ext cx="8891587" cy="184150"/>
          </a:xfrm>
          <a:prstGeom prst="rect">
            <a:avLst/>
          </a:prstGeom>
          <a:noFill/>
          <a:ln w="9525">
            <a:noFill/>
            <a:miter lim="800000"/>
            <a:headEnd/>
            <a:tailEnd/>
          </a:ln>
          <a:effectLst/>
        </p:spPr>
        <p:txBody>
          <a:bodyPr lIns="0" tIns="0" rIns="0" bIns="0">
            <a:spAutoFit/>
          </a:bodyPr>
          <a:lstStyle/>
          <a:p>
            <a:pPr defTabSz="1600200" eaLnBrk="1" hangingPunct="1">
              <a:spcBef>
                <a:spcPct val="50000"/>
              </a:spcBef>
              <a:tabLst>
                <a:tab pos="914400" algn="l"/>
                <a:tab pos="8859838" algn="r"/>
              </a:tabLst>
              <a:defRPr/>
            </a:pPr>
            <a:r>
              <a:rPr lang="en-US" sz="1200" b="1" dirty="0">
                <a:solidFill>
                  <a:srgbClr val="000099"/>
                </a:solidFill>
                <a:latin typeface="Calibri" pitchFamily="34" charset="0"/>
                <a:ea typeface="+mn-ea"/>
              </a:rPr>
              <a:t>	</a:t>
            </a:r>
            <a:fld id="{979F719B-F064-4791-960E-1E54DFA106D3}" type="slidenum">
              <a:rPr lang="en-US" sz="1200" b="1">
                <a:solidFill>
                  <a:srgbClr val="000099"/>
                </a:solidFill>
                <a:latin typeface="Calibri" pitchFamily="34" charset="0"/>
                <a:ea typeface="+mn-ea"/>
              </a:rPr>
              <a:pPr defTabSz="1600200" eaLnBrk="1" hangingPunct="1">
                <a:spcBef>
                  <a:spcPct val="50000"/>
                </a:spcBef>
                <a:tabLst>
                  <a:tab pos="914400" algn="l"/>
                  <a:tab pos="8859838" algn="r"/>
                </a:tabLst>
                <a:defRPr/>
              </a:pPr>
              <a:t>‹#›</a:t>
            </a:fld>
            <a:endParaRPr lang="en-US" sz="1200" b="1" dirty="0">
              <a:solidFill>
                <a:srgbClr val="000099"/>
              </a:solidFill>
              <a:latin typeface="Calibri" pitchFamily="34" charset="0"/>
              <a:ea typeface="+mn-ea"/>
            </a:endParaRPr>
          </a:p>
        </p:txBody>
      </p:sp>
    </p:spTree>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Lst>
  <p:txStyles>
    <p:titleStyle>
      <a:lvl1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mj-lt"/>
          <a:ea typeface="+mj-ea"/>
          <a:cs typeface="+mj-cs"/>
        </a:defRPr>
      </a:lvl1pPr>
      <a:lvl2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2pPr>
      <a:lvl3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3pPr>
      <a:lvl4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4pPr>
      <a:lvl5pPr algn="l" rtl="0" eaLnBrk="0" fontAlgn="base" hangingPunct="0">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5pPr>
      <a:lvl6pPr marL="4572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6pPr>
      <a:lvl7pPr marL="9144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7pPr>
      <a:lvl8pPr marL="13716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8pPr>
      <a:lvl9pPr marL="1828800" algn="l" rtl="0" fontAlgn="base">
        <a:spcBef>
          <a:spcPct val="0"/>
        </a:spcBef>
        <a:spcAft>
          <a:spcPct val="0"/>
        </a:spcAft>
        <a:defRPr sz="2400" b="1">
          <a:solidFill>
            <a:srgbClr val="000099"/>
          </a:solidFill>
          <a:effectLst>
            <a:outerShdw blurRad="38100" dist="38100" dir="2700000" algn="tl">
              <a:srgbClr val="C0C0C0"/>
            </a:outerShdw>
          </a:effectLst>
          <a:latin typeface="Calibri" pitchFamily="34" charset="0"/>
        </a:defRPr>
      </a:lvl9pPr>
    </p:titleStyle>
    <p:bodyStyle>
      <a:lvl1pPr marL="342900" indent="-342900" algn="l" rtl="0" eaLnBrk="0" fontAlgn="base" hangingPunct="0">
        <a:spcBef>
          <a:spcPct val="20000"/>
        </a:spcBef>
        <a:spcAft>
          <a:spcPct val="0"/>
        </a:spcAft>
        <a:buChar char="•"/>
        <a:defRPr b="1">
          <a:solidFill>
            <a:schemeClr val="accent2"/>
          </a:solidFill>
          <a:latin typeface="+mn-lt"/>
          <a:ea typeface="+mn-ea"/>
          <a:cs typeface="+mn-cs"/>
        </a:defRPr>
      </a:lvl1pPr>
      <a:lvl2pPr marL="742950" indent="-285750" algn="l" rtl="0" eaLnBrk="0" fontAlgn="base" hangingPunct="0">
        <a:spcBef>
          <a:spcPct val="20000"/>
        </a:spcBef>
        <a:spcAft>
          <a:spcPct val="0"/>
        </a:spcAft>
        <a:buChar char="–"/>
        <a:defRPr b="1">
          <a:solidFill>
            <a:schemeClr val="tx1"/>
          </a:solidFill>
          <a:latin typeface="+mn-lt"/>
        </a:defRPr>
      </a:lvl2pPr>
      <a:lvl3pPr marL="1143000" indent="-228600" algn="l" rtl="0" eaLnBrk="0" fontAlgn="base" hangingPunct="0">
        <a:spcBef>
          <a:spcPct val="20000"/>
        </a:spcBef>
        <a:spcAft>
          <a:spcPct val="0"/>
        </a:spcAft>
        <a:buChar char="•"/>
        <a:defRPr sz="1600">
          <a:solidFill>
            <a:srgbClr val="990033"/>
          </a:solidFill>
          <a:latin typeface="+mn-lt"/>
        </a:defRPr>
      </a:lvl3pPr>
      <a:lvl4pPr marL="1600200" indent="-228600" algn="l" rtl="0" eaLnBrk="0" fontAlgn="base" hangingPunct="0">
        <a:spcBef>
          <a:spcPct val="20000"/>
        </a:spcBef>
        <a:spcAft>
          <a:spcPct val="0"/>
        </a:spcAft>
        <a:buChar char="–"/>
        <a:defRPr sz="1600">
          <a:solidFill>
            <a:schemeClr val="accent2"/>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152400"/>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32" name="Line 8"/>
          <p:cNvSpPr>
            <a:spLocks noChangeShapeType="1"/>
          </p:cNvSpPr>
          <p:nvPr/>
        </p:nvSpPr>
        <p:spPr bwMode="auto">
          <a:xfrm>
            <a:off x="381000" y="1066800"/>
            <a:ext cx="8458200" cy="0"/>
          </a:xfrm>
          <a:prstGeom prst="line">
            <a:avLst/>
          </a:prstGeom>
          <a:noFill/>
          <a:ln w="19050">
            <a:solidFill>
              <a:srgbClr val="FF0000"/>
            </a:solidFill>
            <a:round/>
            <a:headEnd/>
            <a:tailEnd/>
          </a:ln>
          <a:effectLst/>
        </p:spPr>
        <p:txBody>
          <a:bodyPr/>
          <a:lstStyle/>
          <a:p>
            <a:pPr eaLnBrk="1" hangingPunct="1">
              <a:defRPr/>
            </a:pPr>
            <a:endParaRPr lang="en-US" sz="1800" dirty="0">
              <a:solidFill>
                <a:srgbClr val="000000"/>
              </a:solidFill>
              <a:latin typeface="Arial" charset="0"/>
              <a:ea typeface="+mn-ea"/>
            </a:endParaRPr>
          </a:p>
        </p:txBody>
      </p:sp>
      <p:sp>
        <p:nvSpPr>
          <p:cNvPr id="1033" name="Line 9"/>
          <p:cNvSpPr>
            <a:spLocks noChangeShapeType="1"/>
          </p:cNvSpPr>
          <p:nvPr/>
        </p:nvSpPr>
        <p:spPr bwMode="auto">
          <a:xfrm>
            <a:off x="381000" y="6477000"/>
            <a:ext cx="8458200" cy="0"/>
          </a:xfrm>
          <a:prstGeom prst="line">
            <a:avLst/>
          </a:prstGeom>
          <a:noFill/>
          <a:ln w="19050">
            <a:solidFill>
              <a:srgbClr val="FF0000"/>
            </a:solidFill>
            <a:round/>
            <a:headEnd/>
            <a:tailEnd/>
          </a:ln>
          <a:effectLst/>
        </p:spPr>
        <p:txBody>
          <a:bodyPr/>
          <a:lstStyle/>
          <a:p>
            <a:pPr eaLnBrk="1" hangingPunct="1">
              <a:defRPr/>
            </a:pPr>
            <a:endParaRPr lang="en-US" sz="1800" dirty="0">
              <a:solidFill>
                <a:srgbClr val="000000"/>
              </a:solidFill>
              <a:latin typeface="Arial" charset="0"/>
              <a:ea typeface="+mn-ea"/>
            </a:endParaRPr>
          </a:p>
        </p:txBody>
      </p:sp>
      <p:sp>
        <p:nvSpPr>
          <p:cNvPr id="1034" name="Rectangle 10"/>
          <p:cNvSpPr>
            <a:spLocks noChangeArrowheads="1"/>
          </p:cNvSpPr>
          <p:nvPr/>
        </p:nvSpPr>
        <p:spPr bwMode="auto">
          <a:xfrm>
            <a:off x="304800" y="6457950"/>
            <a:ext cx="8382000" cy="323850"/>
          </a:xfrm>
          <a:prstGeom prst="rect">
            <a:avLst/>
          </a:prstGeom>
          <a:noFill/>
          <a:ln w="9525">
            <a:noFill/>
            <a:miter lim="800000"/>
            <a:headEnd/>
            <a:tailEnd/>
          </a:ln>
          <a:effectLst/>
        </p:spPr>
        <p:txBody>
          <a:bodyPr/>
          <a:lstStyle/>
          <a:p>
            <a:pPr algn="ctr" eaLnBrk="1" hangingPunct="1">
              <a:defRPr/>
            </a:pPr>
            <a:endParaRPr lang="en-US" sz="1000" dirty="0">
              <a:solidFill>
                <a:srgbClr val="000000"/>
              </a:solidFill>
              <a:latin typeface="Arial" charset="0"/>
              <a:ea typeface="+mn-ea"/>
            </a:endParaRPr>
          </a:p>
        </p:txBody>
      </p:sp>
      <p:sp>
        <p:nvSpPr>
          <p:cNvPr id="1035" name="Text Box 11"/>
          <p:cNvSpPr txBox="1">
            <a:spLocks noChangeArrowheads="1"/>
          </p:cNvSpPr>
          <p:nvPr/>
        </p:nvSpPr>
        <p:spPr bwMode="auto">
          <a:xfrm>
            <a:off x="8575675" y="6477000"/>
            <a:ext cx="339725" cy="244475"/>
          </a:xfrm>
          <a:prstGeom prst="rect">
            <a:avLst/>
          </a:prstGeom>
          <a:noFill/>
          <a:ln w="9525">
            <a:noFill/>
            <a:miter lim="800000"/>
            <a:headEnd/>
            <a:tailEnd/>
          </a:ln>
          <a:effectLst/>
        </p:spPr>
        <p:txBody>
          <a:bodyPr wrap="none">
            <a:spAutoFit/>
          </a:bodyPr>
          <a:lstStyle/>
          <a:p>
            <a:pPr eaLnBrk="1" hangingPunct="1">
              <a:defRPr/>
            </a:pPr>
            <a:fld id="{7290BBB0-4359-49F5-A334-05A992EC2F0B}" type="slidenum">
              <a:rPr lang="en-US" sz="1000">
                <a:solidFill>
                  <a:srgbClr val="000000"/>
                </a:solidFill>
                <a:latin typeface="Arial" charset="0"/>
                <a:ea typeface="+mn-ea"/>
              </a:rPr>
              <a:pPr eaLnBrk="1" hangingPunct="1">
                <a:defRPr/>
              </a:pPr>
              <a:t>‹#›</a:t>
            </a:fld>
            <a:endParaRPr lang="en-US" sz="1000" dirty="0">
              <a:solidFill>
                <a:srgbClr val="000000"/>
              </a:solidFill>
              <a:latin typeface="Arial" charset="0"/>
              <a:ea typeface="+mn-ea"/>
            </a:endParaRPr>
          </a:p>
        </p:txBody>
      </p:sp>
      <p:pic>
        <p:nvPicPr>
          <p:cNvPr id="1031" name="Picture 13" descr="logo_Stars"/>
          <p:cNvPicPr>
            <a:picLocks noChangeAspect="1" noChangeArrowheads="1"/>
          </p:cNvPicPr>
          <p:nvPr/>
        </p:nvPicPr>
        <p:blipFill>
          <a:blip r:embed="rId13" cstate="print"/>
          <a:srcRect/>
          <a:stretch>
            <a:fillRect/>
          </a:stretch>
        </p:blipFill>
        <p:spPr bwMode="auto">
          <a:xfrm>
            <a:off x="6781800" y="228600"/>
            <a:ext cx="2133600" cy="60801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rtl="0" eaLnBrk="0" fontAlgn="base" hangingPunct="0">
        <a:spcBef>
          <a:spcPct val="0"/>
        </a:spcBef>
        <a:spcAft>
          <a:spcPct val="0"/>
        </a:spcAft>
        <a:defRPr sz="2400" b="1">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charset="0"/>
        </a:defRPr>
      </a:lvl2pPr>
      <a:lvl3pPr algn="l" rtl="0" eaLnBrk="0" fontAlgn="base" hangingPunct="0">
        <a:spcBef>
          <a:spcPct val="0"/>
        </a:spcBef>
        <a:spcAft>
          <a:spcPct val="0"/>
        </a:spcAft>
        <a:defRPr sz="2400" b="1">
          <a:solidFill>
            <a:schemeClr val="tx2"/>
          </a:solidFill>
          <a:latin typeface="Arial" charset="0"/>
        </a:defRPr>
      </a:lvl3pPr>
      <a:lvl4pPr algn="l" rtl="0" eaLnBrk="0" fontAlgn="base" hangingPunct="0">
        <a:spcBef>
          <a:spcPct val="0"/>
        </a:spcBef>
        <a:spcAft>
          <a:spcPct val="0"/>
        </a:spcAft>
        <a:defRPr sz="2400" b="1">
          <a:solidFill>
            <a:schemeClr val="tx2"/>
          </a:solidFill>
          <a:latin typeface="Arial" charset="0"/>
        </a:defRPr>
      </a:lvl4pPr>
      <a:lvl5pPr algn="l" rtl="0" eaLnBrk="0" fontAlgn="base" hangingPunct="0">
        <a:spcBef>
          <a:spcPct val="0"/>
        </a:spcBef>
        <a:spcAft>
          <a:spcPct val="0"/>
        </a:spcAft>
        <a:defRPr sz="2400" b="1">
          <a:solidFill>
            <a:schemeClr val="tx2"/>
          </a:solidFill>
          <a:latin typeface="Arial" charset="0"/>
        </a:defRPr>
      </a:lvl5pPr>
      <a:lvl6pPr marL="457200" algn="l" rtl="0" fontAlgn="base">
        <a:spcBef>
          <a:spcPct val="0"/>
        </a:spcBef>
        <a:spcAft>
          <a:spcPct val="0"/>
        </a:spcAft>
        <a:defRPr sz="2400" b="1">
          <a:solidFill>
            <a:schemeClr val="tx2"/>
          </a:solidFill>
          <a:latin typeface="Arial" charset="0"/>
        </a:defRPr>
      </a:lvl6pPr>
      <a:lvl7pPr marL="914400" algn="l" rtl="0" fontAlgn="base">
        <a:spcBef>
          <a:spcPct val="0"/>
        </a:spcBef>
        <a:spcAft>
          <a:spcPct val="0"/>
        </a:spcAft>
        <a:defRPr sz="2400" b="1">
          <a:solidFill>
            <a:schemeClr val="tx2"/>
          </a:solidFill>
          <a:latin typeface="Arial" charset="0"/>
        </a:defRPr>
      </a:lvl7pPr>
      <a:lvl8pPr marL="1371600" algn="l" rtl="0" fontAlgn="base">
        <a:spcBef>
          <a:spcPct val="0"/>
        </a:spcBef>
        <a:spcAft>
          <a:spcPct val="0"/>
        </a:spcAft>
        <a:defRPr sz="2400" b="1">
          <a:solidFill>
            <a:schemeClr val="tx2"/>
          </a:solidFill>
          <a:latin typeface="Arial" charset="0"/>
        </a:defRPr>
      </a:lvl8pPr>
      <a:lvl9pPr marL="1828800" algn="l"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 Id="rId3" Type="http://schemas.openxmlformats.org/officeDocument/2006/relationships/image" Target="../media/image13.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4.xml"/><Relationship Id="rId3" Type="http://schemas.openxmlformats.org/officeDocument/2006/relationships/image" Target="../media/image13.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5.xml"/><Relationship Id="rId3" Type="http://schemas.openxmlformats.org/officeDocument/2006/relationships/image" Target="../media/image13.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18.jpeg"/><Relationship Id="rId7" Type="http://schemas.openxmlformats.org/officeDocument/2006/relationships/image" Target="../media/image19.jpeg"/><Relationship Id="rId1" Type="http://schemas.openxmlformats.org/officeDocument/2006/relationships/slideLayout" Target="../slideLayouts/slideLayout35.xml"/><Relationship Id="rId2"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0.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2.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23.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24.jpeg"/><Relationship Id="rId3" Type="http://schemas.openxmlformats.org/officeDocument/2006/relationships/image" Target="../media/image25.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26.jpeg"/><Relationship Id="rId3"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39.xml"/><Relationship Id="rId2" Type="http://schemas.openxmlformats.org/officeDocument/2006/relationships/image" Target="../media/image2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2.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33.jpeg"/></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4" Type="http://schemas.openxmlformats.org/officeDocument/2006/relationships/image" Target="../media/image36.jpeg"/><Relationship Id="rId5" Type="http://schemas.openxmlformats.org/officeDocument/2006/relationships/image" Target="../media/image37.jpeg"/><Relationship Id="rId1" Type="http://schemas.openxmlformats.org/officeDocument/2006/relationships/slideLayout" Target="../slideLayouts/slideLayout35.xml"/><Relationship Id="rId2" Type="http://schemas.openxmlformats.org/officeDocument/2006/relationships/image" Target="../media/image34.jpeg"/></Relationships>
</file>

<file path=ppt/slides/_rels/slide29.xml.rels><?xml version="1.0" encoding="UTF-8" standalone="yes"?>
<Relationships xmlns="http://schemas.openxmlformats.org/package/2006/relationships"><Relationship Id="rId3" Type="http://schemas.openxmlformats.org/officeDocument/2006/relationships/image" Target="../media/image39.jpeg"/><Relationship Id="rId4" Type="http://schemas.openxmlformats.org/officeDocument/2006/relationships/image" Target="../media/image40.jpeg"/><Relationship Id="rId5" Type="http://schemas.openxmlformats.org/officeDocument/2006/relationships/image" Target="../media/image41.jpeg"/><Relationship Id="rId1" Type="http://schemas.openxmlformats.org/officeDocument/2006/relationships/slideLayout" Target="../slideLayouts/slideLayout35.xml"/><Relationship Id="rId2" Type="http://schemas.openxmlformats.org/officeDocument/2006/relationships/image" Target="../media/image3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42.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jpeg"/><Relationship Id="rId1" Type="http://schemas.openxmlformats.org/officeDocument/2006/relationships/slideLayout" Target="../slideLayouts/slideLayout35.xml"/><Relationship Id="rId2" Type="http://schemas.openxmlformats.org/officeDocument/2006/relationships/image" Target="../media/image43.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7.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49.png"/><Relationship Id="rId3" Type="http://schemas.openxmlformats.org/officeDocument/2006/relationships/image" Target="../media/image50.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1.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52.png"/><Relationship Id="rId1" Type="http://schemas.openxmlformats.org/officeDocument/2006/relationships/vmlDrawing" Target="../drawings/vmlDrawing1.vml"/><Relationship Id="rId2"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image" Target="../media/image9.jpeg"/><Relationship Id="rId3" Type="http://schemas.openxmlformats.org/officeDocument/2006/relationships/hyperlink" Target="Science%20Raft%20Tower%20director_s%20review.pptx%234.%20RTM%20REQUIREMENTS"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a:p>
          <a:p>
            <a:r>
              <a:rPr lang="en-US"/>
              <a:t>1/01/2008</a:t>
            </a:r>
          </a:p>
        </p:txBody>
      </p:sp>
      <p:sp>
        <p:nvSpPr>
          <p:cNvPr id="5" name="Footer Placeholder 4"/>
          <p:cNvSpPr>
            <a:spLocks noGrp="1"/>
          </p:cNvSpPr>
          <p:nvPr>
            <p:ph type="ftr" sz="quarter" idx="11"/>
          </p:nvPr>
        </p:nvSpPr>
        <p:spPr/>
        <p:txBody>
          <a:bodyPr/>
          <a:lstStyle/>
          <a:p>
            <a:endParaRPr lang="en-US"/>
          </a:p>
          <a:p>
            <a:r>
              <a:rPr lang="en-US"/>
              <a:t>P.Z. Takacs</a:t>
            </a:r>
          </a:p>
        </p:txBody>
      </p:sp>
      <p:sp>
        <p:nvSpPr>
          <p:cNvPr id="6" name="Slide Number Placeholder 5"/>
          <p:cNvSpPr>
            <a:spLocks noGrp="1"/>
          </p:cNvSpPr>
          <p:nvPr>
            <p:ph type="sldNum" sz="quarter" idx="12"/>
          </p:nvPr>
        </p:nvSpPr>
        <p:spPr/>
        <p:txBody>
          <a:bodyPr/>
          <a:lstStyle/>
          <a:p>
            <a:endParaRPr lang="en-US"/>
          </a:p>
          <a:p>
            <a:fld id="{9DD852FF-8B48-1649-BEBE-98E6FC469672}" type="slidenum">
              <a:rPr lang="en-US"/>
              <a:pPr/>
              <a:t>1</a:t>
            </a:fld>
            <a:endParaRPr lang="en-US" sz="1400">
              <a:latin typeface="Times" charset="0"/>
            </a:endParaRPr>
          </a:p>
        </p:txBody>
      </p:sp>
      <p:sp>
        <p:nvSpPr>
          <p:cNvPr id="2052" name="Rectangle 4"/>
          <p:cNvSpPr>
            <a:spLocks noGrp="1" noChangeArrowheads="1"/>
          </p:cNvSpPr>
          <p:nvPr>
            <p:ph type="ctrTitle"/>
          </p:nvPr>
        </p:nvSpPr>
        <p:spPr>
          <a:xfrm>
            <a:off x="685800" y="2286000"/>
            <a:ext cx="7772400" cy="1143000"/>
          </a:xfrm>
        </p:spPr>
        <p:txBody>
          <a:bodyPr/>
          <a:lstStyle/>
          <a:p>
            <a:r>
              <a:rPr lang="en-US" dirty="0" smtClean="0"/>
              <a:t>RTM Testing </a:t>
            </a:r>
            <a:r>
              <a:rPr lang="en-US" dirty="0" smtClean="0"/>
              <a:t>Issues</a:t>
            </a:r>
            <a:br>
              <a:rPr lang="en-US" dirty="0" smtClean="0"/>
            </a:br>
            <a:r>
              <a:rPr lang="en-US" dirty="0" smtClean="0"/>
              <a:t>B-27 </a:t>
            </a:r>
            <a:r>
              <a:rPr lang="en-US" smtClean="0"/>
              <a:t>session discussion</a:t>
            </a:r>
            <a:endParaRPr lang="en-US" dirty="0"/>
          </a:p>
        </p:txBody>
      </p:sp>
      <p:sp>
        <p:nvSpPr>
          <p:cNvPr id="2053" name="Rectangle 5"/>
          <p:cNvSpPr>
            <a:spLocks noGrp="1" noChangeArrowheads="1"/>
          </p:cNvSpPr>
          <p:nvPr>
            <p:ph type="subTitle" idx="1"/>
          </p:nvPr>
        </p:nvSpPr>
        <p:spPr/>
        <p:txBody>
          <a:bodyPr/>
          <a:lstStyle/>
          <a:p>
            <a:r>
              <a:rPr lang="en-US" dirty="0" smtClean="0"/>
              <a:t>PZ Takacs</a:t>
            </a:r>
          </a:p>
          <a:p>
            <a:r>
              <a:rPr lang="en-US" dirty="0" smtClean="0"/>
              <a:t>22 March </a:t>
            </a:r>
            <a:r>
              <a:rPr lang="en-US" dirty="0" smtClean="0"/>
              <a:t>2012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RSA + FEC </a:t>
            </a:r>
            <a:endParaRPr lang="en-US" dirty="0"/>
          </a:p>
        </p:txBody>
      </p:sp>
      <p:pic>
        <p:nvPicPr>
          <p:cNvPr id="1027" name="Picture 3"/>
          <p:cNvPicPr>
            <a:picLocks noChangeAspect="1" noChangeArrowheads="1"/>
          </p:cNvPicPr>
          <p:nvPr/>
        </p:nvPicPr>
        <p:blipFill>
          <a:blip r:embed="rId2" cstate="print">
            <a:clrChange>
              <a:clrFrom>
                <a:srgbClr val="FEFEFE"/>
              </a:clrFrom>
              <a:clrTo>
                <a:srgbClr val="FEFEFE">
                  <a:alpha val="0"/>
                </a:srgbClr>
              </a:clrTo>
            </a:clrChange>
          </a:blip>
          <a:srcRect/>
          <a:stretch>
            <a:fillRect/>
          </a:stretch>
        </p:blipFill>
        <p:spPr bwMode="auto">
          <a:xfrm>
            <a:off x="1828800" y="228600"/>
            <a:ext cx="6400800" cy="6400800"/>
          </a:xfrm>
          <a:prstGeom prst="rect">
            <a:avLst/>
          </a:prstGeom>
          <a:noFill/>
          <a:ln w="9525">
            <a:noFill/>
            <a:miter lim="800000"/>
            <a:headEnd/>
            <a:tailEnd/>
          </a:ln>
        </p:spPr>
      </p:pic>
      <p:sp>
        <p:nvSpPr>
          <p:cNvPr id="5" name="TextBox 4"/>
          <p:cNvSpPr txBox="1"/>
          <p:nvPr/>
        </p:nvSpPr>
        <p:spPr>
          <a:xfrm>
            <a:off x="6172200" y="2286000"/>
            <a:ext cx="557910"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RSA</a:t>
            </a:r>
            <a:endParaRPr lang="en-US" sz="1800" b="1" dirty="0">
              <a:solidFill>
                <a:prstClr val="black"/>
              </a:solidFill>
              <a:latin typeface="Calibri"/>
              <a:ea typeface="+mn-ea"/>
            </a:endParaRPr>
          </a:p>
        </p:txBody>
      </p:sp>
      <p:sp>
        <p:nvSpPr>
          <p:cNvPr id="6" name="TextBox 5"/>
          <p:cNvSpPr txBox="1"/>
          <p:nvPr/>
        </p:nvSpPr>
        <p:spPr>
          <a:xfrm>
            <a:off x="3505200" y="2743200"/>
            <a:ext cx="521105"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FEC</a:t>
            </a:r>
            <a:endParaRPr lang="en-US" sz="1800" b="1" dirty="0">
              <a:solidFill>
                <a:prstClr val="black"/>
              </a:solidFill>
              <a:latin typeface="Calibri"/>
              <a:ea typeface="+mn-ea"/>
            </a:endParaRPr>
          </a:p>
        </p:txBody>
      </p:sp>
      <p:sp>
        <p:nvSpPr>
          <p:cNvPr id="7" name="TextBox 6"/>
          <p:cNvSpPr txBox="1"/>
          <p:nvPr/>
        </p:nvSpPr>
        <p:spPr>
          <a:xfrm>
            <a:off x="6248400" y="3124200"/>
            <a:ext cx="2438400" cy="646331"/>
          </a:xfrm>
          <a:prstGeom prst="rect">
            <a:avLst/>
          </a:prstGeom>
          <a:noFill/>
        </p:spPr>
        <p:txBody>
          <a:bodyPr wrap="square" rtlCol="0">
            <a:spAutoFit/>
          </a:bodyPr>
          <a:lstStyle/>
          <a:p>
            <a:pPr eaLnBrk="1" fontAlgn="auto" hangingPunct="1">
              <a:spcBef>
                <a:spcPts val="0"/>
              </a:spcBef>
              <a:spcAft>
                <a:spcPts val="0"/>
              </a:spcAft>
            </a:pPr>
            <a:r>
              <a:rPr lang="en-US" sz="1800" b="1" dirty="0" smtClean="0">
                <a:solidFill>
                  <a:prstClr val="black"/>
                </a:solidFill>
                <a:latin typeface="Calibri"/>
                <a:ea typeface="+mn-ea"/>
              </a:rPr>
              <a:t>Ball-in-</a:t>
            </a:r>
            <a:r>
              <a:rPr lang="en-US" sz="1800" b="1" dirty="0" err="1" smtClean="0">
                <a:solidFill>
                  <a:prstClr val="black"/>
                </a:solidFill>
                <a:latin typeface="Calibri"/>
                <a:ea typeface="+mn-ea"/>
              </a:rPr>
              <a:t>vee</a:t>
            </a:r>
            <a:r>
              <a:rPr lang="en-US" sz="1800" b="1" dirty="0" smtClean="0">
                <a:solidFill>
                  <a:prstClr val="black"/>
                </a:solidFill>
                <a:latin typeface="Calibri"/>
                <a:ea typeface="+mn-ea"/>
              </a:rPr>
              <a:t> kinematic mount</a:t>
            </a:r>
            <a:endParaRPr lang="en-US" sz="1800" b="1" dirty="0">
              <a:solidFill>
                <a:prstClr val="black"/>
              </a:solidFill>
              <a:latin typeface="Calibri"/>
              <a:ea typeface="+mn-ea"/>
            </a:endParaRPr>
          </a:p>
        </p:txBody>
      </p:sp>
      <p:cxnSp>
        <p:nvCxnSpPr>
          <p:cNvPr id="9" name="Straight Arrow Connector 8"/>
          <p:cNvCxnSpPr>
            <a:stCxn id="5" idx="1"/>
          </p:cNvCxnSpPr>
          <p:nvPr/>
        </p:nvCxnSpPr>
        <p:spPr>
          <a:xfrm rot="10800000" flipV="1">
            <a:off x="5791200" y="2470666"/>
            <a:ext cx="381000" cy="1963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a:stCxn id="7" idx="1"/>
          </p:cNvCxnSpPr>
          <p:nvPr/>
        </p:nvCxnSpPr>
        <p:spPr>
          <a:xfrm rot="10800000">
            <a:off x="5638800" y="2971800"/>
            <a:ext cx="609600" cy="4755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a:stCxn id="7" idx="1"/>
          </p:cNvCxnSpPr>
          <p:nvPr/>
        </p:nvCxnSpPr>
        <p:spPr>
          <a:xfrm rot="10800000" flipV="1">
            <a:off x="5715000" y="3447366"/>
            <a:ext cx="533400" cy="2102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984793" y="4648200"/>
            <a:ext cx="2215607"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FEC – RCC connectors</a:t>
            </a:r>
            <a:endParaRPr lang="en-US" sz="1800" b="1" dirty="0">
              <a:solidFill>
                <a:prstClr val="black"/>
              </a:solidFill>
              <a:latin typeface="Calibri"/>
              <a:ea typeface="+mn-ea"/>
            </a:endParaRPr>
          </a:p>
        </p:txBody>
      </p:sp>
      <p:cxnSp>
        <p:nvCxnSpPr>
          <p:cNvPr id="17" name="Straight Arrow Connector 16"/>
          <p:cNvCxnSpPr/>
          <p:nvPr/>
        </p:nvCxnSpPr>
        <p:spPr>
          <a:xfrm flipV="1">
            <a:off x="3124200" y="4572000"/>
            <a:ext cx="3810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RSA + FEC: exploded</a:t>
            </a:r>
            <a:endParaRPr lang="en-US" dirty="0"/>
          </a:p>
        </p:txBody>
      </p:sp>
      <p:pic>
        <p:nvPicPr>
          <p:cNvPr id="2050" name="Picture 2"/>
          <p:cNvPicPr>
            <a:picLocks noChangeAspect="1" noChangeArrowheads="1"/>
          </p:cNvPicPr>
          <p:nvPr/>
        </p:nvPicPr>
        <p:blipFill>
          <a:blip r:embed="rId2" cstate="print">
            <a:clrChange>
              <a:clrFrom>
                <a:srgbClr val="FEFEFE"/>
              </a:clrFrom>
              <a:clrTo>
                <a:srgbClr val="FEFEFE">
                  <a:alpha val="0"/>
                </a:srgbClr>
              </a:clrTo>
            </a:clrChange>
          </a:blip>
          <a:srcRect b="7143"/>
          <a:stretch>
            <a:fillRect/>
          </a:stretch>
        </p:blipFill>
        <p:spPr bwMode="auto">
          <a:xfrm>
            <a:off x="1981200" y="609600"/>
            <a:ext cx="6400800" cy="5943600"/>
          </a:xfrm>
          <a:prstGeom prst="rect">
            <a:avLst/>
          </a:prstGeom>
          <a:noFill/>
          <a:ln w="9525">
            <a:noFill/>
            <a:miter lim="800000"/>
            <a:headEnd/>
            <a:tailEnd/>
          </a:ln>
        </p:spPr>
      </p:pic>
      <p:sp>
        <p:nvSpPr>
          <p:cNvPr id="4" name="TextBox 3"/>
          <p:cNvSpPr txBox="1"/>
          <p:nvPr/>
        </p:nvSpPr>
        <p:spPr>
          <a:xfrm>
            <a:off x="1828800" y="1447800"/>
            <a:ext cx="2334806"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Copper cage sidewalls </a:t>
            </a:r>
            <a:endParaRPr lang="en-US" sz="1800" b="1" dirty="0">
              <a:solidFill>
                <a:prstClr val="black"/>
              </a:solidFill>
              <a:latin typeface="Calibri"/>
              <a:ea typeface="+mn-ea"/>
            </a:endParaRPr>
          </a:p>
        </p:txBody>
      </p:sp>
      <p:sp>
        <p:nvSpPr>
          <p:cNvPr id="5" name="TextBox 4"/>
          <p:cNvSpPr txBox="1"/>
          <p:nvPr/>
        </p:nvSpPr>
        <p:spPr>
          <a:xfrm>
            <a:off x="6248400" y="1524000"/>
            <a:ext cx="665567"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CCDs</a:t>
            </a:r>
            <a:endParaRPr lang="en-US" sz="1800" b="1" dirty="0">
              <a:solidFill>
                <a:prstClr val="black"/>
              </a:solidFill>
              <a:latin typeface="Calibri"/>
              <a:ea typeface="+mn-ea"/>
            </a:endParaRPr>
          </a:p>
        </p:txBody>
      </p:sp>
      <p:sp>
        <p:nvSpPr>
          <p:cNvPr id="6" name="TextBox 5"/>
          <p:cNvSpPr txBox="1"/>
          <p:nvPr/>
        </p:nvSpPr>
        <p:spPr>
          <a:xfrm>
            <a:off x="1752600" y="4495800"/>
            <a:ext cx="1816779"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Front end boards</a:t>
            </a:r>
            <a:endParaRPr lang="en-US" sz="1800" b="1" dirty="0">
              <a:solidFill>
                <a:prstClr val="black"/>
              </a:solidFill>
              <a:latin typeface="Calibri"/>
              <a:ea typeface="+mn-ea"/>
            </a:endParaRPr>
          </a:p>
        </p:txBody>
      </p:sp>
      <p:sp>
        <p:nvSpPr>
          <p:cNvPr id="7" name="TextBox 6"/>
          <p:cNvSpPr txBox="1"/>
          <p:nvPr/>
        </p:nvSpPr>
        <p:spPr>
          <a:xfrm>
            <a:off x="7086600" y="3352800"/>
            <a:ext cx="2008307"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Pre-tensioning arm</a:t>
            </a:r>
            <a:endParaRPr lang="en-US" sz="1800" b="1" dirty="0">
              <a:solidFill>
                <a:prstClr val="black"/>
              </a:solidFill>
              <a:latin typeface="Calibri"/>
              <a:ea typeface="+mn-ea"/>
            </a:endParaRPr>
          </a:p>
        </p:txBody>
      </p:sp>
      <p:sp>
        <p:nvSpPr>
          <p:cNvPr id="8" name="TextBox 7"/>
          <p:cNvSpPr txBox="1"/>
          <p:nvPr/>
        </p:nvSpPr>
        <p:spPr>
          <a:xfrm>
            <a:off x="1295400" y="2133600"/>
            <a:ext cx="2286000" cy="369332"/>
          </a:xfrm>
          <a:prstGeom prst="rect">
            <a:avLst/>
          </a:prstGeom>
          <a:noFill/>
        </p:spPr>
        <p:txBody>
          <a:bodyPr wrap="square" rtlCol="0">
            <a:spAutoFit/>
          </a:bodyPr>
          <a:lstStyle/>
          <a:p>
            <a:pPr eaLnBrk="1" fontAlgn="auto" hangingPunct="1">
              <a:spcBef>
                <a:spcPts val="0"/>
              </a:spcBef>
              <a:spcAft>
                <a:spcPts val="0"/>
              </a:spcAft>
            </a:pPr>
            <a:r>
              <a:rPr lang="en-US" sz="1800" b="1" dirty="0" smtClean="0">
                <a:solidFill>
                  <a:prstClr val="black"/>
                </a:solidFill>
                <a:latin typeface="Calibri"/>
                <a:ea typeface="+mn-ea"/>
              </a:rPr>
              <a:t>Conductance barriers</a:t>
            </a:r>
            <a:endParaRPr lang="en-US" sz="1800" b="1" dirty="0">
              <a:solidFill>
                <a:prstClr val="black"/>
              </a:solidFill>
              <a:latin typeface="Calibri"/>
              <a:ea typeface="+mn-ea"/>
            </a:endParaRPr>
          </a:p>
        </p:txBody>
      </p:sp>
      <p:cxnSp>
        <p:nvCxnSpPr>
          <p:cNvPr id="10" name="Straight Arrow Connector 9"/>
          <p:cNvCxnSpPr>
            <a:stCxn id="8" idx="3"/>
          </p:cNvCxnSpPr>
          <p:nvPr/>
        </p:nvCxnSpPr>
        <p:spPr>
          <a:xfrm>
            <a:off x="3581400" y="2318266"/>
            <a:ext cx="1295400" cy="4249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3429000" y="4267200"/>
            <a:ext cx="38100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0800000" flipV="1">
            <a:off x="6781800" y="3505200"/>
            <a:ext cx="304800" cy="76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stCxn id="5" idx="2"/>
          </p:cNvCxnSpPr>
          <p:nvPr/>
        </p:nvCxnSpPr>
        <p:spPr>
          <a:xfrm rot="5400000">
            <a:off x="6256558" y="1885174"/>
            <a:ext cx="316468" cy="33278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a:off x="4038600" y="1676400"/>
            <a:ext cx="3048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609600" y="2590800"/>
            <a:ext cx="3048000" cy="369332"/>
          </a:xfrm>
          <a:prstGeom prst="rect">
            <a:avLst/>
          </a:prstGeom>
          <a:noFill/>
        </p:spPr>
        <p:txBody>
          <a:bodyPr wrap="square" rtlCol="0">
            <a:spAutoFit/>
          </a:bodyPr>
          <a:lstStyle/>
          <a:p>
            <a:pPr eaLnBrk="1" fontAlgn="auto" hangingPunct="1">
              <a:spcBef>
                <a:spcPts val="0"/>
              </a:spcBef>
              <a:spcAft>
                <a:spcPts val="0"/>
              </a:spcAft>
            </a:pPr>
            <a:r>
              <a:rPr lang="en-US" sz="1800" b="1" dirty="0" smtClean="0">
                <a:solidFill>
                  <a:prstClr val="black"/>
                </a:solidFill>
                <a:latin typeface="Calibri"/>
                <a:ea typeface="+mn-ea"/>
              </a:rPr>
              <a:t>Thermal conduction planes</a:t>
            </a:r>
            <a:endParaRPr lang="en-US" sz="1800" b="1" dirty="0">
              <a:solidFill>
                <a:prstClr val="black"/>
              </a:solidFill>
              <a:latin typeface="Calibri"/>
              <a:ea typeface="+mn-ea"/>
            </a:endParaRPr>
          </a:p>
        </p:txBody>
      </p:sp>
      <p:cxnSp>
        <p:nvCxnSpPr>
          <p:cNvPr id="28" name="Straight Arrow Connector 27"/>
          <p:cNvCxnSpPr/>
          <p:nvPr/>
        </p:nvCxnSpPr>
        <p:spPr>
          <a:xfrm>
            <a:off x="3352800" y="2819400"/>
            <a:ext cx="838200" cy="609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2025910" y="5802868"/>
            <a:ext cx="1555490"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Mounting feet</a:t>
            </a:r>
          </a:p>
        </p:txBody>
      </p:sp>
      <p:cxnSp>
        <p:nvCxnSpPr>
          <p:cNvPr id="31" name="Straight Arrow Connector 30"/>
          <p:cNvCxnSpPr/>
          <p:nvPr/>
        </p:nvCxnSpPr>
        <p:spPr>
          <a:xfrm flipV="1">
            <a:off x="3581400" y="5791200"/>
            <a:ext cx="609600"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6591498" y="2297668"/>
            <a:ext cx="1561902"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Raft baseplate</a:t>
            </a:r>
            <a:endParaRPr lang="en-US" sz="1800" b="1" dirty="0">
              <a:solidFill>
                <a:prstClr val="black"/>
              </a:solidFill>
              <a:latin typeface="Calibri"/>
              <a:ea typeface="+mn-ea"/>
            </a:endParaRPr>
          </a:p>
        </p:txBody>
      </p:sp>
      <p:cxnSp>
        <p:nvCxnSpPr>
          <p:cNvPr id="35" name="Straight Arrow Connector 34"/>
          <p:cNvCxnSpPr/>
          <p:nvPr/>
        </p:nvCxnSpPr>
        <p:spPr>
          <a:xfrm rot="10800000" flipV="1">
            <a:off x="6019800" y="2514600"/>
            <a:ext cx="609600" cy="2286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ZT Clean Room 2D layout 110429_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057400"/>
            <a:ext cx="2536903" cy="4572000"/>
          </a:xfrm>
          <a:prstGeom prst="rect">
            <a:avLst/>
          </a:prstGeom>
        </p:spPr>
      </p:pic>
      <p:sp>
        <p:nvSpPr>
          <p:cNvPr id="27652" name="Rectangle 39"/>
          <p:cNvSpPr>
            <a:spLocks noGrp="1" noChangeArrowheads="1"/>
          </p:cNvSpPr>
          <p:nvPr>
            <p:ph type="title"/>
          </p:nvPr>
        </p:nvSpPr>
        <p:spPr>
          <a:xfrm>
            <a:off x="685800" y="304800"/>
            <a:ext cx="7772400" cy="609600"/>
          </a:xfrm>
        </p:spPr>
        <p:txBody>
          <a:bodyPr>
            <a:normAutofit/>
          </a:bodyPr>
          <a:lstStyle/>
          <a:p>
            <a:pPr algn="l" eaLnBrk="1" hangingPunct="1"/>
            <a:r>
              <a:rPr lang="en-US" dirty="0">
                <a:latin typeface="Arial" charset="0"/>
                <a:ea typeface="ＭＳ Ｐゴシック" charset="0"/>
                <a:cs typeface="ＭＳ Ｐゴシック" charset="0"/>
              </a:rPr>
              <a:t>S6 - RTM </a:t>
            </a:r>
            <a:r>
              <a:rPr lang="en-US" dirty="0" smtClean="0">
                <a:latin typeface="Arial" charset="0"/>
                <a:ea typeface="ＭＳ Ｐゴシック" charset="0"/>
                <a:cs typeface="ＭＳ Ｐゴシック" charset="0"/>
              </a:rPr>
              <a:t>Assembly</a:t>
            </a:r>
            <a:endParaRPr lang="en-US" dirty="0">
              <a:latin typeface="Arial" charset="0"/>
              <a:ea typeface="ＭＳ Ｐゴシック" charset="0"/>
              <a:cs typeface="ＭＳ Ｐゴシック" charset="0"/>
            </a:endParaRPr>
          </a:p>
        </p:txBody>
      </p:sp>
      <p:sp>
        <p:nvSpPr>
          <p:cNvPr id="10" name="Slide Number Placeholder 4"/>
          <p:cNvSpPr>
            <a:spLocks noGrp="1"/>
          </p:cNvSpPr>
          <p:nvPr>
            <p:ph type="sldNum" sz="quarter" idx="12"/>
          </p:nvPr>
        </p:nvSpPr>
        <p:spPr/>
        <p:txBody>
          <a:bodyPr/>
          <a:lstStyle/>
          <a:p>
            <a:pPr>
              <a:defRPr/>
            </a:pPr>
            <a:fld id="{C84BA819-0528-5846-9EEB-623F4A21D6C7}" type="slidenum">
              <a:rPr lang="en-US">
                <a:solidFill>
                  <a:prstClr val="black">
                    <a:tint val="75000"/>
                  </a:prstClr>
                </a:solidFill>
              </a:rPr>
              <a:pPr>
                <a:defRPr/>
              </a:pPr>
              <a:t>12</a:t>
            </a:fld>
            <a:endParaRPr lang="en-US">
              <a:solidFill>
                <a:prstClr val="black">
                  <a:tint val="75000"/>
                </a:prstClr>
              </a:solidFill>
            </a:endParaRPr>
          </a:p>
        </p:txBody>
      </p:sp>
      <p:sp>
        <p:nvSpPr>
          <p:cNvPr id="27651" name="Oval 3"/>
          <p:cNvSpPr>
            <a:spLocks noChangeArrowheads="1"/>
          </p:cNvSpPr>
          <p:nvPr/>
        </p:nvSpPr>
        <p:spPr bwMode="auto">
          <a:xfrm>
            <a:off x="838200" y="3200400"/>
            <a:ext cx="838200" cy="457200"/>
          </a:xfrm>
          <a:prstGeom prst="ellipse">
            <a:avLst/>
          </a:prstGeom>
          <a:noFill/>
          <a:ln w="76200">
            <a:solidFill>
              <a:srgbClr val="FF0000">
                <a:alpha val="43921"/>
              </a:srgbClr>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a:lnSpc>
                <a:spcPct val="70000"/>
              </a:lnSpc>
              <a:spcBef>
                <a:spcPct val="50000"/>
              </a:spcBef>
              <a:buFont typeface="Arial" charset="0"/>
              <a:buNone/>
            </a:pPr>
            <a:endParaRPr lang="en-US" sz="1200">
              <a:solidFill>
                <a:prstClr val="black"/>
              </a:solidFill>
              <a:latin typeface="Times New Roman" charset="0"/>
              <a:cs typeface="ＭＳ Ｐゴシック" charset="0"/>
            </a:endParaRPr>
          </a:p>
        </p:txBody>
      </p:sp>
      <p:sp>
        <p:nvSpPr>
          <p:cNvPr id="27654" name="TextBox 1"/>
          <p:cNvSpPr txBox="1">
            <a:spLocks noChangeArrowheads="1"/>
          </p:cNvSpPr>
          <p:nvPr/>
        </p:nvSpPr>
        <p:spPr bwMode="auto">
          <a:xfrm>
            <a:off x="685800" y="1066800"/>
            <a:ext cx="3803650" cy="2317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200">
                <a:solidFill>
                  <a:schemeClr val="tx1"/>
                </a:solidFill>
                <a:latin typeface="Times New Roman" charset="0"/>
                <a:ea typeface="ＭＳ Ｐゴシック" charset="0"/>
                <a:cs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6pPr>
            <a:lvl7pPr marL="29718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7pPr>
            <a:lvl8pPr marL="34290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8pPr>
            <a:lvl9pPr marL="38862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9pPr>
          </a:lstStyle>
          <a:p>
            <a:pPr>
              <a:lnSpc>
                <a:spcPct val="70000"/>
              </a:lnSpc>
              <a:spcBef>
                <a:spcPct val="50000"/>
              </a:spcBef>
              <a:buFont typeface="Arial" charset="0"/>
              <a:buNone/>
            </a:pPr>
            <a:r>
              <a:rPr lang="en-US">
                <a:solidFill>
                  <a:prstClr val="black"/>
                </a:solidFill>
              </a:rPr>
              <a:t>Assembly of RSA with FEB electronics and cage structure</a:t>
            </a:r>
          </a:p>
        </p:txBody>
      </p:sp>
      <p:graphicFrame>
        <p:nvGraphicFramePr>
          <p:cNvPr id="8" name="Table 7"/>
          <p:cNvGraphicFramePr>
            <a:graphicFrameLocks noGrp="1"/>
          </p:cNvGraphicFramePr>
          <p:nvPr>
            <p:extLst>
              <p:ext uri="{D42A27DB-BD31-4B8C-83A1-F6EECF244321}">
                <p14:modId xmlns:p14="http://schemas.microsoft.com/office/powerpoint/2010/main" val="3285279448"/>
              </p:ext>
            </p:extLst>
          </p:nvPr>
        </p:nvGraphicFramePr>
        <p:xfrm>
          <a:off x="4495800" y="1828800"/>
          <a:ext cx="4307840" cy="1564178"/>
        </p:xfrm>
        <a:graphic>
          <a:graphicData uri="http://schemas.openxmlformats.org/drawingml/2006/table">
            <a:tbl>
              <a:tblPr>
                <a:tableStyleId>{5C22544A-7EE6-4342-B048-85BDC9FD1C3A}</a:tableStyleId>
              </a:tblPr>
              <a:tblGrid>
                <a:gridCol w="1447800"/>
                <a:gridCol w="914400"/>
                <a:gridCol w="955040"/>
                <a:gridCol w="990600"/>
              </a:tblGrid>
              <a:tr h="304800">
                <a:tc>
                  <a:txBody>
                    <a:bodyPr/>
                    <a:lstStyle/>
                    <a:p>
                      <a:pPr marL="0" marR="0" indent="-91440" algn="l" defTabSz="457200" rtl="0" eaLnBrk="1" fontAlgn="auto" latinLnBrk="0" hangingPunct="1">
                        <a:lnSpc>
                          <a:spcPct val="100000"/>
                        </a:lnSpc>
                        <a:spcBef>
                          <a:spcPts val="0"/>
                        </a:spcBef>
                        <a:spcAft>
                          <a:spcPts val="0"/>
                        </a:spcAft>
                        <a:buClrTx/>
                        <a:buSzTx/>
                        <a:buFontTx/>
                        <a:buNone/>
                        <a:tabLst/>
                        <a:defRPr/>
                      </a:pPr>
                      <a:r>
                        <a:rPr lang="en-US" sz="900" b="1" dirty="0" smtClean="0">
                          <a:solidFill>
                            <a:srgbClr val="000000"/>
                          </a:solidFill>
                          <a:latin typeface="Arial" charset="0"/>
                        </a:rPr>
                        <a:t>Test Stand equipment:</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Design</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Procurement</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Labor</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04800">
                <a:tc>
                  <a:txBody>
                    <a:bodyPr/>
                    <a:lstStyle/>
                    <a:p>
                      <a:pPr marL="223838" indent="-223838" algn="l">
                        <a:lnSpc>
                          <a:spcPct val="100000"/>
                        </a:lnSpc>
                        <a:spcBef>
                          <a:spcPct val="0"/>
                        </a:spcBef>
                        <a:tabLst>
                          <a:tab pos="119063" algn="l"/>
                        </a:tabLst>
                      </a:pPr>
                      <a:r>
                        <a:rPr lang="en-US" sz="800" dirty="0" smtClean="0">
                          <a:latin typeface="Arial" charset="0"/>
                        </a:rPr>
                        <a:t>Worktable 4’x8</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91440" algn="l" defTabSz="457200" rtl="0" eaLnBrk="1" fontAlgn="auto" latinLnBrk="0" hangingPunct="1">
                        <a:lnSpc>
                          <a:spcPct val="100000"/>
                        </a:lnSpc>
                        <a:spcBef>
                          <a:spcPts val="0"/>
                        </a:spcBef>
                        <a:spcAft>
                          <a:spcPts val="0"/>
                        </a:spcAft>
                        <a:buClrTx/>
                        <a:buSzTx/>
                        <a:buFontTx/>
                        <a:buNone/>
                        <a:tabLst/>
                        <a:defRPr/>
                      </a:pPr>
                      <a:r>
                        <a:rPr lang="en-US" sz="800" dirty="0" smtClean="0">
                          <a:latin typeface="Arial" charset="0"/>
                        </a:rPr>
                        <a:t>3.03.01.02.02</a:t>
                      </a:r>
                    </a:p>
                    <a:p>
                      <a:pPr indent="-91440" algn="l"/>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04800">
                <a:tc>
                  <a:txBody>
                    <a:bodyPr/>
                    <a:lstStyle/>
                    <a:p>
                      <a:pPr marL="90488" marR="0" indent="-90488" algn="l" defTabSz="457200" rtl="0" eaLnBrk="1" fontAlgn="auto" latinLnBrk="0" hangingPunct="1">
                        <a:lnSpc>
                          <a:spcPct val="100000"/>
                        </a:lnSpc>
                        <a:spcBef>
                          <a:spcPct val="0"/>
                        </a:spcBef>
                        <a:spcAft>
                          <a:spcPts val="0"/>
                        </a:spcAft>
                        <a:buClrTx/>
                        <a:buSzTx/>
                        <a:buFontTx/>
                        <a:buNone/>
                        <a:tabLst>
                          <a:tab pos="287338" algn="l"/>
                        </a:tabLst>
                        <a:defRPr/>
                      </a:pPr>
                      <a:r>
                        <a:rPr lang="en-US" sz="800" dirty="0" smtClean="0">
                          <a:latin typeface="Arial" charset="0"/>
                        </a:rPr>
                        <a:t>ESD monitor</a:t>
                      </a:r>
                    </a:p>
                    <a:p>
                      <a:pPr marL="223838" indent="-91440" algn="l">
                        <a:lnSpc>
                          <a:spcPct val="100000"/>
                        </a:lnSpc>
                        <a:spcBef>
                          <a:spcPct val="0"/>
                        </a:spcBef>
                        <a:tabLst>
                          <a:tab pos="171450" algn="l"/>
                        </a:tabLst>
                      </a:pP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91440" algn="l" defTabSz="457200" rtl="0" eaLnBrk="1" fontAlgn="auto" latinLnBrk="0" hangingPunct="1">
                        <a:lnSpc>
                          <a:spcPct val="100000"/>
                        </a:lnSpc>
                        <a:spcBef>
                          <a:spcPts val="0"/>
                        </a:spcBef>
                        <a:spcAft>
                          <a:spcPts val="0"/>
                        </a:spcAft>
                        <a:buClrTx/>
                        <a:buSzTx/>
                        <a:buFontTx/>
                        <a:buNone/>
                        <a:tabLst/>
                        <a:defRPr/>
                      </a:pPr>
                      <a:r>
                        <a:rPr lang="en-US" sz="800" dirty="0" smtClean="0">
                          <a:latin typeface="Arial" charset="0"/>
                        </a:rPr>
                        <a:t>3.03.01.02.02</a:t>
                      </a: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84018">
                <a:tc>
                  <a:txBody>
                    <a:bodyPr/>
                    <a:lstStyle/>
                    <a:p>
                      <a:pPr marL="90488" indent="-90488" algn="l">
                        <a:lnSpc>
                          <a:spcPct val="100000"/>
                        </a:lnSpc>
                        <a:spcBef>
                          <a:spcPct val="0"/>
                        </a:spcBef>
                        <a:tabLst>
                          <a:tab pos="228600" algn="l"/>
                        </a:tabLst>
                      </a:pPr>
                      <a:r>
                        <a:rPr lang="en-US" sz="800" dirty="0" smtClean="0">
                          <a:latin typeface="Arial" charset="0"/>
                        </a:rPr>
                        <a:t>ESD-safe chair</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800" dirty="0" smtClean="0">
                          <a:solidFill>
                            <a:srgbClr val="000000"/>
                          </a:solidFill>
                        </a:rPr>
                        <a:t>3.03.01.02.02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84018">
                <a:tc>
                  <a:txBody>
                    <a:bodyPr/>
                    <a:lstStyle/>
                    <a:p>
                      <a:pPr marL="90488" marR="0" indent="-90488" algn="l" defTabSz="457200" rtl="0" eaLnBrk="1" fontAlgn="auto" latinLnBrk="0" hangingPunct="1">
                        <a:lnSpc>
                          <a:spcPct val="100000"/>
                        </a:lnSpc>
                        <a:spcBef>
                          <a:spcPct val="0"/>
                        </a:spcBef>
                        <a:spcAft>
                          <a:spcPts val="0"/>
                        </a:spcAft>
                        <a:buClrTx/>
                        <a:buSzTx/>
                        <a:buFontTx/>
                        <a:buNone/>
                        <a:tabLst>
                          <a:tab pos="169863" algn="l"/>
                        </a:tabLst>
                        <a:defRPr/>
                      </a:pPr>
                      <a:r>
                        <a:rPr lang="en-US" sz="800" dirty="0" smtClean="0">
                          <a:latin typeface="Arial" charset="0"/>
                        </a:rPr>
                        <a:t>Jigs and tools for assembly</a:t>
                      </a:r>
                    </a:p>
                    <a:p>
                      <a:pPr marL="223838" indent="-91440" algn="l">
                        <a:lnSpc>
                          <a:spcPct val="100000"/>
                        </a:lnSpc>
                        <a:spcBef>
                          <a:spcPct val="0"/>
                        </a:spcBef>
                        <a:tabLst>
                          <a:tab pos="171450" algn="l"/>
                        </a:tabLst>
                      </a:pP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800" dirty="0" smtClean="0">
                          <a:solidFill>
                            <a:srgbClr val="000000"/>
                          </a:solidFill>
                        </a:rPr>
                        <a:t>3.03.01.02.02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ZT Clean Room 2D layout 110429_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057400"/>
            <a:ext cx="2536903" cy="4572000"/>
          </a:xfrm>
          <a:prstGeom prst="rect">
            <a:avLst/>
          </a:prstGeom>
        </p:spPr>
      </p:pic>
      <p:sp>
        <p:nvSpPr>
          <p:cNvPr id="29701" name="Rectangle 56"/>
          <p:cNvSpPr>
            <a:spLocks noGrp="1" noChangeArrowheads="1"/>
          </p:cNvSpPr>
          <p:nvPr>
            <p:ph type="title"/>
          </p:nvPr>
        </p:nvSpPr>
        <p:spPr>
          <a:xfrm>
            <a:off x="685800" y="304800"/>
            <a:ext cx="7772400" cy="609600"/>
          </a:xfrm>
        </p:spPr>
        <p:txBody>
          <a:bodyPr>
            <a:normAutofit/>
          </a:bodyPr>
          <a:lstStyle/>
          <a:p>
            <a:pPr algn="l" eaLnBrk="1" hangingPunct="1"/>
            <a:r>
              <a:rPr lang="en-US" sz="2800" dirty="0">
                <a:latin typeface="Arial" charset="0"/>
                <a:ea typeface="ＭＳ Ｐゴシック" charset="0"/>
                <a:cs typeface="ＭＳ Ｐゴシック" charset="0"/>
              </a:rPr>
              <a:t>S7 - RTM </a:t>
            </a:r>
            <a:r>
              <a:rPr lang="en-US" sz="2800" dirty="0" smtClean="0">
                <a:latin typeface="Arial" charset="0"/>
                <a:ea typeface="ＭＳ Ｐゴシック" charset="0"/>
                <a:cs typeface="ＭＳ Ｐゴシック" charset="0"/>
              </a:rPr>
              <a:t>Dewar Integration</a:t>
            </a:r>
            <a:endParaRPr lang="en-US" sz="2800" dirty="0">
              <a:latin typeface="Arial" charset="0"/>
              <a:ea typeface="ＭＳ Ｐゴシック" charset="0"/>
              <a:cs typeface="ＭＳ Ｐゴシック" charset="0"/>
            </a:endParaRPr>
          </a:p>
        </p:txBody>
      </p:sp>
      <p:sp>
        <p:nvSpPr>
          <p:cNvPr id="11" name="Slide Number Placeholder 4"/>
          <p:cNvSpPr>
            <a:spLocks noGrp="1"/>
          </p:cNvSpPr>
          <p:nvPr>
            <p:ph type="sldNum" sz="quarter" idx="12"/>
          </p:nvPr>
        </p:nvSpPr>
        <p:spPr/>
        <p:txBody>
          <a:bodyPr/>
          <a:lstStyle/>
          <a:p>
            <a:pPr>
              <a:defRPr/>
            </a:pPr>
            <a:fld id="{1F209C79-3D59-3745-8023-BEE727640115}" type="slidenum">
              <a:rPr lang="en-US">
                <a:solidFill>
                  <a:prstClr val="black">
                    <a:tint val="75000"/>
                  </a:prstClr>
                </a:solidFill>
              </a:rPr>
              <a:pPr>
                <a:defRPr/>
              </a:pPr>
              <a:t>13</a:t>
            </a:fld>
            <a:endParaRPr lang="en-US">
              <a:solidFill>
                <a:prstClr val="black">
                  <a:tint val="75000"/>
                </a:prstClr>
              </a:solidFill>
            </a:endParaRPr>
          </a:p>
        </p:txBody>
      </p:sp>
      <p:sp>
        <p:nvSpPr>
          <p:cNvPr id="29699" name="Oval 3"/>
          <p:cNvSpPr>
            <a:spLocks noChangeArrowheads="1"/>
          </p:cNvSpPr>
          <p:nvPr/>
        </p:nvSpPr>
        <p:spPr bwMode="auto">
          <a:xfrm>
            <a:off x="762000" y="2590800"/>
            <a:ext cx="1143000" cy="457200"/>
          </a:xfrm>
          <a:prstGeom prst="ellipse">
            <a:avLst/>
          </a:prstGeom>
          <a:noFill/>
          <a:ln w="76200">
            <a:solidFill>
              <a:srgbClr val="FF0000">
                <a:alpha val="43921"/>
              </a:srgbClr>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a:lnSpc>
                <a:spcPct val="70000"/>
              </a:lnSpc>
              <a:spcBef>
                <a:spcPct val="50000"/>
              </a:spcBef>
              <a:buFont typeface="Arial" charset="0"/>
              <a:buNone/>
            </a:pPr>
            <a:endParaRPr lang="en-US" sz="1200">
              <a:solidFill>
                <a:prstClr val="black"/>
              </a:solidFill>
              <a:latin typeface="Times New Roman" charset="0"/>
              <a:cs typeface="ＭＳ Ｐゴシック" charset="0"/>
            </a:endParaRPr>
          </a:p>
        </p:txBody>
      </p:sp>
      <p:sp>
        <p:nvSpPr>
          <p:cNvPr id="29700" name="Rectangle 4"/>
          <p:cNvSpPr>
            <a:spLocks noChangeArrowheads="1"/>
          </p:cNvSpPr>
          <p:nvPr/>
        </p:nvSpPr>
        <p:spPr bwMode="auto">
          <a:xfrm>
            <a:off x="5765800" y="869950"/>
            <a:ext cx="1841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sz="1800">
              <a:solidFill>
                <a:prstClr val="black"/>
              </a:solidFill>
              <a:latin typeface="Arial" charset="0"/>
              <a:cs typeface="ＭＳ Ｐゴシック" charset="0"/>
            </a:endParaRPr>
          </a:p>
        </p:txBody>
      </p:sp>
      <p:sp>
        <p:nvSpPr>
          <p:cNvPr id="29702" name="TextBox 1"/>
          <p:cNvSpPr txBox="1">
            <a:spLocks noChangeArrowheads="1"/>
          </p:cNvSpPr>
          <p:nvPr/>
        </p:nvSpPr>
        <p:spPr bwMode="auto">
          <a:xfrm>
            <a:off x="762000" y="914400"/>
            <a:ext cx="3796833" cy="67403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200">
                <a:solidFill>
                  <a:schemeClr val="tx1"/>
                </a:solidFill>
                <a:latin typeface="Times New Roman" charset="0"/>
                <a:ea typeface="ＭＳ Ｐゴシック" charset="0"/>
                <a:cs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6pPr>
            <a:lvl7pPr marL="29718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7pPr>
            <a:lvl8pPr marL="34290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8pPr>
            <a:lvl9pPr marL="38862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9pPr>
          </a:lstStyle>
          <a:p>
            <a:pPr>
              <a:lnSpc>
                <a:spcPct val="70000"/>
              </a:lnSpc>
              <a:spcBef>
                <a:spcPct val="50000"/>
              </a:spcBef>
              <a:buFont typeface="Arial" charset="0"/>
              <a:buNone/>
            </a:pPr>
            <a:r>
              <a:rPr lang="en-US" dirty="0">
                <a:solidFill>
                  <a:prstClr val="black"/>
                </a:solidFill>
              </a:rPr>
              <a:t>Installation </a:t>
            </a:r>
            <a:r>
              <a:rPr lang="en-US" dirty="0" smtClean="0">
                <a:solidFill>
                  <a:prstClr val="black"/>
                </a:solidFill>
              </a:rPr>
              <a:t>and removal of </a:t>
            </a:r>
            <a:r>
              <a:rPr lang="en-US" dirty="0">
                <a:solidFill>
                  <a:prstClr val="black"/>
                </a:solidFill>
              </a:rPr>
              <a:t>RTM into large cryostat</a:t>
            </a:r>
          </a:p>
          <a:p>
            <a:pPr>
              <a:lnSpc>
                <a:spcPct val="70000"/>
              </a:lnSpc>
              <a:spcBef>
                <a:spcPct val="50000"/>
              </a:spcBef>
              <a:buFont typeface="Arial" charset="0"/>
              <a:buNone/>
            </a:pPr>
            <a:r>
              <a:rPr lang="en-US" dirty="0" smtClean="0">
                <a:solidFill>
                  <a:prstClr val="black"/>
                </a:solidFill>
              </a:rPr>
              <a:t>Design of large cryostat with front and rear access flanges.</a:t>
            </a:r>
            <a:endParaRPr lang="en-US" dirty="0">
              <a:solidFill>
                <a:prstClr val="black"/>
              </a:solidFill>
            </a:endParaRPr>
          </a:p>
          <a:p>
            <a:pPr>
              <a:lnSpc>
                <a:spcPct val="70000"/>
              </a:lnSpc>
              <a:spcBef>
                <a:spcPct val="50000"/>
              </a:spcBef>
              <a:buFont typeface="Arial" charset="0"/>
              <a:buNone/>
            </a:pPr>
            <a:r>
              <a:rPr lang="en-US" dirty="0">
                <a:solidFill>
                  <a:prstClr val="black"/>
                </a:solidFill>
              </a:rPr>
              <a:t>Pack for </a:t>
            </a:r>
            <a:r>
              <a:rPr lang="en-US" dirty="0" smtClean="0">
                <a:solidFill>
                  <a:prstClr val="black"/>
                </a:solidFill>
              </a:rPr>
              <a:t>shipping.</a:t>
            </a:r>
            <a:endParaRPr lang="en-US" dirty="0">
              <a:solidFill>
                <a:prstClr val="black"/>
              </a:solidFill>
            </a:endParaRPr>
          </a:p>
        </p:txBody>
      </p:sp>
      <p:graphicFrame>
        <p:nvGraphicFramePr>
          <p:cNvPr id="9" name="Table 8"/>
          <p:cNvGraphicFramePr>
            <a:graphicFrameLocks noGrp="1"/>
          </p:cNvGraphicFramePr>
          <p:nvPr>
            <p:extLst>
              <p:ext uri="{D42A27DB-BD31-4B8C-83A1-F6EECF244321}">
                <p14:modId xmlns:p14="http://schemas.microsoft.com/office/powerpoint/2010/main" val="613769345"/>
              </p:ext>
            </p:extLst>
          </p:nvPr>
        </p:nvGraphicFramePr>
        <p:xfrm>
          <a:off x="4419600" y="1600200"/>
          <a:ext cx="4307840" cy="2937012"/>
        </p:xfrm>
        <a:graphic>
          <a:graphicData uri="http://schemas.openxmlformats.org/drawingml/2006/table">
            <a:tbl>
              <a:tblPr>
                <a:tableStyleId>{5C22544A-7EE6-4342-B048-85BDC9FD1C3A}</a:tableStyleId>
              </a:tblPr>
              <a:tblGrid>
                <a:gridCol w="1447800"/>
                <a:gridCol w="914400"/>
                <a:gridCol w="955040"/>
                <a:gridCol w="990600"/>
              </a:tblGrid>
              <a:tr h="227251">
                <a:tc>
                  <a:txBody>
                    <a:bodyPr/>
                    <a:lstStyle/>
                    <a:p>
                      <a:pPr marL="0" marR="0" indent="-91440" algn="l" defTabSz="457200" rtl="0" eaLnBrk="1" fontAlgn="auto" latinLnBrk="0" hangingPunct="1">
                        <a:lnSpc>
                          <a:spcPct val="100000"/>
                        </a:lnSpc>
                        <a:spcBef>
                          <a:spcPts val="0"/>
                        </a:spcBef>
                        <a:spcAft>
                          <a:spcPts val="0"/>
                        </a:spcAft>
                        <a:buClrTx/>
                        <a:buSzTx/>
                        <a:buFontTx/>
                        <a:buNone/>
                        <a:tabLst/>
                        <a:defRPr/>
                      </a:pPr>
                      <a:r>
                        <a:rPr lang="en-US" sz="900" b="1" dirty="0" smtClean="0">
                          <a:solidFill>
                            <a:srgbClr val="000000"/>
                          </a:solidFill>
                          <a:latin typeface="Arial" charset="0"/>
                        </a:rPr>
                        <a:t>Test Stand equipment:</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Design</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Procurement</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Labor</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20365">
                <a:tc>
                  <a:txBody>
                    <a:bodyPr/>
                    <a:lstStyle/>
                    <a:p>
                      <a:pPr marL="0" indent="0" algn="l">
                        <a:lnSpc>
                          <a:spcPct val="100000"/>
                        </a:lnSpc>
                        <a:spcBef>
                          <a:spcPts val="0"/>
                        </a:spcBef>
                        <a:spcAft>
                          <a:spcPts val="0"/>
                        </a:spcAft>
                        <a:tabLst>
                          <a:tab pos="119063" algn="l"/>
                        </a:tabLst>
                      </a:pPr>
                      <a:r>
                        <a:rPr lang="en-US" sz="800" dirty="0" smtClean="0">
                          <a:latin typeface="Arial" charset="0"/>
                        </a:rPr>
                        <a:t>Worktable 4’x8</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dirty="0" smtClean="0">
                          <a:latin typeface="Arial" charset="0"/>
                        </a:rPr>
                        <a:t>3.03.01.02.02</a:t>
                      </a: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8096">
                <a:tc>
                  <a:txBody>
                    <a:bodyPr/>
                    <a:lstStyle/>
                    <a:p>
                      <a:pPr marL="0" marR="0" indent="0" algn="l" defTabSz="457200" rtl="0" eaLnBrk="1" fontAlgn="auto" latinLnBrk="0" hangingPunct="1">
                        <a:lnSpc>
                          <a:spcPct val="100000"/>
                        </a:lnSpc>
                        <a:spcBef>
                          <a:spcPts val="0"/>
                        </a:spcBef>
                        <a:spcAft>
                          <a:spcPts val="0"/>
                        </a:spcAft>
                        <a:buClrTx/>
                        <a:buSzTx/>
                        <a:buFontTx/>
                        <a:buNone/>
                        <a:tabLst>
                          <a:tab pos="287338" algn="l"/>
                        </a:tabLst>
                        <a:defRPr/>
                      </a:pPr>
                      <a:r>
                        <a:rPr lang="en-US" sz="800" dirty="0" smtClean="0">
                          <a:latin typeface="Arial" charset="0"/>
                        </a:rPr>
                        <a:t>ESD monitor</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dirty="0" smtClean="0">
                          <a:latin typeface="Arial" charset="0"/>
                        </a:rPr>
                        <a:t>3.03.01.02.02</a:t>
                      </a: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819">
                <a:tc>
                  <a:txBody>
                    <a:bodyPr/>
                    <a:lstStyle/>
                    <a:p>
                      <a:pPr marL="0" indent="0" algn="l">
                        <a:lnSpc>
                          <a:spcPct val="100000"/>
                        </a:lnSpc>
                        <a:spcBef>
                          <a:spcPts val="0"/>
                        </a:spcBef>
                        <a:spcAft>
                          <a:spcPts val="0"/>
                        </a:spcAft>
                        <a:tabLst>
                          <a:tab pos="228600" algn="l"/>
                        </a:tabLst>
                      </a:pPr>
                      <a:r>
                        <a:rPr lang="en-US" sz="800" dirty="0" smtClean="0">
                          <a:latin typeface="Arial" charset="0"/>
                        </a:rPr>
                        <a:t>ESD-safe chair</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20655">
                <a:tc>
                  <a:txBody>
                    <a:bodyPr/>
                    <a:lstStyle/>
                    <a:p>
                      <a:pPr marL="0" marR="0" indent="0" algn="l" defTabSz="457200" rtl="0" eaLnBrk="1" fontAlgn="auto" latinLnBrk="0" hangingPunct="1">
                        <a:lnSpc>
                          <a:spcPct val="100000"/>
                        </a:lnSpc>
                        <a:spcBef>
                          <a:spcPts val="0"/>
                        </a:spcBef>
                        <a:spcAft>
                          <a:spcPts val="0"/>
                        </a:spcAft>
                        <a:buClrTx/>
                        <a:buSzTx/>
                        <a:buFontTx/>
                        <a:buNone/>
                        <a:tabLst>
                          <a:tab pos="169863" algn="l"/>
                        </a:tabLst>
                        <a:defRPr/>
                      </a:pPr>
                      <a:r>
                        <a:rPr lang="en-US" sz="800" dirty="0" smtClean="0">
                          <a:latin typeface="Arial" charset="0"/>
                        </a:rPr>
                        <a:t>Jigs and tools for assembly</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819">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a:cs typeface="Arial"/>
                        </a:rPr>
                        <a:t>Large cryostat</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t>3.03.01.03.02.01</a:t>
                      </a: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solidFill>
                          <a:srgbClr val="FF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03002">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Fe55 source and actuator</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303002">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Vacuum gauges and valves</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58368">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Dry N2 backfill	</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819">
                <a:tc>
                  <a:txBody>
                    <a:bodyPr/>
                    <a:lstStyle/>
                    <a:p>
                      <a:pPr marL="0" indent="0" algn="l">
                        <a:lnSpc>
                          <a:spcPct val="100000"/>
                        </a:lnSpc>
                        <a:spcBef>
                          <a:spcPts val="0"/>
                        </a:spcBef>
                        <a:spcAft>
                          <a:spcPts val="0"/>
                        </a:spcAft>
                        <a:tabLst>
                          <a:tab pos="171450" algn="l"/>
                        </a:tabLst>
                      </a:pPr>
                      <a:r>
                        <a:rPr lang="en-US" sz="800" dirty="0" err="1" smtClean="0">
                          <a:latin typeface="Arial" charset="0"/>
                        </a:rPr>
                        <a:t>CryoTiger</a:t>
                      </a:r>
                      <a:r>
                        <a:rPr lang="en-US" sz="800" dirty="0" smtClean="0">
                          <a:latin typeface="Arial" charset="0"/>
                        </a:rPr>
                        <a:t> units </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819">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Vacuum pump</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819">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Vacuum gauge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ZT Clean Room 2D layout 110429_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057400"/>
            <a:ext cx="2536903" cy="4572000"/>
          </a:xfrm>
          <a:prstGeom prst="rect">
            <a:avLst/>
          </a:prstGeom>
        </p:spPr>
      </p:pic>
      <p:sp>
        <p:nvSpPr>
          <p:cNvPr id="31749" name="Rectangle 56"/>
          <p:cNvSpPr>
            <a:spLocks noGrp="1" noChangeArrowheads="1"/>
          </p:cNvSpPr>
          <p:nvPr>
            <p:ph type="title"/>
          </p:nvPr>
        </p:nvSpPr>
        <p:spPr>
          <a:xfrm>
            <a:off x="685800" y="304800"/>
            <a:ext cx="7772400" cy="609600"/>
          </a:xfrm>
        </p:spPr>
        <p:txBody>
          <a:bodyPr>
            <a:normAutofit/>
          </a:bodyPr>
          <a:lstStyle/>
          <a:p>
            <a:pPr algn="l" eaLnBrk="1" hangingPunct="1"/>
            <a:r>
              <a:rPr lang="en-US" sz="2800" dirty="0">
                <a:latin typeface="Arial" charset="0"/>
                <a:ea typeface="ＭＳ Ｐゴシック" charset="0"/>
                <a:cs typeface="ＭＳ Ｐゴシック" charset="0"/>
              </a:rPr>
              <a:t>S8 - RTM </a:t>
            </a:r>
            <a:r>
              <a:rPr lang="en-US" sz="2800" dirty="0" smtClean="0">
                <a:latin typeface="Arial" charset="0"/>
                <a:ea typeface="ＭＳ Ｐゴシック" charset="0"/>
                <a:cs typeface="ＭＳ Ｐゴシック" charset="0"/>
              </a:rPr>
              <a:t>EO Testing</a:t>
            </a:r>
            <a:endParaRPr lang="en-US" sz="2800" dirty="0">
              <a:latin typeface="Arial" charset="0"/>
              <a:ea typeface="ＭＳ Ｐゴシック" charset="0"/>
              <a:cs typeface="ＭＳ Ｐゴシック" charset="0"/>
            </a:endParaRPr>
          </a:p>
        </p:txBody>
      </p:sp>
      <p:sp>
        <p:nvSpPr>
          <p:cNvPr id="11" name="Slide Number Placeholder 4"/>
          <p:cNvSpPr>
            <a:spLocks noGrp="1"/>
          </p:cNvSpPr>
          <p:nvPr>
            <p:ph type="sldNum" sz="quarter" idx="12"/>
          </p:nvPr>
        </p:nvSpPr>
        <p:spPr/>
        <p:txBody>
          <a:bodyPr/>
          <a:lstStyle/>
          <a:p>
            <a:pPr>
              <a:defRPr/>
            </a:pPr>
            <a:fld id="{1D80C26A-C206-7943-91D5-B2F3BD57735C}" type="slidenum">
              <a:rPr lang="en-US">
                <a:solidFill>
                  <a:prstClr val="black">
                    <a:tint val="75000"/>
                  </a:prstClr>
                </a:solidFill>
              </a:rPr>
              <a:pPr>
                <a:defRPr/>
              </a:pPr>
              <a:t>14</a:t>
            </a:fld>
            <a:endParaRPr lang="en-US">
              <a:solidFill>
                <a:prstClr val="black">
                  <a:tint val="75000"/>
                </a:prstClr>
              </a:solidFill>
            </a:endParaRPr>
          </a:p>
        </p:txBody>
      </p:sp>
      <p:sp>
        <p:nvSpPr>
          <p:cNvPr id="31747" name="Rectangle 4"/>
          <p:cNvSpPr>
            <a:spLocks noChangeArrowheads="1"/>
          </p:cNvSpPr>
          <p:nvPr/>
        </p:nvSpPr>
        <p:spPr bwMode="auto">
          <a:xfrm>
            <a:off x="5765800" y="869950"/>
            <a:ext cx="184150" cy="36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endParaRPr lang="en-US" sz="1800">
              <a:solidFill>
                <a:prstClr val="black"/>
              </a:solidFill>
              <a:latin typeface="Arial" charset="0"/>
              <a:cs typeface="ＭＳ Ｐゴシック" charset="0"/>
            </a:endParaRPr>
          </a:p>
        </p:txBody>
      </p:sp>
      <p:sp>
        <p:nvSpPr>
          <p:cNvPr id="31748" name="Oval 54"/>
          <p:cNvSpPr>
            <a:spLocks noChangeArrowheads="1"/>
          </p:cNvSpPr>
          <p:nvPr/>
        </p:nvSpPr>
        <p:spPr bwMode="auto">
          <a:xfrm>
            <a:off x="1219200" y="3810000"/>
            <a:ext cx="533400" cy="1143000"/>
          </a:xfrm>
          <a:prstGeom prst="ellipse">
            <a:avLst/>
          </a:prstGeom>
          <a:noFill/>
          <a:ln w="76200">
            <a:solidFill>
              <a:srgbClr val="FF0000">
                <a:alpha val="43921"/>
              </a:srgbClr>
            </a:solidFill>
            <a:round/>
            <a:headEnd/>
            <a:tailEnd/>
          </a:ln>
          <a:extLst>
            <a:ext uri="{909E8E84-426E-40dd-AFC4-6F175D3DCCD1}">
              <a14:hiddenFill xmlns:a14="http://schemas.microsoft.com/office/drawing/2010/main">
                <a:solidFill>
                  <a:schemeClr val="accent1"/>
                </a:solidFill>
              </a14:hiddenFill>
            </a:ext>
          </a:extLst>
        </p:spPr>
        <p:txBody>
          <a:bodyPr wrap="none" anchor="ctr"/>
          <a:lstStyle/>
          <a:p>
            <a:pPr>
              <a:lnSpc>
                <a:spcPct val="70000"/>
              </a:lnSpc>
              <a:spcBef>
                <a:spcPct val="50000"/>
              </a:spcBef>
              <a:buFont typeface="Arial" charset="0"/>
              <a:buNone/>
            </a:pPr>
            <a:endParaRPr lang="en-US" sz="1200">
              <a:solidFill>
                <a:prstClr val="black"/>
              </a:solidFill>
              <a:latin typeface="Times New Roman" charset="0"/>
              <a:cs typeface="ＭＳ Ｐゴシック" charset="0"/>
            </a:endParaRPr>
          </a:p>
        </p:txBody>
      </p:sp>
      <p:sp>
        <p:nvSpPr>
          <p:cNvPr id="31750" name="TextBox 1"/>
          <p:cNvSpPr txBox="1">
            <a:spLocks noChangeArrowheads="1"/>
          </p:cNvSpPr>
          <p:nvPr/>
        </p:nvSpPr>
        <p:spPr bwMode="auto">
          <a:xfrm>
            <a:off x="762000" y="1066800"/>
            <a:ext cx="3147015" cy="23083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1200">
                <a:solidFill>
                  <a:schemeClr val="tx1"/>
                </a:solidFill>
                <a:latin typeface="Times New Roman" charset="0"/>
                <a:ea typeface="ＭＳ Ｐゴシック" charset="0"/>
                <a:cs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6pPr>
            <a:lvl7pPr marL="29718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7pPr>
            <a:lvl8pPr marL="34290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8pPr>
            <a:lvl9pPr marL="3886200" indent="-228600" eaLnBrk="0" fontAlgn="base" hangingPunct="0">
              <a:lnSpc>
                <a:spcPct val="70000"/>
              </a:lnSpc>
              <a:spcBef>
                <a:spcPct val="50000"/>
              </a:spcBef>
              <a:spcAft>
                <a:spcPct val="0"/>
              </a:spcAft>
              <a:buFont typeface="Arial" charset="0"/>
              <a:defRPr sz="1200">
                <a:solidFill>
                  <a:schemeClr val="tx1"/>
                </a:solidFill>
                <a:latin typeface="Times New Roman" charset="0"/>
                <a:ea typeface="ＭＳ Ｐゴシック" charset="0"/>
              </a:defRPr>
            </a:lvl9pPr>
          </a:lstStyle>
          <a:p>
            <a:pPr>
              <a:lnSpc>
                <a:spcPct val="70000"/>
              </a:lnSpc>
              <a:spcBef>
                <a:spcPct val="50000"/>
              </a:spcBef>
              <a:buFont typeface="Arial" charset="0"/>
              <a:buNone/>
            </a:pPr>
            <a:r>
              <a:rPr lang="en-US" dirty="0" smtClean="0">
                <a:solidFill>
                  <a:prstClr val="black"/>
                </a:solidFill>
              </a:rPr>
              <a:t>Electro-optical testing </a:t>
            </a:r>
            <a:r>
              <a:rPr lang="en-US" dirty="0">
                <a:solidFill>
                  <a:prstClr val="black"/>
                </a:solidFill>
              </a:rPr>
              <a:t>of complete RTM system </a:t>
            </a:r>
          </a:p>
        </p:txBody>
      </p:sp>
      <p:graphicFrame>
        <p:nvGraphicFramePr>
          <p:cNvPr id="9" name="Table 8"/>
          <p:cNvGraphicFramePr>
            <a:graphicFrameLocks noGrp="1"/>
          </p:cNvGraphicFramePr>
          <p:nvPr>
            <p:extLst>
              <p:ext uri="{D42A27DB-BD31-4B8C-83A1-F6EECF244321}">
                <p14:modId xmlns:p14="http://schemas.microsoft.com/office/powerpoint/2010/main" val="1034380551"/>
              </p:ext>
            </p:extLst>
          </p:nvPr>
        </p:nvGraphicFramePr>
        <p:xfrm>
          <a:off x="4419600" y="1676400"/>
          <a:ext cx="4307840" cy="2506980"/>
        </p:xfrm>
        <a:graphic>
          <a:graphicData uri="http://schemas.openxmlformats.org/drawingml/2006/table">
            <a:tbl>
              <a:tblPr>
                <a:tableStyleId>{5C22544A-7EE6-4342-B048-85BDC9FD1C3A}</a:tableStyleId>
              </a:tblPr>
              <a:tblGrid>
                <a:gridCol w="1447800"/>
                <a:gridCol w="914400"/>
                <a:gridCol w="955040"/>
                <a:gridCol w="990600"/>
              </a:tblGrid>
              <a:tr h="212643">
                <a:tc>
                  <a:txBody>
                    <a:bodyPr/>
                    <a:lstStyle/>
                    <a:p>
                      <a:pPr marL="0" marR="0" indent="-91440" algn="l" defTabSz="457200" rtl="0" eaLnBrk="1" fontAlgn="auto" latinLnBrk="0" hangingPunct="1">
                        <a:lnSpc>
                          <a:spcPct val="100000"/>
                        </a:lnSpc>
                        <a:spcBef>
                          <a:spcPts val="0"/>
                        </a:spcBef>
                        <a:spcAft>
                          <a:spcPts val="0"/>
                        </a:spcAft>
                        <a:buClrTx/>
                        <a:buSzTx/>
                        <a:buFontTx/>
                        <a:buNone/>
                        <a:tabLst/>
                        <a:defRPr/>
                      </a:pPr>
                      <a:r>
                        <a:rPr lang="en-US" sz="900" b="1" dirty="0" smtClean="0">
                          <a:solidFill>
                            <a:srgbClr val="000000"/>
                          </a:solidFill>
                          <a:latin typeface="Arial" charset="0"/>
                        </a:rPr>
                        <a:t>Test Stand equipment:</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Design</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Procurement</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indent="-91440" algn="l"/>
                      <a:r>
                        <a:rPr lang="en-US" sz="1050" dirty="0" smtClean="0">
                          <a:solidFill>
                            <a:srgbClr val="000000"/>
                          </a:solidFill>
                        </a:rPr>
                        <a:t>Labor</a:t>
                      </a:r>
                      <a:endParaRPr lang="en-US" sz="1050" dirty="0">
                        <a:solidFill>
                          <a:srgbClr val="000000"/>
                        </a:solidFill>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indent="0" algn="l">
                        <a:lnSpc>
                          <a:spcPct val="100000"/>
                        </a:lnSpc>
                        <a:spcBef>
                          <a:spcPts val="0"/>
                        </a:spcBef>
                        <a:spcAft>
                          <a:spcPts val="0"/>
                        </a:spcAft>
                        <a:tabLst>
                          <a:tab pos="119063" algn="l"/>
                        </a:tabLst>
                      </a:pPr>
                      <a:r>
                        <a:rPr lang="en-US" sz="800" dirty="0" smtClean="0">
                          <a:latin typeface="Arial" charset="0"/>
                        </a:rPr>
                        <a:t>Worktable 4’x8</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dirty="0" smtClean="0">
                          <a:latin typeface="Arial" charset="0"/>
                        </a:rPr>
                        <a:t>3.03.01.02.02</a:t>
                      </a: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marR="0" indent="0" algn="l" defTabSz="457200" rtl="0" eaLnBrk="1" fontAlgn="auto" latinLnBrk="0" hangingPunct="1">
                        <a:lnSpc>
                          <a:spcPct val="100000"/>
                        </a:lnSpc>
                        <a:spcBef>
                          <a:spcPts val="0"/>
                        </a:spcBef>
                        <a:spcAft>
                          <a:spcPts val="0"/>
                        </a:spcAft>
                        <a:buClrTx/>
                        <a:buSzTx/>
                        <a:buFontTx/>
                        <a:buNone/>
                        <a:tabLst>
                          <a:tab pos="287338" algn="l"/>
                        </a:tabLst>
                        <a:defRPr/>
                      </a:pPr>
                      <a:r>
                        <a:rPr lang="en-US" sz="800" dirty="0" smtClean="0">
                          <a:latin typeface="Arial" charset="0"/>
                        </a:rPr>
                        <a:t>ESD monitor</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800" dirty="0" smtClean="0">
                          <a:latin typeface="Arial" charset="0"/>
                        </a:rPr>
                        <a:t>3.03.01.02.02</a:t>
                      </a: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indent="0" algn="l">
                        <a:lnSpc>
                          <a:spcPct val="100000"/>
                        </a:lnSpc>
                        <a:spcBef>
                          <a:spcPts val="0"/>
                        </a:spcBef>
                        <a:spcAft>
                          <a:spcPts val="0"/>
                        </a:spcAft>
                        <a:tabLst>
                          <a:tab pos="228600" algn="l"/>
                        </a:tabLst>
                      </a:pPr>
                      <a:r>
                        <a:rPr lang="en-US" sz="800" dirty="0" smtClean="0">
                          <a:latin typeface="Arial" charset="0"/>
                        </a:rPr>
                        <a:t>ESD-safe chair</a:t>
                      </a:r>
                      <a:endParaRPr lang="en-US" sz="800" dirty="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marR="0" indent="0" algn="l" defTabSz="457200" rtl="0" eaLnBrk="1" fontAlgn="auto" latinLnBrk="0" hangingPunct="1">
                        <a:lnSpc>
                          <a:spcPct val="100000"/>
                        </a:lnSpc>
                        <a:spcBef>
                          <a:spcPts val="0"/>
                        </a:spcBef>
                        <a:spcAft>
                          <a:spcPts val="0"/>
                        </a:spcAft>
                        <a:buClrTx/>
                        <a:buSzTx/>
                        <a:buFontTx/>
                        <a:buNone/>
                        <a:tabLst>
                          <a:tab pos="169863" algn="l"/>
                        </a:tabLst>
                        <a:defRPr/>
                      </a:pPr>
                      <a:r>
                        <a:rPr lang="en-US" sz="800" dirty="0" smtClean="0">
                          <a:latin typeface="Arial" charset="0"/>
                        </a:rPr>
                        <a:t>Dark box</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t>3.03.01.03.02.01</a:t>
                      </a: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283524">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err="1" smtClean="0">
                          <a:latin typeface="Arial" charset="0"/>
                        </a:rPr>
                        <a:t>Monochromator</a:t>
                      </a:r>
                      <a:r>
                        <a:rPr lang="en-US" sz="800" dirty="0" smtClean="0">
                          <a:latin typeface="Arial"/>
                          <a:cs typeface="Arial"/>
                        </a:rPr>
                        <a:t>,</a:t>
                      </a:r>
                      <a:r>
                        <a:rPr lang="en-US" sz="800" baseline="0" dirty="0" smtClean="0">
                          <a:latin typeface="Arial"/>
                          <a:cs typeface="Arial"/>
                        </a:rPr>
                        <a:t> </a:t>
                      </a:r>
                      <a:r>
                        <a:rPr lang="en-US" sz="800" dirty="0" smtClean="0">
                          <a:latin typeface="Arial" charset="0"/>
                        </a:rPr>
                        <a:t>Lamp, Shutter, Filters</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631">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Integrating sphere, 12”</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92631">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err="1" smtClean="0">
                          <a:latin typeface="Arial" charset="0"/>
                        </a:rPr>
                        <a:t>Picoammeter</a:t>
                      </a:r>
                      <a:endParaRPr lang="en-US" sz="800" dirty="0" smtClean="0">
                        <a:latin typeface="Arial" charset="0"/>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XYZ stack</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Diode laser source</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r>
                        <a:rPr lang="en-US" sz="800" dirty="0" smtClean="0">
                          <a:solidFill>
                            <a:srgbClr val="000000"/>
                          </a:solidFill>
                        </a:rPr>
                        <a:t>3.03.01.03.02.02</a:t>
                      </a: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180424">
                <a:tc>
                  <a:txBody>
                    <a:bodyPr/>
                    <a:lstStyle/>
                    <a:p>
                      <a:pPr marL="0" marR="0" indent="0" algn="l" defTabSz="457200" rtl="0" eaLnBrk="1" fontAlgn="auto" latinLnBrk="0" hangingPunct="1">
                        <a:lnSpc>
                          <a:spcPct val="100000"/>
                        </a:lnSpc>
                        <a:spcBef>
                          <a:spcPts val="0"/>
                        </a:spcBef>
                        <a:spcAft>
                          <a:spcPts val="0"/>
                        </a:spcAft>
                        <a:buClrTx/>
                        <a:buSzTx/>
                        <a:buFontTx/>
                        <a:buNone/>
                        <a:tabLst>
                          <a:tab pos="171450" algn="l"/>
                        </a:tabLst>
                        <a:defRPr/>
                      </a:pPr>
                      <a:r>
                        <a:rPr lang="en-US" sz="800" dirty="0" smtClean="0">
                          <a:latin typeface="Arial" charset="0"/>
                        </a:rPr>
                        <a:t>Optical attenuator</a:t>
                      </a: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solidFill>
                          <a:srgbClr val="000000"/>
                        </a:solidFill>
                      </a:endParaRPr>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indent="0" algn="l">
                        <a:spcBef>
                          <a:spcPts val="0"/>
                        </a:spcBef>
                        <a:spcAft>
                          <a:spcPts val="0"/>
                        </a:spcAft>
                      </a:pPr>
                      <a:endParaRPr lang="en-US" sz="800" dirty="0"/>
                    </a:p>
                  </a:txBody>
                  <a:tcPr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09600"/>
          </a:xfrm>
        </p:spPr>
        <p:txBody>
          <a:bodyPr>
            <a:normAutofit fontScale="90000"/>
          </a:bodyPr>
          <a:lstStyle/>
          <a:p>
            <a:r>
              <a:rPr lang="en-US" b="1" dirty="0"/>
              <a:t>T8 - RTM assembly</a:t>
            </a:r>
            <a:br>
              <a:rPr lang="en-US" b="1" dirty="0"/>
            </a:br>
            <a:endParaRPr lang="en-US" dirty="0"/>
          </a:p>
        </p:txBody>
      </p:sp>
      <p:sp>
        <p:nvSpPr>
          <p:cNvPr id="3" name="Slide Number Placeholder 2"/>
          <p:cNvSpPr>
            <a:spLocks noGrp="1"/>
          </p:cNvSpPr>
          <p:nvPr>
            <p:ph type="sldNum" sz="quarter" idx="12"/>
          </p:nvPr>
        </p:nvSpPr>
        <p:spPr/>
        <p:txBody>
          <a:bodyPr/>
          <a:lstStyle/>
          <a:p>
            <a:pPr>
              <a:defRPr/>
            </a:pPr>
            <a:fld id="{D72D5551-2A61-8342-846B-685C9FA62757}" type="slidenum">
              <a:rPr lang="en-US" smtClean="0">
                <a:solidFill>
                  <a:prstClr val="black">
                    <a:tint val="75000"/>
                  </a:prstClr>
                </a:solidFill>
              </a:rPr>
              <a:pPr>
                <a:defRPr/>
              </a:pPr>
              <a:t>15</a:t>
            </a:fld>
            <a:endParaRPr lang="en-US">
              <a:solidFill>
                <a:prstClr val="black">
                  <a:tint val="75000"/>
                </a:prstClr>
              </a:solidFill>
            </a:endParaRPr>
          </a:p>
        </p:txBody>
      </p:sp>
      <p:sp>
        <p:nvSpPr>
          <p:cNvPr id="6" name="Rectangle 5"/>
          <p:cNvSpPr/>
          <p:nvPr/>
        </p:nvSpPr>
        <p:spPr>
          <a:xfrm>
            <a:off x="1371600" y="1295400"/>
            <a:ext cx="6477000" cy="4770537"/>
          </a:xfrm>
          <a:prstGeom prst="rect">
            <a:avLst/>
          </a:prstGeom>
        </p:spPr>
        <p:txBody>
          <a:bodyPr wrap="square">
            <a:spAutoFit/>
          </a:bodyPr>
          <a:lstStyle/>
          <a:p>
            <a:pPr marL="228600" lvl="0" indent="-228600">
              <a:buFont typeface="+mj-lt"/>
              <a:buAutoNum type="arabicPeriod"/>
            </a:pPr>
            <a:r>
              <a:rPr lang="en-US" sz="1600" dirty="0"/>
              <a:t>Collect FEBs and cage parts from storage. Log in ID numbers. Assembly is done at S6 in C10K area.</a:t>
            </a:r>
          </a:p>
          <a:p>
            <a:pPr marL="228600" lvl="0" indent="-228600">
              <a:buFont typeface="+mj-lt"/>
              <a:buAutoNum type="arabicPeriod"/>
            </a:pPr>
            <a:r>
              <a:rPr lang="en-US" sz="1600" dirty="0"/>
              <a:t>Install thermal conductance strips to FEBs.</a:t>
            </a:r>
          </a:p>
          <a:p>
            <a:pPr marL="228600" lvl="0" indent="-228600">
              <a:buFont typeface="+mj-lt"/>
              <a:buAutoNum type="arabicPeriod"/>
            </a:pPr>
            <a:r>
              <a:rPr lang="en-US" sz="1600" dirty="0"/>
              <a:t>Install FEBs, conductance barriers, and heat sinks onto RSA.</a:t>
            </a:r>
          </a:p>
          <a:p>
            <a:pPr marL="228600" lvl="0" indent="-228600">
              <a:buFont typeface="+mj-lt"/>
              <a:buAutoNum type="arabicPeriod"/>
            </a:pPr>
            <a:r>
              <a:rPr lang="en-US" sz="1600" dirty="0"/>
              <a:t>Install tower sides.</a:t>
            </a:r>
          </a:p>
          <a:p>
            <a:pPr marL="228600" lvl="0" indent="-228600">
              <a:buFont typeface="+mj-lt"/>
              <a:buAutoNum type="arabicPeriod"/>
            </a:pPr>
            <a:r>
              <a:rPr lang="en-US" sz="1600" dirty="0"/>
              <a:t>Install hold-down arms and pretension.</a:t>
            </a:r>
          </a:p>
          <a:p>
            <a:pPr marL="228600" lvl="0" indent="-228600">
              <a:buFont typeface="+mj-lt"/>
              <a:buAutoNum type="arabicPeriod"/>
            </a:pPr>
            <a:r>
              <a:rPr lang="en-US" sz="1600" dirty="0"/>
              <a:t>Remove assembly tooling. RTM assembly is mounted in a handling fixture at this point.</a:t>
            </a:r>
          </a:p>
          <a:p>
            <a:pPr marL="228600" lvl="0" indent="-228600">
              <a:buFont typeface="+mj-lt"/>
              <a:buAutoNum type="arabicPeriod"/>
            </a:pPr>
            <a:r>
              <a:rPr lang="en-US" sz="1600" dirty="0"/>
              <a:t>Quick check of electronics functions.</a:t>
            </a:r>
          </a:p>
          <a:p>
            <a:pPr marL="228600" lvl="0" indent="-228600">
              <a:buFont typeface="+mj-lt"/>
              <a:buAutoNum type="arabicPeriod"/>
            </a:pPr>
            <a:r>
              <a:rPr lang="en-US" sz="1600" dirty="0"/>
              <a:t>Log in with serial number.</a:t>
            </a:r>
          </a:p>
          <a:p>
            <a:pPr marL="228600" lvl="0" indent="-228600">
              <a:buFont typeface="+mj-lt"/>
              <a:buAutoNum type="arabicPeriod"/>
            </a:pPr>
            <a:r>
              <a:rPr lang="en-US" sz="1600" dirty="0"/>
              <a:t>Move assembled RTM in handling fixture to dry storage with RSA covered.</a:t>
            </a:r>
          </a:p>
          <a:p>
            <a:endParaRPr lang="en-US" sz="1600" dirty="0" smtClean="0"/>
          </a:p>
          <a:p>
            <a:pPr marL="171450" indent="-171450">
              <a:buFont typeface="Arial"/>
              <a:buChar char="•"/>
            </a:pPr>
            <a:r>
              <a:rPr lang="en-US" sz="1600" dirty="0" smtClean="0"/>
              <a:t>RTM </a:t>
            </a:r>
            <a:r>
              <a:rPr lang="en-US" sz="1600" dirty="0"/>
              <a:t>hardware and electronics parts will have been measured and tested earlier.</a:t>
            </a:r>
          </a:p>
          <a:p>
            <a:pPr marL="171450" indent="-171450">
              <a:buFont typeface="Arial"/>
              <a:buChar char="•"/>
            </a:pPr>
            <a:r>
              <a:rPr lang="en-US" sz="1600" dirty="0"/>
              <a:t>Requires tooling to cover RSA and hold it in place while tower is assembled.</a:t>
            </a:r>
          </a:p>
          <a:p>
            <a:pPr marL="171450" indent="-171450">
              <a:buFont typeface="Arial"/>
              <a:buChar char="•"/>
            </a:pPr>
            <a:r>
              <a:rPr lang="en-US" sz="1600" dirty="0"/>
              <a:t>Special tooling will be needed to assemble cage with boards onto RSA.</a:t>
            </a:r>
          </a:p>
          <a:p>
            <a:pPr marL="171450" indent="-171450">
              <a:buFont typeface="Arial"/>
              <a:buChar char="•"/>
            </a:pPr>
            <a:r>
              <a:rPr lang="en-US" sz="1600" dirty="0"/>
              <a:t>Requires a handling fixture to be attached at end of assembly. </a:t>
            </a:r>
          </a:p>
        </p:txBody>
      </p:sp>
    </p:spTree>
    <p:extLst>
      <p:ext uri="{BB962C8B-B14F-4D97-AF65-F5344CB8AC3E}">
        <p14:creationId xmlns:p14="http://schemas.microsoft.com/office/powerpoint/2010/main" val="1429026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a:t>T9 - RTM testing</a:t>
            </a:r>
          </a:p>
        </p:txBody>
      </p:sp>
      <p:sp>
        <p:nvSpPr>
          <p:cNvPr id="3" name="Slide Number Placeholder 2"/>
          <p:cNvSpPr>
            <a:spLocks noGrp="1"/>
          </p:cNvSpPr>
          <p:nvPr>
            <p:ph type="sldNum" sz="quarter" idx="12"/>
          </p:nvPr>
        </p:nvSpPr>
        <p:spPr/>
        <p:txBody>
          <a:bodyPr/>
          <a:lstStyle/>
          <a:p>
            <a:pPr>
              <a:defRPr/>
            </a:pPr>
            <a:fld id="{D72D5551-2A61-8342-846B-685C9FA62757}" type="slidenum">
              <a:rPr lang="en-US" smtClean="0">
                <a:solidFill>
                  <a:prstClr val="black">
                    <a:tint val="75000"/>
                  </a:prstClr>
                </a:solidFill>
              </a:rPr>
              <a:pPr>
                <a:defRPr/>
              </a:pPr>
              <a:t>16</a:t>
            </a:fld>
            <a:endParaRPr lang="en-US">
              <a:solidFill>
                <a:prstClr val="black">
                  <a:tint val="75000"/>
                </a:prstClr>
              </a:solidFill>
            </a:endParaRPr>
          </a:p>
        </p:txBody>
      </p:sp>
      <p:sp>
        <p:nvSpPr>
          <p:cNvPr id="4" name="TextBox 3"/>
          <p:cNvSpPr txBox="1"/>
          <p:nvPr/>
        </p:nvSpPr>
        <p:spPr>
          <a:xfrm>
            <a:off x="914400" y="1066800"/>
            <a:ext cx="7924800" cy="5447644"/>
          </a:xfrm>
          <a:prstGeom prst="rect">
            <a:avLst/>
          </a:prstGeom>
          <a:noFill/>
        </p:spPr>
        <p:txBody>
          <a:bodyPr wrap="square" rtlCol="0">
            <a:spAutoFit/>
          </a:bodyPr>
          <a:lstStyle/>
          <a:p>
            <a:pPr>
              <a:tabLst>
                <a:tab pos="338138" algn="l"/>
              </a:tabLst>
            </a:pPr>
            <a:r>
              <a:rPr lang="en-US" sz="1200" dirty="0" smtClean="0"/>
              <a:t>1.	Move </a:t>
            </a:r>
            <a:r>
              <a:rPr lang="en-US" sz="1200" dirty="0"/>
              <a:t>assembled RTM </a:t>
            </a:r>
            <a:r>
              <a:rPr lang="en-US" sz="1200" dirty="0">
                <a:solidFill>
                  <a:srgbClr val="FF0000"/>
                </a:solidFill>
              </a:rPr>
              <a:t>to staging station, S7</a:t>
            </a:r>
            <a:r>
              <a:rPr lang="en-US" sz="1200" dirty="0"/>
              <a:t>, in C100 area.</a:t>
            </a:r>
          </a:p>
          <a:p>
            <a:pPr>
              <a:tabLst>
                <a:tab pos="338138" algn="l"/>
              </a:tabLst>
            </a:pPr>
            <a:r>
              <a:rPr lang="en-US" sz="1200" dirty="0" smtClean="0"/>
              <a:t>2.	Prepare </a:t>
            </a:r>
            <a:r>
              <a:rPr lang="en-US" sz="1200" dirty="0">
                <a:solidFill>
                  <a:srgbClr val="FF0000"/>
                </a:solidFill>
              </a:rPr>
              <a:t>large cryostat </a:t>
            </a:r>
            <a:r>
              <a:rPr lang="en-US" sz="1200" dirty="0"/>
              <a:t>for RTM installation on </a:t>
            </a:r>
            <a:r>
              <a:rPr lang="en-US" sz="1200" dirty="0">
                <a:solidFill>
                  <a:srgbClr val="FF0000"/>
                </a:solidFill>
              </a:rPr>
              <a:t>large cart</a:t>
            </a:r>
            <a:r>
              <a:rPr lang="en-US" sz="1200" dirty="0"/>
              <a:t>.</a:t>
            </a:r>
          </a:p>
          <a:p>
            <a:pPr>
              <a:tabLst>
                <a:tab pos="338138" algn="l"/>
              </a:tabLst>
            </a:pPr>
            <a:r>
              <a:rPr lang="en-US" sz="1200" dirty="0" smtClean="0"/>
              <a:t>3.	Remove </a:t>
            </a:r>
            <a:r>
              <a:rPr lang="en-US" sz="1200" dirty="0">
                <a:solidFill>
                  <a:srgbClr val="FF0000"/>
                </a:solidFill>
              </a:rPr>
              <a:t>handling fixture </a:t>
            </a:r>
            <a:r>
              <a:rPr lang="en-US" sz="1200" dirty="0"/>
              <a:t>from RTM and transfer to </a:t>
            </a:r>
            <a:r>
              <a:rPr lang="en-US" sz="1200" dirty="0">
                <a:solidFill>
                  <a:srgbClr val="FF0000"/>
                </a:solidFill>
              </a:rPr>
              <a:t>installation fixture</a:t>
            </a:r>
            <a:r>
              <a:rPr lang="en-US" sz="1200" dirty="0"/>
              <a:t>.</a:t>
            </a:r>
          </a:p>
          <a:p>
            <a:pPr>
              <a:tabLst>
                <a:tab pos="338138" algn="l"/>
              </a:tabLst>
            </a:pPr>
            <a:r>
              <a:rPr lang="en-US" sz="1200" dirty="0" smtClean="0"/>
              <a:t>4.	Install </a:t>
            </a:r>
            <a:r>
              <a:rPr lang="en-US" sz="1200" dirty="0"/>
              <a:t>RTM into cryostat.</a:t>
            </a:r>
          </a:p>
          <a:p>
            <a:pPr>
              <a:tabLst>
                <a:tab pos="338138" algn="l"/>
              </a:tabLst>
            </a:pPr>
            <a:r>
              <a:rPr lang="en-US" sz="1200" dirty="0" smtClean="0"/>
              <a:t>5.	Make </a:t>
            </a:r>
            <a:r>
              <a:rPr lang="en-US" sz="1200" dirty="0"/>
              <a:t>all necessary electrical connections to back flange. Check continuity if necessary.</a:t>
            </a:r>
          </a:p>
          <a:p>
            <a:pPr>
              <a:tabLst>
                <a:tab pos="338138" algn="l"/>
              </a:tabLst>
            </a:pPr>
            <a:r>
              <a:rPr lang="en-US" sz="1200" dirty="0" smtClean="0"/>
              <a:t>6.	Attach </a:t>
            </a:r>
            <a:r>
              <a:rPr lang="en-US" sz="1200" dirty="0"/>
              <a:t>back flange to back of cryostat.</a:t>
            </a:r>
          </a:p>
          <a:p>
            <a:pPr>
              <a:tabLst>
                <a:tab pos="338138" algn="l"/>
              </a:tabLst>
            </a:pPr>
            <a:r>
              <a:rPr lang="en-US" sz="1200" dirty="0"/>
              <a:t>7.	Attach window flange to front of cryostat.</a:t>
            </a:r>
          </a:p>
          <a:p>
            <a:pPr>
              <a:tabLst>
                <a:tab pos="338138" algn="l"/>
              </a:tabLst>
            </a:pPr>
            <a:r>
              <a:rPr lang="en-US" sz="1200" dirty="0"/>
              <a:t>8.	Make connections to </a:t>
            </a:r>
            <a:r>
              <a:rPr lang="en-US" sz="1200" dirty="0">
                <a:solidFill>
                  <a:srgbClr val="FF0000"/>
                </a:solidFill>
              </a:rPr>
              <a:t>vacuum pump and </a:t>
            </a:r>
            <a:r>
              <a:rPr lang="en-US" sz="1200" dirty="0" err="1">
                <a:solidFill>
                  <a:srgbClr val="FF0000"/>
                </a:solidFill>
              </a:rPr>
              <a:t>cryocooler</a:t>
            </a:r>
            <a:r>
              <a:rPr lang="en-US" sz="1200" dirty="0"/>
              <a:t>.</a:t>
            </a:r>
          </a:p>
          <a:p>
            <a:pPr>
              <a:tabLst>
                <a:tab pos="338138" algn="l"/>
              </a:tabLst>
            </a:pPr>
            <a:r>
              <a:rPr lang="en-US" sz="1200" dirty="0"/>
              <a:t>9.	Move RTM on large cart to </a:t>
            </a:r>
            <a:r>
              <a:rPr lang="en-US" sz="1200" dirty="0">
                <a:solidFill>
                  <a:srgbClr val="FF0000"/>
                </a:solidFill>
              </a:rPr>
              <a:t>flatness station, S5</a:t>
            </a:r>
            <a:r>
              <a:rPr lang="en-US" sz="1200" dirty="0"/>
              <a:t>.</a:t>
            </a:r>
          </a:p>
          <a:p>
            <a:pPr>
              <a:tabLst>
                <a:tab pos="338138" algn="l"/>
              </a:tabLst>
            </a:pPr>
            <a:r>
              <a:rPr lang="en-US" sz="1200" dirty="0"/>
              <a:t>10.	Measure flatness while warm at 1atm to see if any changes during assembly.</a:t>
            </a:r>
          </a:p>
          <a:p>
            <a:pPr>
              <a:tabLst>
                <a:tab pos="338138" algn="l"/>
              </a:tabLst>
            </a:pPr>
            <a:r>
              <a:rPr lang="en-US" sz="1200" dirty="0"/>
              <a:t>11.	Pump down and cool down. Monitor flatness and vital signs.</a:t>
            </a:r>
          </a:p>
          <a:p>
            <a:pPr>
              <a:tabLst>
                <a:tab pos="338138" algn="l"/>
              </a:tabLst>
            </a:pPr>
            <a:r>
              <a:rPr lang="en-US" sz="1200" dirty="0"/>
              <a:t>12.	Measure flatness when cold.</a:t>
            </a:r>
          </a:p>
          <a:p>
            <a:pPr>
              <a:tabLst>
                <a:tab pos="338138" algn="l"/>
              </a:tabLst>
            </a:pPr>
            <a:r>
              <a:rPr lang="en-US" sz="1200" dirty="0"/>
              <a:t>13.	Move RTM on cart to </a:t>
            </a:r>
            <a:r>
              <a:rPr lang="en-US" sz="1200" dirty="0">
                <a:solidFill>
                  <a:srgbClr val="FF0000"/>
                </a:solidFill>
              </a:rPr>
              <a:t>EO test station S8 </a:t>
            </a:r>
            <a:r>
              <a:rPr lang="en-US" sz="1200" dirty="0"/>
              <a:t>for final calibration tests.</a:t>
            </a:r>
          </a:p>
          <a:p>
            <a:pPr>
              <a:tabLst>
                <a:tab pos="338138" algn="l"/>
              </a:tabLst>
            </a:pPr>
            <a:r>
              <a:rPr lang="en-US" sz="1200" dirty="0"/>
              <a:t>14.	Connect cryostat cables to CCS and RTS2 systems.</a:t>
            </a:r>
          </a:p>
          <a:p>
            <a:pPr>
              <a:tabLst>
                <a:tab pos="338138" algn="l"/>
              </a:tabLst>
            </a:pPr>
            <a:r>
              <a:rPr lang="en-US" sz="1200" dirty="0"/>
              <a:t>15.	Perform QE, dark noise, flat field, CTE, etc. tests on full raft surface with actual electronics.</a:t>
            </a:r>
          </a:p>
          <a:p>
            <a:pPr>
              <a:tabLst>
                <a:tab pos="338138" algn="l"/>
              </a:tabLst>
            </a:pPr>
            <a:r>
              <a:rPr lang="en-US" sz="1200" dirty="0"/>
              <a:t>16.	Thermal cycle the RTM and perform burn-in tests.</a:t>
            </a:r>
          </a:p>
          <a:p>
            <a:pPr>
              <a:tabLst>
                <a:tab pos="338138" algn="l"/>
              </a:tabLst>
            </a:pPr>
            <a:r>
              <a:rPr lang="en-US" sz="1200" dirty="0"/>
              <a:t>17.	Move RTM and large cryostat into C100 area to </a:t>
            </a:r>
            <a:r>
              <a:rPr lang="en-US" sz="1200" dirty="0">
                <a:solidFill>
                  <a:srgbClr val="FF0000"/>
                </a:solidFill>
              </a:rPr>
              <a:t>S6</a:t>
            </a:r>
            <a:r>
              <a:rPr lang="en-US" sz="1200" dirty="0"/>
              <a:t>.</a:t>
            </a:r>
          </a:p>
          <a:p>
            <a:pPr>
              <a:tabLst>
                <a:tab pos="338138" algn="l"/>
              </a:tabLst>
            </a:pPr>
            <a:r>
              <a:rPr lang="en-US" sz="1200" dirty="0"/>
              <a:t>18.	Warm up and purge with dry N2.</a:t>
            </a:r>
          </a:p>
          <a:p>
            <a:pPr>
              <a:tabLst>
                <a:tab pos="338138" algn="l"/>
              </a:tabLst>
            </a:pPr>
            <a:r>
              <a:rPr lang="en-US" sz="1200" dirty="0"/>
              <a:t>19.	Remove RTM assembly from cryostat and place in </a:t>
            </a:r>
            <a:r>
              <a:rPr lang="en-US" sz="1200" dirty="0">
                <a:solidFill>
                  <a:srgbClr val="FF0000"/>
                </a:solidFill>
              </a:rPr>
              <a:t>shipping container </a:t>
            </a:r>
            <a:r>
              <a:rPr lang="en-US" sz="1200" dirty="0"/>
              <a:t>for storage.</a:t>
            </a:r>
          </a:p>
          <a:p>
            <a:pPr>
              <a:tabLst>
                <a:tab pos="338138" algn="l"/>
              </a:tabLst>
            </a:pPr>
            <a:endParaRPr lang="en-US" sz="1200" dirty="0" smtClean="0"/>
          </a:p>
          <a:p>
            <a:pPr marL="171450" indent="-171450">
              <a:buFont typeface="Arial"/>
              <a:buChar char="•"/>
            </a:pPr>
            <a:r>
              <a:rPr lang="en-US" sz="1200" dirty="0" smtClean="0">
                <a:solidFill>
                  <a:srgbClr val="0000FF"/>
                </a:solidFill>
              </a:rPr>
              <a:t>Need </a:t>
            </a:r>
            <a:r>
              <a:rPr lang="en-US" sz="1200" dirty="0">
                <a:solidFill>
                  <a:srgbClr val="0000FF"/>
                </a:solidFill>
              </a:rPr>
              <a:t>large cryostat with 2-ended design. Install on large handling cart. Design to mate with flatness docking station at S5 and dark box on S8.</a:t>
            </a:r>
          </a:p>
          <a:p>
            <a:pPr marL="171450" indent="-171450">
              <a:buFont typeface="Arial"/>
              <a:buChar char="•"/>
            </a:pPr>
            <a:r>
              <a:rPr lang="en-US" sz="1200" dirty="0">
                <a:solidFill>
                  <a:srgbClr val="0000FF"/>
                </a:solidFill>
              </a:rPr>
              <a:t>Cryostat contains Fe55 mechanism. </a:t>
            </a:r>
          </a:p>
          <a:p>
            <a:pPr marL="171450" indent="-171450">
              <a:buFont typeface="Arial"/>
              <a:buChar char="•"/>
            </a:pPr>
            <a:r>
              <a:rPr lang="en-US" sz="1200" dirty="0" err="1">
                <a:solidFill>
                  <a:srgbClr val="0000FF"/>
                </a:solidFill>
              </a:rPr>
              <a:t>Cryocooler</a:t>
            </a:r>
            <a:r>
              <a:rPr lang="en-US" sz="1200" dirty="0">
                <a:solidFill>
                  <a:srgbClr val="0000FF"/>
                </a:solidFill>
              </a:rPr>
              <a:t> dual head connections through side wall of </a:t>
            </a:r>
            <a:r>
              <a:rPr lang="en-US" sz="1200" dirty="0" err="1">
                <a:solidFill>
                  <a:srgbClr val="0000FF"/>
                </a:solidFill>
              </a:rPr>
              <a:t>dewar</a:t>
            </a:r>
            <a:r>
              <a:rPr lang="en-US" sz="1200" dirty="0">
                <a:solidFill>
                  <a:srgbClr val="0000FF"/>
                </a:solidFill>
              </a:rPr>
              <a:t>.</a:t>
            </a:r>
          </a:p>
          <a:p>
            <a:pPr marL="171450" indent="-171450">
              <a:buFont typeface="Arial"/>
              <a:buChar char="•"/>
            </a:pPr>
            <a:r>
              <a:rPr lang="en-US" sz="1200" dirty="0">
                <a:solidFill>
                  <a:srgbClr val="0000FF"/>
                </a:solidFill>
              </a:rPr>
              <a:t>Back flange contains all electrical connections to RTM.</a:t>
            </a:r>
          </a:p>
          <a:p>
            <a:pPr marL="171450" indent="-171450">
              <a:buFont typeface="Arial"/>
              <a:buChar char="•"/>
            </a:pPr>
            <a:r>
              <a:rPr lang="en-US" sz="1200" dirty="0">
                <a:solidFill>
                  <a:srgbClr val="0000FF"/>
                </a:solidFill>
              </a:rPr>
              <a:t>RTM control by CCS software during testing. RTS2 interfaces to CCS?</a:t>
            </a:r>
          </a:p>
          <a:p>
            <a:pPr marL="171450" indent="-171450">
              <a:buFont typeface="Arial"/>
              <a:buChar char="•"/>
            </a:pPr>
            <a:r>
              <a:rPr lang="en-US" sz="1200" dirty="0">
                <a:solidFill>
                  <a:srgbClr val="0000FF"/>
                </a:solidFill>
              </a:rPr>
              <a:t>Need to have flatness station and S8 components in working order. Calibrate QE equipment against NIST standard </a:t>
            </a:r>
            <a:r>
              <a:rPr lang="en-US" sz="1200" dirty="0" smtClean="0">
                <a:solidFill>
                  <a:srgbClr val="0000FF"/>
                </a:solidFill>
              </a:rPr>
              <a:t>occasionally</a:t>
            </a:r>
            <a:r>
              <a:rPr lang="en-US" sz="1200" dirty="0">
                <a:solidFill>
                  <a:srgbClr val="0000FF"/>
                </a:solidFill>
              </a:rPr>
              <a:t>.</a:t>
            </a:r>
          </a:p>
          <a:p>
            <a:pPr marL="171450" indent="-171450">
              <a:buFont typeface="Arial"/>
              <a:buChar char="•"/>
            </a:pPr>
            <a:r>
              <a:rPr lang="en-US" sz="1200" dirty="0">
                <a:solidFill>
                  <a:srgbClr val="0000FF"/>
                </a:solidFill>
              </a:rPr>
              <a:t>Need shipping container.</a:t>
            </a:r>
          </a:p>
        </p:txBody>
      </p:sp>
    </p:spTree>
    <p:extLst>
      <p:ext uri="{BB962C8B-B14F-4D97-AF65-F5344CB8AC3E}">
        <p14:creationId xmlns:p14="http://schemas.microsoft.com/office/powerpoint/2010/main" val="3348289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RTM Assembly - sequence summary</a:t>
            </a:r>
            <a:endParaRPr lang="en-US" dirty="0"/>
          </a:p>
        </p:txBody>
      </p:sp>
      <p:grpSp>
        <p:nvGrpSpPr>
          <p:cNvPr id="4" name="Content Placeholder 3"/>
          <p:cNvGrpSpPr>
            <a:grpSpLocks noGrp="1"/>
          </p:cNvGrpSpPr>
          <p:nvPr/>
        </p:nvGrpSpPr>
        <p:grpSpPr>
          <a:xfrm>
            <a:off x="381001" y="1295400"/>
            <a:ext cx="8305799" cy="4572000"/>
            <a:chOff x="705556" y="1981200"/>
            <a:chExt cx="6152444" cy="3967438"/>
          </a:xfrm>
        </p:grpSpPr>
        <p:grpSp>
          <p:nvGrpSpPr>
            <p:cNvPr id="5" name="Group 33"/>
            <p:cNvGrpSpPr/>
            <p:nvPr/>
          </p:nvGrpSpPr>
          <p:grpSpPr>
            <a:xfrm>
              <a:off x="705556" y="1981200"/>
              <a:ext cx="1185334" cy="2516993"/>
              <a:chOff x="705556" y="1981200"/>
              <a:chExt cx="1185334" cy="2516993"/>
            </a:xfrm>
          </p:grpSpPr>
          <p:pic>
            <p:nvPicPr>
              <p:cNvPr id="21" name="Picture 20" descr="assy1.jpg"/>
              <p:cNvPicPr>
                <a:picLocks noChangeAspect="1"/>
              </p:cNvPicPr>
              <p:nvPr/>
            </p:nvPicPr>
            <p:blipFill>
              <a:blip r:embed="rId2" cstate="print"/>
              <a:srcRect l="21667" t="24444" r="37980" b="23333"/>
              <a:stretch>
                <a:fillRect/>
              </a:stretch>
            </p:blipFill>
            <p:spPr>
              <a:xfrm>
                <a:off x="762000" y="2438401"/>
                <a:ext cx="1066800" cy="1262022"/>
              </a:xfrm>
              <a:prstGeom prst="rect">
                <a:avLst/>
              </a:prstGeom>
            </p:spPr>
          </p:pic>
          <p:pic>
            <p:nvPicPr>
              <p:cNvPr id="22" name="Picture 21" descr="assy2.jpg"/>
              <p:cNvPicPr>
                <a:picLocks noChangeAspect="1"/>
              </p:cNvPicPr>
              <p:nvPr/>
            </p:nvPicPr>
            <p:blipFill>
              <a:blip r:embed="rId3" cstate="print"/>
              <a:srcRect l="29394" t="43333" r="26818" b="24445"/>
              <a:stretch>
                <a:fillRect/>
              </a:stretch>
            </p:blipFill>
            <p:spPr>
              <a:xfrm>
                <a:off x="762000" y="3891582"/>
                <a:ext cx="1066800" cy="606611"/>
              </a:xfrm>
              <a:prstGeom prst="rect">
                <a:avLst/>
              </a:prstGeom>
            </p:spPr>
          </p:pic>
          <p:sp>
            <p:nvSpPr>
              <p:cNvPr id="23" name="Text Box 5"/>
              <p:cNvSpPr txBox="1">
                <a:spLocks noChangeArrowheads="1"/>
              </p:cNvSpPr>
              <p:nvPr/>
            </p:nvSpPr>
            <p:spPr bwMode="auto">
              <a:xfrm>
                <a:off x="705556" y="1981200"/>
                <a:ext cx="1185334" cy="462868"/>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spcAft>
                    <a:spcPts val="1000"/>
                  </a:spcAft>
                </a:pPr>
                <a:r>
                  <a:rPr lang="en-US" sz="1100" cap="all" dirty="0" smtClean="0">
                    <a:solidFill>
                      <a:srgbClr val="000000"/>
                    </a:solidFill>
                    <a:latin typeface="Calibri" pitchFamily="34" charset="0"/>
                    <a:ea typeface="+mn-ea"/>
                  </a:rPr>
                  <a:t>Planarize</a:t>
                </a:r>
              </a:p>
              <a:p>
                <a:pPr algn="ctr" eaLnBrk="1" hangingPunct="1">
                  <a:spcAft>
                    <a:spcPts val="1000"/>
                  </a:spcAft>
                </a:pPr>
                <a:r>
                  <a:rPr lang="en-US" sz="1100" cap="all" dirty="0" smtClean="0">
                    <a:solidFill>
                      <a:srgbClr val="000000"/>
                    </a:solidFill>
                    <a:latin typeface="Calibri" pitchFamily="34" charset="0"/>
                    <a:ea typeface="+mn-ea"/>
                  </a:rPr>
                  <a:t> (</a:t>
                </a:r>
                <a:r>
                  <a:rPr lang="en-US" sz="1100" dirty="0" smtClean="0">
                    <a:solidFill>
                      <a:srgbClr val="000000"/>
                    </a:solidFill>
                    <a:latin typeface="Calibri" pitchFamily="34" charset="0"/>
                    <a:ea typeface="+mn-ea"/>
                  </a:rPr>
                  <a:t>if Diff Screws are req’d</a:t>
                </a:r>
                <a:r>
                  <a:rPr lang="en-US" sz="1100" cap="all" dirty="0" smtClean="0">
                    <a:solidFill>
                      <a:srgbClr val="000000"/>
                    </a:solidFill>
                    <a:latin typeface="Calibri" pitchFamily="34" charset="0"/>
                    <a:ea typeface="+mn-ea"/>
                  </a:rPr>
                  <a:t>)</a:t>
                </a:r>
                <a:endParaRPr lang="en-US" sz="1800" cap="all" dirty="0" smtClean="0">
                  <a:solidFill>
                    <a:srgbClr val="000000"/>
                  </a:solidFill>
                  <a:latin typeface="Arial" pitchFamily="34" charset="0"/>
                  <a:ea typeface="+mn-ea"/>
                </a:endParaRPr>
              </a:p>
            </p:txBody>
          </p:sp>
        </p:grpSp>
        <p:grpSp>
          <p:nvGrpSpPr>
            <p:cNvPr id="6" name="Group 35"/>
            <p:cNvGrpSpPr/>
            <p:nvPr/>
          </p:nvGrpSpPr>
          <p:grpSpPr>
            <a:xfrm>
              <a:off x="2286000" y="1981201"/>
              <a:ext cx="1219200" cy="2711082"/>
              <a:chOff x="2286000" y="1981201"/>
              <a:chExt cx="1219200" cy="2711082"/>
            </a:xfrm>
          </p:grpSpPr>
          <p:grpSp>
            <p:nvGrpSpPr>
              <p:cNvPr id="14" name="Group 34"/>
              <p:cNvGrpSpPr/>
              <p:nvPr/>
            </p:nvGrpSpPr>
            <p:grpSpPr>
              <a:xfrm>
                <a:off x="2286000" y="1981201"/>
                <a:ext cx="1219200" cy="1976119"/>
                <a:chOff x="2286000" y="1981201"/>
                <a:chExt cx="1219200" cy="1976119"/>
              </a:xfrm>
            </p:grpSpPr>
            <p:pic>
              <p:nvPicPr>
                <p:cNvPr id="19" name="Picture 18" descr="assy3.jpg"/>
                <p:cNvPicPr>
                  <a:picLocks noChangeAspect="1"/>
                </p:cNvPicPr>
                <p:nvPr/>
              </p:nvPicPr>
              <p:blipFill>
                <a:blip r:embed="rId4" cstate="print"/>
                <a:srcRect l="25960" t="13333" r="35404" b="40000"/>
                <a:stretch>
                  <a:fillRect/>
                </a:stretch>
              </p:blipFill>
              <p:spPr>
                <a:xfrm>
                  <a:off x="2286000" y="2819400"/>
                  <a:ext cx="1219200" cy="1137920"/>
                </a:xfrm>
                <a:prstGeom prst="rect">
                  <a:avLst/>
                </a:prstGeom>
              </p:spPr>
            </p:pic>
            <p:sp>
              <p:nvSpPr>
                <p:cNvPr id="20" name="Text Box 5"/>
                <p:cNvSpPr txBox="1">
                  <a:spLocks noChangeArrowheads="1"/>
                </p:cNvSpPr>
                <p:nvPr/>
              </p:nvSpPr>
              <p:spPr bwMode="auto">
                <a:xfrm>
                  <a:off x="2362200" y="1981201"/>
                  <a:ext cx="990600" cy="595116"/>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spcAft>
                      <a:spcPts val="1000"/>
                    </a:spcAft>
                  </a:pPr>
                  <a:r>
                    <a:rPr lang="en-US" sz="1100" cap="all" dirty="0" smtClean="0">
                      <a:solidFill>
                        <a:srgbClr val="000000"/>
                      </a:solidFill>
                      <a:latin typeface="Calibri" pitchFamily="34" charset="0"/>
                      <a:ea typeface="+mn-ea"/>
                    </a:rPr>
                    <a:t>Assemble, Machine, Disassemble</a:t>
                  </a:r>
                </a:p>
              </p:txBody>
            </p:sp>
          </p:grpSp>
          <p:grpSp>
            <p:nvGrpSpPr>
              <p:cNvPr id="15" name="Group 16"/>
              <p:cNvGrpSpPr/>
              <p:nvPr/>
            </p:nvGrpSpPr>
            <p:grpSpPr>
              <a:xfrm>
                <a:off x="2438400" y="3124200"/>
                <a:ext cx="914400" cy="1568083"/>
                <a:chOff x="838200" y="2209801"/>
                <a:chExt cx="914400" cy="1440249"/>
              </a:xfrm>
            </p:grpSpPr>
            <p:cxnSp>
              <p:nvCxnSpPr>
                <p:cNvPr id="16" name="AutoShape 4"/>
                <p:cNvCxnSpPr>
                  <a:cxnSpLocks noChangeShapeType="1"/>
                  <a:stCxn id="17" idx="0"/>
                </p:cNvCxnSpPr>
                <p:nvPr/>
              </p:nvCxnSpPr>
              <p:spPr bwMode="auto">
                <a:xfrm rot="16200000" flipV="1">
                  <a:off x="609601" y="2590801"/>
                  <a:ext cx="1066799" cy="304799"/>
                </a:xfrm>
                <a:prstGeom prst="straightConnector1">
                  <a:avLst/>
                </a:prstGeom>
                <a:noFill/>
                <a:ln w="9525">
                  <a:solidFill>
                    <a:srgbClr val="000000"/>
                  </a:solidFill>
                  <a:round/>
                  <a:headEnd/>
                  <a:tailEnd type="oval" w="med" len="med"/>
                </a:ln>
              </p:spPr>
            </p:cxnSp>
            <p:sp>
              <p:nvSpPr>
                <p:cNvPr id="17" name="Text Box 5"/>
                <p:cNvSpPr txBox="1">
                  <a:spLocks noChangeArrowheads="1"/>
                </p:cNvSpPr>
                <p:nvPr/>
              </p:nvSpPr>
              <p:spPr bwMode="auto">
                <a:xfrm>
                  <a:off x="838200" y="3276600"/>
                  <a:ext cx="914400" cy="37345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spcAft>
                      <a:spcPts val="1000"/>
                    </a:spcAft>
                  </a:pPr>
                  <a:r>
                    <a:rPr lang="en-US" sz="1100" dirty="0" smtClean="0">
                      <a:solidFill>
                        <a:srgbClr val="000000"/>
                      </a:solidFill>
                      <a:latin typeface="Calibri" pitchFamily="34" charset="0"/>
                      <a:ea typeface="+mn-ea"/>
                    </a:rPr>
                    <a:t>Make surfaces coplanar</a:t>
                  </a:r>
                  <a:endParaRPr lang="en-US" sz="1800" dirty="0" smtClean="0">
                    <a:solidFill>
                      <a:srgbClr val="000000"/>
                    </a:solidFill>
                    <a:latin typeface="Arial" pitchFamily="34" charset="0"/>
                    <a:ea typeface="+mn-ea"/>
                  </a:endParaRPr>
                </a:p>
              </p:txBody>
            </p:sp>
            <p:cxnSp>
              <p:nvCxnSpPr>
                <p:cNvPr id="18" name="AutoShape 4"/>
                <p:cNvCxnSpPr>
                  <a:cxnSpLocks noChangeShapeType="1"/>
                  <a:stCxn id="17" idx="0"/>
                </p:cNvCxnSpPr>
                <p:nvPr/>
              </p:nvCxnSpPr>
              <p:spPr bwMode="auto">
                <a:xfrm rot="5400000" flipH="1" flipV="1">
                  <a:off x="1089370" y="2765771"/>
                  <a:ext cx="716859" cy="304800"/>
                </a:xfrm>
                <a:prstGeom prst="straightConnector1">
                  <a:avLst/>
                </a:prstGeom>
                <a:noFill/>
                <a:ln w="9525">
                  <a:solidFill>
                    <a:srgbClr val="000000"/>
                  </a:solidFill>
                  <a:round/>
                  <a:headEnd/>
                  <a:tailEnd type="oval" w="med" len="med"/>
                </a:ln>
              </p:spPr>
            </p:cxnSp>
          </p:grpSp>
        </p:grpSp>
        <p:grpSp>
          <p:nvGrpSpPr>
            <p:cNvPr id="7" name="Group 36"/>
            <p:cNvGrpSpPr/>
            <p:nvPr/>
          </p:nvGrpSpPr>
          <p:grpSpPr>
            <a:xfrm>
              <a:off x="3866445" y="1981201"/>
              <a:ext cx="1322100" cy="3967437"/>
              <a:chOff x="3866445" y="1981201"/>
              <a:chExt cx="1322100" cy="3967437"/>
            </a:xfrm>
          </p:grpSpPr>
          <p:pic>
            <p:nvPicPr>
              <p:cNvPr id="11" name="Picture 10" descr="assy4.jpg"/>
              <p:cNvPicPr>
                <a:picLocks noChangeAspect="1"/>
              </p:cNvPicPr>
              <p:nvPr/>
            </p:nvPicPr>
            <p:blipFill>
              <a:blip r:embed="rId5" cstate="print"/>
              <a:srcRect l="26616" r="18855" b="14444"/>
              <a:stretch>
                <a:fillRect/>
              </a:stretch>
            </p:blipFill>
            <p:spPr>
              <a:xfrm>
                <a:off x="3866445" y="2642440"/>
                <a:ext cx="1322100" cy="1602927"/>
              </a:xfrm>
              <a:prstGeom prst="rect">
                <a:avLst/>
              </a:prstGeom>
            </p:spPr>
          </p:pic>
          <p:sp>
            <p:nvSpPr>
              <p:cNvPr id="12" name="Text Box 5"/>
              <p:cNvSpPr txBox="1">
                <a:spLocks noChangeArrowheads="1"/>
              </p:cNvSpPr>
              <p:nvPr/>
            </p:nvSpPr>
            <p:spPr bwMode="auto">
              <a:xfrm>
                <a:off x="3962400" y="1981201"/>
                <a:ext cx="1143000" cy="7273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spcAft>
                    <a:spcPts val="1000"/>
                  </a:spcAft>
                </a:pPr>
                <a:r>
                  <a:rPr lang="en-US" sz="1100" cap="all" dirty="0" smtClean="0">
                    <a:solidFill>
                      <a:srgbClr val="000000"/>
                    </a:solidFill>
                    <a:latin typeface="Calibri" pitchFamily="34" charset="0"/>
                    <a:ea typeface="+mn-ea"/>
                  </a:rPr>
                  <a:t>INSTALL BOARDS, HEATSINKS,  CONDUCTANCE BARRIER</a:t>
                </a:r>
              </a:p>
            </p:txBody>
          </p:sp>
          <p:pic>
            <p:nvPicPr>
              <p:cNvPr id="13" name="Picture 12" descr="assy5.jpg"/>
              <p:cNvPicPr>
                <a:picLocks noChangeAspect="1"/>
              </p:cNvPicPr>
              <p:nvPr/>
            </p:nvPicPr>
            <p:blipFill>
              <a:blip r:embed="rId6" cstate="print"/>
              <a:srcRect l="38839" t="13333" r="32828" b="26667"/>
              <a:stretch>
                <a:fillRect/>
              </a:stretch>
            </p:blipFill>
            <p:spPr>
              <a:xfrm>
                <a:off x="3979333" y="4229415"/>
                <a:ext cx="990600" cy="1719223"/>
              </a:xfrm>
              <a:prstGeom prst="rect">
                <a:avLst/>
              </a:prstGeom>
            </p:spPr>
          </p:pic>
        </p:grpSp>
        <p:grpSp>
          <p:nvGrpSpPr>
            <p:cNvPr id="8" name="Group 37"/>
            <p:cNvGrpSpPr/>
            <p:nvPr/>
          </p:nvGrpSpPr>
          <p:grpSpPr>
            <a:xfrm>
              <a:off x="5486400" y="1981201"/>
              <a:ext cx="1371600" cy="3702942"/>
              <a:chOff x="5486400" y="1981201"/>
              <a:chExt cx="1371600" cy="3702942"/>
            </a:xfrm>
          </p:grpSpPr>
          <p:sp>
            <p:nvSpPr>
              <p:cNvPr id="9" name="Text Box 5"/>
              <p:cNvSpPr txBox="1">
                <a:spLocks noChangeArrowheads="1"/>
              </p:cNvSpPr>
              <p:nvPr/>
            </p:nvSpPr>
            <p:spPr bwMode="auto">
              <a:xfrm>
                <a:off x="5715000" y="1981201"/>
                <a:ext cx="914400" cy="72736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algn="ctr" eaLnBrk="1" hangingPunct="1">
                  <a:spcAft>
                    <a:spcPts val="1000"/>
                  </a:spcAft>
                </a:pPr>
                <a:r>
                  <a:rPr lang="en-US" sz="1100" cap="all" dirty="0" smtClean="0">
                    <a:solidFill>
                      <a:srgbClr val="000000"/>
                    </a:solidFill>
                    <a:latin typeface="Calibri" pitchFamily="34" charset="0"/>
                    <a:ea typeface="+mn-ea"/>
                  </a:rPr>
                  <a:t>INSTALL HOLD-DOWNS, COMPLETE TESTING</a:t>
                </a:r>
              </a:p>
            </p:txBody>
          </p:sp>
          <p:pic>
            <p:nvPicPr>
              <p:cNvPr id="10" name="Picture 9" descr="assy6.jpg"/>
              <p:cNvPicPr>
                <a:picLocks noChangeAspect="1"/>
              </p:cNvPicPr>
              <p:nvPr/>
            </p:nvPicPr>
            <p:blipFill>
              <a:blip r:embed="rId7" cstate="print"/>
              <a:srcRect l="37323" t="11111" r="30051" b="20000"/>
              <a:stretch>
                <a:fillRect/>
              </a:stretch>
            </p:blipFill>
            <p:spPr>
              <a:xfrm>
                <a:off x="5486400" y="3124200"/>
                <a:ext cx="1371600" cy="2559943"/>
              </a:xfrm>
              <a:prstGeom prst="rect">
                <a:avLst/>
              </a:prstGeom>
            </p:spPr>
          </p:pic>
        </p:grpSp>
      </p:grpSp>
      <p:sp>
        <p:nvSpPr>
          <p:cNvPr id="26" name="TextBox 25"/>
          <p:cNvSpPr txBox="1"/>
          <p:nvPr/>
        </p:nvSpPr>
        <p:spPr>
          <a:xfrm>
            <a:off x="609600" y="4724400"/>
            <a:ext cx="1143000" cy="461665"/>
          </a:xfrm>
          <a:prstGeom prst="rect">
            <a:avLst/>
          </a:prstGeom>
          <a:gradFill>
            <a:gsLst>
              <a:gs pos="0">
                <a:schemeClr val="accent1">
                  <a:shade val="30000"/>
                  <a:satMod val="115000"/>
                  <a:alpha val="28000"/>
                </a:schemeClr>
              </a:gs>
              <a:gs pos="50000">
                <a:schemeClr val="accent1">
                  <a:shade val="67500"/>
                  <a:satMod val="115000"/>
                </a:schemeClr>
              </a:gs>
              <a:gs pos="100000">
                <a:schemeClr val="accent1">
                  <a:shade val="100000"/>
                  <a:satMod val="115000"/>
                </a:schemeClr>
              </a:gs>
            </a:gsLst>
            <a:lin ang="5400000" scaled="0"/>
          </a:gradFill>
        </p:spPr>
        <p:txBody>
          <a:bodyPr wrap="square" rtlCol="0">
            <a:spAutoFit/>
          </a:bodyPr>
          <a:lstStyle/>
          <a:p>
            <a:pPr algn="ctr" eaLnBrk="1" hangingPunct="1"/>
            <a:r>
              <a:rPr lang="en-US" sz="1200" i="1" dirty="0" smtClean="0">
                <a:solidFill>
                  <a:srgbClr val="000000"/>
                </a:solidFill>
                <a:latin typeface="Calibri" pitchFamily="34" charset="0"/>
                <a:ea typeface="+mn-ea"/>
              </a:rPr>
              <a:t>in instrument cleanroom</a:t>
            </a:r>
          </a:p>
        </p:txBody>
      </p:sp>
      <p:sp>
        <p:nvSpPr>
          <p:cNvPr id="28" name="TextBox 27"/>
          <p:cNvSpPr txBox="1"/>
          <p:nvPr/>
        </p:nvSpPr>
        <p:spPr>
          <a:xfrm>
            <a:off x="2819400" y="4876800"/>
            <a:ext cx="1233030" cy="276999"/>
          </a:xfrm>
          <a:prstGeom prst="rect">
            <a:avLst/>
          </a:prstGeom>
          <a:gradFill>
            <a:gsLst>
              <a:gs pos="0">
                <a:srgbClr val="FFEFD1"/>
              </a:gs>
              <a:gs pos="64999">
                <a:srgbClr val="F0EBD5"/>
              </a:gs>
              <a:gs pos="100000">
                <a:srgbClr val="D1C39F"/>
              </a:gs>
            </a:gsLst>
            <a:lin ang="5400000" scaled="0"/>
          </a:gradFill>
        </p:spPr>
        <p:txBody>
          <a:bodyPr wrap="none" rtlCol="0">
            <a:spAutoFit/>
          </a:bodyPr>
          <a:lstStyle/>
          <a:p>
            <a:pPr eaLnBrk="1" hangingPunct="1"/>
            <a:r>
              <a:rPr lang="en-US" sz="1200" i="1" dirty="0" smtClean="0">
                <a:solidFill>
                  <a:srgbClr val="000000"/>
                </a:solidFill>
                <a:latin typeface="Calibri" pitchFamily="34" charset="0"/>
                <a:ea typeface="+mn-ea"/>
              </a:rPr>
              <a:t>in machine shop</a:t>
            </a:r>
          </a:p>
        </p:txBody>
      </p:sp>
      <p:sp>
        <p:nvSpPr>
          <p:cNvPr id="30" name="TextBox 29"/>
          <p:cNvSpPr txBox="1"/>
          <p:nvPr/>
        </p:nvSpPr>
        <p:spPr>
          <a:xfrm>
            <a:off x="4876800" y="5943600"/>
            <a:ext cx="1143000" cy="461665"/>
          </a:xfrm>
          <a:prstGeom prst="rect">
            <a:avLst/>
          </a:prstGeom>
          <a:gradFill>
            <a:gsLst>
              <a:gs pos="100000">
                <a:srgbClr val="8488C4">
                  <a:alpha val="52000"/>
                </a:srgbClr>
              </a:gs>
              <a:gs pos="53000">
                <a:srgbClr val="D4DEFF"/>
              </a:gs>
              <a:gs pos="83000">
                <a:srgbClr val="D4DEFF"/>
              </a:gs>
              <a:gs pos="100000">
                <a:srgbClr val="96AB94"/>
              </a:gs>
            </a:gsLst>
            <a:lin ang="5400000" scaled="0"/>
          </a:gradFill>
        </p:spPr>
        <p:txBody>
          <a:bodyPr wrap="square" rtlCol="0">
            <a:spAutoFit/>
          </a:bodyPr>
          <a:lstStyle/>
          <a:p>
            <a:pPr algn="ctr" eaLnBrk="1" hangingPunct="1"/>
            <a:r>
              <a:rPr lang="en-US" sz="1200" i="1" dirty="0" smtClean="0">
                <a:solidFill>
                  <a:srgbClr val="000000"/>
                </a:solidFill>
                <a:latin typeface="Calibri" pitchFamily="34" charset="0"/>
                <a:ea typeface="+mn-ea"/>
              </a:rPr>
              <a:t>in assembly cleanroom</a:t>
            </a:r>
          </a:p>
        </p:txBody>
      </p:sp>
      <p:sp>
        <p:nvSpPr>
          <p:cNvPr id="32" name="TextBox 31"/>
          <p:cNvSpPr txBox="1"/>
          <p:nvPr/>
        </p:nvSpPr>
        <p:spPr>
          <a:xfrm>
            <a:off x="7315200" y="5791200"/>
            <a:ext cx="1143000" cy="461665"/>
          </a:xfrm>
          <a:prstGeom prst="rect">
            <a:avLst/>
          </a:prstGeom>
          <a:gradFill>
            <a:gsLst>
              <a:gs pos="100000">
                <a:srgbClr val="8488C4">
                  <a:alpha val="52000"/>
                </a:srgbClr>
              </a:gs>
              <a:gs pos="53000">
                <a:srgbClr val="D4DEFF"/>
              </a:gs>
              <a:gs pos="83000">
                <a:srgbClr val="D4DEFF"/>
              </a:gs>
              <a:gs pos="100000">
                <a:srgbClr val="96AB94"/>
              </a:gs>
            </a:gsLst>
            <a:lin ang="5400000" scaled="0"/>
          </a:gradFill>
        </p:spPr>
        <p:txBody>
          <a:bodyPr wrap="square" rtlCol="0">
            <a:spAutoFit/>
          </a:bodyPr>
          <a:lstStyle/>
          <a:p>
            <a:pPr algn="ctr" eaLnBrk="1" hangingPunct="1"/>
            <a:r>
              <a:rPr lang="en-US" sz="1200" i="1" dirty="0" smtClean="0">
                <a:solidFill>
                  <a:srgbClr val="000000"/>
                </a:solidFill>
                <a:latin typeface="Calibri" pitchFamily="34" charset="0"/>
                <a:ea typeface="+mn-ea"/>
              </a:rPr>
              <a:t>in assembly cleanroom</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RTM Assembly Procedure – details</a:t>
            </a:r>
            <a:endParaRPr lang="en-US" dirty="0"/>
          </a:p>
        </p:txBody>
      </p:sp>
      <p:pic>
        <p:nvPicPr>
          <p:cNvPr id="4" name="Content Placeholder 3" descr="raft tooling sides.jpg"/>
          <p:cNvPicPr>
            <a:picLocks noGrp="1" noChangeAspect="1"/>
          </p:cNvPicPr>
          <p:nvPr>
            <p:ph idx="1"/>
          </p:nvPr>
        </p:nvPicPr>
        <p:blipFill>
          <a:blip r:embed="rId2" cstate="print"/>
          <a:srcRect l="6059" t="1961" r="9097" b="39217"/>
          <a:stretch>
            <a:fillRect/>
          </a:stretch>
        </p:blipFill>
        <p:spPr bwMode="auto">
          <a:xfrm>
            <a:off x="457200" y="2133600"/>
            <a:ext cx="7821504" cy="4190999"/>
          </a:xfrm>
          <a:prstGeom prst="rect">
            <a:avLst/>
          </a:prstGeom>
          <a:noFill/>
          <a:ln w="9525">
            <a:noFill/>
            <a:miter lim="800000"/>
            <a:headEnd/>
            <a:tailEnd/>
          </a:ln>
        </p:spPr>
      </p:pic>
      <p:sp>
        <p:nvSpPr>
          <p:cNvPr id="5" name="Rectangle 4"/>
          <p:cNvSpPr/>
          <p:nvPr/>
        </p:nvSpPr>
        <p:spPr>
          <a:xfrm>
            <a:off x="457200" y="1219200"/>
            <a:ext cx="6477000" cy="707886"/>
          </a:xfrm>
          <a:prstGeom prst="rect">
            <a:avLst/>
          </a:prstGeom>
        </p:spPr>
        <p:txBody>
          <a:bodyPr wrap="square">
            <a:spAutoFit/>
          </a:bodyPr>
          <a:lstStyle/>
          <a:p>
            <a:pPr eaLnBrk="1" hangingPunct="1"/>
            <a:r>
              <a:rPr lang="en-US" sz="2000" dirty="0" smtClean="0">
                <a:solidFill>
                  <a:srgbClr val="000000"/>
                </a:solidFill>
                <a:latin typeface="Arial" charset="0"/>
                <a:ea typeface="+mn-ea"/>
              </a:rPr>
              <a:t>Protective 2-pc tooling sides added to Raft to prepare for sensor package installation</a:t>
            </a:r>
          </a:p>
        </p:txBody>
      </p:sp>
      <p:grpSp>
        <p:nvGrpSpPr>
          <p:cNvPr id="7" name="Group 6"/>
          <p:cNvGrpSpPr/>
          <p:nvPr/>
        </p:nvGrpSpPr>
        <p:grpSpPr>
          <a:xfrm>
            <a:off x="914400" y="2286000"/>
            <a:ext cx="7010400" cy="3697889"/>
            <a:chOff x="1143000" y="3124200"/>
            <a:chExt cx="6002338" cy="2921453"/>
          </a:xfrm>
        </p:grpSpPr>
        <p:grpSp>
          <p:nvGrpSpPr>
            <p:cNvPr id="8" name="Group 11"/>
            <p:cNvGrpSpPr/>
            <p:nvPr/>
          </p:nvGrpSpPr>
          <p:grpSpPr>
            <a:xfrm>
              <a:off x="5791200" y="4689416"/>
              <a:ext cx="1354138" cy="1356237"/>
              <a:chOff x="5791200" y="4689416"/>
              <a:chExt cx="1354138" cy="1356237"/>
            </a:xfrm>
          </p:grpSpPr>
          <p:cxnSp>
            <p:nvCxnSpPr>
              <p:cNvPr id="13" name="Straight Arrow Connector 6"/>
              <p:cNvCxnSpPr>
                <a:cxnSpLocks noChangeShapeType="1"/>
                <a:stCxn id="14" idx="0"/>
              </p:cNvCxnSpPr>
              <p:nvPr/>
            </p:nvCxnSpPr>
            <p:spPr bwMode="auto">
              <a:xfrm rot="5400000" flipH="1" flipV="1">
                <a:off x="6343069" y="4814616"/>
                <a:ext cx="796986" cy="546585"/>
              </a:xfrm>
              <a:prstGeom prst="straightConnector1">
                <a:avLst/>
              </a:prstGeom>
              <a:noFill/>
              <a:ln w="15875" algn="ctr">
                <a:solidFill>
                  <a:schemeClr val="bg1"/>
                </a:solidFill>
                <a:round/>
                <a:headEnd/>
                <a:tailEnd type="arrow" w="med" len="med"/>
              </a:ln>
            </p:spPr>
          </p:cxnSp>
          <p:sp>
            <p:nvSpPr>
              <p:cNvPr id="14" name="TextBox 7"/>
              <p:cNvSpPr txBox="1">
                <a:spLocks noChangeArrowheads="1"/>
              </p:cNvSpPr>
              <p:nvPr/>
            </p:nvSpPr>
            <p:spPr bwMode="auto">
              <a:xfrm>
                <a:off x="5791200" y="5486400"/>
                <a:ext cx="1354138" cy="559253"/>
              </a:xfrm>
              <a:prstGeom prst="rect">
                <a:avLst/>
              </a:prstGeom>
              <a:noFill/>
              <a:ln w="9525">
                <a:noFill/>
                <a:miter lim="800000"/>
                <a:headEnd/>
                <a:tailEnd/>
              </a:ln>
            </p:spPr>
            <p:txBody>
              <a:bodyPr>
                <a:spAutoFit/>
              </a:bodyPr>
              <a:lstStyle/>
              <a:p>
                <a:pPr eaLnBrk="1" hangingPunct="1"/>
                <a:r>
                  <a:rPr lang="en-US" sz="2000" dirty="0">
                    <a:solidFill>
                      <a:srgbClr val="FFFFFF"/>
                    </a:solidFill>
                    <a:latin typeface="Arial" charset="0"/>
                    <a:ea typeface="+mn-ea"/>
                  </a:rPr>
                  <a:t>Clearance</a:t>
                </a:r>
              </a:p>
              <a:p>
                <a:pPr eaLnBrk="1" hangingPunct="1"/>
                <a:r>
                  <a:rPr lang="en-US" sz="2000" dirty="0">
                    <a:solidFill>
                      <a:srgbClr val="FFFFFF"/>
                    </a:solidFill>
                    <a:latin typeface="Arial" charset="0"/>
                    <a:ea typeface="+mn-ea"/>
                  </a:rPr>
                  <a:t>undercut</a:t>
                </a:r>
                <a:endParaRPr lang="en-US" sz="1800" dirty="0">
                  <a:solidFill>
                    <a:srgbClr val="FFFFFF"/>
                  </a:solidFill>
                  <a:latin typeface="Arial" charset="0"/>
                  <a:ea typeface="+mn-ea"/>
                </a:endParaRPr>
              </a:p>
            </p:txBody>
          </p:sp>
        </p:grpSp>
        <p:grpSp>
          <p:nvGrpSpPr>
            <p:cNvPr id="9" name="Group 12"/>
            <p:cNvGrpSpPr/>
            <p:nvPr/>
          </p:nvGrpSpPr>
          <p:grpSpPr>
            <a:xfrm>
              <a:off x="1143000" y="3124200"/>
              <a:ext cx="2283498" cy="2227417"/>
              <a:chOff x="1143000" y="3124200"/>
              <a:chExt cx="2283498" cy="2227417"/>
            </a:xfrm>
          </p:grpSpPr>
          <p:cxnSp>
            <p:nvCxnSpPr>
              <p:cNvPr id="10" name="Straight Arrow Connector 10"/>
              <p:cNvCxnSpPr>
                <a:cxnSpLocks noChangeShapeType="1"/>
                <a:stCxn id="11" idx="2"/>
              </p:cNvCxnSpPr>
              <p:nvPr/>
            </p:nvCxnSpPr>
            <p:spPr bwMode="auto">
              <a:xfrm rot="16200000" flipH="1">
                <a:off x="1737642" y="3662762"/>
                <a:ext cx="1668165" cy="1709546"/>
              </a:xfrm>
              <a:prstGeom prst="straightConnector1">
                <a:avLst/>
              </a:prstGeom>
              <a:noFill/>
              <a:ln w="15875" algn="ctr">
                <a:solidFill>
                  <a:schemeClr val="bg1"/>
                </a:solidFill>
                <a:round/>
                <a:headEnd/>
                <a:tailEnd type="arrow" w="med" len="med"/>
              </a:ln>
            </p:spPr>
          </p:cxnSp>
          <p:sp>
            <p:nvSpPr>
              <p:cNvPr id="11" name="TextBox 13"/>
              <p:cNvSpPr txBox="1">
                <a:spLocks noChangeArrowheads="1"/>
              </p:cNvSpPr>
              <p:nvPr/>
            </p:nvSpPr>
            <p:spPr bwMode="auto">
              <a:xfrm>
                <a:off x="1143000" y="3124200"/>
                <a:ext cx="1147904" cy="559253"/>
              </a:xfrm>
              <a:prstGeom prst="rect">
                <a:avLst/>
              </a:prstGeom>
              <a:noFill/>
              <a:ln w="9525">
                <a:noFill/>
                <a:miter lim="800000"/>
                <a:headEnd/>
                <a:tailEnd/>
              </a:ln>
            </p:spPr>
            <p:txBody>
              <a:bodyPr wrap="none">
                <a:spAutoFit/>
              </a:bodyPr>
              <a:lstStyle/>
              <a:p>
                <a:pPr eaLnBrk="1" hangingPunct="1"/>
                <a:r>
                  <a:rPr lang="en-US" sz="2000" dirty="0">
                    <a:solidFill>
                      <a:srgbClr val="FFFFFF"/>
                    </a:solidFill>
                    <a:latin typeface="Arial" charset="0"/>
                    <a:ea typeface="+mn-ea"/>
                  </a:rPr>
                  <a:t>Two holes</a:t>
                </a:r>
              </a:p>
              <a:p>
                <a:pPr eaLnBrk="1" hangingPunct="1"/>
                <a:r>
                  <a:rPr lang="en-US" sz="2000" dirty="0">
                    <a:solidFill>
                      <a:srgbClr val="FFFFFF"/>
                    </a:solidFill>
                    <a:latin typeface="Arial" charset="0"/>
                    <a:ea typeface="+mn-ea"/>
                  </a:rPr>
                  <a:t>each side</a:t>
                </a:r>
              </a:p>
            </p:txBody>
          </p:sp>
          <p:cxnSp>
            <p:nvCxnSpPr>
              <p:cNvPr id="12" name="Straight Arrow Connector 15"/>
              <p:cNvCxnSpPr>
                <a:cxnSpLocks noChangeShapeType="1"/>
                <a:stCxn id="11" idx="2"/>
              </p:cNvCxnSpPr>
              <p:nvPr/>
            </p:nvCxnSpPr>
            <p:spPr bwMode="auto">
              <a:xfrm rot="16200000" flipH="1">
                <a:off x="1300958" y="4099446"/>
                <a:ext cx="1367162" cy="535176"/>
              </a:xfrm>
              <a:prstGeom prst="straightConnector1">
                <a:avLst/>
              </a:prstGeom>
              <a:noFill/>
              <a:ln w="15875" algn="ctr">
                <a:solidFill>
                  <a:schemeClr val="bg1"/>
                </a:solidFill>
                <a:round/>
                <a:headEnd/>
                <a:tailEnd type="arrow" w="med" len="med"/>
              </a:ln>
            </p:spPr>
          </p:cxnSp>
        </p:grpSp>
      </p:gr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Build-up Raft Tower Module</a:t>
            </a:r>
            <a:endParaRPr lang="en-US" dirty="0"/>
          </a:p>
        </p:txBody>
      </p:sp>
      <p:pic>
        <p:nvPicPr>
          <p:cNvPr id="7" name="Picture 8" descr="bolt to bench top iso.jpg"/>
          <p:cNvPicPr>
            <a:picLocks noGrp="1" noChangeAspect="1"/>
          </p:cNvPicPr>
          <p:nvPr>
            <p:ph idx="1"/>
          </p:nvPr>
        </p:nvPicPr>
        <p:blipFill>
          <a:blip r:embed="rId2" cstate="print"/>
          <a:srcRect l="6870" r="11566" b="16667"/>
          <a:stretch>
            <a:fillRect/>
          </a:stretch>
        </p:blipFill>
        <p:spPr bwMode="auto">
          <a:xfrm>
            <a:off x="1447800" y="2286000"/>
            <a:ext cx="5192318" cy="4101143"/>
          </a:xfrm>
          <a:prstGeom prst="rect">
            <a:avLst/>
          </a:prstGeom>
          <a:noFill/>
          <a:ln w="9525">
            <a:noFill/>
            <a:miter lim="800000"/>
            <a:headEnd/>
            <a:tailEnd/>
          </a:ln>
        </p:spPr>
      </p:pic>
      <p:sp>
        <p:nvSpPr>
          <p:cNvPr id="8" name="Rectangle 7"/>
          <p:cNvSpPr/>
          <p:nvPr/>
        </p:nvSpPr>
        <p:spPr>
          <a:xfrm>
            <a:off x="381000" y="1752600"/>
            <a:ext cx="4480714" cy="369332"/>
          </a:xfrm>
          <a:prstGeom prst="rect">
            <a:avLst/>
          </a:prstGeom>
        </p:spPr>
        <p:txBody>
          <a:bodyPr wrap="none">
            <a:spAutoFit/>
          </a:bodyPr>
          <a:lstStyle/>
          <a:p>
            <a:pPr eaLnBrk="1" hangingPunct="1"/>
            <a:r>
              <a:rPr lang="en-US" sz="1800" dirty="0" smtClean="0">
                <a:solidFill>
                  <a:srgbClr val="000000"/>
                </a:solidFill>
                <a:latin typeface="Arial" charset="0"/>
                <a:ea typeface="+mn-ea"/>
              </a:rPr>
              <a:t>Raft-Sensor </a:t>
            </a:r>
            <a:r>
              <a:rPr lang="en-US" sz="1800" dirty="0" err="1" smtClean="0">
                <a:solidFill>
                  <a:srgbClr val="000000"/>
                </a:solidFill>
                <a:latin typeface="Arial" charset="0"/>
                <a:ea typeface="+mn-ea"/>
              </a:rPr>
              <a:t>assy</a:t>
            </a:r>
            <a:r>
              <a:rPr lang="en-US" sz="1800" dirty="0" smtClean="0">
                <a:solidFill>
                  <a:srgbClr val="000000"/>
                </a:solidFill>
                <a:latin typeface="Arial" charset="0"/>
                <a:ea typeface="+mn-ea"/>
              </a:rPr>
              <a:t> is mounted to bench top</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endParaRPr lang="en-US"/>
          </a:p>
          <a:p>
            <a:r>
              <a:rPr lang="en-US"/>
              <a:t>1/01/2008</a:t>
            </a:r>
          </a:p>
        </p:txBody>
      </p:sp>
      <p:sp>
        <p:nvSpPr>
          <p:cNvPr id="4" name="Footer Placeholder 4"/>
          <p:cNvSpPr>
            <a:spLocks noGrp="1"/>
          </p:cNvSpPr>
          <p:nvPr>
            <p:ph type="ftr" sz="quarter" idx="11"/>
          </p:nvPr>
        </p:nvSpPr>
        <p:spPr/>
        <p:txBody>
          <a:bodyPr/>
          <a:lstStyle/>
          <a:p>
            <a:endParaRPr lang="en-US"/>
          </a:p>
          <a:p>
            <a:r>
              <a:rPr lang="en-US"/>
              <a:t>P.Z. Takacs</a:t>
            </a:r>
          </a:p>
        </p:txBody>
      </p:sp>
      <p:sp>
        <p:nvSpPr>
          <p:cNvPr id="5" name="Slide Number Placeholder 5"/>
          <p:cNvSpPr>
            <a:spLocks noGrp="1"/>
          </p:cNvSpPr>
          <p:nvPr>
            <p:ph type="sldNum" sz="quarter" idx="12"/>
          </p:nvPr>
        </p:nvSpPr>
        <p:spPr/>
        <p:txBody>
          <a:bodyPr/>
          <a:lstStyle/>
          <a:p>
            <a:endParaRPr lang="en-US"/>
          </a:p>
          <a:p>
            <a:fld id="{96C97662-33FB-A14E-B8FF-51337212EF48}" type="slidenum">
              <a:rPr lang="en-US"/>
              <a:pPr/>
              <a:t>2</a:t>
            </a:fld>
            <a:endParaRPr lang="en-US" sz="1400">
              <a:latin typeface="Times" charset="0"/>
            </a:endParaRPr>
          </a:p>
        </p:txBody>
      </p:sp>
      <p:sp>
        <p:nvSpPr>
          <p:cNvPr id="3077" name="Rectangle 5"/>
          <p:cNvSpPr>
            <a:spLocks noGrp="1" noChangeArrowheads="1"/>
          </p:cNvSpPr>
          <p:nvPr>
            <p:ph type="title"/>
          </p:nvPr>
        </p:nvSpPr>
        <p:spPr>
          <a:xfrm>
            <a:off x="457200" y="304800"/>
            <a:ext cx="8077200" cy="609600"/>
          </a:xfrm>
        </p:spPr>
        <p:txBody>
          <a:bodyPr/>
          <a:lstStyle/>
          <a:p>
            <a:r>
              <a:rPr lang="en-US" dirty="0" smtClean="0"/>
              <a:t>Common RTM test stand at BNL &amp; SLAC</a:t>
            </a:r>
            <a:endParaRPr lang="en-US" dirty="0"/>
          </a:p>
        </p:txBody>
      </p:sp>
      <p:sp>
        <p:nvSpPr>
          <p:cNvPr id="2" name="Rectangle 1"/>
          <p:cNvSpPr/>
          <p:nvPr/>
        </p:nvSpPr>
        <p:spPr>
          <a:xfrm>
            <a:off x="1066800" y="1143000"/>
            <a:ext cx="7239000" cy="3841051"/>
          </a:xfrm>
          <a:prstGeom prst="rect">
            <a:avLst/>
          </a:prstGeom>
        </p:spPr>
        <p:txBody>
          <a:bodyPr wrap="square">
            <a:spAutoFit/>
          </a:bodyPr>
          <a:lstStyle/>
          <a:p>
            <a:pPr marL="171450" indent="-171450">
              <a:lnSpc>
                <a:spcPct val="130000"/>
              </a:lnSpc>
              <a:buFont typeface="Arial"/>
              <a:buChar char="•"/>
            </a:pPr>
            <a:r>
              <a:rPr lang="en-US" sz="1600" dirty="0">
                <a:latin typeface="Arial"/>
                <a:cs typeface="Arial"/>
              </a:rPr>
              <a:t>What metrology </a:t>
            </a:r>
            <a:r>
              <a:rPr lang="en-US" sz="1600" dirty="0" smtClean="0">
                <a:latin typeface="Arial"/>
                <a:cs typeface="Arial"/>
              </a:rPr>
              <a:t>will </a:t>
            </a:r>
            <a:r>
              <a:rPr lang="en-US" sz="1600" dirty="0">
                <a:latin typeface="Arial"/>
                <a:cs typeface="Arial"/>
              </a:rPr>
              <a:t>be common to both BNL and SLAC</a:t>
            </a:r>
            <a:r>
              <a:rPr lang="en-US" sz="1600" dirty="0" smtClean="0">
                <a:latin typeface="Arial"/>
                <a:cs typeface="Arial"/>
              </a:rPr>
              <a:t>?</a:t>
            </a:r>
            <a:endParaRPr lang="en-US" sz="1600" dirty="0">
              <a:latin typeface="Arial"/>
              <a:cs typeface="Arial"/>
            </a:endParaRPr>
          </a:p>
          <a:p>
            <a:pPr marL="171450" indent="-171450">
              <a:lnSpc>
                <a:spcPct val="130000"/>
              </a:lnSpc>
              <a:buFont typeface="Arial"/>
              <a:buChar char="•"/>
            </a:pPr>
            <a:r>
              <a:rPr lang="en-US" sz="1600" dirty="0" smtClean="0">
                <a:latin typeface="Arial"/>
                <a:cs typeface="Arial"/>
              </a:rPr>
              <a:t>Optical testing instrumentation required:</a:t>
            </a:r>
          </a:p>
          <a:p>
            <a:pPr marL="742950" lvl="1" indent="-285750">
              <a:lnSpc>
                <a:spcPct val="130000"/>
              </a:lnSpc>
              <a:buFont typeface="Wingdings" charset="2"/>
              <a:buChar char="Ø"/>
            </a:pPr>
            <a:r>
              <a:rPr lang="en-US" sz="1400" dirty="0" smtClean="0">
                <a:latin typeface="Arial"/>
                <a:cs typeface="Arial"/>
              </a:rPr>
              <a:t>Lamp, </a:t>
            </a:r>
            <a:r>
              <a:rPr lang="en-US" sz="1400" dirty="0" err="1" smtClean="0">
                <a:latin typeface="Arial"/>
                <a:cs typeface="Arial"/>
              </a:rPr>
              <a:t>monochromator</a:t>
            </a:r>
            <a:r>
              <a:rPr lang="en-US" sz="1400" dirty="0" smtClean="0">
                <a:latin typeface="Arial"/>
                <a:cs typeface="Arial"/>
              </a:rPr>
              <a:t>, integrating sphere, XYZ stage, dark box, cryostat, handling fixtures and cart, docking station.</a:t>
            </a:r>
          </a:p>
          <a:p>
            <a:pPr marL="742950" lvl="1" indent="-285750">
              <a:lnSpc>
                <a:spcPct val="130000"/>
              </a:lnSpc>
              <a:buFont typeface="Wingdings" charset="2"/>
              <a:buChar char="Ø"/>
            </a:pPr>
            <a:r>
              <a:rPr lang="en-US" sz="1600" dirty="0" smtClean="0">
                <a:latin typeface="Arial"/>
                <a:cs typeface="Arial"/>
              </a:rPr>
              <a:t>Tests required: QE, dark counts, flat field, Fe55, etc.</a:t>
            </a:r>
          </a:p>
          <a:p>
            <a:pPr marL="171450" indent="-171450">
              <a:lnSpc>
                <a:spcPct val="130000"/>
              </a:lnSpc>
              <a:buFont typeface="Arial"/>
              <a:buChar char="•"/>
            </a:pPr>
            <a:r>
              <a:rPr lang="en-US" sz="1600" dirty="0" smtClean="0">
                <a:latin typeface="Arial"/>
                <a:cs typeface="Arial"/>
              </a:rPr>
              <a:t>Requirements </a:t>
            </a:r>
            <a:r>
              <a:rPr lang="en-US" sz="1600" dirty="0">
                <a:latin typeface="Arial"/>
                <a:cs typeface="Arial"/>
              </a:rPr>
              <a:t>for BNL and </a:t>
            </a:r>
            <a:r>
              <a:rPr lang="en-US" sz="1600" dirty="0" smtClean="0">
                <a:latin typeface="Arial"/>
                <a:cs typeface="Arial"/>
              </a:rPr>
              <a:t>SLAC </a:t>
            </a:r>
            <a:r>
              <a:rPr lang="en-US" sz="1600" dirty="0">
                <a:latin typeface="Arial"/>
                <a:cs typeface="Arial"/>
              </a:rPr>
              <a:t>cryostat </a:t>
            </a:r>
            <a:r>
              <a:rPr lang="en-US" sz="1600" dirty="0" smtClean="0">
                <a:latin typeface="Arial"/>
                <a:cs typeface="Arial"/>
              </a:rPr>
              <a:t>for RTM testing. Make as similar as possible.</a:t>
            </a:r>
          </a:p>
          <a:p>
            <a:pPr marL="171450" indent="-171450">
              <a:lnSpc>
                <a:spcPct val="130000"/>
              </a:lnSpc>
              <a:buFont typeface="Arial"/>
              <a:buChar char="•"/>
            </a:pPr>
            <a:r>
              <a:rPr lang="en-US" sz="1600" dirty="0" smtClean="0">
                <a:latin typeface="Arial"/>
                <a:cs typeface="Arial"/>
              </a:rPr>
              <a:t>Design </a:t>
            </a:r>
            <a:r>
              <a:rPr lang="en-US" sz="1600" dirty="0">
                <a:latin typeface="Arial"/>
                <a:cs typeface="Arial"/>
              </a:rPr>
              <a:t>of a shipping container for completed RTM.</a:t>
            </a:r>
          </a:p>
          <a:p>
            <a:pPr marL="171450" indent="-171450">
              <a:lnSpc>
                <a:spcPct val="130000"/>
              </a:lnSpc>
              <a:buFont typeface="Arial"/>
              <a:buChar char="•"/>
            </a:pPr>
            <a:r>
              <a:rPr lang="en-US" sz="1600" dirty="0">
                <a:latin typeface="Arial"/>
                <a:cs typeface="Arial"/>
              </a:rPr>
              <a:t>H</a:t>
            </a:r>
            <a:r>
              <a:rPr lang="en-US" sz="1600" dirty="0" smtClean="0">
                <a:latin typeface="Arial"/>
                <a:cs typeface="Arial"/>
              </a:rPr>
              <a:t>andling </a:t>
            </a:r>
            <a:r>
              <a:rPr lang="en-US" sz="1600" dirty="0">
                <a:latin typeface="Arial"/>
                <a:cs typeface="Arial"/>
              </a:rPr>
              <a:t>device for loading RTM into cryostat and shipping container.</a:t>
            </a:r>
          </a:p>
          <a:p>
            <a:pPr marL="628650" lvl="1" indent="-171450">
              <a:lnSpc>
                <a:spcPct val="130000"/>
              </a:lnSpc>
              <a:buFont typeface="Arial"/>
              <a:buChar char="•"/>
            </a:pPr>
            <a:r>
              <a:rPr lang="en-US" sz="1600" dirty="0">
                <a:latin typeface="Arial"/>
                <a:cs typeface="Arial"/>
              </a:rPr>
              <a:t>Procedures for loading RTM into cryostat.</a:t>
            </a:r>
          </a:p>
          <a:p>
            <a:pPr marL="628650" lvl="1" indent="-171450">
              <a:lnSpc>
                <a:spcPct val="130000"/>
              </a:lnSpc>
              <a:buFont typeface="Arial"/>
              <a:buChar char="•"/>
            </a:pPr>
            <a:r>
              <a:rPr lang="en-US" sz="1600" dirty="0">
                <a:latin typeface="Arial"/>
                <a:cs typeface="Arial"/>
              </a:rPr>
              <a:t>Procedures for loading RTM into shipping container. </a:t>
            </a:r>
            <a:endParaRPr lang="en-US" sz="1600" dirty="0" smtClean="0">
              <a:latin typeface="Arial"/>
              <a:cs typeface="Arial"/>
            </a:endParaRPr>
          </a:p>
          <a:p>
            <a:pPr marL="171450" indent="-171450">
              <a:lnSpc>
                <a:spcPct val="130000"/>
              </a:lnSpc>
              <a:buFont typeface="Arial"/>
              <a:buChar char="•"/>
            </a:pPr>
            <a:r>
              <a:rPr lang="en-US" sz="1600" dirty="0" smtClean="0">
                <a:latin typeface="Arial"/>
                <a:cs typeface="Arial"/>
              </a:rPr>
              <a:t>Cart for cryostat transport.</a:t>
            </a:r>
            <a:endParaRPr lang="en-US" sz="1600" dirty="0">
              <a:latin typeface="Arial"/>
              <a:cs typeface="Aria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Begin FEB installation</a:t>
            </a:r>
            <a:endParaRPr lang="en-US" dirty="0"/>
          </a:p>
        </p:txBody>
      </p:sp>
      <p:pic>
        <p:nvPicPr>
          <p:cNvPr id="4" name="Content Placeholder 5" descr="boards 1 booked.jpg"/>
          <p:cNvPicPr>
            <a:picLocks noGrp="1" noChangeAspect="1"/>
          </p:cNvPicPr>
          <p:nvPr>
            <p:ph idx="1"/>
          </p:nvPr>
        </p:nvPicPr>
        <p:blipFill>
          <a:blip r:embed="rId2" cstate="print"/>
          <a:srcRect l="9091" r="12122" b="5882"/>
          <a:stretch>
            <a:fillRect/>
          </a:stretch>
        </p:blipFill>
        <p:spPr>
          <a:xfrm>
            <a:off x="1824600" y="1143000"/>
            <a:ext cx="5692456" cy="5257800"/>
          </a:xfrm>
        </p:spPr>
      </p:pic>
      <p:grpSp>
        <p:nvGrpSpPr>
          <p:cNvPr id="5" name="Group 4"/>
          <p:cNvGrpSpPr/>
          <p:nvPr/>
        </p:nvGrpSpPr>
        <p:grpSpPr>
          <a:xfrm>
            <a:off x="1828800" y="1143000"/>
            <a:ext cx="5583238" cy="5080000"/>
            <a:chOff x="1447800" y="1143000"/>
            <a:chExt cx="5583238" cy="5080000"/>
          </a:xfrm>
        </p:grpSpPr>
        <p:cxnSp>
          <p:nvCxnSpPr>
            <p:cNvPr id="6" name="Straight Arrow Connector 4"/>
            <p:cNvCxnSpPr>
              <a:cxnSpLocks noChangeShapeType="1"/>
              <a:stCxn id="7" idx="1"/>
            </p:cNvCxnSpPr>
            <p:nvPr/>
          </p:nvCxnSpPr>
          <p:spPr bwMode="auto">
            <a:xfrm rot="10800000" flipV="1">
              <a:off x="5029200" y="1681163"/>
              <a:ext cx="609600" cy="452437"/>
            </a:xfrm>
            <a:prstGeom prst="straightConnector1">
              <a:avLst/>
            </a:prstGeom>
            <a:noFill/>
            <a:ln w="15875" algn="ctr">
              <a:solidFill>
                <a:schemeClr val="tx1"/>
              </a:solidFill>
              <a:round/>
              <a:headEnd/>
              <a:tailEnd type="arrow" w="med" len="med"/>
            </a:ln>
          </p:spPr>
        </p:cxnSp>
        <p:sp>
          <p:nvSpPr>
            <p:cNvPr id="7" name="TextBox 5"/>
            <p:cNvSpPr txBox="1">
              <a:spLocks noChangeArrowheads="1"/>
            </p:cNvSpPr>
            <p:nvPr/>
          </p:nvSpPr>
          <p:spPr bwMode="auto">
            <a:xfrm>
              <a:off x="5638800" y="1143000"/>
              <a:ext cx="1392238" cy="1077913"/>
            </a:xfrm>
            <a:prstGeom prst="rect">
              <a:avLst/>
            </a:prstGeom>
            <a:noFill/>
            <a:ln w="9525">
              <a:noFill/>
              <a:miter lim="800000"/>
              <a:headEnd/>
              <a:tailEnd/>
            </a:ln>
          </p:spPr>
          <p:txBody>
            <a:bodyPr wrap="none">
              <a:spAutoFit/>
            </a:bodyPr>
            <a:lstStyle/>
            <a:p>
              <a:pPr eaLnBrk="1" hangingPunct="1"/>
              <a:r>
                <a:rPr lang="en-US" sz="1600">
                  <a:solidFill>
                    <a:srgbClr val="000000"/>
                  </a:solidFill>
                  <a:latin typeface="Arial" charset="0"/>
                  <a:ea typeface="+mn-ea"/>
                </a:rPr>
                <a:t>1/4–circle</a:t>
              </a:r>
            </a:p>
            <a:p>
              <a:pPr eaLnBrk="1" hangingPunct="1"/>
              <a:r>
                <a:rPr lang="en-US" sz="1600">
                  <a:solidFill>
                    <a:srgbClr val="000000"/>
                  </a:solidFill>
                  <a:latin typeface="Arial" charset="0"/>
                  <a:ea typeface="+mn-ea"/>
                </a:rPr>
                <a:t>multi-position</a:t>
              </a:r>
            </a:p>
            <a:p>
              <a:pPr eaLnBrk="1" hangingPunct="1"/>
              <a:r>
                <a:rPr lang="en-US" sz="1600">
                  <a:solidFill>
                    <a:srgbClr val="000000"/>
                  </a:solidFill>
                  <a:latin typeface="Arial" charset="0"/>
                  <a:ea typeface="+mn-ea"/>
                </a:rPr>
                <a:t>board holder</a:t>
              </a:r>
            </a:p>
            <a:p>
              <a:pPr eaLnBrk="1" hangingPunct="1"/>
              <a:r>
                <a:rPr lang="en-US" sz="1600">
                  <a:solidFill>
                    <a:srgbClr val="000000"/>
                  </a:solidFill>
                  <a:latin typeface="Arial" charset="0"/>
                  <a:ea typeface="+mn-ea"/>
                </a:rPr>
                <a:t>tooling</a:t>
              </a:r>
            </a:p>
          </p:txBody>
        </p:sp>
        <p:cxnSp>
          <p:nvCxnSpPr>
            <p:cNvPr id="8" name="Straight Arrow Connector 7"/>
            <p:cNvCxnSpPr>
              <a:cxnSpLocks noChangeShapeType="1"/>
              <a:stCxn id="9" idx="0"/>
            </p:cNvCxnSpPr>
            <p:nvPr/>
          </p:nvCxnSpPr>
          <p:spPr bwMode="auto">
            <a:xfrm rot="16200000" flipV="1">
              <a:off x="4686300" y="4457700"/>
              <a:ext cx="1447800" cy="914400"/>
            </a:xfrm>
            <a:prstGeom prst="straightConnector1">
              <a:avLst/>
            </a:prstGeom>
            <a:noFill/>
            <a:ln w="15875" algn="ctr">
              <a:solidFill>
                <a:schemeClr val="tx1"/>
              </a:solidFill>
              <a:round/>
              <a:headEnd/>
              <a:tailEnd type="arrow" w="med" len="med"/>
            </a:ln>
          </p:spPr>
        </p:cxnSp>
        <p:sp>
          <p:nvSpPr>
            <p:cNvPr id="9" name="TextBox 10"/>
            <p:cNvSpPr txBox="1">
              <a:spLocks noChangeArrowheads="1"/>
            </p:cNvSpPr>
            <p:nvPr/>
          </p:nvSpPr>
          <p:spPr bwMode="auto">
            <a:xfrm>
              <a:off x="4724400" y="5638800"/>
              <a:ext cx="2286000" cy="584200"/>
            </a:xfrm>
            <a:prstGeom prst="rect">
              <a:avLst/>
            </a:prstGeom>
            <a:noFill/>
            <a:ln w="9525">
              <a:noFill/>
              <a:miter lim="800000"/>
              <a:headEnd/>
              <a:tailEnd/>
            </a:ln>
          </p:spPr>
          <p:txBody>
            <a:bodyPr>
              <a:spAutoFit/>
            </a:bodyPr>
            <a:lstStyle/>
            <a:p>
              <a:pPr eaLnBrk="1" hangingPunct="1"/>
              <a:r>
                <a:rPr lang="en-US" sz="1600" dirty="0">
                  <a:solidFill>
                    <a:srgbClr val="000000"/>
                  </a:solidFill>
                  <a:latin typeface="Arial" charset="0"/>
                  <a:ea typeface="+mn-ea"/>
                </a:rPr>
                <a:t>Board with two thermal </a:t>
              </a:r>
            </a:p>
            <a:p>
              <a:pPr eaLnBrk="1" hangingPunct="1"/>
              <a:r>
                <a:rPr lang="en-US" sz="1600" dirty="0">
                  <a:solidFill>
                    <a:srgbClr val="000000"/>
                  </a:solidFill>
                  <a:latin typeface="Arial" charset="0"/>
                  <a:ea typeface="+mn-ea"/>
                </a:rPr>
                <a:t>conductance </a:t>
              </a:r>
              <a:r>
                <a:rPr lang="en-US" sz="1600" dirty="0" smtClean="0">
                  <a:solidFill>
                    <a:srgbClr val="000000"/>
                  </a:solidFill>
                  <a:latin typeface="Arial" charset="0"/>
                  <a:ea typeface="+mn-ea"/>
                </a:rPr>
                <a:t>Cu strips </a:t>
              </a:r>
              <a:endParaRPr lang="en-US" sz="1600" dirty="0">
                <a:solidFill>
                  <a:srgbClr val="000000"/>
                </a:solidFill>
                <a:latin typeface="Arial" charset="0"/>
                <a:ea typeface="+mn-ea"/>
              </a:endParaRPr>
            </a:p>
          </p:txBody>
        </p:sp>
        <p:sp>
          <p:nvSpPr>
            <p:cNvPr id="10" name="TextBox 16"/>
            <p:cNvSpPr txBox="1">
              <a:spLocks noChangeArrowheads="1"/>
            </p:cNvSpPr>
            <p:nvPr/>
          </p:nvSpPr>
          <p:spPr bwMode="auto">
            <a:xfrm>
              <a:off x="1447800" y="1143000"/>
              <a:ext cx="1187450" cy="830263"/>
            </a:xfrm>
            <a:prstGeom prst="rect">
              <a:avLst/>
            </a:prstGeom>
            <a:noFill/>
            <a:ln w="9525">
              <a:noFill/>
              <a:miter lim="800000"/>
              <a:headEnd/>
              <a:tailEnd/>
            </a:ln>
          </p:spPr>
          <p:txBody>
            <a:bodyPr wrap="none">
              <a:spAutoFit/>
            </a:bodyPr>
            <a:lstStyle/>
            <a:p>
              <a:pPr eaLnBrk="1" hangingPunct="1"/>
              <a:r>
                <a:rPr lang="en-US" sz="1600" dirty="0">
                  <a:solidFill>
                    <a:srgbClr val="000000"/>
                  </a:solidFill>
                  <a:latin typeface="Arial" charset="0"/>
                  <a:ea typeface="+mn-ea"/>
                </a:rPr>
                <a:t>micro-D</a:t>
              </a:r>
            </a:p>
            <a:p>
              <a:pPr eaLnBrk="1" hangingPunct="1"/>
              <a:r>
                <a:rPr lang="en-US" sz="1600" dirty="0">
                  <a:solidFill>
                    <a:srgbClr val="000000"/>
                  </a:solidFill>
                  <a:latin typeface="Arial" charset="0"/>
                  <a:ea typeface="+mn-ea"/>
                </a:rPr>
                <a:t>connectors</a:t>
              </a:r>
            </a:p>
            <a:p>
              <a:pPr eaLnBrk="1" hangingPunct="1"/>
              <a:r>
                <a:rPr lang="en-US" sz="1600" dirty="0">
                  <a:solidFill>
                    <a:srgbClr val="000000"/>
                  </a:solidFill>
                  <a:latin typeface="Arial" charset="0"/>
                  <a:ea typeface="+mn-ea"/>
                </a:rPr>
                <a:t>(2 sizes)</a:t>
              </a:r>
            </a:p>
          </p:txBody>
        </p:sp>
        <p:cxnSp>
          <p:nvCxnSpPr>
            <p:cNvPr id="11" name="Straight Arrow Connector 20"/>
            <p:cNvCxnSpPr>
              <a:cxnSpLocks noChangeShapeType="1"/>
              <a:stCxn id="10" idx="3"/>
            </p:cNvCxnSpPr>
            <p:nvPr/>
          </p:nvCxnSpPr>
          <p:spPr bwMode="auto">
            <a:xfrm flipV="1">
              <a:off x="2635250" y="1371600"/>
              <a:ext cx="412750" cy="187325"/>
            </a:xfrm>
            <a:prstGeom prst="straightConnector1">
              <a:avLst/>
            </a:prstGeom>
            <a:noFill/>
            <a:ln w="15875" algn="ctr">
              <a:solidFill>
                <a:schemeClr val="tx1"/>
              </a:solidFill>
              <a:round/>
              <a:headEnd/>
              <a:tailEnd type="arrow" w="med" len="med"/>
            </a:ln>
          </p:spPr>
        </p:cxnSp>
        <p:cxnSp>
          <p:nvCxnSpPr>
            <p:cNvPr id="12" name="Straight Arrow Connector 24"/>
            <p:cNvCxnSpPr>
              <a:cxnSpLocks noChangeShapeType="1"/>
              <a:stCxn id="10" idx="3"/>
            </p:cNvCxnSpPr>
            <p:nvPr/>
          </p:nvCxnSpPr>
          <p:spPr bwMode="auto">
            <a:xfrm>
              <a:off x="2635250" y="1558925"/>
              <a:ext cx="488950" cy="41275"/>
            </a:xfrm>
            <a:prstGeom prst="straightConnector1">
              <a:avLst/>
            </a:prstGeom>
            <a:noFill/>
            <a:ln w="15875" algn="ctr">
              <a:solidFill>
                <a:schemeClr val="tx1"/>
              </a:solidFill>
              <a:round/>
              <a:headEnd/>
              <a:tailEnd type="arrow" w="med" len="med"/>
            </a:ln>
          </p:spPr>
        </p:cxnSp>
        <p:sp>
          <p:nvSpPr>
            <p:cNvPr id="13" name="TextBox 34"/>
            <p:cNvSpPr txBox="1">
              <a:spLocks noChangeArrowheads="1"/>
            </p:cNvSpPr>
            <p:nvPr/>
          </p:nvSpPr>
          <p:spPr bwMode="auto">
            <a:xfrm>
              <a:off x="1524000" y="3657600"/>
              <a:ext cx="1085850" cy="830263"/>
            </a:xfrm>
            <a:prstGeom prst="rect">
              <a:avLst/>
            </a:prstGeom>
            <a:noFill/>
            <a:ln w="9525">
              <a:noFill/>
              <a:miter lim="800000"/>
              <a:headEnd/>
              <a:tailEnd/>
            </a:ln>
          </p:spPr>
          <p:txBody>
            <a:bodyPr wrap="none">
              <a:spAutoFit/>
            </a:bodyPr>
            <a:lstStyle/>
            <a:p>
              <a:pPr eaLnBrk="1" hangingPunct="1"/>
              <a:r>
                <a:rPr lang="en-US" sz="1600" dirty="0" err="1">
                  <a:solidFill>
                    <a:srgbClr val="000000"/>
                  </a:solidFill>
                  <a:latin typeface="Arial" charset="0"/>
                  <a:ea typeface="+mn-ea"/>
                </a:rPr>
                <a:t>nano</a:t>
              </a:r>
              <a:r>
                <a:rPr lang="en-US" sz="1600" dirty="0">
                  <a:solidFill>
                    <a:srgbClr val="000000"/>
                  </a:solidFill>
                  <a:latin typeface="Arial" charset="0"/>
                  <a:ea typeface="+mn-ea"/>
                </a:rPr>
                <a:t>-D</a:t>
              </a:r>
            </a:p>
            <a:p>
              <a:pPr eaLnBrk="1" hangingPunct="1"/>
              <a:r>
                <a:rPr lang="en-US" sz="1600" dirty="0">
                  <a:solidFill>
                    <a:srgbClr val="000000"/>
                  </a:solidFill>
                  <a:latin typeface="Arial" charset="0"/>
                  <a:ea typeface="+mn-ea"/>
                </a:rPr>
                <a:t>connector</a:t>
              </a:r>
            </a:p>
            <a:p>
              <a:pPr eaLnBrk="1" hangingPunct="1"/>
              <a:r>
                <a:rPr lang="en-US" sz="1600" dirty="0">
                  <a:solidFill>
                    <a:srgbClr val="000000"/>
                  </a:solidFill>
                  <a:latin typeface="Arial" charset="0"/>
                  <a:ea typeface="+mn-ea"/>
                </a:rPr>
                <a:t>x3</a:t>
              </a:r>
            </a:p>
          </p:txBody>
        </p:sp>
        <p:cxnSp>
          <p:nvCxnSpPr>
            <p:cNvPr id="14" name="Straight Arrow Connector 35"/>
            <p:cNvCxnSpPr>
              <a:cxnSpLocks noChangeShapeType="1"/>
              <a:stCxn id="13" idx="3"/>
            </p:cNvCxnSpPr>
            <p:nvPr/>
          </p:nvCxnSpPr>
          <p:spPr bwMode="auto">
            <a:xfrm>
              <a:off x="2609850" y="4073525"/>
              <a:ext cx="361950" cy="346075"/>
            </a:xfrm>
            <a:prstGeom prst="straightConnector1">
              <a:avLst/>
            </a:prstGeom>
            <a:noFill/>
            <a:ln w="15875" algn="ctr">
              <a:solidFill>
                <a:schemeClr val="tx1"/>
              </a:solidFill>
              <a:round/>
              <a:headEnd/>
              <a:tailEnd type="arrow" w="med" len="med"/>
            </a:ln>
          </p:spPr>
        </p:cxnSp>
      </p:gr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Connector mating detail</a:t>
            </a:r>
            <a:endParaRPr lang="en-US" dirty="0"/>
          </a:p>
        </p:txBody>
      </p:sp>
      <p:pic>
        <p:nvPicPr>
          <p:cNvPr id="10" name="Content Placeholder 3" descr="boards 1 booked detailed.jpg"/>
          <p:cNvPicPr>
            <a:picLocks noGrp="1" noChangeAspect="1"/>
          </p:cNvPicPr>
          <p:nvPr>
            <p:ph idx="1"/>
          </p:nvPr>
        </p:nvPicPr>
        <p:blipFill>
          <a:blip r:embed="rId2" cstate="print"/>
          <a:srcRect/>
          <a:stretch>
            <a:fillRect/>
          </a:stretch>
        </p:blipFill>
        <p:spPr>
          <a:xfrm>
            <a:off x="1066800" y="1143000"/>
            <a:ext cx="6795808" cy="5252839"/>
          </a:xfrm>
        </p:spPr>
      </p:pic>
      <p:grpSp>
        <p:nvGrpSpPr>
          <p:cNvPr id="16" name="Group 15"/>
          <p:cNvGrpSpPr/>
          <p:nvPr/>
        </p:nvGrpSpPr>
        <p:grpSpPr>
          <a:xfrm>
            <a:off x="2209800" y="1371600"/>
            <a:ext cx="1981200" cy="1600200"/>
            <a:chOff x="2743200" y="1219200"/>
            <a:chExt cx="1981200" cy="1600200"/>
          </a:xfrm>
        </p:grpSpPr>
        <p:sp>
          <p:nvSpPr>
            <p:cNvPr id="12" name="TextBox 4"/>
            <p:cNvSpPr txBox="1">
              <a:spLocks noChangeArrowheads="1"/>
            </p:cNvSpPr>
            <p:nvPr/>
          </p:nvSpPr>
          <p:spPr bwMode="auto">
            <a:xfrm>
              <a:off x="2743200" y="1219200"/>
              <a:ext cx="1981200" cy="646113"/>
            </a:xfrm>
            <a:prstGeom prst="rect">
              <a:avLst/>
            </a:prstGeom>
            <a:noFill/>
            <a:ln w="9525">
              <a:noFill/>
              <a:miter lim="800000"/>
              <a:headEnd/>
              <a:tailEnd/>
            </a:ln>
          </p:spPr>
          <p:txBody>
            <a:bodyPr>
              <a:spAutoFit/>
            </a:bodyPr>
            <a:lstStyle/>
            <a:p>
              <a:pPr eaLnBrk="1" hangingPunct="1"/>
              <a:r>
                <a:rPr lang="en-US" sz="1600" dirty="0" err="1">
                  <a:solidFill>
                    <a:srgbClr val="FFFFFF"/>
                  </a:solidFill>
                  <a:latin typeface="Arial" charset="0"/>
                  <a:ea typeface="+mn-ea"/>
                </a:rPr>
                <a:t>Nano</a:t>
              </a:r>
              <a:r>
                <a:rPr lang="en-US" sz="1600" dirty="0">
                  <a:solidFill>
                    <a:srgbClr val="FFFFFF"/>
                  </a:solidFill>
                  <a:latin typeface="Arial" charset="0"/>
                  <a:ea typeface="+mn-ea"/>
                </a:rPr>
                <a:t>-D connector</a:t>
              </a:r>
            </a:p>
            <a:p>
              <a:pPr eaLnBrk="1" hangingPunct="1"/>
              <a:endParaRPr lang="en-US" sz="2000" dirty="0">
                <a:solidFill>
                  <a:srgbClr val="FFFFFF"/>
                </a:solidFill>
                <a:latin typeface="Arial" charset="0"/>
                <a:ea typeface="+mn-ea"/>
              </a:endParaRPr>
            </a:p>
          </p:txBody>
        </p:sp>
        <p:cxnSp>
          <p:nvCxnSpPr>
            <p:cNvPr id="13" name="Straight Arrow Connector 12"/>
            <p:cNvCxnSpPr>
              <a:stCxn id="12" idx="2"/>
            </p:cNvCxnSpPr>
            <p:nvPr/>
          </p:nvCxnSpPr>
          <p:spPr bwMode="auto">
            <a:xfrm rot="5400000">
              <a:off x="3066256" y="2151857"/>
              <a:ext cx="954087" cy="381000"/>
            </a:xfrm>
            <a:prstGeom prst="straightConnector1">
              <a:avLst/>
            </a:prstGeom>
            <a:solidFill>
              <a:schemeClr val="accent1"/>
            </a:solidFill>
            <a:ln w="15875" cap="flat" cmpd="sng" algn="ctr">
              <a:solidFill>
                <a:schemeClr val="accent3"/>
              </a:solidFill>
              <a:prstDash val="solid"/>
              <a:round/>
              <a:headEnd type="none" w="med" len="med"/>
              <a:tailEnd type="arrow"/>
            </a:ln>
            <a:effectLst/>
          </p:spPr>
        </p:cxnSp>
      </p:grpSp>
      <p:grpSp>
        <p:nvGrpSpPr>
          <p:cNvPr id="18" name="Group 17"/>
          <p:cNvGrpSpPr/>
          <p:nvPr/>
        </p:nvGrpSpPr>
        <p:grpSpPr>
          <a:xfrm>
            <a:off x="457200" y="4876800"/>
            <a:ext cx="3048000" cy="584200"/>
            <a:chOff x="457200" y="4876800"/>
            <a:chExt cx="3048000" cy="584200"/>
          </a:xfrm>
        </p:grpSpPr>
        <p:sp>
          <p:nvSpPr>
            <p:cNvPr id="14" name="TextBox 13"/>
            <p:cNvSpPr txBox="1">
              <a:spLocks noChangeArrowheads="1"/>
            </p:cNvSpPr>
            <p:nvPr/>
          </p:nvSpPr>
          <p:spPr bwMode="auto">
            <a:xfrm>
              <a:off x="457200" y="4876800"/>
              <a:ext cx="1997075" cy="584200"/>
            </a:xfrm>
            <a:prstGeom prst="rect">
              <a:avLst/>
            </a:prstGeom>
            <a:solidFill>
              <a:schemeClr val="bg1"/>
            </a:solidFill>
            <a:ln w="9525">
              <a:noFill/>
              <a:miter lim="800000"/>
              <a:headEnd/>
              <a:tailEnd/>
            </a:ln>
          </p:spPr>
          <p:txBody>
            <a:bodyPr wrap="none">
              <a:spAutoFit/>
            </a:bodyPr>
            <a:lstStyle/>
            <a:p>
              <a:pPr eaLnBrk="1" hangingPunct="1"/>
              <a:r>
                <a:rPr lang="en-US" sz="1600" dirty="0">
                  <a:solidFill>
                    <a:srgbClr val="000000"/>
                  </a:solidFill>
                  <a:latin typeface="Arial" charset="0"/>
                  <a:ea typeface="+mn-ea"/>
                </a:rPr>
                <a:t>Creased Kapton</a:t>
              </a:r>
            </a:p>
            <a:p>
              <a:pPr eaLnBrk="1" hangingPunct="1"/>
              <a:r>
                <a:rPr lang="en-US" sz="1600" dirty="0">
                  <a:solidFill>
                    <a:srgbClr val="000000"/>
                  </a:solidFill>
                  <a:latin typeface="Arial" charset="0"/>
                  <a:ea typeface="+mn-ea"/>
                </a:rPr>
                <a:t>conductance barrier</a:t>
              </a:r>
            </a:p>
          </p:txBody>
        </p:sp>
        <p:cxnSp>
          <p:nvCxnSpPr>
            <p:cNvPr id="15" name="Straight Arrow Connector 14"/>
            <p:cNvCxnSpPr>
              <a:stCxn id="14" idx="3"/>
            </p:cNvCxnSpPr>
            <p:nvPr/>
          </p:nvCxnSpPr>
          <p:spPr bwMode="auto">
            <a:xfrm flipV="1">
              <a:off x="2454275" y="4876800"/>
              <a:ext cx="1050925" cy="292100"/>
            </a:xfrm>
            <a:prstGeom prst="straightConnector1">
              <a:avLst/>
            </a:prstGeom>
            <a:solidFill>
              <a:schemeClr val="accent1"/>
            </a:solidFill>
            <a:ln w="15875" cap="flat" cmpd="sng" algn="ctr">
              <a:solidFill>
                <a:schemeClr val="accent3"/>
              </a:solidFill>
              <a:prstDash val="solid"/>
              <a:round/>
              <a:headEnd type="none" w="med" len="med"/>
              <a:tailEnd type="oval"/>
            </a:ln>
            <a:effectLst/>
          </p:spPr>
        </p:cxnSp>
      </p:gr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 </a:t>
            </a:r>
            <a:r>
              <a:rPr lang="en-US" dirty="0" err="1" smtClean="0"/>
              <a:t>heatsinks</a:t>
            </a:r>
            <a:endParaRPr lang="en-US" dirty="0"/>
          </a:p>
        </p:txBody>
      </p:sp>
      <p:sp>
        <p:nvSpPr>
          <p:cNvPr id="6" name="Content Placeholder 5"/>
          <p:cNvSpPr>
            <a:spLocks noGrp="1"/>
          </p:cNvSpPr>
          <p:nvPr>
            <p:ph sz="half" idx="2"/>
          </p:nvPr>
        </p:nvSpPr>
        <p:spPr/>
        <p:txBody>
          <a:bodyPr/>
          <a:lstStyle/>
          <a:p>
            <a:endParaRPr lang="en-US" dirty="0"/>
          </a:p>
        </p:txBody>
      </p:sp>
      <p:sp>
        <p:nvSpPr>
          <p:cNvPr id="8" name="Content Placeholder 7"/>
          <p:cNvSpPr>
            <a:spLocks noGrp="1"/>
          </p:cNvSpPr>
          <p:nvPr>
            <p:ph sz="quarter" idx="4"/>
          </p:nvPr>
        </p:nvSpPr>
        <p:spPr/>
        <p:txBody>
          <a:bodyPr/>
          <a:lstStyle/>
          <a:p>
            <a:endParaRPr lang="en-US" dirty="0"/>
          </a:p>
        </p:txBody>
      </p:sp>
      <p:sp>
        <p:nvSpPr>
          <p:cNvPr id="9" name="Text Placeholder 7"/>
          <p:cNvSpPr>
            <a:spLocks noGrp="1"/>
          </p:cNvSpPr>
          <p:nvPr>
            <p:ph type="body" idx="1"/>
          </p:nvPr>
        </p:nvSpPr>
        <p:spPr/>
        <p:txBody>
          <a:bodyPr/>
          <a:lstStyle/>
          <a:p>
            <a:r>
              <a:rPr lang="en-US" dirty="0" smtClean="0"/>
              <a:t>Stand up right-hand board</a:t>
            </a:r>
          </a:p>
        </p:txBody>
      </p:sp>
      <p:sp>
        <p:nvSpPr>
          <p:cNvPr id="10" name="Text Placeholder 8"/>
          <p:cNvSpPr>
            <a:spLocks noGrp="1"/>
          </p:cNvSpPr>
          <p:nvPr>
            <p:ph type="body" sz="quarter" idx="3"/>
          </p:nvPr>
        </p:nvSpPr>
        <p:spPr/>
        <p:txBody>
          <a:bodyPr/>
          <a:lstStyle/>
          <a:p>
            <a:r>
              <a:rPr lang="en-US" dirty="0" smtClean="0"/>
              <a:t>Add heat sinks (4 pieces)</a:t>
            </a:r>
          </a:p>
        </p:txBody>
      </p:sp>
      <p:pic>
        <p:nvPicPr>
          <p:cNvPr id="11" name="Content Placeholder 4" descr="boards 1 assembled.jpg"/>
          <p:cNvPicPr>
            <a:picLocks noChangeAspect="1"/>
          </p:cNvPicPr>
          <p:nvPr/>
        </p:nvPicPr>
        <p:blipFill>
          <a:blip r:embed="rId2" cstate="print"/>
          <a:srcRect/>
          <a:stretch>
            <a:fillRect/>
          </a:stretch>
        </p:blipFill>
        <p:spPr>
          <a:xfrm>
            <a:off x="457200" y="2209800"/>
            <a:ext cx="4040188" cy="3122613"/>
          </a:xfrm>
          <a:prstGeom prst="rect">
            <a:avLst/>
          </a:prstGeom>
        </p:spPr>
      </p:pic>
      <p:sp>
        <p:nvSpPr>
          <p:cNvPr id="12" name="Circular Arrow 11"/>
          <p:cNvSpPr/>
          <p:nvPr/>
        </p:nvSpPr>
        <p:spPr bwMode="auto">
          <a:xfrm rot="15971229" flipV="1">
            <a:off x="846138" y="2827337"/>
            <a:ext cx="2357438" cy="2665413"/>
          </a:xfrm>
          <a:prstGeom prst="circularArrow">
            <a:avLst>
              <a:gd name="adj1" fmla="val 1482"/>
              <a:gd name="adj2" fmla="val 697380"/>
              <a:gd name="adj3" fmla="val 20385614"/>
              <a:gd name="adj4" fmla="val 16211198"/>
              <a:gd name="adj5" fmla="val 2452"/>
            </a:avLst>
          </a:prstGeom>
          <a:solidFill>
            <a:schemeClr val="accent1"/>
          </a:solidFill>
          <a:ln w="9525" cap="flat" cmpd="sng" algn="ctr">
            <a:noFill/>
            <a:prstDash val="solid"/>
            <a:round/>
            <a:headEnd type="none" w="med" len="med"/>
            <a:tailEnd type="none" w="med" len="med"/>
          </a:ln>
          <a:effectLst/>
        </p:spPr>
        <p:txBody>
          <a:bodyPr/>
          <a:lstStyle/>
          <a:p>
            <a:pPr eaLnBrk="1" hangingPunct="1">
              <a:defRPr/>
            </a:pPr>
            <a:endParaRPr lang="en-US" sz="1800">
              <a:solidFill>
                <a:srgbClr val="000000"/>
              </a:solidFill>
              <a:latin typeface="Arial" charset="0"/>
              <a:ea typeface="+mn-ea"/>
            </a:endParaRPr>
          </a:p>
        </p:txBody>
      </p:sp>
      <p:pic>
        <p:nvPicPr>
          <p:cNvPr id="13" name="Content Placeholder 5" descr="heat sinks added.jpg"/>
          <p:cNvPicPr>
            <a:picLocks noChangeAspect="1"/>
          </p:cNvPicPr>
          <p:nvPr/>
        </p:nvPicPr>
        <p:blipFill>
          <a:blip r:embed="rId3" cstate="print"/>
          <a:srcRect/>
          <a:stretch>
            <a:fillRect/>
          </a:stretch>
        </p:blipFill>
        <p:spPr>
          <a:xfrm>
            <a:off x="4648200" y="2209800"/>
            <a:ext cx="4041775" cy="3122613"/>
          </a:xfrm>
          <a:prstGeom prst="rect">
            <a:avLst/>
          </a:prstGeom>
        </p:spPr>
      </p:pic>
      <p:grpSp>
        <p:nvGrpSpPr>
          <p:cNvPr id="14" name="Group 13"/>
          <p:cNvGrpSpPr/>
          <p:nvPr/>
        </p:nvGrpSpPr>
        <p:grpSpPr>
          <a:xfrm>
            <a:off x="5181600" y="2362200"/>
            <a:ext cx="1600200" cy="381000"/>
            <a:chOff x="5181600" y="1828800"/>
            <a:chExt cx="1600200" cy="381000"/>
          </a:xfrm>
        </p:grpSpPr>
        <p:cxnSp>
          <p:nvCxnSpPr>
            <p:cNvPr id="15" name="Straight Arrow Connector 25"/>
            <p:cNvCxnSpPr>
              <a:cxnSpLocks noChangeShapeType="1"/>
            </p:cNvCxnSpPr>
            <p:nvPr/>
          </p:nvCxnSpPr>
          <p:spPr bwMode="auto">
            <a:xfrm>
              <a:off x="5181600" y="1828800"/>
              <a:ext cx="685800" cy="304800"/>
            </a:xfrm>
            <a:prstGeom prst="straightConnector1">
              <a:avLst/>
            </a:prstGeom>
            <a:noFill/>
            <a:ln w="15875" algn="ctr">
              <a:solidFill>
                <a:srgbClr val="000000"/>
              </a:solidFill>
              <a:round/>
              <a:headEnd/>
              <a:tailEnd type="arrow" w="med" len="med"/>
            </a:ln>
          </p:spPr>
        </p:cxnSp>
        <p:cxnSp>
          <p:nvCxnSpPr>
            <p:cNvPr id="16" name="Straight Arrow Connector 27"/>
            <p:cNvCxnSpPr>
              <a:cxnSpLocks noChangeShapeType="1"/>
            </p:cNvCxnSpPr>
            <p:nvPr/>
          </p:nvCxnSpPr>
          <p:spPr bwMode="auto">
            <a:xfrm>
              <a:off x="5181600" y="1828800"/>
              <a:ext cx="762000" cy="381000"/>
            </a:xfrm>
            <a:prstGeom prst="straightConnector1">
              <a:avLst/>
            </a:prstGeom>
            <a:noFill/>
            <a:ln w="15875" algn="ctr">
              <a:solidFill>
                <a:srgbClr val="000000"/>
              </a:solidFill>
              <a:round/>
              <a:headEnd/>
              <a:tailEnd type="arrow" w="med" len="med"/>
            </a:ln>
          </p:spPr>
        </p:cxnSp>
        <p:cxnSp>
          <p:nvCxnSpPr>
            <p:cNvPr id="17" name="Straight Arrow Connector 29"/>
            <p:cNvCxnSpPr>
              <a:cxnSpLocks noChangeShapeType="1"/>
            </p:cNvCxnSpPr>
            <p:nvPr/>
          </p:nvCxnSpPr>
          <p:spPr bwMode="auto">
            <a:xfrm rot="10800000" flipV="1">
              <a:off x="6172200" y="1828800"/>
              <a:ext cx="609600" cy="304800"/>
            </a:xfrm>
            <a:prstGeom prst="straightConnector1">
              <a:avLst/>
            </a:prstGeom>
            <a:noFill/>
            <a:ln w="15875" algn="ctr">
              <a:solidFill>
                <a:srgbClr val="000000"/>
              </a:solidFill>
              <a:round/>
              <a:headEnd/>
              <a:tailEnd type="arrow" w="med" len="med"/>
            </a:ln>
          </p:spPr>
        </p:cxnSp>
        <p:cxnSp>
          <p:nvCxnSpPr>
            <p:cNvPr id="18" name="Straight Arrow Connector 31"/>
            <p:cNvCxnSpPr>
              <a:cxnSpLocks noChangeShapeType="1"/>
            </p:cNvCxnSpPr>
            <p:nvPr/>
          </p:nvCxnSpPr>
          <p:spPr bwMode="auto">
            <a:xfrm rot="10800000" flipV="1">
              <a:off x="6248400" y="1828800"/>
              <a:ext cx="533400" cy="381000"/>
            </a:xfrm>
            <a:prstGeom prst="straightConnector1">
              <a:avLst/>
            </a:prstGeom>
            <a:noFill/>
            <a:ln w="15875" algn="ctr">
              <a:solidFill>
                <a:srgbClr val="000000"/>
              </a:solidFill>
              <a:round/>
              <a:headEnd/>
              <a:tailEnd type="arrow" w="med" len="med"/>
            </a:ln>
          </p:spPr>
        </p:cxnSp>
      </p:gr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Heat sink details</a:t>
            </a:r>
            <a:endParaRPr lang="en-US" dirty="0"/>
          </a:p>
        </p:txBody>
      </p:sp>
      <p:sp>
        <p:nvSpPr>
          <p:cNvPr id="15" name="Content Placeholder 14"/>
          <p:cNvSpPr>
            <a:spLocks noGrp="1"/>
          </p:cNvSpPr>
          <p:nvPr>
            <p:ph sz="half" idx="1"/>
          </p:nvPr>
        </p:nvSpPr>
        <p:spPr>
          <a:xfrm>
            <a:off x="457200" y="2057400"/>
            <a:ext cx="4038600" cy="4068763"/>
          </a:xfrm>
        </p:spPr>
        <p:txBody>
          <a:bodyPr/>
          <a:lstStyle/>
          <a:p>
            <a:endParaRPr lang="en-US" dirty="0"/>
          </a:p>
        </p:txBody>
      </p:sp>
      <p:sp>
        <p:nvSpPr>
          <p:cNvPr id="16" name="Content Placeholder 15"/>
          <p:cNvSpPr>
            <a:spLocks noGrp="1"/>
          </p:cNvSpPr>
          <p:nvPr>
            <p:ph sz="half" idx="2"/>
          </p:nvPr>
        </p:nvSpPr>
        <p:spPr>
          <a:xfrm>
            <a:off x="4648200" y="2057400"/>
            <a:ext cx="4038600" cy="4068763"/>
          </a:xfrm>
        </p:spPr>
        <p:txBody>
          <a:bodyPr/>
          <a:lstStyle/>
          <a:p>
            <a:endParaRPr lang="en-US" dirty="0"/>
          </a:p>
        </p:txBody>
      </p:sp>
      <p:pic>
        <p:nvPicPr>
          <p:cNvPr id="17" name="Content Placeholder 5" descr="heat sink details 1.jpg"/>
          <p:cNvPicPr>
            <a:picLocks noChangeAspect="1"/>
          </p:cNvPicPr>
          <p:nvPr/>
        </p:nvPicPr>
        <p:blipFill>
          <a:blip r:embed="rId2" cstate="print"/>
          <a:srcRect/>
          <a:stretch>
            <a:fillRect/>
          </a:stretch>
        </p:blipFill>
        <p:spPr>
          <a:xfrm>
            <a:off x="410800" y="2057401"/>
            <a:ext cx="4085000" cy="3157538"/>
          </a:xfrm>
          <a:prstGeom prst="rect">
            <a:avLst/>
          </a:prstGeom>
        </p:spPr>
      </p:pic>
      <p:grpSp>
        <p:nvGrpSpPr>
          <p:cNvPr id="18" name="Group 17"/>
          <p:cNvGrpSpPr/>
          <p:nvPr/>
        </p:nvGrpSpPr>
        <p:grpSpPr>
          <a:xfrm>
            <a:off x="292359" y="1270251"/>
            <a:ext cx="4432041" cy="4724149"/>
            <a:chOff x="381000" y="1676400"/>
            <a:chExt cx="4343400" cy="4318000"/>
          </a:xfrm>
        </p:grpSpPr>
        <p:cxnSp>
          <p:nvCxnSpPr>
            <p:cNvPr id="19" name="Straight Arrow Connector 9"/>
            <p:cNvCxnSpPr>
              <a:cxnSpLocks noChangeShapeType="1"/>
              <a:stCxn id="22" idx="0"/>
            </p:cNvCxnSpPr>
            <p:nvPr/>
          </p:nvCxnSpPr>
          <p:spPr bwMode="auto">
            <a:xfrm rot="5400000" flipH="1" flipV="1">
              <a:off x="1752600" y="4419600"/>
              <a:ext cx="1752600" cy="228600"/>
            </a:xfrm>
            <a:prstGeom prst="straightConnector1">
              <a:avLst/>
            </a:prstGeom>
            <a:noFill/>
            <a:ln w="25400" algn="ctr">
              <a:solidFill>
                <a:schemeClr val="tx1"/>
              </a:solidFill>
              <a:round/>
              <a:headEnd/>
              <a:tailEnd type="arrow" w="med" len="med"/>
            </a:ln>
          </p:spPr>
        </p:cxnSp>
        <p:cxnSp>
          <p:nvCxnSpPr>
            <p:cNvPr id="20" name="Straight Arrow Connector 11"/>
            <p:cNvCxnSpPr>
              <a:cxnSpLocks noChangeShapeType="1"/>
              <a:stCxn id="21" idx="2"/>
            </p:cNvCxnSpPr>
            <p:nvPr/>
          </p:nvCxnSpPr>
          <p:spPr bwMode="auto">
            <a:xfrm rot="5400000">
              <a:off x="2705476" y="2272988"/>
              <a:ext cx="1255025" cy="801624"/>
            </a:xfrm>
            <a:prstGeom prst="straightConnector1">
              <a:avLst/>
            </a:prstGeom>
            <a:noFill/>
            <a:ln w="25400" algn="ctr">
              <a:solidFill>
                <a:srgbClr val="000000"/>
              </a:solidFill>
              <a:round/>
              <a:headEnd/>
              <a:tailEnd type="arrow" w="med" len="med"/>
            </a:ln>
          </p:spPr>
        </p:cxnSp>
        <p:sp>
          <p:nvSpPr>
            <p:cNvPr id="21" name="TextBox 14"/>
            <p:cNvSpPr txBox="1">
              <a:spLocks noChangeArrowheads="1"/>
            </p:cNvSpPr>
            <p:nvPr/>
          </p:nvSpPr>
          <p:spPr bwMode="auto">
            <a:xfrm>
              <a:off x="2743200" y="1676400"/>
              <a:ext cx="1981200" cy="369888"/>
            </a:xfrm>
            <a:prstGeom prst="rect">
              <a:avLst/>
            </a:prstGeom>
            <a:noFill/>
            <a:ln w="9525">
              <a:noFill/>
              <a:miter lim="800000"/>
              <a:headEnd/>
              <a:tailEnd/>
            </a:ln>
          </p:spPr>
          <p:txBody>
            <a:bodyPr>
              <a:spAutoFit/>
            </a:bodyPr>
            <a:lstStyle/>
            <a:p>
              <a:pPr algn="ctr" eaLnBrk="1" hangingPunct="1"/>
              <a:r>
                <a:rPr lang="en-US" sz="1800" dirty="0">
                  <a:solidFill>
                    <a:srgbClr val="000000"/>
                  </a:solidFill>
                  <a:latin typeface="Arial" charset="0"/>
                  <a:ea typeface="+mn-ea"/>
                </a:rPr>
                <a:t>soldered joint</a:t>
              </a:r>
            </a:p>
          </p:txBody>
        </p:sp>
        <p:sp>
          <p:nvSpPr>
            <p:cNvPr id="22" name="TextBox 15"/>
            <p:cNvSpPr txBox="1">
              <a:spLocks noChangeArrowheads="1"/>
            </p:cNvSpPr>
            <p:nvPr/>
          </p:nvSpPr>
          <p:spPr bwMode="auto">
            <a:xfrm>
              <a:off x="381000" y="5410200"/>
              <a:ext cx="4267200" cy="584200"/>
            </a:xfrm>
            <a:prstGeom prst="rect">
              <a:avLst/>
            </a:prstGeom>
            <a:noFill/>
            <a:ln w="9525">
              <a:noFill/>
              <a:miter lim="800000"/>
              <a:headEnd/>
              <a:tailEnd/>
            </a:ln>
          </p:spPr>
          <p:txBody>
            <a:bodyPr>
              <a:spAutoFit/>
            </a:bodyPr>
            <a:lstStyle/>
            <a:p>
              <a:pPr algn="ctr" eaLnBrk="1" hangingPunct="1"/>
              <a:r>
                <a:rPr lang="en-US" sz="1800">
                  <a:solidFill>
                    <a:srgbClr val="000000"/>
                  </a:solidFill>
                  <a:latin typeface="Arial" charset="0"/>
                  <a:ea typeface="+mn-ea"/>
                </a:rPr>
                <a:t>Flexible Leaf assy (custom fabrication )</a:t>
              </a:r>
            </a:p>
            <a:p>
              <a:pPr algn="ctr" eaLnBrk="1" hangingPunct="1"/>
              <a:r>
                <a:rPr lang="en-US" sz="1400">
                  <a:solidFill>
                    <a:srgbClr val="000000"/>
                  </a:solidFill>
                  <a:latin typeface="Arial" charset="0"/>
                  <a:ea typeface="+mn-ea"/>
                </a:rPr>
                <a:t>(12 leaves, 0.127 mm [.005 in] thk each)</a:t>
              </a:r>
            </a:p>
          </p:txBody>
        </p:sp>
      </p:grpSp>
      <p:pic>
        <p:nvPicPr>
          <p:cNvPr id="24" name="Content Placeholder 6" descr="heat sink details 2.jpg"/>
          <p:cNvPicPr>
            <a:picLocks noChangeAspect="1"/>
          </p:cNvPicPr>
          <p:nvPr/>
        </p:nvPicPr>
        <p:blipFill>
          <a:blip r:embed="rId3" cstate="print"/>
          <a:srcRect/>
          <a:stretch>
            <a:fillRect/>
          </a:stretch>
        </p:blipFill>
        <p:spPr>
          <a:xfrm>
            <a:off x="4648200" y="2057401"/>
            <a:ext cx="4085000" cy="3157538"/>
          </a:xfrm>
          <a:prstGeom prst="rect">
            <a:avLst/>
          </a:prstGeom>
        </p:spPr>
      </p:pic>
      <p:grpSp>
        <p:nvGrpSpPr>
          <p:cNvPr id="25" name="Group 24"/>
          <p:cNvGrpSpPr/>
          <p:nvPr/>
        </p:nvGrpSpPr>
        <p:grpSpPr>
          <a:xfrm>
            <a:off x="6248400" y="1490049"/>
            <a:ext cx="1420197" cy="2091352"/>
            <a:chOff x="6248400" y="1676400"/>
            <a:chExt cx="1338263" cy="1911552"/>
          </a:xfrm>
        </p:grpSpPr>
        <p:cxnSp>
          <p:nvCxnSpPr>
            <p:cNvPr id="26" name="Straight Arrow Connector 5"/>
            <p:cNvCxnSpPr>
              <a:cxnSpLocks noChangeShapeType="1"/>
              <a:stCxn id="27" idx="2"/>
            </p:cNvCxnSpPr>
            <p:nvPr/>
          </p:nvCxnSpPr>
          <p:spPr bwMode="auto">
            <a:xfrm rot="5400000">
              <a:off x="5955742" y="2626162"/>
              <a:ext cx="1541665" cy="381916"/>
            </a:xfrm>
            <a:prstGeom prst="straightConnector1">
              <a:avLst/>
            </a:prstGeom>
            <a:noFill/>
            <a:ln w="25400" algn="ctr">
              <a:solidFill>
                <a:schemeClr val="tx1"/>
              </a:solidFill>
              <a:round/>
              <a:headEnd/>
              <a:tailEnd type="arrow" w="med" len="med"/>
            </a:ln>
          </p:spPr>
        </p:cxnSp>
        <p:sp>
          <p:nvSpPr>
            <p:cNvPr id="27" name="TextBox 7"/>
            <p:cNvSpPr txBox="1">
              <a:spLocks noChangeArrowheads="1"/>
            </p:cNvSpPr>
            <p:nvPr/>
          </p:nvSpPr>
          <p:spPr bwMode="auto">
            <a:xfrm>
              <a:off x="6248400" y="1676400"/>
              <a:ext cx="1338263" cy="369888"/>
            </a:xfrm>
            <a:prstGeom prst="rect">
              <a:avLst/>
            </a:prstGeom>
            <a:noFill/>
            <a:ln w="9525">
              <a:noFill/>
              <a:miter lim="800000"/>
              <a:headEnd/>
              <a:tailEnd/>
            </a:ln>
          </p:spPr>
          <p:txBody>
            <a:bodyPr wrap="none">
              <a:spAutoFit/>
            </a:bodyPr>
            <a:lstStyle/>
            <a:p>
              <a:pPr eaLnBrk="1" hangingPunct="1"/>
              <a:r>
                <a:rPr lang="en-US" sz="1800" dirty="0">
                  <a:solidFill>
                    <a:srgbClr val="000000"/>
                  </a:solidFill>
                  <a:latin typeface="Arial" charset="0"/>
                  <a:ea typeface="+mn-ea"/>
                </a:rPr>
                <a:t>Hanger Pin</a:t>
              </a:r>
            </a:p>
          </p:txBody>
        </p:sp>
      </p:gr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Continue board installations...</a:t>
            </a:r>
            <a:endParaRPr lang="en-US" dirty="0"/>
          </a:p>
        </p:txBody>
      </p:sp>
      <p:pic>
        <p:nvPicPr>
          <p:cNvPr id="6" name="Content Placeholder 4" descr="boards 3a.jpg"/>
          <p:cNvPicPr>
            <a:picLocks noChangeAspect="1"/>
          </p:cNvPicPr>
          <p:nvPr/>
        </p:nvPicPr>
        <p:blipFill>
          <a:blip r:embed="rId2" cstate="print"/>
          <a:srcRect l="4082"/>
          <a:stretch>
            <a:fillRect/>
          </a:stretch>
        </p:blipFill>
        <p:spPr>
          <a:xfrm>
            <a:off x="152400" y="1219200"/>
            <a:ext cx="3581400" cy="2884488"/>
          </a:xfrm>
          <a:prstGeom prst="rect">
            <a:avLst/>
          </a:prstGeom>
        </p:spPr>
      </p:pic>
      <p:pic>
        <p:nvPicPr>
          <p:cNvPr id="7" name="Content Placeholder 5" descr="boards 3b.jpg"/>
          <p:cNvPicPr>
            <a:picLocks noChangeAspect="1"/>
          </p:cNvPicPr>
          <p:nvPr/>
        </p:nvPicPr>
        <p:blipFill>
          <a:blip r:embed="rId3" cstate="print"/>
          <a:srcRect l="4082"/>
          <a:stretch>
            <a:fillRect/>
          </a:stretch>
        </p:blipFill>
        <p:spPr>
          <a:xfrm>
            <a:off x="5257800" y="1219200"/>
            <a:ext cx="3581400" cy="2884488"/>
          </a:xfrm>
          <a:prstGeom prst="rect">
            <a:avLst/>
          </a:prstGeom>
        </p:spPr>
      </p:pic>
      <p:pic>
        <p:nvPicPr>
          <p:cNvPr id="8" name="Picture 6" descr="boards 3c.jpg"/>
          <p:cNvPicPr>
            <a:picLocks noChangeAspect="1"/>
          </p:cNvPicPr>
          <p:nvPr/>
        </p:nvPicPr>
        <p:blipFill>
          <a:blip r:embed="rId4" cstate="print"/>
          <a:srcRect l="3571" r="17857"/>
          <a:stretch>
            <a:fillRect/>
          </a:stretch>
        </p:blipFill>
        <p:spPr bwMode="auto">
          <a:xfrm>
            <a:off x="2209800" y="3560763"/>
            <a:ext cx="3352800" cy="3297237"/>
          </a:xfrm>
          <a:prstGeom prst="rect">
            <a:avLst/>
          </a:prstGeom>
          <a:noFill/>
          <a:ln w="9525">
            <a:noFill/>
            <a:miter lim="800000"/>
            <a:headEnd/>
            <a:tailEnd/>
          </a:ln>
        </p:spPr>
      </p:pic>
      <p:sp>
        <p:nvSpPr>
          <p:cNvPr id="9" name="TextBox 8"/>
          <p:cNvSpPr txBox="1"/>
          <p:nvPr/>
        </p:nvSpPr>
        <p:spPr>
          <a:xfrm>
            <a:off x="3352800" y="1219200"/>
            <a:ext cx="385763" cy="523875"/>
          </a:xfrm>
          <a:prstGeom prst="rect">
            <a:avLst/>
          </a:prstGeom>
          <a:solidFill>
            <a:schemeClr val="tx1">
              <a:lumMod val="75000"/>
              <a:lumOff val="25000"/>
            </a:schemeClr>
          </a:solidFill>
        </p:spPr>
        <p:txBody>
          <a:bodyPr wrap="none">
            <a:spAutoFit/>
          </a:bodyPr>
          <a:lstStyle/>
          <a:p>
            <a:pPr eaLnBrk="1" hangingPunct="1">
              <a:defRPr/>
            </a:pPr>
            <a:r>
              <a:rPr lang="en-US" sz="1800" dirty="0">
                <a:solidFill>
                  <a:srgbClr val="FFFFFF"/>
                </a:solidFill>
                <a:latin typeface="Arial" charset="0"/>
                <a:ea typeface="+mn-ea"/>
              </a:rPr>
              <a:t>a</a:t>
            </a:r>
          </a:p>
        </p:txBody>
      </p:sp>
      <p:sp>
        <p:nvSpPr>
          <p:cNvPr id="10" name="TextBox 9"/>
          <p:cNvSpPr txBox="1"/>
          <p:nvPr/>
        </p:nvSpPr>
        <p:spPr>
          <a:xfrm>
            <a:off x="8458200" y="1219200"/>
            <a:ext cx="385763" cy="523875"/>
          </a:xfrm>
          <a:prstGeom prst="rect">
            <a:avLst/>
          </a:prstGeom>
          <a:solidFill>
            <a:schemeClr val="tx1">
              <a:lumMod val="75000"/>
              <a:lumOff val="25000"/>
            </a:schemeClr>
          </a:solidFill>
        </p:spPr>
        <p:txBody>
          <a:bodyPr wrap="none">
            <a:spAutoFit/>
          </a:bodyPr>
          <a:lstStyle/>
          <a:p>
            <a:pPr eaLnBrk="1" hangingPunct="1">
              <a:defRPr/>
            </a:pPr>
            <a:r>
              <a:rPr lang="en-US" sz="1800" dirty="0">
                <a:solidFill>
                  <a:srgbClr val="FFFFFF"/>
                </a:solidFill>
                <a:latin typeface="Arial" charset="0"/>
                <a:ea typeface="+mn-ea"/>
              </a:rPr>
              <a:t>b</a:t>
            </a:r>
          </a:p>
        </p:txBody>
      </p:sp>
      <p:sp>
        <p:nvSpPr>
          <p:cNvPr id="11" name="TextBox 10"/>
          <p:cNvSpPr txBox="1"/>
          <p:nvPr/>
        </p:nvSpPr>
        <p:spPr>
          <a:xfrm>
            <a:off x="5181600" y="3581400"/>
            <a:ext cx="363538" cy="523875"/>
          </a:xfrm>
          <a:prstGeom prst="rect">
            <a:avLst/>
          </a:prstGeom>
          <a:solidFill>
            <a:schemeClr val="tx1">
              <a:lumMod val="75000"/>
              <a:lumOff val="25000"/>
            </a:schemeClr>
          </a:solidFill>
        </p:spPr>
        <p:txBody>
          <a:bodyPr wrap="none">
            <a:spAutoFit/>
          </a:bodyPr>
          <a:lstStyle/>
          <a:p>
            <a:pPr eaLnBrk="1" hangingPunct="1">
              <a:defRPr/>
            </a:pPr>
            <a:r>
              <a:rPr lang="en-US" sz="1800" dirty="0">
                <a:solidFill>
                  <a:srgbClr val="FFFFFF"/>
                </a:solidFill>
                <a:latin typeface="Arial" charset="0"/>
                <a:ea typeface="+mn-ea"/>
              </a:rPr>
              <a:t>c</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Install Tower Side 3 “Y+” </a:t>
            </a:r>
            <a:r>
              <a:rPr lang="en-US" sz="2000" dirty="0" smtClean="0"/>
              <a:t>(thermal path)</a:t>
            </a:r>
            <a:endParaRPr lang="en-US" sz="2800" dirty="0"/>
          </a:p>
        </p:txBody>
      </p:sp>
      <p:pic>
        <p:nvPicPr>
          <p:cNvPr id="8" name="Picture 6" descr="tower side 3 y+.jpg"/>
          <p:cNvPicPr>
            <a:picLocks noChangeAspect="1"/>
          </p:cNvPicPr>
          <p:nvPr/>
        </p:nvPicPr>
        <p:blipFill>
          <a:blip r:embed="rId2" cstate="print"/>
          <a:srcRect l="16707" r="9558"/>
          <a:stretch>
            <a:fillRect/>
          </a:stretch>
        </p:blipFill>
        <p:spPr bwMode="auto">
          <a:xfrm>
            <a:off x="457200" y="1143000"/>
            <a:ext cx="5029200" cy="5270500"/>
          </a:xfrm>
          <a:prstGeom prst="rect">
            <a:avLst/>
          </a:prstGeom>
          <a:noFill/>
          <a:ln w="9525">
            <a:noFill/>
            <a:miter lim="800000"/>
            <a:headEnd/>
            <a:tailEnd/>
          </a:ln>
        </p:spPr>
      </p:pic>
      <p:cxnSp>
        <p:nvCxnSpPr>
          <p:cNvPr id="9" name="Straight Arrow Connector 5"/>
          <p:cNvCxnSpPr>
            <a:cxnSpLocks noChangeShapeType="1"/>
            <a:stCxn id="10" idx="1"/>
          </p:cNvCxnSpPr>
          <p:nvPr/>
        </p:nvCxnSpPr>
        <p:spPr bwMode="auto">
          <a:xfrm rot="10800000" flipV="1">
            <a:off x="3505200" y="1555750"/>
            <a:ext cx="914400" cy="577850"/>
          </a:xfrm>
          <a:prstGeom prst="straightConnector1">
            <a:avLst/>
          </a:prstGeom>
          <a:noFill/>
          <a:ln w="15875" algn="ctr">
            <a:solidFill>
              <a:schemeClr val="tx1"/>
            </a:solidFill>
            <a:round/>
            <a:headEnd/>
            <a:tailEnd type="arrow" w="med" len="med"/>
          </a:ln>
        </p:spPr>
      </p:cxnSp>
      <p:sp>
        <p:nvSpPr>
          <p:cNvPr id="10" name="TextBox 7"/>
          <p:cNvSpPr txBox="1">
            <a:spLocks noChangeArrowheads="1"/>
          </p:cNvSpPr>
          <p:nvPr/>
        </p:nvSpPr>
        <p:spPr bwMode="auto">
          <a:xfrm>
            <a:off x="4419600" y="1371600"/>
            <a:ext cx="557213" cy="369888"/>
          </a:xfrm>
          <a:prstGeom prst="rect">
            <a:avLst/>
          </a:prstGeom>
          <a:noFill/>
          <a:ln w="9525">
            <a:noFill/>
            <a:miter lim="800000"/>
            <a:headEnd/>
            <a:tailEnd/>
          </a:ln>
        </p:spPr>
        <p:txBody>
          <a:bodyPr wrap="none">
            <a:spAutoFit/>
          </a:bodyPr>
          <a:lstStyle/>
          <a:p>
            <a:pPr eaLnBrk="1" hangingPunct="1"/>
            <a:r>
              <a:rPr lang="en-US" sz="1800">
                <a:solidFill>
                  <a:srgbClr val="000000"/>
                </a:solidFill>
                <a:latin typeface="Arial" charset="0"/>
                <a:ea typeface="+mn-ea"/>
              </a:rPr>
              <a:t>tool</a:t>
            </a:r>
          </a:p>
        </p:txBody>
      </p:sp>
      <p:cxnSp>
        <p:nvCxnSpPr>
          <p:cNvPr id="11" name="Straight Arrow Connector 10"/>
          <p:cNvCxnSpPr>
            <a:cxnSpLocks noChangeShapeType="1"/>
            <a:stCxn id="12" idx="1"/>
          </p:cNvCxnSpPr>
          <p:nvPr/>
        </p:nvCxnSpPr>
        <p:spPr bwMode="auto">
          <a:xfrm rot="10800000">
            <a:off x="2743200" y="3429000"/>
            <a:ext cx="1066800" cy="2774950"/>
          </a:xfrm>
          <a:prstGeom prst="straightConnector1">
            <a:avLst/>
          </a:prstGeom>
          <a:noFill/>
          <a:ln w="15875" algn="ctr">
            <a:solidFill>
              <a:schemeClr val="tx1"/>
            </a:solidFill>
            <a:round/>
            <a:headEnd/>
            <a:tailEnd type="arrow" w="med" len="med"/>
          </a:ln>
        </p:spPr>
      </p:cxnSp>
      <p:sp>
        <p:nvSpPr>
          <p:cNvPr id="12" name="TextBox 11"/>
          <p:cNvSpPr txBox="1">
            <a:spLocks noChangeArrowheads="1"/>
          </p:cNvSpPr>
          <p:nvPr/>
        </p:nvSpPr>
        <p:spPr bwMode="auto">
          <a:xfrm>
            <a:off x="3810000" y="6019800"/>
            <a:ext cx="1517650" cy="369888"/>
          </a:xfrm>
          <a:prstGeom prst="rect">
            <a:avLst/>
          </a:prstGeom>
          <a:noFill/>
          <a:ln w="9525">
            <a:noFill/>
            <a:miter lim="800000"/>
            <a:headEnd/>
            <a:tailEnd/>
          </a:ln>
        </p:spPr>
        <p:txBody>
          <a:bodyPr wrap="none">
            <a:spAutoFit/>
          </a:bodyPr>
          <a:lstStyle/>
          <a:p>
            <a:pPr eaLnBrk="1" hangingPunct="1"/>
            <a:r>
              <a:rPr lang="en-US" sz="1800">
                <a:solidFill>
                  <a:srgbClr val="000000"/>
                </a:solidFill>
                <a:latin typeface="Arial" charset="0"/>
                <a:ea typeface="+mn-ea"/>
              </a:rPr>
              <a:t>Tower Side 3</a:t>
            </a:r>
          </a:p>
        </p:txBody>
      </p:sp>
      <p:sp>
        <p:nvSpPr>
          <p:cNvPr id="13" name="Content Placeholder 4"/>
          <p:cNvSpPr>
            <a:spLocks noGrp="1"/>
          </p:cNvSpPr>
          <p:nvPr>
            <p:ph idx="1"/>
          </p:nvPr>
        </p:nvSpPr>
        <p:spPr>
          <a:xfrm>
            <a:off x="5562600" y="1600200"/>
            <a:ext cx="3124200" cy="4525963"/>
          </a:xfrm>
        </p:spPr>
        <p:txBody>
          <a:bodyPr/>
          <a:lstStyle/>
          <a:p>
            <a:r>
              <a:rPr lang="en-US" sz="2400" dirty="0" smtClean="0"/>
              <a:t>Attach tower side to tool piece</a:t>
            </a:r>
          </a:p>
          <a:p>
            <a:r>
              <a:rPr lang="en-US" sz="2400" dirty="0" smtClean="0"/>
              <a:t>Attach tool to existing tooling</a:t>
            </a:r>
          </a:p>
          <a:p>
            <a:r>
              <a:rPr lang="en-US" sz="2400" dirty="0" smtClean="0"/>
              <a:t>Install hardware (attaches boards and heat sinks to Side 3)</a:t>
            </a:r>
          </a:p>
          <a:p>
            <a:r>
              <a:rPr lang="en-US" sz="2400" dirty="0" smtClean="0"/>
              <a:t>Internal parts are now supported</a:t>
            </a:r>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Picture 4" descr="tower side 4 y-.jpg"/>
          <p:cNvPicPr>
            <a:picLocks noChangeAspect="1"/>
          </p:cNvPicPr>
          <p:nvPr/>
        </p:nvPicPr>
        <p:blipFill>
          <a:blip r:embed="rId2" cstate="print"/>
          <a:srcRect l="26306" r="19440"/>
          <a:stretch>
            <a:fillRect/>
          </a:stretch>
        </p:blipFill>
        <p:spPr bwMode="auto">
          <a:xfrm>
            <a:off x="381000" y="228600"/>
            <a:ext cx="4387850" cy="6248400"/>
          </a:xfrm>
          <a:prstGeom prst="rect">
            <a:avLst/>
          </a:prstGeom>
          <a:noFill/>
          <a:ln w="9525">
            <a:noFill/>
            <a:miter lim="800000"/>
            <a:headEnd/>
            <a:tailEnd/>
          </a:ln>
        </p:spPr>
      </p:pic>
      <p:sp>
        <p:nvSpPr>
          <p:cNvPr id="5" name="TextBox 5"/>
          <p:cNvSpPr txBox="1">
            <a:spLocks noChangeArrowheads="1"/>
          </p:cNvSpPr>
          <p:nvPr/>
        </p:nvSpPr>
        <p:spPr bwMode="auto">
          <a:xfrm>
            <a:off x="4724400" y="5410200"/>
            <a:ext cx="1346200" cy="830263"/>
          </a:xfrm>
          <a:prstGeom prst="rect">
            <a:avLst/>
          </a:prstGeom>
          <a:noFill/>
          <a:ln w="9525">
            <a:noFill/>
            <a:miter lim="800000"/>
            <a:headEnd/>
            <a:tailEnd/>
          </a:ln>
        </p:spPr>
        <p:txBody>
          <a:bodyPr>
            <a:spAutoFit/>
          </a:bodyPr>
          <a:lstStyle/>
          <a:p>
            <a:pPr eaLnBrk="1" hangingPunct="1"/>
            <a:r>
              <a:rPr lang="en-US" sz="1600">
                <a:solidFill>
                  <a:srgbClr val="000000"/>
                </a:solidFill>
                <a:latin typeface="Arial" charset="0"/>
                <a:ea typeface="+mn-ea"/>
              </a:rPr>
              <a:t>conductance</a:t>
            </a:r>
          </a:p>
          <a:p>
            <a:pPr eaLnBrk="1" hangingPunct="1"/>
            <a:r>
              <a:rPr lang="en-US" sz="1600">
                <a:solidFill>
                  <a:srgbClr val="000000"/>
                </a:solidFill>
                <a:latin typeface="Arial" charset="0"/>
                <a:ea typeface="+mn-ea"/>
              </a:rPr>
              <a:t>barrier</a:t>
            </a:r>
          </a:p>
          <a:p>
            <a:pPr eaLnBrk="1" hangingPunct="1"/>
            <a:r>
              <a:rPr lang="en-US" sz="1600">
                <a:solidFill>
                  <a:srgbClr val="000000"/>
                </a:solidFill>
                <a:latin typeface="Arial" charset="0"/>
                <a:ea typeface="+mn-ea"/>
              </a:rPr>
              <a:t>clamp</a:t>
            </a:r>
          </a:p>
        </p:txBody>
      </p:sp>
      <p:cxnSp>
        <p:nvCxnSpPr>
          <p:cNvPr id="6" name="Straight Arrow Connector 7"/>
          <p:cNvCxnSpPr>
            <a:cxnSpLocks noChangeShapeType="1"/>
            <a:stCxn id="5" idx="1"/>
          </p:cNvCxnSpPr>
          <p:nvPr/>
        </p:nvCxnSpPr>
        <p:spPr bwMode="auto">
          <a:xfrm rot="10800000">
            <a:off x="3657600" y="4191000"/>
            <a:ext cx="1066800" cy="1635125"/>
          </a:xfrm>
          <a:prstGeom prst="straightConnector1">
            <a:avLst/>
          </a:prstGeom>
          <a:noFill/>
          <a:ln w="15875" algn="ctr">
            <a:solidFill>
              <a:schemeClr val="tx1"/>
            </a:solidFill>
            <a:round/>
            <a:headEnd/>
            <a:tailEnd type="arrow" w="med" len="med"/>
          </a:ln>
        </p:spPr>
      </p:cxnSp>
      <p:cxnSp>
        <p:nvCxnSpPr>
          <p:cNvPr id="7" name="Straight Arrow Connector 8"/>
          <p:cNvCxnSpPr>
            <a:cxnSpLocks noChangeShapeType="1"/>
            <a:stCxn id="10" idx="2"/>
          </p:cNvCxnSpPr>
          <p:nvPr/>
        </p:nvCxnSpPr>
        <p:spPr bwMode="auto">
          <a:xfrm rot="16200000" flipH="1">
            <a:off x="931863" y="2532063"/>
            <a:ext cx="423862" cy="608012"/>
          </a:xfrm>
          <a:prstGeom prst="straightConnector1">
            <a:avLst/>
          </a:prstGeom>
          <a:noFill/>
          <a:ln w="15875" algn="ctr">
            <a:solidFill>
              <a:schemeClr val="tx1"/>
            </a:solidFill>
            <a:round/>
            <a:headEnd/>
            <a:tailEnd type="arrow" w="med" len="med"/>
          </a:ln>
        </p:spPr>
      </p:cxnSp>
      <p:cxnSp>
        <p:nvCxnSpPr>
          <p:cNvPr id="8" name="Straight Arrow Connector 10"/>
          <p:cNvCxnSpPr>
            <a:cxnSpLocks noChangeShapeType="1"/>
            <a:stCxn id="9" idx="2"/>
          </p:cNvCxnSpPr>
          <p:nvPr/>
        </p:nvCxnSpPr>
        <p:spPr bwMode="auto">
          <a:xfrm rot="16200000" flipH="1">
            <a:off x="450397" y="907600"/>
            <a:ext cx="880646" cy="352154"/>
          </a:xfrm>
          <a:prstGeom prst="straightConnector1">
            <a:avLst/>
          </a:prstGeom>
          <a:noFill/>
          <a:ln w="15875" algn="ctr">
            <a:solidFill>
              <a:schemeClr val="tx1"/>
            </a:solidFill>
            <a:round/>
            <a:headEnd/>
            <a:tailEnd type="arrow" w="med" len="med"/>
          </a:ln>
        </p:spPr>
      </p:cxnSp>
      <p:sp>
        <p:nvSpPr>
          <p:cNvPr id="9" name="TextBox 14"/>
          <p:cNvSpPr txBox="1">
            <a:spLocks noChangeArrowheads="1"/>
          </p:cNvSpPr>
          <p:nvPr/>
        </p:nvSpPr>
        <p:spPr bwMode="auto">
          <a:xfrm>
            <a:off x="457200" y="304800"/>
            <a:ext cx="514885" cy="338554"/>
          </a:xfrm>
          <a:prstGeom prst="rect">
            <a:avLst/>
          </a:prstGeom>
          <a:noFill/>
          <a:ln w="9525">
            <a:noFill/>
            <a:miter lim="800000"/>
            <a:headEnd/>
            <a:tailEnd/>
          </a:ln>
        </p:spPr>
        <p:txBody>
          <a:bodyPr wrap="none">
            <a:spAutoFit/>
          </a:bodyPr>
          <a:lstStyle/>
          <a:p>
            <a:pPr eaLnBrk="1" hangingPunct="1"/>
            <a:r>
              <a:rPr lang="en-US" sz="1600" dirty="0" smtClean="0">
                <a:solidFill>
                  <a:srgbClr val="000000"/>
                </a:solidFill>
                <a:latin typeface="Arial" charset="0"/>
                <a:ea typeface="+mn-ea"/>
              </a:rPr>
              <a:t>tool</a:t>
            </a:r>
            <a:endParaRPr lang="en-US" sz="1600" dirty="0">
              <a:solidFill>
                <a:srgbClr val="000000"/>
              </a:solidFill>
              <a:latin typeface="Arial" charset="0"/>
              <a:ea typeface="+mn-ea"/>
            </a:endParaRPr>
          </a:p>
        </p:txBody>
      </p:sp>
      <p:sp>
        <p:nvSpPr>
          <p:cNvPr id="10" name="TextBox 16"/>
          <p:cNvSpPr txBox="1">
            <a:spLocks noChangeArrowheads="1"/>
          </p:cNvSpPr>
          <p:nvPr/>
        </p:nvSpPr>
        <p:spPr bwMode="auto">
          <a:xfrm>
            <a:off x="457200" y="2286000"/>
            <a:ext cx="765175" cy="338138"/>
          </a:xfrm>
          <a:prstGeom prst="rect">
            <a:avLst/>
          </a:prstGeom>
          <a:noFill/>
          <a:ln w="9525">
            <a:noFill/>
            <a:miter lim="800000"/>
            <a:headEnd/>
            <a:tailEnd/>
          </a:ln>
        </p:spPr>
        <p:txBody>
          <a:bodyPr wrap="none">
            <a:spAutoFit/>
          </a:bodyPr>
          <a:lstStyle/>
          <a:p>
            <a:pPr eaLnBrk="1" hangingPunct="1"/>
            <a:r>
              <a:rPr lang="en-US" sz="1600">
                <a:solidFill>
                  <a:srgbClr val="000000"/>
                </a:solidFill>
                <a:latin typeface="Arial" charset="0"/>
                <a:ea typeface="+mn-ea"/>
              </a:rPr>
              <a:t>Side 4</a:t>
            </a:r>
          </a:p>
        </p:txBody>
      </p:sp>
      <p:sp>
        <p:nvSpPr>
          <p:cNvPr id="11" name="Content Placeholder 2"/>
          <p:cNvSpPr>
            <a:spLocks noGrp="1"/>
          </p:cNvSpPr>
          <p:nvPr>
            <p:ph idx="1"/>
          </p:nvPr>
        </p:nvSpPr>
        <p:spPr>
          <a:xfrm>
            <a:off x="5029200" y="1600200"/>
            <a:ext cx="3657600" cy="3886200"/>
          </a:xfrm>
        </p:spPr>
        <p:txBody>
          <a:bodyPr/>
          <a:lstStyle/>
          <a:p>
            <a:r>
              <a:rPr lang="en-US" sz="2400" dirty="0" smtClean="0"/>
              <a:t>Remove ¼-circle support plate</a:t>
            </a:r>
          </a:p>
          <a:p>
            <a:r>
              <a:rPr lang="en-US" sz="2400" dirty="0" smtClean="0"/>
              <a:t>Replace with tool and Side 4 “Y-” (thermal path)</a:t>
            </a:r>
          </a:p>
          <a:p>
            <a:r>
              <a:rPr lang="en-US" sz="2400" dirty="0" smtClean="0"/>
              <a:t>Install hardware</a:t>
            </a:r>
          </a:p>
          <a:p>
            <a:r>
              <a:rPr lang="en-US" sz="2400" dirty="0" smtClean="0"/>
              <a:t>Install conductance barrier clamps</a:t>
            </a:r>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Sides 1 &amp; 2 </a:t>
            </a:r>
            <a:r>
              <a:rPr lang="en-US" sz="2000" dirty="0" smtClean="0"/>
              <a:t>(mechanical)</a:t>
            </a:r>
            <a:endParaRPr lang="en-US" dirty="0"/>
          </a:p>
        </p:txBody>
      </p:sp>
      <p:pic>
        <p:nvPicPr>
          <p:cNvPr id="4" name="Picture 15" descr="sides1,2.jpg"/>
          <p:cNvPicPr>
            <a:picLocks noChangeAspect="1"/>
          </p:cNvPicPr>
          <p:nvPr/>
        </p:nvPicPr>
        <p:blipFill>
          <a:blip r:embed="rId2" cstate="print"/>
          <a:srcRect l="21667" t="5556" r="28535" b="4443"/>
          <a:stretch>
            <a:fillRect/>
          </a:stretch>
        </p:blipFill>
        <p:spPr bwMode="auto">
          <a:xfrm>
            <a:off x="1143000" y="1371600"/>
            <a:ext cx="3952144" cy="5016500"/>
          </a:xfrm>
          <a:prstGeom prst="rect">
            <a:avLst/>
          </a:prstGeom>
          <a:noFill/>
          <a:ln w="9525">
            <a:noFill/>
            <a:miter lim="800000"/>
            <a:headEnd/>
            <a:tailEnd/>
          </a:ln>
        </p:spPr>
      </p:pic>
      <p:cxnSp>
        <p:nvCxnSpPr>
          <p:cNvPr id="5" name="Straight Arrow Connector 5"/>
          <p:cNvCxnSpPr>
            <a:cxnSpLocks noChangeShapeType="1"/>
            <a:stCxn id="7" idx="3"/>
          </p:cNvCxnSpPr>
          <p:nvPr/>
        </p:nvCxnSpPr>
        <p:spPr bwMode="auto">
          <a:xfrm>
            <a:off x="988060" y="2990166"/>
            <a:ext cx="1069340" cy="1124634"/>
          </a:xfrm>
          <a:prstGeom prst="straightConnector1">
            <a:avLst/>
          </a:prstGeom>
          <a:noFill/>
          <a:ln w="15875" algn="ctr">
            <a:solidFill>
              <a:schemeClr val="tx1"/>
            </a:solidFill>
            <a:round/>
            <a:headEnd/>
            <a:tailEnd type="arrow" w="med" len="med"/>
          </a:ln>
        </p:spPr>
      </p:cxnSp>
      <p:cxnSp>
        <p:nvCxnSpPr>
          <p:cNvPr id="6" name="Straight Arrow Connector 7"/>
          <p:cNvCxnSpPr>
            <a:cxnSpLocks noChangeShapeType="1"/>
            <a:stCxn id="7" idx="3"/>
          </p:cNvCxnSpPr>
          <p:nvPr/>
        </p:nvCxnSpPr>
        <p:spPr bwMode="auto">
          <a:xfrm flipV="1">
            <a:off x="988060" y="2819400"/>
            <a:ext cx="916940" cy="170766"/>
          </a:xfrm>
          <a:prstGeom prst="straightConnector1">
            <a:avLst/>
          </a:prstGeom>
          <a:noFill/>
          <a:ln w="15875" algn="ctr">
            <a:solidFill>
              <a:schemeClr val="tx1"/>
            </a:solidFill>
            <a:round/>
            <a:headEnd/>
            <a:tailEnd type="arrow" w="med" len="med"/>
          </a:ln>
        </p:spPr>
      </p:cxnSp>
      <p:sp>
        <p:nvSpPr>
          <p:cNvPr id="7" name="TextBox 25"/>
          <p:cNvSpPr txBox="1">
            <a:spLocks noChangeArrowheads="1"/>
          </p:cNvSpPr>
          <p:nvPr/>
        </p:nvSpPr>
        <p:spPr bwMode="auto">
          <a:xfrm>
            <a:off x="152400" y="2667000"/>
            <a:ext cx="835660" cy="646331"/>
          </a:xfrm>
          <a:prstGeom prst="rect">
            <a:avLst/>
          </a:prstGeom>
          <a:noFill/>
          <a:ln w="9525">
            <a:noFill/>
            <a:miter lim="800000"/>
            <a:headEnd/>
            <a:tailEnd/>
          </a:ln>
        </p:spPr>
        <p:txBody>
          <a:bodyPr wrap="square">
            <a:spAutoFit/>
          </a:bodyPr>
          <a:lstStyle/>
          <a:p>
            <a:pPr eaLnBrk="1" hangingPunct="1"/>
            <a:r>
              <a:rPr lang="en-US" sz="1800" dirty="0">
                <a:solidFill>
                  <a:srgbClr val="000000"/>
                </a:solidFill>
                <a:latin typeface="Arial" charset="0"/>
                <a:ea typeface="+mn-ea"/>
              </a:rPr>
              <a:t>Dowel</a:t>
            </a:r>
          </a:p>
          <a:p>
            <a:pPr eaLnBrk="1" hangingPunct="1"/>
            <a:r>
              <a:rPr lang="en-US" sz="1800" dirty="0">
                <a:solidFill>
                  <a:srgbClr val="000000"/>
                </a:solidFill>
                <a:latin typeface="Arial" charset="0"/>
                <a:ea typeface="+mn-ea"/>
              </a:rPr>
              <a:t>pins</a:t>
            </a:r>
          </a:p>
        </p:txBody>
      </p:sp>
      <p:sp>
        <p:nvSpPr>
          <p:cNvPr id="12" name="Content Placeholder 14"/>
          <p:cNvSpPr>
            <a:spLocks noGrp="1"/>
          </p:cNvSpPr>
          <p:nvPr>
            <p:ph idx="1"/>
          </p:nvPr>
        </p:nvSpPr>
        <p:spPr>
          <a:xfrm>
            <a:off x="5334000" y="1600200"/>
            <a:ext cx="3352800" cy="4525963"/>
          </a:xfrm>
        </p:spPr>
        <p:txBody>
          <a:bodyPr/>
          <a:lstStyle/>
          <a:p>
            <a:r>
              <a:rPr lang="en-US" sz="2400" dirty="0" smtClean="0"/>
              <a:t>Was pre-machined as matched set with thermal sides, then disassembled</a:t>
            </a:r>
          </a:p>
          <a:p>
            <a:r>
              <a:rPr lang="en-US" sz="2400" dirty="0" smtClean="0"/>
              <a:t>Establishes coplanar thermal transfer surface to cryoplate</a:t>
            </a:r>
          </a:p>
          <a:p>
            <a:r>
              <a:rPr lang="en-US" sz="2400" dirty="0" smtClean="0"/>
              <a:t>Pinned and keyed to impose identical re-assembly</a:t>
            </a:r>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 hold-down arms</a:t>
            </a:r>
            <a:endParaRPr lang="en-US" dirty="0"/>
          </a:p>
        </p:txBody>
      </p:sp>
      <p:sp>
        <p:nvSpPr>
          <p:cNvPr id="3" name="Content Placeholder 2"/>
          <p:cNvSpPr>
            <a:spLocks noGrp="1"/>
          </p:cNvSpPr>
          <p:nvPr>
            <p:ph idx="1"/>
          </p:nvPr>
        </p:nvSpPr>
        <p:spPr/>
        <p:txBody>
          <a:bodyPr/>
          <a:lstStyle/>
          <a:p>
            <a:endParaRPr lang="en-US" dirty="0"/>
          </a:p>
        </p:txBody>
      </p:sp>
      <p:pic>
        <p:nvPicPr>
          <p:cNvPr id="10" name="Picture 3" descr="arms side1.jpg"/>
          <p:cNvPicPr>
            <a:picLocks noChangeAspect="1"/>
          </p:cNvPicPr>
          <p:nvPr/>
        </p:nvPicPr>
        <p:blipFill>
          <a:blip r:embed="rId2" cstate="print"/>
          <a:srcRect l="21667" t="27779" r="45708" b="8888"/>
          <a:stretch>
            <a:fillRect/>
          </a:stretch>
        </p:blipFill>
        <p:spPr bwMode="auto">
          <a:xfrm>
            <a:off x="304800" y="1066800"/>
            <a:ext cx="3505200" cy="5257800"/>
          </a:xfrm>
          <a:prstGeom prst="rect">
            <a:avLst/>
          </a:prstGeom>
          <a:noFill/>
          <a:ln w="9525">
            <a:noFill/>
            <a:miter lim="800000"/>
            <a:headEnd/>
            <a:tailEnd/>
          </a:ln>
        </p:spPr>
      </p:pic>
      <p:pic>
        <p:nvPicPr>
          <p:cNvPr id="11" name="Picture 4" descr="arms side1-1.jpg"/>
          <p:cNvPicPr>
            <a:picLocks noChangeAspect="1"/>
          </p:cNvPicPr>
          <p:nvPr/>
        </p:nvPicPr>
        <p:blipFill>
          <a:blip r:embed="rId3" cstate="print"/>
          <a:srcRect l="32191"/>
          <a:stretch>
            <a:fillRect/>
          </a:stretch>
        </p:blipFill>
        <p:spPr bwMode="auto">
          <a:xfrm>
            <a:off x="4114800" y="1066800"/>
            <a:ext cx="2339975" cy="2667000"/>
          </a:xfrm>
          <a:prstGeom prst="rect">
            <a:avLst/>
          </a:prstGeom>
          <a:noFill/>
          <a:ln w="9525">
            <a:noFill/>
            <a:miter lim="800000"/>
            <a:headEnd/>
            <a:tailEnd/>
          </a:ln>
        </p:spPr>
      </p:pic>
      <p:pic>
        <p:nvPicPr>
          <p:cNvPr id="13" name="Picture 6" descr="raft_hold-down section.jpg"/>
          <p:cNvPicPr>
            <a:picLocks noChangeAspect="1"/>
          </p:cNvPicPr>
          <p:nvPr/>
        </p:nvPicPr>
        <p:blipFill>
          <a:blip r:embed="rId4" cstate="print"/>
          <a:srcRect l="36263" t="11111" r="20366" b="13333"/>
          <a:stretch>
            <a:fillRect/>
          </a:stretch>
        </p:blipFill>
        <p:spPr bwMode="auto">
          <a:xfrm>
            <a:off x="4114800" y="3886200"/>
            <a:ext cx="1981200" cy="2667000"/>
          </a:xfrm>
          <a:prstGeom prst="rect">
            <a:avLst/>
          </a:prstGeom>
          <a:noFill/>
          <a:ln w="9525">
            <a:noFill/>
            <a:miter lim="800000"/>
            <a:headEnd/>
            <a:tailEnd/>
          </a:ln>
        </p:spPr>
      </p:pic>
      <p:sp>
        <p:nvSpPr>
          <p:cNvPr id="14" name="Oval 7"/>
          <p:cNvSpPr>
            <a:spLocks noChangeArrowheads="1"/>
          </p:cNvSpPr>
          <p:nvPr/>
        </p:nvSpPr>
        <p:spPr bwMode="auto">
          <a:xfrm rot="19561846">
            <a:off x="1087438" y="3668713"/>
            <a:ext cx="550862" cy="785812"/>
          </a:xfrm>
          <a:prstGeom prst="ellipse">
            <a:avLst/>
          </a:prstGeom>
          <a:noFill/>
          <a:ln w="34925" algn="ctr">
            <a:solidFill>
              <a:schemeClr val="bg1"/>
            </a:solidFill>
            <a:prstDash val="sysDash"/>
            <a:round/>
            <a:headEnd/>
            <a:tailEnd/>
          </a:ln>
        </p:spPr>
        <p:txBody>
          <a:bodyPr/>
          <a:lstStyle/>
          <a:p>
            <a:pPr eaLnBrk="1" hangingPunct="1"/>
            <a:endParaRPr lang="en-US" sz="1800">
              <a:solidFill>
                <a:srgbClr val="000000"/>
              </a:solidFill>
              <a:latin typeface="Arial" charset="0"/>
              <a:ea typeface="+mn-ea"/>
            </a:endParaRPr>
          </a:p>
        </p:txBody>
      </p:sp>
      <p:cxnSp>
        <p:nvCxnSpPr>
          <p:cNvPr id="15" name="Straight Connector 9"/>
          <p:cNvCxnSpPr>
            <a:cxnSpLocks noChangeShapeType="1"/>
            <a:stCxn id="14" idx="6"/>
          </p:cNvCxnSpPr>
          <p:nvPr/>
        </p:nvCxnSpPr>
        <p:spPr bwMode="auto">
          <a:xfrm flipV="1">
            <a:off x="1591294" y="2971800"/>
            <a:ext cx="2218706" cy="935923"/>
          </a:xfrm>
          <a:prstGeom prst="line">
            <a:avLst/>
          </a:prstGeom>
          <a:noFill/>
          <a:ln w="22225" algn="ctr">
            <a:solidFill>
              <a:schemeClr val="bg1"/>
            </a:solidFill>
            <a:round/>
            <a:headEnd/>
            <a:tailEnd/>
          </a:ln>
        </p:spPr>
      </p:cxnSp>
      <p:cxnSp>
        <p:nvCxnSpPr>
          <p:cNvPr id="16" name="Straight Arrow Connector 21"/>
          <p:cNvCxnSpPr>
            <a:cxnSpLocks noChangeShapeType="1"/>
          </p:cNvCxnSpPr>
          <p:nvPr/>
        </p:nvCxnSpPr>
        <p:spPr bwMode="auto">
          <a:xfrm flipV="1">
            <a:off x="3810000" y="2819400"/>
            <a:ext cx="381000" cy="152400"/>
          </a:xfrm>
          <a:prstGeom prst="straightConnector1">
            <a:avLst/>
          </a:prstGeom>
          <a:noFill/>
          <a:ln w="15875" algn="ctr">
            <a:solidFill>
              <a:schemeClr val="tx1"/>
            </a:solidFill>
            <a:round/>
            <a:headEnd/>
            <a:tailEnd type="arrow" w="med" len="med"/>
          </a:ln>
        </p:spPr>
      </p:cxnSp>
      <p:pic>
        <p:nvPicPr>
          <p:cNvPr id="12" name="Picture 5" descr="set_screw_m4_modfied.jpg"/>
          <p:cNvPicPr>
            <a:picLocks noChangeAspect="1"/>
          </p:cNvPicPr>
          <p:nvPr/>
        </p:nvPicPr>
        <p:blipFill>
          <a:blip r:embed="rId5" cstate="print"/>
          <a:srcRect l="16515" t="25555" r="14798" b="32222"/>
          <a:stretch>
            <a:fillRect/>
          </a:stretch>
        </p:blipFill>
        <p:spPr bwMode="auto">
          <a:xfrm rot="310493">
            <a:off x="6043249" y="4777844"/>
            <a:ext cx="1211023" cy="5746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Complete hold-down </a:t>
            </a:r>
            <a:r>
              <a:rPr lang="en-US" dirty="0" err="1" smtClean="0"/>
              <a:t>assys</a:t>
            </a:r>
            <a:endParaRPr lang="en-US" dirty="0"/>
          </a:p>
        </p:txBody>
      </p:sp>
      <p:sp>
        <p:nvSpPr>
          <p:cNvPr id="3" name="Content Placeholder 2"/>
          <p:cNvSpPr>
            <a:spLocks noGrp="1"/>
          </p:cNvSpPr>
          <p:nvPr>
            <p:ph idx="1"/>
          </p:nvPr>
        </p:nvSpPr>
        <p:spPr>
          <a:xfrm>
            <a:off x="304800" y="1981200"/>
            <a:ext cx="8382000" cy="4144963"/>
          </a:xfrm>
        </p:spPr>
        <p:txBody>
          <a:bodyPr/>
          <a:lstStyle/>
          <a:p>
            <a:endParaRPr lang="en-US" dirty="0"/>
          </a:p>
        </p:txBody>
      </p:sp>
      <p:pic>
        <p:nvPicPr>
          <p:cNvPr id="4" name="Content Placeholder 3" descr="02-hold-down_assy_side1.jpg"/>
          <p:cNvPicPr>
            <a:picLocks noChangeAspect="1"/>
          </p:cNvPicPr>
          <p:nvPr/>
        </p:nvPicPr>
        <p:blipFill>
          <a:blip r:embed="rId2" cstate="print"/>
          <a:srcRect l="39999" t="14195" r="44000" b="25067"/>
          <a:stretch>
            <a:fillRect/>
          </a:stretch>
        </p:blipFill>
        <p:spPr>
          <a:xfrm>
            <a:off x="609600" y="2133600"/>
            <a:ext cx="1066800" cy="3128963"/>
          </a:xfrm>
          <a:prstGeom prst="rect">
            <a:avLst/>
          </a:prstGeom>
        </p:spPr>
      </p:pic>
      <p:pic>
        <p:nvPicPr>
          <p:cNvPr id="5" name="Picture 4" descr="02-hold-down_assy_side2.jpg"/>
          <p:cNvPicPr>
            <a:picLocks noChangeAspect="1"/>
          </p:cNvPicPr>
          <p:nvPr/>
        </p:nvPicPr>
        <p:blipFill>
          <a:blip r:embed="rId3" cstate="print"/>
          <a:srcRect l="41888" t="7692" r="43846" b="16924"/>
          <a:stretch>
            <a:fillRect/>
          </a:stretch>
        </p:blipFill>
        <p:spPr bwMode="auto">
          <a:xfrm>
            <a:off x="5257800" y="1981200"/>
            <a:ext cx="895350" cy="3657600"/>
          </a:xfrm>
          <a:prstGeom prst="rect">
            <a:avLst/>
          </a:prstGeom>
          <a:noFill/>
          <a:ln w="9525">
            <a:noFill/>
            <a:miter lim="800000"/>
            <a:headEnd/>
            <a:tailEnd/>
          </a:ln>
        </p:spPr>
      </p:pic>
      <p:pic>
        <p:nvPicPr>
          <p:cNvPr id="6" name="Picture 5" descr="hold-down1.jpg"/>
          <p:cNvPicPr>
            <a:picLocks noChangeAspect="1"/>
          </p:cNvPicPr>
          <p:nvPr/>
        </p:nvPicPr>
        <p:blipFill>
          <a:blip r:embed="rId4" cstate="print"/>
          <a:srcRect l="29395" t="25555" r="37981" b="7777"/>
          <a:stretch>
            <a:fillRect/>
          </a:stretch>
        </p:blipFill>
        <p:spPr bwMode="auto">
          <a:xfrm>
            <a:off x="1752600" y="1981200"/>
            <a:ext cx="2413000" cy="3810000"/>
          </a:xfrm>
          <a:prstGeom prst="rect">
            <a:avLst/>
          </a:prstGeom>
          <a:noFill/>
          <a:ln w="9525">
            <a:noFill/>
            <a:miter lim="800000"/>
            <a:headEnd/>
            <a:tailEnd/>
          </a:ln>
        </p:spPr>
      </p:pic>
      <p:pic>
        <p:nvPicPr>
          <p:cNvPr id="7" name="Picture 6" descr="hold-down2.jpg"/>
          <p:cNvPicPr>
            <a:picLocks noChangeAspect="1"/>
          </p:cNvPicPr>
          <p:nvPr/>
        </p:nvPicPr>
        <p:blipFill>
          <a:blip r:embed="rId5" cstate="print"/>
          <a:srcRect l="29395" t="21111" r="37981" b="12222"/>
          <a:stretch>
            <a:fillRect/>
          </a:stretch>
        </p:blipFill>
        <p:spPr bwMode="auto">
          <a:xfrm>
            <a:off x="6248400" y="1905000"/>
            <a:ext cx="2413000" cy="3810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304800" y="609600"/>
            <a:ext cx="4343400" cy="1752600"/>
          </a:xfrm>
        </p:spPr>
        <p:txBody>
          <a:bodyPr/>
          <a:lstStyle/>
          <a:p>
            <a:r>
              <a:rPr lang="en-US" dirty="0" smtClean="0"/>
              <a:t>Test stand layout in RTM assembly lab</a:t>
            </a:r>
            <a:endParaRPr lang="en-US" dirty="0"/>
          </a:p>
        </p:txBody>
      </p:sp>
      <p:sp>
        <p:nvSpPr>
          <p:cNvPr id="4" name="Date Placeholder 3"/>
          <p:cNvSpPr>
            <a:spLocks noGrp="1"/>
          </p:cNvSpPr>
          <p:nvPr>
            <p:ph type="dt" sz="half" idx="10"/>
          </p:nvPr>
        </p:nvSpPr>
        <p:spPr/>
        <p:txBody>
          <a:bodyPr/>
          <a:lstStyle/>
          <a:p>
            <a:endParaRPr lang="en-US" smtClean="0"/>
          </a:p>
          <a:p>
            <a:r>
              <a:rPr lang="en-US" smtClean="0"/>
              <a:t>1/01/2008</a:t>
            </a:r>
            <a:endParaRPr lang="en-US"/>
          </a:p>
        </p:txBody>
      </p:sp>
      <p:sp>
        <p:nvSpPr>
          <p:cNvPr id="5" name="Footer Placeholder 4"/>
          <p:cNvSpPr>
            <a:spLocks noGrp="1"/>
          </p:cNvSpPr>
          <p:nvPr>
            <p:ph type="ftr" sz="quarter" idx="11"/>
          </p:nvPr>
        </p:nvSpPr>
        <p:spPr/>
        <p:txBody>
          <a:bodyPr/>
          <a:lstStyle/>
          <a:p>
            <a:endParaRPr lang="en-US" smtClean="0"/>
          </a:p>
          <a:p>
            <a:r>
              <a:rPr lang="en-US" smtClean="0"/>
              <a:t>P.Z. Takacs</a:t>
            </a:r>
            <a:endParaRPr lang="en-US"/>
          </a:p>
        </p:txBody>
      </p:sp>
      <p:sp>
        <p:nvSpPr>
          <p:cNvPr id="6" name="Slide Number Placeholder 5"/>
          <p:cNvSpPr>
            <a:spLocks noGrp="1"/>
          </p:cNvSpPr>
          <p:nvPr>
            <p:ph type="sldNum" sz="quarter" idx="12"/>
          </p:nvPr>
        </p:nvSpPr>
        <p:spPr/>
        <p:txBody>
          <a:bodyPr/>
          <a:lstStyle/>
          <a:p>
            <a:endParaRPr lang="en-US" smtClean="0"/>
          </a:p>
          <a:p>
            <a:fld id="{D467CAFC-69B3-324C-864A-3282117AB42F}" type="slidenum">
              <a:rPr lang="en-US" smtClean="0"/>
              <a:pPr/>
              <a:t>3</a:t>
            </a:fld>
            <a:endParaRPr lang="en-US" sz="1400">
              <a:latin typeface="Times" charset="0"/>
            </a:endParaRPr>
          </a:p>
        </p:txBody>
      </p:sp>
      <p:pic>
        <p:nvPicPr>
          <p:cNvPr id="9" name="Picture 8" descr="All stations and wall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2238" y="457200"/>
            <a:ext cx="3349082" cy="6035710"/>
          </a:xfrm>
          <a:prstGeom prst="rect">
            <a:avLst/>
          </a:prstGeom>
        </p:spPr>
      </p:pic>
    </p:spTree>
    <p:extLst>
      <p:ext uri="{BB962C8B-B14F-4D97-AF65-F5344CB8AC3E}">
        <p14:creationId xmlns:p14="http://schemas.microsoft.com/office/powerpoint/2010/main" val="30813773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and Inspection – </a:t>
            </a:r>
            <a:r>
              <a:rPr lang="en-US" dirty="0" smtClean="0">
                <a:solidFill>
                  <a:srgbClr val="C00000"/>
                </a:solidFill>
              </a:rPr>
              <a:t>incoming sensors</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Flatness of image surface</a:t>
            </a:r>
          </a:p>
          <a:p>
            <a:r>
              <a:rPr lang="en-US" dirty="0" smtClean="0"/>
              <a:t>Height of image surface wrt mount surface</a:t>
            </a:r>
          </a:p>
          <a:p>
            <a:r>
              <a:rPr lang="en-US" dirty="0" smtClean="0"/>
              <a:t>Alignment pin diameters and location</a:t>
            </a:r>
          </a:p>
          <a:p>
            <a:pPr lvl="1"/>
            <a:r>
              <a:rPr lang="en-US" dirty="0" smtClean="0"/>
              <a:t>Dia 4.000 mm ±0.005</a:t>
            </a:r>
          </a:p>
          <a:p>
            <a:pPr lvl="1"/>
            <a:r>
              <a:rPr lang="en-US" dirty="0" smtClean="0"/>
              <a:t>Pin position held relative to silicon by mfgr</a:t>
            </a:r>
          </a:p>
          <a:p>
            <a:pPr lvl="1"/>
            <a:r>
              <a:rPr lang="en-US" dirty="0" smtClean="0"/>
              <a:t>pins prohibit neighbor collisions, during and after CCD installation on raft</a:t>
            </a:r>
          </a:p>
          <a:p>
            <a:r>
              <a:rPr lang="en-US" dirty="0" smtClean="0"/>
              <a:t>Functional check in dewar (for first units)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3" descr="e2vsensor_pkg.jpg"/>
          <p:cNvPicPr>
            <a:picLocks noGrp="1" noChangeAspect="1"/>
          </p:cNvPicPr>
          <p:nvPr>
            <p:ph idx="1"/>
          </p:nvPr>
        </p:nvPicPr>
        <p:blipFill>
          <a:blip r:embed="rId2" cstate="print"/>
          <a:srcRect l="33826" t="13469" r="24543" b="22553"/>
          <a:stretch>
            <a:fillRect/>
          </a:stretch>
        </p:blipFill>
        <p:spPr>
          <a:xfrm>
            <a:off x="3276600" y="2667000"/>
            <a:ext cx="2438400" cy="2895600"/>
          </a:xfrm>
        </p:spPr>
      </p:pic>
      <p:sp>
        <p:nvSpPr>
          <p:cNvPr id="2" name="Title 1"/>
          <p:cNvSpPr>
            <a:spLocks noGrp="1"/>
          </p:cNvSpPr>
          <p:nvPr>
            <p:ph type="title"/>
          </p:nvPr>
        </p:nvSpPr>
        <p:spPr/>
        <p:txBody>
          <a:bodyPr/>
          <a:lstStyle/>
          <a:p>
            <a:r>
              <a:rPr lang="en-US" dirty="0" smtClean="0"/>
              <a:t>CCD Image Sensor (one mfg option)</a:t>
            </a:r>
            <a:endParaRPr lang="en-US" dirty="0"/>
          </a:p>
        </p:txBody>
      </p:sp>
      <p:grpSp>
        <p:nvGrpSpPr>
          <p:cNvPr id="71" name="Group 70"/>
          <p:cNvGrpSpPr/>
          <p:nvPr/>
        </p:nvGrpSpPr>
        <p:grpSpPr>
          <a:xfrm>
            <a:off x="4572000" y="4724400"/>
            <a:ext cx="3470570" cy="830997"/>
            <a:chOff x="4572000" y="4724400"/>
            <a:chExt cx="3470570" cy="830997"/>
          </a:xfrm>
        </p:grpSpPr>
        <p:cxnSp>
          <p:nvCxnSpPr>
            <p:cNvPr id="23" name="Straight Arrow Connector 52"/>
            <p:cNvCxnSpPr>
              <a:cxnSpLocks noChangeShapeType="1"/>
              <a:stCxn id="24" idx="1"/>
            </p:cNvCxnSpPr>
            <p:nvPr/>
          </p:nvCxnSpPr>
          <p:spPr bwMode="auto">
            <a:xfrm rot="10800000">
              <a:off x="4572000" y="4800601"/>
              <a:ext cx="1752600" cy="339299"/>
            </a:xfrm>
            <a:prstGeom prst="straightConnector1">
              <a:avLst/>
            </a:prstGeom>
            <a:noFill/>
            <a:ln w="15875" algn="ctr">
              <a:solidFill>
                <a:srgbClr val="00B0F0"/>
              </a:solidFill>
              <a:round/>
              <a:headEnd/>
              <a:tailEnd type="arrow" w="med" len="med"/>
            </a:ln>
          </p:spPr>
        </p:cxnSp>
        <p:sp>
          <p:nvSpPr>
            <p:cNvPr id="24" name="TextBox 50"/>
            <p:cNvSpPr txBox="1">
              <a:spLocks noChangeArrowheads="1"/>
            </p:cNvSpPr>
            <p:nvPr/>
          </p:nvSpPr>
          <p:spPr bwMode="auto">
            <a:xfrm>
              <a:off x="6324600" y="4724400"/>
              <a:ext cx="1717970" cy="830997"/>
            </a:xfrm>
            <a:prstGeom prst="rect">
              <a:avLst/>
            </a:prstGeom>
            <a:noFill/>
            <a:ln w="9525">
              <a:solidFill>
                <a:srgbClr val="00B0F0"/>
              </a:solidFill>
              <a:miter lim="800000"/>
              <a:headEnd/>
              <a:tailEnd/>
            </a:ln>
          </p:spPr>
          <p:txBody>
            <a:bodyPr wrap="none">
              <a:spAutoFit/>
            </a:bodyPr>
            <a:lstStyle/>
            <a:p>
              <a:pPr algn="ctr" eaLnBrk="1" hangingPunct="1"/>
              <a:r>
                <a:rPr lang="en-US" dirty="0" smtClean="0">
                  <a:solidFill>
                    <a:srgbClr val="000000"/>
                  </a:solidFill>
                  <a:latin typeface="Arial" charset="0"/>
                  <a:ea typeface="+mn-ea"/>
                </a:rPr>
                <a:t>Studs </a:t>
              </a:r>
              <a:r>
                <a:rPr lang="en-US" dirty="0">
                  <a:solidFill>
                    <a:srgbClr val="000000"/>
                  </a:solidFill>
                  <a:latin typeface="Arial" charset="0"/>
                  <a:ea typeface="+mn-ea"/>
                </a:rPr>
                <a:t>or</a:t>
              </a:r>
            </a:p>
            <a:p>
              <a:pPr algn="ctr" eaLnBrk="1" hangingPunct="1"/>
              <a:r>
                <a:rPr lang="en-US" dirty="0">
                  <a:solidFill>
                    <a:srgbClr val="000000"/>
                  </a:solidFill>
                  <a:latin typeface="Arial" charset="0"/>
                  <a:ea typeface="+mn-ea"/>
                </a:rPr>
                <a:t>diff. </a:t>
              </a:r>
              <a:r>
                <a:rPr lang="en-US" dirty="0" smtClean="0">
                  <a:solidFill>
                    <a:srgbClr val="000000"/>
                  </a:solidFill>
                  <a:latin typeface="Arial" charset="0"/>
                  <a:ea typeface="+mn-ea"/>
                </a:rPr>
                <a:t>screws</a:t>
              </a:r>
              <a:endParaRPr lang="en-US" dirty="0">
                <a:solidFill>
                  <a:srgbClr val="000000"/>
                </a:solidFill>
                <a:latin typeface="Arial" charset="0"/>
                <a:ea typeface="+mn-ea"/>
              </a:endParaRPr>
            </a:p>
          </p:txBody>
        </p:sp>
      </p:grpSp>
      <p:grpSp>
        <p:nvGrpSpPr>
          <p:cNvPr id="73" name="Group 72"/>
          <p:cNvGrpSpPr/>
          <p:nvPr/>
        </p:nvGrpSpPr>
        <p:grpSpPr>
          <a:xfrm>
            <a:off x="152400" y="3886200"/>
            <a:ext cx="3657600" cy="830997"/>
            <a:chOff x="304800" y="2438400"/>
            <a:chExt cx="3657600" cy="830997"/>
          </a:xfrm>
        </p:grpSpPr>
        <p:cxnSp>
          <p:nvCxnSpPr>
            <p:cNvPr id="21" name="Straight Arrow Connector 20"/>
            <p:cNvCxnSpPr>
              <a:stCxn id="25" idx="3"/>
            </p:cNvCxnSpPr>
            <p:nvPr/>
          </p:nvCxnSpPr>
          <p:spPr bwMode="auto">
            <a:xfrm>
              <a:off x="3505200" y="2853899"/>
              <a:ext cx="457200" cy="117901"/>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25" name="TextBox 17"/>
            <p:cNvSpPr txBox="1">
              <a:spLocks noChangeArrowheads="1"/>
            </p:cNvSpPr>
            <p:nvPr/>
          </p:nvSpPr>
          <p:spPr bwMode="auto">
            <a:xfrm>
              <a:off x="304800" y="2438400"/>
              <a:ext cx="3200400" cy="830997"/>
            </a:xfrm>
            <a:prstGeom prst="rect">
              <a:avLst/>
            </a:prstGeom>
            <a:noFill/>
            <a:ln w="9525">
              <a:solidFill>
                <a:srgbClr val="00B0F0"/>
              </a:solidFill>
              <a:miter lim="800000"/>
              <a:headEnd/>
              <a:tailEnd/>
            </a:ln>
          </p:spPr>
          <p:txBody>
            <a:bodyPr wrap="square">
              <a:spAutoFit/>
            </a:bodyPr>
            <a:lstStyle/>
            <a:p>
              <a:pPr algn="ctr" eaLnBrk="1" hangingPunct="1"/>
              <a:r>
                <a:rPr lang="en-US" dirty="0" smtClean="0">
                  <a:solidFill>
                    <a:srgbClr val="000000"/>
                  </a:solidFill>
                  <a:latin typeface="Arial" charset="0"/>
                  <a:ea typeface="+mn-ea"/>
                </a:rPr>
                <a:t>FLEXI </a:t>
              </a:r>
              <a:r>
                <a:rPr lang="en-US" sz="1600" dirty="0" smtClean="0">
                  <a:solidFill>
                    <a:srgbClr val="000000"/>
                  </a:solidFill>
                  <a:latin typeface="Arial" charset="0"/>
                  <a:ea typeface="+mn-ea"/>
                </a:rPr>
                <a:t>(Kapton)</a:t>
              </a:r>
            </a:p>
            <a:p>
              <a:pPr algn="ctr" eaLnBrk="1" hangingPunct="1"/>
              <a:r>
                <a:rPr lang="en-US" dirty="0" smtClean="0">
                  <a:solidFill>
                    <a:srgbClr val="000000"/>
                  </a:solidFill>
                  <a:latin typeface="Arial" charset="0"/>
                  <a:ea typeface="+mn-ea"/>
                </a:rPr>
                <a:t>with nano-connector</a:t>
              </a:r>
              <a:endParaRPr lang="en-US" dirty="0">
                <a:solidFill>
                  <a:srgbClr val="000000"/>
                </a:solidFill>
                <a:latin typeface="Arial" charset="0"/>
                <a:ea typeface="+mn-ea"/>
              </a:endParaRPr>
            </a:p>
          </p:txBody>
        </p:sp>
      </p:grpSp>
      <p:grpSp>
        <p:nvGrpSpPr>
          <p:cNvPr id="68" name="Group 67"/>
          <p:cNvGrpSpPr/>
          <p:nvPr/>
        </p:nvGrpSpPr>
        <p:grpSpPr>
          <a:xfrm>
            <a:off x="3657600" y="1143000"/>
            <a:ext cx="2362200" cy="3276600"/>
            <a:chOff x="3657600" y="1143000"/>
            <a:chExt cx="2362200" cy="3276600"/>
          </a:xfrm>
        </p:grpSpPr>
        <p:cxnSp>
          <p:nvCxnSpPr>
            <p:cNvPr id="19" name="Straight Arrow Connector 18"/>
            <p:cNvCxnSpPr>
              <a:stCxn id="26" idx="2"/>
            </p:cNvCxnSpPr>
            <p:nvPr/>
          </p:nvCxnSpPr>
          <p:spPr bwMode="auto">
            <a:xfrm rot="5400000">
              <a:off x="3430548" y="3011448"/>
              <a:ext cx="2168604" cy="647700"/>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cxnSp>
          <p:nvCxnSpPr>
            <p:cNvPr id="22" name="Straight Arrow Connector 21"/>
            <p:cNvCxnSpPr>
              <a:stCxn id="26" idx="2"/>
            </p:cNvCxnSpPr>
            <p:nvPr/>
          </p:nvCxnSpPr>
          <p:spPr bwMode="auto">
            <a:xfrm rot="5400000">
              <a:off x="4154448" y="2744748"/>
              <a:ext cx="1178004" cy="190500"/>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26" name="TextBox 18"/>
            <p:cNvSpPr txBox="1">
              <a:spLocks noChangeArrowheads="1"/>
            </p:cNvSpPr>
            <p:nvPr/>
          </p:nvSpPr>
          <p:spPr bwMode="auto">
            <a:xfrm>
              <a:off x="3657600" y="1143000"/>
              <a:ext cx="2362200" cy="1107996"/>
            </a:xfrm>
            <a:prstGeom prst="rect">
              <a:avLst/>
            </a:prstGeom>
            <a:noFill/>
            <a:ln w="9525">
              <a:solidFill>
                <a:srgbClr val="00B0F0"/>
              </a:solidFill>
              <a:miter lim="800000"/>
              <a:headEnd/>
              <a:tailEnd/>
            </a:ln>
          </p:spPr>
          <p:txBody>
            <a:bodyPr wrap="square">
              <a:spAutoFit/>
            </a:bodyPr>
            <a:lstStyle/>
            <a:p>
              <a:pPr algn="ctr" eaLnBrk="1" hangingPunct="1"/>
              <a:r>
                <a:rPr lang="en-US" dirty="0">
                  <a:solidFill>
                    <a:srgbClr val="000000"/>
                  </a:solidFill>
                  <a:latin typeface="Arial" charset="0"/>
                  <a:ea typeface="+mn-ea"/>
                </a:rPr>
                <a:t>ALIGNMENT</a:t>
              </a:r>
            </a:p>
            <a:p>
              <a:pPr algn="ctr" eaLnBrk="1" hangingPunct="1"/>
              <a:r>
                <a:rPr lang="en-US" dirty="0">
                  <a:solidFill>
                    <a:srgbClr val="000000"/>
                  </a:solidFill>
                  <a:latin typeface="Arial" charset="0"/>
                  <a:ea typeface="+mn-ea"/>
                </a:rPr>
                <a:t>PINS</a:t>
              </a:r>
            </a:p>
            <a:p>
              <a:pPr algn="ctr" eaLnBrk="1" hangingPunct="1"/>
              <a:r>
                <a:rPr lang="en-US" sz="1800" dirty="0">
                  <a:solidFill>
                    <a:srgbClr val="000000"/>
                  </a:solidFill>
                  <a:latin typeface="Arial" charset="0"/>
                  <a:ea typeface="+mn-ea"/>
                </a:rPr>
                <a:t>(Invar; Ø4.000 mm)</a:t>
              </a:r>
            </a:p>
          </p:txBody>
        </p:sp>
      </p:grpSp>
      <p:grpSp>
        <p:nvGrpSpPr>
          <p:cNvPr id="69" name="Group 68"/>
          <p:cNvGrpSpPr/>
          <p:nvPr/>
        </p:nvGrpSpPr>
        <p:grpSpPr>
          <a:xfrm>
            <a:off x="5105400" y="2667000"/>
            <a:ext cx="3200400" cy="838200"/>
            <a:chOff x="5105400" y="1905000"/>
            <a:chExt cx="3200400" cy="838200"/>
          </a:xfrm>
        </p:grpSpPr>
        <p:cxnSp>
          <p:nvCxnSpPr>
            <p:cNvPr id="20" name="Straight Arrow Connector 19"/>
            <p:cNvCxnSpPr>
              <a:stCxn id="27" idx="1"/>
            </p:cNvCxnSpPr>
            <p:nvPr/>
          </p:nvCxnSpPr>
          <p:spPr bwMode="auto">
            <a:xfrm rot="10800000" flipV="1">
              <a:off x="5105400" y="2274332"/>
              <a:ext cx="1447800" cy="468868"/>
            </a:xfrm>
            <a:prstGeom prst="straightConnector1">
              <a:avLst/>
            </a:prstGeom>
            <a:solidFill>
              <a:schemeClr val="accent1"/>
            </a:solidFill>
            <a:ln w="15875" cap="flat" cmpd="sng" algn="ctr">
              <a:solidFill>
                <a:srgbClr val="00B0F0"/>
              </a:solidFill>
              <a:prstDash val="solid"/>
              <a:round/>
              <a:headEnd type="none" w="med" len="med"/>
              <a:tailEnd type="arrow"/>
            </a:ln>
            <a:effectLst/>
          </p:spPr>
        </p:cxnSp>
        <p:sp>
          <p:nvSpPr>
            <p:cNvPr id="27" name="TextBox 20"/>
            <p:cNvSpPr txBox="1">
              <a:spLocks noChangeArrowheads="1"/>
            </p:cNvSpPr>
            <p:nvPr/>
          </p:nvSpPr>
          <p:spPr bwMode="auto">
            <a:xfrm>
              <a:off x="6553200" y="1905000"/>
              <a:ext cx="1752600" cy="738664"/>
            </a:xfrm>
            <a:prstGeom prst="rect">
              <a:avLst/>
            </a:prstGeom>
            <a:noFill/>
            <a:ln w="9525">
              <a:solidFill>
                <a:srgbClr val="00B0F0"/>
              </a:solidFill>
              <a:miter lim="800000"/>
              <a:headEnd/>
              <a:tailEnd/>
            </a:ln>
          </p:spPr>
          <p:txBody>
            <a:bodyPr wrap="square">
              <a:spAutoFit/>
            </a:bodyPr>
            <a:lstStyle/>
            <a:p>
              <a:pPr algn="ctr" eaLnBrk="1" hangingPunct="1"/>
              <a:r>
                <a:rPr lang="en-US" dirty="0">
                  <a:solidFill>
                    <a:srgbClr val="000000"/>
                  </a:solidFill>
                  <a:latin typeface="Arial" charset="0"/>
                  <a:ea typeface="+mn-ea"/>
                </a:rPr>
                <a:t>H-FRAME</a:t>
              </a:r>
            </a:p>
            <a:p>
              <a:pPr algn="ctr" eaLnBrk="1" hangingPunct="1"/>
              <a:r>
                <a:rPr lang="en-US" sz="1800" dirty="0">
                  <a:solidFill>
                    <a:srgbClr val="000000"/>
                  </a:solidFill>
                  <a:latin typeface="Arial" charset="0"/>
                  <a:ea typeface="+mn-ea"/>
                </a:rPr>
                <a:t>(CeSiC)</a:t>
              </a:r>
            </a:p>
          </p:txBody>
        </p:sp>
      </p:gr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and Inspection - </a:t>
            </a:r>
            <a:r>
              <a:rPr lang="en-US" dirty="0" smtClean="0">
                <a:solidFill>
                  <a:srgbClr val="C00000"/>
                </a:solidFill>
              </a:rPr>
              <a:t>planarizing</a:t>
            </a:r>
            <a:endParaRPr lang="en-US" dirty="0">
              <a:solidFill>
                <a:srgbClr val="C00000"/>
              </a:solidFill>
            </a:endParaRPr>
          </a:p>
        </p:txBody>
      </p:sp>
      <p:sp>
        <p:nvSpPr>
          <p:cNvPr id="3" name="Content Placeholder 2"/>
          <p:cNvSpPr>
            <a:spLocks noGrp="1"/>
          </p:cNvSpPr>
          <p:nvPr>
            <p:ph idx="1"/>
          </p:nvPr>
        </p:nvSpPr>
        <p:spPr>
          <a:xfrm>
            <a:off x="457200" y="1371600"/>
            <a:ext cx="8229600" cy="5105400"/>
          </a:xfrm>
        </p:spPr>
        <p:txBody>
          <a:bodyPr/>
          <a:lstStyle/>
          <a:p>
            <a:r>
              <a:rPr lang="en-US" dirty="0" smtClean="0"/>
              <a:t>Planarize sensors</a:t>
            </a:r>
          </a:p>
          <a:p>
            <a:pPr lvl="1"/>
            <a:r>
              <a:rPr lang="en-US" dirty="0" smtClean="0"/>
              <a:t>Use OGP Quest 300 laser</a:t>
            </a:r>
          </a:p>
          <a:p>
            <a:pPr lvl="1"/>
            <a:r>
              <a:rPr lang="en-US" dirty="0" smtClean="0"/>
              <a:t>REAL TIME measurement and adjustment</a:t>
            </a:r>
          </a:p>
          <a:p>
            <a:r>
              <a:rPr lang="en-US" dirty="0" smtClean="0"/>
              <a:t>Place planarized Raft-Sensor assy in cold test dewar</a:t>
            </a:r>
          </a:p>
          <a:p>
            <a:r>
              <a:rPr lang="en-US" dirty="0" smtClean="0"/>
              <a:t>Measure both warm and cold with Keyence measuring device to verify flatness and thermal stability; maybe first few assemblies only</a:t>
            </a:r>
          </a:p>
          <a:p>
            <a:r>
              <a:rPr lang="en-US" dirty="0" smtClean="0"/>
              <a:t>Remove from dewar and re-install protective tooling around assy</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Tests and Inspection – </a:t>
            </a:r>
            <a:r>
              <a:rPr lang="en-US" dirty="0" smtClean="0">
                <a:solidFill>
                  <a:srgbClr val="C00000"/>
                </a:solidFill>
              </a:rPr>
              <a:t>RTM performance</a:t>
            </a:r>
            <a:endParaRPr lang="en-US" dirty="0">
              <a:solidFill>
                <a:srgbClr val="C00000"/>
              </a:solidFill>
            </a:endParaRPr>
          </a:p>
        </p:txBody>
      </p:sp>
      <p:sp>
        <p:nvSpPr>
          <p:cNvPr id="3" name="Content Placeholder 2"/>
          <p:cNvSpPr>
            <a:spLocks noGrp="1"/>
          </p:cNvSpPr>
          <p:nvPr>
            <p:ph idx="1"/>
          </p:nvPr>
        </p:nvSpPr>
        <p:spPr/>
        <p:txBody>
          <a:bodyPr/>
          <a:lstStyle/>
          <a:p>
            <a:r>
              <a:rPr lang="en-US" dirty="0" smtClean="0"/>
              <a:t>Remove protective tooling</a:t>
            </a:r>
          </a:p>
          <a:p>
            <a:r>
              <a:rPr lang="en-US" dirty="0" smtClean="0"/>
              <a:t>Install RTM in dewar</a:t>
            </a:r>
          </a:p>
          <a:p>
            <a:pPr lvl="1"/>
            <a:r>
              <a:rPr lang="en-US" dirty="0" smtClean="0"/>
              <a:t>Check hold-down mechanism</a:t>
            </a:r>
          </a:p>
          <a:p>
            <a:r>
              <a:rPr lang="en-US" dirty="0" smtClean="0"/>
              <a:t>Run cold tests</a:t>
            </a:r>
          </a:p>
          <a:p>
            <a:pPr lvl="1"/>
            <a:r>
              <a:rPr lang="en-US" dirty="0" smtClean="0"/>
              <a:t>Check electronics</a:t>
            </a:r>
          </a:p>
          <a:p>
            <a:pPr lvl="1"/>
            <a:r>
              <a:rPr lang="en-US" dirty="0" smtClean="0"/>
              <a:t>Check thermal response</a:t>
            </a:r>
          </a:p>
          <a:p>
            <a:r>
              <a:rPr lang="en-US" dirty="0" smtClean="0"/>
              <a:t>Record results traceable to serialized RTM</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Registry of tower to raft</a:t>
            </a:r>
            <a:endParaRPr lang="en-US" dirty="0"/>
          </a:p>
        </p:txBody>
      </p:sp>
      <p:grpSp>
        <p:nvGrpSpPr>
          <p:cNvPr id="4" name="Content Placeholder 3"/>
          <p:cNvGrpSpPr>
            <a:grpSpLocks noGrp="1"/>
          </p:cNvGrpSpPr>
          <p:nvPr/>
        </p:nvGrpSpPr>
        <p:grpSpPr>
          <a:xfrm>
            <a:off x="762000" y="1600200"/>
            <a:ext cx="7543800" cy="4525963"/>
            <a:chOff x="201613" y="381000"/>
            <a:chExt cx="8647112" cy="5556250"/>
          </a:xfrm>
        </p:grpSpPr>
        <p:pic>
          <p:nvPicPr>
            <p:cNvPr id="5" name="Picture 3" descr="registry of tower to raft4.jpg"/>
            <p:cNvPicPr>
              <a:picLocks noChangeAspect="1"/>
            </p:cNvPicPr>
            <p:nvPr/>
          </p:nvPicPr>
          <p:blipFill>
            <a:blip r:embed="rId2" cstate="print"/>
            <a:srcRect l="34444" t="11365" r="6667" b="43990"/>
            <a:stretch>
              <a:fillRect/>
            </a:stretch>
          </p:blipFill>
          <p:spPr bwMode="auto">
            <a:xfrm>
              <a:off x="2895600" y="1981200"/>
              <a:ext cx="3124200" cy="3065463"/>
            </a:xfrm>
            <a:prstGeom prst="rect">
              <a:avLst/>
            </a:prstGeom>
            <a:noFill/>
            <a:ln w="9525">
              <a:noFill/>
              <a:miter lim="800000"/>
              <a:headEnd/>
              <a:tailEnd/>
            </a:ln>
          </p:spPr>
        </p:pic>
        <p:pic>
          <p:nvPicPr>
            <p:cNvPr id="6" name="Picture 4" descr="registry of tower to raft3.jpg"/>
            <p:cNvPicPr>
              <a:picLocks noChangeAspect="1"/>
            </p:cNvPicPr>
            <p:nvPr/>
          </p:nvPicPr>
          <p:blipFill>
            <a:blip r:embed="rId3" cstate="print"/>
            <a:srcRect/>
            <a:stretch>
              <a:fillRect/>
            </a:stretch>
          </p:blipFill>
          <p:spPr bwMode="auto">
            <a:xfrm>
              <a:off x="201613" y="2667000"/>
              <a:ext cx="2563812" cy="1981200"/>
            </a:xfrm>
            <a:prstGeom prst="rect">
              <a:avLst/>
            </a:prstGeom>
            <a:noFill/>
            <a:ln w="9525">
              <a:noFill/>
              <a:miter lim="800000"/>
              <a:headEnd/>
              <a:tailEnd/>
            </a:ln>
          </p:spPr>
        </p:pic>
        <p:pic>
          <p:nvPicPr>
            <p:cNvPr id="7" name="Picture 5" descr="registry of tower to raft2.jpg"/>
            <p:cNvPicPr>
              <a:picLocks noChangeAspect="1"/>
            </p:cNvPicPr>
            <p:nvPr/>
          </p:nvPicPr>
          <p:blipFill>
            <a:blip r:embed="rId4" cstate="print"/>
            <a:srcRect l="14798" r="11365" b="14444"/>
            <a:stretch>
              <a:fillRect/>
            </a:stretch>
          </p:blipFill>
          <p:spPr bwMode="auto">
            <a:xfrm>
              <a:off x="6248400" y="381000"/>
              <a:ext cx="2600325" cy="2327275"/>
            </a:xfrm>
            <a:prstGeom prst="rect">
              <a:avLst/>
            </a:prstGeom>
            <a:noFill/>
            <a:ln w="9525">
              <a:noFill/>
              <a:miter lim="800000"/>
              <a:headEnd/>
              <a:tailEnd/>
            </a:ln>
          </p:spPr>
        </p:pic>
        <p:pic>
          <p:nvPicPr>
            <p:cNvPr id="8" name="Picture 6" descr="registry of tower to raft1.jpg"/>
            <p:cNvPicPr>
              <a:picLocks noChangeAspect="1"/>
            </p:cNvPicPr>
            <p:nvPr/>
          </p:nvPicPr>
          <p:blipFill>
            <a:blip r:embed="rId5" cstate="print"/>
            <a:srcRect l="19090" t="18889" r="37408" b="16667"/>
            <a:stretch>
              <a:fillRect/>
            </a:stretch>
          </p:blipFill>
          <p:spPr bwMode="auto">
            <a:xfrm>
              <a:off x="6248400" y="2971800"/>
              <a:ext cx="2590800" cy="2965450"/>
            </a:xfrm>
            <a:prstGeom prst="rect">
              <a:avLst/>
            </a:prstGeom>
            <a:noFill/>
            <a:ln w="9525">
              <a:noFill/>
              <a:miter lim="800000"/>
              <a:headEnd/>
              <a:tailEnd/>
            </a:ln>
          </p:spPr>
        </p:pic>
      </p:gr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Extra slides</a:t>
            </a:r>
            <a:endParaRPr lang="en-US" dirty="0"/>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0FB08A94-2F95-3344-AE29-0308243B8CBE}" type="slidenum">
              <a:rPr lang="en-US" smtClean="0">
                <a:solidFill>
                  <a:prstClr val="black">
                    <a:tint val="75000"/>
                  </a:prstClr>
                </a:solidFill>
              </a:rPr>
              <a:pPr>
                <a:defRPr/>
              </a:pPr>
              <a:t>35</a:t>
            </a:fld>
            <a:endParaRPr lang="en-US">
              <a:solidFill>
                <a:prstClr val="black">
                  <a:tint val="75000"/>
                </a:prstClr>
              </a:solidFill>
            </a:endParaRPr>
          </a:p>
        </p:txBody>
      </p:sp>
    </p:spTree>
    <p:extLst>
      <p:ext uri="{BB962C8B-B14F-4D97-AF65-F5344CB8AC3E}">
        <p14:creationId xmlns:p14="http://schemas.microsoft.com/office/powerpoint/2010/main" val="21348339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Add Diff Screws to Sensor </a:t>
            </a:r>
            <a:r>
              <a:rPr lang="en-US" dirty="0" err="1" smtClean="0"/>
              <a:t>Pkg</a:t>
            </a:r>
            <a:r>
              <a:rPr lang="en-US" dirty="0" smtClean="0"/>
              <a:t> – if used</a:t>
            </a:r>
            <a:endParaRPr lang="en-US" dirty="0"/>
          </a:p>
        </p:txBody>
      </p:sp>
      <p:sp>
        <p:nvSpPr>
          <p:cNvPr id="6" name="Content Placeholder 5"/>
          <p:cNvSpPr>
            <a:spLocks noGrp="1"/>
          </p:cNvSpPr>
          <p:nvPr>
            <p:ph sz="half" idx="2"/>
          </p:nvPr>
        </p:nvSpPr>
        <p:spPr>
          <a:xfrm>
            <a:off x="5410200" y="2057400"/>
            <a:ext cx="3276600" cy="3611563"/>
          </a:xfrm>
        </p:spPr>
        <p:txBody>
          <a:bodyPr/>
          <a:lstStyle/>
          <a:p>
            <a:r>
              <a:rPr lang="en-US" sz="2400" dirty="0" smtClean="0"/>
              <a:t>100 &amp; 80 </a:t>
            </a:r>
            <a:r>
              <a:rPr lang="en-US" sz="2400" dirty="0" err="1" smtClean="0"/>
              <a:t>thd</a:t>
            </a:r>
            <a:r>
              <a:rPr lang="en-US" sz="2400" dirty="0" smtClean="0"/>
              <a:t>/inch</a:t>
            </a:r>
          </a:p>
          <a:p>
            <a:r>
              <a:rPr lang="en-US" sz="2400" dirty="0" smtClean="0"/>
              <a:t>Advance/retract 63.5 </a:t>
            </a:r>
            <a:r>
              <a:rPr lang="el-GR" sz="2400" dirty="0" smtClean="0"/>
              <a:t>μ</a:t>
            </a:r>
            <a:r>
              <a:rPr lang="en-US" sz="2400" dirty="0" smtClean="0"/>
              <a:t>m per turn</a:t>
            </a:r>
          </a:p>
          <a:p>
            <a:r>
              <a:rPr lang="en-US" sz="2400" dirty="0" smtClean="0"/>
              <a:t>5.7 deg. per </a:t>
            </a:r>
            <a:r>
              <a:rPr lang="el-GR" sz="2400" dirty="0" smtClean="0"/>
              <a:t>μ</a:t>
            </a:r>
            <a:r>
              <a:rPr lang="en-US" sz="2400" dirty="0" smtClean="0"/>
              <a:t>m</a:t>
            </a:r>
          </a:p>
          <a:p>
            <a:r>
              <a:rPr lang="en-US" sz="2400" dirty="0" smtClean="0"/>
              <a:t>Wave spring between head and stud eliminates hysteresis</a:t>
            </a:r>
          </a:p>
          <a:p>
            <a:endParaRPr lang="en-US" dirty="0"/>
          </a:p>
        </p:txBody>
      </p:sp>
      <p:pic>
        <p:nvPicPr>
          <p:cNvPr id="7" name="Picture 3" descr="e2vsensor_pkg_added.jpg"/>
          <p:cNvPicPr>
            <a:picLocks noGrp="1" noChangeAspect="1"/>
          </p:cNvPicPr>
          <p:nvPr>
            <p:ph sz="half" idx="1"/>
          </p:nvPr>
        </p:nvPicPr>
        <p:blipFill>
          <a:blip r:embed="rId2" cstate="print"/>
          <a:srcRect t="4443" r="18233" b="12222"/>
          <a:stretch>
            <a:fillRect/>
          </a:stretch>
        </p:blipFill>
        <p:spPr bwMode="auto">
          <a:xfrm>
            <a:off x="221957" y="1676400"/>
            <a:ext cx="5031149" cy="3962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0"/>
            <a:ext cx="6019800" cy="1143000"/>
          </a:xfrm>
        </p:spPr>
        <p:txBody>
          <a:bodyPr/>
          <a:lstStyle/>
          <a:p>
            <a:r>
              <a:rPr lang="en-US" dirty="0" smtClean="0"/>
              <a:t>Sensor Package being withdrawn from handling jig onto Raft surface</a:t>
            </a:r>
            <a:endParaRPr lang="en-US" dirty="0"/>
          </a:p>
        </p:txBody>
      </p:sp>
      <p:pic>
        <p:nvPicPr>
          <p:cNvPr id="7" name="Picture 2" descr="handling rods.gif"/>
          <p:cNvPicPr>
            <a:picLocks noGrp="1" noChangeAspect="1"/>
          </p:cNvPicPr>
          <p:nvPr>
            <p:ph idx="1"/>
          </p:nvPr>
        </p:nvPicPr>
        <p:blipFill>
          <a:blip r:embed="rId2" cstate="print"/>
          <a:srcRect/>
          <a:stretch>
            <a:fillRect/>
          </a:stretch>
        </p:blipFill>
        <p:spPr bwMode="auto">
          <a:xfrm>
            <a:off x="457200" y="1839509"/>
            <a:ext cx="8229600" cy="4047344"/>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Alignment Pin Engagement</a:t>
            </a:r>
            <a:endParaRPr lang="en-US" dirty="0"/>
          </a:p>
        </p:txBody>
      </p:sp>
      <p:pic>
        <p:nvPicPr>
          <p:cNvPr id="4" name="Picture 46" descr="pin engagement.bmp"/>
          <p:cNvPicPr>
            <a:picLocks noGrp="1" noChangeAspect="1"/>
          </p:cNvPicPr>
          <p:nvPr>
            <p:ph idx="1"/>
          </p:nvPr>
        </p:nvPicPr>
        <p:blipFill>
          <a:blip r:embed="rId2" cstate="print"/>
          <a:srcRect/>
          <a:stretch>
            <a:fillRect/>
          </a:stretch>
        </p:blipFill>
        <p:spPr bwMode="auto">
          <a:xfrm>
            <a:off x="838200" y="1752600"/>
            <a:ext cx="2332523" cy="4191000"/>
          </a:xfrm>
          <a:prstGeom prst="rect">
            <a:avLst/>
          </a:prstGeom>
          <a:noFill/>
          <a:ln w="9525">
            <a:noFill/>
            <a:miter lim="800000"/>
            <a:headEnd/>
            <a:tailEnd/>
          </a:ln>
        </p:spPr>
      </p:pic>
      <p:pic>
        <p:nvPicPr>
          <p:cNvPr id="5" name="Content Placeholder 14" descr="pin engages 1.jpg"/>
          <p:cNvPicPr>
            <a:picLocks noChangeAspect="1"/>
          </p:cNvPicPr>
          <p:nvPr/>
        </p:nvPicPr>
        <p:blipFill>
          <a:blip r:embed="rId3" cstate="print"/>
          <a:srcRect l="24001"/>
          <a:stretch>
            <a:fillRect/>
          </a:stretch>
        </p:blipFill>
        <p:spPr>
          <a:xfrm>
            <a:off x="3505200" y="1600200"/>
            <a:ext cx="4495800" cy="4570943"/>
          </a:xfrm>
          <a:prstGeom prst="rect">
            <a:avLst/>
          </a:prstGeom>
        </p:spPr>
      </p:pic>
      <p:grpSp>
        <p:nvGrpSpPr>
          <p:cNvPr id="6" name="Group 5"/>
          <p:cNvGrpSpPr/>
          <p:nvPr/>
        </p:nvGrpSpPr>
        <p:grpSpPr>
          <a:xfrm>
            <a:off x="4648200" y="4495800"/>
            <a:ext cx="2070100" cy="1362075"/>
            <a:chOff x="6019800" y="4038600"/>
            <a:chExt cx="2070100" cy="1362075"/>
          </a:xfrm>
        </p:grpSpPr>
        <p:cxnSp>
          <p:nvCxnSpPr>
            <p:cNvPr id="7" name="Straight Connector 20"/>
            <p:cNvCxnSpPr>
              <a:cxnSpLocks noChangeShapeType="1"/>
            </p:cNvCxnSpPr>
            <p:nvPr/>
          </p:nvCxnSpPr>
          <p:spPr bwMode="auto">
            <a:xfrm rot="10800000">
              <a:off x="6019800" y="4572000"/>
              <a:ext cx="381000" cy="1588"/>
            </a:xfrm>
            <a:prstGeom prst="line">
              <a:avLst/>
            </a:prstGeom>
            <a:noFill/>
            <a:ln w="9525" algn="ctr">
              <a:solidFill>
                <a:schemeClr val="tx1"/>
              </a:solidFill>
              <a:round/>
              <a:headEnd/>
              <a:tailEnd/>
            </a:ln>
          </p:spPr>
        </p:cxnSp>
        <p:cxnSp>
          <p:nvCxnSpPr>
            <p:cNvPr id="8" name="Straight Arrow Connector 7"/>
            <p:cNvCxnSpPr/>
            <p:nvPr/>
          </p:nvCxnSpPr>
          <p:spPr bwMode="auto">
            <a:xfrm rot="5400000">
              <a:off x="5944394" y="4266406"/>
              <a:ext cx="457200" cy="1588"/>
            </a:xfrm>
            <a:prstGeom prst="straightConnector1">
              <a:avLst/>
            </a:prstGeom>
            <a:solidFill>
              <a:schemeClr val="accent1"/>
            </a:solidFill>
            <a:ln w="15875" cap="flat" cmpd="sng" algn="ctr">
              <a:solidFill>
                <a:schemeClr val="accent3">
                  <a:lumMod val="95000"/>
                </a:schemeClr>
              </a:solidFill>
              <a:prstDash val="solid"/>
              <a:round/>
              <a:headEnd type="none" w="med" len="med"/>
              <a:tailEnd type="arrow"/>
            </a:ln>
            <a:effectLst/>
          </p:spPr>
        </p:cxnSp>
        <p:grpSp>
          <p:nvGrpSpPr>
            <p:cNvPr id="9" name="Group 35"/>
            <p:cNvGrpSpPr>
              <a:grpSpLocks/>
            </p:cNvGrpSpPr>
            <p:nvPr/>
          </p:nvGrpSpPr>
          <p:grpSpPr bwMode="auto">
            <a:xfrm>
              <a:off x="6172200" y="4572000"/>
              <a:ext cx="533400" cy="458788"/>
              <a:chOff x="6171406" y="4801394"/>
              <a:chExt cx="533400" cy="458788"/>
            </a:xfrm>
          </p:grpSpPr>
          <p:cxnSp>
            <p:nvCxnSpPr>
              <p:cNvPr id="11" name="Straight Arrow Connector 30"/>
              <p:cNvCxnSpPr>
                <a:cxnSpLocks noChangeShapeType="1"/>
              </p:cNvCxnSpPr>
              <p:nvPr/>
            </p:nvCxnSpPr>
            <p:spPr bwMode="auto">
              <a:xfrm rot="5400000" flipH="1" flipV="1">
                <a:off x="5943600" y="5029200"/>
                <a:ext cx="457200" cy="1588"/>
              </a:xfrm>
              <a:prstGeom prst="straightConnector1">
                <a:avLst/>
              </a:prstGeom>
              <a:noFill/>
              <a:ln w="12700" algn="ctr">
                <a:solidFill>
                  <a:srgbClr val="000000"/>
                </a:solidFill>
                <a:round/>
                <a:headEnd/>
                <a:tailEnd type="arrow" w="med" len="med"/>
              </a:ln>
            </p:spPr>
          </p:cxnSp>
          <p:cxnSp>
            <p:nvCxnSpPr>
              <p:cNvPr id="12" name="Straight Connector 32"/>
              <p:cNvCxnSpPr>
                <a:cxnSpLocks noChangeShapeType="1"/>
              </p:cNvCxnSpPr>
              <p:nvPr/>
            </p:nvCxnSpPr>
            <p:spPr bwMode="auto">
              <a:xfrm>
                <a:off x="6171406" y="5258594"/>
                <a:ext cx="533400" cy="1588"/>
              </a:xfrm>
              <a:prstGeom prst="line">
                <a:avLst/>
              </a:prstGeom>
              <a:noFill/>
              <a:ln w="12700" algn="ctr">
                <a:solidFill>
                  <a:srgbClr val="000000"/>
                </a:solidFill>
                <a:round/>
                <a:headEnd/>
                <a:tailEnd/>
              </a:ln>
            </p:spPr>
          </p:cxnSp>
        </p:grpSp>
        <p:sp>
          <p:nvSpPr>
            <p:cNvPr id="10" name="TextBox 43"/>
            <p:cNvSpPr txBox="1">
              <a:spLocks noChangeArrowheads="1"/>
            </p:cNvSpPr>
            <p:nvPr/>
          </p:nvSpPr>
          <p:spPr bwMode="auto">
            <a:xfrm>
              <a:off x="6705600" y="4876800"/>
              <a:ext cx="1384300" cy="523875"/>
            </a:xfrm>
            <a:prstGeom prst="rect">
              <a:avLst/>
            </a:prstGeom>
            <a:noFill/>
            <a:ln w="9525">
              <a:noFill/>
              <a:miter lim="800000"/>
              <a:headEnd/>
              <a:tailEnd/>
            </a:ln>
          </p:spPr>
          <p:txBody>
            <a:bodyPr wrap="none">
              <a:spAutoFit/>
            </a:bodyPr>
            <a:lstStyle/>
            <a:p>
              <a:r>
                <a:rPr lang="en-US" dirty="0">
                  <a:solidFill>
                    <a:srgbClr val="000000"/>
                  </a:solidFill>
                </a:rPr>
                <a:t>0.9 mm</a:t>
              </a:r>
            </a:p>
          </p:txBody>
        </p:sp>
      </p:grpSp>
      <p:grpSp>
        <p:nvGrpSpPr>
          <p:cNvPr id="18" name="Group 17"/>
          <p:cNvGrpSpPr/>
          <p:nvPr/>
        </p:nvGrpSpPr>
        <p:grpSpPr>
          <a:xfrm>
            <a:off x="3505200" y="4419600"/>
            <a:ext cx="1523998" cy="1676400"/>
            <a:chOff x="5181600" y="4038600"/>
            <a:chExt cx="1506071" cy="1514475"/>
          </a:xfrm>
        </p:grpSpPr>
        <p:cxnSp>
          <p:nvCxnSpPr>
            <p:cNvPr id="19" name="Straight Connector 25"/>
            <p:cNvCxnSpPr>
              <a:cxnSpLocks noChangeShapeType="1"/>
            </p:cNvCxnSpPr>
            <p:nvPr/>
          </p:nvCxnSpPr>
          <p:spPr bwMode="auto">
            <a:xfrm rot="10800000" flipV="1">
              <a:off x="5486400" y="4795838"/>
              <a:ext cx="1201271" cy="4763"/>
            </a:xfrm>
            <a:prstGeom prst="line">
              <a:avLst/>
            </a:prstGeom>
            <a:noFill/>
            <a:ln w="9525" algn="ctr">
              <a:solidFill>
                <a:schemeClr val="tx1"/>
              </a:solidFill>
              <a:round/>
              <a:headEnd/>
              <a:tailEnd/>
            </a:ln>
          </p:spPr>
        </p:cxnSp>
        <p:cxnSp>
          <p:nvCxnSpPr>
            <p:cNvPr id="20" name="Straight Arrow Connector 19"/>
            <p:cNvCxnSpPr/>
            <p:nvPr/>
          </p:nvCxnSpPr>
          <p:spPr bwMode="auto">
            <a:xfrm rot="5400000">
              <a:off x="5410994" y="4266406"/>
              <a:ext cx="457200" cy="1588"/>
            </a:xfrm>
            <a:prstGeom prst="straightConnector1">
              <a:avLst/>
            </a:prstGeom>
            <a:solidFill>
              <a:schemeClr val="accent1"/>
            </a:solidFill>
            <a:ln w="15875" cap="flat" cmpd="sng" algn="ctr">
              <a:solidFill>
                <a:schemeClr val="accent3">
                  <a:lumMod val="95000"/>
                </a:schemeClr>
              </a:solidFill>
              <a:prstDash val="solid"/>
              <a:round/>
              <a:headEnd type="none" w="med" len="med"/>
              <a:tailEnd type="arrow"/>
            </a:ln>
            <a:effectLst/>
          </p:spPr>
        </p:cxnSp>
        <p:cxnSp>
          <p:nvCxnSpPr>
            <p:cNvPr id="21" name="Straight Arrow Connector 39"/>
            <p:cNvCxnSpPr>
              <a:cxnSpLocks noChangeShapeType="1"/>
            </p:cNvCxnSpPr>
            <p:nvPr/>
          </p:nvCxnSpPr>
          <p:spPr bwMode="auto">
            <a:xfrm rot="5400000" flipH="1" flipV="1">
              <a:off x="5487194" y="4952206"/>
              <a:ext cx="304800" cy="1588"/>
            </a:xfrm>
            <a:prstGeom prst="straightConnector1">
              <a:avLst/>
            </a:prstGeom>
            <a:noFill/>
            <a:ln w="12700" algn="ctr">
              <a:solidFill>
                <a:srgbClr val="000000"/>
              </a:solidFill>
              <a:round/>
              <a:headEnd/>
              <a:tailEnd type="arrow" w="med" len="med"/>
            </a:ln>
          </p:spPr>
        </p:cxnSp>
        <p:sp>
          <p:nvSpPr>
            <p:cNvPr id="22" name="TextBox 41"/>
            <p:cNvSpPr txBox="1">
              <a:spLocks noChangeArrowheads="1"/>
            </p:cNvSpPr>
            <p:nvPr/>
          </p:nvSpPr>
          <p:spPr bwMode="auto">
            <a:xfrm>
              <a:off x="5181600" y="5029200"/>
              <a:ext cx="1084263" cy="523875"/>
            </a:xfrm>
            <a:prstGeom prst="rect">
              <a:avLst/>
            </a:prstGeom>
            <a:noFill/>
            <a:ln w="9525">
              <a:noFill/>
              <a:miter lim="800000"/>
              <a:headEnd/>
              <a:tailEnd/>
            </a:ln>
          </p:spPr>
          <p:txBody>
            <a:bodyPr wrap="none">
              <a:spAutoFit/>
            </a:bodyPr>
            <a:lstStyle/>
            <a:p>
              <a:r>
                <a:rPr lang="en-US" dirty="0">
                  <a:solidFill>
                    <a:srgbClr val="000000"/>
                  </a:solidFill>
                </a:rPr>
                <a:t>5 mm</a:t>
              </a:r>
            </a:p>
          </p:txBody>
        </p:sp>
      </p:grpSp>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Raft </a:t>
            </a:r>
            <a:r>
              <a:rPr lang="en-US" dirty="0" err="1" smtClean="0"/>
              <a:t>Assy</a:t>
            </a:r>
            <a:r>
              <a:rPr lang="en-US" dirty="0" smtClean="0"/>
              <a:t> ready for planarization</a:t>
            </a:r>
            <a:endParaRPr lang="en-US" dirty="0"/>
          </a:p>
        </p:txBody>
      </p:sp>
      <p:sp>
        <p:nvSpPr>
          <p:cNvPr id="3" name="Content Placeholder 2"/>
          <p:cNvSpPr>
            <a:spLocks noGrp="1"/>
          </p:cNvSpPr>
          <p:nvPr>
            <p:ph idx="1"/>
          </p:nvPr>
        </p:nvSpPr>
        <p:spPr/>
        <p:txBody>
          <a:bodyPr/>
          <a:lstStyle/>
          <a:p>
            <a:r>
              <a:rPr lang="en-US" sz="2400" dirty="0" smtClean="0"/>
              <a:t>Hardware (</a:t>
            </a:r>
            <a:r>
              <a:rPr lang="en-US" sz="2400" dirty="0" err="1" smtClean="0"/>
              <a:t>bellevilles</a:t>
            </a:r>
            <a:r>
              <a:rPr lang="en-US" sz="2400" dirty="0" smtClean="0"/>
              <a:t> and M6 nuts) added to screws</a:t>
            </a:r>
          </a:p>
          <a:p>
            <a:r>
              <a:rPr lang="en-US" sz="2400" dirty="0" smtClean="0"/>
              <a:t>Ready for </a:t>
            </a:r>
            <a:r>
              <a:rPr lang="en-US" sz="2400" dirty="0" err="1" smtClean="0"/>
              <a:t>planarizing</a:t>
            </a:r>
            <a:r>
              <a:rPr lang="en-US" sz="2400" dirty="0" smtClean="0"/>
              <a:t>, if required</a:t>
            </a:r>
          </a:p>
          <a:p>
            <a:endParaRPr lang="en-US" dirty="0"/>
          </a:p>
        </p:txBody>
      </p:sp>
      <p:pic>
        <p:nvPicPr>
          <p:cNvPr id="4" name="Picture 9" descr="raft assy completed.jpg"/>
          <p:cNvPicPr>
            <a:picLocks noChangeAspect="1"/>
          </p:cNvPicPr>
          <p:nvPr/>
        </p:nvPicPr>
        <p:blipFill>
          <a:blip r:embed="rId2" cstate="print"/>
          <a:srcRect l="9647" t="6667" r="11365" b="32222"/>
          <a:stretch>
            <a:fillRect/>
          </a:stretch>
        </p:blipFill>
        <p:spPr bwMode="auto">
          <a:xfrm>
            <a:off x="1676399" y="2895600"/>
            <a:ext cx="5736107" cy="3429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6"/>
          <p:cNvSpPr>
            <a:spLocks noGrp="1" noChangeArrowheads="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charset="0"/>
                <a:ea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fld id="{3D3D7A70-2EAA-4D49-AC0F-9671C9D294B2}" type="slidenum">
              <a:rPr lang="en-US" sz="1400">
                <a:solidFill>
                  <a:schemeClr val="bg1"/>
                </a:solidFill>
              </a:rPr>
              <a:pPr eaLnBrk="1" hangingPunct="1"/>
              <a:t>4</a:t>
            </a:fld>
            <a:endParaRPr lang="en-US" sz="1400">
              <a:solidFill>
                <a:schemeClr val="bg1"/>
              </a:solidFill>
            </a:endParaRPr>
          </a:p>
        </p:txBody>
      </p:sp>
      <p:pic>
        <p:nvPicPr>
          <p:cNvPr id="54275" name="Picture 2"/>
          <p:cNvPicPr>
            <a:picLocks noChangeAspect="1" noChangeArrowheads="1"/>
          </p:cNvPicPr>
          <p:nvPr/>
        </p:nvPicPr>
        <p:blipFill>
          <a:blip r:embed="rId2">
            <a:extLst>
              <a:ext uri="{28A0092B-C50C-407E-A947-70E740481C1C}">
                <a14:useLocalDpi xmlns:a14="http://schemas.microsoft.com/office/drawing/2010/main" val="0"/>
              </a:ext>
            </a:extLst>
          </a:blip>
          <a:srcRect t="2679" b="3317"/>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76" name="TextBox 2"/>
          <p:cNvSpPr txBox="1">
            <a:spLocks noChangeArrowheads="1"/>
          </p:cNvSpPr>
          <p:nvPr/>
        </p:nvSpPr>
        <p:spPr bwMode="auto">
          <a:xfrm>
            <a:off x="0" y="0"/>
            <a:ext cx="2703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1600">
                <a:solidFill>
                  <a:schemeClr val="tx1"/>
                </a:solidFill>
                <a:latin typeface="Arial" charset="0"/>
                <a:ea typeface="ＭＳ Ｐゴシック" charset="0"/>
              </a:defRPr>
            </a:lvl1pPr>
            <a:lvl2pPr marL="742950" indent="-285750" eaLnBrk="0" hangingPunct="0">
              <a:defRPr sz="1600">
                <a:solidFill>
                  <a:schemeClr val="tx1"/>
                </a:solidFill>
                <a:latin typeface="Arial" charset="0"/>
                <a:ea typeface="ＭＳ Ｐゴシック" charset="0"/>
              </a:defRPr>
            </a:lvl2pPr>
            <a:lvl3pPr marL="1143000" indent="-228600" eaLnBrk="0" hangingPunct="0">
              <a:defRPr sz="1600">
                <a:solidFill>
                  <a:schemeClr val="tx1"/>
                </a:solidFill>
                <a:latin typeface="Arial" charset="0"/>
                <a:ea typeface="ＭＳ Ｐゴシック" charset="0"/>
              </a:defRPr>
            </a:lvl3pPr>
            <a:lvl4pPr marL="1600200" indent="-228600" eaLnBrk="0" hangingPunct="0">
              <a:defRPr sz="1600">
                <a:solidFill>
                  <a:schemeClr val="tx1"/>
                </a:solidFill>
                <a:latin typeface="Arial" charset="0"/>
                <a:ea typeface="ＭＳ Ｐゴシック" charset="0"/>
              </a:defRPr>
            </a:lvl4pPr>
            <a:lvl5pPr marL="2057400" indent="-228600" eaLnBrk="0" hangingPunct="0">
              <a:defRPr sz="1600">
                <a:solidFill>
                  <a:schemeClr val="tx1"/>
                </a:solidFill>
                <a:latin typeface="Arial" charset="0"/>
                <a:ea typeface="ＭＳ Ｐゴシック" charset="0"/>
              </a:defRPr>
            </a:lvl5pPr>
            <a:lvl6pPr marL="2514600" indent="-228600" eaLnBrk="0" fontAlgn="base" hangingPunct="0">
              <a:spcBef>
                <a:spcPct val="0"/>
              </a:spcBef>
              <a:spcAft>
                <a:spcPct val="0"/>
              </a:spcAft>
              <a:defRPr sz="1600">
                <a:solidFill>
                  <a:schemeClr val="tx1"/>
                </a:solidFill>
                <a:latin typeface="Arial" charset="0"/>
                <a:ea typeface="ＭＳ Ｐゴシック" charset="0"/>
              </a:defRPr>
            </a:lvl6pPr>
            <a:lvl7pPr marL="2971800" indent="-228600" eaLnBrk="0" fontAlgn="base" hangingPunct="0">
              <a:spcBef>
                <a:spcPct val="0"/>
              </a:spcBef>
              <a:spcAft>
                <a:spcPct val="0"/>
              </a:spcAft>
              <a:defRPr sz="1600">
                <a:solidFill>
                  <a:schemeClr val="tx1"/>
                </a:solidFill>
                <a:latin typeface="Arial" charset="0"/>
                <a:ea typeface="ＭＳ Ｐゴシック" charset="0"/>
              </a:defRPr>
            </a:lvl7pPr>
            <a:lvl8pPr marL="3429000" indent="-228600" eaLnBrk="0" fontAlgn="base" hangingPunct="0">
              <a:spcBef>
                <a:spcPct val="0"/>
              </a:spcBef>
              <a:spcAft>
                <a:spcPct val="0"/>
              </a:spcAft>
              <a:defRPr sz="1600">
                <a:solidFill>
                  <a:schemeClr val="tx1"/>
                </a:solidFill>
                <a:latin typeface="Arial" charset="0"/>
                <a:ea typeface="ＭＳ Ｐゴシック" charset="0"/>
              </a:defRPr>
            </a:lvl8pPr>
            <a:lvl9pPr marL="3886200" indent="-228600" eaLnBrk="0" fontAlgn="base" hangingPunct="0">
              <a:spcBef>
                <a:spcPct val="0"/>
              </a:spcBef>
              <a:spcAft>
                <a:spcPct val="0"/>
              </a:spcAft>
              <a:defRPr sz="1600">
                <a:solidFill>
                  <a:schemeClr val="tx1"/>
                </a:solidFill>
                <a:latin typeface="Arial" charset="0"/>
                <a:ea typeface="ＭＳ Ｐゴシック" charset="0"/>
              </a:defRPr>
            </a:lvl9pPr>
          </a:lstStyle>
          <a:p>
            <a:pPr eaLnBrk="1" hangingPunct="1"/>
            <a:r>
              <a:rPr lang="en-US" sz="1800">
                <a:solidFill>
                  <a:schemeClr val="bg1"/>
                </a:solidFill>
              </a:rPr>
              <a:t>Raft integration cleanroom</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Quest 300 measuring machine</a:t>
            </a:r>
            <a:endParaRPr lang="en-US" dirty="0"/>
          </a:p>
        </p:txBody>
      </p:sp>
      <p:graphicFrame>
        <p:nvGraphicFramePr>
          <p:cNvPr id="80898" name="Object 2"/>
          <p:cNvGraphicFramePr>
            <a:graphicFrameLocks noGrp="1" noChangeAspect="1"/>
          </p:cNvGraphicFramePr>
          <p:nvPr>
            <p:ph sz="half" idx="1"/>
          </p:nvPr>
        </p:nvGraphicFramePr>
        <p:xfrm>
          <a:off x="457200" y="1752600"/>
          <a:ext cx="4649388" cy="4419600"/>
        </p:xfrm>
        <a:graphic>
          <a:graphicData uri="http://schemas.openxmlformats.org/presentationml/2006/ole">
            <mc:AlternateContent xmlns:mc="http://schemas.openxmlformats.org/markup-compatibility/2006">
              <mc:Choice xmlns:v="urn:schemas-microsoft-com:vml" Requires="v">
                <p:oleObj spid="_x0000_s2055" name="Bitmap Image" r:id="rId3" imgW="5780952" imgH="5495238" progId="Paint.Picture">
                  <p:embed/>
                </p:oleObj>
              </mc:Choice>
              <mc:Fallback>
                <p:oleObj name="Bitmap Image" r:id="rId3" imgW="5780952" imgH="5495238"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4649388" cy="441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Content Placeholder 5"/>
          <p:cNvSpPr>
            <a:spLocks noGrp="1"/>
          </p:cNvSpPr>
          <p:nvPr>
            <p:ph sz="half" idx="2"/>
          </p:nvPr>
        </p:nvSpPr>
        <p:spPr>
          <a:xfrm>
            <a:off x="5105400" y="2133600"/>
            <a:ext cx="3733800" cy="3886199"/>
          </a:xfrm>
        </p:spPr>
        <p:txBody>
          <a:bodyPr/>
          <a:lstStyle/>
          <a:p>
            <a:r>
              <a:rPr lang="en-US" sz="2000" dirty="0" smtClean="0"/>
              <a:t>Measurement uncertainty:</a:t>
            </a:r>
          </a:p>
          <a:p>
            <a:pPr lvl="1"/>
            <a:r>
              <a:rPr lang="en-US" sz="1600" dirty="0" smtClean="0"/>
              <a:t>X,Y linear = (1.2+4L/1000) </a:t>
            </a:r>
            <a:r>
              <a:rPr lang="el-GR" sz="1600" dirty="0" smtClean="0"/>
              <a:t>μ</a:t>
            </a:r>
            <a:r>
              <a:rPr lang="en-US" sz="1600" dirty="0" smtClean="0"/>
              <a:t>m</a:t>
            </a:r>
          </a:p>
          <a:p>
            <a:pPr lvl="1"/>
            <a:r>
              <a:rPr lang="en-US" sz="1600" dirty="0" smtClean="0"/>
              <a:t>Z linear = (1.0+5L/1000) </a:t>
            </a:r>
            <a:r>
              <a:rPr lang="el-GR" sz="1600" dirty="0" smtClean="0"/>
              <a:t>μ</a:t>
            </a:r>
            <a:r>
              <a:rPr lang="en-US" sz="1600" dirty="0" smtClean="0"/>
              <a:t>m, using TTL laser</a:t>
            </a:r>
          </a:p>
          <a:p>
            <a:pPr lvl="1"/>
            <a:r>
              <a:rPr lang="en-US" sz="1600" dirty="0" smtClean="0"/>
              <a:t>(L measured in mm)</a:t>
            </a:r>
          </a:p>
          <a:p>
            <a:r>
              <a:rPr lang="en-US" sz="2000" dirty="0" smtClean="0"/>
              <a:t>Can be improved using optical flat in field of view</a:t>
            </a:r>
          </a:p>
          <a:p>
            <a:r>
              <a:rPr lang="en-US" sz="2000" dirty="0" smtClean="0"/>
              <a:t>Range (X, Y, Z, inches)</a:t>
            </a:r>
          </a:p>
          <a:p>
            <a:pPr lvl="1"/>
            <a:r>
              <a:rPr lang="en-US" sz="1400" dirty="0" smtClean="0"/>
              <a:t>Standard = 12,12,10</a:t>
            </a:r>
          </a:p>
          <a:p>
            <a:pPr lvl="1"/>
            <a:r>
              <a:rPr lang="en-US" sz="1400" dirty="0" smtClean="0"/>
              <a:t>Enhanced Z = 12,12,12</a:t>
            </a:r>
            <a:endParaRPr lang="en-US" sz="1600" dirty="0" smtClean="0"/>
          </a:p>
          <a:p>
            <a:pPr lvl="1"/>
            <a:endParaRPr lang="en-US" dirty="0" smtClean="0"/>
          </a:p>
          <a:p>
            <a:pPr>
              <a:buFont typeface="Wingdings" pitchFamily="48" charset="2"/>
              <a:buNone/>
            </a:pPr>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a:p>
        </p:txBody>
      </p:sp>
      <p:sp>
        <p:nvSpPr>
          <p:cNvPr id="4" name="Content Placeholder 16"/>
          <p:cNvSpPr>
            <a:spLocks noGrp="1"/>
          </p:cNvSpPr>
          <p:nvPr>
            <p:ph sz="half" idx="1"/>
          </p:nvPr>
        </p:nvSpPr>
        <p:spPr>
          <a:xfrm>
            <a:off x="457200" y="1600200"/>
            <a:ext cx="3352800" cy="4525963"/>
          </a:xfrm>
        </p:spPr>
        <p:txBody>
          <a:bodyPr/>
          <a:lstStyle/>
          <a:p>
            <a:r>
              <a:rPr lang="en-US" sz="2000" dirty="0" smtClean="0"/>
              <a:t>Multiple flexible shafts drive all differential screws</a:t>
            </a:r>
          </a:p>
          <a:p>
            <a:r>
              <a:rPr lang="en-US" sz="2000" dirty="0" smtClean="0"/>
              <a:t>Simultaneous screw engagement with one lever</a:t>
            </a:r>
          </a:p>
          <a:p>
            <a:r>
              <a:rPr lang="en-US" sz="2000" dirty="0" smtClean="0"/>
              <a:t>Once engaged, no Z-force imposed on screw</a:t>
            </a:r>
          </a:p>
          <a:p>
            <a:r>
              <a:rPr lang="en-US" sz="2000" dirty="0" smtClean="0"/>
              <a:t>REAL TIME measurement</a:t>
            </a:r>
          </a:p>
          <a:p>
            <a:endParaRPr lang="en-US" dirty="0" smtClean="0"/>
          </a:p>
        </p:txBody>
      </p:sp>
      <p:pic>
        <p:nvPicPr>
          <p:cNvPr id="8" name="Content Placeholder 7" descr="tool_00-planarizing_assy.jpg"/>
          <p:cNvPicPr>
            <a:picLocks noGrp="1" noChangeAspect="1"/>
          </p:cNvPicPr>
          <p:nvPr>
            <p:ph sz="half" idx="2"/>
          </p:nvPr>
        </p:nvPicPr>
        <p:blipFill>
          <a:blip r:embed="rId2" cstate="print"/>
          <a:srcRect l="16837"/>
          <a:stretch>
            <a:fillRect/>
          </a:stretch>
        </p:blipFill>
        <p:spPr>
          <a:xfrm>
            <a:off x="3684271" y="1600200"/>
            <a:ext cx="5002529" cy="4648200"/>
          </a:xfrm>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1" name="Rectangle 7"/>
          <p:cNvSpPr>
            <a:spLocks noChangeArrowheads="1"/>
          </p:cNvSpPr>
          <p:nvPr/>
        </p:nvSpPr>
        <p:spPr bwMode="auto">
          <a:xfrm>
            <a:off x="2273300" y="4419600"/>
            <a:ext cx="1371600" cy="1295400"/>
          </a:xfrm>
          <a:prstGeom prst="rect">
            <a:avLst/>
          </a:prstGeom>
          <a:solidFill>
            <a:schemeClr val="accent1"/>
          </a:solidFill>
          <a:ln w="9525">
            <a:solidFill>
              <a:schemeClr val="tx1"/>
            </a:solidFill>
            <a:miter lim="800000"/>
            <a:headEnd/>
            <a:tailEnd/>
          </a:ln>
        </p:spPr>
        <p:txBody>
          <a:bodyPr wrap="none" anchor="ctr"/>
          <a:lstStyle/>
          <a:p>
            <a:pPr algn="ctr"/>
            <a:endParaRPr lang="en-US" sz="1800" dirty="0" smtClean="0"/>
          </a:p>
          <a:p>
            <a:pPr algn="ctr"/>
            <a:r>
              <a:rPr lang="en-US" sz="1800" dirty="0" smtClean="0"/>
              <a:t>back</a:t>
            </a:r>
          </a:p>
          <a:p>
            <a:pPr algn="ctr"/>
            <a:r>
              <a:rPr lang="en-US" dirty="0" smtClean="0"/>
              <a:t>end</a:t>
            </a:r>
          </a:p>
          <a:p>
            <a:pPr algn="ctr"/>
            <a:r>
              <a:rPr lang="en-US" dirty="0" smtClean="0"/>
              <a:t>e</a:t>
            </a:r>
            <a:r>
              <a:rPr lang="en-US" sz="1800" dirty="0" smtClean="0"/>
              <a:t>lectronics</a:t>
            </a:r>
          </a:p>
          <a:p>
            <a:pPr eaLnBrk="1" hangingPunct="1">
              <a:lnSpc>
                <a:spcPct val="100000"/>
              </a:lnSpc>
              <a:buFontTx/>
              <a:buNone/>
            </a:pPr>
            <a:r>
              <a:rPr lang="en-US" sz="1400" b="1" dirty="0" smtClean="0">
                <a:solidFill>
                  <a:srgbClr val="FF0000"/>
                </a:solidFill>
              </a:rPr>
              <a:t>  </a:t>
            </a:r>
          </a:p>
          <a:p>
            <a:pPr algn="ctr" eaLnBrk="1" hangingPunct="1">
              <a:lnSpc>
                <a:spcPct val="100000"/>
              </a:lnSpc>
              <a:spcBef>
                <a:spcPct val="0"/>
              </a:spcBef>
              <a:buFontTx/>
              <a:buNone/>
            </a:pPr>
            <a:endParaRPr lang="en-US" sz="1800" dirty="0"/>
          </a:p>
        </p:txBody>
      </p:sp>
      <p:sp>
        <p:nvSpPr>
          <p:cNvPr id="11272" name="Freeform 8"/>
          <p:cNvSpPr>
            <a:spLocks/>
          </p:cNvSpPr>
          <p:nvPr/>
        </p:nvSpPr>
        <p:spPr bwMode="auto">
          <a:xfrm>
            <a:off x="2565400" y="3886200"/>
            <a:ext cx="177800" cy="533400"/>
          </a:xfrm>
          <a:custGeom>
            <a:avLst/>
            <a:gdLst>
              <a:gd name="T0" fmla="*/ 64 w 112"/>
              <a:gd name="T1" fmla="*/ 0 h 336"/>
              <a:gd name="T2" fmla="*/ 64 w 112"/>
              <a:gd name="T3" fmla="*/ 48 h 336"/>
              <a:gd name="T4" fmla="*/ 16 w 112"/>
              <a:gd name="T5" fmla="*/ 144 h 336"/>
              <a:gd name="T6" fmla="*/ 112 w 112"/>
              <a:gd name="T7" fmla="*/ 192 h 336"/>
              <a:gd name="T8" fmla="*/ 16 w 112"/>
              <a:gd name="T9" fmla="*/ 288 h 336"/>
              <a:gd name="T10" fmla="*/ 16 w 112"/>
              <a:gd name="T11" fmla="*/ 336 h 336"/>
              <a:gd name="T12" fmla="*/ 0 60000 65536"/>
              <a:gd name="T13" fmla="*/ 0 60000 65536"/>
              <a:gd name="T14" fmla="*/ 0 60000 65536"/>
              <a:gd name="T15" fmla="*/ 0 60000 65536"/>
              <a:gd name="T16" fmla="*/ 0 60000 65536"/>
              <a:gd name="T17" fmla="*/ 0 60000 65536"/>
              <a:gd name="T18" fmla="*/ 0 w 112"/>
              <a:gd name="T19" fmla="*/ 0 h 336"/>
              <a:gd name="T20" fmla="*/ 112 w 112"/>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112" h="336">
                <a:moveTo>
                  <a:pt x="64" y="0"/>
                </a:moveTo>
                <a:cubicBezTo>
                  <a:pt x="68" y="12"/>
                  <a:pt x="72" y="24"/>
                  <a:pt x="64" y="48"/>
                </a:cubicBezTo>
                <a:cubicBezTo>
                  <a:pt x="56" y="72"/>
                  <a:pt x="8" y="120"/>
                  <a:pt x="16" y="144"/>
                </a:cubicBezTo>
                <a:cubicBezTo>
                  <a:pt x="24" y="168"/>
                  <a:pt x="112" y="168"/>
                  <a:pt x="112" y="192"/>
                </a:cubicBezTo>
                <a:cubicBezTo>
                  <a:pt x="112" y="216"/>
                  <a:pt x="32" y="264"/>
                  <a:pt x="16" y="288"/>
                </a:cubicBezTo>
                <a:cubicBezTo>
                  <a:pt x="0" y="312"/>
                  <a:pt x="8" y="324"/>
                  <a:pt x="16" y="336"/>
                </a:cubicBezTo>
              </a:path>
            </a:pathLst>
          </a:custGeom>
          <a:noFill/>
          <a:ln w="38100" cmpd="sng">
            <a:solidFill>
              <a:srgbClr val="CC6600"/>
            </a:solidFill>
            <a:round/>
            <a:headEnd/>
            <a:tailEnd/>
          </a:ln>
        </p:spPr>
        <p:txBody>
          <a:bodyPr/>
          <a:lstStyle/>
          <a:p>
            <a:endParaRPr lang="en-US" dirty="0"/>
          </a:p>
        </p:txBody>
      </p:sp>
      <p:sp>
        <p:nvSpPr>
          <p:cNvPr id="11273" name="Freeform 9"/>
          <p:cNvSpPr>
            <a:spLocks/>
          </p:cNvSpPr>
          <p:nvPr/>
        </p:nvSpPr>
        <p:spPr bwMode="auto">
          <a:xfrm>
            <a:off x="2870200" y="3886200"/>
            <a:ext cx="177800" cy="533400"/>
          </a:xfrm>
          <a:custGeom>
            <a:avLst/>
            <a:gdLst>
              <a:gd name="T0" fmla="*/ 64 w 112"/>
              <a:gd name="T1" fmla="*/ 0 h 336"/>
              <a:gd name="T2" fmla="*/ 64 w 112"/>
              <a:gd name="T3" fmla="*/ 48 h 336"/>
              <a:gd name="T4" fmla="*/ 16 w 112"/>
              <a:gd name="T5" fmla="*/ 144 h 336"/>
              <a:gd name="T6" fmla="*/ 112 w 112"/>
              <a:gd name="T7" fmla="*/ 192 h 336"/>
              <a:gd name="T8" fmla="*/ 16 w 112"/>
              <a:gd name="T9" fmla="*/ 288 h 336"/>
              <a:gd name="T10" fmla="*/ 16 w 112"/>
              <a:gd name="T11" fmla="*/ 336 h 336"/>
              <a:gd name="T12" fmla="*/ 0 60000 65536"/>
              <a:gd name="T13" fmla="*/ 0 60000 65536"/>
              <a:gd name="T14" fmla="*/ 0 60000 65536"/>
              <a:gd name="T15" fmla="*/ 0 60000 65536"/>
              <a:gd name="T16" fmla="*/ 0 60000 65536"/>
              <a:gd name="T17" fmla="*/ 0 60000 65536"/>
              <a:gd name="T18" fmla="*/ 0 w 112"/>
              <a:gd name="T19" fmla="*/ 0 h 336"/>
              <a:gd name="T20" fmla="*/ 112 w 112"/>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112" h="336">
                <a:moveTo>
                  <a:pt x="64" y="0"/>
                </a:moveTo>
                <a:cubicBezTo>
                  <a:pt x="68" y="12"/>
                  <a:pt x="72" y="24"/>
                  <a:pt x="64" y="48"/>
                </a:cubicBezTo>
                <a:cubicBezTo>
                  <a:pt x="56" y="72"/>
                  <a:pt x="8" y="120"/>
                  <a:pt x="16" y="144"/>
                </a:cubicBezTo>
                <a:cubicBezTo>
                  <a:pt x="24" y="168"/>
                  <a:pt x="112" y="168"/>
                  <a:pt x="112" y="192"/>
                </a:cubicBezTo>
                <a:cubicBezTo>
                  <a:pt x="112" y="216"/>
                  <a:pt x="32" y="264"/>
                  <a:pt x="16" y="288"/>
                </a:cubicBezTo>
                <a:cubicBezTo>
                  <a:pt x="0" y="312"/>
                  <a:pt x="8" y="324"/>
                  <a:pt x="16" y="336"/>
                </a:cubicBezTo>
              </a:path>
            </a:pathLst>
          </a:custGeom>
          <a:noFill/>
          <a:ln w="38100" cmpd="sng">
            <a:solidFill>
              <a:srgbClr val="CC6600"/>
            </a:solidFill>
            <a:round/>
            <a:headEnd/>
            <a:tailEnd/>
          </a:ln>
        </p:spPr>
        <p:txBody>
          <a:bodyPr/>
          <a:lstStyle/>
          <a:p>
            <a:endParaRPr lang="en-US" dirty="0"/>
          </a:p>
        </p:txBody>
      </p:sp>
      <p:sp>
        <p:nvSpPr>
          <p:cNvPr id="11275" name="AutoShape 11"/>
          <p:cNvSpPr>
            <a:spLocks/>
          </p:cNvSpPr>
          <p:nvPr/>
        </p:nvSpPr>
        <p:spPr bwMode="auto">
          <a:xfrm flipH="1">
            <a:off x="5860868" y="1518977"/>
            <a:ext cx="304800" cy="4267200"/>
          </a:xfrm>
          <a:prstGeom prst="leftBrace">
            <a:avLst>
              <a:gd name="adj1" fmla="val 116667"/>
              <a:gd name="adj2" fmla="val 50000"/>
            </a:avLst>
          </a:prstGeom>
          <a:noFill/>
          <a:ln w="9525">
            <a:solidFill>
              <a:schemeClr val="tx1"/>
            </a:solidFill>
            <a:round/>
            <a:headEnd/>
            <a:tailEnd/>
          </a:ln>
        </p:spPr>
        <p:txBody>
          <a:bodyPr wrap="none" anchor="ctr"/>
          <a:lstStyle/>
          <a:p>
            <a:endParaRPr lang="en-US" dirty="0"/>
          </a:p>
        </p:txBody>
      </p:sp>
      <p:sp>
        <p:nvSpPr>
          <p:cNvPr id="11276" name="AutoShape 12"/>
          <p:cNvSpPr>
            <a:spLocks/>
          </p:cNvSpPr>
          <p:nvPr/>
        </p:nvSpPr>
        <p:spPr bwMode="auto">
          <a:xfrm>
            <a:off x="1905000" y="1447800"/>
            <a:ext cx="152400" cy="533400"/>
          </a:xfrm>
          <a:prstGeom prst="leftBrace">
            <a:avLst>
              <a:gd name="adj1" fmla="val 29167"/>
              <a:gd name="adj2" fmla="val 50000"/>
            </a:avLst>
          </a:prstGeom>
          <a:noFill/>
          <a:ln w="9525">
            <a:solidFill>
              <a:schemeClr val="tx1"/>
            </a:solidFill>
            <a:round/>
            <a:headEnd/>
            <a:tailEnd/>
          </a:ln>
        </p:spPr>
        <p:txBody>
          <a:bodyPr wrap="none" anchor="ctr"/>
          <a:lstStyle/>
          <a:p>
            <a:endParaRPr lang="en-US" dirty="0"/>
          </a:p>
        </p:txBody>
      </p:sp>
      <p:sp>
        <p:nvSpPr>
          <p:cNvPr id="11277" name="AutoShape 13"/>
          <p:cNvSpPr>
            <a:spLocks/>
          </p:cNvSpPr>
          <p:nvPr/>
        </p:nvSpPr>
        <p:spPr bwMode="auto">
          <a:xfrm>
            <a:off x="1828800" y="2133600"/>
            <a:ext cx="228600" cy="1752600"/>
          </a:xfrm>
          <a:prstGeom prst="leftBrace">
            <a:avLst>
              <a:gd name="adj1" fmla="val 63889"/>
              <a:gd name="adj2" fmla="val 50000"/>
            </a:avLst>
          </a:prstGeom>
          <a:noFill/>
          <a:ln w="9525">
            <a:solidFill>
              <a:schemeClr val="tx1"/>
            </a:solidFill>
            <a:round/>
            <a:headEnd/>
            <a:tailEnd/>
          </a:ln>
        </p:spPr>
        <p:txBody>
          <a:bodyPr wrap="none" anchor="ctr"/>
          <a:lstStyle/>
          <a:p>
            <a:endParaRPr lang="en-US" dirty="0"/>
          </a:p>
        </p:txBody>
      </p:sp>
      <p:sp>
        <p:nvSpPr>
          <p:cNvPr id="11279" name="Text Box 15"/>
          <p:cNvSpPr txBox="1">
            <a:spLocks noChangeArrowheads="1"/>
          </p:cNvSpPr>
          <p:nvPr/>
        </p:nvSpPr>
        <p:spPr bwMode="auto">
          <a:xfrm>
            <a:off x="155575" y="1395413"/>
            <a:ext cx="1684338" cy="581025"/>
          </a:xfrm>
          <a:prstGeom prst="rect">
            <a:avLst/>
          </a:prstGeom>
          <a:noFill/>
          <a:ln w="9525">
            <a:noFill/>
            <a:miter lim="800000"/>
            <a:headEnd/>
            <a:tailEnd/>
          </a:ln>
        </p:spPr>
        <p:txBody>
          <a:bodyPr wrap="none">
            <a:spAutoFit/>
          </a:bodyPr>
          <a:lstStyle/>
          <a:p>
            <a:pPr eaLnBrk="1" hangingPunct="1">
              <a:lnSpc>
                <a:spcPct val="100000"/>
              </a:lnSpc>
              <a:spcBef>
                <a:spcPct val="0"/>
              </a:spcBef>
              <a:buFontTx/>
              <a:buNone/>
            </a:pPr>
            <a:r>
              <a:rPr lang="en-US" sz="1600" dirty="0"/>
              <a:t>Raft-Sensor</a:t>
            </a:r>
          </a:p>
          <a:p>
            <a:pPr eaLnBrk="1" hangingPunct="1">
              <a:lnSpc>
                <a:spcPct val="100000"/>
              </a:lnSpc>
              <a:spcBef>
                <a:spcPct val="0"/>
              </a:spcBef>
              <a:buFontTx/>
              <a:buNone/>
            </a:pPr>
            <a:r>
              <a:rPr lang="en-US" sz="1600" dirty="0"/>
              <a:t>Assembly (</a:t>
            </a:r>
            <a:r>
              <a:rPr lang="en-US" sz="1600" b="1" dirty="0">
                <a:solidFill>
                  <a:srgbClr val="0033CC"/>
                </a:solidFill>
              </a:rPr>
              <a:t>RSA</a:t>
            </a:r>
            <a:r>
              <a:rPr lang="en-US" sz="1600" dirty="0"/>
              <a:t>)</a:t>
            </a:r>
          </a:p>
        </p:txBody>
      </p:sp>
      <p:sp>
        <p:nvSpPr>
          <p:cNvPr id="11280" name="Text Box 16"/>
          <p:cNvSpPr txBox="1">
            <a:spLocks noChangeArrowheads="1"/>
          </p:cNvSpPr>
          <p:nvPr/>
        </p:nvSpPr>
        <p:spPr bwMode="auto">
          <a:xfrm>
            <a:off x="427165" y="2857176"/>
            <a:ext cx="1334890" cy="338554"/>
          </a:xfrm>
          <a:prstGeom prst="rect">
            <a:avLst/>
          </a:prstGeom>
          <a:noFill/>
          <a:ln w="9525">
            <a:noFill/>
            <a:miter lim="800000"/>
            <a:headEnd/>
            <a:tailEnd/>
          </a:ln>
        </p:spPr>
        <p:txBody>
          <a:bodyPr wrap="square">
            <a:spAutoFit/>
          </a:bodyPr>
          <a:lstStyle/>
          <a:p>
            <a:pPr eaLnBrk="1" hangingPunct="1">
              <a:lnSpc>
                <a:spcPct val="100000"/>
              </a:lnSpc>
              <a:spcBef>
                <a:spcPct val="0"/>
              </a:spcBef>
              <a:buFontTx/>
              <a:buNone/>
            </a:pPr>
            <a:r>
              <a:rPr lang="en-US" sz="1600" dirty="0" smtClean="0"/>
              <a:t>Tower Cage</a:t>
            </a:r>
          </a:p>
        </p:txBody>
      </p:sp>
      <p:sp>
        <p:nvSpPr>
          <p:cNvPr id="11281" name="Text Box 17"/>
          <p:cNvSpPr txBox="1">
            <a:spLocks noChangeArrowheads="1"/>
          </p:cNvSpPr>
          <p:nvPr/>
        </p:nvSpPr>
        <p:spPr bwMode="auto">
          <a:xfrm>
            <a:off x="6248461" y="3281260"/>
            <a:ext cx="2130425" cy="830997"/>
          </a:xfrm>
          <a:prstGeom prst="rect">
            <a:avLst/>
          </a:prstGeom>
          <a:noFill/>
          <a:ln w="19050">
            <a:solidFill>
              <a:schemeClr val="tx1"/>
            </a:solidFill>
            <a:miter lim="800000"/>
            <a:headEnd/>
            <a:tailEnd/>
          </a:ln>
        </p:spPr>
        <p:txBody>
          <a:bodyPr wrap="square">
            <a:spAutoFit/>
          </a:bodyPr>
          <a:lstStyle/>
          <a:p>
            <a:r>
              <a:rPr lang="en-US" sz="1600" dirty="0"/>
              <a:t>Science Raft Tower Module (</a:t>
            </a:r>
            <a:r>
              <a:rPr lang="en-US" sz="1600" b="1" dirty="0" smtClean="0">
                <a:solidFill>
                  <a:srgbClr val="0033CC"/>
                </a:solidFill>
              </a:rPr>
              <a:t>RTM</a:t>
            </a:r>
            <a:r>
              <a:rPr lang="en-US" sz="1600" dirty="0" smtClean="0"/>
              <a:t>)</a:t>
            </a:r>
            <a:endParaRPr lang="en-US" sz="1600" b="1" dirty="0">
              <a:solidFill>
                <a:srgbClr val="FF0000"/>
              </a:solidFill>
            </a:endParaRPr>
          </a:p>
          <a:p>
            <a:r>
              <a:rPr lang="en-US" sz="1600" b="1" dirty="0" smtClean="0">
                <a:solidFill>
                  <a:srgbClr val="FF0000"/>
                </a:solidFill>
              </a:rPr>
              <a:t>WBS 3.03.01</a:t>
            </a:r>
            <a:endParaRPr lang="en-US" sz="1600" dirty="0"/>
          </a:p>
        </p:txBody>
      </p:sp>
      <p:sp>
        <p:nvSpPr>
          <p:cNvPr id="11284" name="Rectangle 20"/>
          <p:cNvSpPr>
            <a:spLocks noGrp="1" noChangeArrowheads="1"/>
          </p:cNvSpPr>
          <p:nvPr>
            <p:ph type="title"/>
          </p:nvPr>
        </p:nvSpPr>
        <p:spPr/>
        <p:txBody>
          <a:bodyPr/>
          <a:lstStyle/>
          <a:p>
            <a:r>
              <a:rPr lang="en-US" dirty="0" smtClean="0"/>
              <a:t>WBS, SCOPE, &amp; DELIVERABLES</a:t>
            </a:r>
          </a:p>
        </p:txBody>
      </p:sp>
      <p:sp>
        <p:nvSpPr>
          <p:cNvPr id="11267" name="Rectangle 3"/>
          <p:cNvSpPr>
            <a:spLocks noChangeArrowheads="1"/>
          </p:cNvSpPr>
          <p:nvPr/>
        </p:nvSpPr>
        <p:spPr bwMode="auto">
          <a:xfrm>
            <a:off x="2273300" y="2057400"/>
            <a:ext cx="1371600" cy="1828800"/>
          </a:xfrm>
          <a:prstGeom prst="rect">
            <a:avLst/>
          </a:prstGeom>
          <a:solidFill>
            <a:schemeClr val="accent1"/>
          </a:solidFill>
          <a:ln w="9525">
            <a:solidFill>
              <a:schemeClr val="tx1"/>
            </a:solidFill>
            <a:miter lim="800000"/>
            <a:headEnd/>
            <a:tailEnd/>
          </a:ln>
        </p:spPr>
        <p:txBody>
          <a:bodyPr wrap="none" anchor="ctr"/>
          <a:lstStyle/>
          <a:p>
            <a:pPr algn="ctr" eaLnBrk="1" hangingPunct="1">
              <a:lnSpc>
                <a:spcPct val="100000"/>
              </a:lnSpc>
              <a:spcBef>
                <a:spcPct val="0"/>
              </a:spcBef>
              <a:buFontTx/>
              <a:buNone/>
            </a:pPr>
            <a:r>
              <a:rPr lang="en-US" sz="1800" dirty="0" smtClean="0"/>
              <a:t>front</a:t>
            </a:r>
          </a:p>
          <a:p>
            <a:pPr algn="ctr" eaLnBrk="1" hangingPunct="1">
              <a:lnSpc>
                <a:spcPct val="100000"/>
              </a:lnSpc>
              <a:spcBef>
                <a:spcPct val="0"/>
              </a:spcBef>
              <a:buFontTx/>
              <a:buNone/>
            </a:pPr>
            <a:r>
              <a:rPr lang="en-US" dirty="0"/>
              <a:t>e</a:t>
            </a:r>
            <a:r>
              <a:rPr lang="en-US" dirty="0" smtClean="0"/>
              <a:t>nd</a:t>
            </a:r>
          </a:p>
          <a:p>
            <a:pPr algn="ctr" eaLnBrk="1" hangingPunct="1">
              <a:lnSpc>
                <a:spcPct val="100000"/>
              </a:lnSpc>
              <a:spcBef>
                <a:spcPct val="0"/>
              </a:spcBef>
              <a:buFontTx/>
              <a:buNone/>
            </a:pPr>
            <a:r>
              <a:rPr lang="en-US" dirty="0"/>
              <a:t>e</a:t>
            </a:r>
            <a:r>
              <a:rPr lang="en-US" sz="1800" dirty="0" smtClean="0"/>
              <a:t>lectronics</a:t>
            </a:r>
          </a:p>
          <a:p>
            <a:pPr eaLnBrk="1" hangingPunct="1">
              <a:lnSpc>
                <a:spcPct val="100000"/>
              </a:lnSpc>
              <a:buFontTx/>
              <a:buNone/>
            </a:pPr>
            <a:r>
              <a:rPr lang="en-US" sz="1400" b="1" dirty="0" smtClean="0">
                <a:solidFill>
                  <a:srgbClr val="FF0000"/>
                </a:solidFill>
              </a:rPr>
              <a:t>  WBS 3.03.03</a:t>
            </a:r>
            <a:endParaRPr lang="en-US" sz="1400" b="1" dirty="0">
              <a:solidFill>
                <a:srgbClr val="FF0000"/>
              </a:solidFill>
            </a:endParaRPr>
          </a:p>
        </p:txBody>
      </p:sp>
      <p:grpSp>
        <p:nvGrpSpPr>
          <p:cNvPr id="61" name="Group 60"/>
          <p:cNvGrpSpPr/>
          <p:nvPr/>
        </p:nvGrpSpPr>
        <p:grpSpPr>
          <a:xfrm>
            <a:off x="2286000" y="1524000"/>
            <a:ext cx="1371600" cy="675733"/>
            <a:chOff x="2286000" y="1524000"/>
            <a:chExt cx="1371600" cy="675733"/>
          </a:xfrm>
        </p:grpSpPr>
        <p:sp>
          <p:nvSpPr>
            <p:cNvPr id="23" name="Freeform 9"/>
            <p:cNvSpPr>
              <a:spLocks/>
            </p:cNvSpPr>
            <p:nvPr/>
          </p:nvSpPr>
          <p:spPr bwMode="auto">
            <a:xfrm>
              <a:off x="3390434" y="1666333"/>
              <a:ext cx="170199" cy="533400"/>
            </a:xfrm>
            <a:custGeom>
              <a:avLst/>
              <a:gdLst>
                <a:gd name="T0" fmla="*/ 64 w 112"/>
                <a:gd name="T1" fmla="*/ 0 h 336"/>
                <a:gd name="T2" fmla="*/ 64 w 112"/>
                <a:gd name="T3" fmla="*/ 48 h 336"/>
                <a:gd name="T4" fmla="*/ 16 w 112"/>
                <a:gd name="T5" fmla="*/ 144 h 336"/>
                <a:gd name="T6" fmla="*/ 112 w 112"/>
                <a:gd name="T7" fmla="*/ 192 h 336"/>
                <a:gd name="T8" fmla="*/ 16 w 112"/>
                <a:gd name="T9" fmla="*/ 288 h 336"/>
                <a:gd name="T10" fmla="*/ 16 w 112"/>
                <a:gd name="T11" fmla="*/ 336 h 336"/>
                <a:gd name="T12" fmla="*/ 0 60000 65536"/>
                <a:gd name="T13" fmla="*/ 0 60000 65536"/>
                <a:gd name="T14" fmla="*/ 0 60000 65536"/>
                <a:gd name="T15" fmla="*/ 0 60000 65536"/>
                <a:gd name="T16" fmla="*/ 0 60000 65536"/>
                <a:gd name="T17" fmla="*/ 0 60000 65536"/>
                <a:gd name="T18" fmla="*/ 0 w 112"/>
                <a:gd name="T19" fmla="*/ 0 h 336"/>
                <a:gd name="T20" fmla="*/ 112 w 112"/>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112" h="336">
                  <a:moveTo>
                    <a:pt x="64" y="0"/>
                  </a:moveTo>
                  <a:cubicBezTo>
                    <a:pt x="68" y="12"/>
                    <a:pt x="72" y="24"/>
                    <a:pt x="64" y="48"/>
                  </a:cubicBezTo>
                  <a:cubicBezTo>
                    <a:pt x="56" y="72"/>
                    <a:pt x="8" y="120"/>
                    <a:pt x="16" y="144"/>
                  </a:cubicBezTo>
                  <a:cubicBezTo>
                    <a:pt x="24" y="168"/>
                    <a:pt x="112" y="168"/>
                    <a:pt x="112" y="192"/>
                  </a:cubicBezTo>
                  <a:cubicBezTo>
                    <a:pt x="112" y="216"/>
                    <a:pt x="32" y="264"/>
                    <a:pt x="16" y="288"/>
                  </a:cubicBezTo>
                  <a:cubicBezTo>
                    <a:pt x="0" y="312"/>
                    <a:pt x="8" y="324"/>
                    <a:pt x="16" y="336"/>
                  </a:cubicBezTo>
                </a:path>
              </a:pathLst>
            </a:custGeom>
            <a:noFill/>
            <a:ln w="38100" cmpd="sng">
              <a:solidFill>
                <a:srgbClr val="CC6600"/>
              </a:solidFill>
              <a:round/>
              <a:headEnd/>
              <a:tailEnd/>
            </a:ln>
          </p:spPr>
          <p:txBody>
            <a:bodyPr/>
            <a:lstStyle/>
            <a:p>
              <a:endParaRPr lang="en-US" dirty="0"/>
            </a:p>
          </p:txBody>
        </p:sp>
        <p:sp>
          <p:nvSpPr>
            <p:cNvPr id="11266" name="Rectangle 2"/>
            <p:cNvSpPr>
              <a:spLocks noChangeArrowheads="1"/>
            </p:cNvSpPr>
            <p:nvPr/>
          </p:nvSpPr>
          <p:spPr bwMode="auto">
            <a:xfrm>
              <a:off x="2286000" y="1752600"/>
              <a:ext cx="1371600" cy="190500"/>
            </a:xfrm>
            <a:prstGeom prst="rect">
              <a:avLst/>
            </a:prstGeom>
            <a:solidFill>
              <a:schemeClr val="bg2"/>
            </a:solidFill>
            <a:ln w="9525">
              <a:solidFill>
                <a:schemeClr val="bg2"/>
              </a:solidFill>
              <a:miter lim="800000"/>
              <a:headEnd/>
              <a:tailEnd/>
            </a:ln>
          </p:spPr>
          <p:txBody>
            <a:bodyPr wrap="none" anchor="ctr"/>
            <a:lstStyle/>
            <a:p>
              <a:pPr algn="ctr" eaLnBrk="1" hangingPunct="1">
                <a:lnSpc>
                  <a:spcPct val="100000"/>
                </a:lnSpc>
                <a:spcBef>
                  <a:spcPct val="0"/>
                </a:spcBef>
                <a:buFontTx/>
                <a:buNone/>
              </a:pPr>
              <a:endParaRPr lang="en-US" sz="1800" dirty="0">
                <a:solidFill>
                  <a:schemeClr val="bg2"/>
                </a:solidFill>
              </a:endParaRPr>
            </a:p>
          </p:txBody>
        </p:sp>
        <p:sp>
          <p:nvSpPr>
            <p:cNvPr id="11268" name="Rectangle 4"/>
            <p:cNvSpPr>
              <a:spLocks noChangeArrowheads="1"/>
            </p:cNvSpPr>
            <p:nvPr/>
          </p:nvSpPr>
          <p:spPr bwMode="auto">
            <a:xfrm>
              <a:off x="2286000" y="1524000"/>
              <a:ext cx="411163"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11269" name="Rectangle 5"/>
            <p:cNvSpPr>
              <a:spLocks noChangeArrowheads="1"/>
            </p:cNvSpPr>
            <p:nvPr/>
          </p:nvSpPr>
          <p:spPr bwMode="auto">
            <a:xfrm>
              <a:off x="2751138" y="1524000"/>
              <a:ext cx="411162"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sp>
          <p:nvSpPr>
            <p:cNvPr id="11270" name="Rectangle 6"/>
            <p:cNvSpPr>
              <a:spLocks noChangeArrowheads="1"/>
            </p:cNvSpPr>
            <p:nvPr/>
          </p:nvSpPr>
          <p:spPr bwMode="auto">
            <a:xfrm>
              <a:off x="3200400" y="1524000"/>
              <a:ext cx="411163" cy="152400"/>
            </a:xfrm>
            <a:prstGeom prst="rect">
              <a:avLst/>
            </a:prstGeom>
            <a:solidFill>
              <a:schemeClr val="accent1"/>
            </a:solidFill>
            <a:ln w="9525">
              <a:solidFill>
                <a:schemeClr val="tx1"/>
              </a:solidFill>
              <a:miter lim="800000"/>
              <a:headEnd/>
              <a:tailEnd/>
            </a:ln>
          </p:spPr>
          <p:txBody>
            <a:bodyPr wrap="none" anchor="ctr"/>
            <a:lstStyle/>
            <a:p>
              <a:endParaRPr lang="en-US" dirty="0"/>
            </a:p>
          </p:txBody>
        </p:sp>
      </p:grpSp>
      <p:sp>
        <p:nvSpPr>
          <p:cNvPr id="24" name="TextBox 23"/>
          <p:cNvSpPr txBox="1"/>
          <p:nvPr/>
        </p:nvSpPr>
        <p:spPr>
          <a:xfrm>
            <a:off x="179099" y="1874409"/>
            <a:ext cx="1349351" cy="307777"/>
          </a:xfrm>
          <a:prstGeom prst="rect">
            <a:avLst/>
          </a:prstGeom>
          <a:noFill/>
        </p:spPr>
        <p:txBody>
          <a:bodyPr wrap="square" rtlCol="0">
            <a:spAutoFit/>
          </a:bodyPr>
          <a:lstStyle/>
          <a:p>
            <a:r>
              <a:rPr lang="en-US" sz="1400" b="1" dirty="0" smtClean="0">
                <a:solidFill>
                  <a:srgbClr val="FF0000"/>
                </a:solidFill>
              </a:rPr>
              <a:t>WBS 3.03.02</a:t>
            </a:r>
          </a:p>
        </p:txBody>
      </p:sp>
      <p:cxnSp>
        <p:nvCxnSpPr>
          <p:cNvPr id="30" name="Straight Arrow Connector 29"/>
          <p:cNvCxnSpPr>
            <a:endCxn id="11266" idx="3"/>
          </p:cNvCxnSpPr>
          <p:nvPr/>
        </p:nvCxnSpPr>
        <p:spPr>
          <a:xfrm rot="10800000">
            <a:off x="3657601" y="1847850"/>
            <a:ext cx="427165" cy="4102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 Box 17"/>
          <p:cNvSpPr txBox="1">
            <a:spLocks noChangeArrowheads="1"/>
          </p:cNvSpPr>
          <p:nvPr/>
        </p:nvSpPr>
        <p:spPr bwMode="auto">
          <a:xfrm>
            <a:off x="4011345" y="1715334"/>
            <a:ext cx="1601870" cy="338554"/>
          </a:xfrm>
          <a:prstGeom prst="rect">
            <a:avLst/>
          </a:prstGeom>
          <a:noFill/>
          <a:ln w="9525">
            <a:noFill/>
            <a:miter lim="800000"/>
            <a:headEnd/>
            <a:tailEnd/>
          </a:ln>
        </p:spPr>
        <p:txBody>
          <a:bodyPr wrap="square">
            <a:spAutoFit/>
          </a:bodyPr>
          <a:lstStyle/>
          <a:p>
            <a:r>
              <a:rPr lang="en-US" sz="1600" dirty="0" smtClean="0"/>
              <a:t>Raft Baseplate</a:t>
            </a:r>
            <a:endParaRPr lang="en-US" sz="1600" dirty="0"/>
          </a:p>
        </p:txBody>
      </p:sp>
      <p:cxnSp>
        <p:nvCxnSpPr>
          <p:cNvPr id="39" name="Straight Arrow Connector 38"/>
          <p:cNvCxnSpPr>
            <a:endCxn id="11270" idx="3"/>
          </p:cNvCxnSpPr>
          <p:nvPr/>
        </p:nvCxnSpPr>
        <p:spPr>
          <a:xfrm rot="10800000" flipV="1">
            <a:off x="3611563" y="1548472"/>
            <a:ext cx="419808" cy="51728"/>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Text Box 17"/>
          <p:cNvSpPr txBox="1">
            <a:spLocks noChangeArrowheads="1"/>
          </p:cNvSpPr>
          <p:nvPr/>
        </p:nvSpPr>
        <p:spPr bwMode="auto">
          <a:xfrm>
            <a:off x="3963510" y="1380500"/>
            <a:ext cx="1743953" cy="338554"/>
          </a:xfrm>
          <a:prstGeom prst="rect">
            <a:avLst/>
          </a:prstGeom>
          <a:noFill/>
          <a:ln w="9525">
            <a:noFill/>
            <a:miter lim="800000"/>
            <a:headEnd/>
            <a:tailEnd/>
          </a:ln>
        </p:spPr>
        <p:txBody>
          <a:bodyPr wrap="square">
            <a:spAutoFit/>
          </a:bodyPr>
          <a:lstStyle/>
          <a:p>
            <a:r>
              <a:rPr lang="en-US" sz="1600" dirty="0" smtClean="0"/>
              <a:t>CCD Sensors(9)</a:t>
            </a:r>
            <a:endParaRPr lang="en-US" sz="1600" dirty="0"/>
          </a:p>
        </p:txBody>
      </p:sp>
      <p:cxnSp>
        <p:nvCxnSpPr>
          <p:cNvPr id="48" name="Straight Arrow Connector 47"/>
          <p:cNvCxnSpPr/>
          <p:nvPr/>
        </p:nvCxnSpPr>
        <p:spPr>
          <a:xfrm rot="10800000">
            <a:off x="3482319" y="2102225"/>
            <a:ext cx="592288" cy="168703"/>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Text Box 17"/>
          <p:cNvSpPr txBox="1">
            <a:spLocks noChangeArrowheads="1"/>
          </p:cNvSpPr>
          <p:nvPr/>
        </p:nvSpPr>
        <p:spPr bwMode="auto">
          <a:xfrm>
            <a:off x="4010403" y="2100632"/>
            <a:ext cx="1933198" cy="338554"/>
          </a:xfrm>
          <a:prstGeom prst="rect">
            <a:avLst/>
          </a:prstGeom>
          <a:noFill/>
          <a:ln w="9525">
            <a:noFill/>
            <a:miter lim="800000"/>
            <a:headEnd/>
            <a:tailEnd/>
          </a:ln>
        </p:spPr>
        <p:txBody>
          <a:bodyPr wrap="square">
            <a:spAutoFit/>
          </a:bodyPr>
          <a:lstStyle/>
          <a:p>
            <a:r>
              <a:rPr lang="en-US" sz="1600" dirty="0" smtClean="0"/>
              <a:t>Sensor pigtails(18)</a:t>
            </a:r>
            <a:endParaRPr lang="en-US" sz="1600" dirty="0"/>
          </a:p>
        </p:txBody>
      </p:sp>
      <p:sp>
        <p:nvSpPr>
          <p:cNvPr id="51" name="Text Box 17"/>
          <p:cNvSpPr txBox="1">
            <a:spLocks noChangeArrowheads="1"/>
          </p:cNvSpPr>
          <p:nvPr/>
        </p:nvSpPr>
        <p:spPr bwMode="auto">
          <a:xfrm>
            <a:off x="3851303" y="4011493"/>
            <a:ext cx="2152588" cy="338554"/>
          </a:xfrm>
          <a:prstGeom prst="rect">
            <a:avLst/>
          </a:prstGeom>
          <a:noFill/>
          <a:ln w="9525">
            <a:noFill/>
            <a:miter lim="800000"/>
            <a:headEnd/>
            <a:tailEnd/>
          </a:ln>
        </p:spPr>
        <p:txBody>
          <a:bodyPr wrap="square">
            <a:spAutoFit/>
          </a:bodyPr>
          <a:lstStyle/>
          <a:p>
            <a:r>
              <a:rPr lang="en-US" sz="1600" dirty="0" smtClean="0"/>
              <a:t>FEE-BEE pigtails(12)</a:t>
            </a:r>
            <a:endParaRPr lang="en-US" sz="1600" dirty="0"/>
          </a:p>
        </p:txBody>
      </p:sp>
      <p:cxnSp>
        <p:nvCxnSpPr>
          <p:cNvPr id="52" name="Straight Arrow Connector 51"/>
          <p:cNvCxnSpPr/>
          <p:nvPr/>
        </p:nvCxnSpPr>
        <p:spPr>
          <a:xfrm rot="10800000" flipV="1">
            <a:off x="3089869" y="4175746"/>
            <a:ext cx="761435" cy="436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5" name="TextBox 54"/>
          <p:cNvSpPr txBox="1"/>
          <p:nvPr/>
        </p:nvSpPr>
        <p:spPr>
          <a:xfrm>
            <a:off x="6432582" y="2878852"/>
            <a:ext cx="1300356" cy="369332"/>
          </a:xfrm>
          <a:prstGeom prst="rect">
            <a:avLst/>
          </a:prstGeom>
          <a:noFill/>
        </p:spPr>
        <p:txBody>
          <a:bodyPr wrap="none" rtlCol="0">
            <a:spAutoFit/>
          </a:bodyPr>
          <a:lstStyle/>
          <a:p>
            <a:pPr algn="ctr"/>
            <a:r>
              <a:rPr lang="en-US" u="sng" dirty="0" smtClean="0"/>
              <a:t>deliverable</a:t>
            </a:r>
          </a:p>
        </p:txBody>
      </p:sp>
      <p:sp>
        <p:nvSpPr>
          <p:cNvPr id="56" name="TextBox 55"/>
          <p:cNvSpPr txBox="1"/>
          <p:nvPr/>
        </p:nvSpPr>
        <p:spPr>
          <a:xfrm>
            <a:off x="6219931" y="4277249"/>
            <a:ext cx="2577401" cy="1169551"/>
          </a:xfrm>
          <a:prstGeom prst="rect">
            <a:avLst/>
          </a:prstGeom>
          <a:noFill/>
        </p:spPr>
        <p:txBody>
          <a:bodyPr wrap="square" rtlCol="0">
            <a:spAutoFit/>
          </a:bodyPr>
          <a:lstStyle/>
          <a:p>
            <a:pPr algn="ctr"/>
            <a:r>
              <a:rPr lang="en-US" sz="1400" dirty="0" smtClean="0"/>
              <a:t>Total Qty 28 </a:t>
            </a:r>
          </a:p>
          <a:p>
            <a:r>
              <a:rPr lang="en-US" sz="1400" dirty="0" smtClean="0"/>
              <a:t>ETU – 2</a:t>
            </a:r>
          </a:p>
          <a:p>
            <a:r>
              <a:rPr lang="en-US" sz="1400" dirty="0" smtClean="0"/>
              <a:t>First Article – 2</a:t>
            </a:r>
          </a:p>
          <a:p>
            <a:r>
              <a:rPr lang="en-US" sz="1400" dirty="0" smtClean="0"/>
              <a:t>Camera Integration &amp; Test – 3</a:t>
            </a:r>
          </a:p>
          <a:p>
            <a:r>
              <a:rPr lang="en-US" sz="1400" dirty="0" smtClean="0"/>
              <a:t>Production - 21</a:t>
            </a:r>
            <a:endParaRPr lang="en-US" sz="1400" dirty="0"/>
          </a:p>
        </p:txBody>
      </p:sp>
      <p:sp>
        <p:nvSpPr>
          <p:cNvPr id="57" name="Left Bracket 56"/>
          <p:cNvSpPr/>
          <p:nvPr/>
        </p:nvSpPr>
        <p:spPr>
          <a:xfrm>
            <a:off x="6199833" y="4491613"/>
            <a:ext cx="78176" cy="914400"/>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8" name="Left Bracket 57"/>
          <p:cNvSpPr/>
          <p:nvPr/>
        </p:nvSpPr>
        <p:spPr>
          <a:xfrm flipH="1">
            <a:off x="8646069" y="4523432"/>
            <a:ext cx="80923" cy="917750"/>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2" name="Text Box 16"/>
          <p:cNvSpPr txBox="1">
            <a:spLocks noChangeArrowheads="1"/>
          </p:cNvSpPr>
          <p:nvPr/>
        </p:nvSpPr>
        <p:spPr bwMode="auto">
          <a:xfrm>
            <a:off x="2028825" y="5429250"/>
            <a:ext cx="1857375" cy="800219"/>
          </a:xfrm>
          <a:prstGeom prst="rect">
            <a:avLst/>
          </a:prstGeom>
          <a:noFill/>
          <a:ln w="9525">
            <a:noFill/>
            <a:miter lim="800000"/>
            <a:headEnd/>
            <a:tailEnd/>
          </a:ln>
        </p:spPr>
        <p:txBody>
          <a:bodyPr wrap="square">
            <a:spAutoFit/>
          </a:bodyPr>
          <a:lstStyle/>
          <a:p>
            <a:pPr algn="ctr" eaLnBrk="1" hangingPunct="1">
              <a:lnSpc>
                <a:spcPct val="100000"/>
              </a:lnSpc>
              <a:spcBef>
                <a:spcPct val="0"/>
              </a:spcBef>
              <a:buFontTx/>
              <a:buNone/>
            </a:pPr>
            <a:r>
              <a:rPr lang="en-US" sz="1600" dirty="0" smtClean="0"/>
              <a:t>and</a:t>
            </a:r>
          </a:p>
          <a:p>
            <a:pPr algn="ctr"/>
            <a:r>
              <a:rPr lang="en-US" sz="1600" dirty="0" smtClean="0"/>
              <a:t>Raft Control Crate</a:t>
            </a:r>
            <a:r>
              <a:rPr lang="en-US" sz="1600" b="1" dirty="0" smtClean="0">
                <a:solidFill>
                  <a:srgbClr val="FF0000"/>
                </a:solidFill>
              </a:rPr>
              <a:t> </a:t>
            </a:r>
            <a:r>
              <a:rPr lang="en-US" sz="1400" b="1" dirty="0" smtClean="0">
                <a:solidFill>
                  <a:srgbClr val="FF0000"/>
                </a:solidFill>
              </a:rPr>
              <a:t>WBS 3.03.04</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762000"/>
          </a:xfrm>
        </p:spPr>
        <p:txBody>
          <a:bodyPr/>
          <a:lstStyle/>
          <a:p>
            <a:r>
              <a:rPr lang="en-US" dirty="0" smtClean="0"/>
              <a:t>RTM REQUIREMENTS</a:t>
            </a:r>
            <a:endParaRPr lang="en-US" dirty="0"/>
          </a:p>
        </p:txBody>
      </p:sp>
      <p:sp>
        <p:nvSpPr>
          <p:cNvPr id="3" name="Content Placeholder 2"/>
          <p:cNvSpPr>
            <a:spLocks noGrp="1"/>
          </p:cNvSpPr>
          <p:nvPr>
            <p:ph sz="half" idx="4294967295"/>
          </p:nvPr>
        </p:nvSpPr>
        <p:spPr>
          <a:xfrm>
            <a:off x="0" y="1752600"/>
            <a:ext cx="2705100" cy="5651500"/>
          </a:xfrm>
        </p:spPr>
        <p:txBody>
          <a:bodyPr/>
          <a:lstStyle/>
          <a:p>
            <a:r>
              <a:rPr lang="en-US" sz="1800" dirty="0" smtClean="0"/>
              <a:t>Focal plane flatness of 0.0135 mm or better for each raft tower module (±0.00675 </a:t>
            </a:r>
            <a:r>
              <a:rPr lang="en-US" sz="1800" dirty="0" err="1" smtClean="0"/>
              <a:t>wrt</a:t>
            </a:r>
            <a:r>
              <a:rPr lang="en-US" sz="1800" dirty="0" smtClean="0"/>
              <a:t> nominal height of 42.810 above kinematic mount spheres)</a:t>
            </a:r>
          </a:p>
          <a:p>
            <a:r>
              <a:rPr lang="en-US" sz="1800" dirty="0" smtClean="0"/>
              <a:t>Includes out-of-flatness of the individual CCDs as well as their mounts and the supporting raft surface</a:t>
            </a:r>
          </a:p>
          <a:p>
            <a:endParaRPr lang="en-US" dirty="0"/>
          </a:p>
        </p:txBody>
      </p:sp>
      <p:grpSp>
        <p:nvGrpSpPr>
          <p:cNvPr id="56" name="Group 55"/>
          <p:cNvGrpSpPr/>
          <p:nvPr/>
        </p:nvGrpSpPr>
        <p:grpSpPr>
          <a:xfrm>
            <a:off x="3751042" y="3103620"/>
            <a:ext cx="3944601" cy="2301573"/>
            <a:chOff x="3751042" y="3103620"/>
            <a:chExt cx="3944601" cy="2301573"/>
          </a:xfrm>
          <a:effectLst>
            <a:outerShdw blurRad="50800" dist="38100" dir="2700000" algn="tl" rotWithShape="0">
              <a:prstClr val="black">
                <a:alpha val="40000"/>
              </a:prstClr>
            </a:outerShdw>
          </a:effectLst>
        </p:grpSpPr>
        <p:grpSp>
          <p:nvGrpSpPr>
            <p:cNvPr id="55" name="Group 54"/>
            <p:cNvGrpSpPr/>
            <p:nvPr/>
          </p:nvGrpSpPr>
          <p:grpSpPr>
            <a:xfrm>
              <a:off x="3751042" y="3537460"/>
              <a:ext cx="3944601" cy="1867733"/>
              <a:chOff x="3751042" y="3537460"/>
              <a:chExt cx="3944601" cy="1867733"/>
            </a:xfrm>
          </p:grpSpPr>
          <p:sp>
            <p:nvSpPr>
              <p:cNvPr id="5" name="Oval 4"/>
              <p:cNvSpPr>
                <a:spLocks noChangeAspect="1"/>
              </p:cNvSpPr>
              <p:nvPr/>
            </p:nvSpPr>
            <p:spPr>
              <a:xfrm>
                <a:off x="3991323" y="4725511"/>
                <a:ext cx="667445" cy="667445"/>
              </a:xfrm>
              <a:prstGeom prst="ellipse">
                <a:avLst/>
              </a:prstGeom>
              <a:solidFill>
                <a:srgbClr val="F771DA"/>
              </a:solid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a:spLocks noChangeAspect="1"/>
              </p:cNvSpPr>
              <p:nvPr/>
            </p:nvSpPr>
            <p:spPr>
              <a:xfrm>
                <a:off x="6833527" y="4737748"/>
                <a:ext cx="667445" cy="667445"/>
              </a:xfrm>
              <a:prstGeom prst="ellipse">
                <a:avLst/>
              </a:prstGeom>
              <a:solidFill>
                <a:srgbClr val="F771D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p:cNvGrpSpPr/>
              <p:nvPr/>
            </p:nvGrpSpPr>
            <p:grpSpPr>
              <a:xfrm>
                <a:off x="3751042" y="3537460"/>
                <a:ext cx="3944601" cy="1287056"/>
                <a:chOff x="3751042" y="3537460"/>
                <a:chExt cx="3944601" cy="1287056"/>
              </a:xfrm>
            </p:grpSpPr>
            <p:sp>
              <p:nvSpPr>
                <p:cNvPr id="7" name="Rectangle 6"/>
                <p:cNvSpPr/>
                <p:nvPr/>
              </p:nvSpPr>
              <p:spPr>
                <a:xfrm>
                  <a:off x="3751042" y="3537460"/>
                  <a:ext cx="3944601" cy="9144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RAFT</a:t>
                  </a:r>
                  <a:endParaRPr lang="en-US" dirty="0"/>
                </a:p>
              </p:txBody>
            </p:sp>
            <p:sp>
              <p:nvSpPr>
                <p:cNvPr id="9" name="Rectangle 8"/>
                <p:cNvSpPr/>
                <p:nvPr/>
              </p:nvSpPr>
              <p:spPr>
                <a:xfrm>
                  <a:off x="4016907" y="4445185"/>
                  <a:ext cx="615161" cy="3726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859111" y="4451859"/>
                  <a:ext cx="615161" cy="37265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11" name="Rectangle 10"/>
            <p:cNvSpPr/>
            <p:nvPr/>
          </p:nvSpPr>
          <p:spPr>
            <a:xfrm>
              <a:off x="3757715" y="3103620"/>
              <a:ext cx="1228101" cy="340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CCD</a:t>
              </a:r>
              <a:endParaRPr lang="en-US" dirty="0"/>
            </a:p>
          </p:txBody>
        </p:sp>
        <p:sp>
          <p:nvSpPr>
            <p:cNvPr id="14" name="Rectangle 13"/>
            <p:cNvSpPr/>
            <p:nvPr/>
          </p:nvSpPr>
          <p:spPr>
            <a:xfrm>
              <a:off x="5098168" y="3115857"/>
              <a:ext cx="1228101" cy="340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425273" y="3108070"/>
              <a:ext cx="1228101" cy="3403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2" name="Straight Connector 21"/>
          <p:cNvCxnSpPr/>
          <p:nvPr/>
        </p:nvCxnSpPr>
        <p:spPr>
          <a:xfrm flipV="1">
            <a:off x="2910061" y="5072584"/>
            <a:ext cx="5966961" cy="20023"/>
          </a:xfrm>
          <a:prstGeom prst="line">
            <a:avLst/>
          </a:prstGeom>
          <a:ln>
            <a:solidFill>
              <a:schemeClr val="tx1"/>
            </a:solidFill>
            <a:prstDash val="lgDashDot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2930085" y="3036876"/>
            <a:ext cx="5793424" cy="26698"/>
          </a:xfrm>
          <a:prstGeom prst="line">
            <a:avLst/>
          </a:prstGeom>
          <a:ln>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7929250" y="3951276"/>
            <a:ext cx="889987" cy="369332"/>
          </a:xfrm>
          <a:prstGeom prst="rect">
            <a:avLst/>
          </a:prstGeom>
          <a:noFill/>
        </p:spPr>
        <p:txBody>
          <a:bodyPr wrap="none" rtlCol="0">
            <a:spAutoFit/>
          </a:bodyPr>
          <a:lstStyle/>
          <a:p>
            <a:r>
              <a:rPr lang="en-US" dirty="0" smtClean="0"/>
              <a:t>42.810</a:t>
            </a:r>
            <a:endParaRPr lang="en-US" dirty="0"/>
          </a:p>
        </p:txBody>
      </p:sp>
      <p:cxnSp>
        <p:nvCxnSpPr>
          <p:cNvPr id="28" name="Straight Connector 27"/>
          <p:cNvCxnSpPr/>
          <p:nvPr/>
        </p:nvCxnSpPr>
        <p:spPr>
          <a:xfrm flipV="1">
            <a:off x="3326677" y="3161246"/>
            <a:ext cx="4718838" cy="13349"/>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3322264" y="2940390"/>
            <a:ext cx="4718838" cy="13349"/>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rot="5400000">
            <a:off x="8046052" y="4722175"/>
            <a:ext cx="714166"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5400000" flipH="1" flipV="1">
            <a:off x="7945935" y="3500431"/>
            <a:ext cx="914082" cy="32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flipH="1" flipV="1">
            <a:off x="3203279" y="3397647"/>
            <a:ext cx="460648" cy="586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3042462" y="2549604"/>
            <a:ext cx="788637" cy="4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a:endCxn id="43" idx="1"/>
          </p:cNvCxnSpPr>
          <p:nvPr/>
        </p:nvCxnSpPr>
        <p:spPr>
          <a:xfrm>
            <a:off x="3437343" y="2149174"/>
            <a:ext cx="386006" cy="334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3823349" y="1967851"/>
            <a:ext cx="2916183" cy="369332"/>
          </a:xfrm>
          <a:prstGeom prst="rect">
            <a:avLst/>
          </a:prstGeom>
          <a:noFill/>
        </p:spPr>
        <p:txBody>
          <a:bodyPr wrap="none" rtlCol="0">
            <a:spAutoFit/>
          </a:bodyPr>
          <a:lstStyle/>
          <a:p>
            <a:r>
              <a:rPr lang="en-US" dirty="0" smtClean="0"/>
              <a:t>0.0135 mm tolerance zone</a:t>
            </a:r>
            <a:endParaRPr lang="en-US" dirty="0"/>
          </a:p>
        </p:txBody>
      </p:sp>
      <p:cxnSp>
        <p:nvCxnSpPr>
          <p:cNvPr id="45" name="Straight Connector 44"/>
          <p:cNvCxnSpPr>
            <a:stCxn id="9" idx="2"/>
          </p:cNvCxnSpPr>
          <p:nvPr/>
        </p:nvCxnSpPr>
        <p:spPr>
          <a:xfrm rot="16200000" flipH="1">
            <a:off x="3990488" y="5151842"/>
            <a:ext cx="668561" cy="560"/>
          </a:xfrm>
          <a:prstGeom prst="line">
            <a:avLst/>
          </a:prstGeom>
          <a:ln>
            <a:solidFill>
              <a:schemeClr val="tx1"/>
            </a:solidFill>
            <a:prstDash val="lgDashDotDot"/>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6840481" y="5111796"/>
            <a:ext cx="668561" cy="560"/>
          </a:xfrm>
          <a:prstGeom prst="line">
            <a:avLst/>
          </a:prstGeom>
          <a:ln>
            <a:solidFill>
              <a:schemeClr val="tx1"/>
            </a:solidFill>
            <a:prstDash val="lgDashDotDot"/>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Logic Path - II</a:t>
            </a:r>
            <a:endParaRPr lang="en-US" dirty="0"/>
          </a:p>
        </p:txBody>
      </p:sp>
      <p:sp>
        <p:nvSpPr>
          <p:cNvPr id="3" name="Content Placeholder 2"/>
          <p:cNvSpPr>
            <a:spLocks noGrp="1"/>
          </p:cNvSpPr>
          <p:nvPr>
            <p:ph idx="1"/>
          </p:nvPr>
        </p:nvSpPr>
        <p:spPr/>
        <p:txBody>
          <a:bodyPr/>
          <a:lstStyle/>
          <a:p>
            <a:r>
              <a:rPr lang="en-US" dirty="0" smtClean="0"/>
              <a:t>Given that there must be a cold preamp to achieve the required noise performance, the next question is how much of the electronics chain should be cold and how much warm (i.e. inside vs. outside of the cryostat)?</a:t>
            </a:r>
          </a:p>
          <a:p>
            <a:r>
              <a:rPr lang="en-US" dirty="0" smtClean="0"/>
              <a:t>One way to gauge that is to examine the size of the cabling plant at various points along the electronics chain – the numbers on the left show the raw number of conductors at each point along the RTM </a:t>
            </a:r>
          </a:p>
          <a:p>
            <a:endParaRPr lang="en-US" dirty="0"/>
          </a:p>
        </p:txBody>
      </p:sp>
      <p:sp>
        <p:nvSpPr>
          <p:cNvPr id="5" name="Rectangle 2"/>
          <p:cNvSpPr>
            <a:spLocks noChangeArrowheads="1"/>
          </p:cNvSpPr>
          <p:nvPr/>
        </p:nvSpPr>
        <p:spPr bwMode="auto">
          <a:xfrm>
            <a:off x="5115066" y="3022647"/>
            <a:ext cx="734173" cy="145791"/>
          </a:xfrm>
          <a:prstGeom prst="rect">
            <a:avLst/>
          </a:prstGeom>
          <a:solidFill>
            <a:schemeClr val="bg2"/>
          </a:solidFill>
          <a:ln w="9525">
            <a:solidFill>
              <a:schemeClr val="bg2"/>
            </a:solidFill>
            <a:miter lim="800000"/>
            <a:headEnd/>
            <a:tailEnd/>
          </a:ln>
        </p:spPr>
        <p:txBody>
          <a:bodyPr wrap="none" anchor="ctr"/>
          <a:lstStyle/>
          <a:p>
            <a:pPr algn="ctr" eaLnBrk="1" hangingPunct="1"/>
            <a:endParaRPr lang="en-US" sz="1800">
              <a:solidFill>
                <a:srgbClr val="808080"/>
              </a:solidFill>
              <a:latin typeface="Arial" charset="0"/>
              <a:ea typeface="+mn-ea"/>
            </a:endParaRPr>
          </a:p>
        </p:txBody>
      </p:sp>
      <p:sp>
        <p:nvSpPr>
          <p:cNvPr id="6" name="Rectangle 3"/>
          <p:cNvSpPr>
            <a:spLocks noChangeArrowheads="1"/>
          </p:cNvSpPr>
          <p:nvPr/>
        </p:nvSpPr>
        <p:spPr bwMode="auto">
          <a:xfrm>
            <a:off x="5115066" y="3255913"/>
            <a:ext cx="734173" cy="1399594"/>
          </a:xfrm>
          <a:prstGeom prst="rect">
            <a:avLst/>
          </a:prstGeom>
          <a:solidFill>
            <a:schemeClr val="accent1"/>
          </a:solidFill>
          <a:ln w="9525">
            <a:solidFill>
              <a:schemeClr val="tx1"/>
            </a:solidFill>
            <a:miter lim="800000"/>
            <a:headEnd/>
            <a:tailEnd/>
          </a:ln>
        </p:spPr>
        <p:txBody>
          <a:bodyPr wrap="none" anchor="ctr"/>
          <a:lstStyle/>
          <a:p>
            <a:pPr algn="ctr" eaLnBrk="1" hangingPunct="1"/>
            <a:r>
              <a:rPr lang="en-US" sz="1800">
                <a:solidFill>
                  <a:srgbClr val="000000"/>
                </a:solidFill>
                <a:latin typeface="Arial" charset="0"/>
                <a:ea typeface="+mn-ea"/>
              </a:rPr>
              <a:t>FEC</a:t>
            </a:r>
          </a:p>
        </p:txBody>
      </p:sp>
      <p:sp>
        <p:nvSpPr>
          <p:cNvPr id="7" name="Rectangle 4"/>
          <p:cNvSpPr>
            <a:spLocks noChangeArrowheads="1"/>
          </p:cNvSpPr>
          <p:nvPr/>
        </p:nvSpPr>
        <p:spPr bwMode="auto">
          <a:xfrm>
            <a:off x="5121864" y="2847698"/>
            <a:ext cx="220082" cy="116633"/>
          </a:xfrm>
          <a:prstGeom prst="rect">
            <a:avLst/>
          </a:prstGeom>
          <a:solidFill>
            <a:schemeClr val="accent1"/>
          </a:solidFill>
          <a:ln w="9525">
            <a:solidFill>
              <a:schemeClr val="tx1"/>
            </a:solidFill>
            <a:miter lim="800000"/>
            <a:headEnd/>
            <a:tailEnd/>
          </a:ln>
        </p:spPr>
        <p:txBody>
          <a:bodyPr wrap="none" anchor="ctr"/>
          <a:lstStyle/>
          <a:p>
            <a:pPr eaLnBrk="1" hangingPunct="1"/>
            <a:endParaRPr lang="en-US" sz="1800">
              <a:solidFill>
                <a:srgbClr val="000000"/>
              </a:solidFill>
              <a:latin typeface="Arial" charset="0"/>
              <a:ea typeface="+mn-ea"/>
            </a:endParaRPr>
          </a:p>
        </p:txBody>
      </p:sp>
      <p:sp>
        <p:nvSpPr>
          <p:cNvPr id="8" name="Rectangle 5"/>
          <p:cNvSpPr>
            <a:spLocks noChangeArrowheads="1"/>
          </p:cNvSpPr>
          <p:nvPr/>
        </p:nvSpPr>
        <p:spPr bwMode="auto">
          <a:xfrm>
            <a:off x="5370837" y="2847698"/>
            <a:ext cx="220082" cy="116633"/>
          </a:xfrm>
          <a:prstGeom prst="rect">
            <a:avLst/>
          </a:prstGeom>
          <a:solidFill>
            <a:schemeClr val="accent1"/>
          </a:solidFill>
          <a:ln w="9525">
            <a:solidFill>
              <a:schemeClr val="tx1"/>
            </a:solidFill>
            <a:miter lim="800000"/>
            <a:headEnd/>
            <a:tailEnd/>
          </a:ln>
        </p:spPr>
        <p:txBody>
          <a:bodyPr wrap="none" anchor="ctr"/>
          <a:lstStyle/>
          <a:p>
            <a:pPr eaLnBrk="1" hangingPunct="1"/>
            <a:endParaRPr lang="en-US" sz="1800">
              <a:solidFill>
                <a:srgbClr val="000000"/>
              </a:solidFill>
              <a:latin typeface="Arial" charset="0"/>
              <a:ea typeface="+mn-ea"/>
            </a:endParaRPr>
          </a:p>
        </p:txBody>
      </p:sp>
      <p:sp>
        <p:nvSpPr>
          <p:cNvPr id="9" name="Rectangle 6"/>
          <p:cNvSpPr>
            <a:spLocks noChangeArrowheads="1"/>
          </p:cNvSpPr>
          <p:nvPr/>
        </p:nvSpPr>
        <p:spPr bwMode="auto">
          <a:xfrm>
            <a:off x="5611313" y="2847698"/>
            <a:ext cx="220082" cy="116633"/>
          </a:xfrm>
          <a:prstGeom prst="rect">
            <a:avLst/>
          </a:prstGeom>
          <a:solidFill>
            <a:schemeClr val="accent1"/>
          </a:solidFill>
          <a:ln w="9525">
            <a:solidFill>
              <a:schemeClr val="tx1"/>
            </a:solidFill>
            <a:miter lim="800000"/>
            <a:headEnd/>
            <a:tailEnd/>
          </a:ln>
        </p:spPr>
        <p:txBody>
          <a:bodyPr wrap="none" anchor="ctr"/>
          <a:lstStyle/>
          <a:p>
            <a:pPr eaLnBrk="1" hangingPunct="1"/>
            <a:endParaRPr lang="en-US" sz="1800">
              <a:solidFill>
                <a:srgbClr val="000000"/>
              </a:solidFill>
              <a:latin typeface="Arial" charset="0"/>
              <a:ea typeface="+mn-ea"/>
            </a:endParaRPr>
          </a:p>
        </p:txBody>
      </p:sp>
      <p:sp>
        <p:nvSpPr>
          <p:cNvPr id="10" name="Rectangle 7"/>
          <p:cNvSpPr>
            <a:spLocks noChangeArrowheads="1"/>
          </p:cNvSpPr>
          <p:nvPr/>
        </p:nvSpPr>
        <p:spPr bwMode="auto">
          <a:xfrm>
            <a:off x="5115066" y="5063722"/>
            <a:ext cx="734173" cy="991379"/>
          </a:xfrm>
          <a:prstGeom prst="rect">
            <a:avLst/>
          </a:prstGeom>
          <a:solidFill>
            <a:schemeClr val="accent1"/>
          </a:solidFill>
          <a:ln w="9525">
            <a:solidFill>
              <a:schemeClr val="tx1"/>
            </a:solidFill>
            <a:miter lim="800000"/>
            <a:headEnd/>
            <a:tailEnd/>
          </a:ln>
        </p:spPr>
        <p:txBody>
          <a:bodyPr wrap="none" anchor="ctr"/>
          <a:lstStyle/>
          <a:p>
            <a:pPr algn="ctr" eaLnBrk="1" hangingPunct="1"/>
            <a:r>
              <a:rPr lang="en-US" sz="1800">
                <a:solidFill>
                  <a:srgbClr val="000000"/>
                </a:solidFill>
                <a:latin typeface="Arial" charset="0"/>
                <a:ea typeface="+mn-ea"/>
              </a:rPr>
              <a:t>RCC</a:t>
            </a:r>
          </a:p>
        </p:txBody>
      </p:sp>
      <p:sp>
        <p:nvSpPr>
          <p:cNvPr id="11" name="Freeform 8"/>
          <p:cNvSpPr>
            <a:spLocks/>
          </p:cNvSpPr>
          <p:nvPr/>
        </p:nvSpPr>
        <p:spPr bwMode="auto">
          <a:xfrm>
            <a:off x="5271418" y="4655507"/>
            <a:ext cx="95171" cy="408215"/>
          </a:xfrm>
          <a:custGeom>
            <a:avLst/>
            <a:gdLst>
              <a:gd name="T0" fmla="*/ 2147483647 w 112"/>
              <a:gd name="T1" fmla="*/ 0 h 336"/>
              <a:gd name="T2" fmla="*/ 2147483647 w 112"/>
              <a:gd name="T3" fmla="*/ 2147483647 h 336"/>
              <a:gd name="T4" fmla="*/ 2147483647 w 112"/>
              <a:gd name="T5" fmla="*/ 2147483647 h 336"/>
              <a:gd name="T6" fmla="*/ 2147483647 w 112"/>
              <a:gd name="T7" fmla="*/ 2147483647 h 336"/>
              <a:gd name="T8" fmla="*/ 2147483647 w 112"/>
              <a:gd name="T9" fmla="*/ 2147483647 h 336"/>
              <a:gd name="T10" fmla="*/ 2147483647 w 112"/>
              <a:gd name="T11" fmla="*/ 2147483647 h 336"/>
              <a:gd name="T12" fmla="*/ 0 60000 65536"/>
              <a:gd name="T13" fmla="*/ 0 60000 65536"/>
              <a:gd name="T14" fmla="*/ 0 60000 65536"/>
              <a:gd name="T15" fmla="*/ 0 60000 65536"/>
              <a:gd name="T16" fmla="*/ 0 60000 65536"/>
              <a:gd name="T17" fmla="*/ 0 60000 65536"/>
              <a:gd name="T18" fmla="*/ 0 w 112"/>
              <a:gd name="T19" fmla="*/ 0 h 336"/>
              <a:gd name="T20" fmla="*/ 112 w 112"/>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112" h="336">
                <a:moveTo>
                  <a:pt x="64" y="0"/>
                </a:moveTo>
                <a:cubicBezTo>
                  <a:pt x="68" y="12"/>
                  <a:pt x="72" y="24"/>
                  <a:pt x="64" y="48"/>
                </a:cubicBezTo>
                <a:cubicBezTo>
                  <a:pt x="56" y="72"/>
                  <a:pt x="8" y="120"/>
                  <a:pt x="16" y="144"/>
                </a:cubicBezTo>
                <a:cubicBezTo>
                  <a:pt x="24" y="168"/>
                  <a:pt x="112" y="168"/>
                  <a:pt x="112" y="192"/>
                </a:cubicBezTo>
                <a:cubicBezTo>
                  <a:pt x="112" y="216"/>
                  <a:pt x="32" y="264"/>
                  <a:pt x="16" y="288"/>
                </a:cubicBezTo>
                <a:cubicBezTo>
                  <a:pt x="0" y="312"/>
                  <a:pt x="8" y="324"/>
                  <a:pt x="16" y="336"/>
                </a:cubicBezTo>
              </a:path>
            </a:pathLst>
          </a:custGeom>
          <a:noFill/>
          <a:ln w="38100">
            <a:solidFill>
              <a:srgbClr val="CC6600"/>
            </a:solidFill>
            <a:round/>
            <a:headEnd/>
            <a:tailEnd/>
          </a:ln>
        </p:spPr>
        <p:txBody>
          <a:bodyPr/>
          <a:lstStyle/>
          <a:p>
            <a:pPr eaLnBrk="1" hangingPunct="1"/>
            <a:endParaRPr lang="en-US" sz="1800">
              <a:solidFill>
                <a:srgbClr val="000000"/>
              </a:solidFill>
              <a:latin typeface="Arial" charset="0"/>
              <a:ea typeface="+mn-ea"/>
            </a:endParaRPr>
          </a:p>
        </p:txBody>
      </p:sp>
      <p:sp>
        <p:nvSpPr>
          <p:cNvPr id="12" name="Freeform 9"/>
          <p:cNvSpPr>
            <a:spLocks/>
          </p:cNvSpPr>
          <p:nvPr/>
        </p:nvSpPr>
        <p:spPr bwMode="auto">
          <a:xfrm>
            <a:off x="5434567" y="4655507"/>
            <a:ext cx="95171" cy="408215"/>
          </a:xfrm>
          <a:custGeom>
            <a:avLst/>
            <a:gdLst>
              <a:gd name="T0" fmla="*/ 2147483647 w 112"/>
              <a:gd name="T1" fmla="*/ 0 h 336"/>
              <a:gd name="T2" fmla="*/ 2147483647 w 112"/>
              <a:gd name="T3" fmla="*/ 2147483647 h 336"/>
              <a:gd name="T4" fmla="*/ 2147483647 w 112"/>
              <a:gd name="T5" fmla="*/ 2147483647 h 336"/>
              <a:gd name="T6" fmla="*/ 2147483647 w 112"/>
              <a:gd name="T7" fmla="*/ 2147483647 h 336"/>
              <a:gd name="T8" fmla="*/ 2147483647 w 112"/>
              <a:gd name="T9" fmla="*/ 2147483647 h 336"/>
              <a:gd name="T10" fmla="*/ 2147483647 w 112"/>
              <a:gd name="T11" fmla="*/ 2147483647 h 336"/>
              <a:gd name="T12" fmla="*/ 0 60000 65536"/>
              <a:gd name="T13" fmla="*/ 0 60000 65536"/>
              <a:gd name="T14" fmla="*/ 0 60000 65536"/>
              <a:gd name="T15" fmla="*/ 0 60000 65536"/>
              <a:gd name="T16" fmla="*/ 0 60000 65536"/>
              <a:gd name="T17" fmla="*/ 0 60000 65536"/>
              <a:gd name="T18" fmla="*/ 0 w 112"/>
              <a:gd name="T19" fmla="*/ 0 h 336"/>
              <a:gd name="T20" fmla="*/ 112 w 112"/>
              <a:gd name="T21" fmla="*/ 336 h 336"/>
            </a:gdLst>
            <a:ahLst/>
            <a:cxnLst>
              <a:cxn ang="T12">
                <a:pos x="T0" y="T1"/>
              </a:cxn>
              <a:cxn ang="T13">
                <a:pos x="T2" y="T3"/>
              </a:cxn>
              <a:cxn ang="T14">
                <a:pos x="T4" y="T5"/>
              </a:cxn>
              <a:cxn ang="T15">
                <a:pos x="T6" y="T7"/>
              </a:cxn>
              <a:cxn ang="T16">
                <a:pos x="T8" y="T9"/>
              </a:cxn>
              <a:cxn ang="T17">
                <a:pos x="T10" y="T11"/>
              </a:cxn>
            </a:cxnLst>
            <a:rect l="T18" t="T19" r="T20" b="T21"/>
            <a:pathLst>
              <a:path w="112" h="336">
                <a:moveTo>
                  <a:pt x="64" y="0"/>
                </a:moveTo>
                <a:cubicBezTo>
                  <a:pt x="68" y="12"/>
                  <a:pt x="72" y="24"/>
                  <a:pt x="64" y="48"/>
                </a:cubicBezTo>
                <a:cubicBezTo>
                  <a:pt x="56" y="72"/>
                  <a:pt x="8" y="120"/>
                  <a:pt x="16" y="144"/>
                </a:cubicBezTo>
                <a:cubicBezTo>
                  <a:pt x="24" y="168"/>
                  <a:pt x="112" y="168"/>
                  <a:pt x="112" y="192"/>
                </a:cubicBezTo>
                <a:cubicBezTo>
                  <a:pt x="112" y="216"/>
                  <a:pt x="32" y="264"/>
                  <a:pt x="16" y="288"/>
                </a:cubicBezTo>
                <a:cubicBezTo>
                  <a:pt x="0" y="312"/>
                  <a:pt x="8" y="324"/>
                  <a:pt x="16" y="336"/>
                </a:cubicBezTo>
              </a:path>
            </a:pathLst>
          </a:custGeom>
          <a:noFill/>
          <a:ln w="38100">
            <a:solidFill>
              <a:srgbClr val="CC6600"/>
            </a:solidFill>
            <a:round/>
            <a:headEnd/>
            <a:tailEnd/>
          </a:ln>
        </p:spPr>
        <p:txBody>
          <a:bodyPr/>
          <a:lstStyle/>
          <a:p>
            <a:pPr eaLnBrk="1" hangingPunct="1"/>
            <a:endParaRPr lang="en-US" sz="1800">
              <a:solidFill>
                <a:srgbClr val="000000"/>
              </a:solidFill>
              <a:latin typeface="Arial" charset="0"/>
              <a:ea typeface="+mn-ea"/>
            </a:endParaRPr>
          </a:p>
        </p:txBody>
      </p:sp>
      <p:sp>
        <p:nvSpPr>
          <p:cNvPr id="13" name="AutoShape 11"/>
          <p:cNvSpPr>
            <a:spLocks/>
          </p:cNvSpPr>
          <p:nvPr/>
        </p:nvSpPr>
        <p:spPr bwMode="auto">
          <a:xfrm flipH="1">
            <a:off x="7079659" y="2847698"/>
            <a:ext cx="163150" cy="3265720"/>
          </a:xfrm>
          <a:prstGeom prst="leftBrace">
            <a:avLst>
              <a:gd name="adj1" fmla="val 116667"/>
              <a:gd name="adj2" fmla="val 50000"/>
            </a:avLst>
          </a:prstGeom>
          <a:noFill/>
          <a:ln w="9525">
            <a:solidFill>
              <a:schemeClr val="tx1"/>
            </a:solidFill>
            <a:round/>
            <a:headEnd/>
            <a:tailEnd/>
          </a:ln>
        </p:spPr>
        <p:txBody>
          <a:bodyPr wrap="none" anchor="ctr"/>
          <a:lstStyle/>
          <a:p>
            <a:pPr eaLnBrk="1" hangingPunct="1"/>
            <a:endParaRPr lang="en-US" sz="1800">
              <a:solidFill>
                <a:srgbClr val="000000"/>
              </a:solidFill>
              <a:latin typeface="Arial" charset="0"/>
              <a:ea typeface="+mn-ea"/>
            </a:endParaRPr>
          </a:p>
        </p:txBody>
      </p:sp>
      <p:sp>
        <p:nvSpPr>
          <p:cNvPr id="14" name="AutoShape 12"/>
          <p:cNvSpPr>
            <a:spLocks/>
          </p:cNvSpPr>
          <p:nvPr/>
        </p:nvSpPr>
        <p:spPr bwMode="auto">
          <a:xfrm>
            <a:off x="4917927" y="2789382"/>
            <a:ext cx="81575" cy="408215"/>
          </a:xfrm>
          <a:prstGeom prst="leftBrace">
            <a:avLst>
              <a:gd name="adj1" fmla="val 29167"/>
              <a:gd name="adj2" fmla="val 50000"/>
            </a:avLst>
          </a:prstGeom>
          <a:noFill/>
          <a:ln w="9525">
            <a:solidFill>
              <a:schemeClr val="tx1"/>
            </a:solidFill>
            <a:round/>
            <a:headEnd/>
            <a:tailEnd/>
          </a:ln>
        </p:spPr>
        <p:txBody>
          <a:bodyPr wrap="none" anchor="ctr"/>
          <a:lstStyle/>
          <a:p>
            <a:pPr eaLnBrk="1" hangingPunct="1"/>
            <a:endParaRPr lang="en-US" sz="1800">
              <a:solidFill>
                <a:srgbClr val="000000"/>
              </a:solidFill>
              <a:latin typeface="Arial" charset="0"/>
              <a:ea typeface="+mn-ea"/>
            </a:endParaRPr>
          </a:p>
        </p:txBody>
      </p:sp>
      <p:sp>
        <p:nvSpPr>
          <p:cNvPr id="15" name="AutoShape 13"/>
          <p:cNvSpPr>
            <a:spLocks/>
          </p:cNvSpPr>
          <p:nvPr/>
        </p:nvSpPr>
        <p:spPr bwMode="auto">
          <a:xfrm>
            <a:off x="4877140" y="3314230"/>
            <a:ext cx="122362" cy="1341278"/>
          </a:xfrm>
          <a:prstGeom prst="leftBrace">
            <a:avLst>
              <a:gd name="adj1" fmla="val 63889"/>
              <a:gd name="adj2" fmla="val 50000"/>
            </a:avLst>
          </a:prstGeom>
          <a:noFill/>
          <a:ln w="9525">
            <a:solidFill>
              <a:schemeClr val="tx1"/>
            </a:solidFill>
            <a:round/>
            <a:headEnd/>
            <a:tailEnd/>
          </a:ln>
        </p:spPr>
        <p:txBody>
          <a:bodyPr wrap="none" anchor="ctr"/>
          <a:lstStyle/>
          <a:p>
            <a:pPr eaLnBrk="1" hangingPunct="1"/>
            <a:endParaRPr lang="en-US" sz="1800">
              <a:solidFill>
                <a:srgbClr val="000000"/>
              </a:solidFill>
              <a:latin typeface="Arial" charset="0"/>
              <a:ea typeface="+mn-ea"/>
            </a:endParaRPr>
          </a:p>
        </p:txBody>
      </p:sp>
      <p:sp>
        <p:nvSpPr>
          <p:cNvPr id="16" name="AutoShape 14"/>
          <p:cNvSpPr>
            <a:spLocks/>
          </p:cNvSpPr>
          <p:nvPr/>
        </p:nvSpPr>
        <p:spPr bwMode="auto">
          <a:xfrm>
            <a:off x="4917927" y="5005406"/>
            <a:ext cx="81575" cy="1108012"/>
          </a:xfrm>
          <a:prstGeom prst="leftBrace">
            <a:avLst>
              <a:gd name="adj1" fmla="val 79167"/>
              <a:gd name="adj2" fmla="val 50000"/>
            </a:avLst>
          </a:prstGeom>
          <a:noFill/>
          <a:ln w="9525">
            <a:solidFill>
              <a:schemeClr val="tx1"/>
            </a:solidFill>
            <a:round/>
            <a:headEnd/>
            <a:tailEnd/>
          </a:ln>
        </p:spPr>
        <p:txBody>
          <a:bodyPr wrap="none" anchor="ctr"/>
          <a:lstStyle/>
          <a:p>
            <a:pPr eaLnBrk="1" hangingPunct="1"/>
            <a:endParaRPr lang="en-US" sz="1800">
              <a:solidFill>
                <a:srgbClr val="000000"/>
              </a:solidFill>
              <a:latin typeface="Arial" charset="0"/>
              <a:ea typeface="+mn-ea"/>
            </a:endParaRPr>
          </a:p>
        </p:txBody>
      </p:sp>
      <p:sp>
        <p:nvSpPr>
          <p:cNvPr id="17" name="Text Box 15"/>
          <p:cNvSpPr txBox="1">
            <a:spLocks noChangeArrowheads="1"/>
          </p:cNvSpPr>
          <p:nvPr/>
        </p:nvSpPr>
        <p:spPr bwMode="auto">
          <a:xfrm>
            <a:off x="3223870" y="2749290"/>
            <a:ext cx="1699504" cy="584775"/>
          </a:xfrm>
          <a:prstGeom prst="rect">
            <a:avLst/>
          </a:prstGeom>
          <a:noFill/>
          <a:ln w="9525">
            <a:noFill/>
            <a:miter lim="800000"/>
            <a:headEnd/>
            <a:tailEnd/>
          </a:ln>
        </p:spPr>
        <p:txBody>
          <a:bodyPr wrap="none">
            <a:spAutoFit/>
          </a:bodyPr>
          <a:lstStyle/>
          <a:p>
            <a:pPr eaLnBrk="1" hangingPunct="1"/>
            <a:r>
              <a:rPr lang="en-US" sz="1600" dirty="0">
                <a:solidFill>
                  <a:srgbClr val="000000"/>
                </a:solidFill>
                <a:latin typeface="Arial" charset="0"/>
                <a:ea typeface="+mn-ea"/>
              </a:rPr>
              <a:t>Raft-Sensor</a:t>
            </a:r>
          </a:p>
          <a:p>
            <a:pPr eaLnBrk="1" hangingPunct="1"/>
            <a:r>
              <a:rPr lang="en-US" sz="1600" dirty="0">
                <a:solidFill>
                  <a:srgbClr val="000000"/>
                </a:solidFill>
                <a:latin typeface="Arial" charset="0"/>
                <a:ea typeface="+mn-ea"/>
              </a:rPr>
              <a:t>Assembly (</a:t>
            </a:r>
            <a:r>
              <a:rPr lang="en-US" sz="1600" b="1" dirty="0">
                <a:solidFill>
                  <a:srgbClr val="0033CC"/>
                </a:solidFill>
                <a:latin typeface="Arial" charset="0"/>
                <a:ea typeface="+mn-ea"/>
              </a:rPr>
              <a:t>RSA</a:t>
            </a:r>
            <a:r>
              <a:rPr lang="en-US" sz="1600" dirty="0" smtClean="0">
                <a:solidFill>
                  <a:srgbClr val="000000"/>
                </a:solidFill>
                <a:latin typeface="Arial" charset="0"/>
                <a:ea typeface="+mn-ea"/>
              </a:rPr>
              <a:t>)</a:t>
            </a:r>
            <a:endParaRPr lang="en-US" sz="1600" dirty="0">
              <a:solidFill>
                <a:srgbClr val="000000"/>
              </a:solidFill>
              <a:latin typeface="Arial" charset="0"/>
              <a:ea typeface="+mn-ea"/>
            </a:endParaRPr>
          </a:p>
        </p:txBody>
      </p:sp>
      <p:sp>
        <p:nvSpPr>
          <p:cNvPr id="18" name="Text Box 16"/>
          <p:cNvSpPr txBox="1">
            <a:spLocks noChangeArrowheads="1"/>
          </p:cNvSpPr>
          <p:nvPr/>
        </p:nvSpPr>
        <p:spPr bwMode="auto">
          <a:xfrm>
            <a:off x="3223870" y="3507335"/>
            <a:ext cx="1232603" cy="830997"/>
          </a:xfrm>
          <a:prstGeom prst="rect">
            <a:avLst/>
          </a:prstGeom>
          <a:noFill/>
          <a:ln w="9525">
            <a:noFill/>
            <a:miter lim="800000"/>
            <a:headEnd/>
            <a:tailEnd/>
          </a:ln>
        </p:spPr>
        <p:txBody>
          <a:bodyPr wrap="square">
            <a:spAutoFit/>
          </a:bodyPr>
          <a:lstStyle/>
          <a:p>
            <a:pPr eaLnBrk="1" hangingPunct="1"/>
            <a:r>
              <a:rPr lang="en-US" sz="1600" dirty="0">
                <a:solidFill>
                  <a:srgbClr val="000000"/>
                </a:solidFill>
                <a:latin typeface="Arial" charset="0"/>
                <a:ea typeface="+mn-ea"/>
              </a:rPr>
              <a:t>Front End Cage (</a:t>
            </a:r>
            <a:r>
              <a:rPr lang="en-US" sz="1600" b="1" dirty="0">
                <a:solidFill>
                  <a:srgbClr val="0033CC"/>
                </a:solidFill>
                <a:latin typeface="Arial" charset="0"/>
                <a:ea typeface="+mn-ea"/>
              </a:rPr>
              <a:t>FEC</a:t>
            </a:r>
            <a:r>
              <a:rPr lang="en-US" sz="1600" dirty="0" smtClean="0">
                <a:solidFill>
                  <a:srgbClr val="000000"/>
                </a:solidFill>
                <a:latin typeface="Arial" charset="0"/>
                <a:ea typeface="+mn-ea"/>
              </a:rPr>
              <a:t>)</a:t>
            </a:r>
            <a:endParaRPr lang="en-US" sz="1600" dirty="0">
              <a:solidFill>
                <a:srgbClr val="000000"/>
              </a:solidFill>
              <a:latin typeface="Arial" charset="0"/>
              <a:ea typeface="+mn-ea"/>
            </a:endParaRPr>
          </a:p>
        </p:txBody>
      </p:sp>
      <p:sp>
        <p:nvSpPr>
          <p:cNvPr id="19" name="Text Box 17"/>
          <p:cNvSpPr txBox="1">
            <a:spLocks noChangeArrowheads="1"/>
          </p:cNvSpPr>
          <p:nvPr/>
        </p:nvSpPr>
        <p:spPr bwMode="auto">
          <a:xfrm>
            <a:off x="7324383" y="4269161"/>
            <a:ext cx="1166474" cy="830997"/>
          </a:xfrm>
          <a:prstGeom prst="rect">
            <a:avLst/>
          </a:prstGeom>
          <a:noFill/>
          <a:ln w="9525">
            <a:noFill/>
            <a:miter lim="800000"/>
            <a:headEnd/>
            <a:tailEnd/>
          </a:ln>
        </p:spPr>
        <p:txBody>
          <a:bodyPr wrap="square">
            <a:spAutoFit/>
          </a:bodyPr>
          <a:lstStyle/>
          <a:p>
            <a:pPr eaLnBrk="1" hangingPunct="1"/>
            <a:r>
              <a:rPr lang="en-US" sz="1600" dirty="0">
                <a:solidFill>
                  <a:srgbClr val="000000"/>
                </a:solidFill>
                <a:latin typeface="Arial" charset="0"/>
                <a:ea typeface="+mn-ea"/>
              </a:rPr>
              <a:t>Raft Tower Module (</a:t>
            </a:r>
            <a:r>
              <a:rPr lang="en-US" sz="1600" b="1" dirty="0">
                <a:solidFill>
                  <a:srgbClr val="0033CC"/>
                </a:solidFill>
                <a:latin typeface="Arial" charset="0"/>
                <a:ea typeface="+mn-ea"/>
              </a:rPr>
              <a:t>RTM</a:t>
            </a:r>
            <a:r>
              <a:rPr lang="en-US" sz="1600" dirty="0" smtClean="0">
                <a:solidFill>
                  <a:srgbClr val="000000"/>
                </a:solidFill>
                <a:latin typeface="Arial" charset="0"/>
                <a:ea typeface="+mn-ea"/>
              </a:rPr>
              <a:t>)</a:t>
            </a:r>
            <a:endParaRPr lang="en-US" sz="1600" dirty="0">
              <a:solidFill>
                <a:srgbClr val="000000"/>
              </a:solidFill>
              <a:latin typeface="Arial" charset="0"/>
              <a:ea typeface="+mn-ea"/>
            </a:endParaRPr>
          </a:p>
        </p:txBody>
      </p:sp>
      <p:grpSp>
        <p:nvGrpSpPr>
          <p:cNvPr id="20" name="Group 23"/>
          <p:cNvGrpSpPr>
            <a:grpSpLocks/>
          </p:cNvGrpSpPr>
          <p:nvPr/>
        </p:nvGrpSpPr>
        <p:grpSpPr bwMode="auto">
          <a:xfrm>
            <a:off x="6223124" y="2847698"/>
            <a:ext cx="1483641" cy="1807809"/>
            <a:chOff x="2736" y="960"/>
            <a:chExt cx="1746" cy="1488"/>
          </a:xfrm>
        </p:grpSpPr>
        <p:sp>
          <p:nvSpPr>
            <p:cNvPr id="24" name="AutoShape 10"/>
            <p:cNvSpPr>
              <a:spLocks/>
            </p:cNvSpPr>
            <p:nvPr/>
          </p:nvSpPr>
          <p:spPr bwMode="auto">
            <a:xfrm flipH="1">
              <a:off x="2736" y="960"/>
              <a:ext cx="144" cy="1488"/>
            </a:xfrm>
            <a:prstGeom prst="leftBrace">
              <a:avLst>
                <a:gd name="adj1" fmla="val 86111"/>
                <a:gd name="adj2" fmla="val 50000"/>
              </a:avLst>
            </a:prstGeom>
            <a:noFill/>
            <a:ln w="9525">
              <a:solidFill>
                <a:schemeClr val="bg2"/>
              </a:solidFill>
              <a:round/>
              <a:headEnd/>
              <a:tailEnd/>
            </a:ln>
          </p:spPr>
          <p:txBody>
            <a:bodyPr wrap="none" anchor="ctr"/>
            <a:lstStyle/>
            <a:p>
              <a:pPr eaLnBrk="1" hangingPunct="1"/>
              <a:endParaRPr lang="en-US" sz="1800">
                <a:solidFill>
                  <a:srgbClr val="000000"/>
                </a:solidFill>
                <a:latin typeface="Arial" charset="0"/>
                <a:ea typeface="+mn-ea"/>
              </a:endParaRPr>
            </a:p>
          </p:txBody>
        </p:sp>
        <p:sp>
          <p:nvSpPr>
            <p:cNvPr id="25" name="Text Box 18"/>
            <p:cNvSpPr txBox="1">
              <a:spLocks noChangeArrowheads="1"/>
            </p:cNvSpPr>
            <p:nvPr/>
          </p:nvSpPr>
          <p:spPr bwMode="auto">
            <a:xfrm>
              <a:off x="2943" y="1294"/>
              <a:ext cx="1539" cy="887"/>
            </a:xfrm>
            <a:prstGeom prst="rect">
              <a:avLst/>
            </a:prstGeom>
            <a:noFill/>
            <a:ln w="9525">
              <a:noFill/>
              <a:miter lim="800000"/>
              <a:headEnd/>
              <a:tailEnd/>
            </a:ln>
          </p:spPr>
          <p:txBody>
            <a:bodyPr wrap="square">
              <a:spAutoFit/>
            </a:bodyPr>
            <a:lstStyle/>
            <a:p>
              <a:pPr eaLnBrk="1" hangingPunct="1"/>
              <a:r>
                <a:rPr lang="en-US" sz="1600" dirty="0">
                  <a:solidFill>
                    <a:srgbClr val="777777"/>
                  </a:solidFill>
                  <a:latin typeface="Arial" charset="0"/>
                  <a:ea typeface="+mn-ea"/>
                </a:rPr>
                <a:t>Sensor Head Assembly (</a:t>
              </a:r>
              <a:r>
                <a:rPr lang="en-US" sz="1600" b="1" dirty="0">
                  <a:solidFill>
                    <a:srgbClr val="777777"/>
                  </a:solidFill>
                  <a:latin typeface="Arial" charset="0"/>
                  <a:ea typeface="+mn-ea"/>
                </a:rPr>
                <a:t>SHA</a:t>
              </a:r>
              <a:r>
                <a:rPr lang="en-US" sz="1600" dirty="0">
                  <a:solidFill>
                    <a:srgbClr val="777777"/>
                  </a:solidFill>
                  <a:latin typeface="Arial" charset="0"/>
                  <a:ea typeface="+mn-ea"/>
                </a:rPr>
                <a:t>)</a:t>
              </a:r>
            </a:p>
          </p:txBody>
        </p:sp>
      </p:grpSp>
      <p:sp>
        <p:nvSpPr>
          <p:cNvPr id="21" name="Text Box 19"/>
          <p:cNvSpPr txBox="1">
            <a:spLocks noChangeArrowheads="1"/>
          </p:cNvSpPr>
          <p:nvPr/>
        </p:nvSpPr>
        <p:spPr bwMode="auto">
          <a:xfrm>
            <a:off x="3223870" y="5224676"/>
            <a:ext cx="1324043" cy="584775"/>
          </a:xfrm>
          <a:prstGeom prst="rect">
            <a:avLst/>
          </a:prstGeom>
          <a:noFill/>
          <a:ln w="9525">
            <a:noFill/>
            <a:miter lim="800000"/>
            <a:headEnd/>
            <a:tailEnd/>
          </a:ln>
        </p:spPr>
        <p:txBody>
          <a:bodyPr wrap="square">
            <a:spAutoFit/>
          </a:bodyPr>
          <a:lstStyle/>
          <a:p>
            <a:pPr eaLnBrk="1" hangingPunct="1"/>
            <a:r>
              <a:rPr lang="en-US" sz="1600" dirty="0">
                <a:solidFill>
                  <a:srgbClr val="000000"/>
                </a:solidFill>
                <a:latin typeface="Arial" charset="0"/>
                <a:ea typeface="+mn-ea"/>
              </a:rPr>
              <a:t>Raft Control Crate (</a:t>
            </a:r>
            <a:r>
              <a:rPr lang="en-US" sz="1600" b="1" dirty="0">
                <a:solidFill>
                  <a:srgbClr val="0033CC"/>
                </a:solidFill>
                <a:latin typeface="Arial" charset="0"/>
                <a:ea typeface="+mn-ea"/>
              </a:rPr>
              <a:t>RCC</a:t>
            </a:r>
            <a:r>
              <a:rPr lang="en-US" sz="1600" dirty="0" smtClean="0">
                <a:solidFill>
                  <a:srgbClr val="000000"/>
                </a:solidFill>
                <a:latin typeface="Arial" charset="0"/>
                <a:ea typeface="+mn-ea"/>
              </a:rPr>
              <a:t>)</a:t>
            </a:r>
            <a:endParaRPr lang="en-US" sz="1600" dirty="0">
              <a:solidFill>
                <a:srgbClr val="000000"/>
              </a:solidFill>
              <a:latin typeface="Arial" charset="0"/>
              <a:ea typeface="+mn-ea"/>
            </a:endParaRPr>
          </a:p>
        </p:txBody>
      </p:sp>
      <p:sp>
        <p:nvSpPr>
          <p:cNvPr id="22" name="Text Box 21"/>
          <p:cNvSpPr txBox="1">
            <a:spLocks noChangeArrowheads="1"/>
          </p:cNvSpPr>
          <p:nvPr/>
        </p:nvSpPr>
        <p:spPr bwMode="auto">
          <a:xfrm>
            <a:off x="5980949" y="2393316"/>
            <a:ext cx="901209" cy="338554"/>
          </a:xfrm>
          <a:prstGeom prst="rect">
            <a:avLst/>
          </a:prstGeom>
          <a:noFill/>
          <a:ln w="9525">
            <a:noFill/>
            <a:miter lim="800000"/>
            <a:headEnd/>
            <a:tailEnd/>
          </a:ln>
        </p:spPr>
        <p:txBody>
          <a:bodyPr wrap="none">
            <a:spAutoFit/>
          </a:bodyPr>
          <a:lstStyle/>
          <a:p>
            <a:pPr eaLnBrk="1" hangingPunct="1"/>
            <a:r>
              <a:rPr lang="en-US" sz="1600" dirty="0">
                <a:solidFill>
                  <a:srgbClr val="000000"/>
                </a:solidFill>
                <a:latin typeface="Arial" charset="0"/>
                <a:ea typeface="+mn-ea"/>
              </a:rPr>
              <a:t>9 </a:t>
            </a:r>
            <a:r>
              <a:rPr lang="en-US" sz="1600" dirty="0" smtClean="0">
                <a:solidFill>
                  <a:srgbClr val="000000"/>
                </a:solidFill>
                <a:latin typeface="Arial" charset="0"/>
                <a:ea typeface="+mn-ea"/>
              </a:rPr>
              <a:t>CCDs</a:t>
            </a:r>
            <a:endParaRPr lang="en-US" sz="1600" dirty="0">
              <a:solidFill>
                <a:srgbClr val="000000"/>
              </a:solidFill>
              <a:latin typeface="Arial" charset="0"/>
              <a:ea typeface="+mn-ea"/>
            </a:endParaRPr>
          </a:p>
        </p:txBody>
      </p:sp>
      <p:sp>
        <p:nvSpPr>
          <p:cNvPr id="23" name="Line 22"/>
          <p:cNvSpPr>
            <a:spLocks noChangeShapeType="1"/>
          </p:cNvSpPr>
          <p:nvPr/>
        </p:nvSpPr>
        <p:spPr bwMode="auto">
          <a:xfrm flipH="1">
            <a:off x="5807602" y="2570695"/>
            <a:ext cx="193740" cy="173735"/>
          </a:xfrm>
          <a:prstGeom prst="line">
            <a:avLst/>
          </a:prstGeom>
          <a:noFill/>
          <a:ln w="9525">
            <a:solidFill>
              <a:schemeClr val="tx1"/>
            </a:solidFill>
            <a:round/>
            <a:headEnd/>
            <a:tailEnd type="arrow" w="lg" len="lg"/>
          </a:ln>
        </p:spPr>
        <p:txBody>
          <a:bodyPr/>
          <a:lstStyle/>
          <a:p>
            <a:pPr eaLnBrk="1" hangingPunct="1"/>
            <a:endParaRPr lang="en-US" sz="1800">
              <a:solidFill>
                <a:srgbClr val="000000"/>
              </a:solidFill>
              <a:latin typeface="Arial" charset="0"/>
              <a:ea typeface="+mn-ea"/>
            </a:endParaRPr>
          </a:p>
        </p:txBody>
      </p:sp>
      <p:sp>
        <p:nvSpPr>
          <p:cNvPr id="26" name="TextBox 25"/>
          <p:cNvSpPr txBox="1"/>
          <p:nvPr/>
        </p:nvSpPr>
        <p:spPr>
          <a:xfrm>
            <a:off x="914400" y="3030583"/>
            <a:ext cx="2348720" cy="369332"/>
          </a:xfrm>
          <a:prstGeom prst="rect">
            <a:avLst/>
          </a:prstGeom>
          <a:noFill/>
        </p:spPr>
        <p:txBody>
          <a:bodyPr wrap="none" rtlCol="0">
            <a:spAutoFit/>
          </a:bodyPr>
          <a:lstStyle/>
          <a:p>
            <a:pPr eaLnBrk="1" hangingPunct="1"/>
            <a:r>
              <a:rPr lang="en-US" sz="1800" dirty="0" smtClean="0">
                <a:solidFill>
                  <a:srgbClr val="000000"/>
                </a:solidFill>
                <a:latin typeface="Arial" charset="0"/>
                <a:ea typeface="+mn-ea"/>
              </a:rPr>
              <a:t>189 x 74 = 13,986 </a:t>
            </a:r>
            <a:r>
              <a:rPr lang="en-US" sz="1800" dirty="0" smtClean="0">
                <a:solidFill>
                  <a:srgbClr val="000000"/>
                </a:solidFill>
                <a:latin typeface="Arial" charset="0"/>
                <a:ea typeface="+mn-ea"/>
                <a:sym typeface="Wingdings" pitchFamily="2" charset="2"/>
              </a:rPr>
              <a:t></a:t>
            </a:r>
            <a:endParaRPr lang="en-US" sz="1800" dirty="0">
              <a:solidFill>
                <a:srgbClr val="000000"/>
              </a:solidFill>
              <a:latin typeface="Arial" charset="0"/>
              <a:ea typeface="+mn-ea"/>
            </a:endParaRPr>
          </a:p>
        </p:txBody>
      </p:sp>
      <p:sp>
        <p:nvSpPr>
          <p:cNvPr id="27" name="TextBox 26"/>
          <p:cNvSpPr txBox="1"/>
          <p:nvPr/>
        </p:nvSpPr>
        <p:spPr>
          <a:xfrm>
            <a:off x="1014549" y="4567646"/>
            <a:ext cx="2720617" cy="369332"/>
          </a:xfrm>
          <a:prstGeom prst="rect">
            <a:avLst/>
          </a:prstGeom>
          <a:noFill/>
        </p:spPr>
        <p:txBody>
          <a:bodyPr wrap="none" rtlCol="0">
            <a:spAutoFit/>
          </a:bodyPr>
          <a:lstStyle/>
          <a:p>
            <a:pPr eaLnBrk="1" hangingPunct="1"/>
            <a:r>
              <a:rPr lang="en-US" sz="1800" dirty="0" smtClean="0">
                <a:solidFill>
                  <a:srgbClr val="000000"/>
                </a:solidFill>
                <a:latin typeface="Arial" charset="0"/>
                <a:ea typeface="+mn-ea"/>
              </a:rPr>
              <a:t>21 x 120 x 6 = 15,120 </a:t>
            </a:r>
            <a:r>
              <a:rPr lang="en-US" sz="1800" dirty="0" smtClean="0">
                <a:solidFill>
                  <a:srgbClr val="000000"/>
                </a:solidFill>
                <a:latin typeface="Arial" charset="0"/>
                <a:ea typeface="+mn-ea"/>
                <a:sym typeface="Wingdings" pitchFamily="2" charset="2"/>
              </a:rPr>
              <a:t></a:t>
            </a:r>
            <a:endParaRPr lang="en-US" sz="1800" dirty="0">
              <a:solidFill>
                <a:srgbClr val="000000"/>
              </a:solidFill>
              <a:latin typeface="Arial" charset="0"/>
              <a:ea typeface="+mn-ea"/>
            </a:endParaRPr>
          </a:p>
        </p:txBody>
      </p:sp>
      <p:sp>
        <p:nvSpPr>
          <p:cNvPr id="28" name="TextBox 27"/>
          <p:cNvSpPr txBox="1"/>
          <p:nvPr/>
        </p:nvSpPr>
        <p:spPr>
          <a:xfrm>
            <a:off x="1101635" y="5961017"/>
            <a:ext cx="2316660" cy="369332"/>
          </a:xfrm>
          <a:prstGeom prst="rect">
            <a:avLst/>
          </a:prstGeom>
          <a:noFill/>
        </p:spPr>
        <p:txBody>
          <a:bodyPr wrap="none" rtlCol="0">
            <a:spAutoFit/>
          </a:bodyPr>
          <a:lstStyle/>
          <a:p>
            <a:pPr eaLnBrk="1" hangingPunct="1"/>
            <a:r>
              <a:rPr lang="en-US" sz="1800" dirty="0" smtClean="0">
                <a:solidFill>
                  <a:srgbClr val="000000"/>
                </a:solidFill>
                <a:latin typeface="Arial" charset="0"/>
                <a:ea typeface="+mn-ea"/>
              </a:rPr>
              <a:t>21 x (4+24) = 588 </a:t>
            </a:r>
            <a:r>
              <a:rPr lang="en-US" sz="1800" dirty="0" smtClean="0">
                <a:solidFill>
                  <a:srgbClr val="000000"/>
                </a:solidFill>
                <a:latin typeface="Arial" charset="0"/>
                <a:ea typeface="+mn-ea"/>
                <a:sym typeface="Wingdings" pitchFamily="2" charset="2"/>
              </a:rPr>
              <a:t></a:t>
            </a:r>
            <a:endParaRPr lang="en-US" sz="1800" dirty="0">
              <a:solidFill>
                <a:srgbClr val="000000"/>
              </a:solidFill>
              <a:latin typeface="Arial" charset="0"/>
              <a:ea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Raft key requirements</a:t>
            </a:r>
            <a:endParaRPr lang="en-US" dirty="0"/>
          </a:p>
        </p:txBody>
      </p:sp>
      <p:sp>
        <p:nvSpPr>
          <p:cNvPr id="6" name="Text Placeholder 5"/>
          <p:cNvSpPr>
            <a:spLocks noGrp="1"/>
          </p:cNvSpPr>
          <p:nvPr>
            <p:ph type="body" sz="half" idx="1"/>
          </p:nvPr>
        </p:nvSpPr>
        <p:spPr>
          <a:xfrm>
            <a:off x="98424" y="915988"/>
            <a:ext cx="5083175" cy="2589212"/>
          </a:xfrm>
        </p:spPr>
        <p:txBody>
          <a:bodyPr numCol="1">
            <a:normAutofit fontScale="92500" lnSpcReduction="20000"/>
          </a:bodyPr>
          <a:lstStyle/>
          <a:p>
            <a:r>
              <a:rPr lang="en-US" sz="1800" dirty="0" smtClean="0"/>
              <a:t>Complete 144-Mpixel imager</a:t>
            </a:r>
          </a:p>
          <a:p>
            <a:r>
              <a:rPr lang="en-US" sz="1800" dirty="0" smtClean="0"/>
              <a:t>Support sensors mechanically to meet strict </a:t>
            </a:r>
            <a:r>
              <a:rPr lang="en-US" sz="1800" dirty="0" err="1" smtClean="0"/>
              <a:t>coplanarity</a:t>
            </a:r>
            <a:r>
              <a:rPr lang="en-US" sz="1800" dirty="0" smtClean="0"/>
              <a:t> and piston tolerances.</a:t>
            </a:r>
          </a:p>
          <a:p>
            <a:r>
              <a:rPr lang="en-US" sz="1800" dirty="0" smtClean="0"/>
              <a:t>Thermal management of sensors and electronics.</a:t>
            </a:r>
          </a:p>
          <a:p>
            <a:r>
              <a:rPr lang="en-US" sz="1800" dirty="0" smtClean="0"/>
              <a:t>Protect sensor surfaces from condensable contamination.</a:t>
            </a:r>
          </a:p>
          <a:p>
            <a:r>
              <a:rPr lang="en-US" sz="1800" dirty="0" smtClean="0"/>
              <a:t>Provide bias, timing, and control signals for CCD operation. </a:t>
            </a:r>
          </a:p>
          <a:p>
            <a:r>
              <a:rPr lang="en-US" sz="1800" dirty="0" smtClean="0"/>
              <a:t>Low noise analog signal processing.</a:t>
            </a:r>
          </a:p>
          <a:p>
            <a:r>
              <a:rPr lang="en-US" sz="1800" dirty="0" smtClean="0"/>
              <a:t>Digitization, multiplexing of pixel data.</a:t>
            </a:r>
            <a:endParaRPr lang="en-US" sz="1800" dirty="0"/>
          </a:p>
        </p:txBody>
      </p:sp>
      <p:sp>
        <p:nvSpPr>
          <p:cNvPr id="8" name="Text Box 5"/>
          <p:cNvSpPr txBox="1">
            <a:spLocks noChangeArrowheads="1"/>
          </p:cNvSpPr>
          <p:nvPr/>
        </p:nvSpPr>
        <p:spPr bwMode="auto">
          <a:xfrm>
            <a:off x="7364412" y="1676400"/>
            <a:ext cx="1147763" cy="738664"/>
          </a:xfrm>
          <a:prstGeom prst="rect">
            <a:avLst/>
          </a:prstGeom>
          <a:noFill/>
          <a:ln w="9525">
            <a:noFill/>
            <a:miter lim="800000"/>
            <a:headEnd/>
            <a:tailEnd/>
          </a:ln>
          <a:effectLst/>
        </p:spPr>
        <p:txBody>
          <a:bodyPr>
            <a:spAutoFit/>
          </a:bodyPr>
          <a:lstStyle/>
          <a:p>
            <a:pPr eaLnBrk="1" fontAlgn="auto" hangingPunct="1">
              <a:spcBef>
                <a:spcPts val="0"/>
              </a:spcBef>
              <a:spcAft>
                <a:spcPts val="0"/>
              </a:spcAft>
            </a:pPr>
            <a:r>
              <a:rPr lang="en-US" sz="1400" i="1" dirty="0" smtClean="0">
                <a:solidFill>
                  <a:srgbClr val="9BBB59">
                    <a:lumMod val="50000"/>
                  </a:srgbClr>
                </a:solidFill>
                <a:latin typeface="Calibri"/>
                <a:ea typeface="+mn-ea"/>
              </a:rPr>
              <a:t>Raft-Sensor Assembly (RSA)</a:t>
            </a:r>
            <a:endParaRPr lang="en-US" sz="1400" i="1" dirty="0">
              <a:solidFill>
                <a:srgbClr val="9BBB59">
                  <a:lumMod val="50000"/>
                </a:srgbClr>
              </a:solidFill>
              <a:latin typeface="Calibri"/>
              <a:ea typeface="+mn-ea"/>
            </a:endParaRPr>
          </a:p>
        </p:txBody>
      </p:sp>
      <p:sp>
        <p:nvSpPr>
          <p:cNvPr id="9" name="Text Box 6"/>
          <p:cNvSpPr txBox="1">
            <a:spLocks noChangeArrowheads="1"/>
          </p:cNvSpPr>
          <p:nvPr/>
        </p:nvSpPr>
        <p:spPr bwMode="auto">
          <a:xfrm>
            <a:off x="7364412" y="4267200"/>
            <a:ext cx="1093788" cy="523220"/>
          </a:xfrm>
          <a:prstGeom prst="rect">
            <a:avLst/>
          </a:prstGeom>
          <a:noFill/>
          <a:ln w="9525">
            <a:noFill/>
            <a:miter lim="800000"/>
            <a:headEnd/>
            <a:tailEnd/>
          </a:ln>
          <a:effectLst/>
        </p:spPr>
        <p:txBody>
          <a:bodyPr wrap="square">
            <a:spAutoFit/>
          </a:bodyPr>
          <a:lstStyle/>
          <a:p>
            <a:pPr eaLnBrk="1" fontAlgn="auto" hangingPunct="1">
              <a:spcBef>
                <a:spcPts val="0"/>
              </a:spcBef>
              <a:spcAft>
                <a:spcPts val="0"/>
              </a:spcAft>
            </a:pPr>
            <a:r>
              <a:rPr lang="en-US" sz="1400" i="1" dirty="0" smtClean="0">
                <a:solidFill>
                  <a:srgbClr val="9BBB59">
                    <a:lumMod val="50000"/>
                  </a:srgbClr>
                </a:solidFill>
                <a:latin typeface="Calibri"/>
                <a:ea typeface="+mn-ea"/>
              </a:rPr>
              <a:t>Raft Control Crate (RCC)</a:t>
            </a:r>
            <a:endParaRPr lang="en-US" sz="1400" i="1" dirty="0">
              <a:solidFill>
                <a:srgbClr val="9BBB59">
                  <a:lumMod val="50000"/>
                </a:srgbClr>
              </a:solidFill>
              <a:latin typeface="Calibri"/>
              <a:ea typeface="+mn-ea"/>
            </a:endParaRPr>
          </a:p>
        </p:txBody>
      </p:sp>
      <p:sp>
        <p:nvSpPr>
          <p:cNvPr id="10" name="Line 7"/>
          <p:cNvSpPr>
            <a:spLocks noChangeShapeType="1"/>
          </p:cNvSpPr>
          <p:nvPr/>
        </p:nvSpPr>
        <p:spPr bwMode="auto">
          <a:xfrm flipH="1">
            <a:off x="7075487" y="1981200"/>
            <a:ext cx="365125" cy="0"/>
          </a:xfrm>
          <a:prstGeom prst="line">
            <a:avLst/>
          </a:prstGeom>
          <a:noFill/>
          <a:ln w="9525">
            <a:solidFill>
              <a:schemeClr val="tx1"/>
            </a:solidFill>
            <a:round/>
            <a:headEnd/>
            <a:tailEnd type="triangle" w="med" len="med"/>
          </a:ln>
          <a:effectLst/>
        </p:spPr>
        <p:txBody>
          <a:bodyPr/>
          <a:lstStyle/>
          <a:p>
            <a:pPr eaLnBrk="1" fontAlgn="auto" hangingPunct="1">
              <a:spcBef>
                <a:spcPts val="0"/>
              </a:spcBef>
              <a:spcAft>
                <a:spcPts val="0"/>
              </a:spcAft>
            </a:pPr>
            <a:endParaRPr lang="en-US" sz="1800">
              <a:solidFill>
                <a:srgbClr val="9BBB59">
                  <a:lumMod val="50000"/>
                </a:srgbClr>
              </a:solidFill>
              <a:latin typeface="Calibri"/>
              <a:ea typeface="+mn-ea"/>
            </a:endParaRPr>
          </a:p>
        </p:txBody>
      </p:sp>
      <p:sp>
        <p:nvSpPr>
          <p:cNvPr id="11" name="Line 8"/>
          <p:cNvSpPr>
            <a:spLocks noChangeShapeType="1"/>
          </p:cNvSpPr>
          <p:nvPr/>
        </p:nvSpPr>
        <p:spPr bwMode="auto">
          <a:xfrm flipH="1">
            <a:off x="6923087" y="3200400"/>
            <a:ext cx="533400" cy="0"/>
          </a:xfrm>
          <a:prstGeom prst="line">
            <a:avLst/>
          </a:prstGeom>
          <a:noFill/>
          <a:ln w="9525">
            <a:solidFill>
              <a:schemeClr val="tx1"/>
            </a:solidFill>
            <a:round/>
            <a:headEnd/>
            <a:tailEnd type="triangle" w="med" len="med"/>
          </a:ln>
          <a:effectLst/>
        </p:spPr>
        <p:txBody>
          <a:bodyPr/>
          <a:lstStyle/>
          <a:p>
            <a:pPr eaLnBrk="1" fontAlgn="auto" hangingPunct="1">
              <a:spcBef>
                <a:spcPts val="0"/>
              </a:spcBef>
              <a:spcAft>
                <a:spcPts val="0"/>
              </a:spcAft>
            </a:pPr>
            <a:endParaRPr lang="en-US" sz="1800">
              <a:solidFill>
                <a:prstClr val="black"/>
              </a:solidFill>
              <a:latin typeface="Calibri"/>
              <a:ea typeface="+mn-ea"/>
            </a:endParaRPr>
          </a:p>
        </p:txBody>
      </p:sp>
      <p:sp>
        <p:nvSpPr>
          <p:cNvPr id="12" name="Line 9"/>
          <p:cNvSpPr>
            <a:spLocks noChangeShapeType="1"/>
          </p:cNvSpPr>
          <p:nvPr/>
        </p:nvSpPr>
        <p:spPr bwMode="auto">
          <a:xfrm flipH="1" flipV="1">
            <a:off x="6999287" y="4419600"/>
            <a:ext cx="381000" cy="0"/>
          </a:xfrm>
          <a:prstGeom prst="line">
            <a:avLst/>
          </a:prstGeom>
          <a:noFill/>
          <a:ln w="9525">
            <a:solidFill>
              <a:schemeClr val="tx1"/>
            </a:solidFill>
            <a:round/>
            <a:headEnd/>
            <a:tailEnd type="triangle" w="med" len="med"/>
          </a:ln>
          <a:effectLst/>
        </p:spPr>
        <p:txBody>
          <a:bodyPr/>
          <a:lstStyle/>
          <a:p>
            <a:pPr eaLnBrk="1" fontAlgn="auto" hangingPunct="1">
              <a:spcBef>
                <a:spcPts val="0"/>
              </a:spcBef>
              <a:spcAft>
                <a:spcPts val="0"/>
              </a:spcAft>
            </a:pPr>
            <a:endParaRPr lang="en-US" sz="1800">
              <a:solidFill>
                <a:prstClr val="black"/>
              </a:solidFill>
              <a:latin typeface="Calibri"/>
              <a:ea typeface="+mn-ea"/>
            </a:endParaRPr>
          </a:p>
        </p:txBody>
      </p:sp>
      <p:sp>
        <p:nvSpPr>
          <p:cNvPr id="13" name="Text Box 10"/>
          <p:cNvSpPr txBox="1">
            <a:spLocks noChangeArrowheads="1"/>
          </p:cNvSpPr>
          <p:nvPr/>
        </p:nvSpPr>
        <p:spPr bwMode="auto">
          <a:xfrm>
            <a:off x="7440612" y="3048000"/>
            <a:ext cx="1017588" cy="523220"/>
          </a:xfrm>
          <a:prstGeom prst="rect">
            <a:avLst/>
          </a:prstGeom>
          <a:noFill/>
          <a:ln w="9525">
            <a:noFill/>
            <a:miter lim="800000"/>
            <a:headEnd/>
            <a:tailEnd/>
          </a:ln>
          <a:effectLst/>
        </p:spPr>
        <p:txBody>
          <a:bodyPr wrap="square">
            <a:spAutoFit/>
          </a:bodyPr>
          <a:lstStyle/>
          <a:p>
            <a:pPr eaLnBrk="1" fontAlgn="auto" hangingPunct="1">
              <a:spcBef>
                <a:spcPts val="0"/>
              </a:spcBef>
              <a:spcAft>
                <a:spcPts val="0"/>
              </a:spcAft>
            </a:pPr>
            <a:r>
              <a:rPr lang="en-US" sz="1400" i="1" dirty="0" smtClean="0">
                <a:solidFill>
                  <a:srgbClr val="9BBB59">
                    <a:lumMod val="50000"/>
                  </a:srgbClr>
                </a:solidFill>
                <a:latin typeface="Calibri"/>
                <a:ea typeface="+mn-ea"/>
              </a:rPr>
              <a:t>Front End Cage (FEC)</a:t>
            </a:r>
            <a:endParaRPr lang="en-US" sz="1400" i="1" dirty="0">
              <a:solidFill>
                <a:srgbClr val="9BBB59">
                  <a:lumMod val="50000"/>
                </a:srgbClr>
              </a:solidFill>
              <a:latin typeface="Calibri"/>
              <a:ea typeface="+mn-ea"/>
            </a:endParaRPr>
          </a:p>
        </p:txBody>
      </p:sp>
      <p:pic>
        <p:nvPicPr>
          <p:cNvPr id="14" name="Picture 27" descr="science raft FE BE isoview3 copy"/>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5486400" y="1447800"/>
            <a:ext cx="1582737" cy="4267200"/>
          </a:xfrm>
          <a:prstGeom prst="rect">
            <a:avLst/>
          </a:prstGeom>
          <a:noFill/>
        </p:spPr>
      </p:pic>
      <p:sp>
        <p:nvSpPr>
          <p:cNvPr id="15" name="TextBox 14"/>
          <p:cNvSpPr txBox="1"/>
          <p:nvPr/>
        </p:nvSpPr>
        <p:spPr>
          <a:xfrm>
            <a:off x="5965294" y="849868"/>
            <a:ext cx="831638"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optical</a:t>
            </a:r>
            <a:endParaRPr lang="en-US" sz="1800" b="1" dirty="0">
              <a:solidFill>
                <a:prstClr val="black"/>
              </a:solidFill>
              <a:latin typeface="Calibri"/>
              <a:ea typeface="+mn-ea"/>
            </a:endParaRPr>
          </a:p>
        </p:txBody>
      </p:sp>
      <p:cxnSp>
        <p:nvCxnSpPr>
          <p:cNvPr id="17" name="Straight Arrow Connector 16"/>
          <p:cNvCxnSpPr/>
          <p:nvPr/>
        </p:nvCxnSpPr>
        <p:spPr>
          <a:xfrm rot="5400000">
            <a:off x="6209109" y="1410097"/>
            <a:ext cx="381794"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724400" y="5867400"/>
            <a:ext cx="1905000" cy="646331"/>
          </a:xfrm>
          <a:prstGeom prst="rect">
            <a:avLst/>
          </a:prstGeom>
          <a:noFill/>
        </p:spPr>
        <p:txBody>
          <a:bodyPr wrap="square" rtlCol="0">
            <a:spAutoFit/>
          </a:bodyPr>
          <a:lstStyle/>
          <a:p>
            <a:pPr algn="ctr" eaLnBrk="1" fontAlgn="auto" hangingPunct="1">
              <a:spcBef>
                <a:spcPts val="0"/>
              </a:spcBef>
              <a:spcAft>
                <a:spcPts val="0"/>
              </a:spcAft>
            </a:pPr>
            <a:r>
              <a:rPr lang="en-US" sz="1800" b="1" dirty="0" smtClean="0">
                <a:solidFill>
                  <a:prstClr val="black"/>
                </a:solidFill>
                <a:latin typeface="Calibri"/>
                <a:ea typeface="+mn-ea"/>
              </a:rPr>
              <a:t>power, control, cooling</a:t>
            </a:r>
            <a:endParaRPr lang="en-US" sz="1800" b="1" dirty="0">
              <a:solidFill>
                <a:prstClr val="black"/>
              </a:solidFill>
              <a:latin typeface="Calibri"/>
              <a:ea typeface="+mn-ea"/>
            </a:endParaRPr>
          </a:p>
        </p:txBody>
      </p:sp>
      <p:sp>
        <p:nvSpPr>
          <p:cNvPr id="19" name="TextBox 18"/>
          <p:cNvSpPr txBox="1"/>
          <p:nvPr/>
        </p:nvSpPr>
        <p:spPr>
          <a:xfrm>
            <a:off x="6351845" y="6019800"/>
            <a:ext cx="1115755" cy="369332"/>
          </a:xfrm>
          <a:prstGeom prst="rect">
            <a:avLst/>
          </a:prstGeom>
          <a:noFill/>
        </p:spPr>
        <p:txBody>
          <a:bodyPr wrap="none" rtlCol="0">
            <a:spAutoFit/>
          </a:bodyPr>
          <a:lstStyle/>
          <a:p>
            <a:pPr eaLnBrk="1" fontAlgn="auto" hangingPunct="1">
              <a:spcBef>
                <a:spcPts val="0"/>
              </a:spcBef>
              <a:spcAft>
                <a:spcPts val="0"/>
              </a:spcAft>
            </a:pPr>
            <a:r>
              <a:rPr lang="en-US" sz="1800" b="1" dirty="0" smtClean="0">
                <a:solidFill>
                  <a:prstClr val="black"/>
                </a:solidFill>
                <a:latin typeface="Calibri"/>
                <a:ea typeface="+mn-ea"/>
              </a:rPr>
              <a:t>pixel data</a:t>
            </a:r>
            <a:endParaRPr lang="en-US" sz="1800" b="1" dirty="0">
              <a:solidFill>
                <a:prstClr val="black"/>
              </a:solidFill>
              <a:latin typeface="Calibri"/>
              <a:ea typeface="+mn-ea"/>
            </a:endParaRPr>
          </a:p>
        </p:txBody>
      </p:sp>
      <p:cxnSp>
        <p:nvCxnSpPr>
          <p:cNvPr id="21" name="Straight Arrow Connector 20"/>
          <p:cNvCxnSpPr/>
          <p:nvPr/>
        </p:nvCxnSpPr>
        <p:spPr>
          <a:xfrm rot="5400000" flipH="1" flipV="1">
            <a:off x="5639594" y="5715000"/>
            <a:ext cx="4572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5400000">
            <a:off x="6504245" y="5791200"/>
            <a:ext cx="457200"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27" name="Table 26"/>
          <p:cNvGraphicFramePr>
            <a:graphicFrameLocks noGrp="1"/>
          </p:cNvGraphicFramePr>
          <p:nvPr/>
        </p:nvGraphicFramePr>
        <p:xfrm>
          <a:off x="304800" y="3581400"/>
          <a:ext cx="4648200" cy="2743199"/>
        </p:xfrm>
        <a:graphic>
          <a:graphicData uri="http://schemas.openxmlformats.org/drawingml/2006/table">
            <a:tbl>
              <a:tblPr firstRow="1" bandRow="1">
                <a:tableStyleId>{5C22544A-7EE6-4342-B048-85BDC9FD1C3A}</a:tableStyleId>
              </a:tblPr>
              <a:tblGrid>
                <a:gridCol w="2417064"/>
                <a:gridCol w="2231136"/>
              </a:tblGrid>
              <a:tr h="370840">
                <a:tc>
                  <a:txBody>
                    <a:bodyPr/>
                    <a:lstStyle/>
                    <a:p>
                      <a:r>
                        <a:rPr lang="en-US" sz="1400" dirty="0" smtClean="0"/>
                        <a:t>Requirement</a:t>
                      </a:r>
                      <a:endParaRPr lang="en-US" sz="1400" dirty="0"/>
                    </a:p>
                  </a:txBody>
                  <a:tcPr/>
                </a:tc>
                <a:tc>
                  <a:txBody>
                    <a:bodyPr/>
                    <a:lstStyle/>
                    <a:p>
                      <a:r>
                        <a:rPr lang="en-US" sz="1400" dirty="0" smtClean="0"/>
                        <a:t>Value</a:t>
                      </a:r>
                      <a:endParaRPr lang="en-US" sz="1400" dirty="0"/>
                    </a:p>
                  </a:txBody>
                  <a:tcPr/>
                </a:tc>
              </a:tr>
              <a:tr h="370840">
                <a:tc>
                  <a:txBody>
                    <a:bodyPr/>
                    <a:lstStyle/>
                    <a:p>
                      <a:r>
                        <a:rPr lang="en-US" sz="1400" dirty="0" smtClean="0"/>
                        <a:t>Imaging surface</a:t>
                      </a:r>
                      <a:r>
                        <a:rPr lang="en-US" sz="1400" baseline="0" dirty="0" smtClean="0"/>
                        <a:t> location</a:t>
                      </a:r>
                      <a:endParaRPr lang="en-US" sz="1400" dirty="0"/>
                    </a:p>
                  </a:txBody>
                  <a:tcPr/>
                </a:tc>
                <a:tc>
                  <a:txBody>
                    <a:bodyPr/>
                    <a:lstStyle/>
                    <a:p>
                      <a:r>
                        <a:rPr lang="en-US" sz="1400" dirty="0" smtClean="0"/>
                        <a:t>42.810 ± .00675mm above KM</a:t>
                      </a:r>
                      <a:r>
                        <a:rPr lang="en-US" sz="1400" baseline="0" dirty="0" smtClean="0"/>
                        <a:t> ball centerline</a:t>
                      </a:r>
                      <a:endParaRPr lang="en-US" sz="1400" dirty="0"/>
                    </a:p>
                  </a:txBody>
                  <a:tcPr/>
                </a:tc>
              </a:tr>
              <a:tr h="370840">
                <a:tc>
                  <a:txBody>
                    <a:bodyPr/>
                    <a:lstStyle/>
                    <a:p>
                      <a:r>
                        <a:rPr lang="en-US" sz="1400" dirty="0" smtClean="0"/>
                        <a:t>Sensor temperature</a:t>
                      </a:r>
                      <a:endParaRPr lang="en-US" sz="1400" dirty="0"/>
                    </a:p>
                  </a:txBody>
                  <a:tcPr/>
                </a:tc>
                <a:tc>
                  <a:txBody>
                    <a:bodyPr/>
                    <a:lstStyle/>
                    <a:p>
                      <a:r>
                        <a:rPr lang="en-US" sz="1400" dirty="0" smtClean="0"/>
                        <a:t>-100C</a:t>
                      </a:r>
                      <a:endParaRPr lang="en-US" sz="1400" dirty="0"/>
                    </a:p>
                  </a:txBody>
                  <a:tcPr/>
                </a:tc>
              </a:tr>
              <a:tr h="370840">
                <a:tc>
                  <a:txBody>
                    <a:bodyPr/>
                    <a:lstStyle/>
                    <a:p>
                      <a:r>
                        <a:rPr lang="en-US" sz="1400" dirty="0" smtClean="0"/>
                        <a:t>Electronics temperature</a:t>
                      </a:r>
                      <a:endParaRPr lang="en-US" sz="1400" dirty="0"/>
                    </a:p>
                  </a:txBody>
                  <a:tcPr/>
                </a:tc>
                <a:tc>
                  <a:txBody>
                    <a:bodyPr/>
                    <a:lstStyle/>
                    <a:p>
                      <a:r>
                        <a:rPr lang="en-US" sz="1400" dirty="0" smtClean="0"/>
                        <a:t>&lt; -100C (FEC), -40C</a:t>
                      </a:r>
                      <a:r>
                        <a:rPr lang="en-US" sz="1400" baseline="0" dirty="0" smtClean="0"/>
                        <a:t> (RCC)</a:t>
                      </a:r>
                      <a:endParaRPr lang="en-US" sz="1400" dirty="0"/>
                    </a:p>
                  </a:txBody>
                  <a:tcPr/>
                </a:tc>
              </a:tr>
              <a:tr h="370840">
                <a:tc>
                  <a:txBody>
                    <a:bodyPr/>
                    <a:lstStyle/>
                    <a:p>
                      <a:r>
                        <a:rPr lang="en-US" sz="1400" dirty="0" smtClean="0"/>
                        <a:t>Heat removal (IR + electronics)</a:t>
                      </a:r>
                      <a:endParaRPr lang="en-US" sz="1400" dirty="0"/>
                    </a:p>
                  </a:txBody>
                  <a:tcPr/>
                </a:tc>
                <a:tc>
                  <a:txBody>
                    <a:bodyPr/>
                    <a:lstStyle/>
                    <a:p>
                      <a:r>
                        <a:rPr lang="en-US" sz="1400" dirty="0" smtClean="0"/>
                        <a:t>50W </a:t>
                      </a:r>
                      <a:r>
                        <a:rPr lang="en-US" sz="1400" dirty="0" err="1" smtClean="0"/>
                        <a:t>ave</a:t>
                      </a:r>
                      <a:endParaRPr lang="en-US" sz="1400" dirty="0"/>
                    </a:p>
                  </a:txBody>
                  <a:tcPr/>
                </a:tc>
              </a:tr>
              <a:tr h="370840">
                <a:tc>
                  <a:txBody>
                    <a:bodyPr/>
                    <a:lstStyle/>
                    <a:p>
                      <a:r>
                        <a:rPr lang="en-US" sz="1400" dirty="0" smtClean="0"/>
                        <a:t>Read noise</a:t>
                      </a:r>
                      <a:endParaRPr lang="en-US" sz="1400" dirty="0"/>
                    </a:p>
                  </a:txBody>
                  <a:tcPr/>
                </a:tc>
                <a:tc>
                  <a:txBody>
                    <a:bodyPr/>
                    <a:lstStyle/>
                    <a:p>
                      <a:r>
                        <a:rPr lang="en-US" sz="1400" dirty="0" smtClean="0"/>
                        <a:t>7 e- </a:t>
                      </a:r>
                      <a:r>
                        <a:rPr lang="en-US" sz="1400" dirty="0" err="1" smtClean="0"/>
                        <a:t>rms</a:t>
                      </a:r>
                      <a:endParaRPr lang="en-US" sz="1400" dirty="0"/>
                    </a:p>
                  </a:txBody>
                  <a:tcPr/>
                </a:tc>
              </a:tr>
              <a:tr h="370840">
                <a:tc>
                  <a:txBody>
                    <a:bodyPr/>
                    <a:lstStyle/>
                    <a:p>
                      <a:r>
                        <a:rPr lang="en-US" sz="1400" dirty="0" smtClean="0"/>
                        <a:t>Data</a:t>
                      </a:r>
                      <a:r>
                        <a:rPr lang="en-US" sz="1400" baseline="0" dirty="0" smtClean="0"/>
                        <a:t> rate</a:t>
                      </a:r>
                      <a:endParaRPr lang="en-US" sz="1400" dirty="0"/>
                    </a:p>
                  </a:txBody>
                  <a:tcPr/>
                </a:tc>
                <a:tc>
                  <a:txBody>
                    <a:bodyPr/>
                    <a:lstStyle/>
                    <a:p>
                      <a:r>
                        <a:rPr lang="en-US" sz="1400" dirty="0" smtClean="0"/>
                        <a:t>288MByte/sec</a:t>
                      </a:r>
                      <a:endParaRPr lang="en-US" sz="1400" dirty="0"/>
                    </a:p>
                  </a:txBody>
                  <a:tcPr/>
                </a:tc>
              </a:tr>
            </a:tbl>
          </a:graphicData>
        </a:graphic>
      </p:graphicFrame>
      <p:sp>
        <p:nvSpPr>
          <p:cNvPr id="28" name="TextBox 27"/>
          <p:cNvSpPr txBox="1"/>
          <p:nvPr/>
        </p:nvSpPr>
        <p:spPr>
          <a:xfrm>
            <a:off x="304800" y="6248400"/>
            <a:ext cx="596445" cy="307777"/>
          </a:xfrm>
          <a:prstGeom prst="rect">
            <a:avLst/>
          </a:prstGeom>
          <a:noFill/>
        </p:spPr>
        <p:txBody>
          <a:bodyPr wrap="none" rtlCol="0">
            <a:spAutoFit/>
          </a:bodyPr>
          <a:lstStyle/>
          <a:p>
            <a:pPr eaLnBrk="1" fontAlgn="auto" hangingPunct="1">
              <a:spcBef>
                <a:spcPts val="0"/>
              </a:spcBef>
              <a:spcAft>
                <a:spcPts val="0"/>
              </a:spcAft>
            </a:pPr>
            <a:r>
              <a:rPr lang="en-US" sz="1400" i="1" dirty="0" smtClean="0">
                <a:solidFill>
                  <a:srgbClr val="4F81BD">
                    <a:lumMod val="75000"/>
                  </a:srgbClr>
                </a:solidFill>
                <a:latin typeface="Calibri"/>
                <a:ea typeface="+mn-ea"/>
                <a:hlinkClick r:id="rId3" action="ppaction://hlinkpres?slideindex=4&amp;slidetitle=RTM REQUIREMENTS"/>
              </a:rPr>
              <a:t>detail</a:t>
            </a:r>
            <a:endParaRPr lang="en-US" sz="1400" i="1" dirty="0">
              <a:solidFill>
                <a:srgbClr val="4F81BD">
                  <a:lumMod val="75000"/>
                </a:srgbClr>
              </a:solidFill>
              <a:latin typeface="Calibri"/>
              <a:ea typeface="+mn-ea"/>
            </a:endParaRP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RSA + FEC elements</a:t>
            </a:r>
            <a:endParaRPr lang="en-US" dirty="0"/>
          </a:p>
        </p:txBody>
      </p:sp>
      <p:pic>
        <p:nvPicPr>
          <p:cNvPr id="5" name="Content Placeholder 3"/>
          <p:cNvPicPr>
            <a:picLocks/>
          </p:cNvPicPr>
          <p:nvPr/>
        </p:nvPicPr>
        <p:blipFill>
          <a:blip r:embed="rId2" cstate="print">
            <a:extLst>
              <a:ext uri="{28A0092B-C50C-407E-A947-70E740481C1C}">
                <a14:useLocalDpi xmlns:a14="http://schemas.microsoft.com/office/drawing/2010/main" val="0"/>
              </a:ext>
            </a:extLst>
          </a:blip>
          <a:srcRect t="4251" b="4251"/>
          <a:stretch>
            <a:fillRect/>
          </a:stretch>
        </p:blipFill>
        <p:spPr bwMode="auto">
          <a:xfrm>
            <a:off x="98425" y="915988"/>
            <a:ext cx="8839200" cy="56515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Arial plain 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charset="0"/>
            <a:ea typeface="ＭＳ Ｐゴシック"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DR-nTele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Arial plain template.potx</Template>
  <TotalTime>385</TotalTime>
  <Words>1863</Words>
  <Application>Microsoft Macintosh PowerPoint</Application>
  <PresentationFormat>On-screen Show (4:3)</PresentationFormat>
  <Paragraphs>406</Paragraphs>
  <Slides>41</Slides>
  <Notes>5</Notes>
  <HiddenSlides>0</HiddenSlides>
  <MMClips>0</MMClips>
  <ScaleCrop>false</ScaleCrop>
  <HeadingPairs>
    <vt:vector size="6" baseType="variant">
      <vt:variant>
        <vt:lpstr>Theme</vt:lpstr>
      </vt:variant>
      <vt:variant>
        <vt:i4>5</vt:i4>
      </vt:variant>
      <vt:variant>
        <vt:lpstr>Embedded OLE Servers</vt:lpstr>
      </vt:variant>
      <vt:variant>
        <vt:i4>1</vt:i4>
      </vt:variant>
      <vt:variant>
        <vt:lpstr>Slide Titles</vt:lpstr>
      </vt:variant>
      <vt:variant>
        <vt:i4>41</vt:i4>
      </vt:variant>
    </vt:vector>
  </HeadingPairs>
  <TitlesOfParts>
    <vt:vector size="47" baseType="lpstr">
      <vt:lpstr>Arial plain template</vt:lpstr>
      <vt:lpstr>Default Theme</vt:lpstr>
      <vt:lpstr>PDR-nTele2</vt:lpstr>
      <vt:lpstr>Default Design</vt:lpstr>
      <vt:lpstr>1_Default Design</vt:lpstr>
      <vt:lpstr>Bitmap Image</vt:lpstr>
      <vt:lpstr>RTM Testing Issues B-27 session discussion</vt:lpstr>
      <vt:lpstr>Common RTM test stand at BNL &amp; SLAC</vt:lpstr>
      <vt:lpstr>Test stand layout in RTM assembly lab</vt:lpstr>
      <vt:lpstr>PowerPoint Presentation</vt:lpstr>
      <vt:lpstr>WBS, SCOPE, &amp; DELIVERABLES</vt:lpstr>
      <vt:lpstr>RTM REQUIREMENTS</vt:lpstr>
      <vt:lpstr>Logic Path - II</vt:lpstr>
      <vt:lpstr>Raft key requirements</vt:lpstr>
      <vt:lpstr>RSA + FEC elements</vt:lpstr>
      <vt:lpstr>RSA + FEC </vt:lpstr>
      <vt:lpstr>RSA + FEC: exploded</vt:lpstr>
      <vt:lpstr>S6 - RTM Assembly</vt:lpstr>
      <vt:lpstr>S7 - RTM Dewar Integration</vt:lpstr>
      <vt:lpstr>S8 - RTM EO Testing</vt:lpstr>
      <vt:lpstr>T8 - RTM assembly </vt:lpstr>
      <vt:lpstr>T9 - RTM testing</vt:lpstr>
      <vt:lpstr>RTM Assembly - sequence summary</vt:lpstr>
      <vt:lpstr>RTM Assembly Procedure – details</vt:lpstr>
      <vt:lpstr>Build-up Raft Tower Module</vt:lpstr>
      <vt:lpstr>Begin FEB installation</vt:lpstr>
      <vt:lpstr>Connector mating detail</vt:lpstr>
      <vt:lpstr>Add heatsinks</vt:lpstr>
      <vt:lpstr>Heat sink details</vt:lpstr>
      <vt:lpstr>Continue board installations...</vt:lpstr>
      <vt:lpstr>Install Tower Side 3 “Y+” (thermal path)</vt:lpstr>
      <vt:lpstr>PowerPoint Presentation</vt:lpstr>
      <vt:lpstr>Install Sides 1 &amp; 2 (mechanical)</vt:lpstr>
      <vt:lpstr>Install hold-down arms</vt:lpstr>
      <vt:lpstr>Complete hold-down assys</vt:lpstr>
      <vt:lpstr>Tests and Inspection – incoming sensors</vt:lpstr>
      <vt:lpstr>CCD Image Sensor (one mfg option)</vt:lpstr>
      <vt:lpstr>Tests and Inspection - planarizing</vt:lpstr>
      <vt:lpstr>Tests and Inspection – RTM performance</vt:lpstr>
      <vt:lpstr>Registry of tower to raft</vt:lpstr>
      <vt:lpstr>Extra slides</vt:lpstr>
      <vt:lpstr>Add Diff Screws to Sensor Pkg – if used</vt:lpstr>
      <vt:lpstr>Sensor Package being withdrawn from handling jig onto Raft surface</vt:lpstr>
      <vt:lpstr>Alignment Pin Engagement</vt:lpstr>
      <vt:lpstr>Raft Assy ready for planarization</vt:lpstr>
      <vt:lpstr>Quest 300 measuring machine</vt:lpstr>
      <vt:lpstr>PowerPoint Presentation</vt:lpstr>
    </vt:vector>
  </TitlesOfParts>
  <Company>BNL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 Z. Takacs</dc:creator>
  <cp:lastModifiedBy>Peter Takacs</cp:lastModifiedBy>
  <cp:revision>17</cp:revision>
  <dcterms:created xsi:type="dcterms:W3CDTF">2005-10-10T20:02:40Z</dcterms:created>
  <dcterms:modified xsi:type="dcterms:W3CDTF">2012-03-20T12:57:21Z</dcterms:modified>
</cp:coreProperties>
</file>