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  <p:sldMasterId id="2147483790" r:id="rId3"/>
  </p:sldMasterIdLst>
  <p:notesMasterIdLst>
    <p:notesMasterId r:id="rId7"/>
  </p:notesMasterIdLst>
  <p:sldIdLst>
    <p:sldId id="429" r:id="rId4"/>
    <p:sldId id="430" r:id="rId5"/>
    <p:sldId id="431" r:id="rId6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4281B0"/>
    <a:srgbClr val="4F81BD"/>
    <a:srgbClr val="4F95BD"/>
    <a:srgbClr val="4F8FBD"/>
    <a:srgbClr val="4D8BBF"/>
    <a:srgbClr val="FFFFFF"/>
    <a:srgbClr val="006600"/>
    <a:srgbClr val="6699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4711" autoAdjust="0"/>
  </p:normalViewPr>
  <p:slideViewPr>
    <p:cSldViewPr snapToGrid="0">
      <p:cViewPr>
        <p:scale>
          <a:sx n="75" d="100"/>
          <a:sy n="75" d="100"/>
        </p:scale>
        <p:origin x="-955" y="-192"/>
      </p:cViewPr>
      <p:guideLst>
        <p:guide orient="horz" pos="3792"/>
        <p:guide pos="2880"/>
      </p:guideLst>
    </p:cSldViewPr>
  </p:slideViewPr>
  <p:outlineViewPr>
    <p:cViewPr>
      <p:scale>
        <a:sx n="33" d="100"/>
        <a:sy n="33" d="100"/>
      </p:scale>
      <p:origin x="0" y="990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1814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6" tIns="46184" rIns="92366" bIns="46184" numCol="1" anchor="t" anchorCtr="0" compatLnSpc="1">
            <a:prstTxWarp prst="textNoShape">
              <a:avLst/>
            </a:prstTxWarp>
          </a:bodyPr>
          <a:lstStyle>
            <a:lvl1pPr defTabSz="924453">
              <a:defRPr sz="11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475" y="1"/>
            <a:ext cx="2981814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6" tIns="46184" rIns="92366" bIns="46184" numCol="1" anchor="t" anchorCtr="0" compatLnSpc="1">
            <a:prstTxWarp prst="textNoShape">
              <a:avLst/>
            </a:prstTxWarp>
          </a:bodyPr>
          <a:lstStyle>
            <a:lvl1pPr algn="r" defTabSz="924453">
              <a:defRPr sz="11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878" y="4415479"/>
            <a:ext cx="5506061" cy="418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6" tIns="46184" rIns="92366" bIns="461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395"/>
            <a:ext cx="2981814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6" tIns="46184" rIns="92366" bIns="46184" numCol="1" anchor="b" anchorCtr="0" compatLnSpc="1">
            <a:prstTxWarp prst="textNoShape">
              <a:avLst/>
            </a:prstTxWarp>
          </a:bodyPr>
          <a:lstStyle>
            <a:lvl1pPr defTabSz="924453">
              <a:defRPr sz="11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475" y="8829395"/>
            <a:ext cx="2981814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6" tIns="46184" rIns="92366" bIns="46184" numCol="1" anchor="b" anchorCtr="0" compatLnSpc="1">
            <a:prstTxWarp prst="textNoShape">
              <a:avLst/>
            </a:prstTxWarp>
          </a:bodyPr>
          <a:lstStyle>
            <a:lvl1pPr algn="r" defTabSz="924453">
              <a:defRPr sz="1100"/>
            </a:lvl1pPr>
          </a:lstStyle>
          <a:p>
            <a:fld id="{C13862D6-DACC-4751-806F-6C276E63C2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3648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0AA20-0EDC-49BA-9148-81246CCA75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4" y="1843321"/>
            <a:ext cx="7772400" cy="1081304"/>
          </a:xfrm>
        </p:spPr>
        <p:txBody>
          <a:bodyPr lIns="91440" tIns="45720" rIns="91440" anchor="ctr"/>
          <a:lstStyle>
            <a:lvl1pPr algn="ctr">
              <a:defRPr sz="32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End of Presentation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152400" y="6629400"/>
            <a:ext cx="88392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0099"/>
                </a:solidFill>
                <a:latin typeface="Calibri" charset="0"/>
              </a:defRPr>
            </a:lvl1pPr>
          </a:lstStyle>
          <a:p>
            <a:r>
              <a:rPr lang="en-US"/>
              <a:t>	</a:t>
            </a:r>
            <a:fld id="{D12B2820-3F65-45BE-91BA-AE09E0F8B74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5" descr="lsst_cutaway_final_small01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2285" t="2929" r="1835" b="2714"/>
          <a:stretch>
            <a:fillRect/>
          </a:stretch>
        </p:blipFill>
        <p:spPr>
          <a:xfrm>
            <a:off x="2510224" y="3281312"/>
            <a:ext cx="4104797" cy="2952572"/>
          </a:xfrm>
          <a:prstGeom prst="rect">
            <a:avLst/>
          </a:prstGeom>
        </p:spPr>
      </p:pic>
      <p:pic>
        <p:nvPicPr>
          <p:cNvPr id="8" name="Picture 5" descr="LSST_Logo"/>
          <p:cNvPicPr>
            <a:picLocks noChangeAspect="1" noChangeArrowheads="1"/>
          </p:cNvPicPr>
          <p:nvPr userDrawn="1"/>
        </p:nvPicPr>
        <p:blipFill>
          <a:blip r:embed="rId3" cstate="print"/>
          <a:srcRect b="9067"/>
          <a:stretch>
            <a:fillRect/>
          </a:stretch>
        </p:blipFill>
        <p:spPr bwMode="auto">
          <a:xfrm>
            <a:off x="3272969" y="640475"/>
            <a:ext cx="2576286" cy="73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131763"/>
            <a:ext cx="842645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6875" y="906463"/>
            <a:ext cx="4062413" cy="5399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906463"/>
            <a:ext cx="4064000" cy="5399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1014412"/>
            <a:ext cx="8229601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016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err="1" smtClean="0"/>
              <a:t>adfad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1700"/>
            <a:ext cx="4343400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>
                <a:solidFill>
                  <a:srgbClr val="1F497D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rgbClr val="1F49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700"/>
            <a:ext cx="4343400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DR-Camer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181769"/>
            <a:ext cx="7772400" cy="3113162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10" descr="LogoW-ShadowTransBac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3" y="0"/>
            <a:ext cx="19843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6503812"/>
            <a:ext cx="82296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00" kern="12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LSST Camera</a:t>
            </a:r>
            <a:r>
              <a:rPr lang="en-US" sz="1000" kern="1200" baseline="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 workshop</a:t>
            </a:r>
            <a:r>
              <a:rPr lang="en-US" sz="1000" kern="12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 • March</a:t>
            </a:r>
            <a:r>
              <a:rPr lang="en-US" sz="1000" kern="1200" baseline="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 20</a:t>
            </a:r>
            <a:r>
              <a:rPr lang="en-US" sz="1000" kern="1200" baseline="300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th</a:t>
            </a:r>
            <a:r>
              <a:rPr lang="en-US" sz="1000" kern="1200" baseline="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, </a:t>
            </a:r>
            <a:r>
              <a:rPr lang="en-US" sz="1000" kern="12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2012</a:t>
            </a:r>
            <a:endParaRPr lang="en-US" sz="1000" dirty="0">
              <a:solidFill>
                <a:schemeClr val="bg1"/>
              </a:solidFill>
              <a:latin typeface="Calibri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8000">
                <a:schemeClr val="bg1"/>
              </a:gs>
              <a:gs pos="57000">
                <a:schemeClr val="bg1"/>
              </a:gs>
              <a:gs pos="0">
                <a:srgbClr val="4281B0"/>
              </a:gs>
              <a:gs pos="50000">
                <a:srgbClr val="FFFFFF"/>
              </a:gs>
              <a:gs pos="100000">
                <a:srgbClr val="4F81BD"/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152400" y="6629400"/>
            <a:ext cx="88392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8802688" algn="r"/>
              </a:tabLst>
              <a:defRPr sz="1200" b="1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	</a:t>
            </a:r>
            <a:fld id="{1BE9A81E-27D7-4692-85B8-93898ECD2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lsst_cutaway_final_small01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4730" t="7597" r="6617" b="5397"/>
          <a:stretch>
            <a:fillRect/>
          </a:stretch>
        </p:blipFill>
        <p:spPr>
          <a:xfrm>
            <a:off x="449943" y="2648857"/>
            <a:ext cx="5109028" cy="3664857"/>
          </a:xfrm>
          <a:prstGeom prst="rect">
            <a:avLst/>
          </a:prstGeom>
        </p:spPr>
      </p:pic>
      <p:pic>
        <p:nvPicPr>
          <p:cNvPr id="8" name="Picture 10" descr="LogoW-ShadowTransBack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3" y="0"/>
            <a:ext cx="19843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740230" y="1197430"/>
            <a:ext cx="7634514" cy="3032188"/>
          </a:xfrm>
        </p:spPr>
        <p:txBody>
          <a:bodyPr/>
          <a:lstStyle>
            <a:lvl1pPr algn="r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1700"/>
            <a:ext cx="4343400" cy="583553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66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700"/>
            <a:ext cx="4343400" cy="581827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err="1" smtClean="0"/>
              <a:t>adfad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1700"/>
            <a:ext cx="4343400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>
                <a:solidFill>
                  <a:srgbClr val="1F497D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rgbClr val="1F49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700"/>
            <a:ext cx="4343400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"/>
            <a:ext cx="703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18288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915988"/>
            <a:ext cx="8839200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125413" y="6679800"/>
            <a:ext cx="88915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ctr" defTabSz="1600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8859838" algn="r"/>
              </a:tabLst>
              <a:defRPr/>
            </a:pPr>
            <a:r>
              <a:rPr lang="en-US" sz="1000" dirty="0" smtClean="0">
                <a:solidFill>
                  <a:prstClr val="white">
                    <a:lumMod val="65000"/>
                  </a:prstClr>
                </a:solidFill>
                <a:latin typeface="+mj-lt"/>
              </a:rPr>
              <a:t>                                                                                                                      LSST Camera workshop • March 20th, 2012	</a:t>
            </a:r>
            <a:fld id="{1376E7C9-C9E6-43A8-8BA8-CA44BAA9C55E}" type="slidenum">
              <a:rPr lang="en-US" sz="1000" kern="1200" smtClean="0">
                <a:solidFill>
                  <a:prstClr val="white">
                    <a:lumMod val="65000"/>
                  </a:prstClr>
                </a:solidFill>
                <a:latin typeface="+mj-lt"/>
                <a:ea typeface="ＭＳ Ｐゴシック" charset="-128"/>
                <a:cs typeface="+mn-cs"/>
              </a:rPr>
              <a:pPr marL="0" marR="0" indent="0" algn="ctr" defTabSz="16002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14400" algn="l"/>
                  <a:tab pos="8859838" algn="r"/>
                </a:tabLst>
                <a:defRPr/>
              </a:pPr>
              <a:t>‹#›</a:t>
            </a:fld>
            <a:endParaRPr lang="en-US" sz="1000" kern="1200" dirty="0">
              <a:solidFill>
                <a:prstClr val="white">
                  <a:lumMod val="65000"/>
                </a:prstClr>
              </a:solidFill>
              <a:latin typeface="+mj-lt"/>
              <a:ea typeface="ＭＳ Ｐゴシック" charset="-128"/>
              <a:cs typeface="+mn-cs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66675" y="808038"/>
            <a:ext cx="9028113" cy="1587"/>
          </a:xfrm>
          <a:prstGeom prst="line">
            <a:avLst/>
          </a:prstGeom>
          <a:noFill/>
          <a:ln w="25400">
            <a:solidFill>
              <a:srgbClr val="4F81BD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9" name="Picture 10" descr="LogoW-ShadowTransBack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10413" y="0"/>
            <a:ext cx="19843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2" r:id="rId2"/>
    <p:sldLayoutId id="2147483783" r:id="rId3"/>
    <p:sldLayoutId id="2147483788" r:id="rId4"/>
    <p:sldLayoutId id="2147483798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1F497D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1F497D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"/>
            <a:ext cx="703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18288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01700"/>
            <a:ext cx="8839200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124" name="Picture 7" descr="LSST_Logo"/>
          <p:cNvPicPr>
            <a:picLocks noChangeAspect="1" noChangeArrowheads="1"/>
          </p:cNvPicPr>
          <p:nvPr userDrawn="1"/>
        </p:nvPicPr>
        <p:blipFill>
          <a:blip r:embed="rId4" cstate="print"/>
          <a:srcRect b="9067"/>
          <a:stretch>
            <a:fillRect/>
          </a:stretch>
        </p:blipFill>
        <p:spPr bwMode="auto">
          <a:xfrm>
            <a:off x="7239000" y="19050"/>
            <a:ext cx="19050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F497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1F497D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1F497D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"/>
            <a:ext cx="703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18288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915988"/>
            <a:ext cx="8839200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125413" y="6629400"/>
            <a:ext cx="88915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ctr" defTabSz="1600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8859838" algn="r"/>
              </a:tabLst>
              <a:defRPr/>
            </a:pPr>
            <a:r>
              <a:rPr lang="en-US" sz="1000" dirty="0" smtClean="0">
                <a:solidFill>
                  <a:prstClr val="white">
                    <a:lumMod val="65000"/>
                  </a:prstClr>
                </a:solidFill>
                <a:latin typeface="+mj-lt"/>
              </a:rPr>
              <a:t>                                                                                                                  </a:t>
            </a:r>
            <a:r>
              <a:rPr lang="en-US" sz="1000" kern="12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LSST Overview • LLNL • February</a:t>
            </a:r>
            <a:r>
              <a:rPr lang="en-US" sz="1000" kern="1200" baseline="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 3</a:t>
            </a:r>
            <a:r>
              <a:rPr lang="en-US" sz="1000" kern="1200" baseline="300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rd</a:t>
            </a:r>
            <a:r>
              <a:rPr lang="en-US" sz="1000" kern="1200" baseline="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, </a:t>
            </a:r>
            <a:r>
              <a:rPr lang="en-US" sz="1000" kern="1200" dirty="0" smtClean="0">
                <a:solidFill>
                  <a:prstClr val="white">
                    <a:lumMod val="6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2012</a:t>
            </a:r>
            <a:r>
              <a:rPr lang="en-US" sz="1000" dirty="0" smtClean="0">
                <a:solidFill>
                  <a:prstClr val="white">
                    <a:lumMod val="65000"/>
                  </a:prstClr>
                </a:solidFill>
                <a:latin typeface="+mj-lt"/>
              </a:rPr>
              <a:t>	</a:t>
            </a:r>
            <a:fld id="{1376E7C9-C9E6-43A8-8BA8-CA44BAA9C55E}" type="slidenum">
              <a:rPr lang="en-US" sz="1000" kern="1200" smtClean="0">
                <a:solidFill>
                  <a:prstClr val="white">
                    <a:lumMod val="65000"/>
                  </a:prstClr>
                </a:solidFill>
                <a:latin typeface="+mj-lt"/>
                <a:ea typeface="ＭＳ Ｐゴシック" charset="-128"/>
                <a:cs typeface="+mn-cs"/>
              </a:rPr>
              <a:pPr marL="0" marR="0" indent="0" algn="ctr" defTabSz="16002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14400" algn="l"/>
                  <a:tab pos="8859838" algn="r"/>
                </a:tabLst>
                <a:defRPr/>
              </a:pPr>
              <a:t>‹#›</a:t>
            </a:fld>
            <a:endParaRPr lang="en-US" sz="1000" kern="1200" dirty="0">
              <a:solidFill>
                <a:prstClr val="white">
                  <a:lumMod val="65000"/>
                </a:prstClr>
              </a:solidFill>
              <a:latin typeface="+mj-lt"/>
              <a:ea typeface="ＭＳ Ｐゴシック" charset="-128"/>
              <a:cs typeface="+mn-cs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66675" y="808038"/>
            <a:ext cx="9028113" cy="1587"/>
          </a:xfrm>
          <a:prstGeom prst="line">
            <a:avLst/>
          </a:prstGeom>
          <a:noFill/>
          <a:ln w="25400">
            <a:solidFill>
              <a:srgbClr val="4F81BD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9" name="Picture 10" descr="LogoW-ShadowTransBack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10413" y="0"/>
            <a:ext cx="19843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6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pitchFamily="-111" charset="-128"/>
          <a:cs typeface="ＭＳ Ｐゴシック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defTabSz="457200" eaLnBrk="1" hangingPunct="1"/>
            <a:r>
              <a:rPr lang="en-US" kern="1200" dirty="0" smtClean="0">
                <a:ea typeface="ＭＳ Ｐゴシック" charset="-128"/>
                <a:cs typeface="ＭＳ Ｐゴシック" charset="-128"/>
              </a:rPr>
              <a:t>LSST Camera Workshop</a:t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>Camera Body &amp; Mechanisms Sub-system</a:t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>Filter Exchange System Discussion </a:t>
            </a:r>
            <a:r>
              <a:rPr lang="en-US" kern="1200" dirty="0" smtClean="0">
                <a:ea typeface="ＭＳ Ｐゴシック" charset="-128"/>
                <a:cs typeface="ＭＳ Ｐゴシック" charset="-128"/>
              </a:rPr>
              <a:t>#4</a:t>
            </a:r>
            <a:r>
              <a:rPr lang="en-US" kern="12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>8:30-10:15</a:t>
            </a:r>
            <a:r>
              <a:rPr lang="en-US" kern="1200" dirty="0">
                <a:ea typeface="ＭＳ Ｐゴシック" charset="-128"/>
                <a:cs typeface="ＭＳ Ｐゴシック" charset="-128"/>
              </a:rPr>
              <a:t/>
            </a:r>
            <a:br>
              <a:rPr lang="en-US" kern="1200" dirty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>John Ku</a:t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sz="1600" kern="1200" dirty="0" smtClean="0">
                <a:ea typeface="ＭＳ Ｐゴシック" charset="-128"/>
                <a:cs typeface="ＭＳ Ｐゴシック" charset="-128"/>
              </a:rPr>
              <a:t>CBM Engineering Manager</a:t>
            </a:r>
            <a:br>
              <a:rPr lang="en-US" sz="1600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kern="1200" dirty="0" smtClean="0">
                <a:ea typeface="ＭＳ Ｐゴシック" charset="-128"/>
                <a:cs typeface="ＭＳ Ｐゴシック" charset="-128"/>
              </a:rPr>
            </a:br>
            <a:r>
              <a:rPr lang="en-US" kern="1200" dirty="0" smtClean="0">
                <a:ea typeface="ＭＳ Ｐゴシック" charset="-128"/>
                <a:cs typeface="ＭＳ Ｐゴシック" charset="-128"/>
              </a:rPr>
              <a:t>March 20</a:t>
            </a:r>
            <a:r>
              <a:rPr lang="en-US" kern="1200" baseline="30000" dirty="0" smtClean="0">
                <a:ea typeface="ＭＳ Ｐゴシック" charset="-128"/>
                <a:cs typeface="ＭＳ Ｐゴシック" charset="-128"/>
              </a:rPr>
              <a:t>th</a:t>
            </a:r>
            <a:r>
              <a:rPr lang="en-US" kern="1200" dirty="0" smtClean="0">
                <a:ea typeface="ＭＳ Ｐゴシック" charset="-128"/>
                <a:cs typeface="ＭＳ Ｐゴシック" charset="-128"/>
              </a:rPr>
              <a:t>, 2012</a:t>
            </a:r>
            <a:endParaRPr lang="en-US" kern="1200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of sessions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Tuesday,  Brookhaven Center North Room</a:t>
            </a:r>
          </a:p>
          <a:p>
            <a:pPr lvl="1"/>
            <a:r>
              <a:rPr lang="en-US" dirty="0" smtClean="0"/>
              <a:t>9:30-10:30 – Filter Exchange System Discussion #1: Workshop Overview</a:t>
            </a:r>
          </a:p>
          <a:p>
            <a:pPr lvl="1"/>
            <a:r>
              <a:rPr lang="en-US" dirty="0" smtClean="0"/>
              <a:t>10:45-11:35 – Filter Exchange System Discussion #2: Single Filter Test</a:t>
            </a:r>
          </a:p>
          <a:p>
            <a:pPr lvl="1"/>
            <a:r>
              <a:rPr lang="en-US" dirty="0" smtClean="0"/>
              <a:t>11:35-12:30 – Filter Exchange System Discussion #3: Simplifying Filter interface</a:t>
            </a:r>
          </a:p>
          <a:p>
            <a:pPr lvl="1"/>
            <a:r>
              <a:rPr lang="en-US" dirty="0" smtClean="0"/>
              <a:t>1:30-3:30 – CCS Coding Workshop – Filter Exchange System Discussion (Tap Room)</a:t>
            </a:r>
          </a:p>
          <a:p>
            <a:pPr lvl="1"/>
            <a:r>
              <a:rPr lang="en-US" dirty="0" smtClean="0"/>
              <a:t>4:00-6:00 – Camera Protection</a:t>
            </a:r>
          </a:p>
          <a:p>
            <a:r>
              <a:rPr lang="en-US" dirty="0" smtClean="0"/>
              <a:t>Wednesday, Brookhaven Center South Room</a:t>
            </a:r>
          </a:p>
          <a:p>
            <a:pPr lvl="1"/>
            <a:r>
              <a:rPr lang="en-US" dirty="0" smtClean="0"/>
              <a:t>4:20-4:40 – CBM Plenary</a:t>
            </a:r>
          </a:p>
          <a:p>
            <a:r>
              <a:rPr lang="en-US" dirty="0" smtClean="0"/>
              <a:t>Thursday, Brookhaven Center North Room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8:30-10:15 – Filter Exchange System Discussion #4: ISIP, Filter Location Specs</a:t>
            </a:r>
          </a:p>
          <a:p>
            <a:pPr lvl="1"/>
            <a:r>
              <a:rPr lang="en-US" dirty="0" smtClean="0"/>
              <a:t>10:45-12:30 – Mechanical Standard</a:t>
            </a:r>
          </a:p>
          <a:p>
            <a:pPr lvl="1"/>
            <a:r>
              <a:rPr lang="en-US" dirty="0" smtClean="0"/>
              <a:t>1:30-3:15 – Camera Operation Sequence Diagram (South Room)</a:t>
            </a:r>
          </a:p>
          <a:p>
            <a:pPr lvl="1"/>
            <a:r>
              <a:rPr lang="en-US" dirty="0" smtClean="0"/>
              <a:t>3:45-4:30 – HCU and LPM Architecture and Standards (South Room)</a:t>
            </a:r>
          </a:p>
          <a:p>
            <a:r>
              <a:rPr lang="en-US" dirty="0" smtClean="0"/>
              <a:t>Friday, Instrumentation Division Library, Building 535</a:t>
            </a:r>
          </a:p>
          <a:p>
            <a:pPr lvl="1"/>
            <a:r>
              <a:rPr lang="en-US" dirty="0" smtClean="0"/>
              <a:t>8:30-10:30 – Filter Exchange System Discussion #5: Additional Topics</a:t>
            </a:r>
          </a:p>
          <a:p>
            <a:pPr lvl="1"/>
            <a:r>
              <a:rPr lang="en-US" dirty="0" smtClean="0"/>
              <a:t>11:00-1:00 -- Filter Exchange System Discussion #6: Closing Remarks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ISIP – Institutional Safety Implementation Plan Discussion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Personnel Safety</a:t>
            </a:r>
          </a:p>
          <a:p>
            <a:pPr lvl="1"/>
            <a:r>
              <a:rPr lang="en-US" dirty="0" smtClean="0"/>
              <a:t>System Safety</a:t>
            </a:r>
          </a:p>
          <a:p>
            <a:pPr lvl="1"/>
            <a:r>
              <a:rPr lang="en-US" dirty="0" smtClean="0"/>
              <a:t>Facility Safety</a:t>
            </a:r>
          </a:p>
          <a:p>
            <a:pPr lvl="1"/>
            <a:r>
              <a:rPr lang="en-US" dirty="0" smtClean="0"/>
              <a:t>Environmental Management Systems</a:t>
            </a:r>
          </a:p>
          <a:p>
            <a:pPr lvl="1"/>
            <a:r>
              <a:rPr lang="en-US" dirty="0" smtClean="0"/>
              <a:t>Next Steps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Online Filter Location Specification</a:t>
            </a:r>
          </a:p>
          <a:p>
            <a:pPr lvl="1"/>
            <a:r>
              <a:rPr lang="en-US" dirty="0" smtClean="0"/>
              <a:t>Specification breakdown</a:t>
            </a:r>
          </a:p>
          <a:p>
            <a:pPr lvl="1"/>
            <a:r>
              <a:rPr lang="en-US" dirty="0" smtClean="0"/>
              <a:t>What we know and don’t know</a:t>
            </a:r>
          </a:p>
          <a:p>
            <a:pPr lvl="1"/>
            <a:r>
              <a:rPr lang="en-US" dirty="0" smtClean="0"/>
              <a:t>Schedule for resolution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36883</TotalTime>
  <Words>187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Default Design</vt:lpstr>
      <vt:lpstr>1_Default Design</vt:lpstr>
      <vt:lpstr>2_Default Design</vt:lpstr>
      <vt:lpstr>LSST Camera Workshop Camera Body &amp; Mechanisms Sub-system Filter Exchange System Discussion #4 8:30-10:15 John Ku CBM Engineering Manager   March 20th, 2012</vt:lpstr>
      <vt:lpstr>Schedule of sessions </vt:lpstr>
      <vt:lpstr>Agenda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nordby</dc:creator>
  <cp:lastModifiedBy>SLAC</cp:lastModifiedBy>
  <cp:revision>957</cp:revision>
  <dcterms:created xsi:type="dcterms:W3CDTF">2011-06-03T18:19:47Z</dcterms:created>
  <dcterms:modified xsi:type="dcterms:W3CDTF">2012-03-20T10:48:41Z</dcterms:modified>
</cp:coreProperties>
</file>