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Default Extension="docx" ContentType="application/vnd.openxmlformats-officedocument.wordprocessingml.document"/>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9" r:id="rId2"/>
    <p:sldMasterId id="2147483682" r:id="rId3"/>
    <p:sldMasterId id="2147483732" r:id="rId4"/>
  </p:sldMasterIdLst>
  <p:notesMasterIdLst>
    <p:notesMasterId r:id="rId53"/>
  </p:notesMasterIdLst>
  <p:sldIdLst>
    <p:sldId id="327" r:id="rId5"/>
    <p:sldId id="425" r:id="rId6"/>
    <p:sldId id="452" r:id="rId7"/>
    <p:sldId id="330" r:id="rId8"/>
    <p:sldId id="331" r:id="rId9"/>
    <p:sldId id="332" r:id="rId10"/>
    <p:sldId id="333" r:id="rId11"/>
    <p:sldId id="335" r:id="rId12"/>
    <p:sldId id="454" r:id="rId13"/>
    <p:sldId id="336" r:id="rId14"/>
    <p:sldId id="439" r:id="rId15"/>
    <p:sldId id="337" r:id="rId16"/>
    <p:sldId id="338" r:id="rId17"/>
    <p:sldId id="339" r:id="rId18"/>
    <p:sldId id="340" r:id="rId19"/>
    <p:sldId id="341" r:id="rId20"/>
    <p:sldId id="342" r:id="rId21"/>
    <p:sldId id="343" r:id="rId22"/>
    <p:sldId id="344" r:id="rId23"/>
    <p:sldId id="345" r:id="rId24"/>
    <p:sldId id="346" r:id="rId25"/>
    <p:sldId id="347" r:id="rId26"/>
    <p:sldId id="348" r:id="rId27"/>
    <p:sldId id="349" r:id="rId28"/>
    <p:sldId id="350" r:id="rId29"/>
    <p:sldId id="455" r:id="rId30"/>
    <p:sldId id="351" r:id="rId31"/>
    <p:sldId id="461" r:id="rId32"/>
    <p:sldId id="462" r:id="rId33"/>
    <p:sldId id="457" r:id="rId34"/>
    <p:sldId id="465" r:id="rId35"/>
    <p:sldId id="466" r:id="rId36"/>
    <p:sldId id="467" r:id="rId37"/>
    <p:sldId id="456" r:id="rId38"/>
    <p:sldId id="463" r:id="rId39"/>
    <p:sldId id="446" r:id="rId40"/>
    <p:sldId id="447" r:id="rId41"/>
    <p:sldId id="448" r:id="rId42"/>
    <p:sldId id="444" r:id="rId43"/>
    <p:sldId id="443" r:id="rId44"/>
    <p:sldId id="449" r:id="rId45"/>
    <p:sldId id="450" r:id="rId46"/>
    <p:sldId id="451" r:id="rId47"/>
    <p:sldId id="464" r:id="rId48"/>
    <p:sldId id="438" r:id="rId49"/>
    <p:sldId id="362" r:id="rId50"/>
    <p:sldId id="441" r:id="rId51"/>
    <p:sldId id="440" r:id="rId52"/>
  </p:sldIdLst>
  <p:sldSz cx="9144000" cy="6858000" type="screen4x3"/>
  <p:notesSz cx="6985000" cy="92837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99"/>
    <a:srgbClr val="0033CC"/>
    <a:srgbClr val="0000FF"/>
    <a:srgbClr val="1F497D"/>
    <a:srgbClr val="4F81BD"/>
    <a:srgbClr val="6699FF"/>
    <a:srgbClr val="99CCFF"/>
    <a:srgbClr val="006600"/>
    <a:srgbClr val="DDDDDD"/>
    <a:srgbClr val="EAEAEA"/>
  </p:clrMru>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06" autoAdjust="0"/>
    <p:restoredTop sz="95760" autoAdjust="0"/>
  </p:normalViewPr>
  <p:slideViewPr>
    <p:cSldViewPr snapToGrid="0">
      <p:cViewPr varScale="1">
        <p:scale>
          <a:sx n="68" d="100"/>
          <a:sy n="68" d="100"/>
        </p:scale>
        <p:origin x="-924" y="-90"/>
      </p:cViewPr>
      <p:guideLst>
        <p:guide orient="horz" pos="379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9327138" cy="3932713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1"/>
            <a:ext cx="3027137" cy="465106"/>
          </a:xfrm>
          <a:prstGeom prst="rect">
            <a:avLst/>
          </a:prstGeom>
          <a:noFill/>
          <a:ln w="9525">
            <a:noFill/>
            <a:miter lim="800000"/>
            <a:headEnd/>
            <a:tailEnd/>
          </a:ln>
          <a:effectLst/>
        </p:spPr>
        <p:txBody>
          <a:bodyPr vert="horz" wrap="square" lIns="92888" tIns="46444" rIns="92888" bIns="46444" numCol="1" anchor="t" anchorCtr="0" compatLnSpc="1">
            <a:prstTxWarp prst="textNoShape">
              <a:avLst/>
            </a:prstTxWarp>
          </a:bodyPr>
          <a:lstStyle>
            <a:lvl1pPr defTabSz="929673">
              <a:defRPr sz="1200">
                <a:latin typeface="Arial" charset="0"/>
                <a:ea typeface="+mn-ea"/>
                <a:cs typeface="+mn-cs"/>
              </a:defRPr>
            </a:lvl1pPr>
          </a:lstStyle>
          <a:p>
            <a:pPr>
              <a:defRPr/>
            </a:pPr>
            <a:endParaRPr lang="en-US"/>
          </a:p>
        </p:txBody>
      </p:sp>
      <p:sp>
        <p:nvSpPr>
          <p:cNvPr id="5123" name="Rectangle 3"/>
          <p:cNvSpPr>
            <a:spLocks noGrp="1" noChangeArrowheads="1"/>
          </p:cNvSpPr>
          <p:nvPr>
            <p:ph type="dt" idx="1"/>
          </p:nvPr>
        </p:nvSpPr>
        <p:spPr bwMode="auto">
          <a:xfrm>
            <a:off x="3956348" y="1"/>
            <a:ext cx="3027137" cy="465106"/>
          </a:xfrm>
          <a:prstGeom prst="rect">
            <a:avLst/>
          </a:prstGeom>
          <a:noFill/>
          <a:ln w="9525">
            <a:noFill/>
            <a:miter lim="800000"/>
            <a:headEnd/>
            <a:tailEnd/>
          </a:ln>
          <a:effectLst/>
        </p:spPr>
        <p:txBody>
          <a:bodyPr vert="horz" wrap="square" lIns="92888" tIns="46444" rIns="92888" bIns="46444" numCol="1" anchor="t" anchorCtr="0" compatLnSpc="1">
            <a:prstTxWarp prst="textNoShape">
              <a:avLst/>
            </a:prstTxWarp>
          </a:bodyPr>
          <a:lstStyle>
            <a:lvl1pPr algn="r" defTabSz="929673">
              <a:defRPr sz="1200">
                <a:latin typeface="Arial" charset="0"/>
                <a:ea typeface="+mn-ea"/>
                <a:cs typeface="+mn-cs"/>
              </a:defRPr>
            </a:lvl1pPr>
          </a:lstStyle>
          <a:p>
            <a:pPr>
              <a:defRPr/>
            </a:pPr>
            <a:endParaRPr lang="en-US"/>
          </a:p>
        </p:txBody>
      </p:sp>
      <p:sp>
        <p:nvSpPr>
          <p:cNvPr id="59396" name="Rectangle 4"/>
          <p:cNvSpPr>
            <a:spLocks noGrp="1" noRot="1" noChangeAspect="1" noChangeArrowheads="1" noTextEdit="1"/>
          </p:cNvSpPr>
          <p:nvPr>
            <p:ph type="sldImg" idx="2"/>
          </p:nvPr>
        </p:nvSpPr>
        <p:spPr bwMode="auto">
          <a:xfrm>
            <a:off x="1171575" y="695325"/>
            <a:ext cx="4641850" cy="3481388"/>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698804" y="4410065"/>
            <a:ext cx="5587394" cy="4178279"/>
          </a:xfrm>
          <a:prstGeom prst="rect">
            <a:avLst/>
          </a:prstGeom>
          <a:noFill/>
          <a:ln w="9525">
            <a:noFill/>
            <a:miter lim="800000"/>
            <a:headEnd/>
            <a:tailEnd/>
          </a:ln>
          <a:effectLst/>
        </p:spPr>
        <p:txBody>
          <a:bodyPr vert="horz" wrap="square" lIns="92888" tIns="46444" rIns="92888" bIns="4644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817060"/>
            <a:ext cx="3027137" cy="465106"/>
          </a:xfrm>
          <a:prstGeom prst="rect">
            <a:avLst/>
          </a:prstGeom>
          <a:noFill/>
          <a:ln w="9525">
            <a:noFill/>
            <a:miter lim="800000"/>
            <a:headEnd/>
            <a:tailEnd/>
          </a:ln>
          <a:effectLst/>
        </p:spPr>
        <p:txBody>
          <a:bodyPr vert="horz" wrap="square" lIns="92888" tIns="46444" rIns="92888" bIns="46444" numCol="1" anchor="b" anchorCtr="0" compatLnSpc="1">
            <a:prstTxWarp prst="textNoShape">
              <a:avLst/>
            </a:prstTxWarp>
          </a:bodyPr>
          <a:lstStyle>
            <a:lvl1pPr defTabSz="929673">
              <a:defRPr sz="1200">
                <a:latin typeface="Arial" charset="0"/>
                <a:ea typeface="+mn-ea"/>
                <a:cs typeface="+mn-cs"/>
              </a:defRPr>
            </a:lvl1pPr>
          </a:lstStyle>
          <a:p>
            <a:pPr>
              <a:defRPr/>
            </a:pPr>
            <a:endParaRPr lang="en-US"/>
          </a:p>
        </p:txBody>
      </p:sp>
      <p:sp>
        <p:nvSpPr>
          <p:cNvPr id="5127" name="Rectangle 7"/>
          <p:cNvSpPr>
            <a:spLocks noGrp="1" noChangeArrowheads="1"/>
          </p:cNvSpPr>
          <p:nvPr>
            <p:ph type="sldNum" sz="quarter" idx="5"/>
          </p:nvPr>
        </p:nvSpPr>
        <p:spPr bwMode="auto">
          <a:xfrm>
            <a:off x="3956348" y="8817060"/>
            <a:ext cx="3027137" cy="465106"/>
          </a:xfrm>
          <a:prstGeom prst="rect">
            <a:avLst/>
          </a:prstGeom>
          <a:noFill/>
          <a:ln w="9525">
            <a:noFill/>
            <a:miter lim="800000"/>
            <a:headEnd/>
            <a:tailEnd/>
          </a:ln>
          <a:effectLst/>
        </p:spPr>
        <p:txBody>
          <a:bodyPr vert="horz" wrap="square" lIns="92888" tIns="46444" rIns="92888" bIns="46444" numCol="1" anchor="b" anchorCtr="0" compatLnSpc="1">
            <a:prstTxWarp prst="textNoShape">
              <a:avLst/>
            </a:prstTxWarp>
          </a:bodyPr>
          <a:lstStyle>
            <a:lvl1pPr algn="r" defTabSz="929673">
              <a:defRPr sz="1200">
                <a:latin typeface="Arial" charset="0"/>
                <a:ea typeface="ＭＳ Ｐゴシック" charset="-128"/>
                <a:cs typeface="+mn-cs"/>
              </a:defRPr>
            </a:lvl1pPr>
          </a:lstStyle>
          <a:p>
            <a:pPr>
              <a:defRPr/>
            </a:pPr>
            <a:fld id="{FD38C2B4-F3CC-4F19-8F42-F3F22CA72BF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11" charset="-128"/>
        <a:cs typeface="ＭＳ Ｐゴシック" pitchFamily="-111"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11"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11"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11"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11"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60420" name="Slide Number Placeholder 3"/>
          <p:cNvSpPr>
            <a:spLocks noGrp="1"/>
          </p:cNvSpPr>
          <p:nvPr>
            <p:ph type="sldNum" sz="quarter" idx="5"/>
          </p:nvPr>
        </p:nvSpPr>
        <p:spPr>
          <a:noFill/>
        </p:spPr>
        <p:txBody>
          <a:bodyPr/>
          <a:lstStyle/>
          <a:p>
            <a:pPr defTabSz="928233"/>
            <a:fld id="{65131FAD-47FB-44E5-AB26-5D1E3D3BF337}" type="slidenum">
              <a:rPr lang="en-US" smtClean="0">
                <a:ea typeface="ＭＳ Ｐゴシック" pitchFamily="34" charset="-128"/>
              </a:rPr>
              <a:pPr defTabSz="928233"/>
              <a:t>1</a:t>
            </a:fld>
            <a:endParaRPr lang="en-US" dirty="0" smtClean="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67588" name="Slide Number Placeholder 3"/>
          <p:cNvSpPr>
            <a:spLocks noGrp="1"/>
          </p:cNvSpPr>
          <p:nvPr>
            <p:ph type="sldNum" sz="quarter" idx="5"/>
          </p:nvPr>
        </p:nvSpPr>
        <p:spPr>
          <a:noFill/>
        </p:spPr>
        <p:txBody>
          <a:bodyPr/>
          <a:lstStyle/>
          <a:p>
            <a:pPr defTabSz="928233"/>
            <a:fld id="{31724ECD-98EE-4112-8137-4E5CCCBCAF79}" type="slidenum">
              <a:rPr lang="en-US" smtClean="0">
                <a:ea typeface="ＭＳ Ｐゴシック" pitchFamily="34" charset="-128"/>
              </a:rPr>
              <a:pPr defTabSz="928233"/>
              <a:t>10</a:t>
            </a:fld>
            <a:endParaRPr lang="en-US" dirty="0" smtClean="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D38C2B4-F3CC-4F19-8F42-F3F22CA72BF5}"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69636" name="Slide Number Placeholder 3"/>
          <p:cNvSpPr>
            <a:spLocks noGrp="1"/>
          </p:cNvSpPr>
          <p:nvPr>
            <p:ph type="sldNum" sz="quarter" idx="5"/>
          </p:nvPr>
        </p:nvSpPr>
        <p:spPr>
          <a:noFill/>
        </p:spPr>
        <p:txBody>
          <a:bodyPr/>
          <a:lstStyle/>
          <a:p>
            <a:pPr defTabSz="928233"/>
            <a:fld id="{F5FAC572-31C9-40CE-976B-8DB1D6681BA0}" type="slidenum">
              <a:rPr lang="en-US" smtClean="0">
                <a:ea typeface="ＭＳ Ｐゴシック" pitchFamily="34" charset="-128"/>
              </a:rPr>
              <a:pPr defTabSz="928233"/>
              <a:t>12</a:t>
            </a:fld>
            <a:endParaRPr lang="en-US" dirty="0" smtClean="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70660" name="Slide Number Placeholder 3"/>
          <p:cNvSpPr>
            <a:spLocks noGrp="1"/>
          </p:cNvSpPr>
          <p:nvPr>
            <p:ph type="sldNum" sz="quarter" idx="5"/>
          </p:nvPr>
        </p:nvSpPr>
        <p:spPr>
          <a:noFill/>
        </p:spPr>
        <p:txBody>
          <a:bodyPr/>
          <a:lstStyle/>
          <a:p>
            <a:pPr defTabSz="928233"/>
            <a:fld id="{E795B603-C0B6-42AC-ADE5-1D58C13F7A28}" type="slidenum">
              <a:rPr lang="en-US" smtClean="0">
                <a:ea typeface="ＭＳ Ｐゴシック" pitchFamily="34" charset="-128"/>
              </a:rPr>
              <a:pPr defTabSz="928233"/>
              <a:t>13</a:t>
            </a:fld>
            <a:endParaRPr lang="en-US" dirty="0" smtClean="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71684" name="Slide Number Placeholder 3"/>
          <p:cNvSpPr>
            <a:spLocks noGrp="1"/>
          </p:cNvSpPr>
          <p:nvPr>
            <p:ph type="sldNum" sz="quarter" idx="5"/>
          </p:nvPr>
        </p:nvSpPr>
        <p:spPr>
          <a:noFill/>
        </p:spPr>
        <p:txBody>
          <a:bodyPr/>
          <a:lstStyle/>
          <a:p>
            <a:pPr defTabSz="928233"/>
            <a:fld id="{1C85DD6F-A9A3-4BBF-84CD-5669D24B8819}" type="slidenum">
              <a:rPr lang="en-US" smtClean="0">
                <a:ea typeface="ＭＳ Ｐゴシック" pitchFamily="34" charset="-128"/>
              </a:rPr>
              <a:pPr defTabSz="928233"/>
              <a:t>14</a:t>
            </a:fld>
            <a:endParaRPr lang="en-US" dirty="0" smtClean="0">
              <a:ea typeface="ＭＳ Ｐゴシック"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72708" name="Slide Number Placeholder 3"/>
          <p:cNvSpPr>
            <a:spLocks noGrp="1"/>
          </p:cNvSpPr>
          <p:nvPr>
            <p:ph type="sldNum" sz="quarter" idx="5"/>
          </p:nvPr>
        </p:nvSpPr>
        <p:spPr>
          <a:noFill/>
        </p:spPr>
        <p:txBody>
          <a:bodyPr/>
          <a:lstStyle/>
          <a:p>
            <a:pPr defTabSz="928233"/>
            <a:fld id="{193D99C0-2C8A-4A93-A9AF-2E7FBF118E89}" type="slidenum">
              <a:rPr lang="en-US" smtClean="0">
                <a:ea typeface="ＭＳ Ｐゴシック" pitchFamily="34" charset="-128"/>
              </a:rPr>
              <a:pPr defTabSz="928233"/>
              <a:t>15</a:t>
            </a:fld>
            <a:endParaRPr lang="en-US" dirty="0" smtClean="0">
              <a:ea typeface="ＭＳ Ｐゴシック"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73732" name="Slide Number Placeholder 3"/>
          <p:cNvSpPr>
            <a:spLocks noGrp="1"/>
          </p:cNvSpPr>
          <p:nvPr>
            <p:ph type="sldNum" sz="quarter" idx="5"/>
          </p:nvPr>
        </p:nvSpPr>
        <p:spPr>
          <a:noFill/>
        </p:spPr>
        <p:txBody>
          <a:bodyPr/>
          <a:lstStyle/>
          <a:p>
            <a:pPr defTabSz="928233"/>
            <a:fld id="{4318B71D-44A5-4722-AFAB-0964E7DA8DB6}" type="slidenum">
              <a:rPr lang="en-US" smtClean="0">
                <a:ea typeface="ＭＳ Ｐゴシック" pitchFamily="34" charset="-128"/>
              </a:rPr>
              <a:pPr defTabSz="928233"/>
              <a:t>16</a:t>
            </a:fld>
            <a:endParaRPr lang="en-US" dirty="0" smtClean="0">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74756" name="Slide Number Placeholder 3"/>
          <p:cNvSpPr>
            <a:spLocks noGrp="1"/>
          </p:cNvSpPr>
          <p:nvPr>
            <p:ph type="sldNum" sz="quarter" idx="5"/>
          </p:nvPr>
        </p:nvSpPr>
        <p:spPr>
          <a:noFill/>
        </p:spPr>
        <p:txBody>
          <a:bodyPr/>
          <a:lstStyle/>
          <a:p>
            <a:pPr defTabSz="928233"/>
            <a:fld id="{D9542FEB-936B-4CA6-A626-D65CCBAC6D2E}" type="slidenum">
              <a:rPr lang="en-US" smtClean="0">
                <a:ea typeface="ＭＳ Ｐゴシック" pitchFamily="34" charset="-128"/>
              </a:rPr>
              <a:pPr defTabSz="928233"/>
              <a:t>17</a:t>
            </a:fld>
            <a:endParaRPr lang="en-US" dirty="0" smtClean="0">
              <a:ea typeface="ＭＳ Ｐゴシック"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75780" name="Slide Number Placeholder 3"/>
          <p:cNvSpPr>
            <a:spLocks noGrp="1"/>
          </p:cNvSpPr>
          <p:nvPr>
            <p:ph type="sldNum" sz="quarter" idx="5"/>
          </p:nvPr>
        </p:nvSpPr>
        <p:spPr>
          <a:noFill/>
        </p:spPr>
        <p:txBody>
          <a:bodyPr/>
          <a:lstStyle/>
          <a:p>
            <a:pPr defTabSz="928233"/>
            <a:fld id="{3AD74A2B-356E-44E1-9534-EBE2D5387B31}" type="slidenum">
              <a:rPr lang="en-US" smtClean="0">
                <a:ea typeface="ＭＳ Ｐゴシック" pitchFamily="34" charset="-128"/>
              </a:rPr>
              <a:pPr defTabSz="928233"/>
              <a:t>18</a:t>
            </a:fld>
            <a:endParaRPr lang="en-US" dirty="0" smtClean="0">
              <a:ea typeface="ＭＳ Ｐゴシック"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76804" name="Slide Number Placeholder 3"/>
          <p:cNvSpPr>
            <a:spLocks noGrp="1"/>
          </p:cNvSpPr>
          <p:nvPr>
            <p:ph type="sldNum" sz="quarter" idx="5"/>
          </p:nvPr>
        </p:nvSpPr>
        <p:spPr>
          <a:noFill/>
        </p:spPr>
        <p:txBody>
          <a:bodyPr/>
          <a:lstStyle/>
          <a:p>
            <a:pPr defTabSz="928233"/>
            <a:fld id="{283DB142-DC71-4BCA-8EB3-1FD165078A6E}" type="slidenum">
              <a:rPr lang="en-US" smtClean="0">
                <a:ea typeface="ＭＳ Ｐゴシック" pitchFamily="34" charset="-128"/>
              </a:rPr>
              <a:pPr defTabSz="928233"/>
              <a:t>19</a:t>
            </a:fld>
            <a:endParaRPr lang="en-US" dirty="0"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61444" name="Slide Number Placeholder 3"/>
          <p:cNvSpPr txBox="1">
            <a:spLocks noGrp="1"/>
          </p:cNvSpPr>
          <p:nvPr/>
        </p:nvSpPr>
        <p:spPr bwMode="auto">
          <a:xfrm>
            <a:off x="3956348" y="8817060"/>
            <a:ext cx="3027137" cy="465106"/>
          </a:xfrm>
          <a:prstGeom prst="rect">
            <a:avLst/>
          </a:prstGeom>
          <a:noFill/>
          <a:ln w="9525">
            <a:noFill/>
            <a:miter lim="800000"/>
            <a:headEnd/>
            <a:tailEnd/>
          </a:ln>
        </p:spPr>
        <p:txBody>
          <a:bodyPr lIns="92888" tIns="46444" rIns="92888" bIns="46444" anchor="b"/>
          <a:lstStyle/>
          <a:p>
            <a:pPr algn="r" defTabSz="928233"/>
            <a:fld id="{85BF8D7E-0794-4615-ADFD-54881315C3EC}" type="slidenum">
              <a:rPr lang="en-US" sz="1200"/>
              <a:pPr algn="r" defTabSz="928233"/>
              <a:t>2</a:t>
            </a:fld>
            <a:endParaRPr lang="en-US" sz="12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77828" name="Slide Number Placeholder 3"/>
          <p:cNvSpPr>
            <a:spLocks noGrp="1"/>
          </p:cNvSpPr>
          <p:nvPr>
            <p:ph type="sldNum" sz="quarter" idx="5"/>
          </p:nvPr>
        </p:nvSpPr>
        <p:spPr>
          <a:noFill/>
        </p:spPr>
        <p:txBody>
          <a:bodyPr/>
          <a:lstStyle/>
          <a:p>
            <a:pPr defTabSz="928233"/>
            <a:fld id="{6643A7E6-4973-48F0-BE57-D8472DA6F583}" type="slidenum">
              <a:rPr lang="en-US" smtClean="0">
                <a:ea typeface="ＭＳ Ｐゴシック" pitchFamily="34" charset="-128"/>
              </a:rPr>
              <a:pPr defTabSz="928233"/>
              <a:t>20</a:t>
            </a:fld>
            <a:endParaRPr lang="en-US" dirty="0" smtClean="0">
              <a:ea typeface="ＭＳ Ｐゴシック"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78852" name="Slide Number Placeholder 3"/>
          <p:cNvSpPr>
            <a:spLocks noGrp="1"/>
          </p:cNvSpPr>
          <p:nvPr>
            <p:ph type="sldNum" sz="quarter" idx="5"/>
          </p:nvPr>
        </p:nvSpPr>
        <p:spPr>
          <a:noFill/>
        </p:spPr>
        <p:txBody>
          <a:bodyPr/>
          <a:lstStyle/>
          <a:p>
            <a:pPr defTabSz="928233"/>
            <a:fld id="{7BCC7D21-3B5A-41CC-851F-88F536A3F951}" type="slidenum">
              <a:rPr lang="en-US" smtClean="0">
                <a:ea typeface="ＭＳ Ｐゴシック" pitchFamily="34" charset="-128"/>
              </a:rPr>
              <a:pPr defTabSz="928233"/>
              <a:t>21</a:t>
            </a:fld>
            <a:endParaRPr lang="en-US" dirty="0" smtClean="0">
              <a:ea typeface="ＭＳ Ｐゴシック"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79876" name="Slide Number Placeholder 3"/>
          <p:cNvSpPr>
            <a:spLocks noGrp="1"/>
          </p:cNvSpPr>
          <p:nvPr>
            <p:ph type="sldNum" sz="quarter" idx="5"/>
          </p:nvPr>
        </p:nvSpPr>
        <p:spPr>
          <a:noFill/>
        </p:spPr>
        <p:txBody>
          <a:bodyPr/>
          <a:lstStyle/>
          <a:p>
            <a:pPr defTabSz="928233"/>
            <a:fld id="{5F72B712-6B77-4BE4-811C-DA813C0F9D75}" type="slidenum">
              <a:rPr lang="en-US" smtClean="0">
                <a:ea typeface="ＭＳ Ｐゴシック" pitchFamily="34" charset="-128"/>
              </a:rPr>
              <a:pPr defTabSz="928233"/>
              <a:t>22</a:t>
            </a:fld>
            <a:endParaRPr lang="en-US" dirty="0" smtClean="0">
              <a:ea typeface="ＭＳ Ｐゴシック"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pPr defTabSz="926707"/>
            <a:fld id="{CE3FC600-81DB-4DD4-89B9-2AC7C430B6FA}" type="slidenum">
              <a:rPr lang="en-US" smtClean="0">
                <a:ea typeface="ＭＳ Ｐゴシック" pitchFamily="34" charset="-128"/>
              </a:rPr>
              <a:pPr defTabSz="926707"/>
              <a:t>23</a:t>
            </a:fld>
            <a:endParaRPr lang="en-US" dirty="0" smtClean="0">
              <a:ea typeface="ＭＳ Ｐゴシック" pitchFamily="34" charset="-128"/>
            </a:endParaRPr>
          </a:p>
        </p:txBody>
      </p:sp>
      <p:sp>
        <p:nvSpPr>
          <p:cNvPr id="80899" name="Rectangle 2"/>
          <p:cNvSpPr>
            <a:spLocks noGrp="1" noRot="1" noChangeAspect="1" noChangeArrowheads="1" noTextEdit="1"/>
          </p:cNvSpPr>
          <p:nvPr>
            <p:ph type="sldImg"/>
          </p:nvPr>
        </p:nvSpPr>
        <p:spPr>
          <a:xfrm>
            <a:off x="1174750" y="696913"/>
            <a:ext cx="4637088" cy="3479800"/>
          </a:xfrm>
          <a:ln/>
        </p:spPr>
      </p:sp>
      <p:sp>
        <p:nvSpPr>
          <p:cNvPr id="80900" name="Rectangle 3"/>
          <p:cNvSpPr>
            <a:spLocks noGrp="1" noChangeArrowheads="1"/>
          </p:cNvSpPr>
          <p:nvPr>
            <p:ph type="body" idx="1"/>
          </p:nvPr>
        </p:nvSpPr>
        <p:spPr>
          <a:xfrm>
            <a:off x="698804" y="4410065"/>
            <a:ext cx="5587394" cy="4176744"/>
          </a:xfrm>
          <a:noFill/>
          <a:ln/>
        </p:spPr>
        <p:txBody>
          <a:bodyPr/>
          <a:lstStyle/>
          <a:p>
            <a:pPr eaLnBrk="1" hangingPunct="1"/>
            <a:endParaRPr lang="en-US" smtClean="0">
              <a:ea typeface="ＭＳ Ｐゴシック" pitchFamily="3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81924" name="Slide Number Placeholder 3"/>
          <p:cNvSpPr>
            <a:spLocks noGrp="1"/>
          </p:cNvSpPr>
          <p:nvPr>
            <p:ph type="sldNum" sz="quarter" idx="5"/>
          </p:nvPr>
        </p:nvSpPr>
        <p:spPr>
          <a:noFill/>
        </p:spPr>
        <p:txBody>
          <a:bodyPr/>
          <a:lstStyle/>
          <a:p>
            <a:pPr defTabSz="928233"/>
            <a:fld id="{B502702E-D23C-45DC-AD39-64121D08C7C0}" type="slidenum">
              <a:rPr lang="en-US" smtClean="0">
                <a:ea typeface="ＭＳ Ｐゴシック" pitchFamily="34" charset="-128"/>
              </a:rPr>
              <a:pPr defTabSz="928233"/>
              <a:t>24</a:t>
            </a:fld>
            <a:endParaRPr lang="en-US" dirty="0" smtClean="0">
              <a:ea typeface="ＭＳ Ｐゴシック" pitchFamily="34"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82948" name="Slide Number Placeholder 3"/>
          <p:cNvSpPr>
            <a:spLocks noGrp="1"/>
          </p:cNvSpPr>
          <p:nvPr>
            <p:ph type="sldNum" sz="quarter" idx="5"/>
          </p:nvPr>
        </p:nvSpPr>
        <p:spPr>
          <a:noFill/>
        </p:spPr>
        <p:txBody>
          <a:bodyPr/>
          <a:lstStyle/>
          <a:p>
            <a:pPr defTabSz="928233"/>
            <a:fld id="{9EC7CD0C-F29A-4610-989B-AF8F1907DF25}" type="slidenum">
              <a:rPr lang="en-US" smtClean="0">
                <a:ea typeface="ＭＳ Ｐゴシック" pitchFamily="34" charset="-128"/>
              </a:rPr>
              <a:pPr defTabSz="928233"/>
              <a:t>25</a:t>
            </a:fld>
            <a:endParaRPr lang="en-US" dirty="0" smtClean="0">
              <a:ea typeface="ＭＳ Ｐゴシック" pitchFamily="3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3862D6-DACC-4751-806F-6C276E63C2A6}"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p:spPr>
        <p:txBody>
          <a:bodyPr/>
          <a:lstStyle/>
          <a:p>
            <a:endParaRPr lang="en-US" dirty="0" smtClean="0">
              <a:ea typeface="ＭＳ Ｐゴシック" pitchFamily="34" charset="-128"/>
            </a:endParaRPr>
          </a:p>
        </p:txBody>
      </p:sp>
      <p:sp>
        <p:nvSpPr>
          <p:cNvPr id="83972" name="Slide Number Placeholder 3"/>
          <p:cNvSpPr>
            <a:spLocks noGrp="1"/>
          </p:cNvSpPr>
          <p:nvPr>
            <p:ph type="sldNum" sz="quarter" idx="5"/>
          </p:nvPr>
        </p:nvSpPr>
        <p:spPr>
          <a:noFill/>
        </p:spPr>
        <p:txBody>
          <a:bodyPr/>
          <a:lstStyle/>
          <a:p>
            <a:pPr defTabSz="928233"/>
            <a:fld id="{A539A93E-A9A1-478B-9F32-23AE87CA0E46}" type="slidenum">
              <a:rPr lang="en-US" smtClean="0">
                <a:ea typeface="ＭＳ Ｐゴシック" pitchFamily="34" charset="-128"/>
              </a:rPr>
              <a:pPr defTabSz="928233"/>
              <a:t>27</a:t>
            </a:fld>
            <a:endParaRPr lang="en-US" dirty="0" smtClean="0">
              <a:ea typeface="ＭＳ Ｐゴシック" pitchFamily="34"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pPr>
              <a:defRPr/>
            </a:pPr>
            <a:fld id="{FD38C2B4-F3CC-4F19-8F42-F3F22CA72BF5}"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D38C2B4-F3CC-4F19-8F42-F3F22CA72BF5}"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3862D6-DACC-4751-806F-6C276E63C2A6}"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txBox="1">
            <a:spLocks noGrp="1" noChangeArrowheads="1"/>
          </p:cNvSpPr>
          <p:nvPr/>
        </p:nvSpPr>
        <p:spPr bwMode="auto">
          <a:xfrm>
            <a:off x="3955381" y="8817333"/>
            <a:ext cx="3028072" cy="464809"/>
          </a:xfrm>
          <a:prstGeom prst="rect">
            <a:avLst/>
          </a:prstGeom>
          <a:noFill/>
          <a:ln w="9525">
            <a:noFill/>
            <a:miter lim="800000"/>
            <a:headEnd/>
            <a:tailEnd/>
          </a:ln>
        </p:spPr>
        <p:txBody>
          <a:bodyPr lIns="92991" tIns="46496" rIns="92991" bIns="46496" anchor="b"/>
          <a:lstStyle/>
          <a:p>
            <a:pPr algn="r" defTabSz="926564"/>
            <a:fld id="{01177235-0E8C-4967-A63E-818BB034EA5C}" type="slidenum">
              <a:rPr lang="en-US" sz="1200"/>
              <a:pPr algn="r" defTabSz="926564"/>
              <a:t>30</a:t>
            </a:fld>
            <a:endParaRPr lang="en-US" sz="1200" dirty="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smtClean="0">
              <a:latin typeface="Arial" pitchFamily="34" charset="0"/>
              <a:ea typeface="ＭＳ Ｐゴシック"/>
              <a:cs typeface="ＭＳ Ｐゴシック"/>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7"/>
          <p:cNvSpPr txBox="1">
            <a:spLocks noGrp="1" noChangeArrowheads="1"/>
          </p:cNvSpPr>
          <p:nvPr/>
        </p:nvSpPr>
        <p:spPr bwMode="auto">
          <a:xfrm>
            <a:off x="3954463" y="8816975"/>
            <a:ext cx="3028950" cy="465138"/>
          </a:xfrm>
          <a:prstGeom prst="rect">
            <a:avLst/>
          </a:prstGeom>
          <a:noFill/>
          <a:ln w="9525">
            <a:noFill/>
            <a:miter lim="800000"/>
            <a:headEnd/>
            <a:tailEnd/>
          </a:ln>
        </p:spPr>
        <p:txBody>
          <a:bodyPr lIns="93003" tIns="46502" rIns="93003" bIns="46502" anchor="b"/>
          <a:lstStyle/>
          <a:p>
            <a:pPr algn="r" defTabSz="925513"/>
            <a:fld id="{595DAE94-1550-4FB0-A257-AC199F54900E}" type="slidenum">
              <a:rPr lang="en-US" sz="1200"/>
              <a:pPr algn="r" defTabSz="925513"/>
              <a:t>31</a:t>
            </a:fld>
            <a:endParaRPr lang="en-US" sz="1200"/>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a:noFill/>
          <a:ln/>
        </p:spPr>
        <p:txBody>
          <a:bodyPr/>
          <a:lstStyle/>
          <a:p>
            <a:pPr eaLnBrk="1" hangingPunct="1"/>
            <a:endParaRPr lang="en-US" smtClean="0">
              <a:latin typeface="Arial" pitchFamily="34" charset="0"/>
              <a:ea typeface="ＭＳ Ｐゴシック" pitchFamily="34"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3862D6-DACC-4751-806F-6C276E63C2A6}" type="slidenum">
              <a:rPr lang="en-US" smtClean="0"/>
              <a:pPr/>
              <a:t>34</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D38C2B4-F3CC-4F19-8F42-F3F22CA72BF5}" type="slidenum">
              <a:rPr lang="en-US" smtClean="0"/>
              <a:pPr>
                <a:defRPr/>
              </a:pPr>
              <a:t>35</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a:ln/>
        </p:spPr>
      </p:sp>
      <p:sp>
        <p:nvSpPr>
          <p:cNvPr id="96259"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96260" name="Slide Number Placeholder 3"/>
          <p:cNvSpPr>
            <a:spLocks noGrp="1"/>
          </p:cNvSpPr>
          <p:nvPr>
            <p:ph type="sldNum" sz="quarter" idx="5"/>
          </p:nvPr>
        </p:nvSpPr>
        <p:spPr>
          <a:noFill/>
        </p:spPr>
        <p:txBody>
          <a:bodyPr/>
          <a:lstStyle/>
          <a:p>
            <a:pPr defTabSz="928233"/>
            <a:fld id="{028704A2-FD01-4DF1-B7AF-8E2F9E1367D9}" type="slidenum">
              <a:rPr lang="en-US" smtClean="0">
                <a:ea typeface="ＭＳ Ｐゴシック" pitchFamily="34" charset="-128"/>
              </a:rPr>
              <a:pPr defTabSz="928233"/>
              <a:t>36</a:t>
            </a:fld>
            <a:endParaRPr lang="en-US" dirty="0" smtClean="0">
              <a:ea typeface="ＭＳ Ｐゴシック" pitchFamily="34"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a:ln/>
        </p:spPr>
      </p:sp>
      <p:sp>
        <p:nvSpPr>
          <p:cNvPr id="94211"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94212" name="Slide Number Placeholder 3"/>
          <p:cNvSpPr>
            <a:spLocks noGrp="1"/>
          </p:cNvSpPr>
          <p:nvPr>
            <p:ph type="sldNum" sz="quarter" idx="5"/>
          </p:nvPr>
        </p:nvSpPr>
        <p:spPr>
          <a:noFill/>
        </p:spPr>
        <p:txBody>
          <a:bodyPr/>
          <a:lstStyle/>
          <a:p>
            <a:pPr defTabSz="928233"/>
            <a:fld id="{19C03DF4-179B-4A15-B67F-2A298A909876}" type="slidenum">
              <a:rPr lang="en-US" smtClean="0">
                <a:ea typeface="ＭＳ Ｐゴシック" pitchFamily="34" charset="-128"/>
              </a:rPr>
              <a:pPr defTabSz="928233"/>
              <a:t>37</a:t>
            </a:fld>
            <a:endParaRPr lang="en-US" dirty="0" smtClean="0">
              <a:ea typeface="ＭＳ Ｐゴシック" pitchFamily="34"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87044" name="Slide Number Placeholder 3"/>
          <p:cNvSpPr>
            <a:spLocks noGrp="1"/>
          </p:cNvSpPr>
          <p:nvPr>
            <p:ph type="sldNum" sz="quarter" idx="5"/>
          </p:nvPr>
        </p:nvSpPr>
        <p:spPr>
          <a:noFill/>
        </p:spPr>
        <p:txBody>
          <a:bodyPr/>
          <a:lstStyle/>
          <a:p>
            <a:pPr defTabSz="928233"/>
            <a:fld id="{C625843C-481D-4B3E-8720-0DC13FFB25CB}" type="slidenum">
              <a:rPr lang="en-US" smtClean="0">
                <a:ea typeface="ＭＳ Ｐゴシック" pitchFamily="34" charset="-128"/>
              </a:rPr>
              <a:pPr defTabSz="928233"/>
              <a:t>38</a:t>
            </a:fld>
            <a:endParaRPr lang="en-US" dirty="0" smtClean="0">
              <a:ea typeface="ＭＳ Ｐゴシック" pitchFamily="34"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ln/>
        </p:spPr>
      </p:sp>
      <p:sp>
        <p:nvSpPr>
          <p:cNvPr id="89091" name="Notes Placeholder 2"/>
          <p:cNvSpPr>
            <a:spLocks noGrp="1"/>
          </p:cNvSpPr>
          <p:nvPr>
            <p:ph type="body" idx="1"/>
          </p:nvPr>
        </p:nvSpPr>
        <p:spPr>
          <a:noFill/>
          <a:ln/>
        </p:spPr>
        <p:txBody>
          <a:bodyPr/>
          <a:lstStyle/>
          <a:p>
            <a:endParaRPr lang="en-US" dirty="0" smtClean="0">
              <a:latin typeface="Arial" pitchFamily="34" charset="0"/>
            </a:endParaRPr>
          </a:p>
        </p:txBody>
      </p:sp>
      <p:sp>
        <p:nvSpPr>
          <p:cNvPr id="51204" name="Slide Number Placeholder 3"/>
          <p:cNvSpPr>
            <a:spLocks noGrp="1"/>
          </p:cNvSpPr>
          <p:nvPr>
            <p:ph type="sldNum" sz="quarter" idx="5"/>
          </p:nvPr>
        </p:nvSpPr>
        <p:spPr/>
        <p:txBody>
          <a:bodyPr/>
          <a:lstStyle/>
          <a:p>
            <a:pPr>
              <a:defRPr/>
            </a:pPr>
            <a:fld id="{61D3697C-C3C8-4259-A59D-837C469A9655}" type="slidenum">
              <a:rPr lang="en-US" smtClean="0"/>
              <a:pPr>
                <a:defRPr/>
              </a:pPr>
              <a:t>39</a:t>
            </a:fld>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D38C2B4-F3CC-4F19-8F42-F3F22CA72BF5}" type="slidenum">
              <a:rPr lang="en-US" smtClean="0"/>
              <a:pPr>
                <a:defRPr/>
              </a:pPr>
              <a:t>40</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D38C2B4-F3CC-4F19-8F42-F3F22CA72BF5}" type="slidenum">
              <a:rPr lang="en-US" smtClean="0"/>
              <a:pPr>
                <a:defRPr/>
              </a:pPr>
              <a:t>41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txBox="1">
            <a:spLocks noGrp="1" noChangeArrowheads="1"/>
          </p:cNvSpPr>
          <p:nvPr/>
        </p:nvSpPr>
        <p:spPr bwMode="auto">
          <a:xfrm>
            <a:off x="3956348" y="8818595"/>
            <a:ext cx="3027137" cy="463571"/>
          </a:xfrm>
          <a:prstGeom prst="rect">
            <a:avLst/>
          </a:prstGeom>
          <a:noFill/>
          <a:ln w="9525">
            <a:noFill/>
            <a:miter lim="800000"/>
            <a:headEnd/>
            <a:tailEnd/>
          </a:ln>
        </p:spPr>
        <p:txBody>
          <a:bodyPr lIns="92946" tIns="46473" rIns="92946" bIns="46473" anchor="b"/>
          <a:lstStyle/>
          <a:p>
            <a:pPr algn="r" defTabSz="926707"/>
            <a:fld id="{66266E10-0660-4064-BC83-A36BE2617DB8}" type="slidenum">
              <a:rPr lang="en-US" sz="1300"/>
              <a:pPr algn="r" defTabSz="926707"/>
              <a:t>4</a:t>
            </a:fld>
            <a:endParaRPr lang="en-US" sz="1300" dirty="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n-US" smtClean="0">
              <a:ea typeface="ＭＳ Ｐゴシック" pitchFamily="34"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91140" name="Slide Number Placeholder 3"/>
          <p:cNvSpPr>
            <a:spLocks noGrp="1"/>
          </p:cNvSpPr>
          <p:nvPr>
            <p:ph type="sldNum" sz="quarter" idx="5"/>
          </p:nvPr>
        </p:nvSpPr>
        <p:spPr>
          <a:noFill/>
        </p:spPr>
        <p:txBody>
          <a:bodyPr/>
          <a:lstStyle/>
          <a:p>
            <a:pPr defTabSz="928233"/>
            <a:fld id="{E5DDA1ED-1CFA-40EF-ADF4-78D0AA969125}" type="slidenum">
              <a:rPr lang="en-US" smtClean="0">
                <a:ea typeface="ＭＳ Ｐゴシック" pitchFamily="34" charset="-128"/>
              </a:rPr>
              <a:pPr defTabSz="928233"/>
              <a:t>42</a:t>
            </a:fld>
            <a:endParaRPr lang="en-US" dirty="0" smtClean="0">
              <a:ea typeface="ＭＳ Ｐゴシック" pitchFamily="34"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92164" name="Slide Number Placeholder 3"/>
          <p:cNvSpPr>
            <a:spLocks noGrp="1"/>
          </p:cNvSpPr>
          <p:nvPr>
            <p:ph type="sldNum" sz="quarter" idx="5"/>
          </p:nvPr>
        </p:nvSpPr>
        <p:spPr>
          <a:noFill/>
        </p:spPr>
        <p:txBody>
          <a:bodyPr/>
          <a:lstStyle/>
          <a:p>
            <a:pPr defTabSz="928233"/>
            <a:fld id="{BAA2B911-56C0-42C6-91E4-409A9F596825}" type="slidenum">
              <a:rPr lang="en-US" smtClean="0">
                <a:ea typeface="ＭＳ Ｐゴシック" pitchFamily="34" charset="-128"/>
              </a:rPr>
              <a:pPr defTabSz="928233"/>
              <a:t>43</a:t>
            </a:fld>
            <a:endParaRPr lang="en-US" dirty="0" smtClean="0">
              <a:ea typeface="ＭＳ Ｐゴシック" pitchFamily="34" charset="-128"/>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D38C2B4-F3CC-4F19-8F42-F3F22CA72BF5}" type="slidenum">
              <a:rPr lang="en-US" smtClean="0"/>
              <a:pPr>
                <a:defRPr/>
              </a:pPr>
              <a:t>44</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D38C2B4-F3CC-4F19-8F42-F3F22CA72BF5}" type="slidenum">
              <a:rPr lang="en-US" smtClean="0"/>
              <a:pPr>
                <a:defRPr/>
              </a:pPr>
              <a:t>45</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6"/>
          <p:cNvSpPr>
            <a:spLocks noGrp="1" noChangeArrowheads="1"/>
          </p:cNvSpPr>
          <p:nvPr>
            <p:ph type="ftr" sz="quarter" idx="4"/>
          </p:nvPr>
        </p:nvSpPr>
        <p:spPr/>
        <p:txBody>
          <a:bodyPr/>
          <a:lstStyle/>
          <a:p>
            <a:pPr>
              <a:defRPr/>
            </a:pPr>
            <a:r>
              <a:rPr lang="en-US" smtClean="0"/>
              <a:t>Page</a:t>
            </a:r>
          </a:p>
        </p:txBody>
      </p:sp>
      <p:sp>
        <p:nvSpPr>
          <p:cNvPr id="97283" name="Rectangle 7"/>
          <p:cNvSpPr>
            <a:spLocks noGrp="1" noChangeArrowheads="1"/>
          </p:cNvSpPr>
          <p:nvPr>
            <p:ph type="sldNum" sz="quarter" idx="5"/>
          </p:nvPr>
        </p:nvSpPr>
        <p:spPr>
          <a:noFill/>
        </p:spPr>
        <p:txBody>
          <a:bodyPr/>
          <a:lstStyle/>
          <a:p>
            <a:pPr defTabSz="928233"/>
            <a:fld id="{4F636828-AB36-49FF-867B-E6C033721B25}" type="slidenum">
              <a:rPr lang="en-US" smtClean="0">
                <a:ea typeface="ＭＳ Ｐゴシック" pitchFamily="34" charset="-128"/>
              </a:rPr>
              <a:pPr defTabSz="928233"/>
              <a:t>46</a:t>
            </a:fld>
            <a:endParaRPr lang="en-US" dirty="0" smtClean="0">
              <a:ea typeface="ＭＳ Ｐゴシック" pitchFamily="34" charset="-128"/>
            </a:endParaRPr>
          </a:p>
        </p:txBody>
      </p:sp>
      <p:sp>
        <p:nvSpPr>
          <p:cNvPr id="97284" name="Rectangle 2"/>
          <p:cNvSpPr>
            <a:spLocks noGrp="1" noRot="1" noChangeAspect="1" noChangeArrowheads="1" noTextEdit="1"/>
          </p:cNvSpPr>
          <p:nvPr>
            <p:ph type="sldImg"/>
          </p:nvPr>
        </p:nvSpPr>
        <p:spPr>
          <a:ln/>
        </p:spPr>
      </p:sp>
      <p:sp>
        <p:nvSpPr>
          <p:cNvPr id="97285" name="Rectangle 3"/>
          <p:cNvSpPr>
            <a:spLocks noGrp="1" noChangeArrowheads="1"/>
          </p:cNvSpPr>
          <p:nvPr>
            <p:ph type="body" idx="1"/>
          </p:nvPr>
        </p:nvSpPr>
        <p:spPr>
          <a:noFill/>
          <a:ln/>
        </p:spPr>
        <p:txBody>
          <a:bodyPr/>
          <a:lstStyle/>
          <a:p>
            <a:pPr eaLnBrk="1" hangingPunct="1"/>
            <a:endParaRPr lang="en-US" smtClean="0">
              <a:ea typeface="ＭＳ Ｐゴシック" pitchFamily="34" charset="-128"/>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3862D6-DACC-4751-806F-6C276E63C2A6}" type="slidenum">
              <a:rPr lang="en-US" smtClean="0"/>
              <a:pPr/>
              <a:t>47</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68612" name="Slide Number Placeholder 3"/>
          <p:cNvSpPr>
            <a:spLocks noGrp="1"/>
          </p:cNvSpPr>
          <p:nvPr>
            <p:ph type="sldNum" sz="quarter" idx="5"/>
          </p:nvPr>
        </p:nvSpPr>
        <p:spPr>
          <a:noFill/>
        </p:spPr>
        <p:txBody>
          <a:bodyPr/>
          <a:lstStyle/>
          <a:p>
            <a:pPr defTabSz="928233"/>
            <a:fld id="{DBE2AF80-59D1-4E17-BA1F-318284CD7345}" type="slidenum">
              <a:rPr lang="en-US" smtClean="0">
                <a:ea typeface="ＭＳ Ｐゴシック" pitchFamily="34" charset="-128"/>
              </a:rPr>
              <a:pPr defTabSz="928233"/>
              <a:t>48</a:t>
            </a:fld>
            <a:endParaRPr lang="en-US" dirty="0" smtClean="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txBox="1">
            <a:spLocks noGrp="1" noChangeArrowheads="1"/>
          </p:cNvSpPr>
          <p:nvPr/>
        </p:nvSpPr>
        <p:spPr bwMode="auto">
          <a:xfrm>
            <a:off x="3956348" y="8818595"/>
            <a:ext cx="3027137" cy="463571"/>
          </a:xfrm>
          <a:prstGeom prst="rect">
            <a:avLst/>
          </a:prstGeom>
          <a:noFill/>
          <a:ln w="9525">
            <a:noFill/>
            <a:miter lim="800000"/>
            <a:headEnd/>
            <a:tailEnd/>
          </a:ln>
        </p:spPr>
        <p:txBody>
          <a:bodyPr lIns="92946" tIns="46473" rIns="92946" bIns="46473" anchor="b"/>
          <a:lstStyle/>
          <a:p>
            <a:pPr algn="r" defTabSz="926707"/>
            <a:fld id="{4775C371-E38A-40B0-BE6D-5EB483D29E84}" type="slidenum">
              <a:rPr lang="en-US" sz="1300"/>
              <a:pPr algn="r" defTabSz="926707"/>
              <a:t>5</a:t>
            </a:fld>
            <a:endParaRPr lang="en-US" sz="1300" dirty="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en-US"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p:spPr>
        <p:txBody>
          <a:bodyPr/>
          <a:lstStyle/>
          <a:p>
            <a:pPr eaLnBrk="1" hangingPunct="1"/>
            <a:endParaRPr lang="en-US" smtClean="0">
              <a:ea typeface="ＭＳ Ｐゴシック" pitchFamily="34" charset="-128"/>
            </a:endParaRPr>
          </a:p>
        </p:txBody>
      </p:sp>
      <p:sp>
        <p:nvSpPr>
          <p:cNvPr id="64516" name="Slide Number Placeholder 3"/>
          <p:cNvSpPr>
            <a:spLocks noGrp="1"/>
          </p:cNvSpPr>
          <p:nvPr>
            <p:ph type="sldNum" sz="quarter" idx="5"/>
          </p:nvPr>
        </p:nvSpPr>
        <p:spPr>
          <a:noFill/>
        </p:spPr>
        <p:txBody>
          <a:bodyPr/>
          <a:lstStyle/>
          <a:p>
            <a:pPr defTabSz="926707"/>
            <a:fld id="{06B5E333-B78D-4FEB-9D5D-72F3DEAC4535}" type="slidenum">
              <a:rPr lang="en-US" smtClean="0">
                <a:ea typeface="ＭＳ Ｐゴシック" pitchFamily="34" charset="-128"/>
              </a:rPr>
              <a:pPr defTabSz="926707"/>
              <a:t>6</a:t>
            </a:fld>
            <a:endParaRPr lang="en-US" dirty="0" smtClean="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65540" name="Slide Number Placeholder 3"/>
          <p:cNvSpPr>
            <a:spLocks noGrp="1"/>
          </p:cNvSpPr>
          <p:nvPr>
            <p:ph type="sldNum" sz="quarter" idx="5"/>
          </p:nvPr>
        </p:nvSpPr>
        <p:spPr>
          <a:noFill/>
        </p:spPr>
        <p:txBody>
          <a:bodyPr/>
          <a:lstStyle/>
          <a:p>
            <a:pPr defTabSz="928233"/>
            <a:fld id="{84180392-1043-4CAA-8F5E-D7F38B2BD6F4}" type="slidenum">
              <a:rPr lang="en-US" smtClean="0">
                <a:ea typeface="ＭＳ Ｐゴシック" pitchFamily="34" charset="-128"/>
              </a:rPr>
              <a:pPr defTabSz="928233"/>
              <a:t>7</a:t>
            </a:fld>
            <a:endParaRPr lang="en-US" dirty="0" smtClean="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endParaRPr lang="en-US" smtClean="0">
              <a:ea typeface="ＭＳ Ｐゴシック" pitchFamily="34" charset="-128"/>
            </a:endParaRPr>
          </a:p>
        </p:txBody>
      </p:sp>
      <p:sp>
        <p:nvSpPr>
          <p:cNvPr id="66564" name="Slide Number Placeholder 3"/>
          <p:cNvSpPr>
            <a:spLocks noGrp="1"/>
          </p:cNvSpPr>
          <p:nvPr>
            <p:ph type="sldNum" sz="quarter" idx="5"/>
          </p:nvPr>
        </p:nvSpPr>
        <p:spPr>
          <a:noFill/>
        </p:spPr>
        <p:txBody>
          <a:bodyPr/>
          <a:lstStyle/>
          <a:p>
            <a:pPr defTabSz="928233"/>
            <a:fld id="{1210C275-059D-457D-8DEA-D58FD2DC9A14}" type="slidenum">
              <a:rPr lang="en-US" smtClean="0">
                <a:ea typeface="ＭＳ Ｐゴシック" pitchFamily="34" charset="-128"/>
              </a:rPr>
              <a:pPr defTabSz="928233"/>
              <a:t>8</a:t>
            </a:fld>
            <a:endParaRPr lang="en-US" dirty="0"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13862D6-DACC-4751-806F-6C276E63C2A6}"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normAutofit/>
          </a:bodyPr>
          <a:lstStyle>
            <a:lvl5pPr>
              <a:defRPr/>
            </a:lvl5pPr>
            <a:lvl6pPr>
              <a:defRPr/>
            </a:lvl6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err="1" smtClean="0"/>
              <a:t>adfad</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901700"/>
            <a:ext cx="4343400" cy="5835530"/>
          </a:xfrm>
        </p:spPr>
        <p:txBody>
          <a:bodyPr>
            <a:normAutofit/>
          </a:bodyPr>
          <a:lstStyle>
            <a:lvl1pPr>
              <a:defRPr sz="2800"/>
            </a:lvl1pPr>
            <a:lvl2pPr>
              <a:defRPr sz="2400"/>
            </a:lvl2pPr>
            <a:lvl3pPr>
              <a:defRPr sz="2000"/>
            </a:lvl3pPr>
            <a:lvl4pPr>
              <a:defRPr sz="1800">
                <a:solidFill>
                  <a:srgbClr val="002060"/>
                </a:solidFill>
              </a:defRPr>
            </a:lvl4pPr>
            <a:lvl5pPr>
              <a:defRPr sz="1800">
                <a:solidFill>
                  <a:srgbClr val="006600"/>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901700"/>
            <a:ext cx="4343400" cy="5818278"/>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ne Column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Text Placeholder 2"/>
          <p:cNvSpPr>
            <a:spLocks noGrp="1"/>
          </p:cNvSpPr>
          <p:nvPr>
            <p:ph type="body" idx="1"/>
          </p:nvPr>
        </p:nvSpPr>
        <p:spPr bwMode="auto">
          <a:xfrm>
            <a:off x="457199" y="1014412"/>
            <a:ext cx="8229601" cy="5310187"/>
          </a:xfrm>
          <a:prstGeom prst="rect">
            <a:avLst/>
          </a:prstGeom>
          <a:noFill/>
          <a:ln w="9525">
            <a:noFill/>
            <a:miter lim="800000"/>
            <a:headEnd/>
            <a:tailEnd/>
          </a:ln>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One Column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normAutofit/>
          </a:bodyPr>
          <a:lstStyle>
            <a:lvl5pPr>
              <a:defRPr/>
            </a:lvl5pPr>
            <a:lvl6pPr>
              <a:defRPr/>
            </a:lvl6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err="1" smtClean="0"/>
              <a:t>adfad</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normAutofit/>
          </a:bodyPr>
          <a:lstStyle>
            <a:lvl5pPr>
              <a:defRPr/>
            </a:lvl5pPr>
            <a:lvl6pPr>
              <a:defRPr/>
            </a:lvl6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err="1" smtClean="0"/>
              <a:t>adfad</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901700"/>
            <a:ext cx="4343400" cy="5651500"/>
          </a:xfrm>
        </p:spPr>
        <p:txBody>
          <a:bodyPr>
            <a:normAutofit/>
          </a:bodyPr>
          <a:lstStyle>
            <a:lvl1pPr>
              <a:defRPr sz="2800"/>
            </a:lvl1pPr>
            <a:lvl2pPr>
              <a:defRPr sz="2400"/>
            </a:lvl2pPr>
            <a:lvl3pPr>
              <a:defRPr sz="2000">
                <a:solidFill>
                  <a:srgbClr val="1F497D"/>
                </a:solidFill>
              </a:defRPr>
            </a:lvl3pPr>
            <a:lvl4pPr>
              <a:defRPr sz="1800">
                <a:solidFill>
                  <a:schemeClr val="tx1"/>
                </a:solidFill>
              </a:defRPr>
            </a:lvl4pPr>
            <a:lvl5pPr>
              <a:defRPr sz="1800">
                <a:solidFill>
                  <a:srgbClr val="1F497D"/>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901700"/>
            <a:ext cx="4343400" cy="56515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8775" y="131763"/>
            <a:ext cx="8426450" cy="56356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96875" y="906463"/>
            <a:ext cx="4062413" cy="53990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1688" y="906463"/>
            <a:ext cx="4064000" cy="53990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cSld name="Main Title Layout">
    <p:spTree>
      <p:nvGrpSpPr>
        <p:cNvPr id="1" name=""/>
        <p:cNvGrpSpPr/>
        <p:nvPr/>
      </p:nvGrpSpPr>
      <p:grpSpPr>
        <a:xfrm>
          <a:off x="0" y="0"/>
          <a:ext cx="0" cy="0"/>
          <a:chOff x="0" y="0"/>
          <a:chExt cx="0" cy="0"/>
        </a:xfrm>
      </p:grpSpPr>
      <p:pic>
        <p:nvPicPr>
          <p:cNvPr id="3" name="Picture 7" descr="PDR-Camera.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5" name="Picture 10" descr="LogoW-ShadowTransBack.png"/>
          <p:cNvPicPr>
            <a:picLocks noChangeAspect="1"/>
          </p:cNvPicPr>
          <p:nvPr/>
        </p:nvPicPr>
        <p:blipFill>
          <a:blip r:embed="rId3" cstate="print"/>
          <a:srcRect/>
          <a:stretch>
            <a:fillRect/>
          </a:stretch>
        </p:blipFill>
        <p:spPr bwMode="auto">
          <a:xfrm>
            <a:off x="7110413" y="0"/>
            <a:ext cx="1984375" cy="1117600"/>
          </a:xfrm>
          <a:prstGeom prst="rect">
            <a:avLst/>
          </a:prstGeom>
          <a:noFill/>
          <a:ln w="9525">
            <a:noFill/>
            <a:miter lim="800000"/>
            <a:headEnd/>
            <a:tailEnd/>
          </a:ln>
        </p:spPr>
      </p:pic>
      <p:sp>
        <p:nvSpPr>
          <p:cNvPr id="6" name="TextBox 5"/>
          <p:cNvSpPr txBox="1"/>
          <p:nvPr/>
        </p:nvSpPr>
        <p:spPr>
          <a:xfrm>
            <a:off x="457200" y="6503988"/>
            <a:ext cx="8229600" cy="246062"/>
          </a:xfrm>
          <a:prstGeom prst="rect">
            <a:avLst/>
          </a:prstGeom>
          <a:noFill/>
        </p:spPr>
        <p:txBody>
          <a:bodyPr>
            <a:spAutoFit/>
          </a:bodyPr>
          <a:lstStyle/>
          <a:p>
            <a:pPr algn="ctr">
              <a:defRPr/>
            </a:pPr>
            <a:r>
              <a:rPr lang="en-US" sz="1000" dirty="0" smtClean="0">
                <a:solidFill>
                  <a:schemeClr val="bg1"/>
                </a:solidFill>
                <a:latin typeface="Calibri" charset="0"/>
                <a:ea typeface="ＭＳ Ｐゴシック" charset="-128"/>
              </a:rPr>
              <a:t>LSST CD-1 Review• SLAC, Menlo Park, CA• November 1 - 3, </a:t>
            </a:r>
            <a:r>
              <a:rPr lang="en-US" sz="1000" dirty="0">
                <a:solidFill>
                  <a:schemeClr val="bg1"/>
                </a:solidFill>
                <a:latin typeface="Calibri" charset="0"/>
                <a:ea typeface="ＭＳ Ｐゴシック" charset="-128"/>
              </a:rPr>
              <a:t>2011</a:t>
            </a:r>
          </a:p>
        </p:txBody>
      </p:sp>
      <p:sp>
        <p:nvSpPr>
          <p:cNvPr id="4" name="Title 1"/>
          <p:cNvSpPr>
            <a:spLocks noGrp="1"/>
          </p:cNvSpPr>
          <p:nvPr>
            <p:ph type="ctrTitle"/>
          </p:nvPr>
        </p:nvSpPr>
        <p:spPr>
          <a:xfrm>
            <a:off x="685800" y="1181769"/>
            <a:ext cx="7772400" cy="3113162"/>
          </a:xfrm>
        </p:spPr>
        <p:txBody>
          <a:bodyPr/>
          <a:lstStyle>
            <a:lvl1pPr algn="r">
              <a:defRPr b="1">
                <a:solidFill>
                  <a:schemeClr val="tx2"/>
                </a:solidFill>
              </a:defRPr>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gradFill flip="none" rotWithShape="1">
            <a:gsLst>
              <a:gs pos="0">
                <a:schemeClr val="bg1"/>
              </a:gs>
              <a:gs pos="48000">
                <a:schemeClr val="bg1"/>
              </a:gs>
              <a:gs pos="57000">
                <a:schemeClr val="bg1"/>
              </a:gs>
              <a:gs pos="0">
                <a:srgbClr val="4281B0"/>
              </a:gs>
              <a:gs pos="50000">
                <a:srgbClr val="FFFFFF"/>
              </a:gs>
              <a:gs pos="100000">
                <a:srgbClr val="4F81BD"/>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 name="Slide Number Placeholder 4"/>
          <p:cNvSpPr>
            <a:spLocks noGrp="1" noChangeArrowheads="1"/>
          </p:cNvSpPr>
          <p:nvPr>
            <p:ph type="sldNum" sz="quarter" idx="10"/>
          </p:nvPr>
        </p:nvSpPr>
        <p:spPr bwMode="auto">
          <a:xfrm>
            <a:off x="152400" y="6629400"/>
            <a:ext cx="8839200" cy="195263"/>
          </a:xfrm>
          <a:prstGeom prst="rect">
            <a:avLst/>
          </a:prstGeom>
          <a:ln>
            <a:miter lim="800000"/>
            <a:headEnd/>
            <a:tailEnd/>
          </a:ln>
        </p:spPr>
        <p:txBody>
          <a:bodyPr vert="horz" wrap="square" lIns="0" tIns="0" rIns="0" bIns="0" numCol="1" anchor="t" anchorCtr="0" compatLnSpc="1">
            <a:prstTxWarp prst="textNoShape">
              <a:avLst/>
            </a:prstTxWarp>
          </a:bodyPr>
          <a:lstStyle>
            <a:lvl1pPr>
              <a:tabLst>
                <a:tab pos="8802688" algn="r"/>
              </a:tabLst>
              <a:defRPr sz="1200" b="1">
                <a:solidFill>
                  <a:srgbClr val="000099"/>
                </a:solidFill>
                <a:latin typeface="+mn-lt"/>
              </a:defRPr>
            </a:lvl1pPr>
          </a:lstStyle>
          <a:p>
            <a:pPr>
              <a:defRPr/>
            </a:pPr>
            <a:r>
              <a:rPr lang="en-US"/>
              <a:t>	</a:t>
            </a:r>
            <a:fld id="{1BE9A81E-27D7-4692-85B8-93898ECD27F9}" type="slidenum">
              <a:rPr lang="en-US"/>
              <a:pPr>
                <a:defRPr/>
              </a:pPr>
              <a:t>‹#›</a:t>
            </a:fld>
            <a:endParaRPr lang="en-US"/>
          </a:p>
        </p:txBody>
      </p:sp>
      <p:pic>
        <p:nvPicPr>
          <p:cNvPr id="6" name="Picture 5" descr="lsst_cutaway_final_small01.jpg"/>
          <p:cNvPicPr>
            <a:picLocks noChangeAspect="1"/>
          </p:cNvPicPr>
          <p:nvPr userDrawn="1"/>
        </p:nvPicPr>
        <p:blipFill>
          <a:blip r:embed="rId2" cstate="print">
            <a:clrChange>
              <a:clrFrom>
                <a:srgbClr val="FFFFFF"/>
              </a:clrFrom>
              <a:clrTo>
                <a:srgbClr val="FFFFFF">
                  <a:alpha val="0"/>
                </a:srgbClr>
              </a:clrTo>
            </a:clrChange>
            <a:lum/>
          </a:blip>
          <a:srcRect l="4730" t="7597" r="6617" b="5397"/>
          <a:stretch>
            <a:fillRect/>
          </a:stretch>
        </p:blipFill>
        <p:spPr>
          <a:xfrm>
            <a:off x="449943" y="2648857"/>
            <a:ext cx="5109028" cy="3664857"/>
          </a:xfrm>
          <a:prstGeom prst="rect">
            <a:avLst/>
          </a:prstGeom>
        </p:spPr>
      </p:pic>
      <p:pic>
        <p:nvPicPr>
          <p:cNvPr id="8" name="Picture 10" descr="LogoW-ShadowTransBack.png"/>
          <p:cNvPicPr>
            <a:picLocks noChangeAspect="1"/>
          </p:cNvPicPr>
          <p:nvPr userDrawn="1"/>
        </p:nvPicPr>
        <p:blipFill>
          <a:blip r:embed="rId3" cstate="print"/>
          <a:srcRect/>
          <a:stretch>
            <a:fillRect/>
          </a:stretch>
        </p:blipFill>
        <p:spPr bwMode="auto">
          <a:xfrm>
            <a:off x="7110413" y="0"/>
            <a:ext cx="1984375" cy="1117600"/>
          </a:xfrm>
          <a:prstGeom prst="rect">
            <a:avLst/>
          </a:prstGeom>
          <a:noFill/>
          <a:ln w="9525">
            <a:noFill/>
            <a:miter lim="800000"/>
            <a:headEnd/>
            <a:tailEnd/>
          </a:ln>
        </p:spPr>
      </p:pic>
      <p:sp>
        <p:nvSpPr>
          <p:cNvPr id="10" name="Title 1"/>
          <p:cNvSpPr>
            <a:spLocks noGrp="1"/>
          </p:cNvSpPr>
          <p:nvPr>
            <p:ph type="ctrTitle"/>
          </p:nvPr>
        </p:nvSpPr>
        <p:spPr>
          <a:xfrm>
            <a:off x="740230" y="1197430"/>
            <a:ext cx="7634514" cy="3032188"/>
          </a:xfrm>
        </p:spPr>
        <p:txBody>
          <a:bodyPr/>
          <a:lstStyle>
            <a:lvl1pPr algn="r">
              <a:defRPr sz="2800" b="1">
                <a:solidFill>
                  <a:schemeClr val="tx2"/>
                </a:solidFill>
              </a:defRPr>
            </a:lvl1pPr>
          </a:lstStyle>
          <a:p>
            <a:r>
              <a:rPr lang="en-US" dirty="0" smtClean="0"/>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One Column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image" Target="../media/image5.jpe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image" Target="../media/image1.png"/><Relationship Id="rId5" Type="http://schemas.openxmlformats.org/officeDocument/2006/relationships/theme" Target="../theme/theme3.xml"/><Relationship Id="rId4"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 y="38100"/>
            <a:ext cx="7035800" cy="838200"/>
          </a:xfrm>
          <a:prstGeom prst="rect">
            <a:avLst/>
          </a:prstGeom>
          <a:noFill/>
          <a:ln w="9525">
            <a:noFill/>
            <a:miter lim="800000"/>
            <a:headEnd/>
            <a:tailEnd/>
          </a:ln>
          <a:effectLst/>
        </p:spPr>
        <p:txBody>
          <a:bodyPr vert="horz" wrap="square" lIns="45720" tIns="18288" rIns="45720" bIns="45720" numCol="1" anchor="t" anchorCtr="0" compatLnSpc="1">
            <a:prstTxWarp prst="textNoShape">
              <a:avLst/>
            </a:prstTxWarp>
          </a:bodyPr>
          <a:lstStyle/>
          <a:p>
            <a:pPr lvl="0" algn="l" rtl="0" eaLnBrk="0" fontAlgn="base" hangingPunct="0">
              <a:spcBef>
                <a:spcPct val="0"/>
              </a:spcBef>
              <a:spcAft>
                <a:spcPct val="0"/>
              </a:spcAft>
            </a:pPr>
            <a:r>
              <a:rPr lang="en-US" dirty="0" smtClean="0"/>
              <a:t>Click to edit Master title style</a:t>
            </a:r>
          </a:p>
        </p:txBody>
      </p:sp>
      <p:sp>
        <p:nvSpPr>
          <p:cNvPr id="2051" name="Rectangle 3"/>
          <p:cNvSpPr>
            <a:spLocks noGrp="1" noChangeArrowheads="1"/>
          </p:cNvSpPr>
          <p:nvPr>
            <p:ph type="body" idx="1"/>
          </p:nvPr>
        </p:nvSpPr>
        <p:spPr bwMode="auto">
          <a:xfrm>
            <a:off x="98425" y="915988"/>
            <a:ext cx="8839200" cy="56515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marL="742950" lvl="1" indent="-285750" algn="l" rtl="0" eaLnBrk="0" fontAlgn="base" hangingPunct="0">
              <a:spcBef>
                <a:spcPct val="20000"/>
              </a:spcBef>
              <a:spcAft>
                <a:spcPct val="0"/>
              </a:spcAft>
              <a:buChar char="–"/>
            </a:pPr>
            <a:r>
              <a:rPr lang="en-US" dirty="0" smtClean="0"/>
              <a:t>Second level</a:t>
            </a:r>
          </a:p>
          <a:p>
            <a:pPr marL="1143000" lvl="2" indent="-228600" algn="l" rtl="0" eaLnBrk="0" fontAlgn="base" hangingPunct="0">
              <a:spcBef>
                <a:spcPct val="20000"/>
              </a:spcBef>
              <a:spcAft>
                <a:spcPct val="0"/>
              </a:spcAft>
              <a:buChar char="•"/>
            </a:pPr>
            <a:r>
              <a:rPr lang="en-US" dirty="0" smtClean="0"/>
              <a:t>Third level</a:t>
            </a:r>
          </a:p>
          <a:p>
            <a:pPr marL="1600200" lvl="3" indent="-228600" algn="l" rtl="0" eaLnBrk="0" fontAlgn="base" hangingPunct="0">
              <a:spcBef>
                <a:spcPct val="20000"/>
              </a:spcBef>
              <a:spcAft>
                <a:spcPct val="0"/>
              </a:spcAft>
              <a:buChar char="–"/>
            </a:pPr>
            <a:r>
              <a:rPr lang="en-US" dirty="0" smtClean="0"/>
              <a:t>Fourth level</a:t>
            </a:r>
          </a:p>
          <a:p>
            <a:pPr lvl="4"/>
            <a:r>
              <a:rPr lang="en-US" dirty="0" smtClean="0"/>
              <a:t>Fifth level</a:t>
            </a:r>
          </a:p>
        </p:txBody>
      </p:sp>
      <p:sp>
        <p:nvSpPr>
          <p:cNvPr id="1034" name="Text Box 10"/>
          <p:cNvSpPr txBox="1">
            <a:spLocks noChangeArrowheads="1"/>
          </p:cNvSpPr>
          <p:nvPr/>
        </p:nvSpPr>
        <p:spPr bwMode="auto">
          <a:xfrm>
            <a:off x="125413" y="6629400"/>
            <a:ext cx="8891587" cy="153988"/>
          </a:xfrm>
          <a:prstGeom prst="rect">
            <a:avLst/>
          </a:prstGeom>
          <a:noFill/>
          <a:ln w="9525">
            <a:noFill/>
            <a:miter lim="800000"/>
            <a:headEnd/>
            <a:tailEnd/>
          </a:ln>
          <a:effectLst/>
        </p:spPr>
        <p:txBody>
          <a:bodyPr lIns="0" tIns="0" rIns="0" bIns="0">
            <a:spAutoFit/>
          </a:bodyPr>
          <a:lstStyle/>
          <a:p>
            <a:pPr algn="ctr" defTabSz="1600200">
              <a:spcBef>
                <a:spcPct val="50000"/>
              </a:spcBef>
              <a:tabLst>
                <a:tab pos="914400" algn="l"/>
                <a:tab pos="8859838" algn="r"/>
              </a:tabLst>
              <a:defRPr/>
            </a:pPr>
            <a:r>
              <a:rPr lang="en-US" sz="1000" dirty="0" smtClean="0">
                <a:solidFill>
                  <a:prstClr val="white">
                    <a:lumMod val="65000"/>
                  </a:prstClr>
                </a:solidFill>
                <a:latin typeface="+mj-lt"/>
                <a:ea typeface="ＭＳ Ｐゴシック" charset="-128"/>
              </a:rPr>
              <a:t>                                                                                                  LSST CD-1 Review • SLAC, Menlo Park, CA• November 1 – 3, 2011</a:t>
            </a:r>
            <a:r>
              <a:rPr lang="en-US" sz="1000" dirty="0">
                <a:solidFill>
                  <a:prstClr val="white">
                    <a:lumMod val="65000"/>
                  </a:prstClr>
                </a:solidFill>
                <a:latin typeface="+mj-lt"/>
                <a:ea typeface="ＭＳ Ｐゴシック" charset="-128"/>
              </a:rPr>
              <a:t>	</a:t>
            </a:r>
            <a:fld id="{CFD2B921-73DB-4179-9B79-03AAA4389966}" type="slidenum">
              <a:rPr lang="en-US" sz="1000">
                <a:solidFill>
                  <a:prstClr val="white">
                    <a:lumMod val="65000"/>
                  </a:prstClr>
                </a:solidFill>
                <a:latin typeface="+mj-lt"/>
                <a:ea typeface="ＭＳ Ｐゴシック" charset="-128"/>
              </a:rPr>
              <a:pPr algn="ctr" defTabSz="1600200">
                <a:spcBef>
                  <a:spcPct val="50000"/>
                </a:spcBef>
                <a:tabLst>
                  <a:tab pos="914400" algn="l"/>
                  <a:tab pos="8859838" algn="r"/>
                </a:tabLst>
                <a:defRPr/>
              </a:pPr>
              <a:t>‹#›</a:t>
            </a:fld>
            <a:endParaRPr lang="en-US" sz="1000" dirty="0">
              <a:solidFill>
                <a:prstClr val="white">
                  <a:lumMod val="65000"/>
                </a:prstClr>
              </a:solidFill>
              <a:latin typeface="+mj-lt"/>
              <a:ea typeface="ＭＳ Ｐゴシック" charset="-128"/>
            </a:endParaRPr>
          </a:p>
        </p:txBody>
      </p:sp>
      <p:cxnSp>
        <p:nvCxnSpPr>
          <p:cNvPr id="7" name="Straight Connector 6"/>
          <p:cNvCxnSpPr>
            <a:cxnSpLocks noChangeShapeType="1"/>
          </p:cNvCxnSpPr>
          <p:nvPr/>
        </p:nvCxnSpPr>
        <p:spPr bwMode="auto">
          <a:xfrm rot="10800000">
            <a:off x="66675" y="808038"/>
            <a:ext cx="9028113" cy="1587"/>
          </a:xfrm>
          <a:prstGeom prst="line">
            <a:avLst/>
          </a:prstGeom>
          <a:noFill/>
          <a:ln w="25400">
            <a:solidFill>
              <a:srgbClr val="4F81BD"/>
            </a:solidFill>
            <a:round/>
            <a:headEnd/>
            <a:tailEnd/>
          </a:ln>
          <a:effectLst>
            <a:outerShdw dist="20000" dir="5400000" rotWithShape="0">
              <a:srgbClr val="808080">
                <a:alpha val="37999"/>
              </a:srgbClr>
            </a:outerShdw>
          </a:effectLst>
        </p:spPr>
      </p:cxnSp>
      <p:pic>
        <p:nvPicPr>
          <p:cNvPr id="2054" name="Picture 10" descr="LogoW-ShadowTransBack.png"/>
          <p:cNvPicPr>
            <a:picLocks noChangeAspect="1"/>
          </p:cNvPicPr>
          <p:nvPr/>
        </p:nvPicPr>
        <p:blipFill>
          <a:blip r:embed="rId10" cstate="print"/>
          <a:srcRect/>
          <a:stretch>
            <a:fillRect/>
          </a:stretch>
        </p:blipFill>
        <p:spPr bwMode="auto">
          <a:xfrm>
            <a:off x="7110413" y="0"/>
            <a:ext cx="1984375" cy="11176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28" r:id="rId4"/>
    <p:sldLayoutId id="2147483719" r:id="rId5"/>
    <p:sldLayoutId id="2147483720" r:id="rId6"/>
    <p:sldLayoutId id="2147483730" r:id="rId7"/>
    <p:sldLayoutId id="2147483731" r:id="rId8"/>
  </p:sldLayoutIdLst>
  <p:txStyles>
    <p:titleStyle>
      <a:lvl1pPr algn="l" rtl="0" eaLnBrk="0" fontAlgn="base" hangingPunct="0">
        <a:spcBef>
          <a:spcPct val="0"/>
        </a:spcBef>
        <a:spcAft>
          <a:spcPct val="0"/>
        </a:spcAft>
        <a:defRPr lang="en-US" sz="2400" b="1" dirty="0" smtClean="0">
          <a:solidFill>
            <a:schemeClr val="tx1"/>
          </a:solidFill>
          <a:effectLst>
            <a:outerShdw blurRad="38100" dist="38100" dir="2700000" algn="tl">
              <a:srgbClr val="C0C0C0"/>
            </a:outerShdw>
          </a:effectLst>
          <a:latin typeface="+mj-lt"/>
          <a:ea typeface="ＭＳ Ｐゴシック" pitchFamily="-111" charset="-128"/>
          <a:cs typeface="ＭＳ Ｐゴシック" pitchFamily="-111" charset="-128"/>
        </a:defRPr>
      </a:lvl1pPr>
      <a:lvl2pPr algn="l" rtl="0" eaLnBrk="0" fontAlgn="base" hangingPunct="0">
        <a:spcBef>
          <a:spcPct val="0"/>
        </a:spcBef>
        <a:spcAft>
          <a:spcPct val="0"/>
        </a:spcAft>
        <a:defRPr sz="2400" b="1">
          <a:solidFill>
            <a:srgbClr val="1F497D"/>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2pPr>
      <a:lvl3pPr algn="l" rtl="0" eaLnBrk="0" fontAlgn="base" hangingPunct="0">
        <a:spcBef>
          <a:spcPct val="0"/>
        </a:spcBef>
        <a:spcAft>
          <a:spcPct val="0"/>
        </a:spcAft>
        <a:defRPr sz="2400" b="1">
          <a:solidFill>
            <a:srgbClr val="1F497D"/>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3pPr>
      <a:lvl4pPr algn="l" rtl="0" eaLnBrk="0" fontAlgn="base" hangingPunct="0">
        <a:spcBef>
          <a:spcPct val="0"/>
        </a:spcBef>
        <a:spcAft>
          <a:spcPct val="0"/>
        </a:spcAft>
        <a:defRPr sz="2400" b="1">
          <a:solidFill>
            <a:srgbClr val="1F497D"/>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4pPr>
      <a:lvl5pPr algn="l" rtl="0" eaLnBrk="0" fontAlgn="base" hangingPunct="0">
        <a:spcBef>
          <a:spcPct val="0"/>
        </a:spcBef>
        <a:spcAft>
          <a:spcPct val="0"/>
        </a:spcAft>
        <a:defRPr sz="2400" b="1">
          <a:solidFill>
            <a:srgbClr val="1F497D"/>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5pPr>
      <a:lvl6pPr marL="4572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6pPr>
      <a:lvl7pPr marL="9144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7pPr>
      <a:lvl8pPr marL="13716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8pPr>
      <a:lvl9pPr marL="18288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9pPr>
    </p:titleStyle>
    <p:bodyStyle>
      <a:lvl1pPr marL="342900" indent="-342900" algn="l" rtl="0" eaLnBrk="0" fontAlgn="base" hangingPunct="0">
        <a:spcBef>
          <a:spcPct val="20000"/>
        </a:spcBef>
        <a:spcAft>
          <a:spcPct val="0"/>
        </a:spcAft>
        <a:buChar char="•"/>
        <a:defRPr lang="en-US" b="1" dirty="0" smtClean="0">
          <a:solidFill>
            <a:schemeClr val="tx1"/>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buChar char="–"/>
        <a:defRPr lang="en-US" b="1" dirty="0" smtClean="0">
          <a:solidFill>
            <a:srgbClr val="1F497D"/>
          </a:solidFill>
          <a:latin typeface="+mn-lt"/>
          <a:ea typeface="ＭＳ Ｐゴシック" pitchFamily="-111" charset="-128"/>
          <a:cs typeface="ＭＳ Ｐゴシック" pitchFamily="-111" charset="-128"/>
        </a:defRPr>
      </a:lvl2pPr>
      <a:lvl3pPr marL="1143000" indent="-228600" algn="l" rtl="0" eaLnBrk="0" fontAlgn="base" hangingPunct="0">
        <a:spcBef>
          <a:spcPct val="20000"/>
        </a:spcBef>
        <a:spcAft>
          <a:spcPct val="0"/>
        </a:spcAft>
        <a:buChar char="•"/>
        <a:defRPr lang="en-US" sz="1600" b="0" dirty="0" smtClean="0">
          <a:solidFill>
            <a:schemeClr val="tx1"/>
          </a:solidFill>
          <a:latin typeface="+mn-lt"/>
          <a:ea typeface="ＭＳ Ｐゴシック" pitchFamily="-111" charset="-128"/>
          <a:cs typeface="ＭＳ Ｐゴシック" pitchFamily="-111" charset="-128"/>
        </a:defRPr>
      </a:lvl3pPr>
      <a:lvl4pPr marL="1600200" indent="-228600" algn="l" rtl="0" eaLnBrk="0" fontAlgn="base" hangingPunct="0">
        <a:spcBef>
          <a:spcPct val="20000"/>
        </a:spcBef>
        <a:spcAft>
          <a:spcPct val="0"/>
        </a:spcAft>
        <a:buChar char="–"/>
        <a:defRPr lang="en-US" sz="1600" b="0" dirty="0" smtClean="0">
          <a:solidFill>
            <a:srgbClr val="1F497D"/>
          </a:solidFill>
          <a:latin typeface="+mn-lt"/>
          <a:ea typeface="ＭＳ Ｐゴシック" pitchFamily="-111" charset="-128"/>
          <a:cs typeface="ＭＳ Ｐゴシック" pitchFamily="-111" charset="-128"/>
        </a:defRPr>
      </a:lvl4pPr>
      <a:lvl5pPr marL="2057400" indent="-228600" algn="l" rtl="0" eaLnBrk="0" fontAlgn="base" hangingPunct="0">
        <a:spcBef>
          <a:spcPct val="20000"/>
        </a:spcBef>
        <a:spcAft>
          <a:spcPct val="0"/>
        </a:spcAft>
        <a:buChar char="»"/>
        <a:defRPr lang="en-US" sz="1600" b="0" dirty="0" smtClean="0">
          <a:solidFill>
            <a:schemeClr val="tx1"/>
          </a:solidFill>
          <a:latin typeface="+mn-lt"/>
          <a:ea typeface="ＭＳ Ｐゴシック" pitchFamily="-111" charset="-128"/>
          <a:cs typeface="ＭＳ Ｐゴシック" pitchFamily="-111" charset="-128"/>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 y="38100"/>
            <a:ext cx="7035800" cy="838200"/>
          </a:xfrm>
          <a:prstGeom prst="rect">
            <a:avLst/>
          </a:prstGeom>
          <a:noFill/>
          <a:ln w="9525">
            <a:noFill/>
            <a:miter lim="800000"/>
            <a:headEnd/>
            <a:tailEnd/>
          </a:ln>
          <a:effectLst/>
        </p:spPr>
        <p:txBody>
          <a:bodyPr vert="horz" wrap="square" lIns="45720" tIns="18288" rIns="45720" bIns="45720" numCol="1" anchor="t" anchorCtr="0" compatLnSpc="1">
            <a:prstTxWarp prst="textNoShape">
              <a:avLst/>
            </a:prstTxWarp>
          </a:bodyPr>
          <a:lstStyle/>
          <a:p>
            <a:pPr lvl="0"/>
            <a:r>
              <a:rPr lang="en-US" dirty="0" smtClean="0"/>
              <a:t>Click to edit Master title style</a:t>
            </a:r>
          </a:p>
        </p:txBody>
      </p:sp>
      <p:sp>
        <p:nvSpPr>
          <p:cNvPr id="3075" name="Rectangle 3"/>
          <p:cNvSpPr>
            <a:spLocks noGrp="1" noChangeArrowheads="1"/>
          </p:cNvSpPr>
          <p:nvPr>
            <p:ph type="body" idx="1"/>
          </p:nvPr>
        </p:nvSpPr>
        <p:spPr bwMode="auto">
          <a:xfrm>
            <a:off x="152400" y="901700"/>
            <a:ext cx="8839200" cy="5792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3076" name="Picture 7" descr="LSST_Logo"/>
          <p:cNvPicPr>
            <a:picLocks noChangeAspect="1" noChangeArrowheads="1"/>
          </p:cNvPicPr>
          <p:nvPr/>
        </p:nvPicPr>
        <p:blipFill>
          <a:blip r:embed="rId4" cstate="print"/>
          <a:srcRect b="9067"/>
          <a:stretch>
            <a:fillRect/>
          </a:stretch>
        </p:blipFill>
        <p:spPr bwMode="auto">
          <a:xfrm>
            <a:off x="7239000" y="19050"/>
            <a:ext cx="1905000" cy="5413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2" r:id="rId1"/>
    <p:sldLayoutId id="2147483723" r:id="rId2"/>
  </p:sldLayoutIdLst>
  <p:txStyles>
    <p:titleStyle>
      <a:lvl1pPr algn="l" rtl="0" eaLnBrk="0" fontAlgn="base" hangingPunct="0">
        <a:spcBef>
          <a:spcPct val="0"/>
        </a:spcBef>
        <a:spcAft>
          <a:spcPct val="0"/>
        </a:spcAft>
        <a:defRPr sz="2400" b="1">
          <a:solidFill>
            <a:schemeClr val="tx1"/>
          </a:solidFill>
          <a:effectLst>
            <a:outerShdw blurRad="38100" dist="38100" dir="2700000" algn="tl">
              <a:srgbClr val="C0C0C0"/>
            </a:outerShdw>
          </a:effectLst>
          <a:latin typeface="+mj-lt"/>
          <a:ea typeface="ＭＳ Ｐゴシック" pitchFamily="-111" charset="-128"/>
          <a:cs typeface="ＭＳ Ｐゴシック" pitchFamily="-111" charset="-128"/>
        </a:defRPr>
      </a:lvl1pPr>
      <a:lvl2pPr algn="l" rtl="0" eaLnBrk="0" fontAlgn="base" hangingPunct="0">
        <a:spcBef>
          <a:spcPct val="0"/>
        </a:spcBef>
        <a:spcAft>
          <a:spcPct val="0"/>
        </a:spcAft>
        <a:defRPr sz="2400" b="1">
          <a:solidFill>
            <a:srgbClr val="1F497D"/>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2pPr>
      <a:lvl3pPr algn="l" rtl="0" eaLnBrk="0" fontAlgn="base" hangingPunct="0">
        <a:spcBef>
          <a:spcPct val="0"/>
        </a:spcBef>
        <a:spcAft>
          <a:spcPct val="0"/>
        </a:spcAft>
        <a:defRPr sz="2400" b="1">
          <a:solidFill>
            <a:srgbClr val="1F497D"/>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3pPr>
      <a:lvl4pPr algn="l" rtl="0" eaLnBrk="0" fontAlgn="base" hangingPunct="0">
        <a:spcBef>
          <a:spcPct val="0"/>
        </a:spcBef>
        <a:spcAft>
          <a:spcPct val="0"/>
        </a:spcAft>
        <a:defRPr sz="2400" b="1">
          <a:solidFill>
            <a:srgbClr val="1F497D"/>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4pPr>
      <a:lvl5pPr algn="l" rtl="0" eaLnBrk="0" fontAlgn="base" hangingPunct="0">
        <a:spcBef>
          <a:spcPct val="0"/>
        </a:spcBef>
        <a:spcAft>
          <a:spcPct val="0"/>
        </a:spcAft>
        <a:defRPr sz="2400" b="1">
          <a:solidFill>
            <a:srgbClr val="1F497D"/>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5pPr>
      <a:lvl6pPr marL="4572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6pPr>
      <a:lvl7pPr marL="9144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7pPr>
      <a:lvl8pPr marL="13716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8pPr>
      <a:lvl9pPr marL="18288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9pPr>
    </p:titleStyle>
    <p:bodyStyle>
      <a:lvl1pPr marL="342900" indent="-342900" algn="l" rtl="0" eaLnBrk="0" fontAlgn="base" hangingPunct="0">
        <a:spcBef>
          <a:spcPct val="20000"/>
        </a:spcBef>
        <a:spcAft>
          <a:spcPct val="0"/>
        </a:spcAft>
        <a:buChar char="•"/>
        <a:defRPr b="1">
          <a:solidFill>
            <a:schemeClr val="tx1"/>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buChar char="–"/>
        <a:defRPr b="1">
          <a:solidFill>
            <a:srgbClr val="1F497D"/>
          </a:solidFill>
          <a:latin typeface="+mn-lt"/>
          <a:ea typeface="ＭＳ Ｐゴシック" pitchFamily="-111" charset="-128"/>
          <a:cs typeface="ＭＳ Ｐゴシック"/>
        </a:defRPr>
      </a:lvl2pPr>
      <a:lvl3pPr marL="1143000" indent="-228600" algn="l" rtl="0" eaLnBrk="0" fontAlgn="base" hangingPunct="0">
        <a:spcBef>
          <a:spcPct val="20000"/>
        </a:spcBef>
        <a:spcAft>
          <a:spcPct val="0"/>
        </a:spcAft>
        <a:buChar char="•"/>
        <a:defRPr sz="1600">
          <a:solidFill>
            <a:schemeClr val="tx1"/>
          </a:solidFill>
          <a:latin typeface="+mn-lt"/>
          <a:ea typeface="ＭＳ Ｐゴシック" pitchFamily="-111" charset="-128"/>
          <a:cs typeface="ＭＳ Ｐゴシック"/>
        </a:defRPr>
      </a:lvl3pPr>
      <a:lvl4pPr marL="1600200" indent="-228600" algn="l" rtl="0" eaLnBrk="0" fontAlgn="base" hangingPunct="0">
        <a:spcBef>
          <a:spcPct val="20000"/>
        </a:spcBef>
        <a:spcAft>
          <a:spcPct val="0"/>
        </a:spcAft>
        <a:buChar char="–"/>
        <a:defRPr sz="1600">
          <a:solidFill>
            <a:srgbClr val="1F497D"/>
          </a:solidFill>
          <a:latin typeface="+mn-lt"/>
          <a:ea typeface="ＭＳ Ｐゴシック" pitchFamily="-111" charset="-128"/>
          <a:cs typeface="ＭＳ Ｐゴシック"/>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pitchFamily="-111" charset="-128"/>
          <a:cs typeface="ＭＳ Ｐゴシック"/>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 y="38100"/>
            <a:ext cx="7035800" cy="838200"/>
          </a:xfrm>
          <a:prstGeom prst="rect">
            <a:avLst/>
          </a:prstGeom>
          <a:noFill/>
          <a:ln w="9525">
            <a:noFill/>
            <a:miter lim="800000"/>
            <a:headEnd/>
            <a:tailEnd/>
          </a:ln>
          <a:effectLst/>
        </p:spPr>
        <p:txBody>
          <a:bodyPr vert="horz" wrap="square" lIns="45720" tIns="18288" rIns="45720" bIns="45720" numCol="1" anchor="t" anchorCtr="0" compatLnSpc="1">
            <a:prstTxWarp prst="textNoShape">
              <a:avLst/>
            </a:prstTxWarp>
          </a:bodyPr>
          <a:lstStyle/>
          <a:p>
            <a:pPr lvl="0"/>
            <a:r>
              <a:rPr lang="en-US" dirty="0" smtClean="0"/>
              <a:t>Click to edit Master title style</a:t>
            </a:r>
          </a:p>
        </p:txBody>
      </p:sp>
      <p:sp>
        <p:nvSpPr>
          <p:cNvPr id="4099" name="Rectangle 3"/>
          <p:cNvSpPr>
            <a:spLocks noGrp="1" noChangeArrowheads="1"/>
          </p:cNvSpPr>
          <p:nvPr>
            <p:ph type="body" idx="1"/>
          </p:nvPr>
        </p:nvSpPr>
        <p:spPr bwMode="auto">
          <a:xfrm>
            <a:off x="98425" y="915988"/>
            <a:ext cx="8839200" cy="56515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cxnSp>
        <p:nvCxnSpPr>
          <p:cNvPr id="7" name="Straight Connector 6"/>
          <p:cNvCxnSpPr>
            <a:cxnSpLocks noChangeShapeType="1"/>
          </p:cNvCxnSpPr>
          <p:nvPr/>
        </p:nvCxnSpPr>
        <p:spPr bwMode="auto">
          <a:xfrm rot="10800000">
            <a:off x="66675" y="690563"/>
            <a:ext cx="9028113" cy="1587"/>
          </a:xfrm>
          <a:prstGeom prst="line">
            <a:avLst/>
          </a:prstGeom>
          <a:noFill/>
          <a:ln w="25400">
            <a:solidFill>
              <a:srgbClr val="4F81BD"/>
            </a:solidFill>
            <a:round/>
            <a:headEnd/>
            <a:tailEnd/>
          </a:ln>
          <a:effectLst>
            <a:outerShdw dist="20000" dir="5400000" rotWithShape="0">
              <a:srgbClr val="808080">
                <a:alpha val="37999"/>
              </a:srgbClr>
            </a:outerShdw>
          </a:effectLst>
        </p:spPr>
      </p:cxnSp>
      <p:pic>
        <p:nvPicPr>
          <p:cNvPr id="4101" name="Picture 10" descr="LogoW-ShadowTransBack.png"/>
          <p:cNvPicPr>
            <a:picLocks noChangeAspect="1"/>
          </p:cNvPicPr>
          <p:nvPr/>
        </p:nvPicPr>
        <p:blipFill>
          <a:blip r:embed="rId6" cstate="print"/>
          <a:srcRect/>
          <a:stretch>
            <a:fillRect/>
          </a:stretch>
        </p:blipFill>
        <p:spPr bwMode="auto">
          <a:xfrm>
            <a:off x="7110413" y="0"/>
            <a:ext cx="1984375" cy="1117600"/>
          </a:xfrm>
          <a:prstGeom prst="rect">
            <a:avLst/>
          </a:prstGeom>
          <a:noFill/>
          <a:ln w="9525">
            <a:noFill/>
            <a:miter lim="800000"/>
            <a:headEnd/>
            <a:tailEnd/>
          </a:ln>
        </p:spPr>
      </p:pic>
      <p:sp>
        <p:nvSpPr>
          <p:cNvPr id="8" name="Text Box 10"/>
          <p:cNvSpPr txBox="1">
            <a:spLocks noChangeArrowheads="1"/>
          </p:cNvSpPr>
          <p:nvPr/>
        </p:nvSpPr>
        <p:spPr bwMode="auto">
          <a:xfrm>
            <a:off x="125413" y="6629400"/>
            <a:ext cx="8891587" cy="153988"/>
          </a:xfrm>
          <a:prstGeom prst="rect">
            <a:avLst/>
          </a:prstGeom>
          <a:noFill/>
          <a:ln w="9525">
            <a:noFill/>
            <a:miter lim="800000"/>
            <a:headEnd/>
            <a:tailEnd/>
          </a:ln>
          <a:effectLst/>
        </p:spPr>
        <p:txBody>
          <a:bodyPr lIns="0" tIns="0" rIns="0" bIns="0">
            <a:spAutoFit/>
          </a:bodyPr>
          <a:lstStyle/>
          <a:p>
            <a:pPr algn="ctr" defTabSz="1600200">
              <a:spcBef>
                <a:spcPct val="50000"/>
              </a:spcBef>
              <a:tabLst>
                <a:tab pos="914400" algn="l"/>
                <a:tab pos="8859838" algn="r"/>
              </a:tabLst>
              <a:defRPr/>
            </a:pPr>
            <a:r>
              <a:rPr lang="en-US" sz="1000" dirty="0">
                <a:solidFill>
                  <a:prstClr val="white">
                    <a:lumMod val="65000"/>
                  </a:prstClr>
                </a:solidFill>
                <a:latin typeface="+mj-lt"/>
                <a:ea typeface="ＭＳ Ｐゴシック" charset="-128"/>
              </a:rPr>
              <a:t>                                            	</a:t>
            </a:r>
            <a:fld id="{D552AC8B-7EBF-4726-9BE5-6EA0332832E6}" type="slidenum">
              <a:rPr lang="en-US" sz="1000">
                <a:solidFill>
                  <a:prstClr val="white">
                    <a:lumMod val="65000"/>
                  </a:prstClr>
                </a:solidFill>
                <a:latin typeface="+mj-lt"/>
                <a:ea typeface="ＭＳ Ｐゴシック" charset="-128"/>
              </a:rPr>
              <a:pPr algn="ctr" defTabSz="1600200">
                <a:spcBef>
                  <a:spcPct val="50000"/>
                </a:spcBef>
                <a:tabLst>
                  <a:tab pos="914400" algn="l"/>
                  <a:tab pos="8859838" algn="r"/>
                </a:tabLst>
                <a:defRPr/>
              </a:pPr>
              <a:t>‹#›</a:t>
            </a:fld>
            <a:endParaRPr lang="en-US" sz="1000" dirty="0">
              <a:solidFill>
                <a:prstClr val="white">
                  <a:lumMod val="65000"/>
                </a:prstClr>
              </a:solidFill>
              <a:latin typeface="+mj-lt"/>
              <a:ea typeface="ＭＳ Ｐゴシック" charset="-128"/>
            </a:endParaRPr>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9" r:id="rId4"/>
  </p:sldLayoutIdLst>
  <p:txStyles>
    <p:titleStyle>
      <a:lvl1pPr algn="l" rtl="0" eaLnBrk="0" fontAlgn="base" hangingPunct="0">
        <a:spcBef>
          <a:spcPct val="0"/>
        </a:spcBef>
        <a:spcAft>
          <a:spcPct val="0"/>
        </a:spcAft>
        <a:defRPr sz="2400" b="1">
          <a:solidFill>
            <a:srgbClr val="1F497D"/>
          </a:solidFill>
          <a:effectLst>
            <a:outerShdw blurRad="38100" dist="38100" dir="2700000" algn="tl">
              <a:srgbClr val="C0C0C0"/>
            </a:outerShdw>
          </a:effectLst>
          <a:latin typeface="+mj-lt"/>
          <a:ea typeface="ＭＳ Ｐゴシック" pitchFamily="-111" charset="-128"/>
          <a:cs typeface="ＭＳ Ｐゴシック" pitchFamily="-111" charset="-128"/>
        </a:defRPr>
      </a:lvl1pPr>
      <a:lvl2pPr algn="l" rtl="0" eaLnBrk="0" fontAlgn="base" hangingPunct="0">
        <a:spcBef>
          <a:spcPct val="0"/>
        </a:spcBef>
        <a:spcAft>
          <a:spcPct val="0"/>
        </a:spcAft>
        <a:defRPr sz="2400" b="1">
          <a:solidFill>
            <a:srgbClr val="1F497D"/>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2pPr>
      <a:lvl3pPr algn="l" rtl="0" eaLnBrk="0" fontAlgn="base" hangingPunct="0">
        <a:spcBef>
          <a:spcPct val="0"/>
        </a:spcBef>
        <a:spcAft>
          <a:spcPct val="0"/>
        </a:spcAft>
        <a:defRPr sz="2400" b="1">
          <a:solidFill>
            <a:srgbClr val="1F497D"/>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3pPr>
      <a:lvl4pPr algn="l" rtl="0" eaLnBrk="0" fontAlgn="base" hangingPunct="0">
        <a:spcBef>
          <a:spcPct val="0"/>
        </a:spcBef>
        <a:spcAft>
          <a:spcPct val="0"/>
        </a:spcAft>
        <a:defRPr sz="2400" b="1">
          <a:solidFill>
            <a:srgbClr val="1F497D"/>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4pPr>
      <a:lvl5pPr algn="l" rtl="0" eaLnBrk="0" fontAlgn="base" hangingPunct="0">
        <a:spcBef>
          <a:spcPct val="0"/>
        </a:spcBef>
        <a:spcAft>
          <a:spcPct val="0"/>
        </a:spcAft>
        <a:defRPr sz="2400" b="1">
          <a:solidFill>
            <a:srgbClr val="1F497D"/>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5pPr>
      <a:lvl6pPr marL="4572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6pPr>
      <a:lvl7pPr marL="9144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7pPr>
      <a:lvl8pPr marL="13716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8pPr>
      <a:lvl9pPr marL="18288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9pPr>
    </p:titleStyle>
    <p:bodyStyle>
      <a:lvl1pPr marL="342900" indent="-342900" algn="l" rtl="0" eaLnBrk="0" fontAlgn="base" hangingPunct="0">
        <a:spcBef>
          <a:spcPct val="20000"/>
        </a:spcBef>
        <a:spcAft>
          <a:spcPct val="0"/>
        </a:spcAft>
        <a:buChar char="•"/>
        <a:defRPr b="1">
          <a:solidFill>
            <a:srgbClr val="1F497D"/>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buChar char="–"/>
        <a:defRPr b="1">
          <a:solidFill>
            <a:schemeClr val="tx1"/>
          </a:solidFill>
          <a:latin typeface="+mn-lt"/>
          <a:ea typeface="ＭＳ Ｐゴシック" pitchFamily="-111" charset="-128"/>
          <a:cs typeface="ＭＳ Ｐゴシック"/>
        </a:defRPr>
      </a:lvl2pPr>
      <a:lvl3pPr marL="1143000" indent="-228600" algn="l" rtl="0" eaLnBrk="0" fontAlgn="base" hangingPunct="0">
        <a:spcBef>
          <a:spcPct val="20000"/>
        </a:spcBef>
        <a:spcAft>
          <a:spcPct val="0"/>
        </a:spcAft>
        <a:buChar char="•"/>
        <a:defRPr sz="1600">
          <a:solidFill>
            <a:schemeClr val="tx1"/>
          </a:solidFill>
          <a:latin typeface="+mn-lt"/>
          <a:ea typeface="ＭＳ Ｐゴシック" pitchFamily="-111" charset="-128"/>
          <a:cs typeface="ＭＳ Ｐゴシック"/>
        </a:defRPr>
      </a:lvl3pPr>
      <a:lvl4pPr marL="1600200" indent="-228600" algn="l" rtl="0" eaLnBrk="0" fontAlgn="base" hangingPunct="0">
        <a:spcBef>
          <a:spcPct val="20000"/>
        </a:spcBef>
        <a:spcAft>
          <a:spcPct val="0"/>
        </a:spcAft>
        <a:buChar char="–"/>
        <a:defRPr sz="1600">
          <a:solidFill>
            <a:srgbClr val="1F497D"/>
          </a:solidFill>
          <a:latin typeface="+mn-lt"/>
          <a:ea typeface="ＭＳ Ｐゴシック" pitchFamily="-111" charset="-128"/>
          <a:cs typeface="ＭＳ Ｐゴシック"/>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pitchFamily="-111" charset="-128"/>
          <a:cs typeface="ＭＳ Ｐゴシック"/>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 y="38100"/>
            <a:ext cx="7035800" cy="838200"/>
          </a:xfrm>
          <a:prstGeom prst="rect">
            <a:avLst/>
          </a:prstGeom>
          <a:noFill/>
          <a:ln w="9525">
            <a:noFill/>
            <a:miter lim="800000"/>
            <a:headEnd/>
            <a:tailEnd/>
          </a:ln>
          <a:effectLst/>
        </p:spPr>
        <p:txBody>
          <a:bodyPr vert="horz" wrap="square" lIns="45720" tIns="18288" rIns="45720" bIns="45720" numCol="1" anchor="t" anchorCtr="0" compatLnSpc="1">
            <a:prstTxWarp prst="textNoShape">
              <a:avLst/>
            </a:prstTxWarp>
          </a:bodyPr>
          <a:lstStyle/>
          <a:p>
            <a:pPr lvl="0" algn="l" rtl="0" eaLnBrk="0" fontAlgn="base" hangingPunct="0">
              <a:spcBef>
                <a:spcPct val="0"/>
              </a:spcBef>
              <a:spcAft>
                <a:spcPct val="0"/>
              </a:spcAft>
            </a:pPr>
            <a:r>
              <a:rPr lang="en-US" dirty="0" smtClean="0"/>
              <a:t>Click to edit Master title style</a:t>
            </a:r>
          </a:p>
        </p:txBody>
      </p:sp>
      <p:sp>
        <p:nvSpPr>
          <p:cNvPr id="2051" name="Rectangle 3"/>
          <p:cNvSpPr>
            <a:spLocks noGrp="1" noChangeArrowheads="1"/>
          </p:cNvSpPr>
          <p:nvPr>
            <p:ph type="body" idx="1"/>
          </p:nvPr>
        </p:nvSpPr>
        <p:spPr bwMode="auto">
          <a:xfrm>
            <a:off x="98425" y="915988"/>
            <a:ext cx="8839200" cy="56515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marL="742950" lvl="1" indent="-285750" algn="l" rtl="0" eaLnBrk="0" fontAlgn="base" hangingPunct="0">
              <a:spcBef>
                <a:spcPct val="20000"/>
              </a:spcBef>
              <a:spcAft>
                <a:spcPct val="0"/>
              </a:spcAft>
              <a:buChar char="–"/>
            </a:pPr>
            <a:r>
              <a:rPr lang="en-US" dirty="0" smtClean="0"/>
              <a:t>Second level</a:t>
            </a:r>
          </a:p>
          <a:p>
            <a:pPr marL="1143000" lvl="2" indent="-228600" algn="l" rtl="0" eaLnBrk="0" fontAlgn="base" hangingPunct="0">
              <a:spcBef>
                <a:spcPct val="20000"/>
              </a:spcBef>
              <a:spcAft>
                <a:spcPct val="0"/>
              </a:spcAft>
              <a:buChar char="•"/>
            </a:pPr>
            <a:r>
              <a:rPr lang="en-US" dirty="0" smtClean="0"/>
              <a:t>Third level</a:t>
            </a:r>
          </a:p>
          <a:p>
            <a:pPr marL="1600200" lvl="3" indent="-228600" algn="l" rtl="0" eaLnBrk="0" fontAlgn="base" hangingPunct="0">
              <a:spcBef>
                <a:spcPct val="20000"/>
              </a:spcBef>
              <a:spcAft>
                <a:spcPct val="0"/>
              </a:spcAft>
              <a:buChar char="–"/>
            </a:pPr>
            <a:r>
              <a:rPr lang="en-US" dirty="0" smtClean="0"/>
              <a:t>Fourth level</a:t>
            </a:r>
          </a:p>
          <a:p>
            <a:pPr lvl="4"/>
            <a:r>
              <a:rPr lang="en-US" dirty="0" smtClean="0"/>
              <a:t>Fifth level</a:t>
            </a:r>
          </a:p>
        </p:txBody>
      </p:sp>
      <p:cxnSp>
        <p:nvCxnSpPr>
          <p:cNvPr id="7" name="Straight Connector 6"/>
          <p:cNvCxnSpPr>
            <a:cxnSpLocks noChangeShapeType="1"/>
          </p:cNvCxnSpPr>
          <p:nvPr/>
        </p:nvCxnSpPr>
        <p:spPr bwMode="auto">
          <a:xfrm rot="10800000">
            <a:off x="66675" y="808038"/>
            <a:ext cx="9028113" cy="1587"/>
          </a:xfrm>
          <a:prstGeom prst="line">
            <a:avLst/>
          </a:prstGeom>
          <a:noFill/>
          <a:ln w="25400">
            <a:solidFill>
              <a:srgbClr val="4F81BD"/>
            </a:solidFill>
            <a:round/>
            <a:headEnd/>
            <a:tailEnd/>
          </a:ln>
          <a:effectLst>
            <a:outerShdw dist="20000" dir="5400000" rotWithShape="0">
              <a:srgbClr val="808080">
                <a:alpha val="37999"/>
              </a:srgbClr>
            </a:outerShdw>
          </a:effectLst>
        </p:spPr>
      </p:cxnSp>
      <p:pic>
        <p:nvPicPr>
          <p:cNvPr id="2054" name="Picture 10" descr="LogoW-ShadowTransBack.png"/>
          <p:cNvPicPr>
            <a:picLocks noChangeAspect="1"/>
          </p:cNvPicPr>
          <p:nvPr/>
        </p:nvPicPr>
        <p:blipFill>
          <a:blip r:embed="rId3" cstate="print"/>
          <a:srcRect/>
          <a:stretch>
            <a:fillRect/>
          </a:stretch>
        </p:blipFill>
        <p:spPr bwMode="auto">
          <a:xfrm>
            <a:off x="7110413" y="0"/>
            <a:ext cx="1984375" cy="11176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33" r:id="rId1"/>
  </p:sldLayoutIdLst>
  <p:txStyles>
    <p:titleStyle>
      <a:lvl1pPr algn="l" rtl="0" eaLnBrk="0" fontAlgn="base" hangingPunct="0">
        <a:spcBef>
          <a:spcPct val="0"/>
        </a:spcBef>
        <a:spcAft>
          <a:spcPct val="0"/>
        </a:spcAft>
        <a:defRPr lang="en-US" sz="2400" b="1" dirty="0" smtClean="0">
          <a:solidFill>
            <a:schemeClr val="tx1"/>
          </a:solidFill>
          <a:effectLst>
            <a:outerShdw blurRad="38100" dist="38100" dir="2700000" algn="tl">
              <a:srgbClr val="C0C0C0"/>
            </a:outerShdw>
          </a:effectLst>
          <a:latin typeface="+mj-lt"/>
          <a:ea typeface="ＭＳ Ｐゴシック" pitchFamily="-111" charset="-128"/>
          <a:cs typeface="ＭＳ Ｐゴシック" pitchFamily="-111" charset="-128"/>
        </a:defRPr>
      </a:lvl1pPr>
      <a:lvl2pPr algn="l" rtl="0" eaLnBrk="0" fontAlgn="base" hangingPunct="0">
        <a:spcBef>
          <a:spcPct val="0"/>
        </a:spcBef>
        <a:spcAft>
          <a:spcPct val="0"/>
        </a:spcAft>
        <a:defRPr sz="2400" b="1">
          <a:solidFill>
            <a:srgbClr val="1F497D"/>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2pPr>
      <a:lvl3pPr algn="l" rtl="0" eaLnBrk="0" fontAlgn="base" hangingPunct="0">
        <a:spcBef>
          <a:spcPct val="0"/>
        </a:spcBef>
        <a:spcAft>
          <a:spcPct val="0"/>
        </a:spcAft>
        <a:defRPr sz="2400" b="1">
          <a:solidFill>
            <a:srgbClr val="1F497D"/>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3pPr>
      <a:lvl4pPr algn="l" rtl="0" eaLnBrk="0" fontAlgn="base" hangingPunct="0">
        <a:spcBef>
          <a:spcPct val="0"/>
        </a:spcBef>
        <a:spcAft>
          <a:spcPct val="0"/>
        </a:spcAft>
        <a:defRPr sz="2400" b="1">
          <a:solidFill>
            <a:srgbClr val="1F497D"/>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4pPr>
      <a:lvl5pPr algn="l" rtl="0" eaLnBrk="0" fontAlgn="base" hangingPunct="0">
        <a:spcBef>
          <a:spcPct val="0"/>
        </a:spcBef>
        <a:spcAft>
          <a:spcPct val="0"/>
        </a:spcAft>
        <a:defRPr sz="2400" b="1">
          <a:solidFill>
            <a:srgbClr val="1F497D"/>
          </a:solidFill>
          <a:effectLst>
            <a:outerShdw blurRad="38100" dist="38100" dir="2700000" algn="tl">
              <a:srgbClr val="C0C0C0"/>
            </a:outerShdw>
          </a:effectLst>
          <a:latin typeface="Calibri" pitchFamily="34" charset="0"/>
          <a:ea typeface="ＭＳ Ｐゴシック" pitchFamily="-111" charset="-128"/>
          <a:cs typeface="ＭＳ Ｐゴシック" pitchFamily="-111" charset="-128"/>
        </a:defRPr>
      </a:lvl5pPr>
      <a:lvl6pPr marL="4572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6pPr>
      <a:lvl7pPr marL="9144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7pPr>
      <a:lvl8pPr marL="13716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8pPr>
      <a:lvl9pPr marL="18288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9pPr>
    </p:titleStyle>
    <p:bodyStyle>
      <a:lvl1pPr marL="342900" indent="-342900" algn="l" rtl="0" eaLnBrk="0" fontAlgn="base" hangingPunct="0">
        <a:spcBef>
          <a:spcPct val="20000"/>
        </a:spcBef>
        <a:spcAft>
          <a:spcPct val="0"/>
        </a:spcAft>
        <a:buChar char="•"/>
        <a:defRPr lang="en-US" b="1" dirty="0" smtClean="0">
          <a:solidFill>
            <a:schemeClr val="tx1"/>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buChar char="–"/>
        <a:defRPr lang="en-US" b="1" dirty="0" smtClean="0">
          <a:solidFill>
            <a:srgbClr val="1F497D"/>
          </a:solidFill>
          <a:latin typeface="+mn-lt"/>
          <a:ea typeface="ＭＳ Ｐゴシック" pitchFamily="-111" charset="-128"/>
          <a:cs typeface="ＭＳ Ｐゴシック" pitchFamily="-111" charset="-128"/>
        </a:defRPr>
      </a:lvl2pPr>
      <a:lvl3pPr marL="1143000" indent="-228600" algn="l" rtl="0" eaLnBrk="0" fontAlgn="base" hangingPunct="0">
        <a:spcBef>
          <a:spcPct val="20000"/>
        </a:spcBef>
        <a:spcAft>
          <a:spcPct val="0"/>
        </a:spcAft>
        <a:buChar char="•"/>
        <a:defRPr lang="en-US" sz="1600" b="0" dirty="0" smtClean="0">
          <a:solidFill>
            <a:schemeClr val="tx1"/>
          </a:solidFill>
          <a:latin typeface="+mn-lt"/>
          <a:ea typeface="ＭＳ Ｐゴシック" pitchFamily="-111" charset="-128"/>
          <a:cs typeface="ＭＳ Ｐゴシック" pitchFamily="-111" charset="-128"/>
        </a:defRPr>
      </a:lvl3pPr>
      <a:lvl4pPr marL="1600200" indent="-228600" algn="l" rtl="0" eaLnBrk="0" fontAlgn="base" hangingPunct="0">
        <a:spcBef>
          <a:spcPct val="20000"/>
        </a:spcBef>
        <a:spcAft>
          <a:spcPct val="0"/>
        </a:spcAft>
        <a:buChar char="–"/>
        <a:defRPr lang="en-US" sz="1600" b="0" dirty="0" smtClean="0">
          <a:solidFill>
            <a:srgbClr val="1F497D"/>
          </a:solidFill>
          <a:latin typeface="+mn-lt"/>
          <a:ea typeface="ＭＳ Ｐゴシック" pitchFamily="-111" charset="-128"/>
          <a:cs typeface="ＭＳ Ｐゴシック" pitchFamily="-111" charset="-128"/>
        </a:defRPr>
      </a:lvl4pPr>
      <a:lvl5pPr marL="2057400" indent="-228600" algn="l" rtl="0" eaLnBrk="0" fontAlgn="base" hangingPunct="0">
        <a:spcBef>
          <a:spcPct val="20000"/>
        </a:spcBef>
        <a:spcAft>
          <a:spcPct val="0"/>
        </a:spcAft>
        <a:buChar char="»"/>
        <a:defRPr lang="en-US" sz="1600" b="0" dirty="0" smtClean="0">
          <a:solidFill>
            <a:schemeClr val="tx1"/>
          </a:solidFill>
          <a:latin typeface="+mn-lt"/>
          <a:ea typeface="ＭＳ Ｐゴシック" pitchFamily="-111" charset="-128"/>
          <a:cs typeface="ＭＳ Ｐゴシック" pitchFamily="-111" charset="-128"/>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2.xml"/><Relationship Id="rId1" Type="http://schemas.openxmlformats.org/officeDocument/2006/relationships/video" Target="file:///V:\KIPAC\LSST\Management\DOE%20Reviews\CD-1%20November%202011\Final%20Docs%20and%20Presentations\1.%20Plenary%20Talks\Shutter%20Cycle.wmv" TargetMode="External"/><Relationship Id="rId5" Type="http://schemas.openxmlformats.org/officeDocument/2006/relationships/image" Target="../media/image16.png"/><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slide" Target="slide34.xml"/><Relationship Id="rId5" Type="http://schemas.openxmlformats.org/officeDocument/2006/relationships/slide" Target="slide26.xml"/><Relationship Id="rId4" Type="http://schemas.openxmlformats.org/officeDocument/2006/relationships/slide" Target="slide9.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package" Target="../embeddings/Microsoft_Office_Word_Document1.docx"/></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5.xml"/><Relationship Id="rId5" Type="http://schemas.openxmlformats.org/officeDocument/2006/relationships/image" Target="../media/image32.png"/><Relationship Id="rId4" Type="http://schemas.openxmlformats.org/officeDocument/2006/relationships/image" Target="../media/image31.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38.emf"/></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smtClean="0"/>
              <a:t>Camera Overview</a:t>
            </a:r>
            <a:br>
              <a:rPr lang="en-US" smtClean="0"/>
            </a:br>
            <a:r>
              <a:rPr lang="en-US" smtClean="0"/>
              <a:t>Nadine Kurita</a:t>
            </a:r>
            <a:br>
              <a:rPr lang="en-US" smtClean="0"/>
            </a:br>
            <a:r>
              <a:rPr lang="en-US" smtClean="0"/>
              <a:t>Project Manager</a:t>
            </a:r>
            <a:br>
              <a:rPr lang="en-US" smtClean="0"/>
            </a:br>
            <a:r>
              <a:rPr lang="en-US" smtClean="0"/>
              <a:t/>
            </a:r>
            <a:br>
              <a:rPr lang="en-US" smtClean="0"/>
            </a:br>
            <a:r>
              <a:rPr lang="en-US" smtClean="0"/>
              <a:t> LSST DOE CD-1 Review</a:t>
            </a:r>
            <a:br>
              <a:rPr lang="en-US" smtClean="0"/>
            </a:br>
            <a:r>
              <a:rPr lang="en-US" smtClean="0"/>
              <a:t>November 1 - 3, 2011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52399" y="38100"/>
            <a:ext cx="6316133" cy="838200"/>
          </a:xfrm>
        </p:spPr>
        <p:txBody>
          <a:bodyPr/>
          <a:lstStyle/>
          <a:p>
            <a:pPr>
              <a:defRPr/>
            </a:pPr>
            <a:r>
              <a:rPr lang="en-US" dirty="0" smtClean="0">
                <a:ea typeface="ＭＳ Ｐゴシック" pitchFamily="34" charset="-128"/>
              </a:rPr>
              <a:t>Key Technical Challenges that Drive the Camera Design</a:t>
            </a:r>
          </a:p>
        </p:txBody>
      </p:sp>
      <p:sp>
        <p:nvSpPr>
          <p:cNvPr id="14339" name="Content Placeholder 5"/>
          <p:cNvSpPr>
            <a:spLocks noGrp="1"/>
          </p:cNvSpPr>
          <p:nvPr>
            <p:ph idx="1"/>
          </p:nvPr>
        </p:nvSpPr>
        <p:spPr/>
        <p:txBody>
          <a:bodyPr/>
          <a:lstStyle/>
          <a:p>
            <a:r>
              <a:rPr lang="en-US" sz="2000" dirty="0" smtClean="0">
                <a:ea typeface="ＭＳ Ｐゴシック" pitchFamily="34" charset="-128"/>
              </a:rPr>
              <a:t>3.2 </a:t>
            </a:r>
            <a:r>
              <a:rPr lang="en-US" sz="2000" dirty="0" err="1" smtClean="0">
                <a:ea typeface="ＭＳ Ｐゴシック" pitchFamily="34" charset="-128"/>
              </a:rPr>
              <a:t>Gigapixel</a:t>
            </a:r>
            <a:r>
              <a:rPr lang="en-US" sz="2000" dirty="0" smtClean="0">
                <a:ea typeface="ＭＳ Ｐゴシック" pitchFamily="34" charset="-128"/>
              </a:rPr>
              <a:t> camera, large focal plane (63.4-cm diameter) with small (10 micron) pixels</a:t>
            </a:r>
          </a:p>
          <a:p>
            <a:pPr lvl="1"/>
            <a:r>
              <a:rPr lang="en-US" sz="2000" dirty="0" smtClean="0">
                <a:ea typeface="ＭＳ Ｐゴシック" pitchFamily="34" charset="-128"/>
              </a:rPr>
              <a:t>189 sensors, 4 side </a:t>
            </a:r>
            <a:r>
              <a:rPr lang="en-US" sz="2000" dirty="0" err="1" smtClean="0">
                <a:ea typeface="ＭＳ Ｐゴシック" pitchFamily="34" charset="-128"/>
              </a:rPr>
              <a:t>buttable</a:t>
            </a:r>
            <a:r>
              <a:rPr lang="en-US" sz="2000" dirty="0" smtClean="0">
                <a:ea typeface="ＭＳ Ｐゴシック" pitchFamily="34" charset="-128"/>
              </a:rPr>
              <a:t>  with 250 micron </a:t>
            </a:r>
            <a:r>
              <a:rPr lang="en-US" sz="2000" dirty="0" err="1" smtClean="0">
                <a:ea typeface="ＭＳ Ｐゴシック" pitchFamily="34" charset="-128"/>
              </a:rPr>
              <a:t>interchip</a:t>
            </a:r>
            <a:r>
              <a:rPr lang="en-US" sz="2000" dirty="0" smtClean="0">
                <a:ea typeface="ＭＳ Ｐゴシック" pitchFamily="34" charset="-128"/>
              </a:rPr>
              <a:t> gaps</a:t>
            </a:r>
          </a:p>
          <a:p>
            <a:pPr lvl="1">
              <a:buFontTx/>
              <a:buChar char="–"/>
            </a:pPr>
            <a:r>
              <a:rPr lang="en-US" sz="2000" dirty="0">
                <a:ea typeface="ＭＳ Ｐゴシック" pitchFamily="34" charset="-128"/>
              </a:rPr>
              <a:t>Deep, fully depleted CCDs with novel AR coating allow for broad spectral coverage</a:t>
            </a:r>
          </a:p>
          <a:p>
            <a:r>
              <a:rPr lang="en-US" sz="2000" dirty="0" smtClean="0">
                <a:ea typeface="ＭＳ Ｐゴシック" pitchFamily="34" charset="-128"/>
              </a:rPr>
              <a:t>Fast readout (3.2 </a:t>
            </a:r>
            <a:r>
              <a:rPr lang="en-US" sz="2000" dirty="0" err="1" smtClean="0">
                <a:ea typeface="ＭＳ Ｐゴシック" pitchFamily="34" charset="-128"/>
              </a:rPr>
              <a:t>Gigapixels</a:t>
            </a:r>
            <a:r>
              <a:rPr lang="en-US" sz="2000" dirty="0" smtClean="0">
                <a:ea typeface="ＭＳ Ｐゴシック" pitchFamily="34" charset="-128"/>
              </a:rPr>
              <a:t> in 2 seconds) led to sensors with 16 segments</a:t>
            </a:r>
          </a:p>
          <a:p>
            <a:r>
              <a:rPr lang="en-US" sz="2000" dirty="0" smtClean="0">
                <a:ea typeface="ＭＳ Ｐゴシック" pitchFamily="34" charset="-128"/>
              </a:rPr>
              <a:t>Low noise coupled with the large number of signal lines</a:t>
            </a:r>
          </a:p>
          <a:p>
            <a:pPr lvl="1"/>
            <a:r>
              <a:rPr lang="en-US" sz="2000" dirty="0" smtClean="0">
                <a:ea typeface="ＭＳ Ｐゴシック" pitchFamily="34" charset="-128"/>
              </a:rPr>
              <a:t>Analog and digitizing electronics in the cryostat</a:t>
            </a:r>
          </a:p>
          <a:p>
            <a:pPr lvl="1"/>
            <a:r>
              <a:rPr lang="en-US" sz="2000" dirty="0" smtClean="0">
                <a:ea typeface="ＭＳ Ｐゴシック" pitchFamily="34" charset="-128"/>
              </a:rPr>
              <a:t>Increased capacity needed for focal plane cooling system</a:t>
            </a:r>
          </a:p>
          <a:p>
            <a:r>
              <a:rPr lang="en-US" sz="2000" dirty="0" smtClean="0">
                <a:ea typeface="ＭＳ Ｐゴシック" pitchFamily="34" charset="-128"/>
              </a:rPr>
              <a:t>Tight constraints on envelope, mass, and dissipation of heat to ambient</a:t>
            </a:r>
          </a:p>
          <a:p>
            <a:r>
              <a:rPr lang="en-US" sz="2000" dirty="0" smtClean="0">
                <a:ea typeface="ＭＳ Ｐゴシック" pitchFamily="34" charset="-128"/>
              </a:rPr>
              <a:t>Tight alignment and flatness tolerances (13.5 micron p-to-v) on the sensor array</a:t>
            </a:r>
          </a:p>
          <a:p>
            <a:r>
              <a:rPr lang="en-US" sz="2000" dirty="0" smtClean="0">
                <a:ea typeface="ＭＳ Ｐゴシック" pitchFamily="34" charset="-128"/>
              </a:rPr>
              <a:t>Large curved filters with broad spectral coverage and tight uniformity</a:t>
            </a:r>
          </a:p>
          <a:p>
            <a:r>
              <a:rPr lang="en-US" sz="2000" dirty="0" smtClean="0">
                <a:ea typeface="ＭＳ Ｐゴシック" pitchFamily="34" charset="-128"/>
              </a:rPr>
              <a:t>As this is the only instrument for the observatory, it needs to provide 10 years of continuous operation (reliability and maintainability)</a:t>
            </a:r>
          </a:p>
          <a:p>
            <a:endParaRPr lang="en-US" sz="2000"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8" name="Picture 10" descr="TelCrossection.png"/>
          <p:cNvPicPr>
            <a:picLocks noChangeAspect="1"/>
          </p:cNvPicPr>
          <p:nvPr/>
        </p:nvPicPr>
        <p:blipFill>
          <a:blip r:embed="rId3" cstate="screen"/>
          <a:srcRect l="14166" t="8122" r="14166"/>
          <a:stretch>
            <a:fillRect/>
          </a:stretch>
        </p:blipFill>
        <p:spPr bwMode="auto">
          <a:xfrm>
            <a:off x="2438400" y="762000"/>
            <a:ext cx="6553200" cy="5851525"/>
          </a:xfrm>
          <a:prstGeom prst="rect">
            <a:avLst/>
          </a:prstGeom>
          <a:noFill/>
          <a:ln w="9525">
            <a:noFill/>
            <a:miter lim="800000"/>
            <a:headEnd/>
            <a:tailEnd/>
          </a:ln>
        </p:spPr>
      </p:pic>
      <p:sp>
        <p:nvSpPr>
          <p:cNvPr id="2" name="Title 1"/>
          <p:cNvSpPr>
            <a:spLocks noGrp="1"/>
          </p:cNvSpPr>
          <p:nvPr>
            <p:ph type="title"/>
          </p:nvPr>
        </p:nvSpPr>
        <p:spPr>
          <a:noFill/>
          <a:ln w="9525">
            <a:noFill/>
            <a:miter lim="800000"/>
            <a:headEnd/>
            <a:tailEnd/>
          </a:ln>
          <a:effectLst/>
        </p:spPr>
        <p:txBody>
          <a:bodyPr vert="horz" wrap="square" lIns="45720" tIns="18288" rIns="45720" bIns="45720" numCol="1" anchor="t" anchorCtr="0" compatLnSpc="1">
            <a:prstTxWarp prst="textNoShape">
              <a:avLst/>
            </a:prstTxWarp>
          </a:bodyPr>
          <a:lstStyle/>
          <a:p>
            <a:pPr>
              <a:defRPr/>
            </a:pPr>
            <a:r>
              <a:rPr lang="en-US" dirty="0" smtClean="0">
                <a:ea typeface="ＭＳ Ｐゴシック" pitchFamily="34" charset="-128"/>
              </a:rPr>
              <a:t>Designs Meet the Tight </a:t>
            </a:r>
            <a:r>
              <a:rPr lang="en-US" dirty="0">
                <a:ea typeface="ＭＳ Ｐゴシック" pitchFamily="34" charset="-128"/>
              </a:rPr>
              <a:t>C</a:t>
            </a:r>
            <a:r>
              <a:rPr lang="en-US" dirty="0" smtClean="0">
                <a:ea typeface="ＭＳ Ｐゴシック" pitchFamily="34" charset="-128"/>
              </a:rPr>
              <a:t>onstraints and All </a:t>
            </a:r>
            <a:r>
              <a:rPr lang="en-US" dirty="0">
                <a:ea typeface="ＭＳ Ｐゴシック" pitchFamily="34" charset="-128"/>
              </a:rPr>
              <a:t>S</a:t>
            </a:r>
            <a:r>
              <a:rPr lang="en-US" dirty="0" smtClean="0">
                <a:ea typeface="ＭＳ Ｐゴシック" pitchFamily="34" charset="-128"/>
              </a:rPr>
              <a:t>ubsystem </a:t>
            </a:r>
            <a:r>
              <a:rPr lang="en-US" dirty="0">
                <a:ea typeface="ＭＳ Ｐゴシック" pitchFamily="34" charset="-128"/>
              </a:rPr>
              <a:t>I</a:t>
            </a:r>
            <a:r>
              <a:rPr lang="en-US" dirty="0" smtClean="0">
                <a:ea typeface="ＭＳ Ｐゴシック" pitchFamily="34" charset="-128"/>
              </a:rPr>
              <a:t>nterfaces to Camera are Defined</a:t>
            </a:r>
            <a:endParaRPr lang="en-US" dirty="0">
              <a:ea typeface="ＭＳ Ｐゴシック" pitchFamily="34" charset="-128"/>
            </a:endParaRPr>
          </a:p>
        </p:txBody>
      </p:sp>
      <p:pic>
        <p:nvPicPr>
          <p:cNvPr id="23557" name="Picture 2"/>
          <p:cNvPicPr>
            <a:picLocks noChangeAspect="1" noChangeArrowheads="1"/>
          </p:cNvPicPr>
          <p:nvPr/>
        </p:nvPicPr>
        <p:blipFill>
          <a:blip r:embed="rId4" cstate="screen"/>
          <a:srcRect l="22826" t="2536" r="22009" b="22649"/>
          <a:stretch>
            <a:fillRect/>
          </a:stretch>
        </p:blipFill>
        <p:spPr bwMode="auto">
          <a:xfrm rot="5400000">
            <a:off x="3762375" y="1282701"/>
            <a:ext cx="3900487" cy="3967162"/>
          </a:xfrm>
          <a:prstGeom prst="rect">
            <a:avLst/>
          </a:prstGeom>
          <a:noFill/>
          <a:ln w="9525">
            <a:noFill/>
            <a:miter lim="800000"/>
            <a:headEnd/>
            <a:tailEnd/>
          </a:ln>
        </p:spPr>
      </p:pic>
      <p:sp>
        <p:nvSpPr>
          <p:cNvPr id="6" name="TextBox 5"/>
          <p:cNvSpPr txBox="1"/>
          <p:nvPr/>
        </p:nvSpPr>
        <p:spPr>
          <a:xfrm>
            <a:off x="3581399" y="6096000"/>
            <a:ext cx="5015523" cy="369332"/>
          </a:xfrm>
          <a:prstGeom prst="rect">
            <a:avLst/>
          </a:prstGeom>
          <a:noFill/>
        </p:spPr>
        <p:txBody>
          <a:bodyPr wrap="square" rtlCol="0">
            <a:spAutoFit/>
          </a:bodyPr>
          <a:lstStyle/>
          <a:p>
            <a:r>
              <a:rPr lang="en-US" dirty="0" smtClean="0"/>
              <a:t>Cross section through telescope and camera</a:t>
            </a:r>
            <a:endParaRPr lang="en-US" dirty="0"/>
          </a:p>
        </p:txBody>
      </p:sp>
      <p:sp>
        <p:nvSpPr>
          <p:cNvPr id="7" name="TextBox 6"/>
          <p:cNvSpPr txBox="1"/>
          <p:nvPr/>
        </p:nvSpPr>
        <p:spPr>
          <a:xfrm>
            <a:off x="8153400" y="5029200"/>
            <a:ext cx="990600" cy="830997"/>
          </a:xfrm>
          <a:prstGeom prst="rect">
            <a:avLst/>
          </a:prstGeom>
          <a:noFill/>
        </p:spPr>
        <p:txBody>
          <a:bodyPr wrap="square" rtlCol="0">
            <a:spAutoFit/>
          </a:bodyPr>
          <a:lstStyle/>
          <a:p>
            <a:r>
              <a:rPr lang="en-US" sz="1600" dirty="0" smtClean="0"/>
              <a:t>M1M3 primary  mirror</a:t>
            </a:r>
            <a:endParaRPr lang="en-US" sz="1600" dirty="0"/>
          </a:p>
        </p:txBody>
      </p:sp>
      <p:sp>
        <p:nvSpPr>
          <p:cNvPr id="8" name="TextBox 7"/>
          <p:cNvSpPr txBox="1"/>
          <p:nvPr/>
        </p:nvSpPr>
        <p:spPr>
          <a:xfrm>
            <a:off x="8001000" y="2590800"/>
            <a:ext cx="1143000" cy="338554"/>
          </a:xfrm>
          <a:prstGeom prst="rect">
            <a:avLst/>
          </a:prstGeom>
          <a:noFill/>
        </p:spPr>
        <p:txBody>
          <a:bodyPr wrap="square" rtlCol="0">
            <a:spAutoFit/>
          </a:bodyPr>
          <a:lstStyle/>
          <a:p>
            <a:r>
              <a:rPr lang="en-US" sz="1600" dirty="0" smtClean="0"/>
              <a:t>Camera</a:t>
            </a:r>
            <a:endParaRPr lang="en-US" sz="1600" dirty="0"/>
          </a:p>
        </p:txBody>
      </p:sp>
      <p:sp>
        <p:nvSpPr>
          <p:cNvPr id="10" name="TextBox 9"/>
          <p:cNvSpPr txBox="1"/>
          <p:nvPr/>
        </p:nvSpPr>
        <p:spPr>
          <a:xfrm>
            <a:off x="8001000" y="2057400"/>
            <a:ext cx="1143000" cy="338554"/>
          </a:xfrm>
          <a:prstGeom prst="rect">
            <a:avLst/>
          </a:prstGeom>
          <a:noFill/>
        </p:spPr>
        <p:txBody>
          <a:bodyPr wrap="square" rtlCol="0">
            <a:spAutoFit/>
          </a:bodyPr>
          <a:lstStyle/>
          <a:p>
            <a:r>
              <a:rPr lang="en-US" sz="1600" dirty="0" smtClean="0"/>
              <a:t>M2 Mirror</a:t>
            </a:r>
            <a:endParaRPr lang="en-US" sz="1600" dirty="0"/>
          </a:p>
        </p:txBody>
      </p:sp>
      <p:cxnSp>
        <p:nvCxnSpPr>
          <p:cNvPr id="12" name="Straight Arrow Connector 11"/>
          <p:cNvCxnSpPr/>
          <p:nvPr/>
        </p:nvCxnSpPr>
        <p:spPr>
          <a:xfrm rot="10800000">
            <a:off x="6629400" y="2209800"/>
            <a:ext cx="12954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rot="10800000" flipV="1">
            <a:off x="5867400" y="2743200"/>
            <a:ext cx="2057400" cy="76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7" idx="1"/>
          </p:cNvCxnSpPr>
          <p:nvPr/>
        </p:nvCxnSpPr>
        <p:spPr>
          <a:xfrm rot="10800000">
            <a:off x="7086600" y="5029201"/>
            <a:ext cx="1066800" cy="41549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336061" y="2286000"/>
            <a:ext cx="2516553" cy="2585323"/>
          </a:xfrm>
          <a:prstGeom prst="rect">
            <a:avLst/>
          </a:prstGeom>
          <a:noFill/>
        </p:spPr>
        <p:txBody>
          <a:bodyPr wrap="square" rtlCol="0">
            <a:spAutoFit/>
          </a:bodyPr>
          <a:lstStyle/>
          <a:p>
            <a:r>
              <a:rPr lang="en-US" dirty="0" smtClean="0"/>
              <a:t>Key interfaces:</a:t>
            </a:r>
          </a:p>
          <a:p>
            <a:pPr marL="168275" indent="-168275">
              <a:buFont typeface="Arial" pitchFamily="34" charset="0"/>
              <a:buChar char="•"/>
            </a:pPr>
            <a:r>
              <a:rPr lang="en-US" dirty="0" smtClean="0"/>
              <a:t>Weight,</a:t>
            </a:r>
          </a:p>
          <a:p>
            <a:pPr marL="168275" indent="-168275">
              <a:buFont typeface="Arial" pitchFamily="34" charset="0"/>
              <a:buChar char="•"/>
            </a:pPr>
            <a:r>
              <a:rPr lang="en-US" dirty="0" smtClean="0"/>
              <a:t>Size,</a:t>
            </a:r>
          </a:p>
          <a:p>
            <a:pPr marL="168275" indent="-168275">
              <a:buFont typeface="Arial" pitchFamily="34" charset="0"/>
              <a:buChar char="•"/>
            </a:pPr>
            <a:r>
              <a:rPr lang="en-US" dirty="0" smtClean="0"/>
              <a:t>Heat,</a:t>
            </a:r>
          </a:p>
          <a:p>
            <a:pPr marL="168275" indent="-168275">
              <a:buFont typeface="Arial" pitchFamily="34" charset="0"/>
              <a:buChar char="•"/>
            </a:pPr>
            <a:r>
              <a:rPr lang="en-US" dirty="0" smtClean="0"/>
              <a:t>Utilities,</a:t>
            </a:r>
          </a:p>
          <a:p>
            <a:pPr marL="168275" indent="-168275">
              <a:buFont typeface="Arial" pitchFamily="34" charset="0"/>
              <a:buChar char="•"/>
            </a:pPr>
            <a:r>
              <a:rPr lang="en-US" dirty="0" smtClean="0"/>
              <a:t>Handling,</a:t>
            </a:r>
          </a:p>
          <a:p>
            <a:pPr marL="168275" indent="-168275">
              <a:buFont typeface="Arial" pitchFamily="34" charset="0"/>
              <a:buChar char="•"/>
            </a:pPr>
            <a:r>
              <a:rPr lang="en-US" dirty="0" smtClean="0"/>
              <a:t>Controls.</a:t>
            </a:r>
          </a:p>
          <a:p>
            <a:pPr marL="168275" indent="-168275">
              <a:buFont typeface="Arial" pitchFamily="34" charset="0"/>
              <a:buChar char="•"/>
            </a:pPr>
            <a:endParaRPr lang="en-US" dirty="0" smtClean="0"/>
          </a:p>
          <a:p>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Slac\my storage\Groups\KIPAC\LSST\LSSTDesign\Meetings\2011-06-10 Director'sReview\ReviewImages\Camera\ISO\CamFullIso.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968375" y="685800"/>
            <a:ext cx="7032625" cy="5410200"/>
          </a:xfrm>
          <a:prstGeom prst="rect">
            <a:avLst/>
          </a:prstGeom>
          <a:noFill/>
          <a:ln w="9525">
            <a:noFill/>
            <a:miter lim="800000"/>
            <a:headEnd/>
            <a:tailEnd/>
          </a:ln>
        </p:spPr>
      </p:pic>
      <p:sp>
        <p:nvSpPr>
          <p:cNvPr id="2" name="Title 1"/>
          <p:cNvSpPr>
            <a:spLocks noGrp="1"/>
          </p:cNvSpPr>
          <p:nvPr>
            <p:ph type="title"/>
          </p:nvPr>
        </p:nvSpPr>
        <p:spPr/>
        <p:txBody>
          <a:bodyPr/>
          <a:lstStyle/>
          <a:p>
            <a:pPr>
              <a:defRPr/>
            </a:pPr>
            <a:r>
              <a:rPr lang="en-US" dirty="0" smtClean="0">
                <a:solidFill>
                  <a:schemeClr val="tx1"/>
                </a:solidFill>
              </a:rPr>
              <a:t>Camera Layout</a:t>
            </a:r>
            <a:endParaRPr lang="en-US" dirty="0">
              <a:solidFill>
                <a:schemeClr val="tx1"/>
              </a:solidFill>
            </a:endParaRPr>
          </a:p>
        </p:txBody>
      </p:sp>
      <p:sp>
        <p:nvSpPr>
          <p:cNvPr id="16388" name="Content Placeholder 2"/>
          <p:cNvSpPr>
            <a:spLocks noGrp="1"/>
          </p:cNvSpPr>
          <p:nvPr>
            <p:ph idx="4294967295"/>
          </p:nvPr>
        </p:nvSpPr>
        <p:spPr>
          <a:xfrm>
            <a:off x="0" y="674688"/>
            <a:ext cx="4465638" cy="2151062"/>
          </a:xfrm>
        </p:spPr>
        <p:txBody>
          <a:bodyPr/>
          <a:lstStyle/>
          <a:p>
            <a:r>
              <a:rPr lang="en-US" smtClean="0">
                <a:ea typeface="ＭＳ Ｐゴシック" pitchFamily="34" charset="-128"/>
                <a:sym typeface="Wingdings" pitchFamily="2" charset="2"/>
              </a:rPr>
              <a:t>System parsed into constituent elements</a:t>
            </a:r>
          </a:p>
          <a:p>
            <a:r>
              <a:rPr lang="en-US" smtClean="0">
                <a:ea typeface="ＭＳ Ｐゴシック" pitchFamily="34" charset="-128"/>
                <a:sym typeface="Wingdings" pitchFamily="2" charset="2"/>
              </a:rPr>
              <a:t>Understand their functionality and how they fit and work together</a:t>
            </a:r>
          </a:p>
        </p:txBody>
      </p:sp>
      <p:graphicFrame>
        <p:nvGraphicFramePr>
          <p:cNvPr id="6" name="Group 159"/>
          <p:cNvGraphicFramePr>
            <a:graphicFrameLocks noGrp="1"/>
          </p:cNvGraphicFramePr>
          <p:nvPr/>
        </p:nvGraphicFramePr>
        <p:xfrm>
          <a:off x="6126163" y="4422775"/>
          <a:ext cx="2895600" cy="2194560"/>
        </p:xfrm>
        <a:graphic>
          <a:graphicData uri="http://schemas.openxmlformats.org/drawingml/2006/table">
            <a:tbl>
              <a:tblPr/>
              <a:tblGrid>
                <a:gridCol w="1905000"/>
                <a:gridCol w="990600"/>
              </a:tblGrid>
              <a:tr h="0">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Arial" charset="0"/>
                          <a:cs typeface="Times New Roman" pitchFamily="18" charset="0"/>
                        </a:rPr>
                        <a:t>Camera Parameters</a:t>
                      </a:r>
                      <a:endParaRPr kumimoji="0" lang="en-US" sz="1200" b="1" i="0" u="none" strike="noStrike" cap="none" normalizeH="0" baseline="0" dirty="0" smtClean="0">
                        <a:ln>
                          <a:noFill/>
                        </a:ln>
                        <a:solidFill>
                          <a:schemeClr val="bg1"/>
                        </a:solidFill>
                        <a:effectLst/>
                        <a:latin typeface="Arial" charset="0"/>
                      </a:endParaRPr>
                    </a:p>
                  </a:txBody>
                  <a:tcPr marL="45720" marR="45720"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99"/>
                    </a:solidFill>
                  </a:tcPr>
                </a:tc>
                <a:tc hMerge="1">
                  <a:txBody>
                    <a:bodyPr/>
                    <a:lstStyle/>
                    <a:p>
                      <a:endParaRPr lang="en-US"/>
                    </a:p>
                  </a:txBody>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sng" strike="noStrike" cap="none" normalizeH="0" baseline="0" smtClean="0">
                          <a:ln>
                            <a:noFill/>
                          </a:ln>
                          <a:solidFill>
                            <a:srgbClr val="000099"/>
                          </a:solidFill>
                          <a:effectLst/>
                          <a:latin typeface="Arial" charset="0"/>
                          <a:cs typeface="Times New Roman" pitchFamily="18" charset="0"/>
                        </a:rPr>
                        <a:t>Property</a:t>
                      </a:r>
                      <a:endParaRPr kumimoji="0" lang="en-US" sz="1200" b="1" i="0" u="sng" strike="noStrike" cap="none" normalizeH="0" baseline="0" smtClean="0">
                        <a:ln>
                          <a:noFill/>
                        </a:ln>
                        <a:solidFill>
                          <a:srgbClr val="000099"/>
                        </a:solidFill>
                        <a:effectLst/>
                        <a:latin typeface="Arial" charset="0"/>
                      </a:endParaRP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52450" algn="l"/>
                        </a:tabLst>
                      </a:pPr>
                      <a:r>
                        <a:rPr kumimoji="0" lang="en-US" sz="1200" b="1" i="0" u="sng" strike="noStrike" cap="none" normalizeH="0" baseline="0" smtClean="0">
                          <a:ln>
                            <a:noFill/>
                          </a:ln>
                          <a:solidFill>
                            <a:srgbClr val="000099"/>
                          </a:solidFill>
                          <a:effectLst/>
                          <a:latin typeface="Arial" charset="0"/>
                          <a:cs typeface="Times New Roman" pitchFamily="18" charset="0"/>
                        </a:rPr>
                        <a:t>Value</a:t>
                      </a:r>
                      <a:endParaRPr kumimoji="0" lang="en-US" sz="1200" b="1" i="0" u="sng" strike="noStrike" cap="none" normalizeH="0" baseline="0" smtClean="0">
                        <a:ln>
                          <a:noFill/>
                        </a:ln>
                        <a:solidFill>
                          <a:srgbClr val="000099"/>
                        </a:solidFill>
                        <a:effectLst/>
                        <a:latin typeface="Arial" charset="0"/>
                      </a:endParaRP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cs typeface="Times New Roman" pitchFamily="18" charset="0"/>
                        </a:rPr>
                        <a:t>Lifetime</a:t>
                      </a:r>
                      <a:endParaRPr kumimoji="0" lang="en-US" sz="1200" b="1" i="0" u="none" strike="noStrike" cap="none" normalizeH="0" baseline="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cs typeface="Times New Roman" pitchFamily="18" charset="0"/>
                        </a:rPr>
                        <a:t>15 </a:t>
                      </a:r>
                      <a:r>
                        <a:rPr kumimoji="0" lang="en-US" sz="1200" b="1" i="0" u="none" strike="noStrike" cap="none" normalizeH="0" baseline="0" dirty="0" smtClean="0">
                          <a:ln>
                            <a:noFill/>
                          </a:ln>
                          <a:solidFill>
                            <a:srgbClr val="000099"/>
                          </a:solidFill>
                          <a:effectLst/>
                          <a:latin typeface="Arial" charset="0"/>
                          <a:cs typeface="Times New Roman" pitchFamily="18" charset="0"/>
                        </a:rPr>
                        <a:t>years</a:t>
                      </a:r>
                      <a:endParaRPr kumimoji="0" lang="en-US" sz="1200" b="1" i="0" u="none" strike="noStrike" cap="none" normalizeH="0" baseline="0" dirty="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cs typeface="Times New Roman" pitchFamily="18" charset="0"/>
                        </a:rPr>
                        <a:t>Incident half-angle in air</a:t>
                      </a:r>
                      <a:endParaRPr kumimoji="0" lang="en-US" sz="1200" b="1" i="0" u="none" strike="noStrike" cap="none" normalizeH="0" baseline="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cs typeface="Times New Roman" pitchFamily="18" charset="0"/>
                        </a:rPr>
                        <a:t>14.2</a:t>
                      </a:r>
                      <a:r>
                        <a:rPr kumimoji="0" lang="en-US" sz="1200" b="1" i="0" u="none" strike="noStrike" cap="none" normalizeH="0" baseline="40000" smtClean="0">
                          <a:ln>
                            <a:noFill/>
                          </a:ln>
                          <a:solidFill>
                            <a:srgbClr val="000099"/>
                          </a:solidFill>
                          <a:effectLst/>
                          <a:latin typeface="Arial" charset="0"/>
                          <a:cs typeface="Times New Roman" pitchFamily="18" charset="0"/>
                        </a:rPr>
                        <a:t>o</a:t>
                      </a:r>
                      <a:r>
                        <a:rPr kumimoji="0" lang="en-US" sz="1200" b="1" i="0" u="none" strike="noStrike" cap="none" normalizeH="0" baseline="0" smtClean="0">
                          <a:ln>
                            <a:noFill/>
                          </a:ln>
                          <a:solidFill>
                            <a:srgbClr val="000099"/>
                          </a:solidFill>
                          <a:effectLst/>
                          <a:latin typeface="Arial" charset="0"/>
                          <a:cs typeface="Times New Roman" pitchFamily="18" charset="0"/>
                        </a:rPr>
                        <a:t>-23.6</a:t>
                      </a:r>
                      <a:r>
                        <a:rPr kumimoji="0" lang="en-US" sz="1200" b="1" i="0" u="none" strike="noStrike" cap="none" normalizeH="0" baseline="40000" smtClean="0">
                          <a:ln>
                            <a:noFill/>
                          </a:ln>
                          <a:solidFill>
                            <a:srgbClr val="000099"/>
                          </a:solidFill>
                          <a:effectLst/>
                          <a:latin typeface="Arial" charset="0"/>
                          <a:cs typeface="Times New Roman" pitchFamily="18" charset="0"/>
                        </a:rPr>
                        <a:t>o</a:t>
                      </a:r>
                      <a:endParaRPr kumimoji="0" lang="en-US" sz="1200" b="1" i="0" u="none" strike="noStrike" cap="none" normalizeH="0" baseline="4000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cs typeface="Times New Roman" pitchFamily="18" charset="0"/>
                        </a:rPr>
                        <a:t>Focal plane diameter</a:t>
                      </a:r>
                      <a:endParaRPr kumimoji="0" lang="en-US" sz="1200" b="1" i="0" u="none" strike="noStrike" cap="none" normalizeH="0" baseline="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cs typeface="Times New Roman" pitchFamily="18" charset="0"/>
                        </a:rPr>
                        <a:t>634 mm</a:t>
                      </a:r>
                      <a:endParaRPr kumimoji="0" lang="en-US" sz="1200" b="1" i="0" u="none" strike="noStrike" cap="none" normalizeH="0" baseline="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cs typeface="Times New Roman" pitchFamily="18" charset="0"/>
                        </a:rPr>
                        <a:t>Maximum mass</a:t>
                      </a:r>
                      <a:endParaRPr kumimoji="0" lang="en-US" sz="1200" b="1" i="0" u="none" strike="noStrike" cap="none" normalizeH="0" baseline="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cs typeface="Times New Roman" pitchFamily="18" charset="0"/>
                        </a:rPr>
                        <a:t>3000 kg</a:t>
                      </a:r>
                      <a:endParaRPr kumimoji="0" lang="en-US" sz="1200" b="1" i="0" u="none" strike="noStrike" cap="none" normalizeH="0" baseline="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cs typeface="Times New Roman" pitchFamily="18" charset="0"/>
                        </a:rPr>
                        <a:t>Maximum diameter</a:t>
                      </a:r>
                      <a:endParaRPr kumimoji="0" lang="en-US" sz="1200" b="1" i="0" u="none" strike="noStrike" cap="none" normalizeH="0" baseline="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cs typeface="Times New Roman" pitchFamily="18" charset="0"/>
                        </a:rPr>
                        <a:t>1650 mm</a:t>
                      </a:r>
                      <a:endParaRPr kumimoji="0" lang="en-US" sz="1200" b="1" i="0" u="none" strike="noStrike" cap="none" normalizeH="0" baseline="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cs typeface="Times New Roman" pitchFamily="18" charset="0"/>
                        </a:rPr>
                        <a:t>Total length</a:t>
                      </a:r>
                      <a:endParaRPr kumimoji="0" lang="en-US" sz="1200" b="1" i="0" u="none" strike="noStrike" cap="none" normalizeH="0" baseline="0" dirty="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cs typeface="Times New Roman" pitchFamily="18" charset="0"/>
                        </a:rPr>
                        <a:t>3732 mm</a:t>
                      </a:r>
                      <a:endParaRPr kumimoji="0" lang="en-US" sz="1200" b="1" i="0" u="none" strike="noStrike" cap="none" normalizeH="0" baseline="0" dirty="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6419" name="TextBox 4"/>
          <p:cNvSpPr txBox="1">
            <a:spLocks noChangeArrowheads="1"/>
          </p:cNvSpPr>
          <p:nvPr/>
        </p:nvSpPr>
        <p:spPr bwMode="auto">
          <a:xfrm>
            <a:off x="4724400" y="5454650"/>
            <a:ext cx="609600" cy="184150"/>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Filter</a:t>
            </a:r>
          </a:p>
        </p:txBody>
      </p:sp>
      <p:cxnSp>
        <p:nvCxnSpPr>
          <p:cNvPr id="8" name="Straight Arrow Connector 7"/>
          <p:cNvCxnSpPr>
            <a:stCxn id="16419" idx="1"/>
          </p:cNvCxnSpPr>
          <p:nvPr/>
        </p:nvCxnSpPr>
        <p:spPr>
          <a:xfrm rot="10800000">
            <a:off x="3581400" y="4267200"/>
            <a:ext cx="1143000" cy="127952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16421" name="TextBox 7"/>
          <p:cNvSpPr txBox="1">
            <a:spLocks noChangeArrowheads="1"/>
          </p:cNvSpPr>
          <p:nvPr/>
        </p:nvSpPr>
        <p:spPr bwMode="auto">
          <a:xfrm>
            <a:off x="3276600" y="5988050"/>
            <a:ext cx="762000" cy="184150"/>
          </a:xfrm>
          <a:prstGeom prst="rect">
            <a:avLst/>
          </a:prstGeom>
          <a:solidFill>
            <a:srgbClr val="FFFFFF"/>
          </a:solidFill>
          <a:ln w="9525">
            <a:noFill/>
            <a:miter lim="800000"/>
            <a:headEnd/>
            <a:tailEnd/>
          </a:ln>
        </p:spPr>
        <p:txBody>
          <a:bodyPr lIns="45720" tIns="0" rIns="45720" bIns="0">
            <a:spAutoFit/>
          </a:bodyPr>
          <a:lstStyle/>
          <a:p>
            <a:r>
              <a:rPr lang="en-US" sz="1200" b="1">
                <a:solidFill>
                  <a:srgbClr val="0000CC"/>
                </a:solidFill>
              </a:rPr>
              <a:t>L1 Lens</a:t>
            </a:r>
          </a:p>
        </p:txBody>
      </p:sp>
      <p:sp>
        <p:nvSpPr>
          <p:cNvPr id="16422" name="TextBox 8"/>
          <p:cNvSpPr txBox="1">
            <a:spLocks noChangeArrowheads="1"/>
          </p:cNvSpPr>
          <p:nvPr/>
        </p:nvSpPr>
        <p:spPr bwMode="auto">
          <a:xfrm>
            <a:off x="7391400" y="2895600"/>
            <a:ext cx="1676400" cy="554038"/>
          </a:xfrm>
          <a:prstGeom prst="rect">
            <a:avLst/>
          </a:prstGeom>
          <a:solidFill>
            <a:srgbClr val="FFFFFF"/>
          </a:solidFill>
          <a:ln w="9525">
            <a:noFill/>
            <a:miter lim="800000"/>
            <a:headEnd/>
            <a:tailEnd/>
          </a:ln>
        </p:spPr>
        <p:txBody>
          <a:bodyPr lIns="45720" tIns="0" rIns="45720" bIns="0">
            <a:spAutoFit/>
          </a:bodyPr>
          <a:lstStyle/>
          <a:p>
            <a:r>
              <a:rPr lang="en-US" sz="1200" b="1">
                <a:solidFill>
                  <a:srgbClr val="0000CC"/>
                </a:solidFill>
              </a:rPr>
              <a:t>Utility Trunk—houses support electronics and utilities</a:t>
            </a:r>
          </a:p>
        </p:txBody>
      </p:sp>
      <p:sp>
        <p:nvSpPr>
          <p:cNvPr id="16423" name="TextBox 9"/>
          <p:cNvSpPr txBox="1">
            <a:spLocks noChangeArrowheads="1"/>
          </p:cNvSpPr>
          <p:nvPr/>
        </p:nvSpPr>
        <p:spPr bwMode="auto">
          <a:xfrm>
            <a:off x="6324600" y="3670300"/>
            <a:ext cx="2057400" cy="369888"/>
          </a:xfrm>
          <a:prstGeom prst="rect">
            <a:avLst/>
          </a:prstGeom>
          <a:solidFill>
            <a:srgbClr val="FFFFFF"/>
          </a:solidFill>
          <a:ln w="9525">
            <a:noFill/>
            <a:miter lim="800000"/>
            <a:headEnd/>
            <a:tailEnd/>
          </a:ln>
        </p:spPr>
        <p:txBody>
          <a:bodyPr lIns="45720" tIns="0" rIns="45720" bIns="0">
            <a:spAutoFit/>
          </a:bodyPr>
          <a:lstStyle/>
          <a:p>
            <a:r>
              <a:rPr lang="en-US" sz="1200" b="1">
                <a:solidFill>
                  <a:srgbClr val="0000CC"/>
                </a:solidFill>
              </a:rPr>
              <a:t>Cryostat—contains focal plane &amp; its electronics</a:t>
            </a:r>
          </a:p>
        </p:txBody>
      </p:sp>
      <p:sp>
        <p:nvSpPr>
          <p:cNvPr id="16424" name="TextBox 10"/>
          <p:cNvSpPr txBox="1">
            <a:spLocks noChangeArrowheads="1"/>
          </p:cNvSpPr>
          <p:nvPr/>
        </p:nvSpPr>
        <p:spPr bwMode="auto">
          <a:xfrm>
            <a:off x="762000" y="2330450"/>
            <a:ext cx="1187450" cy="184150"/>
          </a:xfrm>
          <a:prstGeom prst="rect">
            <a:avLst/>
          </a:prstGeom>
          <a:solidFill>
            <a:srgbClr val="FFFFFF"/>
          </a:solidFill>
          <a:ln w="9525">
            <a:noFill/>
            <a:miter lim="800000"/>
            <a:headEnd/>
            <a:tailEnd/>
          </a:ln>
        </p:spPr>
        <p:txBody>
          <a:bodyPr lIns="45720" tIns="0" rIns="45720" bIns="0">
            <a:spAutoFit/>
          </a:bodyPr>
          <a:lstStyle/>
          <a:p>
            <a:pPr algn="r"/>
            <a:r>
              <a:rPr lang="en-US" sz="1200" b="1">
                <a:solidFill>
                  <a:srgbClr val="0000CC"/>
                </a:solidFill>
              </a:rPr>
              <a:t>Focal plane</a:t>
            </a:r>
          </a:p>
        </p:txBody>
      </p:sp>
      <p:cxnSp>
        <p:nvCxnSpPr>
          <p:cNvPr id="15" name="Straight Arrow Connector 14"/>
          <p:cNvCxnSpPr>
            <a:stCxn id="16423" idx="1"/>
          </p:cNvCxnSpPr>
          <p:nvPr/>
        </p:nvCxnSpPr>
        <p:spPr>
          <a:xfrm rot="10800000">
            <a:off x="4800600" y="3441700"/>
            <a:ext cx="1524000" cy="414338"/>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6422" idx="1"/>
          </p:cNvCxnSpPr>
          <p:nvPr/>
        </p:nvCxnSpPr>
        <p:spPr>
          <a:xfrm rot="10800000">
            <a:off x="6781800" y="2971800"/>
            <a:ext cx="609600" cy="20002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6421" idx="1"/>
          </p:cNvCxnSpPr>
          <p:nvPr/>
        </p:nvCxnSpPr>
        <p:spPr>
          <a:xfrm rot="10800000">
            <a:off x="2708275" y="4945063"/>
            <a:ext cx="568325" cy="1135062"/>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6424" idx="3"/>
          </p:cNvCxnSpPr>
          <p:nvPr/>
        </p:nvCxnSpPr>
        <p:spPr>
          <a:xfrm>
            <a:off x="1949450" y="2422525"/>
            <a:ext cx="1708150" cy="123507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16429" name="TextBox 7"/>
          <p:cNvSpPr txBox="1">
            <a:spLocks noChangeArrowheads="1"/>
          </p:cNvSpPr>
          <p:nvPr/>
        </p:nvSpPr>
        <p:spPr bwMode="auto">
          <a:xfrm>
            <a:off x="4191000" y="5835650"/>
            <a:ext cx="762000" cy="184150"/>
          </a:xfrm>
          <a:prstGeom prst="rect">
            <a:avLst/>
          </a:prstGeom>
          <a:solidFill>
            <a:srgbClr val="FFFFFF"/>
          </a:solidFill>
          <a:ln w="9525">
            <a:noFill/>
            <a:miter lim="800000"/>
            <a:headEnd/>
            <a:tailEnd/>
          </a:ln>
        </p:spPr>
        <p:txBody>
          <a:bodyPr lIns="45720" tIns="0" rIns="45720" bIns="0">
            <a:spAutoFit/>
          </a:bodyPr>
          <a:lstStyle/>
          <a:p>
            <a:r>
              <a:rPr lang="en-US" sz="1200" b="1">
                <a:solidFill>
                  <a:srgbClr val="0000CC"/>
                </a:solidFill>
              </a:rPr>
              <a:t>L2 Lens</a:t>
            </a:r>
          </a:p>
        </p:txBody>
      </p:sp>
      <p:cxnSp>
        <p:nvCxnSpPr>
          <p:cNvPr id="33" name="Straight Arrow Connector 32"/>
          <p:cNvCxnSpPr>
            <a:stCxn id="16429" idx="1"/>
          </p:cNvCxnSpPr>
          <p:nvPr/>
        </p:nvCxnSpPr>
        <p:spPr>
          <a:xfrm rot="10800000">
            <a:off x="3505200" y="4648200"/>
            <a:ext cx="685800" cy="127952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16431" name="TextBox 4"/>
          <p:cNvSpPr txBox="1">
            <a:spLocks noChangeArrowheads="1"/>
          </p:cNvSpPr>
          <p:nvPr/>
        </p:nvSpPr>
        <p:spPr bwMode="auto">
          <a:xfrm>
            <a:off x="5105400" y="5181600"/>
            <a:ext cx="762000" cy="184150"/>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L3 Lens</a:t>
            </a:r>
          </a:p>
        </p:txBody>
      </p:sp>
      <p:cxnSp>
        <p:nvCxnSpPr>
          <p:cNvPr id="42" name="Straight Arrow Connector 41"/>
          <p:cNvCxnSpPr>
            <a:stCxn id="16431" idx="1"/>
          </p:cNvCxnSpPr>
          <p:nvPr/>
        </p:nvCxnSpPr>
        <p:spPr>
          <a:xfrm rot="10800000">
            <a:off x="3962400" y="3962400"/>
            <a:ext cx="1143000" cy="131127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16433" name="Text Box 20"/>
          <p:cNvSpPr txBox="1">
            <a:spLocks noChangeArrowheads="1"/>
          </p:cNvSpPr>
          <p:nvPr/>
        </p:nvSpPr>
        <p:spPr bwMode="auto">
          <a:xfrm>
            <a:off x="1108075" y="6383338"/>
            <a:ext cx="2097088" cy="307975"/>
          </a:xfrm>
          <a:prstGeom prst="rect">
            <a:avLst/>
          </a:prstGeom>
          <a:noFill/>
          <a:ln w="9525">
            <a:noFill/>
            <a:miter lim="800000"/>
            <a:headEnd/>
            <a:tailEnd/>
          </a:ln>
        </p:spPr>
        <p:txBody>
          <a:bodyPr>
            <a:spAutoFit/>
          </a:bodyPr>
          <a:lstStyle/>
          <a:p>
            <a:pPr algn="ctr"/>
            <a:r>
              <a:rPr lang="en-US" sz="1400" b="1" u="sng">
                <a:solidFill>
                  <a:srgbClr val="000099"/>
                </a:solidFill>
              </a:rPr>
              <a:t>Camera ¾ Section</a:t>
            </a:r>
          </a:p>
        </p:txBody>
      </p:sp>
      <p:pic>
        <p:nvPicPr>
          <p:cNvPr id="16434" name="Content Placeholder 9" descr="CamAssy2010-08-06ARen.JPG"/>
          <p:cNvPicPr>
            <a:picLocks noChangeAspect="1"/>
          </p:cNvPicPr>
          <p:nvPr/>
        </p:nvPicPr>
        <p:blipFill>
          <a:blip r:embed="rId4" cstate="print">
            <a:clrChange>
              <a:clrFrom>
                <a:srgbClr val="FFFFFF"/>
              </a:clrFrom>
              <a:clrTo>
                <a:srgbClr val="FFFFFF">
                  <a:alpha val="0"/>
                </a:srgbClr>
              </a:clrTo>
            </a:clrChange>
          </a:blip>
          <a:srcRect/>
          <a:stretch>
            <a:fillRect/>
          </a:stretch>
        </p:blipFill>
        <p:spPr bwMode="auto">
          <a:xfrm>
            <a:off x="130175" y="3155950"/>
            <a:ext cx="762000" cy="3013075"/>
          </a:xfrm>
          <a:prstGeom prst="rect">
            <a:avLst/>
          </a:prstGeom>
          <a:noFill/>
          <a:ln w="9525">
            <a:noFill/>
            <a:miter lim="800000"/>
            <a:headEnd/>
            <a:tailEnd/>
          </a:ln>
        </p:spPr>
      </p:pic>
      <p:cxnSp>
        <p:nvCxnSpPr>
          <p:cNvPr id="16435" name="Straight Arrow Connector 18"/>
          <p:cNvCxnSpPr>
            <a:cxnSpLocks noChangeShapeType="1"/>
          </p:cNvCxnSpPr>
          <p:nvPr/>
        </p:nvCxnSpPr>
        <p:spPr bwMode="auto">
          <a:xfrm rot="16200000" flipH="1">
            <a:off x="-387349" y="4519612"/>
            <a:ext cx="2933700" cy="34925"/>
          </a:xfrm>
          <a:prstGeom prst="straightConnector1">
            <a:avLst/>
          </a:prstGeom>
          <a:noFill/>
          <a:ln w="9525" algn="ctr">
            <a:solidFill>
              <a:srgbClr val="0033CC"/>
            </a:solidFill>
            <a:round/>
            <a:headEnd type="arrow" w="med" len="med"/>
            <a:tailEnd type="arrow" w="med" len="med"/>
          </a:ln>
        </p:spPr>
      </p:cxnSp>
      <p:cxnSp>
        <p:nvCxnSpPr>
          <p:cNvPr id="16436" name="Straight Arrow Connector 18"/>
          <p:cNvCxnSpPr>
            <a:cxnSpLocks noChangeShapeType="1"/>
          </p:cNvCxnSpPr>
          <p:nvPr/>
        </p:nvCxnSpPr>
        <p:spPr bwMode="auto">
          <a:xfrm rot="10800000">
            <a:off x="76200" y="6003925"/>
            <a:ext cx="2438400" cy="1588"/>
          </a:xfrm>
          <a:prstGeom prst="straightConnector1">
            <a:avLst/>
          </a:prstGeom>
          <a:noFill/>
          <a:ln w="9525" algn="ctr">
            <a:solidFill>
              <a:srgbClr val="0033CC"/>
            </a:solidFill>
            <a:round/>
            <a:headEnd/>
            <a:tailEnd/>
          </a:ln>
        </p:spPr>
      </p:cxnSp>
      <p:cxnSp>
        <p:nvCxnSpPr>
          <p:cNvPr id="16437" name="Straight Arrow Connector 18"/>
          <p:cNvCxnSpPr>
            <a:cxnSpLocks noChangeShapeType="1"/>
          </p:cNvCxnSpPr>
          <p:nvPr/>
        </p:nvCxnSpPr>
        <p:spPr bwMode="auto">
          <a:xfrm rot="10800000" flipV="1">
            <a:off x="76200" y="3074988"/>
            <a:ext cx="1524000" cy="0"/>
          </a:xfrm>
          <a:prstGeom prst="straightConnector1">
            <a:avLst/>
          </a:prstGeom>
          <a:noFill/>
          <a:ln w="9525" algn="ctr">
            <a:solidFill>
              <a:srgbClr val="0033CC"/>
            </a:solidFill>
            <a:round/>
            <a:headEnd/>
            <a:tailEnd/>
          </a:ln>
        </p:spPr>
      </p:cxnSp>
      <p:sp>
        <p:nvSpPr>
          <p:cNvPr id="16438" name="TextBox 7"/>
          <p:cNvSpPr txBox="1">
            <a:spLocks noChangeArrowheads="1"/>
          </p:cNvSpPr>
          <p:nvPr/>
        </p:nvSpPr>
        <p:spPr bwMode="auto">
          <a:xfrm>
            <a:off x="784225" y="5318125"/>
            <a:ext cx="609600" cy="369888"/>
          </a:xfrm>
          <a:prstGeom prst="rect">
            <a:avLst/>
          </a:prstGeom>
          <a:solidFill>
            <a:srgbClr val="FFFFFF"/>
          </a:solidFill>
          <a:ln w="9525">
            <a:noFill/>
            <a:miter lim="800000"/>
            <a:headEnd/>
            <a:tailEnd/>
          </a:ln>
        </p:spPr>
        <p:txBody>
          <a:bodyPr lIns="45720" tIns="0" rIns="45720" bIns="0">
            <a:spAutoFit/>
          </a:bodyPr>
          <a:lstStyle/>
          <a:p>
            <a:pPr algn="ctr"/>
            <a:r>
              <a:rPr lang="en-US" sz="1200" b="1">
                <a:solidFill>
                  <a:srgbClr val="0000CC"/>
                </a:solidFill>
              </a:rPr>
              <a:t>1.65 m</a:t>
            </a:r>
          </a:p>
          <a:p>
            <a:pPr algn="ctr"/>
            <a:r>
              <a:rPr lang="en-US" sz="1200" b="1">
                <a:solidFill>
                  <a:srgbClr val="0000CC"/>
                </a:solidFill>
              </a:rPr>
              <a:t>(5’-5”)</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64" descr="\\Slac\my storage\Groups\KIPAC\LSST\LSSTDesign\Meetings\2011-06-10 Director'sReview\ReviewImages\Camera\ISO\CamIsoSect15.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962025" y="755650"/>
            <a:ext cx="6883400" cy="5203825"/>
          </a:xfrm>
          <a:prstGeom prst="rect">
            <a:avLst/>
          </a:prstGeom>
          <a:noFill/>
          <a:ln w="9525">
            <a:noFill/>
            <a:miter lim="800000"/>
            <a:headEnd/>
            <a:tailEnd/>
          </a:ln>
        </p:spPr>
      </p:pic>
      <p:sp>
        <p:nvSpPr>
          <p:cNvPr id="2" name="Title 1"/>
          <p:cNvSpPr>
            <a:spLocks noGrp="1"/>
          </p:cNvSpPr>
          <p:nvPr>
            <p:ph type="title"/>
          </p:nvPr>
        </p:nvSpPr>
        <p:spPr/>
        <p:txBody>
          <a:bodyPr/>
          <a:lstStyle/>
          <a:p>
            <a:pPr>
              <a:defRPr/>
            </a:pPr>
            <a:r>
              <a:rPr lang="en-US" dirty="0" smtClean="0">
                <a:solidFill>
                  <a:schemeClr val="tx1"/>
                </a:solidFill>
              </a:rPr>
              <a:t>Layout of Camera Optics</a:t>
            </a:r>
            <a:endParaRPr lang="en-US" dirty="0">
              <a:solidFill>
                <a:schemeClr val="tx1"/>
              </a:solidFill>
            </a:endParaRPr>
          </a:p>
        </p:txBody>
      </p:sp>
      <p:graphicFrame>
        <p:nvGraphicFramePr>
          <p:cNvPr id="12" name="Group 159"/>
          <p:cNvGraphicFramePr>
            <a:graphicFrameLocks noGrp="1"/>
          </p:cNvGraphicFramePr>
          <p:nvPr/>
        </p:nvGraphicFramePr>
        <p:xfrm>
          <a:off x="5981700" y="3870325"/>
          <a:ext cx="3048000" cy="2743200"/>
        </p:xfrm>
        <a:graphic>
          <a:graphicData uri="http://schemas.openxmlformats.org/drawingml/2006/table">
            <a:tbl>
              <a:tblPr/>
              <a:tblGrid>
                <a:gridCol w="1981200"/>
                <a:gridCol w="1066800"/>
              </a:tblGrid>
              <a:tr h="228600">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Arial" charset="0"/>
                          <a:cs typeface="Times New Roman" pitchFamily="18" charset="0"/>
                        </a:rPr>
                        <a:t>Camera Optical Parameters</a:t>
                      </a:r>
                      <a:endParaRPr kumimoji="0" lang="en-US" sz="1200" b="1" i="0" u="none" strike="noStrike" cap="none" normalizeH="0" baseline="0" dirty="0" smtClean="0">
                        <a:ln>
                          <a:noFill/>
                        </a:ln>
                        <a:solidFill>
                          <a:schemeClr val="bg1"/>
                        </a:solidFill>
                        <a:effectLst/>
                        <a:latin typeface="Arial" charset="0"/>
                      </a:endParaRPr>
                    </a:p>
                  </a:txBody>
                  <a:tcPr marL="45720" marR="45720"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99"/>
                    </a:solidFill>
                  </a:tcPr>
                </a:tc>
                <a:tc hMerge="1">
                  <a:txBody>
                    <a:bodyPr/>
                    <a:lstStyle/>
                    <a:p>
                      <a:endParaRPr lang="en-US"/>
                    </a:p>
                  </a:txBody>
                  <a:tcPr/>
                </a:tc>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sng" strike="noStrike" cap="none" normalizeH="0" baseline="0" dirty="0" smtClean="0">
                          <a:ln>
                            <a:noFill/>
                          </a:ln>
                          <a:solidFill>
                            <a:srgbClr val="000099"/>
                          </a:solidFill>
                          <a:effectLst/>
                          <a:latin typeface="Arial" charset="0"/>
                          <a:cs typeface="Times New Roman" pitchFamily="18" charset="0"/>
                        </a:rPr>
                        <a:t>Property</a:t>
                      </a:r>
                      <a:endParaRPr kumimoji="0" lang="en-US" sz="1200" b="1" i="0" u="sng" strike="noStrike" cap="none" normalizeH="0" baseline="0" dirty="0" smtClean="0">
                        <a:ln>
                          <a:noFill/>
                        </a:ln>
                        <a:solidFill>
                          <a:srgbClr val="000099"/>
                        </a:solidFill>
                        <a:effectLst/>
                        <a:latin typeface="Arial" charset="0"/>
                      </a:endParaRP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52450" algn="l"/>
                        </a:tabLst>
                      </a:pPr>
                      <a:r>
                        <a:rPr kumimoji="0" lang="en-US" sz="1200" b="1" i="0" u="sng" strike="noStrike" cap="none" normalizeH="0" baseline="0" smtClean="0">
                          <a:ln>
                            <a:noFill/>
                          </a:ln>
                          <a:solidFill>
                            <a:srgbClr val="000099"/>
                          </a:solidFill>
                          <a:effectLst/>
                          <a:latin typeface="Arial" charset="0"/>
                          <a:cs typeface="Times New Roman" pitchFamily="18" charset="0"/>
                        </a:rPr>
                        <a:t>Value</a:t>
                      </a:r>
                      <a:endParaRPr kumimoji="0" lang="en-US" sz="1200" b="1" i="0" u="sng" strike="noStrike" cap="none" normalizeH="0" baseline="0" smtClean="0">
                        <a:ln>
                          <a:noFill/>
                        </a:ln>
                        <a:solidFill>
                          <a:srgbClr val="000099"/>
                        </a:solidFill>
                        <a:effectLst/>
                        <a:latin typeface="Arial" charset="0"/>
                      </a:endParaRPr>
                    </a:p>
                  </a:txBody>
                  <a:tcPr marL="45720" marR="4572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rPr>
                        <a:t>L1 clear aperture diam</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kern="1200" cap="none" normalizeH="0" baseline="0" smtClean="0">
                          <a:ln>
                            <a:noFill/>
                          </a:ln>
                          <a:solidFill>
                            <a:srgbClr val="000099"/>
                          </a:solidFill>
                          <a:effectLst/>
                          <a:latin typeface="Arial" charset="0"/>
                          <a:ea typeface="+mn-ea"/>
                          <a:cs typeface="+mn-cs"/>
                        </a:rPr>
                        <a:t>1550 mm</a:t>
                      </a:r>
                      <a:endParaRPr kumimoji="0" lang="en-US" sz="1200" b="1" i="0" u="none" strike="noStrike" kern="1200" cap="none" normalizeH="0" baseline="0" dirty="0" smtClean="0">
                        <a:ln>
                          <a:noFill/>
                        </a:ln>
                        <a:solidFill>
                          <a:srgbClr val="000099"/>
                        </a:solidFill>
                        <a:effectLst/>
                        <a:latin typeface="Arial" charset="0"/>
                        <a:ea typeface="+mn-ea"/>
                        <a:cs typeface="+mn-cs"/>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rPr>
                        <a:t>L1-S1 spherical radius</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kern="1200" cap="none" normalizeH="0" baseline="0" smtClean="0">
                          <a:ln>
                            <a:noFill/>
                          </a:ln>
                          <a:solidFill>
                            <a:srgbClr val="000099"/>
                          </a:solidFill>
                          <a:effectLst/>
                          <a:latin typeface="Arial" charset="0"/>
                          <a:ea typeface="+mn-ea"/>
                          <a:cs typeface="+mn-cs"/>
                        </a:rPr>
                        <a:t>2824 mm</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L1 center thickness</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kern="1200" cap="none" normalizeH="0" baseline="0" smtClean="0">
                          <a:ln>
                            <a:noFill/>
                          </a:ln>
                          <a:solidFill>
                            <a:srgbClr val="000099"/>
                          </a:solidFill>
                          <a:effectLst/>
                          <a:latin typeface="Arial" charset="0"/>
                          <a:ea typeface="+mn-ea"/>
                          <a:cs typeface="+mn-cs"/>
                        </a:rPr>
                        <a:t>82.23 mm</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L2 clear aperture </a:t>
                      </a:r>
                      <a:r>
                        <a:rPr kumimoji="0" lang="en-US" sz="1200" b="1" i="0" u="none" strike="noStrike" cap="none" normalizeH="0" baseline="0" dirty="0" err="1" smtClean="0">
                          <a:ln>
                            <a:noFill/>
                          </a:ln>
                          <a:solidFill>
                            <a:srgbClr val="000099"/>
                          </a:solidFill>
                          <a:effectLst/>
                          <a:latin typeface="Arial" charset="0"/>
                        </a:rPr>
                        <a:t>diam</a:t>
                      </a:r>
                      <a:endParaRPr kumimoji="0" lang="en-US" sz="1200" b="1" i="0" u="none" strike="noStrike" cap="none" normalizeH="0" baseline="0" dirty="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kern="1200" cap="none" normalizeH="0" baseline="0" smtClean="0">
                          <a:ln>
                            <a:noFill/>
                          </a:ln>
                          <a:solidFill>
                            <a:srgbClr val="000099"/>
                          </a:solidFill>
                          <a:effectLst/>
                          <a:latin typeface="Arial" charset="0"/>
                          <a:ea typeface="+mn-ea"/>
                          <a:cs typeface="+mn-cs"/>
                        </a:rPr>
                        <a:t>1102 mm</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rPr>
                        <a:t>Filter clear aperture diam</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kern="1200" cap="none" normalizeH="0" baseline="0" smtClean="0">
                          <a:ln>
                            <a:noFill/>
                          </a:ln>
                          <a:solidFill>
                            <a:srgbClr val="000099"/>
                          </a:solidFill>
                          <a:effectLst/>
                          <a:latin typeface="Arial" charset="0"/>
                          <a:ea typeface="+mn-ea"/>
                          <a:cs typeface="+mn-cs"/>
                        </a:rPr>
                        <a:t>750 mm</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rPr>
                        <a:t>Filter thickness range</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kern="1200" cap="none" normalizeH="0" baseline="0" smtClean="0">
                          <a:ln>
                            <a:noFill/>
                          </a:ln>
                          <a:solidFill>
                            <a:srgbClr val="000099"/>
                          </a:solidFill>
                          <a:effectLst/>
                          <a:latin typeface="Arial" charset="0"/>
                          <a:ea typeface="+mn-ea"/>
                          <a:cs typeface="+mn-cs"/>
                        </a:rPr>
                        <a:t>14.2-26.2 mm</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rPr>
                        <a:t>L3 clear aperture diam</a:t>
                      </a:r>
                      <a:endParaRPr kumimoji="0" lang="en-US" sz="1200" b="1" i="0" u="none" strike="noStrike" cap="none" normalizeH="0" baseline="0" dirty="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kern="1200" cap="none" normalizeH="0" baseline="0" smtClean="0">
                          <a:ln>
                            <a:noFill/>
                          </a:ln>
                          <a:solidFill>
                            <a:srgbClr val="000099"/>
                          </a:solidFill>
                          <a:effectLst/>
                          <a:latin typeface="Arial" charset="0"/>
                          <a:ea typeface="+mn-ea"/>
                          <a:cs typeface="+mn-cs"/>
                        </a:rPr>
                        <a:t>722 mm</a:t>
                      </a:r>
                      <a:endParaRPr kumimoji="0" lang="en-US" sz="1200" b="1" i="0" u="none" strike="noStrike" kern="1200" cap="none" normalizeH="0" baseline="0" dirty="0" smtClean="0">
                        <a:ln>
                          <a:noFill/>
                        </a:ln>
                        <a:solidFill>
                          <a:srgbClr val="000099"/>
                        </a:solidFill>
                        <a:effectLst/>
                        <a:latin typeface="Arial" charset="0"/>
                        <a:ea typeface="+mn-ea"/>
                        <a:cs typeface="+mn-cs"/>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L3 center thickness</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kern="1200" cap="none" normalizeH="0" baseline="0" dirty="0" smtClean="0">
                          <a:ln>
                            <a:noFill/>
                          </a:ln>
                          <a:solidFill>
                            <a:srgbClr val="000099"/>
                          </a:solidFill>
                          <a:effectLst/>
                          <a:latin typeface="Arial" charset="0"/>
                          <a:ea typeface="+mn-ea"/>
                          <a:cs typeface="+mn-cs"/>
                        </a:rPr>
                        <a:t>60 mm</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7448" name="TextBox 4"/>
          <p:cNvSpPr txBox="1">
            <a:spLocks noChangeArrowheads="1"/>
          </p:cNvSpPr>
          <p:nvPr/>
        </p:nvSpPr>
        <p:spPr bwMode="auto">
          <a:xfrm>
            <a:off x="4579938" y="5454650"/>
            <a:ext cx="609600" cy="184150"/>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Filter</a:t>
            </a:r>
          </a:p>
        </p:txBody>
      </p:sp>
      <p:cxnSp>
        <p:nvCxnSpPr>
          <p:cNvPr id="22" name="Straight Arrow Connector 21"/>
          <p:cNvCxnSpPr>
            <a:stCxn id="17448" idx="1"/>
          </p:cNvCxnSpPr>
          <p:nvPr/>
        </p:nvCxnSpPr>
        <p:spPr>
          <a:xfrm rot="10800000">
            <a:off x="3436938" y="4038600"/>
            <a:ext cx="1143000" cy="150812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17450" name="TextBox 7"/>
          <p:cNvSpPr txBox="1">
            <a:spLocks noChangeArrowheads="1"/>
          </p:cNvSpPr>
          <p:nvPr/>
        </p:nvSpPr>
        <p:spPr bwMode="auto">
          <a:xfrm>
            <a:off x="3200400" y="6019800"/>
            <a:ext cx="762000" cy="184150"/>
          </a:xfrm>
          <a:prstGeom prst="rect">
            <a:avLst/>
          </a:prstGeom>
          <a:solidFill>
            <a:srgbClr val="FFFFFF"/>
          </a:solidFill>
          <a:ln w="9525">
            <a:noFill/>
            <a:miter lim="800000"/>
            <a:headEnd/>
            <a:tailEnd/>
          </a:ln>
        </p:spPr>
        <p:txBody>
          <a:bodyPr lIns="45720" tIns="0" rIns="45720" bIns="0">
            <a:spAutoFit/>
          </a:bodyPr>
          <a:lstStyle/>
          <a:p>
            <a:r>
              <a:rPr lang="en-US" sz="1200" b="1">
                <a:solidFill>
                  <a:srgbClr val="0000CC"/>
                </a:solidFill>
              </a:rPr>
              <a:t>L1 Lens</a:t>
            </a:r>
          </a:p>
        </p:txBody>
      </p:sp>
      <p:sp>
        <p:nvSpPr>
          <p:cNvPr id="17451" name="TextBox 8"/>
          <p:cNvSpPr txBox="1">
            <a:spLocks noChangeArrowheads="1"/>
          </p:cNvSpPr>
          <p:nvPr/>
        </p:nvSpPr>
        <p:spPr bwMode="auto">
          <a:xfrm>
            <a:off x="7239000" y="3200400"/>
            <a:ext cx="990600" cy="184150"/>
          </a:xfrm>
          <a:prstGeom prst="rect">
            <a:avLst/>
          </a:prstGeom>
          <a:solidFill>
            <a:srgbClr val="FFFFFF"/>
          </a:solidFill>
          <a:ln w="9525">
            <a:noFill/>
            <a:miter lim="800000"/>
            <a:headEnd/>
            <a:tailEnd/>
          </a:ln>
        </p:spPr>
        <p:txBody>
          <a:bodyPr lIns="45720" tIns="0" rIns="45720" bIns="0">
            <a:spAutoFit/>
          </a:bodyPr>
          <a:lstStyle/>
          <a:p>
            <a:r>
              <a:rPr lang="en-US" sz="1200" b="1">
                <a:solidFill>
                  <a:srgbClr val="0000CC"/>
                </a:solidFill>
              </a:rPr>
              <a:t>Utility Trunk</a:t>
            </a:r>
          </a:p>
        </p:txBody>
      </p:sp>
      <p:sp>
        <p:nvSpPr>
          <p:cNvPr id="17452" name="TextBox 9"/>
          <p:cNvSpPr txBox="1">
            <a:spLocks noChangeArrowheads="1"/>
          </p:cNvSpPr>
          <p:nvPr/>
        </p:nvSpPr>
        <p:spPr bwMode="auto">
          <a:xfrm>
            <a:off x="2370138" y="1187450"/>
            <a:ext cx="762000" cy="184150"/>
          </a:xfrm>
          <a:prstGeom prst="rect">
            <a:avLst/>
          </a:prstGeom>
          <a:solidFill>
            <a:srgbClr val="FFFFFF"/>
          </a:solidFill>
          <a:ln w="9525">
            <a:noFill/>
            <a:miter lim="800000"/>
            <a:headEnd/>
            <a:tailEnd/>
          </a:ln>
        </p:spPr>
        <p:txBody>
          <a:bodyPr lIns="45720" tIns="0" rIns="45720" bIns="0">
            <a:spAutoFit/>
          </a:bodyPr>
          <a:lstStyle/>
          <a:p>
            <a:r>
              <a:rPr lang="en-US" sz="1200" b="1">
                <a:solidFill>
                  <a:srgbClr val="0000CC"/>
                </a:solidFill>
              </a:rPr>
              <a:t>Cryostat</a:t>
            </a:r>
          </a:p>
        </p:txBody>
      </p:sp>
      <p:sp>
        <p:nvSpPr>
          <p:cNvPr id="17453" name="TextBox 10"/>
          <p:cNvSpPr txBox="1">
            <a:spLocks noChangeArrowheads="1"/>
          </p:cNvSpPr>
          <p:nvPr/>
        </p:nvSpPr>
        <p:spPr bwMode="auto">
          <a:xfrm>
            <a:off x="617538" y="2330450"/>
            <a:ext cx="1187450" cy="184150"/>
          </a:xfrm>
          <a:prstGeom prst="rect">
            <a:avLst/>
          </a:prstGeom>
          <a:solidFill>
            <a:srgbClr val="FFFFFF"/>
          </a:solidFill>
          <a:ln w="9525">
            <a:noFill/>
            <a:miter lim="800000"/>
            <a:headEnd/>
            <a:tailEnd/>
          </a:ln>
        </p:spPr>
        <p:txBody>
          <a:bodyPr lIns="45720" tIns="0" rIns="45720" bIns="0">
            <a:spAutoFit/>
          </a:bodyPr>
          <a:lstStyle/>
          <a:p>
            <a:pPr algn="r"/>
            <a:r>
              <a:rPr lang="en-US" sz="1200" b="1">
                <a:solidFill>
                  <a:srgbClr val="0000CC"/>
                </a:solidFill>
              </a:rPr>
              <a:t>Detector plane</a:t>
            </a:r>
          </a:p>
        </p:txBody>
      </p:sp>
      <p:cxnSp>
        <p:nvCxnSpPr>
          <p:cNvPr id="27" name="Straight Arrow Connector 26"/>
          <p:cNvCxnSpPr>
            <a:stCxn id="17452" idx="2"/>
          </p:cNvCxnSpPr>
          <p:nvPr/>
        </p:nvCxnSpPr>
        <p:spPr>
          <a:xfrm rot="16200000" flipH="1">
            <a:off x="2728913" y="1393825"/>
            <a:ext cx="1339850" cy="129540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7451" idx="1"/>
          </p:cNvCxnSpPr>
          <p:nvPr/>
        </p:nvCxnSpPr>
        <p:spPr>
          <a:xfrm rot="10800000">
            <a:off x="6765925" y="2876550"/>
            <a:ext cx="473075" cy="41592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17450" idx="1"/>
          </p:cNvCxnSpPr>
          <p:nvPr/>
        </p:nvCxnSpPr>
        <p:spPr>
          <a:xfrm rot="10800000">
            <a:off x="2989263" y="5816600"/>
            <a:ext cx="211137" cy="29527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7453" idx="3"/>
          </p:cNvCxnSpPr>
          <p:nvPr/>
        </p:nvCxnSpPr>
        <p:spPr>
          <a:xfrm>
            <a:off x="1804988" y="2422525"/>
            <a:ext cx="1708150" cy="123507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17458" name="TextBox 7"/>
          <p:cNvSpPr txBox="1">
            <a:spLocks noChangeArrowheads="1"/>
          </p:cNvSpPr>
          <p:nvPr/>
        </p:nvSpPr>
        <p:spPr bwMode="auto">
          <a:xfrm>
            <a:off x="3733800" y="5638800"/>
            <a:ext cx="762000" cy="184150"/>
          </a:xfrm>
          <a:prstGeom prst="rect">
            <a:avLst/>
          </a:prstGeom>
          <a:solidFill>
            <a:srgbClr val="FFFFFF"/>
          </a:solidFill>
          <a:ln w="9525">
            <a:noFill/>
            <a:miter lim="800000"/>
            <a:headEnd/>
            <a:tailEnd/>
          </a:ln>
        </p:spPr>
        <p:txBody>
          <a:bodyPr lIns="45720" tIns="0" rIns="45720" bIns="0">
            <a:spAutoFit/>
          </a:bodyPr>
          <a:lstStyle/>
          <a:p>
            <a:r>
              <a:rPr lang="en-US" sz="1200" b="1">
                <a:solidFill>
                  <a:srgbClr val="0000CC"/>
                </a:solidFill>
              </a:rPr>
              <a:t>L2 Lens</a:t>
            </a:r>
          </a:p>
        </p:txBody>
      </p:sp>
      <p:cxnSp>
        <p:nvCxnSpPr>
          <p:cNvPr id="32" name="Straight Arrow Connector 31"/>
          <p:cNvCxnSpPr>
            <a:stCxn id="17458" idx="1"/>
          </p:cNvCxnSpPr>
          <p:nvPr/>
        </p:nvCxnSpPr>
        <p:spPr>
          <a:xfrm rot="10800000">
            <a:off x="3376613" y="5106988"/>
            <a:ext cx="357187" cy="623887"/>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17460" name="TextBox 4"/>
          <p:cNvSpPr txBox="1">
            <a:spLocks noChangeArrowheads="1"/>
          </p:cNvSpPr>
          <p:nvPr/>
        </p:nvSpPr>
        <p:spPr bwMode="auto">
          <a:xfrm>
            <a:off x="4960938" y="5181600"/>
            <a:ext cx="762000" cy="184150"/>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L3 Lens</a:t>
            </a:r>
          </a:p>
        </p:txBody>
      </p:sp>
      <p:cxnSp>
        <p:nvCxnSpPr>
          <p:cNvPr id="34" name="Straight Arrow Connector 33"/>
          <p:cNvCxnSpPr>
            <a:stCxn id="17460" idx="1"/>
          </p:cNvCxnSpPr>
          <p:nvPr/>
        </p:nvCxnSpPr>
        <p:spPr>
          <a:xfrm rot="10800000">
            <a:off x="3513138" y="3962400"/>
            <a:ext cx="1447800" cy="131127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17462" name="TextBox 10"/>
          <p:cNvSpPr txBox="1">
            <a:spLocks noChangeArrowheads="1"/>
          </p:cNvSpPr>
          <p:nvPr/>
        </p:nvSpPr>
        <p:spPr bwMode="auto">
          <a:xfrm>
            <a:off x="1684338" y="1828800"/>
            <a:ext cx="685800" cy="184150"/>
          </a:xfrm>
          <a:prstGeom prst="rect">
            <a:avLst/>
          </a:prstGeom>
          <a:solidFill>
            <a:srgbClr val="FFFFFF"/>
          </a:solidFill>
          <a:ln w="9525">
            <a:noFill/>
            <a:miter lim="800000"/>
            <a:headEnd/>
            <a:tailEnd/>
          </a:ln>
        </p:spPr>
        <p:txBody>
          <a:bodyPr lIns="45720" tIns="0" rIns="45720" bIns="0">
            <a:spAutoFit/>
          </a:bodyPr>
          <a:lstStyle/>
          <a:p>
            <a:pPr algn="r"/>
            <a:r>
              <a:rPr lang="en-US" sz="1200" b="1">
                <a:solidFill>
                  <a:srgbClr val="0000CC"/>
                </a:solidFill>
              </a:rPr>
              <a:t>Shutter</a:t>
            </a:r>
          </a:p>
        </p:txBody>
      </p:sp>
      <p:cxnSp>
        <p:nvCxnSpPr>
          <p:cNvPr id="42" name="Straight Arrow Connector 41"/>
          <p:cNvCxnSpPr>
            <a:stCxn id="17462" idx="2"/>
          </p:cNvCxnSpPr>
          <p:nvPr/>
        </p:nvCxnSpPr>
        <p:spPr>
          <a:xfrm rot="16200000" flipH="1">
            <a:off x="1923257" y="2116931"/>
            <a:ext cx="539750" cy="331787"/>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17464" name="Text Box 20"/>
          <p:cNvSpPr txBox="1">
            <a:spLocks noChangeArrowheads="1"/>
          </p:cNvSpPr>
          <p:nvPr/>
        </p:nvSpPr>
        <p:spPr bwMode="auto">
          <a:xfrm>
            <a:off x="211138" y="6213475"/>
            <a:ext cx="2401887" cy="307975"/>
          </a:xfrm>
          <a:prstGeom prst="rect">
            <a:avLst/>
          </a:prstGeom>
          <a:noFill/>
          <a:ln w="9525">
            <a:noFill/>
            <a:miter lim="800000"/>
            <a:headEnd/>
            <a:tailEnd/>
          </a:ln>
        </p:spPr>
        <p:txBody>
          <a:bodyPr>
            <a:spAutoFit/>
          </a:bodyPr>
          <a:lstStyle/>
          <a:p>
            <a:pPr algn="ctr"/>
            <a:r>
              <a:rPr lang="en-US" sz="1400" b="1" u="sng">
                <a:solidFill>
                  <a:srgbClr val="000099"/>
                </a:solidFill>
              </a:rPr>
              <a:t>Camera Optical Elements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solidFill>
                  <a:schemeClr val="tx1"/>
                </a:solidFill>
              </a:rPr>
              <a:t>Fully-Integrated Camera</a:t>
            </a:r>
            <a:endParaRPr lang="en-US" dirty="0">
              <a:solidFill>
                <a:schemeClr val="tx1"/>
              </a:solidFill>
            </a:endParaRPr>
          </a:p>
        </p:txBody>
      </p:sp>
      <p:pic>
        <p:nvPicPr>
          <p:cNvPr id="18435" name="Picture 5" descr="\\Slac\my storage\Groups\KIPAC\LSST\LSSTDesign\Meetings\2011-06-10 Director'sReview\ReviewImages\Camera\CamAssyOnion\CamAssyOnion1.jpg"/>
          <p:cNvPicPr>
            <a:picLocks noChangeAspect="1" noChangeArrowheads="1"/>
          </p:cNvPicPr>
          <p:nvPr/>
        </p:nvPicPr>
        <p:blipFill>
          <a:blip r:embed="rId3" cstate="print"/>
          <a:srcRect/>
          <a:stretch>
            <a:fillRect/>
          </a:stretch>
        </p:blipFill>
        <p:spPr bwMode="auto">
          <a:xfrm>
            <a:off x="990600" y="750888"/>
            <a:ext cx="6705600" cy="5237162"/>
          </a:xfrm>
          <a:prstGeom prst="rect">
            <a:avLst/>
          </a:prstGeom>
          <a:noFill/>
          <a:ln w="9525">
            <a:noFill/>
            <a:miter lim="800000"/>
            <a:headEnd/>
            <a:tailEnd/>
          </a:ln>
        </p:spPr>
      </p:pic>
      <p:sp>
        <p:nvSpPr>
          <p:cNvPr id="18436" name="TextBox 4"/>
          <p:cNvSpPr txBox="1">
            <a:spLocks noChangeArrowheads="1"/>
          </p:cNvSpPr>
          <p:nvPr/>
        </p:nvSpPr>
        <p:spPr bwMode="auto">
          <a:xfrm>
            <a:off x="2743200" y="762000"/>
            <a:ext cx="2133600" cy="36988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Camera Housing—supports the entire camera</a:t>
            </a:r>
          </a:p>
        </p:txBody>
      </p:sp>
      <p:cxnSp>
        <p:nvCxnSpPr>
          <p:cNvPr id="9" name="Straight Arrow Connector 8"/>
          <p:cNvCxnSpPr>
            <a:stCxn id="18436" idx="2"/>
          </p:cNvCxnSpPr>
          <p:nvPr/>
        </p:nvCxnSpPr>
        <p:spPr>
          <a:xfrm rot="5400000">
            <a:off x="3356769" y="1369219"/>
            <a:ext cx="690562" cy="21590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18438" name="TextBox 7"/>
          <p:cNvSpPr txBox="1">
            <a:spLocks noChangeArrowheads="1"/>
          </p:cNvSpPr>
          <p:nvPr/>
        </p:nvSpPr>
        <p:spPr bwMode="auto">
          <a:xfrm>
            <a:off x="76200" y="2057400"/>
            <a:ext cx="1752600" cy="55403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L1-L2 Assembly—pre-assembled structure holds both lenses</a:t>
            </a:r>
          </a:p>
        </p:txBody>
      </p:sp>
      <p:sp>
        <p:nvSpPr>
          <p:cNvPr id="18439" name="TextBox 8"/>
          <p:cNvSpPr txBox="1">
            <a:spLocks noChangeArrowheads="1"/>
          </p:cNvSpPr>
          <p:nvPr/>
        </p:nvSpPr>
        <p:spPr bwMode="auto">
          <a:xfrm>
            <a:off x="7162800" y="3060700"/>
            <a:ext cx="1676400" cy="36988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Utility Trunk—outer panels removed</a:t>
            </a:r>
          </a:p>
        </p:txBody>
      </p:sp>
      <p:sp>
        <p:nvSpPr>
          <p:cNvPr id="18440" name="TextBox 9"/>
          <p:cNvSpPr txBox="1">
            <a:spLocks noChangeArrowheads="1"/>
          </p:cNvSpPr>
          <p:nvPr/>
        </p:nvSpPr>
        <p:spPr bwMode="auto">
          <a:xfrm>
            <a:off x="6400800" y="3657600"/>
            <a:ext cx="2057400" cy="36988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Back Flange—mechanical interface to telescope</a:t>
            </a:r>
          </a:p>
        </p:txBody>
      </p:sp>
      <p:sp>
        <p:nvSpPr>
          <p:cNvPr id="18441" name="TextBox 10"/>
          <p:cNvSpPr txBox="1">
            <a:spLocks noChangeArrowheads="1"/>
          </p:cNvSpPr>
          <p:nvPr/>
        </p:nvSpPr>
        <p:spPr bwMode="auto">
          <a:xfrm>
            <a:off x="304800" y="1143000"/>
            <a:ext cx="2362200" cy="55403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Filter Loader access port—for swapping out a filter during daytime access</a:t>
            </a:r>
          </a:p>
        </p:txBody>
      </p:sp>
      <p:sp>
        <p:nvSpPr>
          <p:cNvPr id="18442" name="TextBox 11"/>
          <p:cNvSpPr txBox="1">
            <a:spLocks noChangeArrowheads="1"/>
          </p:cNvSpPr>
          <p:nvPr/>
        </p:nvSpPr>
        <p:spPr bwMode="auto">
          <a:xfrm>
            <a:off x="4419600" y="5497513"/>
            <a:ext cx="1905000" cy="553998"/>
          </a:xfrm>
          <a:prstGeom prst="rect">
            <a:avLst/>
          </a:prstGeom>
          <a:solidFill>
            <a:srgbClr val="FFFFFF"/>
          </a:solidFill>
          <a:ln w="9525">
            <a:noFill/>
            <a:miter lim="800000"/>
            <a:headEnd/>
            <a:tailEnd/>
          </a:ln>
        </p:spPr>
        <p:txBody>
          <a:bodyPr lIns="0" tIns="0" rIns="0" bIns="0">
            <a:spAutoFit/>
          </a:bodyPr>
          <a:lstStyle/>
          <a:p>
            <a:r>
              <a:rPr lang="en-US" sz="1200" b="1" dirty="0" smtClean="0">
                <a:solidFill>
                  <a:srgbClr val="0000CC"/>
                </a:solidFill>
              </a:rPr>
              <a:t>Flexible Skirt—hermetically </a:t>
            </a:r>
            <a:r>
              <a:rPr lang="en-US" sz="1200" b="1" dirty="0">
                <a:solidFill>
                  <a:srgbClr val="0000CC"/>
                </a:solidFill>
              </a:rPr>
              <a:t>seals Camera housing</a:t>
            </a:r>
          </a:p>
        </p:txBody>
      </p:sp>
      <p:cxnSp>
        <p:nvCxnSpPr>
          <p:cNvPr id="15" name="Straight Arrow Connector 14"/>
          <p:cNvCxnSpPr>
            <a:stCxn id="18442" idx="1"/>
          </p:cNvCxnSpPr>
          <p:nvPr/>
        </p:nvCxnSpPr>
        <p:spPr>
          <a:xfrm flipH="1" flipV="1">
            <a:off x="4010026" y="5289551"/>
            <a:ext cx="409574" cy="484961"/>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8440" idx="1"/>
          </p:cNvCxnSpPr>
          <p:nvPr/>
        </p:nvCxnSpPr>
        <p:spPr>
          <a:xfrm rot="10800000" flipV="1">
            <a:off x="5743575" y="3841750"/>
            <a:ext cx="657225" cy="20637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8439" idx="1"/>
          </p:cNvCxnSpPr>
          <p:nvPr/>
        </p:nvCxnSpPr>
        <p:spPr>
          <a:xfrm rot="10800000">
            <a:off x="6646863" y="2984500"/>
            <a:ext cx="515937" cy="26035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8438" idx="2"/>
          </p:cNvCxnSpPr>
          <p:nvPr/>
        </p:nvCxnSpPr>
        <p:spPr>
          <a:xfrm rot="16200000" flipH="1">
            <a:off x="1286669" y="2277269"/>
            <a:ext cx="360362" cy="102870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8441" idx="2"/>
          </p:cNvCxnSpPr>
          <p:nvPr/>
        </p:nvCxnSpPr>
        <p:spPr>
          <a:xfrm rot="16200000" flipH="1">
            <a:off x="1791494" y="1391444"/>
            <a:ext cx="828675" cy="1439863"/>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0" name="Group 131"/>
          <p:cNvGraphicFramePr>
            <a:graphicFrameLocks noGrp="1"/>
          </p:cNvGraphicFramePr>
          <p:nvPr/>
        </p:nvGraphicFramePr>
        <p:xfrm>
          <a:off x="6477000" y="4508500"/>
          <a:ext cx="2514600" cy="2103120"/>
        </p:xfrm>
        <a:graphic>
          <a:graphicData uri="http://schemas.openxmlformats.org/drawingml/2006/table">
            <a:tbl>
              <a:tblPr/>
              <a:tblGrid>
                <a:gridCol w="2514600"/>
              </a:tblGrid>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bg1"/>
                          </a:solidFill>
                          <a:effectLst/>
                          <a:latin typeface="Arial" charset="0"/>
                          <a:cs typeface="Times New Roman" pitchFamily="18" charset="0"/>
                        </a:rPr>
                        <a:t>Camera Parameters</a:t>
                      </a:r>
                      <a:endParaRPr kumimoji="0" lang="en-US" sz="1200" b="1" i="0" u="none" strike="noStrike" cap="none" normalizeH="0" baseline="0" dirty="0" smtClean="0">
                        <a:ln>
                          <a:noFill/>
                        </a:ln>
                        <a:solidFill>
                          <a:schemeClr val="bg1"/>
                        </a:solidFill>
                        <a:effectLst/>
                        <a:latin typeface="Arial" charset="0"/>
                      </a:endParaRPr>
                    </a:p>
                  </a:txBody>
                  <a:tcPr marL="45720" marR="45720"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99"/>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rPr>
                        <a:t>3.2 Gigapixels</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rPr>
                        <a:t>0.2 arcsec pixels</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rPr>
                        <a:t>9.6 square degree field-of-view</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kern="1200" cap="none" normalizeH="0" baseline="0" smtClean="0">
                          <a:ln>
                            <a:noFill/>
                          </a:ln>
                          <a:solidFill>
                            <a:srgbClr val="000099"/>
                          </a:solidFill>
                          <a:effectLst/>
                          <a:latin typeface="Arial" charset="0"/>
                          <a:ea typeface="+mn-ea"/>
                          <a:cs typeface="+mn-cs"/>
                        </a:rPr>
                        <a:t>2 second read-out</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normalizeH="0" baseline="0" smtClean="0">
                          <a:ln>
                            <a:noFill/>
                          </a:ln>
                          <a:solidFill>
                            <a:srgbClr val="000099"/>
                          </a:solidFill>
                          <a:effectLst/>
                          <a:latin typeface="Arial" charset="0"/>
                          <a:ea typeface="+mn-ea"/>
                          <a:cs typeface="+mn-cs"/>
                        </a:rPr>
                        <a:t>f/1.2 beam = short depth-of-focus</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kern="1200" cap="none" normalizeH="0" baseline="0" dirty="0" smtClean="0">
                          <a:ln>
                            <a:noFill/>
                          </a:ln>
                          <a:solidFill>
                            <a:srgbClr val="000099"/>
                          </a:solidFill>
                          <a:effectLst/>
                          <a:latin typeface="Arial" charset="0"/>
                          <a:ea typeface="+mn-ea"/>
                          <a:cs typeface="+mn-cs"/>
                        </a:rPr>
                        <a:t>Broad spectral coverage:  350–1040nm</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18468" name="Text Box 20"/>
          <p:cNvSpPr txBox="1">
            <a:spLocks noChangeArrowheads="1"/>
          </p:cNvSpPr>
          <p:nvPr/>
        </p:nvSpPr>
        <p:spPr bwMode="auto">
          <a:xfrm>
            <a:off x="174625" y="6205538"/>
            <a:ext cx="2401888" cy="307975"/>
          </a:xfrm>
          <a:prstGeom prst="rect">
            <a:avLst/>
          </a:prstGeom>
          <a:noFill/>
          <a:ln w="9525">
            <a:noFill/>
            <a:miter lim="800000"/>
            <a:headEnd/>
            <a:tailEnd/>
          </a:ln>
        </p:spPr>
        <p:txBody>
          <a:bodyPr>
            <a:spAutoFit/>
          </a:bodyPr>
          <a:lstStyle/>
          <a:p>
            <a:pPr algn="ctr"/>
            <a:r>
              <a:rPr lang="en-US" sz="1400" b="1" u="sng">
                <a:solidFill>
                  <a:srgbClr val="000099"/>
                </a:solidFill>
              </a:rPr>
              <a:t>Fully Assembled Camera</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solidFill>
                  <a:schemeClr val="tx1"/>
                </a:solidFill>
              </a:rPr>
              <a:t>Skirt Removed:  Standard Maintenance Configuration</a:t>
            </a:r>
            <a:endParaRPr lang="en-US" dirty="0">
              <a:solidFill>
                <a:schemeClr val="tx1"/>
              </a:solidFill>
            </a:endParaRPr>
          </a:p>
        </p:txBody>
      </p:sp>
      <p:pic>
        <p:nvPicPr>
          <p:cNvPr id="19459" name="Picture 6" descr="\\Slac\my storage\Groups\KIPAC\LSST\LSSTDesign\Meetings\2011-06-10 Director'sReview\ReviewImages\Camera\CamAssyOnion\CamAssyOnion2.jpg"/>
          <p:cNvPicPr>
            <a:picLocks noChangeAspect="1" noChangeArrowheads="1"/>
          </p:cNvPicPr>
          <p:nvPr/>
        </p:nvPicPr>
        <p:blipFill>
          <a:blip r:embed="rId3" cstate="print"/>
          <a:srcRect/>
          <a:stretch>
            <a:fillRect/>
          </a:stretch>
        </p:blipFill>
        <p:spPr bwMode="auto">
          <a:xfrm>
            <a:off x="912813" y="865188"/>
            <a:ext cx="6781800" cy="5167312"/>
          </a:xfrm>
          <a:prstGeom prst="rect">
            <a:avLst/>
          </a:prstGeom>
          <a:noFill/>
          <a:ln w="9525">
            <a:noFill/>
            <a:miter lim="800000"/>
            <a:headEnd/>
            <a:tailEnd/>
          </a:ln>
        </p:spPr>
      </p:pic>
      <p:sp>
        <p:nvSpPr>
          <p:cNvPr id="19460" name="TextBox 10"/>
          <p:cNvSpPr txBox="1">
            <a:spLocks noChangeArrowheads="1"/>
          </p:cNvSpPr>
          <p:nvPr/>
        </p:nvSpPr>
        <p:spPr bwMode="auto">
          <a:xfrm>
            <a:off x="4648200" y="5562600"/>
            <a:ext cx="1905000" cy="36988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Region for access to mechanisms and lenses</a:t>
            </a:r>
          </a:p>
        </p:txBody>
      </p:sp>
      <p:cxnSp>
        <p:nvCxnSpPr>
          <p:cNvPr id="7" name="Straight Arrow Connector 6"/>
          <p:cNvCxnSpPr>
            <a:stCxn id="19460" idx="1"/>
            <a:endCxn id="18" idx="1"/>
          </p:cNvCxnSpPr>
          <p:nvPr/>
        </p:nvCxnSpPr>
        <p:spPr>
          <a:xfrm rot="10800000">
            <a:off x="3959225" y="5568950"/>
            <a:ext cx="688975" cy="179388"/>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19462" name="TextBox 18"/>
          <p:cNvSpPr txBox="1">
            <a:spLocks noChangeArrowheads="1"/>
          </p:cNvSpPr>
          <p:nvPr/>
        </p:nvSpPr>
        <p:spPr bwMode="auto">
          <a:xfrm>
            <a:off x="5334000" y="5029200"/>
            <a:ext cx="1600200" cy="184150"/>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L1-L2 support struts</a:t>
            </a:r>
          </a:p>
        </p:txBody>
      </p:sp>
      <p:cxnSp>
        <p:nvCxnSpPr>
          <p:cNvPr id="9" name="Straight Arrow Connector 8"/>
          <p:cNvCxnSpPr>
            <a:stCxn id="19462" idx="1"/>
          </p:cNvCxnSpPr>
          <p:nvPr/>
        </p:nvCxnSpPr>
        <p:spPr>
          <a:xfrm rot="10800000">
            <a:off x="3987800" y="4305300"/>
            <a:ext cx="1346200" cy="81597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19464" name="TextBox 4"/>
          <p:cNvSpPr txBox="1">
            <a:spLocks noChangeArrowheads="1"/>
          </p:cNvSpPr>
          <p:nvPr/>
        </p:nvSpPr>
        <p:spPr bwMode="auto">
          <a:xfrm>
            <a:off x="304800" y="2438400"/>
            <a:ext cx="1295400" cy="36988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L1 support ring space frame</a:t>
            </a:r>
          </a:p>
        </p:txBody>
      </p:sp>
      <p:cxnSp>
        <p:nvCxnSpPr>
          <p:cNvPr id="11" name="Straight Arrow Connector 10"/>
          <p:cNvCxnSpPr>
            <a:stCxn id="19464" idx="2"/>
          </p:cNvCxnSpPr>
          <p:nvPr/>
        </p:nvCxnSpPr>
        <p:spPr>
          <a:xfrm rot="16200000" flipH="1">
            <a:off x="661194" y="3099594"/>
            <a:ext cx="1154112" cy="57150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19468" name="TextBox 9"/>
          <p:cNvSpPr txBox="1">
            <a:spLocks noChangeArrowheads="1"/>
          </p:cNvSpPr>
          <p:nvPr/>
        </p:nvSpPr>
        <p:spPr bwMode="auto">
          <a:xfrm>
            <a:off x="228600" y="5181600"/>
            <a:ext cx="914400" cy="36988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Light baffle rings</a:t>
            </a:r>
          </a:p>
        </p:txBody>
      </p:sp>
      <p:cxnSp>
        <p:nvCxnSpPr>
          <p:cNvPr id="17" name="Straight Arrow Connector 16"/>
          <p:cNvCxnSpPr>
            <a:stCxn id="19468" idx="3"/>
          </p:cNvCxnSpPr>
          <p:nvPr/>
        </p:nvCxnSpPr>
        <p:spPr>
          <a:xfrm flipV="1">
            <a:off x="1143000" y="4973638"/>
            <a:ext cx="622300" cy="392112"/>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18" name="Right Brace 17"/>
          <p:cNvSpPr/>
          <p:nvPr/>
        </p:nvSpPr>
        <p:spPr>
          <a:xfrm rot="3769959">
            <a:off x="3848100" y="5065713"/>
            <a:ext cx="152400" cy="869950"/>
          </a:xfrm>
          <a:prstGeom prst="rightBrace">
            <a:avLst>
              <a:gd name="adj1" fmla="val 38585"/>
              <a:gd name="adj2" fmla="val 50000"/>
            </a:avLst>
          </a:prstGeom>
          <a:ln>
            <a:solidFill>
              <a:srgbClr val="0000CC"/>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9471" name="TextBox 18"/>
          <p:cNvSpPr txBox="1">
            <a:spLocks noChangeArrowheads="1"/>
          </p:cNvSpPr>
          <p:nvPr/>
        </p:nvSpPr>
        <p:spPr bwMode="auto">
          <a:xfrm>
            <a:off x="914400" y="1600200"/>
            <a:ext cx="1600200" cy="184150"/>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Auto Changer frame</a:t>
            </a:r>
          </a:p>
        </p:txBody>
      </p:sp>
      <p:cxnSp>
        <p:nvCxnSpPr>
          <p:cNvPr id="20" name="Straight Arrow Connector 19"/>
          <p:cNvCxnSpPr>
            <a:stCxn id="19471" idx="3"/>
          </p:cNvCxnSpPr>
          <p:nvPr/>
        </p:nvCxnSpPr>
        <p:spPr>
          <a:xfrm>
            <a:off x="2514600" y="1692275"/>
            <a:ext cx="762000" cy="74612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19473" name="Text Box 20"/>
          <p:cNvSpPr txBox="1">
            <a:spLocks noChangeArrowheads="1"/>
          </p:cNvSpPr>
          <p:nvPr/>
        </p:nvSpPr>
        <p:spPr bwMode="auto">
          <a:xfrm>
            <a:off x="2782888" y="6227763"/>
            <a:ext cx="2627312" cy="307975"/>
          </a:xfrm>
          <a:prstGeom prst="rect">
            <a:avLst/>
          </a:prstGeom>
          <a:noFill/>
          <a:ln w="9525">
            <a:noFill/>
            <a:miter lim="800000"/>
            <a:headEnd/>
            <a:tailEnd/>
          </a:ln>
        </p:spPr>
        <p:txBody>
          <a:bodyPr>
            <a:spAutoFit/>
          </a:bodyPr>
          <a:lstStyle/>
          <a:p>
            <a:pPr algn="ctr"/>
            <a:r>
              <a:rPr lang="en-US" sz="1400" b="1" u="sng">
                <a:solidFill>
                  <a:srgbClr val="000099"/>
                </a:solidFill>
              </a:rPr>
              <a:t>Camera Opened for Access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85738" y="38100"/>
            <a:ext cx="7035800" cy="838200"/>
          </a:xfrm>
        </p:spPr>
        <p:txBody>
          <a:bodyPr/>
          <a:lstStyle/>
          <a:p>
            <a:pPr>
              <a:defRPr/>
            </a:pPr>
            <a:r>
              <a:rPr lang="en-US" smtClean="0"/>
              <a:t>L1-L2 Assembly Removed:  Exposing Auto Changer</a:t>
            </a:r>
            <a:endParaRPr lang="en-US"/>
          </a:p>
        </p:txBody>
      </p:sp>
      <p:pic>
        <p:nvPicPr>
          <p:cNvPr id="20483" name="Picture 7" descr="\\Slac\my storage\Groups\KIPAC\LSST\LSSTDesign\Meetings\2011-06-10 Director'sReview\ReviewImages\Camera\CamAssyOnion\CamAssyOnion6.jpg"/>
          <p:cNvPicPr>
            <a:picLocks noChangeAspect="1" noChangeArrowheads="1"/>
          </p:cNvPicPr>
          <p:nvPr/>
        </p:nvPicPr>
        <p:blipFill>
          <a:blip r:embed="rId3" cstate="print"/>
          <a:srcRect/>
          <a:stretch>
            <a:fillRect/>
          </a:stretch>
        </p:blipFill>
        <p:spPr bwMode="auto">
          <a:xfrm>
            <a:off x="1990725" y="831850"/>
            <a:ext cx="5708650" cy="4773613"/>
          </a:xfrm>
          <a:prstGeom prst="rect">
            <a:avLst/>
          </a:prstGeom>
          <a:noFill/>
          <a:ln w="9525">
            <a:noFill/>
            <a:miter lim="800000"/>
            <a:headEnd/>
            <a:tailEnd/>
          </a:ln>
        </p:spPr>
      </p:pic>
      <p:graphicFrame>
        <p:nvGraphicFramePr>
          <p:cNvPr id="5" name="Group 131"/>
          <p:cNvGraphicFramePr>
            <a:graphicFrameLocks noGrp="1"/>
          </p:cNvGraphicFramePr>
          <p:nvPr/>
        </p:nvGraphicFramePr>
        <p:xfrm>
          <a:off x="6096000" y="4491038"/>
          <a:ext cx="2895600" cy="2103120"/>
        </p:xfrm>
        <a:graphic>
          <a:graphicData uri="http://schemas.openxmlformats.org/drawingml/2006/table">
            <a:tbl>
              <a:tblPr/>
              <a:tblGrid>
                <a:gridCol w="2895600"/>
              </a:tblGrid>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Arial" charset="0"/>
                          <a:cs typeface="Times New Roman" pitchFamily="18" charset="0"/>
                        </a:rPr>
                        <a:t>Exchange System Primary Functions</a:t>
                      </a:r>
                      <a:endParaRPr kumimoji="0" lang="en-US" sz="1200" b="1" i="0" u="none" strike="noStrike" cap="none" normalizeH="0" baseline="0" dirty="0" smtClean="0">
                        <a:ln>
                          <a:noFill/>
                        </a:ln>
                        <a:solidFill>
                          <a:schemeClr val="bg1"/>
                        </a:solidFill>
                        <a:effectLst/>
                        <a:latin typeface="Arial" charset="0"/>
                      </a:endParaRPr>
                    </a:p>
                  </a:txBody>
                  <a:tcPr marL="45720" marR="45720"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99"/>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Supports a filter in the field of view (a.k.a.: “on-line”) during observations</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Stores filters in the clean environment of the Camera</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Moves filter into the field of view by remote command during observations</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Accommodates removal/replacement of filter(s) from/to the Camera</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20500" name="TextBox 10"/>
          <p:cNvSpPr txBox="1">
            <a:spLocks noChangeArrowheads="1"/>
          </p:cNvSpPr>
          <p:nvPr/>
        </p:nvSpPr>
        <p:spPr bwMode="auto">
          <a:xfrm>
            <a:off x="228600" y="3657600"/>
            <a:ext cx="1071563" cy="36988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Auto Changer filter rail</a:t>
            </a:r>
          </a:p>
        </p:txBody>
      </p:sp>
      <p:cxnSp>
        <p:nvCxnSpPr>
          <p:cNvPr id="8" name="Straight Arrow Connector 7"/>
          <p:cNvCxnSpPr>
            <a:stCxn id="20500" idx="3"/>
          </p:cNvCxnSpPr>
          <p:nvPr/>
        </p:nvCxnSpPr>
        <p:spPr>
          <a:xfrm flipV="1">
            <a:off x="1300163" y="3475038"/>
            <a:ext cx="1147762" cy="36830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20502" name="TextBox 10"/>
          <p:cNvSpPr txBox="1">
            <a:spLocks noChangeArrowheads="1"/>
          </p:cNvSpPr>
          <p:nvPr/>
        </p:nvSpPr>
        <p:spPr bwMode="auto">
          <a:xfrm>
            <a:off x="4643438" y="5334000"/>
            <a:ext cx="1071562" cy="184150"/>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Shutter rail</a:t>
            </a:r>
          </a:p>
        </p:txBody>
      </p:sp>
      <p:cxnSp>
        <p:nvCxnSpPr>
          <p:cNvPr id="11" name="Straight Arrow Connector 10"/>
          <p:cNvCxnSpPr>
            <a:stCxn id="20502" idx="1"/>
          </p:cNvCxnSpPr>
          <p:nvPr/>
        </p:nvCxnSpPr>
        <p:spPr>
          <a:xfrm rot="10800000">
            <a:off x="4114800" y="5181600"/>
            <a:ext cx="528638" cy="24447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20504" name="TextBox 10"/>
          <p:cNvSpPr txBox="1">
            <a:spLocks noChangeArrowheads="1"/>
          </p:cNvSpPr>
          <p:nvPr/>
        </p:nvSpPr>
        <p:spPr bwMode="auto">
          <a:xfrm>
            <a:off x="228600" y="2590800"/>
            <a:ext cx="1143000" cy="55403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Auto Changer drive linear actuator</a:t>
            </a:r>
          </a:p>
        </p:txBody>
      </p:sp>
      <p:cxnSp>
        <p:nvCxnSpPr>
          <p:cNvPr id="16" name="Straight Arrow Connector 15"/>
          <p:cNvCxnSpPr>
            <a:stCxn id="20504" idx="3"/>
          </p:cNvCxnSpPr>
          <p:nvPr/>
        </p:nvCxnSpPr>
        <p:spPr>
          <a:xfrm>
            <a:off x="1371600" y="2868613"/>
            <a:ext cx="801688" cy="303212"/>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20506" name="TextBox 10"/>
          <p:cNvSpPr txBox="1">
            <a:spLocks noChangeArrowheads="1"/>
          </p:cNvSpPr>
          <p:nvPr/>
        </p:nvSpPr>
        <p:spPr bwMode="auto">
          <a:xfrm>
            <a:off x="1524000" y="5105400"/>
            <a:ext cx="533400" cy="184150"/>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Filter</a:t>
            </a:r>
          </a:p>
        </p:txBody>
      </p:sp>
      <p:cxnSp>
        <p:nvCxnSpPr>
          <p:cNvPr id="20" name="Straight Arrow Connector 19"/>
          <p:cNvCxnSpPr>
            <a:stCxn id="20506" idx="0"/>
          </p:cNvCxnSpPr>
          <p:nvPr/>
        </p:nvCxnSpPr>
        <p:spPr>
          <a:xfrm rot="5400000" flipH="1" flipV="1">
            <a:off x="1809750" y="4095750"/>
            <a:ext cx="990600" cy="102870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20508" name="TextBox 6"/>
          <p:cNvSpPr txBox="1">
            <a:spLocks noChangeArrowheads="1"/>
          </p:cNvSpPr>
          <p:nvPr/>
        </p:nvSpPr>
        <p:spPr bwMode="auto">
          <a:xfrm>
            <a:off x="533400" y="1731963"/>
            <a:ext cx="1828800" cy="554037"/>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Manual Changer access port aligns with Auto Changer rails</a:t>
            </a:r>
          </a:p>
        </p:txBody>
      </p:sp>
      <p:sp>
        <p:nvSpPr>
          <p:cNvPr id="20509" name="TextBox 9"/>
          <p:cNvSpPr txBox="1">
            <a:spLocks noChangeArrowheads="1"/>
          </p:cNvSpPr>
          <p:nvPr/>
        </p:nvSpPr>
        <p:spPr bwMode="auto">
          <a:xfrm>
            <a:off x="1524000" y="1001713"/>
            <a:ext cx="1905000" cy="369887"/>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Auto Changer structure mounts to Camera Body</a:t>
            </a:r>
          </a:p>
        </p:txBody>
      </p:sp>
      <p:cxnSp>
        <p:nvCxnSpPr>
          <p:cNvPr id="25" name="Straight Arrow Connector 24"/>
          <p:cNvCxnSpPr>
            <a:stCxn id="20508" idx="3"/>
          </p:cNvCxnSpPr>
          <p:nvPr/>
        </p:nvCxnSpPr>
        <p:spPr>
          <a:xfrm>
            <a:off x="2362200" y="2008188"/>
            <a:ext cx="457200" cy="48577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0509" idx="2"/>
          </p:cNvCxnSpPr>
          <p:nvPr/>
        </p:nvCxnSpPr>
        <p:spPr>
          <a:xfrm rot="16200000" flipH="1">
            <a:off x="2378075" y="1470025"/>
            <a:ext cx="865188" cy="668338"/>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20512" name="Text Box 20"/>
          <p:cNvSpPr txBox="1">
            <a:spLocks noChangeArrowheads="1"/>
          </p:cNvSpPr>
          <p:nvPr/>
        </p:nvSpPr>
        <p:spPr bwMode="auto">
          <a:xfrm>
            <a:off x="2895600" y="6227763"/>
            <a:ext cx="2401888" cy="307975"/>
          </a:xfrm>
          <a:prstGeom prst="rect">
            <a:avLst/>
          </a:prstGeom>
          <a:noFill/>
          <a:ln w="9525">
            <a:noFill/>
            <a:miter lim="800000"/>
            <a:headEnd/>
            <a:tailEnd/>
          </a:ln>
        </p:spPr>
        <p:txBody>
          <a:bodyPr>
            <a:spAutoFit/>
          </a:bodyPr>
          <a:lstStyle/>
          <a:p>
            <a:pPr algn="ctr"/>
            <a:r>
              <a:rPr lang="en-US" sz="1400" b="1" u="sng">
                <a:solidFill>
                  <a:srgbClr val="000099"/>
                </a:solidFill>
              </a:rPr>
              <a:t>L1-L2 Assembly Removed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solidFill>
                  <a:schemeClr val="tx1"/>
                </a:solidFill>
              </a:rPr>
              <a:t>Auto Changer Removed:  Showing Shutter</a:t>
            </a:r>
            <a:endParaRPr lang="en-US" dirty="0">
              <a:solidFill>
                <a:schemeClr val="tx1"/>
              </a:solidFill>
            </a:endParaRPr>
          </a:p>
        </p:txBody>
      </p:sp>
      <p:pic>
        <p:nvPicPr>
          <p:cNvPr id="21507" name="Picture 6" descr="\\Slac\my storage\Groups\KIPAC\LSST\LSSTDesign\Meetings\2011-06-10 Director'sReview\ReviewImages\Camera\CamAssyOnion\CamAssyOnion8.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974850" y="741363"/>
            <a:ext cx="5734050" cy="4652962"/>
          </a:xfrm>
          <a:prstGeom prst="rect">
            <a:avLst/>
          </a:prstGeom>
          <a:noFill/>
          <a:ln w="9525">
            <a:noFill/>
            <a:miter lim="800000"/>
            <a:headEnd/>
            <a:tailEnd/>
          </a:ln>
        </p:spPr>
      </p:pic>
      <p:graphicFrame>
        <p:nvGraphicFramePr>
          <p:cNvPr id="7" name="Group 131"/>
          <p:cNvGraphicFramePr>
            <a:graphicFrameLocks noGrp="1"/>
          </p:cNvGraphicFramePr>
          <p:nvPr/>
        </p:nvGraphicFramePr>
        <p:xfrm>
          <a:off x="76200" y="4953000"/>
          <a:ext cx="2667000" cy="1371600"/>
        </p:xfrm>
        <a:graphic>
          <a:graphicData uri="http://schemas.openxmlformats.org/drawingml/2006/table">
            <a:tbl>
              <a:tblPr/>
              <a:tblGrid>
                <a:gridCol w="1905000"/>
                <a:gridCol w="762000"/>
              </a:tblGrid>
              <a:tr h="228600">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bg1"/>
                          </a:solidFill>
                          <a:effectLst/>
                          <a:latin typeface="Arial" charset="0"/>
                          <a:cs typeface="Times New Roman" pitchFamily="18" charset="0"/>
                        </a:rPr>
                        <a:t>Shutter Parameters</a:t>
                      </a:r>
                      <a:endParaRPr kumimoji="0" lang="en-US" sz="1200" b="1" i="0" u="none" strike="noStrike" cap="none" normalizeH="0" baseline="0" dirty="0" smtClean="0">
                        <a:ln>
                          <a:noFill/>
                        </a:ln>
                        <a:solidFill>
                          <a:schemeClr val="bg1"/>
                        </a:solidFill>
                        <a:effectLst/>
                        <a:latin typeface="Arial" charset="0"/>
                      </a:endParaRPr>
                    </a:p>
                  </a:txBody>
                  <a:tcPr marL="45720" marR="45720"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99"/>
                    </a:solidFill>
                  </a:tcPr>
                </a:tc>
                <a:tc hMerge="1">
                  <a:txBody>
                    <a:bodyPr/>
                    <a:lstStyle/>
                    <a:p>
                      <a:endParaRPr lang="en-US"/>
                    </a:p>
                  </a:txBody>
                  <a:tcPr/>
                </a:tc>
              </a:tr>
              <a:tr h="244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sng" strike="noStrike" cap="none" normalizeH="0" baseline="0" dirty="0" smtClean="0">
                          <a:ln>
                            <a:noFill/>
                          </a:ln>
                          <a:solidFill>
                            <a:srgbClr val="000099"/>
                          </a:solidFill>
                          <a:effectLst/>
                          <a:latin typeface="Arial" charset="0"/>
                          <a:cs typeface="Times New Roman" pitchFamily="18" charset="0"/>
                        </a:rPr>
                        <a:t>Property</a:t>
                      </a:r>
                      <a:endParaRPr kumimoji="0" lang="en-US" sz="1200" b="1" i="0" u="sng" strike="noStrike" cap="none" normalizeH="0" baseline="0" dirty="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52450" algn="l"/>
                        </a:tabLst>
                      </a:pPr>
                      <a:r>
                        <a:rPr kumimoji="0" lang="en-US" sz="1200" b="1" i="0" u="sng" strike="noStrike" cap="none" normalizeH="0" baseline="0" smtClean="0">
                          <a:ln>
                            <a:noFill/>
                          </a:ln>
                          <a:solidFill>
                            <a:srgbClr val="000099"/>
                          </a:solidFill>
                          <a:effectLst/>
                          <a:latin typeface="Arial" charset="0"/>
                          <a:cs typeface="Times New Roman" pitchFamily="18" charset="0"/>
                        </a:rPr>
                        <a:t>Value</a:t>
                      </a:r>
                      <a:endParaRPr kumimoji="0" lang="en-US" sz="1200" b="1" i="0" u="sng" strike="noStrike" cap="none" normalizeH="0" baseline="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cs typeface="Times New Roman" pitchFamily="18" charset="0"/>
                        </a:rPr>
                        <a:t>Activation time</a:t>
                      </a:r>
                      <a:endParaRPr kumimoji="0" lang="en-US" sz="1200" b="1" i="0" u="none" strike="noStrike" cap="none" normalizeH="0" baseline="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cs typeface="Times New Roman" pitchFamily="18" charset="0"/>
                        </a:rPr>
                        <a:t>1 sec</a:t>
                      </a:r>
                      <a:endParaRPr kumimoji="0" lang="en-US" sz="1200" b="1" i="0" u="none" strike="noStrike" cap="none" normalizeH="0" baseline="0" dirty="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cs typeface="Times New Roman" pitchFamily="18" charset="0"/>
                        </a:rPr>
                        <a:t>Clear opening aperture</a:t>
                      </a:r>
                      <a:endParaRPr kumimoji="0" lang="en-US" sz="1200" b="1" i="0" u="none" strike="noStrike" cap="none" normalizeH="0" baseline="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cs typeface="Times New Roman" pitchFamily="18" charset="0"/>
                        </a:rPr>
                        <a:t>734 mm</a:t>
                      </a:r>
                      <a:endParaRPr kumimoji="0" lang="en-US" sz="1200" b="1" i="0" u="none" strike="noStrike" cap="none" normalizeH="0" baseline="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cs typeface="Times New Roman" pitchFamily="18" charset="0"/>
                        </a:rPr>
                        <a:t>Min clearance to L3 lens</a:t>
                      </a:r>
                      <a:endParaRPr kumimoji="0" lang="en-US" sz="1200" b="1" i="0" u="none" strike="noStrike" cap="none" normalizeH="0" baseline="0" dirty="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cs typeface="Times New Roman" pitchFamily="18" charset="0"/>
                        </a:rPr>
                        <a:t>10.8 mm</a:t>
                      </a:r>
                      <a:endParaRPr kumimoji="0" lang="en-US" sz="1200" b="1" i="0" u="none" strike="noStrike" cap="none" normalizeH="0" baseline="0" dirty="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1529" name="TextBox 10"/>
          <p:cNvSpPr txBox="1">
            <a:spLocks noChangeArrowheads="1"/>
          </p:cNvSpPr>
          <p:nvPr/>
        </p:nvSpPr>
        <p:spPr bwMode="auto">
          <a:xfrm>
            <a:off x="685800" y="1447800"/>
            <a:ext cx="1524000" cy="36988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Guide rail supports blade tips</a:t>
            </a:r>
          </a:p>
        </p:txBody>
      </p:sp>
      <p:sp>
        <p:nvSpPr>
          <p:cNvPr id="21530" name="TextBox 10"/>
          <p:cNvSpPr txBox="1">
            <a:spLocks noChangeArrowheads="1"/>
          </p:cNvSpPr>
          <p:nvPr/>
        </p:nvSpPr>
        <p:spPr bwMode="auto">
          <a:xfrm>
            <a:off x="609600" y="2895600"/>
            <a:ext cx="762000" cy="55403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2 sets of 3 stacked blades</a:t>
            </a:r>
          </a:p>
        </p:txBody>
      </p:sp>
      <p:sp>
        <p:nvSpPr>
          <p:cNvPr id="21531" name="TextBox 10"/>
          <p:cNvSpPr txBox="1">
            <a:spLocks noChangeArrowheads="1"/>
          </p:cNvSpPr>
          <p:nvPr/>
        </p:nvSpPr>
        <p:spPr bwMode="auto">
          <a:xfrm>
            <a:off x="381000" y="4114800"/>
            <a:ext cx="1295400" cy="36988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Drive rail housed in dust cover</a:t>
            </a:r>
          </a:p>
        </p:txBody>
      </p:sp>
      <p:cxnSp>
        <p:nvCxnSpPr>
          <p:cNvPr id="13" name="Straight Arrow Connector 12"/>
          <p:cNvCxnSpPr>
            <a:stCxn id="21530" idx="3"/>
          </p:cNvCxnSpPr>
          <p:nvPr/>
        </p:nvCxnSpPr>
        <p:spPr>
          <a:xfrm>
            <a:off x="1371600" y="3173413"/>
            <a:ext cx="2590800" cy="1093787"/>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21529" idx="2"/>
          </p:cNvCxnSpPr>
          <p:nvPr/>
        </p:nvCxnSpPr>
        <p:spPr>
          <a:xfrm rot="16200000" flipH="1">
            <a:off x="1480344" y="1785144"/>
            <a:ext cx="849312" cy="91440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21530" idx="3"/>
          </p:cNvCxnSpPr>
          <p:nvPr/>
        </p:nvCxnSpPr>
        <p:spPr>
          <a:xfrm>
            <a:off x="1371600" y="3173413"/>
            <a:ext cx="1219200" cy="255587"/>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21531" idx="3"/>
          </p:cNvCxnSpPr>
          <p:nvPr/>
        </p:nvCxnSpPr>
        <p:spPr>
          <a:xfrm>
            <a:off x="1676400" y="4300538"/>
            <a:ext cx="1009650" cy="90487"/>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21537" name="Text Box 20"/>
          <p:cNvSpPr txBox="1">
            <a:spLocks noChangeArrowheads="1"/>
          </p:cNvSpPr>
          <p:nvPr/>
        </p:nvSpPr>
        <p:spPr bwMode="auto">
          <a:xfrm>
            <a:off x="2895600" y="6227763"/>
            <a:ext cx="2401888" cy="307975"/>
          </a:xfrm>
          <a:prstGeom prst="rect">
            <a:avLst/>
          </a:prstGeom>
          <a:noFill/>
          <a:ln w="9525">
            <a:noFill/>
            <a:miter lim="800000"/>
            <a:headEnd/>
            <a:tailEnd/>
          </a:ln>
        </p:spPr>
        <p:txBody>
          <a:bodyPr>
            <a:spAutoFit/>
          </a:bodyPr>
          <a:lstStyle/>
          <a:p>
            <a:pPr algn="ctr"/>
            <a:r>
              <a:rPr lang="en-US" sz="1400" b="1" u="sng">
                <a:solidFill>
                  <a:srgbClr val="000099"/>
                </a:solidFill>
              </a:rPr>
              <a:t>Auto Changer Removed</a:t>
            </a:r>
          </a:p>
        </p:txBody>
      </p:sp>
      <p:sp>
        <p:nvSpPr>
          <p:cNvPr id="21538" name="Text Box 20"/>
          <p:cNvSpPr txBox="1">
            <a:spLocks noChangeArrowheads="1"/>
          </p:cNvSpPr>
          <p:nvPr/>
        </p:nvSpPr>
        <p:spPr bwMode="auto">
          <a:xfrm>
            <a:off x="6324600" y="6384132"/>
            <a:ext cx="2401888" cy="307975"/>
          </a:xfrm>
          <a:prstGeom prst="rect">
            <a:avLst/>
          </a:prstGeom>
          <a:noFill/>
          <a:ln w="9525">
            <a:noFill/>
            <a:miter lim="800000"/>
            <a:headEnd/>
            <a:tailEnd/>
          </a:ln>
        </p:spPr>
        <p:txBody>
          <a:bodyPr>
            <a:spAutoFit/>
          </a:bodyPr>
          <a:lstStyle/>
          <a:p>
            <a:pPr algn="ctr"/>
            <a:r>
              <a:rPr lang="en-US" sz="1400" b="1" u="sng" dirty="0">
                <a:solidFill>
                  <a:srgbClr val="000099"/>
                </a:solidFill>
              </a:rPr>
              <a:t>Shutter Animation</a:t>
            </a:r>
          </a:p>
        </p:txBody>
      </p:sp>
      <p:pic>
        <p:nvPicPr>
          <p:cNvPr id="18" name="Shutter Cycle.wmv">
            <a:hlinkClick r:id="" action="ppaction://media"/>
          </p:cNvPr>
          <p:cNvPicPr>
            <a:picLocks noRot="1" noChangeAspect="1"/>
          </p:cNvPicPr>
          <p:nvPr>
            <a:videoFile r:link="rId1"/>
          </p:nvPr>
        </p:nvPicPr>
        <p:blipFill>
          <a:blip r:embed="rId5" cstate="print">
            <a:clrChange>
              <a:clrFrom>
                <a:srgbClr val="FFFFFF"/>
              </a:clrFrom>
              <a:clrTo>
                <a:srgbClr val="FFFFFF">
                  <a:alpha val="0"/>
                </a:srgbClr>
              </a:clrTo>
            </a:clrChange>
          </a:blip>
          <a:srcRect l="12860" t="30593" r="5859" b="17031"/>
          <a:stretch>
            <a:fillRect/>
          </a:stretch>
        </p:blipFill>
        <p:spPr>
          <a:xfrm>
            <a:off x="5294689" y="4587498"/>
            <a:ext cx="3880307" cy="18752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857"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18"/>
                </p:tgtEl>
              </p:cMediaNode>
            </p:video>
            <p:seq concurrent="1" nextAc="seek">
              <p:cTn id="8" restart="whenNotActive" fill="hold" evtFilter="cancelBubble" nodeType="interactiveSeq">
                <p:stCondLst>
                  <p:cond evt="onClick" delay="0">
                    <p:tgtEl>
                      <p:spTgt spid="1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8"/>
                                        </p:tgtEl>
                                      </p:cBhvr>
                                    </p:cmd>
                                  </p:childTnLst>
                                </p:cTn>
                              </p:par>
                            </p:childTnLst>
                          </p:cTn>
                        </p:par>
                      </p:childTnLst>
                    </p:cTn>
                  </p:par>
                </p:childTnLst>
              </p:cTn>
              <p:nextCondLst>
                <p:cond evt="onClick" delay="0">
                  <p:tgtEl>
                    <p:spTgt spid="18"/>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3338"/>
            <a:ext cx="7035800" cy="838201"/>
          </a:xfrm>
        </p:spPr>
        <p:txBody>
          <a:bodyPr/>
          <a:lstStyle/>
          <a:p>
            <a:pPr>
              <a:defRPr/>
            </a:pPr>
            <a:r>
              <a:rPr lang="en-US" dirty="0" smtClean="0">
                <a:solidFill>
                  <a:schemeClr val="tx1"/>
                </a:solidFill>
              </a:rPr>
              <a:t>Shutter Removed:  Exposing L3 Lens and Front of Cryostat</a:t>
            </a:r>
            <a:endParaRPr lang="en-US" dirty="0">
              <a:solidFill>
                <a:schemeClr val="tx1"/>
              </a:solidFill>
            </a:endParaRPr>
          </a:p>
        </p:txBody>
      </p:sp>
      <p:pic>
        <p:nvPicPr>
          <p:cNvPr id="22531" name="Picture 5" descr="\\Slac\my storage\Groups\KIPAC\LSST\LSSTDesign\Meetings\2011-06-10 Director'sReview\ReviewImages\Camera\CamAssyOnion\CamAssyOnion9.jpg"/>
          <p:cNvPicPr>
            <a:picLocks noChangeAspect="1" noChangeArrowheads="1"/>
          </p:cNvPicPr>
          <p:nvPr/>
        </p:nvPicPr>
        <p:blipFill>
          <a:blip r:embed="rId3" cstate="print"/>
          <a:srcRect/>
          <a:stretch>
            <a:fillRect/>
          </a:stretch>
        </p:blipFill>
        <p:spPr bwMode="auto">
          <a:xfrm>
            <a:off x="2125663" y="790575"/>
            <a:ext cx="5643562" cy="4591050"/>
          </a:xfrm>
          <a:prstGeom prst="rect">
            <a:avLst/>
          </a:prstGeom>
          <a:noFill/>
          <a:ln w="9525">
            <a:noFill/>
            <a:miter lim="800000"/>
            <a:headEnd/>
            <a:tailEnd/>
          </a:ln>
        </p:spPr>
      </p:pic>
      <p:sp>
        <p:nvSpPr>
          <p:cNvPr id="22532" name="TextBox 40"/>
          <p:cNvSpPr txBox="1">
            <a:spLocks noChangeArrowheads="1"/>
          </p:cNvSpPr>
          <p:nvPr/>
        </p:nvSpPr>
        <p:spPr bwMode="auto">
          <a:xfrm>
            <a:off x="762000" y="4648200"/>
            <a:ext cx="1524000" cy="55403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Segmented detector plane CCD’s visible through L3 Lens</a:t>
            </a:r>
          </a:p>
        </p:txBody>
      </p:sp>
      <p:cxnSp>
        <p:nvCxnSpPr>
          <p:cNvPr id="7" name="Straight Arrow Connector 6"/>
          <p:cNvCxnSpPr>
            <a:stCxn id="22532" idx="3"/>
          </p:cNvCxnSpPr>
          <p:nvPr/>
        </p:nvCxnSpPr>
        <p:spPr>
          <a:xfrm flipV="1">
            <a:off x="2286000" y="3962400"/>
            <a:ext cx="990600" cy="963613"/>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6" name="Group 131"/>
          <p:cNvGraphicFramePr>
            <a:graphicFrameLocks noGrp="1"/>
          </p:cNvGraphicFramePr>
          <p:nvPr/>
        </p:nvGraphicFramePr>
        <p:xfrm>
          <a:off x="6096000" y="4440238"/>
          <a:ext cx="2895600" cy="2103120"/>
        </p:xfrm>
        <a:graphic>
          <a:graphicData uri="http://schemas.openxmlformats.org/drawingml/2006/table">
            <a:tbl>
              <a:tblPr/>
              <a:tblGrid>
                <a:gridCol w="2895600"/>
              </a:tblGrid>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Arial" charset="0"/>
                          <a:cs typeface="Times New Roman" pitchFamily="18" charset="0"/>
                        </a:rPr>
                        <a:t>1—Camera Body Integrating Structure</a:t>
                      </a:r>
                      <a:endParaRPr kumimoji="0" lang="en-US" sz="1200" b="1" i="0" u="none" strike="noStrike" cap="none" normalizeH="0" baseline="0" dirty="0" smtClean="0">
                        <a:ln>
                          <a:noFill/>
                        </a:ln>
                        <a:solidFill>
                          <a:schemeClr val="bg1"/>
                        </a:solidFill>
                        <a:effectLst/>
                        <a:latin typeface="Arial" charset="0"/>
                      </a:endParaRPr>
                    </a:p>
                  </a:txBody>
                  <a:tcPr marL="45720" marR="45720"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99"/>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rPr>
                        <a:t>Provides primary support for L1, L2 lenses, filters and exchange system</a:t>
                      </a:r>
                      <a:endParaRPr kumimoji="0" lang="en-US" sz="1200" b="1" i="0" u="none" strike="noStrike" cap="none" normalizeH="0" baseline="0" dirty="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Maintains clean, hermetically sealed environment for all optics</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Presents primary structural interface to telescope at back flange</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Presents primary thermal interface to telescope at outer housing</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22550" name="TextBox 40"/>
          <p:cNvSpPr txBox="1">
            <a:spLocks noChangeArrowheads="1"/>
          </p:cNvSpPr>
          <p:nvPr/>
        </p:nvSpPr>
        <p:spPr bwMode="auto">
          <a:xfrm>
            <a:off x="685800" y="1447800"/>
            <a:ext cx="1676400" cy="36988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Outer housing and front stiffening flange</a:t>
            </a:r>
          </a:p>
        </p:txBody>
      </p:sp>
      <p:sp>
        <p:nvSpPr>
          <p:cNvPr id="22551" name="TextBox 40"/>
          <p:cNvSpPr txBox="1">
            <a:spLocks noChangeArrowheads="1"/>
          </p:cNvSpPr>
          <p:nvPr/>
        </p:nvSpPr>
        <p:spPr bwMode="auto">
          <a:xfrm>
            <a:off x="3581400" y="914400"/>
            <a:ext cx="1676400" cy="184150"/>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Gusseted back flange</a:t>
            </a:r>
          </a:p>
        </p:txBody>
      </p:sp>
      <p:cxnSp>
        <p:nvCxnSpPr>
          <p:cNvPr id="19" name="Straight Arrow Connector 18"/>
          <p:cNvCxnSpPr>
            <a:stCxn id="22550" idx="2"/>
          </p:cNvCxnSpPr>
          <p:nvPr/>
        </p:nvCxnSpPr>
        <p:spPr>
          <a:xfrm rot="16200000" flipH="1">
            <a:off x="1593056" y="1748632"/>
            <a:ext cx="708025" cy="846138"/>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22551" idx="2"/>
          </p:cNvCxnSpPr>
          <p:nvPr/>
        </p:nvCxnSpPr>
        <p:spPr>
          <a:xfrm rot="5400000">
            <a:off x="4092575" y="1273175"/>
            <a:ext cx="501650" cy="15240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22554" name="TextBox 40"/>
          <p:cNvSpPr txBox="1">
            <a:spLocks noChangeArrowheads="1"/>
          </p:cNvSpPr>
          <p:nvPr/>
        </p:nvSpPr>
        <p:spPr bwMode="auto">
          <a:xfrm>
            <a:off x="533400" y="2982913"/>
            <a:ext cx="1143000" cy="369887"/>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Cryostat outer housing</a:t>
            </a:r>
          </a:p>
        </p:txBody>
      </p:sp>
      <p:cxnSp>
        <p:nvCxnSpPr>
          <p:cNvPr id="17" name="Straight Arrow Connector 16"/>
          <p:cNvCxnSpPr>
            <a:stCxn id="22554" idx="3"/>
          </p:cNvCxnSpPr>
          <p:nvPr/>
        </p:nvCxnSpPr>
        <p:spPr>
          <a:xfrm flipV="1">
            <a:off x="1676400" y="2743200"/>
            <a:ext cx="1828800" cy="42545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22556" name="Text Box 20"/>
          <p:cNvSpPr txBox="1">
            <a:spLocks noChangeArrowheads="1"/>
          </p:cNvSpPr>
          <p:nvPr/>
        </p:nvSpPr>
        <p:spPr bwMode="auto">
          <a:xfrm>
            <a:off x="2895600" y="6227763"/>
            <a:ext cx="2401888" cy="307975"/>
          </a:xfrm>
          <a:prstGeom prst="rect">
            <a:avLst/>
          </a:prstGeom>
          <a:noFill/>
          <a:ln w="9525">
            <a:noFill/>
            <a:miter lim="800000"/>
            <a:headEnd/>
            <a:tailEnd/>
          </a:ln>
        </p:spPr>
        <p:txBody>
          <a:bodyPr>
            <a:spAutoFit/>
          </a:bodyPr>
          <a:lstStyle/>
          <a:p>
            <a:pPr algn="ctr"/>
            <a:r>
              <a:rPr lang="en-US" sz="1400" b="1" u="sng">
                <a:solidFill>
                  <a:srgbClr val="000099"/>
                </a:solidFill>
              </a:rPr>
              <a:t>Shutter Removed</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3338"/>
            <a:ext cx="7035800" cy="838201"/>
          </a:xfrm>
        </p:spPr>
        <p:txBody>
          <a:bodyPr/>
          <a:lstStyle/>
          <a:p>
            <a:pPr>
              <a:defRPr/>
            </a:pPr>
            <a:r>
              <a:rPr lang="en-US" dirty="0" smtClean="0">
                <a:solidFill>
                  <a:schemeClr val="tx1"/>
                </a:solidFill>
              </a:rPr>
              <a:t>Camera Housing Removed:  Showing Filters in Carousel</a:t>
            </a:r>
            <a:endParaRPr lang="en-US" dirty="0">
              <a:solidFill>
                <a:schemeClr val="tx1"/>
              </a:solidFill>
            </a:endParaRPr>
          </a:p>
        </p:txBody>
      </p:sp>
      <p:pic>
        <p:nvPicPr>
          <p:cNvPr id="23555" name="Picture 5" descr="\\Slac\my storage\Groups\KIPAC\LSST\LSSTDesign\Meetings\2011-06-10 Director'sReview\ReviewImages\Camera\CamAssyOnion\CamAssyOnion10.jpg"/>
          <p:cNvPicPr>
            <a:picLocks noChangeAspect="1" noChangeArrowheads="1"/>
          </p:cNvPicPr>
          <p:nvPr/>
        </p:nvPicPr>
        <p:blipFill>
          <a:blip r:embed="rId3" cstate="print"/>
          <a:srcRect/>
          <a:stretch>
            <a:fillRect/>
          </a:stretch>
        </p:blipFill>
        <p:spPr bwMode="auto">
          <a:xfrm>
            <a:off x="2419350" y="795338"/>
            <a:ext cx="5283200" cy="4129087"/>
          </a:xfrm>
          <a:prstGeom prst="rect">
            <a:avLst/>
          </a:prstGeom>
          <a:noFill/>
          <a:ln w="9525">
            <a:noFill/>
            <a:miter lim="800000"/>
            <a:headEnd/>
            <a:tailEnd/>
          </a:ln>
        </p:spPr>
      </p:pic>
      <p:sp>
        <p:nvSpPr>
          <p:cNvPr id="23556" name="TextBox 4"/>
          <p:cNvSpPr txBox="1">
            <a:spLocks noChangeArrowheads="1"/>
          </p:cNvSpPr>
          <p:nvPr/>
        </p:nvSpPr>
        <p:spPr bwMode="auto">
          <a:xfrm>
            <a:off x="6629400" y="3886200"/>
            <a:ext cx="2209800" cy="55403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Carousel structure—rotates to position selected filter in position to bring on-line</a:t>
            </a:r>
          </a:p>
        </p:txBody>
      </p:sp>
      <p:cxnSp>
        <p:nvCxnSpPr>
          <p:cNvPr id="7" name="Straight Arrow Connector 6"/>
          <p:cNvCxnSpPr>
            <a:stCxn id="23556" idx="1"/>
          </p:cNvCxnSpPr>
          <p:nvPr/>
        </p:nvCxnSpPr>
        <p:spPr>
          <a:xfrm rot="10800000">
            <a:off x="4495800" y="2514600"/>
            <a:ext cx="2133600" cy="164782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23559" idx="3"/>
          </p:cNvCxnSpPr>
          <p:nvPr/>
        </p:nvCxnSpPr>
        <p:spPr>
          <a:xfrm>
            <a:off x="1905000" y="2181225"/>
            <a:ext cx="887413" cy="45720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23559" name="TextBox 4"/>
          <p:cNvSpPr txBox="1">
            <a:spLocks noChangeArrowheads="1"/>
          </p:cNvSpPr>
          <p:nvPr/>
        </p:nvSpPr>
        <p:spPr bwMode="auto">
          <a:xfrm>
            <a:off x="152400" y="1905000"/>
            <a:ext cx="1752600" cy="55403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Off-line Filters—stored in annular region surrounding Cryostat</a:t>
            </a:r>
          </a:p>
        </p:txBody>
      </p:sp>
      <p:sp>
        <p:nvSpPr>
          <p:cNvPr id="23560" name="TextBox 4"/>
          <p:cNvSpPr txBox="1">
            <a:spLocks noChangeArrowheads="1"/>
          </p:cNvSpPr>
          <p:nvPr/>
        </p:nvSpPr>
        <p:spPr bwMode="auto">
          <a:xfrm>
            <a:off x="914400" y="1066800"/>
            <a:ext cx="1981200" cy="36988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Filter clamp mechanism—holds filters in Carousel</a:t>
            </a:r>
          </a:p>
        </p:txBody>
      </p:sp>
      <p:cxnSp>
        <p:nvCxnSpPr>
          <p:cNvPr id="18" name="Straight Arrow Connector 17"/>
          <p:cNvCxnSpPr>
            <a:stCxn id="23560" idx="3"/>
          </p:cNvCxnSpPr>
          <p:nvPr/>
        </p:nvCxnSpPr>
        <p:spPr>
          <a:xfrm>
            <a:off x="2895600" y="1250950"/>
            <a:ext cx="609600" cy="80645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1" name="Group 131"/>
          <p:cNvGraphicFramePr>
            <a:graphicFrameLocks noGrp="1"/>
          </p:cNvGraphicFramePr>
          <p:nvPr/>
        </p:nvGraphicFramePr>
        <p:xfrm>
          <a:off x="6324600" y="4905375"/>
          <a:ext cx="2667000" cy="1645920"/>
        </p:xfrm>
        <a:graphic>
          <a:graphicData uri="http://schemas.openxmlformats.org/drawingml/2006/table">
            <a:tbl>
              <a:tblPr/>
              <a:tblGrid>
                <a:gridCol w="1981200"/>
                <a:gridCol w="685800"/>
              </a:tblGrid>
              <a:tr h="228600">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Arial" charset="0"/>
                          <a:cs typeface="Times New Roman" pitchFamily="18" charset="0"/>
                        </a:rPr>
                        <a:t>Exchange System Parameters</a:t>
                      </a:r>
                      <a:endParaRPr kumimoji="0" lang="en-US" sz="1200" b="1" i="0" u="none" strike="noStrike" cap="none" normalizeH="0" baseline="0" dirty="0" smtClean="0">
                        <a:ln>
                          <a:noFill/>
                        </a:ln>
                        <a:solidFill>
                          <a:schemeClr val="bg1"/>
                        </a:solidFill>
                        <a:effectLst/>
                        <a:latin typeface="Arial" charset="0"/>
                      </a:endParaRPr>
                    </a:p>
                  </a:txBody>
                  <a:tcPr marL="45720" marR="45720"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99"/>
                    </a:solidFill>
                  </a:tcPr>
                </a:tc>
                <a:tc hMerge="1">
                  <a:txBody>
                    <a:bodyPr/>
                    <a:lstStyle/>
                    <a:p>
                      <a:endParaRPr lang="en-US"/>
                    </a:p>
                  </a:txBody>
                  <a:tcPr/>
                </a:tc>
              </a:tr>
              <a:tr h="244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sng" strike="noStrike" cap="none" normalizeH="0" baseline="0" dirty="0" smtClean="0">
                          <a:ln>
                            <a:noFill/>
                          </a:ln>
                          <a:solidFill>
                            <a:srgbClr val="000099"/>
                          </a:solidFill>
                          <a:effectLst/>
                          <a:latin typeface="Arial" charset="0"/>
                          <a:cs typeface="Times New Roman" pitchFamily="18" charset="0"/>
                        </a:rPr>
                        <a:t>Property</a:t>
                      </a:r>
                      <a:endParaRPr kumimoji="0" lang="en-US" sz="1200" b="1" i="0" u="sng" strike="noStrike" cap="none" normalizeH="0" baseline="0" dirty="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552450" algn="l"/>
                        </a:tabLst>
                      </a:pPr>
                      <a:r>
                        <a:rPr kumimoji="0" lang="en-US" sz="1200" b="1" i="0" u="sng" strike="noStrike" cap="none" normalizeH="0" baseline="0" smtClean="0">
                          <a:ln>
                            <a:noFill/>
                          </a:ln>
                          <a:solidFill>
                            <a:srgbClr val="000099"/>
                          </a:solidFill>
                          <a:effectLst/>
                          <a:latin typeface="Arial" charset="0"/>
                          <a:cs typeface="Times New Roman" pitchFamily="18" charset="0"/>
                        </a:rPr>
                        <a:t>Value</a:t>
                      </a:r>
                      <a:endParaRPr kumimoji="0" lang="en-US" sz="1200" b="1" i="0" u="sng" strike="noStrike" cap="none" normalizeH="0" baseline="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cs typeface="Times New Roman" pitchFamily="18" charset="0"/>
                        </a:rPr>
                        <a:t>Filter clear aperture diam</a:t>
                      </a:r>
                      <a:endParaRPr kumimoji="0" lang="en-US" sz="1200" b="1" i="0" u="none" strike="noStrike" cap="none" normalizeH="0" baseline="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cs typeface="Times New Roman" pitchFamily="18" charset="0"/>
                        </a:rPr>
                        <a:t>756 mm</a:t>
                      </a:r>
                      <a:endParaRPr kumimoji="0" lang="en-US" sz="1200" b="1" i="0" u="none" strike="noStrike" cap="none" normalizeH="0" baseline="0" dirty="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cs typeface="Times New Roman" pitchFamily="18" charset="0"/>
                        </a:rPr>
                        <a:t>Max exchange time</a:t>
                      </a:r>
                      <a:endParaRPr kumimoji="0" lang="en-US" sz="1200" b="1" i="0" u="none" strike="noStrike" cap="none" normalizeH="0" baseline="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cs typeface="Times New Roman" pitchFamily="18" charset="0"/>
                        </a:rPr>
                        <a:t>90 sec</a:t>
                      </a:r>
                      <a:endParaRPr kumimoji="0" lang="en-US" sz="1200" b="1" i="0" u="none" strike="noStrike" cap="none" normalizeH="0" baseline="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cs typeface="Times New Roman" pitchFamily="18" charset="0"/>
                        </a:rPr>
                        <a:t>Max filter mass</a:t>
                      </a:r>
                      <a:endParaRPr kumimoji="0" lang="en-US" sz="1200" b="1" i="0" u="none" strike="noStrike" cap="none" normalizeH="0" baseline="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cs typeface="Times New Roman" pitchFamily="18" charset="0"/>
                        </a:rPr>
                        <a:t>35.5 kg</a:t>
                      </a:r>
                      <a:endParaRPr kumimoji="0" lang="en-US" sz="1200" b="1" i="0" u="none" strike="noStrike" cap="none" normalizeH="0" baseline="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cs typeface="Times New Roman" pitchFamily="18" charset="0"/>
                        </a:rPr>
                        <a:t>On-board filters</a:t>
                      </a:r>
                      <a:endParaRPr kumimoji="0" lang="en-US" sz="1200" b="1" i="0" u="none" strike="noStrike" cap="none" normalizeH="0" baseline="0" dirty="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cs typeface="Times New Roman" pitchFamily="18" charset="0"/>
                        </a:rPr>
                        <a:t>5</a:t>
                      </a:r>
                      <a:endParaRPr kumimoji="0" lang="en-US" sz="1200" b="1" i="0" u="none" strike="noStrike" cap="none" normalizeH="0" baseline="0" dirty="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3586" name="TextBox 4"/>
          <p:cNvSpPr txBox="1">
            <a:spLocks noChangeArrowheads="1"/>
          </p:cNvSpPr>
          <p:nvPr/>
        </p:nvSpPr>
        <p:spPr bwMode="auto">
          <a:xfrm>
            <a:off x="533400" y="3810000"/>
            <a:ext cx="1524000" cy="36988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L3 lens mounted to front of Cryostat</a:t>
            </a:r>
          </a:p>
        </p:txBody>
      </p:sp>
      <p:cxnSp>
        <p:nvCxnSpPr>
          <p:cNvPr id="31" name="Straight Arrow Connector 30"/>
          <p:cNvCxnSpPr>
            <a:stCxn id="23586" idx="3"/>
          </p:cNvCxnSpPr>
          <p:nvPr/>
        </p:nvCxnSpPr>
        <p:spPr>
          <a:xfrm flipV="1">
            <a:off x="2057400" y="3657600"/>
            <a:ext cx="642938" cy="338138"/>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16" name="Arc 15"/>
          <p:cNvSpPr/>
          <p:nvPr/>
        </p:nvSpPr>
        <p:spPr>
          <a:xfrm>
            <a:off x="2362200" y="1371600"/>
            <a:ext cx="3657600" cy="4800600"/>
          </a:xfrm>
          <a:prstGeom prst="arc">
            <a:avLst>
              <a:gd name="adj1" fmla="val 16163324"/>
              <a:gd name="adj2" fmla="val 510154"/>
            </a:avLst>
          </a:prstGeom>
          <a:ln w="1905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23589" name="Text Box 20"/>
          <p:cNvSpPr txBox="1">
            <a:spLocks noChangeArrowheads="1"/>
          </p:cNvSpPr>
          <p:nvPr/>
        </p:nvSpPr>
        <p:spPr bwMode="auto">
          <a:xfrm>
            <a:off x="2590800" y="6227763"/>
            <a:ext cx="3011488" cy="307975"/>
          </a:xfrm>
          <a:prstGeom prst="rect">
            <a:avLst/>
          </a:prstGeom>
          <a:noFill/>
          <a:ln w="9525">
            <a:noFill/>
            <a:miter lim="800000"/>
            <a:headEnd/>
            <a:tailEnd/>
          </a:ln>
        </p:spPr>
        <p:txBody>
          <a:bodyPr>
            <a:spAutoFit/>
          </a:bodyPr>
          <a:lstStyle/>
          <a:p>
            <a:pPr algn="ctr"/>
            <a:r>
              <a:rPr lang="en-US" sz="1400" b="1" u="sng">
                <a:solidFill>
                  <a:srgbClr val="000099"/>
                </a:solidFill>
              </a:rPr>
              <a:t>Carousel and Cryostat Exposed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p:txBody>
          <a:bodyPr/>
          <a:lstStyle/>
          <a:p>
            <a:pPr>
              <a:defRPr/>
            </a:pPr>
            <a:r>
              <a:rPr lang="en-US" dirty="0" smtClean="0">
                <a:ea typeface="ＭＳ Ｐゴシック"/>
                <a:cs typeface="ＭＳ Ｐゴシック"/>
              </a:rPr>
              <a:t>Outline</a:t>
            </a:r>
          </a:p>
        </p:txBody>
      </p:sp>
      <p:sp>
        <p:nvSpPr>
          <p:cNvPr id="8195" name="Text Placeholder 3"/>
          <p:cNvSpPr>
            <a:spLocks noGrp="1"/>
          </p:cNvSpPr>
          <p:nvPr>
            <p:ph type="body" idx="4294967295"/>
          </p:nvPr>
        </p:nvSpPr>
        <p:spPr>
          <a:xfrm>
            <a:off x="457200" y="914400"/>
            <a:ext cx="8229600" cy="5310188"/>
          </a:xfrm>
        </p:spPr>
        <p:txBody>
          <a:bodyPr/>
          <a:lstStyle/>
          <a:p>
            <a:r>
              <a:rPr lang="en-US" dirty="0" smtClean="0">
                <a:ea typeface="ＭＳ Ｐゴシック" pitchFamily="34" charset="-128"/>
                <a:hlinkClick r:id="rId3" action="ppaction://hlinksldjump"/>
              </a:rPr>
              <a:t>Camera Project Overview</a:t>
            </a:r>
            <a:endParaRPr lang="en-US" dirty="0" smtClean="0">
              <a:ea typeface="ＭＳ Ｐゴシック" pitchFamily="34" charset="-128"/>
            </a:endParaRPr>
          </a:p>
          <a:p>
            <a:r>
              <a:rPr lang="en-US" dirty="0" smtClean="0">
                <a:ea typeface="ＭＳ Ｐゴシック" pitchFamily="34" charset="-128"/>
                <a:hlinkClick r:id="rId4" action="ppaction://hlinksldjump"/>
              </a:rPr>
              <a:t>Camera Design Overview</a:t>
            </a:r>
            <a:endParaRPr lang="en-US" dirty="0" smtClean="0">
              <a:ea typeface="ＭＳ Ｐゴシック" pitchFamily="34" charset="-128"/>
            </a:endParaRPr>
          </a:p>
          <a:p>
            <a:r>
              <a:rPr lang="en-US" dirty="0" smtClean="0">
                <a:ea typeface="ＭＳ Ｐゴシック" pitchFamily="34" charset="-128"/>
                <a:hlinkClick r:id="rId5" action="ppaction://hlinksldjump"/>
              </a:rPr>
              <a:t>Design Reviews &amp; Project Risks</a:t>
            </a:r>
            <a:endParaRPr lang="en-US" dirty="0" smtClean="0">
              <a:ea typeface="ＭＳ Ｐゴシック" pitchFamily="34" charset="-128"/>
            </a:endParaRPr>
          </a:p>
          <a:p>
            <a:r>
              <a:rPr lang="en-US" dirty="0" smtClean="0">
                <a:ea typeface="ＭＳ Ｐゴシック" pitchFamily="34" charset="-128"/>
                <a:hlinkClick r:id="rId6" action="ppaction://hlinksldjump"/>
              </a:rPr>
              <a:t>Cost &amp; Schedule Summary</a:t>
            </a:r>
            <a:endParaRPr lang="en-US" dirty="0" smtClean="0">
              <a:ea typeface="ＭＳ Ｐゴシック" pitchFamily="34" charset="-128"/>
            </a:endParaRPr>
          </a:p>
          <a:p>
            <a:endParaRPr lang="en-US" dirty="0" smtClean="0">
              <a:ea typeface="ＭＳ Ｐゴシック" pitchFamily="34" charset="-128"/>
            </a:endParaRPr>
          </a:p>
          <a:p>
            <a:pPr>
              <a:buFontTx/>
              <a:buNone/>
            </a:pPr>
            <a:endParaRPr lang="en-US" dirty="0" smtClean="0">
              <a:ea typeface="ＭＳ Ｐゴシック" pitchFamily="34" charset="-128"/>
            </a:endParaRPr>
          </a:p>
          <a:p>
            <a:endParaRPr lang="en-US" dirty="0" smtClean="0">
              <a:ea typeface="ＭＳ Ｐゴシック" pitchFamily="34" charset="-128"/>
            </a:endParaRPr>
          </a:p>
          <a:p>
            <a:endParaRPr lang="en-US" dirty="0" smtClean="0">
              <a:ea typeface="ＭＳ Ｐゴシック" pitchFamily="34" charset="-128"/>
            </a:endParaRPr>
          </a:p>
          <a:p>
            <a:endParaRPr lang="en-US"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3338"/>
            <a:ext cx="7035800" cy="838201"/>
          </a:xfrm>
        </p:spPr>
        <p:txBody>
          <a:bodyPr/>
          <a:lstStyle/>
          <a:p>
            <a:pPr>
              <a:defRPr/>
            </a:pPr>
            <a:r>
              <a:rPr lang="en-US" dirty="0" smtClean="0">
                <a:solidFill>
                  <a:schemeClr val="tx1"/>
                </a:solidFill>
              </a:rPr>
              <a:t>Carousel Removed:  Showing Cryostat and Utility Trunk</a:t>
            </a:r>
            <a:endParaRPr lang="en-US" dirty="0">
              <a:solidFill>
                <a:schemeClr val="tx1"/>
              </a:solidFill>
            </a:endParaRPr>
          </a:p>
        </p:txBody>
      </p:sp>
      <p:pic>
        <p:nvPicPr>
          <p:cNvPr id="24579" name="Picture 6" descr="\\Slac\my storage\Groups\KIPAC\LSST\LSSTDesign\Meetings\2011-06-10 Director'sReview\ReviewImages\Camera\CamAssyOnion\CamAssyOnion13.jpg"/>
          <p:cNvPicPr>
            <a:picLocks noChangeAspect="1" noChangeArrowheads="1"/>
          </p:cNvPicPr>
          <p:nvPr/>
        </p:nvPicPr>
        <p:blipFill>
          <a:blip r:embed="rId3" cstate="print"/>
          <a:srcRect/>
          <a:stretch>
            <a:fillRect/>
          </a:stretch>
        </p:blipFill>
        <p:spPr bwMode="auto">
          <a:xfrm>
            <a:off x="2625725" y="796925"/>
            <a:ext cx="5099050" cy="3943350"/>
          </a:xfrm>
          <a:prstGeom prst="rect">
            <a:avLst/>
          </a:prstGeom>
          <a:noFill/>
          <a:ln w="9525">
            <a:noFill/>
            <a:miter lim="800000"/>
            <a:headEnd/>
            <a:tailEnd/>
          </a:ln>
        </p:spPr>
      </p:pic>
      <p:sp>
        <p:nvSpPr>
          <p:cNvPr id="24580" name="TextBox 4"/>
          <p:cNvSpPr txBox="1">
            <a:spLocks noChangeArrowheads="1"/>
          </p:cNvSpPr>
          <p:nvPr/>
        </p:nvSpPr>
        <p:spPr bwMode="auto">
          <a:xfrm>
            <a:off x="685800" y="2178050"/>
            <a:ext cx="1371600" cy="184150"/>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Cryostat housing</a:t>
            </a:r>
          </a:p>
        </p:txBody>
      </p:sp>
      <p:cxnSp>
        <p:nvCxnSpPr>
          <p:cNvPr id="9" name="Straight Arrow Connector 8"/>
          <p:cNvCxnSpPr>
            <a:stCxn id="24580" idx="3"/>
          </p:cNvCxnSpPr>
          <p:nvPr/>
        </p:nvCxnSpPr>
        <p:spPr>
          <a:xfrm>
            <a:off x="2057400" y="2270125"/>
            <a:ext cx="1143000" cy="47942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24582" name="TextBox 4"/>
          <p:cNvSpPr txBox="1">
            <a:spLocks noChangeArrowheads="1"/>
          </p:cNvSpPr>
          <p:nvPr/>
        </p:nvSpPr>
        <p:spPr bwMode="auto">
          <a:xfrm>
            <a:off x="2133600" y="4724400"/>
            <a:ext cx="685800" cy="184150"/>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L3 lens</a:t>
            </a:r>
          </a:p>
        </p:txBody>
      </p:sp>
      <p:cxnSp>
        <p:nvCxnSpPr>
          <p:cNvPr id="11" name="Straight Arrow Connector 10"/>
          <p:cNvCxnSpPr>
            <a:stCxn id="24582" idx="3"/>
          </p:cNvCxnSpPr>
          <p:nvPr/>
        </p:nvCxnSpPr>
        <p:spPr>
          <a:xfrm flipV="1">
            <a:off x="2819400" y="4495800"/>
            <a:ext cx="381000" cy="32067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24584" name="TextBox 4"/>
          <p:cNvSpPr txBox="1">
            <a:spLocks noChangeArrowheads="1"/>
          </p:cNvSpPr>
          <p:nvPr/>
        </p:nvSpPr>
        <p:spPr bwMode="auto">
          <a:xfrm>
            <a:off x="7239000" y="3276600"/>
            <a:ext cx="1676400" cy="184150"/>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Utility Trunk structure</a:t>
            </a:r>
          </a:p>
        </p:txBody>
      </p:sp>
      <p:cxnSp>
        <p:nvCxnSpPr>
          <p:cNvPr id="13" name="Straight Arrow Connector 12"/>
          <p:cNvCxnSpPr>
            <a:stCxn id="24584" idx="1"/>
          </p:cNvCxnSpPr>
          <p:nvPr/>
        </p:nvCxnSpPr>
        <p:spPr>
          <a:xfrm rot="10800000">
            <a:off x="6781800" y="2895600"/>
            <a:ext cx="457200" cy="47307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24586" name="TextBox 4"/>
          <p:cNvSpPr txBox="1">
            <a:spLocks noChangeArrowheads="1"/>
          </p:cNvSpPr>
          <p:nvPr/>
        </p:nvSpPr>
        <p:spPr bwMode="auto">
          <a:xfrm>
            <a:off x="762000" y="1230313"/>
            <a:ext cx="2133600" cy="369887"/>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Cryostat support cylinder—cantilevers off back flange</a:t>
            </a:r>
          </a:p>
        </p:txBody>
      </p:sp>
      <p:cxnSp>
        <p:nvCxnSpPr>
          <p:cNvPr id="18" name="Straight Arrow Connector 17"/>
          <p:cNvCxnSpPr>
            <a:stCxn id="24586" idx="3"/>
          </p:cNvCxnSpPr>
          <p:nvPr/>
        </p:nvCxnSpPr>
        <p:spPr>
          <a:xfrm>
            <a:off x="2895600" y="1416050"/>
            <a:ext cx="1219200" cy="86995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24588" name="TextBox 4"/>
          <p:cNvSpPr txBox="1">
            <a:spLocks noChangeArrowheads="1"/>
          </p:cNvSpPr>
          <p:nvPr/>
        </p:nvSpPr>
        <p:spPr bwMode="auto">
          <a:xfrm>
            <a:off x="7848600" y="762000"/>
            <a:ext cx="1219200" cy="55403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Bulkhead panel for all camera services</a:t>
            </a:r>
          </a:p>
        </p:txBody>
      </p:sp>
      <p:cxnSp>
        <p:nvCxnSpPr>
          <p:cNvPr id="28" name="Straight Arrow Connector 27"/>
          <p:cNvCxnSpPr>
            <a:stCxn id="24588" idx="1"/>
          </p:cNvCxnSpPr>
          <p:nvPr/>
        </p:nvCxnSpPr>
        <p:spPr>
          <a:xfrm rot="10800000" flipV="1">
            <a:off x="7391400" y="1038225"/>
            <a:ext cx="457200" cy="25717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24590" name="Text Box 20"/>
          <p:cNvSpPr txBox="1">
            <a:spLocks noChangeArrowheads="1"/>
          </p:cNvSpPr>
          <p:nvPr/>
        </p:nvSpPr>
        <p:spPr bwMode="auto">
          <a:xfrm>
            <a:off x="2362200" y="6227763"/>
            <a:ext cx="3468688" cy="307975"/>
          </a:xfrm>
          <a:prstGeom prst="rect">
            <a:avLst/>
          </a:prstGeom>
          <a:noFill/>
          <a:ln w="9525">
            <a:noFill/>
            <a:miter lim="800000"/>
            <a:headEnd/>
            <a:tailEnd/>
          </a:ln>
        </p:spPr>
        <p:txBody>
          <a:bodyPr>
            <a:spAutoFit/>
          </a:bodyPr>
          <a:lstStyle/>
          <a:p>
            <a:pPr algn="ctr"/>
            <a:r>
              <a:rPr lang="en-US" sz="1400" b="1" u="sng">
                <a:solidFill>
                  <a:srgbClr val="000099"/>
                </a:solidFill>
              </a:rPr>
              <a:t>Cryostat Cantilevered off Back Flange</a:t>
            </a:r>
          </a:p>
        </p:txBody>
      </p:sp>
      <p:sp>
        <p:nvSpPr>
          <p:cNvPr id="24591" name="TextBox 4"/>
          <p:cNvSpPr txBox="1">
            <a:spLocks noChangeArrowheads="1"/>
          </p:cNvSpPr>
          <p:nvPr/>
        </p:nvSpPr>
        <p:spPr bwMode="auto">
          <a:xfrm>
            <a:off x="6629400" y="3886200"/>
            <a:ext cx="1676400" cy="36988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Back flange mounts to telescope rotator</a:t>
            </a:r>
          </a:p>
        </p:txBody>
      </p:sp>
      <p:cxnSp>
        <p:nvCxnSpPr>
          <p:cNvPr id="17" name="Straight Arrow Connector 16"/>
          <p:cNvCxnSpPr>
            <a:stCxn id="24591" idx="1"/>
          </p:cNvCxnSpPr>
          <p:nvPr/>
        </p:nvCxnSpPr>
        <p:spPr>
          <a:xfrm rot="10800000">
            <a:off x="5791200" y="3733800"/>
            <a:ext cx="838200" cy="33655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34" descr="\\Slac\my storage\Groups\KIPAC\LSST\LSSTDesign\Meetings\2011-06-10 Director'sReview\ReviewImages\Cryostat\ISO\Fully Loaded Cryostat Top Iso Offset Pie Section View 4-21-11.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667000" y="654050"/>
            <a:ext cx="5334000" cy="5097463"/>
          </a:xfrm>
          <a:prstGeom prst="rect">
            <a:avLst/>
          </a:prstGeom>
          <a:noFill/>
          <a:ln w="9525">
            <a:noFill/>
            <a:miter lim="800000"/>
            <a:headEnd/>
            <a:tailEnd/>
          </a:ln>
        </p:spPr>
      </p:pic>
      <p:sp>
        <p:nvSpPr>
          <p:cNvPr id="2" name="Title 1"/>
          <p:cNvSpPr>
            <a:spLocks noGrp="1"/>
          </p:cNvSpPr>
          <p:nvPr>
            <p:ph type="title"/>
          </p:nvPr>
        </p:nvSpPr>
        <p:spPr/>
        <p:txBody>
          <a:bodyPr/>
          <a:lstStyle/>
          <a:p>
            <a:pPr>
              <a:defRPr/>
            </a:pPr>
            <a:r>
              <a:rPr lang="en-US" dirty="0" smtClean="0">
                <a:solidFill>
                  <a:schemeClr val="tx1"/>
                </a:solidFill>
              </a:rPr>
              <a:t>Cryostat Section:  Showing Raft Towers</a:t>
            </a:r>
            <a:endParaRPr lang="en-US" dirty="0">
              <a:solidFill>
                <a:schemeClr val="tx1"/>
              </a:solidFill>
            </a:endParaRPr>
          </a:p>
        </p:txBody>
      </p:sp>
      <p:sp>
        <p:nvSpPr>
          <p:cNvPr id="25604" name="TextBox 13"/>
          <p:cNvSpPr txBox="1">
            <a:spLocks noChangeArrowheads="1"/>
          </p:cNvSpPr>
          <p:nvPr/>
        </p:nvSpPr>
        <p:spPr bwMode="auto">
          <a:xfrm>
            <a:off x="3048000" y="5638800"/>
            <a:ext cx="1676400" cy="36988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Grid—supports Rafts</a:t>
            </a:r>
          </a:p>
          <a:p>
            <a:r>
              <a:rPr lang="en-US" sz="1200" b="1">
                <a:solidFill>
                  <a:srgbClr val="0000CC"/>
                </a:solidFill>
              </a:rPr>
              <a:t>(-125 </a:t>
            </a:r>
            <a:r>
              <a:rPr lang="en-US" sz="1200" b="1" baseline="40000">
                <a:solidFill>
                  <a:srgbClr val="0000CC"/>
                </a:solidFill>
              </a:rPr>
              <a:t>o</a:t>
            </a:r>
            <a:r>
              <a:rPr lang="en-US" sz="1200" b="1">
                <a:solidFill>
                  <a:srgbClr val="0000CC"/>
                </a:solidFill>
              </a:rPr>
              <a:t>C)</a:t>
            </a:r>
          </a:p>
        </p:txBody>
      </p:sp>
      <p:sp>
        <p:nvSpPr>
          <p:cNvPr id="25605" name="TextBox 14"/>
          <p:cNvSpPr txBox="1">
            <a:spLocks noChangeArrowheads="1"/>
          </p:cNvSpPr>
          <p:nvPr/>
        </p:nvSpPr>
        <p:spPr bwMode="auto">
          <a:xfrm>
            <a:off x="6858000" y="5999163"/>
            <a:ext cx="1981200" cy="554037"/>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Cryo Plate—supports and cools Front End Crates </a:t>
            </a:r>
          </a:p>
          <a:p>
            <a:r>
              <a:rPr lang="en-US" sz="1200" b="1">
                <a:solidFill>
                  <a:srgbClr val="0000CC"/>
                </a:solidFill>
              </a:rPr>
              <a:t>(-130 </a:t>
            </a:r>
            <a:r>
              <a:rPr lang="en-US" sz="1200" b="1" baseline="40000">
                <a:solidFill>
                  <a:srgbClr val="0000CC"/>
                </a:solidFill>
              </a:rPr>
              <a:t>o</a:t>
            </a:r>
            <a:r>
              <a:rPr lang="en-US" sz="1200" b="1">
                <a:solidFill>
                  <a:srgbClr val="0000CC"/>
                </a:solidFill>
              </a:rPr>
              <a:t>C)</a:t>
            </a:r>
          </a:p>
        </p:txBody>
      </p:sp>
      <p:sp>
        <p:nvSpPr>
          <p:cNvPr id="25606" name="TextBox 15"/>
          <p:cNvSpPr txBox="1">
            <a:spLocks noChangeArrowheads="1"/>
          </p:cNvSpPr>
          <p:nvPr/>
        </p:nvSpPr>
        <p:spPr bwMode="auto">
          <a:xfrm>
            <a:off x="6781800" y="5334000"/>
            <a:ext cx="1981200" cy="55403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Cold Plate—supports and cools Raft Control Crates</a:t>
            </a:r>
          </a:p>
          <a:p>
            <a:r>
              <a:rPr lang="en-US" sz="1200" b="1">
                <a:solidFill>
                  <a:srgbClr val="0000CC"/>
                </a:solidFill>
              </a:rPr>
              <a:t>(-40 </a:t>
            </a:r>
            <a:r>
              <a:rPr lang="en-US" sz="1200" b="1" baseline="40000">
                <a:solidFill>
                  <a:srgbClr val="0000CC"/>
                </a:solidFill>
              </a:rPr>
              <a:t>o</a:t>
            </a:r>
            <a:r>
              <a:rPr lang="en-US" sz="1200" b="1">
                <a:solidFill>
                  <a:srgbClr val="0000CC"/>
                </a:solidFill>
              </a:rPr>
              <a:t>C)</a:t>
            </a:r>
          </a:p>
        </p:txBody>
      </p:sp>
      <p:sp>
        <p:nvSpPr>
          <p:cNvPr id="25607" name="TextBox 16"/>
          <p:cNvSpPr txBox="1">
            <a:spLocks noChangeArrowheads="1"/>
          </p:cNvSpPr>
          <p:nvPr/>
        </p:nvSpPr>
        <p:spPr bwMode="auto">
          <a:xfrm>
            <a:off x="7550150" y="2136775"/>
            <a:ext cx="1295400" cy="73818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Pump plate and vacuum system components</a:t>
            </a:r>
          </a:p>
          <a:p>
            <a:r>
              <a:rPr lang="en-US" sz="1200" b="1">
                <a:solidFill>
                  <a:srgbClr val="0000CC"/>
                </a:solidFill>
              </a:rPr>
              <a:t>(~5 </a:t>
            </a:r>
            <a:r>
              <a:rPr lang="en-US" sz="1200" b="1" baseline="40000">
                <a:solidFill>
                  <a:srgbClr val="0000CC"/>
                </a:solidFill>
              </a:rPr>
              <a:t>o</a:t>
            </a:r>
            <a:r>
              <a:rPr lang="en-US" sz="1200" b="1">
                <a:solidFill>
                  <a:srgbClr val="0000CC"/>
                </a:solidFill>
              </a:rPr>
              <a:t>C)</a:t>
            </a:r>
          </a:p>
        </p:txBody>
      </p:sp>
      <p:sp>
        <p:nvSpPr>
          <p:cNvPr id="18" name="Right Brace 17"/>
          <p:cNvSpPr/>
          <p:nvPr/>
        </p:nvSpPr>
        <p:spPr>
          <a:xfrm rot="19841085">
            <a:off x="7321550" y="1493838"/>
            <a:ext cx="152400" cy="2192337"/>
          </a:xfrm>
          <a:prstGeom prst="rightBrace">
            <a:avLst>
              <a:gd name="adj1" fmla="val 38585"/>
              <a:gd name="adj2" fmla="val 50000"/>
            </a:avLst>
          </a:prstGeom>
          <a:ln>
            <a:solidFill>
              <a:srgbClr val="0000CC"/>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25609" name="TextBox 19"/>
          <p:cNvSpPr txBox="1">
            <a:spLocks noChangeArrowheads="1"/>
          </p:cNvSpPr>
          <p:nvPr/>
        </p:nvSpPr>
        <p:spPr bwMode="auto">
          <a:xfrm>
            <a:off x="1066800" y="3397250"/>
            <a:ext cx="1295400" cy="184150"/>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L3 flange (~5 </a:t>
            </a:r>
            <a:r>
              <a:rPr lang="en-US" sz="1200" b="1" baseline="40000">
                <a:solidFill>
                  <a:srgbClr val="0000CC"/>
                </a:solidFill>
              </a:rPr>
              <a:t>o</a:t>
            </a:r>
            <a:r>
              <a:rPr lang="en-US" sz="1200" b="1">
                <a:solidFill>
                  <a:srgbClr val="0000CC"/>
                </a:solidFill>
              </a:rPr>
              <a:t>C)</a:t>
            </a:r>
          </a:p>
        </p:txBody>
      </p:sp>
      <p:sp>
        <p:nvSpPr>
          <p:cNvPr id="25610" name="TextBox 20"/>
          <p:cNvSpPr txBox="1">
            <a:spLocks noChangeArrowheads="1"/>
          </p:cNvSpPr>
          <p:nvPr/>
        </p:nvSpPr>
        <p:spPr bwMode="auto">
          <a:xfrm>
            <a:off x="1371600" y="3975100"/>
            <a:ext cx="1219200" cy="184150"/>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L3 lens (~-5 </a:t>
            </a:r>
            <a:r>
              <a:rPr lang="en-US" sz="1200" b="1" baseline="40000">
                <a:solidFill>
                  <a:srgbClr val="0000CC"/>
                </a:solidFill>
              </a:rPr>
              <a:t>o</a:t>
            </a:r>
            <a:r>
              <a:rPr lang="en-US" sz="1200" b="1">
                <a:solidFill>
                  <a:srgbClr val="0000CC"/>
                </a:solidFill>
              </a:rPr>
              <a:t>C)</a:t>
            </a:r>
          </a:p>
        </p:txBody>
      </p:sp>
      <p:sp>
        <p:nvSpPr>
          <p:cNvPr id="25611" name="TextBox 21"/>
          <p:cNvSpPr txBox="1">
            <a:spLocks noChangeArrowheads="1"/>
          </p:cNvSpPr>
          <p:nvPr/>
        </p:nvSpPr>
        <p:spPr bwMode="auto">
          <a:xfrm>
            <a:off x="152400" y="2254250"/>
            <a:ext cx="2133600" cy="73818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Raft Sensor Assembly—9 CCD’s on support plate with ball/groove mount to Grid</a:t>
            </a:r>
          </a:p>
          <a:p>
            <a:r>
              <a:rPr lang="en-US" sz="1200" b="1">
                <a:solidFill>
                  <a:srgbClr val="0000CC"/>
                </a:solidFill>
              </a:rPr>
              <a:t>(-100 </a:t>
            </a:r>
            <a:r>
              <a:rPr lang="en-US" sz="1200" b="1" baseline="40000">
                <a:solidFill>
                  <a:srgbClr val="0000CC"/>
                </a:solidFill>
              </a:rPr>
              <a:t>o</a:t>
            </a:r>
            <a:r>
              <a:rPr lang="en-US" sz="1200" b="1">
                <a:solidFill>
                  <a:srgbClr val="0000CC"/>
                </a:solidFill>
              </a:rPr>
              <a:t>C)</a:t>
            </a:r>
          </a:p>
        </p:txBody>
      </p:sp>
      <p:sp>
        <p:nvSpPr>
          <p:cNvPr id="25612" name="TextBox 22"/>
          <p:cNvSpPr txBox="1">
            <a:spLocks noChangeArrowheads="1"/>
          </p:cNvSpPr>
          <p:nvPr/>
        </p:nvSpPr>
        <p:spPr bwMode="auto">
          <a:xfrm>
            <a:off x="381000" y="1447800"/>
            <a:ext cx="2286000" cy="55403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Front End Crate—front end electronics in copper structure </a:t>
            </a:r>
          </a:p>
          <a:p>
            <a:r>
              <a:rPr lang="en-US" sz="1200" b="1">
                <a:solidFill>
                  <a:srgbClr val="0000CC"/>
                </a:solidFill>
              </a:rPr>
              <a:t>(-120 </a:t>
            </a:r>
            <a:r>
              <a:rPr lang="en-US" sz="1200" b="1" baseline="40000">
                <a:solidFill>
                  <a:srgbClr val="0000CC"/>
                </a:solidFill>
              </a:rPr>
              <a:t>o</a:t>
            </a:r>
            <a:r>
              <a:rPr lang="en-US" sz="1200" b="1">
                <a:solidFill>
                  <a:srgbClr val="0000CC"/>
                </a:solidFill>
              </a:rPr>
              <a:t>C)</a:t>
            </a:r>
          </a:p>
        </p:txBody>
      </p:sp>
      <p:sp>
        <p:nvSpPr>
          <p:cNvPr id="25613" name="TextBox 23"/>
          <p:cNvSpPr txBox="1">
            <a:spLocks noChangeArrowheads="1"/>
          </p:cNvSpPr>
          <p:nvPr/>
        </p:nvSpPr>
        <p:spPr bwMode="auto">
          <a:xfrm>
            <a:off x="1981200" y="773113"/>
            <a:ext cx="2362200" cy="554037"/>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Raft Control Crate—digitizing electronics in copper structure</a:t>
            </a:r>
          </a:p>
          <a:p>
            <a:r>
              <a:rPr lang="en-US" sz="1200" b="1">
                <a:solidFill>
                  <a:srgbClr val="0000CC"/>
                </a:solidFill>
              </a:rPr>
              <a:t>(-35 </a:t>
            </a:r>
            <a:r>
              <a:rPr lang="en-US" sz="1200" b="1" baseline="40000">
                <a:solidFill>
                  <a:srgbClr val="0000CC"/>
                </a:solidFill>
              </a:rPr>
              <a:t>o</a:t>
            </a:r>
            <a:r>
              <a:rPr lang="en-US" sz="1200" b="1">
                <a:solidFill>
                  <a:srgbClr val="0000CC"/>
                </a:solidFill>
              </a:rPr>
              <a:t>C)</a:t>
            </a:r>
          </a:p>
        </p:txBody>
      </p:sp>
      <p:sp>
        <p:nvSpPr>
          <p:cNvPr id="25614" name="TextBox 24"/>
          <p:cNvSpPr txBox="1">
            <a:spLocks noChangeArrowheads="1"/>
          </p:cNvSpPr>
          <p:nvPr/>
        </p:nvSpPr>
        <p:spPr bwMode="auto">
          <a:xfrm>
            <a:off x="6934200" y="4648200"/>
            <a:ext cx="2133600" cy="55403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Cryostat housing—vacuum envelope, support structure</a:t>
            </a:r>
          </a:p>
          <a:p>
            <a:r>
              <a:rPr lang="en-US" sz="1200" b="1">
                <a:solidFill>
                  <a:srgbClr val="0000CC"/>
                </a:solidFill>
              </a:rPr>
              <a:t>(~5 </a:t>
            </a:r>
            <a:r>
              <a:rPr lang="en-US" sz="1200" b="1" baseline="40000">
                <a:solidFill>
                  <a:srgbClr val="0000CC"/>
                </a:solidFill>
              </a:rPr>
              <a:t>o</a:t>
            </a:r>
            <a:r>
              <a:rPr lang="en-US" sz="1200" b="1">
                <a:solidFill>
                  <a:srgbClr val="0000CC"/>
                </a:solidFill>
              </a:rPr>
              <a:t>C)</a:t>
            </a:r>
          </a:p>
        </p:txBody>
      </p:sp>
      <p:graphicFrame>
        <p:nvGraphicFramePr>
          <p:cNvPr id="26" name="Group 131"/>
          <p:cNvGraphicFramePr>
            <a:graphicFrameLocks noGrp="1"/>
          </p:cNvGraphicFramePr>
          <p:nvPr/>
        </p:nvGraphicFramePr>
        <p:xfrm>
          <a:off x="76200" y="4495800"/>
          <a:ext cx="2895600" cy="1920240"/>
        </p:xfrm>
        <a:graphic>
          <a:graphicData uri="http://schemas.openxmlformats.org/drawingml/2006/table">
            <a:tbl>
              <a:tblPr/>
              <a:tblGrid>
                <a:gridCol w="2895600"/>
              </a:tblGrid>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bg1"/>
                          </a:solidFill>
                          <a:effectLst/>
                          <a:latin typeface="Arial" charset="0"/>
                          <a:cs typeface="Times New Roman" pitchFamily="18" charset="0"/>
                        </a:rPr>
                        <a:t>2—Cryostat Integrating Structure</a:t>
                      </a:r>
                      <a:endParaRPr kumimoji="0" lang="en-US" sz="1200" b="1" i="0" u="none" strike="noStrike" cap="none" normalizeH="0" baseline="0" dirty="0" smtClean="0">
                        <a:ln>
                          <a:noFill/>
                        </a:ln>
                        <a:solidFill>
                          <a:schemeClr val="bg1"/>
                        </a:solidFill>
                        <a:effectLst/>
                        <a:latin typeface="Arial" charset="0"/>
                      </a:endParaRPr>
                    </a:p>
                  </a:txBody>
                  <a:tcPr marL="45720" marR="45720"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99"/>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rPr>
                        <a:t>Provides stable support for CCD detectors on focal plane</a:t>
                      </a:r>
                      <a:endParaRPr kumimoji="0" lang="en-US" sz="1200" b="1" i="0" u="none" strike="noStrike" cap="none" normalizeH="0" baseline="0" dirty="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rPr>
                        <a:t>Provides stable thermal control of cold CCD’s and front end electronics</a:t>
                      </a:r>
                      <a:endParaRPr kumimoji="0" lang="en-US" sz="1200" b="1" i="0" u="none" strike="noStrike" cap="none" normalizeH="0" baseline="0" dirty="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rPr>
                        <a:t>Removes all process and radiant heat</a:t>
                      </a:r>
                      <a:endParaRPr kumimoji="0" lang="en-US" sz="1200" b="1" i="0" u="none" strike="noStrike" cap="none" normalizeH="0" baseline="0" dirty="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Maintains CCD’s in clean high-vacuum environment to prevent contamination</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cxnSp>
        <p:nvCxnSpPr>
          <p:cNvPr id="20" name="Straight Arrow Connector 19"/>
          <p:cNvCxnSpPr>
            <a:stCxn id="25611" idx="3"/>
          </p:cNvCxnSpPr>
          <p:nvPr/>
        </p:nvCxnSpPr>
        <p:spPr>
          <a:xfrm>
            <a:off x="2286000" y="2624138"/>
            <a:ext cx="1252538" cy="157797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25611" idx="3"/>
          </p:cNvCxnSpPr>
          <p:nvPr/>
        </p:nvCxnSpPr>
        <p:spPr>
          <a:xfrm>
            <a:off x="2286000" y="2624138"/>
            <a:ext cx="1970088" cy="140970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25609" idx="3"/>
          </p:cNvCxnSpPr>
          <p:nvPr/>
        </p:nvCxnSpPr>
        <p:spPr>
          <a:xfrm>
            <a:off x="2362200" y="3489325"/>
            <a:ext cx="450850" cy="153988"/>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25610" idx="3"/>
          </p:cNvCxnSpPr>
          <p:nvPr/>
        </p:nvCxnSpPr>
        <p:spPr>
          <a:xfrm>
            <a:off x="2590800" y="4067175"/>
            <a:ext cx="1622425" cy="44132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25643" idx="0"/>
          </p:cNvCxnSpPr>
          <p:nvPr/>
        </p:nvCxnSpPr>
        <p:spPr>
          <a:xfrm rot="5400000" flipH="1" flipV="1">
            <a:off x="5242719" y="5210969"/>
            <a:ext cx="862012" cy="14605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25604" idx="0"/>
          </p:cNvCxnSpPr>
          <p:nvPr/>
        </p:nvCxnSpPr>
        <p:spPr>
          <a:xfrm rot="5400000" flipH="1" flipV="1">
            <a:off x="3505200" y="4572000"/>
            <a:ext cx="1447800" cy="68580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25613" idx="2"/>
          </p:cNvCxnSpPr>
          <p:nvPr/>
        </p:nvCxnSpPr>
        <p:spPr>
          <a:xfrm rot="16200000" flipH="1">
            <a:off x="3387725" y="1101725"/>
            <a:ext cx="1949450" cy="240030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25612" idx="3"/>
          </p:cNvCxnSpPr>
          <p:nvPr/>
        </p:nvCxnSpPr>
        <p:spPr>
          <a:xfrm>
            <a:off x="2667000" y="1724025"/>
            <a:ext cx="1828800" cy="216217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25614" idx="1"/>
          </p:cNvCxnSpPr>
          <p:nvPr/>
        </p:nvCxnSpPr>
        <p:spPr>
          <a:xfrm rot="10800000">
            <a:off x="6499225" y="4826000"/>
            <a:ext cx="434975" cy="9842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25606" idx="1"/>
          </p:cNvCxnSpPr>
          <p:nvPr/>
        </p:nvCxnSpPr>
        <p:spPr>
          <a:xfrm rot="10800000">
            <a:off x="5943600" y="4495800"/>
            <a:ext cx="838200" cy="111442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25605" idx="1"/>
          </p:cNvCxnSpPr>
          <p:nvPr/>
        </p:nvCxnSpPr>
        <p:spPr>
          <a:xfrm rot="10800000">
            <a:off x="5802313" y="4656138"/>
            <a:ext cx="1055687" cy="1620837"/>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25642" name="Text Box 20"/>
          <p:cNvSpPr txBox="1">
            <a:spLocks noChangeArrowheads="1"/>
          </p:cNvSpPr>
          <p:nvPr/>
        </p:nvSpPr>
        <p:spPr bwMode="auto">
          <a:xfrm>
            <a:off x="2895600" y="6427788"/>
            <a:ext cx="2401888" cy="307975"/>
          </a:xfrm>
          <a:prstGeom prst="rect">
            <a:avLst/>
          </a:prstGeom>
          <a:noFill/>
          <a:ln w="9525">
            <a:noFill/>
            <a:miter lim="800000"/>
            <a:headEnd/>
            <a:tailEnd/>
          </a:ln>
        </p:spPr>
        <p:txBody>
          <a:bodyPr>
            <a:spAutoFit/>
          </a:bodyPr>
          <a:lstStyle/>
          <a:p>
            <a:pPr algn="ctr"/>
            <a:r>
              <a:rPr lang="en-US" sz="1400" b="1" u="sng">
                <a:solidFill>
                  <a:srgbClr val="000099"/>
                </a:solidFill>
              </a:rPr>
              <a:t>Cryostat Section</a:t>
            </a:r>
          </a:p>
        </p:txBody>
      </p:sp>
      <p:sp>
        <p:nvSpPr>
          <p:cNvPr id="25643" name="TextBox 10"/>
          <p:cNvSpPr txBox="1">
            <a:spLocks noChangeArrowheads="1"/>
          </p:cNvSpPr>
          <p:nvPr/>
        </p:nvSpPr>
        <p:spPr bwMode="auto">
          <a:xfrm>
            <a:off x="4724400" y="5715000"/>
            <a:ext cx="1752600" cy="55403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Cryo Shroud—shields Grid from radiant heat </a:t>
            </a:r>
          </a:p>
          <a:p>
            <a:r>
              <a:rPr lang="en-US" sz="1200" b="1">
                <a:solidFill>
                  <a:srgbClr val="0000CC"/>
                </a:solidFill>
              </a:rPr>
              <a:t>(-130 </a:t>
            </a:r>
            <a:r>
              <a:rPr lang="en-US" sz="1200" b="1" baseline="40000">
                <a:solidFill>
                  <a:srgbClr val="0000CC"/>
                </a:solidFill>
              </a:rPr>
              <a:t>o</a:t>
            </a:r>
            <a:r>
              <a:rPr lang="en-US" sz="1200" b="1">
                <a:solidFill>
                  <a:srgbClr val="0000CC"/>
                </a:solidFill>
              </a:rPr>
              <a:t>C)</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solidFill>
                  <a:schemeClr val="tx1"/>
                </a:solidFill>
              </a:rPr>
              <a:t>Science and Corner Raft Towers</a:t>
            </a:r>
            <a:endParaRPr lang="en-US" dirty="0">
              <a:solidFill>
                <a:schemeClr val="tx1"/>
              </a:solidFill>
            </a:endParaRPr>
          </a:p>
        </p:txBody>
      </p:sp>
      <p:pic>
        <p:nvPicPr>
          <p:cNvPr id="26627" name="Picture 9" descr="\\Slac\my storage\Groups\KIPAC\LSST\LSSTDesign\Meetings\2011-06-10 Director'sReview\ReviewImages\Cryostat\ISO\CornerRaftAssyTopISOView 4-21-11.jpg"/>
          <p:cNvPicPr>
            <a:picLocks noChangeAspect="1" noChangeArrowheads="1"/>
          </p:cNvPicPr>
          <p:nvPr/>
        </p:nvPicPr>
        <p:blipFill>
          <a:blip r:embed="rId3" cstate="print"/>
          <a:srcRect/>
          <a:stretch>
            <a:fillRect/>
          </a:stretch>
        </p:blipFill>
        <p:spPr bwMode="auto">
          <a:xfrm>
            <a:off x="1066800" y="2238375"/>
            <a:ext cx="3429000" cy="2971800"/>
          </a:xfrm>
          <a:prstGeom prst="rect">
            <a:avLst/>
          </a:prstGeom>
          <a:noFill/>
          <a:ln w="9525">
            <a:noFill/>
            <a:miter lim="800000"/>
            <a:headEnd/>
            <a:tailEnd/>
          </a:ln>
        </p:spPr>
      </p:pic>
      <p:pic>
        <p:nvPicPr>
          <p:cNvPr id="26628" name="Picture 10" descr="\\Slac\my storage\Groups\KIPAC\LSST\LSSTDesign\Meetings\2011-06-10 Director'sReview\ReviewImages\Cryostat\ISO\CornerRCMAAssyISOView2 4-21-11.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819650" y="914400"/>
            <a:ext cx="1981200" cy="2057400"/>
          </a:xfrm>
          <a:prstGeom prst="rect">
            <a:avLst/>
          </a:prstGeom>
          <a:noFill/>
          <a:ln w="9525">
            <a:noFill/>
            <a:miter lim="800000"/>
            <a:headEnd/>
            <a:tailEnd/>
          </a:ln>
        </p:spPr>
      </p:pic>
      <p:pic>
        <p:nvPicPr>
          <p:cNvPr id="26629" name="Picture 11" descr="\\Slac\my storage\Groups\KIPAC\LSST\LSSTDesign\Meetings\2011-06-10 Director'sReview\ReviewImages\Cryostat\ISO\RCMAAssyISOView2 4-20-11.jp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6016625" y="1484313"/>
            <a:ext cx="2517775" cy="2582862"/>
          </a:xfrm>
          <a:prstGeom prst="rect">
            <a:avLst/>
          </a:prstGeom>
          <a:noFill/>
          <a:ln w="9525">
            <a:noFill/>
            <a:miter lim="800000"/>
            <a:headEnd/>
            <a:tailEnd/>
          </a:ln>
        </p:spPr>
      </p:pic>
      <p:pic>
        <p:nvPicPr>
          <p:cNvPr id="26630" name="Picture 12" descr="\\Slac\my storage\Groups\KIPAC\LSST\LSSTDesign\Meetings\2011-06-10 Director'sReview\ReviewImages\Cryostat\ISO\ScienceRaftTwrTopISOView 4-21-11.jpg"/>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438400" y="3152775"/>
            <a:ext cx="3810000" cy="3175000"/>
          </a:xfrm>
          <a:prstGeom prst="rect">
            <a:avLst/>
          </a:prstGeom>
          <a:noFill/>
          <a:ln w="9525">
            <a:noFill/>
            <a:miter lim="800000"/>
            <a:headEnd/>
            <a:tailEnd/>
          </a:ln>
        </p:spPr>
      </p:pic>
      <p:sp>
        <p:nvSpPr>
          <p:cNvPr id="26631" name="TextBox 10"/>
          <p:cNvSpPr txBox="1">
            <a:spLocks noChangeArrowheads="1"/>
          </p:cNvSpPr>
          <p:nvPr/>
        </p:nvSpPr>
        <p:spPr bwMode="auto">
          <a:xfrm>
            <a:off x="76200" y="4464050"/>
            <a:ext cx="1219200" cy="184150"/>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Guide sensors</a:t>
            </a:r>
          </a:p>
        </p:txBody>
      </p:sp>
      <p:cxnSp>
        <p:nvCxnSpPr>
          <p:cNvPr id="22" name="Straight Arrow Connector 21"/>
          <p:cNvCxnSpPr>
            <a:stCxn id="26638" idx="2"/>
          </p:cNvCxnSpPr>
          <p:nvPr/>
        </p:nvCxnSpPr>
        <p:spPr>
          <a:xfrm rot="16200000" flipH="1">
            <a:off x="4334669" y="1058069"/>
            <a:ext cx="246062" cy="76200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26633" name="TextBox 10"/>
          <p:cNvSpPr txBox="1">
            <a:spLocks noChangeArrowheads="1"/>
          </p:cNvSpPr>
          <p:nvPr/>
        </p:nvSpPr>
        <p:spPr bwMode="auto">
          <a:xfrm>
            <a:off x="2286000" y="1763713"/>
            <a:ext cx="2590800" cy="492125"/>
          </a:xfrm>
          <a:prstGeom prst="rect">
            <a:avLst/>
          </a:prstGeom>
          <a:noFill/>
          <a:ln w="9525">
            <a:noFill/>
            <a:miter lim="800000"/>
            <a:headEnd/>
            <a:tailEnd/>
          </a:ln>
        </p:spPr>
        <p:txBody>
          <a:bodyPr>
            <a:spAutoFit/>
          </a:bodyPr>
          <a:lstStyle/>
          <a:p>
            <a:pPr algn="ctr"/>
            <a:r>
              <a:rPr lang="en-US" sz="1400" b="1" u="sng">
                <a:solidFill>
                  <a:srgbClr val="000099"/>
                </a:solidFill>
              </a:rPr>
              <a:t>Corner Raft Tower</a:t>
            </a:r>
          </a:p>
          <a:p>
            <a:pPr algn="ctr"/>
            <a:r>
              <a:rPr lang="en-US" sz="1200" b="1">
                <a:solidFill>
                  <a:srgbClr val="000099"/>
                </a:solidFill>
              </a:rPr>
              <a:t>4 towers, one in each corner</a:t>
            </a:r>
          </a:p>
        </p:txBody>
      </p:sp>
      <p:sp>
        <p:nvSpPr>
          <p:cNvPr id="26634" name="TextBox 10"/>
          <p:cNvSpPr txBox="1">
            <a:spLocks noChangeArrowheads="1"/>
          </p:cNvSpPr>
          <p:nvPr/>
        </p:nvSpPr>
        <p:spPr bwMode="auto">
          <a:xfrm>
            <a:off x="5334000" y="5726113"/>
            <a:ext cx="2286000" cy="369887"/>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Spring-loaded hold-down clamp—supports Raft off Grid</a:t>
            </a:r>
          </a:p>
        </p:txBody>
      </p:sp>
      <p:sp>
        <p:nvSpPr>
          <p:cNvPr id="26635" name="TextBox 10"/>
          <p:cNvSpPr txBox="1">
            <a:spLocks noChangeArrowheads="1"/>
          </p:cNvSpPr>
          <p:nvPr/>
        </p:nvSpPr>
        <p:spPr bwMode="auto">
          <a:xfrm>
            <a:off x="6934200" y="4495800"/>
            <a:ext cx="1600200" cy="369888"/>
          </a:xfrm>
          <a:prstGeom prst="rect">
            <a:avLst/>
          </a:prstGeom>
          <a:solidFill>
            <a:srgbClr val="FFFFFF"/>
          </a:solidFill>
          <a:ln w="9525">
            <a:noFill/>
            <a:miter lim="800000"/>
            <a:headEnd/>
            <a:tailEnd/>
          </a:ln>
        </p:spPr>
        <p:txBody>
          <a:bodyPr lIns="45720" tIns="0" rIns="0" bIns="0">
            <a:spAutoFit/>
          </a:bodyPr>
          <a:lstStyle/>
          <a:p>
            <a:r>
              <a:rPr lang="en-US" sz="1200" b="1" dirty="0">
                <a:solidFill>
                  <a:srgbClr val="0000CC"/>
                </a:solidFill>
              </a:rPr>
              <a:t>Raft Control Crate—mounts to Cold Plate</a:t>
            </a:r>
          </a:p>
        </p:txBody>
      </p:sp>
      <p:sp>
        <p:nvSpPr>
          <p:cNvPr id="26636" name="TextBox 10"/>
          <p:cNvSpPr txBox="1">
            <a:spLocks noChangeArrowheads="1"/>
          </p:cNvSpPr>
          <p:nvPr/>
        </p:nvSpPr>
        <p:spPr bwMode="auto">
          <a:xfrm>
            <a:off x="5486400" y="4953000"/>
            <a:ext cx="1981200" cy="492125"/>
          </a:xfrm>
          <a:prstGeom prst="rect">
            <a:avLst/>
          </a:prstGeom>
          <a:noFill/>
          <a:ln w="9525">
            <a:noFill/>
            <a:miter lim="800000"/>
            <a:headEnd/>
            <a:tailEnd/>
          </a:ln>
        </p:spPr>
        <p:txBody>
          <a:bodyPr>
            <a:spAutoFit/>
          </a:bodyPr>
          <a:lstStyle/>
          <a:p>
            <a:pPr algn="ctr"/>
            <a:r>
              <a:rPr lang="en-US" sz="1400" b="1" u="sng">
                <a:solidFill>
                  <a:srgbClr val="000099"/>
                </a:solidFill>
              </a:rPr>
              <a:t>Science Raft Tower</a:t>
            </a:r>
          </a:p>
          <a:p>
            <a:pPr algn="ctr"/>
            <a:r>
              <a:rPr lang="en-US" sz="1200" b="1">
                <a:solidFill>
                  <a:srgbClr val="000099"/>
                </a:solidFill>
              </a:rPr>
              <a:t>21 towers</a:t>
            </a:r>
          </a:p>
        </p:txBody>
      </p:sp>
      <p:sp>
        <p:nvSpPr>
          <p:cNvPr id="26637" name="TextBox 10"/>
          <p:cNvSpPr txBox="1">
            <a:spLocks noChangeArrowheads="1"/>
          </p:cNvSpPr>
          <p:nvPr/>
        </p:nvSpPr>
        <p:spPr bwMode="auto">
          <a:xfrm>
            <a:off x="304800" y="2514600"/>
            <a:ext cx="1524000" cy="36988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Split wavefront sensor</a:t>
            </a:r>
          </a:p>
        </p:txBody>
      </p:sp>
      <p:sp>
        <p:nvSpPr>
          <p:cNvPr id="26638" name="TextBox 10"/>
          <p:cNvSpPr txBox="1">
            <a:spLocks noChangeArrowheads="1"/>
          </p:cNvSpPr>
          <p:nvPr/>
        </p:nvSpPr>
        <p:spPr bwMode="auto">
          <a:xfrm>
            <a:off x="3276600" y="762000"/>
            <a:ext cx="1600200" cy="55403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Corner Raft Control Crate—mounts to Cold Plate</a:t>
            </a:r>
          </a:p>
        </p:txBody>
      </p:sp>
      <p:sp>
        <p:nvSpPr>
          <p:cNvPr id="26639" name="TextBox 10"/>
          <p:cNvSpPr txBox="1">
            <a:spLocks noChangeArrowheads="1"/>
          </p:cNvSpPr>
          <p:nvPr/>
        </p:nvSpPr>
        <p:spPr bwMode="auto">
          <a:xfrm>
            <a:off x="533400" y="1524000"/>
            <a:ext cx="1524000" cy="55403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Front End Crate—triangular shape fits in Grid corner bays</a:t>
            </a:r>
          </a:p>
        </p:txBody>
      </p:sp>
      <p:cxnSp>
        <p:nvCxnSpPr>
          <p:cNvPr id="17" name="Straight Arrow Connector 16"/>
          <p:cNvCxnSpPr>
            <a:stCxn id="26634" idx="1"/>
          </p:cNvCxnSpPr>
          <p:nvPr/>
        </p:nvCxnSpPr>
        <p:spPr>
          <a:xfrm rot="10800000">
            <a:off x="4705350" y="5197475"/>
            <a:ext cx="628650" cy="71437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26639" idx="2"/>
          </p:cNvCxnSpPr>
          <p:nvPr/>
        </p:nvCxnSpPr>
        <p:spPr>
          <a:xfrm rot="16200000" flipH="1">
            <a:off x="1651794" y="1721644"/>
            <a:ext cx="714375" cy="1427163"/>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26631" idx="3"/>
          </p:cNvCxnSpPr>
          <p:nvPr/>
        </p:nvCxnSpPr>
        <p:spPr>
          <a:xfrm flipV="1">
            <a:off x="1295400" y="4495800"/>
            <a:ext cx="533400" cy="6032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26631" idx="3"/>
          </p:cNvCxnSpPr>
          <p:nvPr/>
        </p:nvCxnSpPr>
        <p:spPr>
          <a:xfrm flipV="1">
            <a:off x="1295400" y="4038600"/>
            <a:ext cx="228600" cy="51752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26637" idx="2"/>
          </p:cNvCxnSpPr>
          <p:nvPr/>
        </p:nvCxnSpPr>
        <p:spPr>
          <a:xfrm rot="16200000" flipH="1">
            <a:off x="870744" y="3080544"/>
            <a:ext cx="1154112" cy="76200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26635" idx="0"/>
          </p:cNvCxnSpPr>
          <p:nvPr/>
        </p:nvCxnSpPr>
        <p:spPr>
          <a:xfrm rot="16200000" flipV="1">
            <a:off x="7221537" y="3983038"/>
            <a:ext cx="479425" cy="54610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4"/>
          <p:cNvSpPr txBox="1">
            <a:spLocks noChangeArrowheads="1"/>
          </p:cNvSpPr>
          <p:nvPr/>
        </p:nvSpPr>
        <p:spPr bwMode="auto">
          <a:xfrm>
            <a:off x="5791200" y="4251960"/>
            <a:ext cx="2438400" cy="212725"/>
          </a:xfrm>
          <a:prstGeom prst="rect">
            <a:avLst/>
          </a:prstGeom>
          <a:noFill/>
          <a:ln w="9525">
            <a:noFill/>
            <a:miter lim="800000"/>
            <a:headEnd/>
            <a:tailEnd/>
          </a:ln>
        </p:spPr>
        <p:txBody>
          <a:bodyPr lIns="0" tIns="0" rIns="0" bIns="0">
            <a:spAutoFit/>
          </a:bodyPr>
          <a:lstStyle/>
          <a:p>
            <a:pPr algn="ctr">
              <a:spcBef>
                <a:spcPct val="50000"/>
              </a:spcBef>
            </a:pPr>
            <a:r>
              <a:rPr lang="en-US" sz="1400" b="1" u="sng" dirty="0" err="1">
                <a:solidFill>
                  <a:srgbClr val="000099"/>
                </a:solidFill>
              </a:rPr>
              <a:t>Wavefront</a:t>
            </a:r>
            <a:r>
              <a:rPr lang="en-US" sz="1400" b="1" u="sng" dirty="0">
                <a:solidFill>
                  <a:srgbClr val="000099"/>
                </a:solidFill>
              </a:rPr>
              <a:t> Sensor Layout</a:t>
            </a:r>
          </a:p>
        </p:txBody>
      </p:sp>
      <p:sp>
        <p:nvSpPr>
          <p:cNvPr id="27651" name="Text Box 5"/>
          <p:cNvSpPr txBox="1">
            <a:spLocks noChangeArrowheads="1"/>
          </p:cNvSpPr>
          <p:nvPr/>
        </p:nvSpPr>
        <p:spPr bwMode="auto">
          <a:xfrm>
            <a:off x="2979420" y="1573719"/>
            <a:ext cx="1179493" cy="369332"/>
          </a:xfrm>
          <a:prstGeom prst="rect">
            <a:avLst/>
          </a:prstGeom>
          <a:noFill/>
          <a:ln w="9525">
            <a:noFill/>
            <a:miter lim="800000"/>
            <a:headEnd/>
            <a:tailEnd/>
          </a:ln>
        </p:spPr>
        <p:txBody>
          <a:bodyPr wrap="square" lIns="0" tIns="0" rIns="0" bIns="0">
            <a:spAutoFit/>
          </a:bodyPr>
          <a:lstStyle/>
          <a:p>
            <a:pPr algn="r">
              <a:spcBef>
                <a:spcPct val="50000"/>
              </a:spcBef>
            </a:pPr>
            <a:r>
              <a:rPr lang="en-US" sz="1200" b="1" dirty="0">
                <a:solidFill>
                  <a:schemeClr val="accent2"/>
                </a:solidFill>
              </a:rPr>
              <a:t>Guide Sensors (8 locations)</a:t>
            </a:r>
          </a:p>
        </p:txBody>
      </p:sp>
      <p:sp>
        <p:nvSpPr>
          <p:cNvPr id="27652" name="Text Box 6"/>
          <p:cNvSpPr txBox="1">
            <a:spLocks noChangeArrowheads="1"/>
          </p:cNvSpPr>
          <p:nvPr/>
        </p:nvSpPr>
        <p:spPr bwMode="auto">
          <a:xfrm>
            <a:off x="113010" y="1566099"/>
            <a:ext cx="1525290" cy="369332"/>
          </a:xfrm>
          <a:prstGeom prst="rect">
            <a:avLst/>
          </a:prstGeom>
          <a:noFill/>
          <a:ln w="9525">
            <a:noFill/>
            <a:miter lim="800000"/>
            <a:headEnd/>
            <a:tailEnd/>
          </a:ln>
        </p:spPr>
        <p:txBody>
          <a:bodyPr wrap="square" lIns="0" tIns="0" rIns="0" bIns="0">
            <a:spAutoFit/>
          </a:bodyPr>
          <a:lstStyle/>
          <a:p>
            <a:pPr>
              <a:spcBef>
                <a:spcPct val="50000"/>
              </a:spcBef>
            </a:pPr>
            <a:r>
              <a:rPr lang="en-US" sz="1200" b="1" dirty="0" err="1">
                <a:solidFill>
                  <a:schemeClr val="accent2"/>
                </a:solidFill>
              </a:rPr>
              <a:t>Wavefront</a:t>
            </a:r>
            <a:r>
              <a:rPr lang="en-US" sz="1200" b="1" dirty="0">
                <a:solidFill>
                  <a:schemeClr val="accent2"/>
                </a:solidFill>
              </a:rPr>
              <a:t> Sensors (4 locations)</a:t>
            </a:r>
          </a:p>
        </p:txBody>
      </p:sp>
      <p:grpSp>
        <p:nvGrpSpPr>
          <p:cNvPr id="27653" name="Group 8"/>
          <p:cNvGrpSpPr>
            <a:grpSpLocks/>
          </p:cNvGrpSpPr>
          <p:nvPr/>
        </p:nvGrpSpPr>
        <p:grpSpPr bwMode="auto">
          <a:xfrm>
            <a:off x="387330" y="2061399"/>
            <a:ext cx="4038600" cy="4191000"/>
            <a:chOff x="1466" y="1147"/>
            <a:chExt cx="2804" cy="2805"/>
          </a:xfrm>
        </p:grpSpPr>
        <p:grpSp>
          <p:nvGrpSpPr>
            <p:cNvPr id="27680" name="Group 9"/>
            <p:cNvGrpSpPr>
              <a:grpSpLocks/>
            </p:cNvGrpSpPr>
            <p:nvPr/>
          </p:nvGrpSpPr>
          <p:grpSpPr bwMode="auto">
            <a:xfrm>
              <a:off x="1470" y="1153"/>
              <a:ext cx="2795" cy="2798"/>
              <a:chOff x="1618" y="861"/>
              <a:chExt cx="2795" cy="2798"/>
            </a:xfrm>
          </p:grpSpPr>
          <p:grpSp>
            <p:nvGrpSpPr>
              <p:cNvPr id="27682" name="Group 10"/>
              <p:cNvGrpSpPr>
                <a:grpSpLocks/>
              </p:cNvGrpSpPr>
              <p:nvPr/>
            </p:nvGrpSpPr>
            <p:grpSpPr bwMode="auto">
              <a:xfrm flipH="1" flipV="1">
                <a:off x="3853" y="1050"/>
                <a:ext cx="373" cy="374"/>
                <a:chOff x="1521" y="2823"/>
                <a:chExt cx="373" cy="374"/>
              </a:xfrm>
            </p:grpSpPr>
            <p:sp>
              <p:nvSpPr>
                <p:cNvPr id="27931" name="Rectangle 11"/>
                <p:cNvSpPr>
                  <a:spLocks noChangeArrowheads="1"/>
                </p:cNvSpPr>
                <p:nvPr/>
              </p:nvSpPr>
              <p:spPr bwMode="auto">
                <a:xfrm rot="5400000" flipV="1">
                  <a:off x="1520" y="2824"/>
                  <a:ext cx="187" cy="186"/>
                </a:xfrm>
                <a:prstGeom prst="rect">
                  <a:avLst/>
                </a:prstGeom>
                <a:solidFill>
                  <a:srgbClr val="FFFF99"/>
                </a:solidFill>
                <a:ln w="9525">
                  <a:solidFill>
                    <a:srgbClr val="800080"/>
                  </a:solidFill>
                  <a:miter lim="800000"/>
                  <a:headEnd/>
                  <a:tailEnd/>
                </a:ln>
              </p:spPr>
              <p:txBody>
                <a:bodyPr wrap="none" anchor="ctr"/>
                <a:lstStyle/>
                <a:p>
                  <a:endParaRPr lang="en-US"/>
                </a:p>
              </p:txBody>
            </p:sp>
            <p:sp>
              <p:nvSpPr>
                <p:cNvPr id="27932" name="Rectangle 12"/>
                <p:cNvSpPr>
                  <a:spLocks noChangeArrowheads="1"/>
                </p:cNvSpPr>
                <p:nvPr/>
              </p:nvSpPr>
              <p:spPr bwMode="auto">
                <a:xfrm rot="-5400000">
                  <a:off x="1707" y="3010"/>
                  <a:ext cx="187" cy="187"/>
                </a:xfrm>
                <a:prstGeom prst="rect">
                  <a:avLst/>
                </a:prstGeom>
                <a:solidFill>
                  <a:srgbClr val="FFFF99"/>
                </a:solidFill>
                <a:ln w="9525">
                  <a:solidFill>
                    <a:srgbClr val="800080"/>
                  </a:solidFill>
                  <a:miter lim="800000"/>
                  <a:headEnd/>
                  <a:tailEnd/>
                </a:ln>
              </p:spPr>
              <p:txBody>
                <a:bodyPr wrap="none" anchor="ctr"/>
                <a:lstStyle/>
                <a:p>
                  <a:endParaRPr lang="en-US"/>
                </a:p>
              </p:txBody>
            </p:sp>
            <p:sp>
              <p:nvSpPr>
                <p:cNvPr id="27933" name="Rectangle 13"/>
                <p:cNvSpPr>
                  <a:spLocks noChangeArrowheads="1"/>
                </p:cNvSpPr>
                <p:nvPr/>
              </p:nvSpPr>
              <p:spPr bwMode="auto">
                <a:xfrm rot="5400000" flipH="1">
                  <a:off x="1707" y="2823"/>
                  <a:ext cx="187" cy="187"/>
                </a:xfrm>
                <a:prstGeom prst="rect">
                  <a:avLst/>
                </a:prstGeom>
                <a:solidFill>
                  <a:srgbClr val="99FF99"/>
                </a:solidFill>
                <a:ln w="9525">
                  <a:solidFill>
                    <a:srgbClr val="008000"/>
                  </a:solidFill>
                  <a:miter lim="800000"/>
                  <a:headEnd/>
                  <a:tailEnd/>
                </a:ln>
              </p:spPr>
              <p:txBody>
                <a:bodyPr wrap="none" anchor="ctr"/>
                <a:lstStyle/>
                <a:p>
                  <a:endParaRPr lang="en-US"/>
                </a:p>
              </p:txBody>
            </p:sp>
          </p:grpSp>
          <p:grpSp>
            <p:nvGrpSpPr>
              <p:cNvPr id="27683" name="Group 14"/>
              <p:cNvGrpSpPr>
                <a:grpSpLocks/>
              </p:cNvGrpSpPr>
              <p:nvPr/>
            </p:nvGrpSpPr>
            <p:grpSpPr bwMode="auto">
              <a:xfrm flipH="1">
                <a:off x="3851" y="3099"/>
                <a:ext cx="373" cy="374"/>
                <a:chOff x="1521" y="2823"/>
                <a:chExt cx="373" cy="374"/>
              </a:xfrm>
            </p:grpSpPr>
            <p:sp>
              <p:nvSpPr>
                <p:cNvPr id="27928" name="Rectangle 15"/>
                <p:cNvSpPr>
                  <a:spLocks noChangeArrowheads="1"/>
                </p:cNvSpPr>
                <p:nvPr/>
              </p:nvSpPr>
              <p:spPr bwMode="auto">
                <a:xfrm rot="-5400000">
                  <a:off x="1520" y="2824"/>
                  <a:ext cx="187" cy="186"/>
                </a:xfrm>
                <a:prstGeom prst="rect">
                  <a:avLst/>
                </a:prstGeom>
                <a:solidFill>
                  <a:srgbClr val="FFFF99"/>
                </a:solidFill>
                <a:ln w="9525">
                  <a:solidFill>
                    <a:srgbClr val="800080"/>
                  </a:solidFill>
                  <a:miter lim="800000"/>
                  <a:headEnd/>
                  <a:tailEnd/>
                </a:ln>
              </p:spPr>
              <p:txBody>
                <a:bodyPr wrap="none" anchor="ctr"/>
                <a:lstStyle/>
                <a:p>
                  <a:endParaRPr lang="en-US"/>
                </a:p>
              </p:txBody>
            </p:sp>
            <p:sp>
              <p:nvSpPr>
                <p:cNvPr id="27929" name="Rectangle 16"/>
                <p:cNvSpPr>
                  <a:spLocks noChangeArrowheads="1"/>
                </p:cNvSpPr>
                <p:nvPr/>
              </p:nvSpPr>
              <p:spPr bwMode="auto">
                <a:xfrm rot="-5400000">
                  <a:off x="1707" y="3010"/>
                  <a:ext cx="187" cy="187"/>
                </a:xfrm>
                <a:prstGeom prst="rect">
                  <a:avLst/>
                </a:prstGeom>
                <a:solidFill>
                  <a:srgbClr val="FFFF99"/>
                </a:solidFill>
                <a:ln w="9525">
                  <a:solidFill>
                    <a:srgbClr val="800080"/>
                  </a:solidFill>
                  <a:miter lim="800000"/>
                  <a:headEnd/>
                  <a:tailEnd/>
                </a:ln>
              </p:spPr>
              <p:txBody>
                <a:bodyPr wrap="none" anchor="ctr"/>
                <a:lstStyle/>
                <a:p>
                  <a:endParaRPr lang="en-US"/>
                </a:p>
              </p:txBody>
            </p:sp>
            <p:sp>
              <p:nvSpPr>
                <p:cNvPr id="27930" name="Rectangle 17"/>
                <p:cNvSpPr>
                  <a:spLocks noChangeArrowheads="1"/>
                </p:cNvSpPr>
                <p:nvPr/>
              </p:nvSpPr>
              <p:spPr bwMode="auto">
                <a:xfrm rot="5400000" flipH="1">
                  <a:off x="1707" y="2823"/>
                  <a:ext cx="187" cy="187"/>
                </a:xfrm>
                <a:prstGeom prst="rect">
                  <a:avLst/>
                </a:prstGeom>
                <a:solidFill>
                  <a:srgbClr val="99FF99"/>
                </a:solidFill>
                <a:ln w="9525">
                  <a:solidFill>
                    <a:srgbClr val="008000"/>
                  </a:solidFill>
                  <a:miter lim="800000"/>
                  <a:headEnd/>
                  <a:tailEnd/>
                </a:ln>
              </p:spPr>
              <p:txBody>
                <a:bodyPr wrap="none" anchor="ctr"/>
                <a:lstStyle/>
                <a:p>
                  <a:endParaRPr lang="en-US"/>
                </a:p>
              </p:txBody>
            </p:sp>
          </p:grpSp>
          <p:grpSp>
            <p:nvGrpSpPr>
              <p:cNvPr id="27684" name="Group 18"/>
              <p:cNvGrpSpPr>
                <a:grpSpLocks/>
              </p:cNvGrpSpPr>
              <p:nvPr/>
            </p:nvGrpSpPr>
            <p:grpSpPr bwMode="auto">
              <a:xfrm>
                <a:off x="1805" y="1048"/>
                <a:ext cx="374" cy="373"/>
                <a:chOff x="1713" y="820"/>
                <a:chExt cx="374" cy="373"/>
              </a:xfrm>
            </p:grpSpPr>
            <p:sp>
              <p:nvSpPr>
                <p:cNvPr id="27925" name="Rectangle 19"/>
                <p:cNvSpPr>
                  <a:spLocks noChangeArrowheads="1"/>
                </p:cNvSpPr>
                <p:nvPr/>
              </p:nvSpPr>
              <p:spPr bwMode="auto">
                <a:xfrm>
                  <a:off x="1900" y="820"/>
                  <a:ext cx="187" cy="186"/>
                </a:xfrm>
                <a:prstGeom prst="rect">
                  <a:avLst/>
                </a:prstGeom>
                <a:solidFill>
                  <a:srgbClr val="FFFF99"/>
                </a:solidFill>
                <a:ln w="9525">
                  <a:solidFill>
                    <a:srgbClr val="800080"/>
                  </a:solidFill>
                  <a:miter lim="800000"/>
                  <a:headEnd/>
                  <a:tailEnd/>
                </a:ln>
              </p:spPr>
              <p:txBody>
                <a:bodyPr wrap="none" anchor="ctr"/>
                <a:lstStyle/>
                <a:p>
                  <a:endParaRPr lang="en-US"/>
                </a:p>
              </p:txBody>
            </p:sp>
            <p:sp>
              <p:nvSpPr>
                <p:cNvPr id="27926" name="Rectangle 20"/>
                <p:cNvSpPr>
                  <a:spLocks noChangeArrowheads="1"/>
                </p:cNvSpPr>
                <p:nvPr/>
              </p:nvSpPr>
              <p:spPr bwMode="auto">
                <a:xfrm>
                  <a:off x="1713" y="1006"/>
                  <a:ext cx="187" cy="187"/>
                </a:xfrm>
                <a:prstGeom prst="rect">
                  <a:avLst/>
                </a:prstGeom>
                <a:solidFill>
                  <a:srgbClr val="FFFF99"/>
                </a:solidFill>
                <a:ln w="9525">
                  <a:solidFill>
                    <a:srgbClr val="800080"/>
                  </a:solidFill>
                  <a:miter lim="800000"/>
                  <a:headEnd/>
                  <a:tailEnd/>
                </a:ln>
              </p:spPr>
              <p:txBody>
                <a:bodyPr wrap="none" anchor="ctr"/>
                <a:lstStyle/>
                <a:p>
                  <a:endParaRPr lang="en-US"/>
                </a:p>
              </p:txBody>
            </p:sp>
            <p:sp>
              <p:nvSpPr>
                <p:cNvPr id="27927" name="Rectangle 21"/>
                <p:cNvSpPr>
                  <a:spLocks noChangeArrowheads="1"/>
                </p:cNvSpPr>
                <p:nvPr/>
              </p:nvSpPr>
              <p:spPr bwMode="auto">
                <a:xfrm>
                  <a:off x="1900" y="1006"/>
                  <a:ext cx="187" cy="187"/>
                </a:xfrm>
                <a:prstGeom prst="rect">
                  <a:avLst/>
                </a:prstGeom>
                <a:solidFill>
                  <a:srgbClr val="99FF99"/>
                </a:solidFill>
                <a:ln w="9525">
                  <a:solidFill>
                    <a:srgbClr val="008000"/>
                  </a:solidFill>
                  <a:miter lim="800000"/>
                  <a:headEnd/>
                  <a:tailEnd/>
                </a:ln>
              </p:spPr>
              <p:txBody>
                <a:bodyPr wrap="none" anchor="ctr"/>
                <a:lstStyle/>
                <a:p>
                  <a:endParaRPr lang="en-US"/>
                </a:p>
              </p:txBody>
            </p:sp>
          </p:grpSp>
          <p:grpSp>
            <p:nvGrpSpPr>
              <p:cNvPr id="27685" name="Group 22"/>
              <p:cNvGrpSpPr>
                <a:grpSpLocks/>
              </p:cNvGrpSpPr>
              <p:nvPr/>
            </p:nvGrpSpPr>
            <p:grpSpPr bwMode="auto">
              <a:xfrm>
                <a:off x="1805" y="3097"/>
                <a:ext cx="373" cy="374"/>
                <a:chOff x="1521" y="2823"/>
                <a:chExt cx="373" cy="374"/>
              </a:xfrm>
            </p:grpSpPr>
            <p:sp>
              <p:nvSpPr>
                <p:cNvPr id="27922" name="Rectangle 23"/>
                <p:cNvSpPr>
                  <a:spLocks noChangeArrowheads="1"/>
                </p:cNvSpPr>
                <p:nvPr/>
              </p:nvSpPr>
              <p:spPr bwMode="auto">
                <a:xfrm rot="-5400000">
                  <a:off x="1520" y="2824"/>
                  <a:ext cx="187" cy="186"/>
                </a:xfrm>
                <a:prstGeom prst="rect">
                  <a:avLst/>
                </a:prstGeom>
                <a:solidFill>
                  <a:srgbClr val="FFFF99"/>
                </a:solidFill>
                <a:ln w="9525">
                  <a:solidFill>
                    <a:srgbClr val="800080"/>
                  </a:solidFill>
                  <a:miter lim="800000"/>
                  <a:headEnd/>
                  <a:tailEnd/>
                </a:ln>
              </p:spPr>
              <p:txBody>
                <a:bodyPr wrap="none" anchor="ctr"/>
                <a:lstStyle/>
                <a:p>
                  <a:endParaRPr lang="en-US"/>
                </a:p>
              </p:txBody>
            </p:sp>
            <p:sp>
              <p:nvSpPr>
                <p:cNvPr id="27923" name="Rectangle 24"/>
                <p:cNvSpPr>
                  <a:spLocks noChangeArrowheads="1"/>
                </p:cNvSpPr>
                <p:nvPr/>
              </p:nvSpPr>
              <p:spPr bwMode="auto">
                <a:xfrm rot="-5400000">
                  <a:off x="1707" y="3010"/>
                  <a:ext cx="187" cy="187"/>
                </a:xfrm>
                <a:prstGeom prst="rect">
                  <a:avLst/>
                </a:prstGeom>
                <a:solidFill>
                  <a:srgbClr val="FFFF99"/>
                </a:solidFill>
                <a:ln w="9525">
                  <a:solidFill>
                    <a:srgbClr val="800080"/>
                  </a:solidFill>
                  <a:miter lim="800000"/>
                  <a:headEnd/>
                  <a:tailEnd/>
                </a:ln>
              </p:spPr>
              <p:txBody>
                <a:bodyPr wrap="none" anchor="ctr"/>
                <a:lstStyle/>
                <a:p>
                  <a:endParaRPr lang="en-US"/>
                </a:p>
              </p:txBody>
            </p:sp>
            <p:sp>
              <p:nvSpPr>
                <p:cNvPr id="27924" name="Rectangle 25"/>
                <p:cNvSpPr>
                  <a:spLocks noChangeArrowheads="1"/>
                </p:cNvSpPr>
                <p:nvPr/>
              </p:nvSpPr>
              <p:spPr bwMode="auto">
                <a:xfrm rot="-5400000">
                  <a:off x="1707" y="2823"/>
                  <a:ext cx="187" cy="187"/>
                </a:xfrm>
                <a:prstGeom prst="rect">
                  <a:avLst/>
                </a:prstGeom>
                <a:solidFill>
                  <a:srgbClr val="99FF99"/>
                </a:solidFill>
                <a:ln w="9525">
                  <a:solidFill>
                    <a:srgbClr val="008000"/>
                  </a:solidFill>
                  <a:miter lim="800000"/>
                  <a:headEnd/>
                  <a:tailEnd/>
                </a:ln>
              </p:spPr>
              <p:txBody>
                <a:bodyPr wrap="none" anchor="ctr"/>
                <a:lstStyle/>
                <a:p>
                  <a:endParaRPr lang="en-US"/>
                </a:p>
              </p:txBody>
            </p:sp>
          </p:grpSp>
          <p:grpSp>
            <p:nvGrpSpPr>
              <p:cNvPr id="27686" name="Group 26"/>
              <p:cNvGrpSpPr>
                <a:grpSpLocks/>
              </p:cNvGrpSpPr>
              <p:nvPr/>
            </p:nvGrpSpPr>
            <p:grpSpPr bwMode="auto">
              <a:xfrm>
                <a:off x="2736" y="861"/>
                <a:ext cx="561" cy="2796"/>
                <a:chOff x="2736" y="861"/>
                <a:chExt cx="561" cy="2796"/>
              </a:xfrm>
            </p:grpSpPr>
            <p:grpSp>
              <p:nvGrpSpPr>
                <p:cNvPr id="27867" name="Group 27"/>
                <p:cNvGrpSpPr>
                  <a:grpSpLocks/>
                </p:cNvGrpSpPr>
                <p:nvPr/>
              </p:nvGrpSpPr>
              <p:grpSpPr bwMode="auto">
                <a:xfrm>
                  <a:off x="2736" y="861"/>
                  <a:ext cx="561" cy="560"/>
                  <a:chOff x="2552" y="1797"/>
                  <a:chExt cx="561" cy="560"/>
                </a:xfrm>
              </p:grpSpPr>
              <p:sp>
                <p:nvSpPr>
                  <p:cNvPr id="27912" name="Rectangle 28"/>
                  <p:cNvSpPr>
                    <a:spLocks noChangeArrowheads="1"/>
                  </p:cNvSpPr>
                  <p:nvPr/>
                </p:nvSpPr>
                <p:spPr bwMode="auto">
                  <a:xfrm>
                    <a:off x="2739"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913" name="Rectangle 29"/>
                  <p:cNvSpPr>
                    <a:spLocks noChangeArrowheads="1"/>
                  </p:cNvSpPr>
                  <p:nvPr/>
                </p:nvSpPr>
                <p:spPr bwMode="auto">
                  <a:xfrm>
                    <a:off x="2926"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914" name="Rectangle 30"/>
                  <p:cNvSpPr>
                    <a:spLocks noChangeArrowheads="1"/>
                  </p:cNvSpPr>
                  <p:nvPr/>
                </p:nvSpPr>
                <p:spPr bwMode="auto">
                  <a:xfrm>
                    <a:off x="2552"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915" name="Rectangle 31"/>
                  <p:cNvSpPr>
                    <a:spLocks noChangeArrowheads="1"/>
                  </p:cNvSpPr>
                  <p:nvPr/>
                </p:nvSpPr>
                <p:spPr bwMode="auto">
                  <a:xfrm>
                    <a:off x="2739"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916" name="Rectangle 32"/>
                  <p:cNvSpPr>
                    <a:spLocks noChangeArrowheads="1"/>
                  </p:cNvSpPr>
                  <p:nvPr/>
                </p:nvSpPr>
                <p:spPr bwMode="auto">
                  <a:xfrm>
                    <a:off x="2926"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917" name="Rectangle 33"/>
                  <p:cNvSpPr>
                    <a:spLocks noChangeArrowheads="1"/>
                  </p:cNvSpPr>
                  <p:nvPr/>
                </p:nvSpPr>
                <p:spPr bwMode="auto">
                  <a:xfrm>
                    <a:off x="2552"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918" name="Rectangle 34"/>
                  <p:cNvSpPr>
                    <a:spLocks noChangeArrowheads="1"/>
                  </p:cNvSpPr>
                  <p:nvPr/>
                </p:nvSpPr>
                <p:spPr bwMode="auto">
                  <a:xfrm>
                    <a:off x="2739"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919" name="Rectangle 35"/>
                  <p:cNvSpPr>
                    <a:spLocks noChangeArrowheads="1"/>
                  </p:cNvSpPr>
                  <p:nvPr/>
                </p:nvSpPr>
                <p:spPr bwMode="auto">
                  <a:xfrm>
                    <a:off x="2926"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920" name="Rectangle 36"/>
                  <p:cNvSpPr>
                    <a:spLocks noChangeArrowheads="1"/>
                  </p:cNvSpPr>
                  <p:nvPr/>
                </p:nvSpPr>
                <p:spPr bwMode="auto">
                  <a:xfrm>
                    <a:off x="2552"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921" name="Rectangle 37"/>
                  <p:cNvSpPr>
                    <a:spLocks noChangeArrowheads="1"/>
                  </p:cNvSpPr>
                  <p:nvPr/>
                </p:nvSpPr>
                <p:spPr bwMode="auto">
                  <a:xfrm>
                    <a:off x="2552" y="1797"/>
                    <a:ext cx="561" cy="560"/>
                  </a:xfrm>
                  <a:prstGeom prst="rect">
                    <a:avLst/>
                  </a:prstGeom>
                  <a:noFill/>
                  <a:ln w="19050">
                    <a:solidFill>
                      <a:srgbClr val="CC0000"/>
                    </a:solidFill>
                    <a:miter lim="800000"/>
                    <a:headEnd/>
                    <a:tailEnd/>
                  </a:ln>
                </p:spPr>
                <p:txBody>
                  <a:bodyPr wrap="none" anchor="ctr"/>
                  <a:lstStyle/>
                  <a:p>
                    <a:endParaRPr lang="en-US"/>
                  </a:p>
                </p:txBody>
              </p:sp>
            </p:grpSp>
            <p:grpSp>
              <p:nvGrpSpPr>
                <p:cNvPr id="27868" name="Group 38"/>
                <p:cNvGrpSpPr>
                  <a:grpSpLocks/>
                </p:cNvGrpSpPr>
                <p:nvPr/>
              </p:nvGrpSpPr>
              <p:grpSpPr bwMode="auto">
                <a:xfrm>
                  <a:off x="2736" y="1421"/>
                  <a:ext cx="561" cy="560"/>
                  <a:chOff x="2552" y="1797"/>
                  <a:chExt cx="561" cy="560"/>
                </a:xfrm>
              </p:grpSpPr>
              <p:sp>
                <p:nvSpPr>
                  <p:cNvPr id="27902" name="Rectangle 39"/>
                  <p:cNvSpPr>
                    <a:spLocks noChangeArrowheads="1"/>
                  </p:cNvSpPr>
                  <p:nvPr/>
                </p:nvSpPr>
                <p:spPr bwMode="auto">
                  <a:xfrm>
                    <a:off x="2739"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903" name="Rectangle 40"/>
                  <p:cNvSpPr>
                    <a:spLocks noChangeArrowheads="1"/>
                  </p:cNvSpPr>
                  <p:nvPr/>
                </p:nvSpPr>
                <p:spPr bwMode="auto">
                  <a:xfrm>
                    <a:off x="2926"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904" name="Rectangle 41"/>
                  <p:cNvSpPr>
                    <a:spLocks noChangeArrowheads="1"/>
                  </p:cNvSpPr>
                  <p:nvPr/>
                </p:nvSpPr>
                <p:spPr bwMode="auto">
                  <a:xfrm>
                    <a:off x="2552"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905" name="Rectangle 42"/>
                  <p:cNvSpPr>
                    <a:spLocks noChangeArrowheads="1"/>
                  </p:cNvSpPr>
                  <p:nvPr/>
                </p:nvSpPr>
                <p:spPr bwMode="auto">
                  <a:xfrm>
                    <a:off x="2739"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906" name="Rectangle 43"/>
                  <p:cNvSpPr>
                    <a:spLocks noChangeArrowheads="1"/>
                  </p:cNvSpPr>
                  <p:nvPr/>
                </p:nvSpPr>
                <p:spPr bwMode="auto">
                  <a:xfrm>
                    <a:off x="2926"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907" name="Rectangle 44"/>
                  <p:cNvSpPr>
                    <a:spLocks noChangeArrowheads="1"/>
                  </p:cNvSpPr>
                  <p:nvPr/>
                </p:nvSpPr>
                <p:spPr bwMode="auto">
                  <a:xfrm>
                    <a:off x="2552"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908" name="Rectangle 45"/>
                  <p:cNvSpPr>
                    <a:spLocks noChangeArrowheads="1"/>
                  </p:cNvSpPr>
                  <p:nvPr/>
                </p:nvSpPr>
                <p:spPr bwMode="auto">
                  <a:xfrm>
                    <a:off x="2739"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909" name="Rectangle 46"/>
                  <p:cNvSpPr>
                    <a:spLocks noChangeArrowheads="1"/>
                  </p:cNvSpPr>
                  <p:nvPr/>
                </p:nvSpPr>
                <p:spPr bwMode="auto">
                  <a:xfrm>
                    <a:off x="2926"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910" name="Rectangle 47"/>
                  <p:cNvSpPr>
                    <a:spLocks noChangeArrowheads="1"/>
                  </p:cNvSpPr>
                  <p:nvPr/>
                </p:nvSpPr>
                <p:spPr bwMode="auto">
                  <a:xfrm>
                    <a:off x="2552"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911" name="Rectangle 48"/>
                  <p:cNvSpPr>
                    <a:spLocks noChangeArrowheads="1"/>
                  </p:cNvSpPr>
                  <p:nvPr/>
                </p:nvSpPr>
                <p:spPr bwMode="auto">
                  <a:xfrm>
                    <a:off x="2552" y="1797"/>
                    <a:ext cx="561" cy="560"/>
                  </a:xfrm>
                  <a:prstGeom prst="rect">
                    <a:avLst/>
                  </a:prstGeom>
                  <a:noFill/>
                  <a:ln w="19050">
                    <a:solidFill>
                      <a:srgbClr val="CC0000"/>
                    </a:solidFill>
                    <a:miter lim="800000"/>
                    <a:headEnd/>
                    <a:tailEnd/>
                  </a:ln>
                </p:spPr>
                <p:txBody>
                  <a:bodyPr wrap="none" anchor="ctr"/>
                  <a:lstStyle/>
                  <a:p>
                    <a:endParaRPr lang="en-US"/>
                  </a:p>
                </p:txBody>
              </p:sp>
            </p:grpSp>
            <p:grpSp>
              <p:nvGrpSpPr>
                <p:cNvPr id="27869" name="Group 49"/>
                <p:cNvGrpSpPr>
                  <a:grpSpLocks/>
                </p:cNvGrpSpPr>
                <p:nvPr/>
              </p:nvGrpSpPr>
              <p:grpSpPr bwMode="auto">
                <a:xfrm>
                  <a:off x="2736" y="1981"/>
                  <a:ext cx="561" cy="560"/>
                  <a:chOff x="2552" y="1797"/>
                  <a:chExt cx="561" cy="560"/>
                </a:xfrm>
              </p:grpSpPr>
              <p:sp>
                <p:nvSpPr>
                  <p:cNvPr id="27892" name="Rectangle 50"/>
                  <p:cNvSpPr>
                    <a:spLocks noChangeArrowheads="1"/>
                  </p:cNvSpPr>
                  <p:nvPr/>
                </p:nvSpPr>
                <p:spPr bwMode="auto">
                  <a:xfrm>
                    <a:off x="2739"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93" name="Rectangle 51"/>
                  <p:cNvSpPr>
                    <a:spLocks noChangeArrowheads="1"/>
                  </p:cNvSpPr>
                  <p:nvPr/>
                </p:nvSpPr>
                <p:spPr bwMode="auto">
                  <a:xfrm>
                    <a:off x="2926"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94" name="Rectangle 52"/>
                  <p:cNvSpPr>
                    <a:spLocks noChangeArrowheads="1"/>
                  </p:cNvSpPr>
                  <p:nvPr/>
                </p:nvSpPr>
                <p:spPr bwMode="auto">
                  <a:xfrm>
                    <a:off x="2552"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95" name="Rectangle 53"/>
                  <p:cNvSpPr>
                    <a:spLocks noChangeArrowheads="1"/>
                  </p:cNvSpPr>
                  <p:nvPr/>
                </p:nvSpPr>
                <p:spPr bwMode="auto">
                  <a:xfrm>
                    <a:off x="2739"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96" name="Rectangle 54"/>
                  <p:cNvSpPr>
                    <a:spLocks noChangeArrowheads="1"/>
                  </p:cNvSpPr>
                  <p:nvPr/>
                </p:nvSpPr>
                <p:spPr bwMode="auto">
                  <a:xfrm>
                    <a:off x="2926"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97" name="Rectangle 55"/>
                  <p:cNvSpPr>
                    <a:spLocks noChangeArrowheads="1"/>
                  </p:cNvSpPr>
                  <p:nvPr/>
                </p:nvSpPr>
                <p:spPr bwMode="auto">
                  <a:xfrm>
                    <a:off x="2552"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98" name="Rectangle 56"/>
                  <p:cNvSpPr>
                    <a:spLocks noChangeArrowheads="1"/>
                  </p:cNvSpPr>
                  <p:nvPr/>
                </p:nvSpPr>
                <p:spPr bwMode="auto">
                  <a:xfrm>
                    <a:off x="2739"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99" name="Rectangle 57"/>
                  <p:cNvSpPr>
                    <a:spLocks noChangeArrowheads="1"/>
                  </p:cNvSpPr>
                  <p:nvPr/>
                </p:nvSpPr>
                <p:spPr bwMode="auto">
                  <a:xfrm>
                    <a:off x="2926"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900" name="Rectangle 58"/>
                  <p:cNvSpPr>
                    <a:spLocks noChangeArrowheads="1"/>
                  </p:cNvSpPr>
                  <p:nvPr/>
                </p:nvSpPr>
                <p:spPr bwMode="auto">
                  <a:xfrm>
                    <a:off x="2552"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901" name="Rectangle 59"/>
                  <p:cNvSpPr>
                    <a:spLocks noChangeArrowheads="1"/>
                  </p:cNvSpPr>
                  <p:nvPr/>
                </p:nvSpPr>
                <p:spPr bwMode="auto">
                  <a:xfrm>
                    <a:off x="2552" y="1797"/>
                    <a:ext cx="561" cy="560"/>
                  </a:xfrm>
                  <a:prstGeom prst="rect">
                    <a:avLst/>
                  </a:prstGeom>
                  <a:noFill/>
                  <a:ln w="19050">
                    <a:solidFill>
                      <a:srgbClr val="CC0000"/>
                    </a:solidFill>
                    <a:miter lim="800000"/>
                    <a:headEnd/>
                    <a:tailEnd/>
                  </a:ln>
                </p:spPr>
                <p:txBody>
                  <a:bodyPr wrap="none" anchor="ctr"/>
                  <a:lstStyle/>
                  <a:p>
                    <a:endParaRPr lang="en-US"/>
                  </a:p>
                </p:txBody>
              </p:sp>
            </p:grpSp>
            <p:grpSp>
              <p:nvGrpSpPr>
                <p:cNvPr id="27870" name="Group 60"/>
                <p:cNvGrpSpPr>
                  <a:grpSpLocks/>
                </p:cNvGrpSpPr>
                <p:nvPr/>
              </p:nvGrpSpPr>
              <p:grpSpPr bwMode="auto">
                <a:xfrm>
                  <a:off x="2736" y="2541"/>
                  <a:ext cx="561" cy="560"/>
                  <a:chOff x="2552" y="1797"/>
                  <a:chExt cx="561" cy="560"/>
                </a:xfrm>
              </p:grpSpPr>
              <p:sp>
                <p:nvSpPr>
                  <p:cNvPr id="27882" name="Rectangle 61"/>
                  <p:cNvSpPr>
                    <a:spLocks noChangeArrowheads="1"/>
                  </p:cNvSpPr>
                  <p:nvPr/>
                </p:nvSpPr>
                <p:spPr bwMode="auto">
                  <a:xfrm>
                    <a:off x="2739"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83" name="Rectangle 62"/>
                  <p:cNvSpPr>
                    <a:spLocks noChangeArrowheads="1"/>
                  </p:cNvSpPr>
                  <p:nvPr/>
                </p:nvSpPr>
                <p:spPr bwMode="auto">
                  <a:xfrm>
                    <a:off x="2926"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84" name="Rectangle 63"/>
                  <p:cNvSpPr>
                    <a:spLocks noChangeArrowheads="1"/>
                  </p:cNvSpPr>
                  <p:nvPr/>
                </p:nvSpPr>
                <p:spPr bwMode="auto">
                  <a:xfrm>
                    <a:off x="2552"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85" name="Rectangle 64"/>
                  <p:cNvSpPr>
                    <a:spLocks noChangeArrowheads="1"/>
                  </p:cNvSpPr>
                  <p:nvPr/>
                </p:nvSpPr>
                <p:spPr bwMode="auto">
                  <a:xfrm>
                    <a:off x="2739"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86" name="Rectangle 65"/>
                  <p:cNvSpPr>
                    <a:spLocks noChangeArrowheads="1"/>
                  </p:cNvSpPr>
                  <p:nvPr/>
                </p:nvSpPr>
                <p:spPr bwMode="auto">
                  <a:xfrm>
                    <a:off x="2926"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87" name="Rectangle 66"/>
                  <p:cNvSpPr>
                    <a:spLocks noChangeArrowheads="1"/>
                  </p:cNvSpPr>
                  <p:nvPr/>
                </p:nvSpPr>
                <p:spPr bwMode="auto">
                  <a:xfrm>
                    <a:off x="2552"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88" name="Rectangle 67"/>
                  <p:cNvSpPr>
                    <a:spLocks noChangeArrowheads="1"/>
                  </p:cNvSpPr>
                  <p:nvPr/>
                </p:nvSpPr>
                <p:spPr bwMode="auto">
                  <a:xfrm>
                    <a:off x="2739"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89" name="Rectangle 68"/>
                  <p:cNvSpPr>
                    <a:spLocks noChangeArrowheads="1"/>
                  </p:cNvSpPr>
                  <p:nvPr/>
                </p:nvSpPr>
                <p:spPr bwMode="auto">
                  <a:xfrm>
                    <a:off x="2926"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90" name="Rectangle 69"/>
                  <p:cNvSpPr>
                    <a:spLocks noChangeArrowheads="1"/>
                  </p:cNvSpPr>
                  <p:nvPr/>
                </p:nvSpPr>
                <p:spPr bwMode="auto">
                  <a:xfrm>
                    <a:off x="2552"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91" name="Rectangle 70"/>
                  <p:cNvSpPr>
                    <a:spLocks noChangeArrowheads="1"/>
                  </p:cNvSpPr>
                  <p:nvPr/>
                </p:nvSpPr>
                <p:spPr bwMode="auto">
                  <a:xfrm>
                    <a:off x="2552" y="1797"/>
                    <a:ext cx="561" cy="560"/>
                  </a:xfrm>
                  <a:prstGeom prst="rect">
                    <a:avLst/>
                  </a:prstGeom>
                  <a:noFill/>
                  <a:ln w="19050">
                    <a:solidFill>
                      <a:srgbClr val="CC0000"/>
                    </a:solidFill>
                    <a:miter lim="800000"/>
                    <a:headEnd/>
                    <a:tailEnd/>
                  </a:ln>
                </p:spPr>
                <p:txBody>
                  <a:bodyPr wrap="none" anchor="ctr"/>
                  <a:lstStyle/>
                  <a:p>
                    <a:endParaRPr lang="en-US"/>
                  </a:p>
                </p:txBody>
              </p:sp>
            </p:grpSp>
            <p:grpSp>
              <p:nvGrpSpPr>
                <p:cNvPr id="27871" name="Group 71"/>
                <p:cNvGrpSpPr>
                  <a:grpSpLocks/>
                </p:cNvGrpSpPr>
                <p:nvPr/>
              </p:nvGrpSpPr>
              <p:grpSpPr bwMode="auto">
                <a:xfrm>
                  <a:off x="2736" y="3097"/>
                  <a:ext cx="561" cy="560"/>
                  <a:chOff x="2552" y="1797"/>
                  <a:chExt cx="561" cy="560"/>
                </a:xfrm>
              </p:grpSpPr>
              <p:sp>
                <p:nvSpPr>
                  <p:cNvPr id="27872" name="Rectangle 72"/>
                  <p:cNvSpPr>
                    <a:spLocks noChangeArrowheads="1"/>
                  </p:cNvSpPr>
                  <p:nvPr/>
                </p:nvSpPr>
                <p:spPr bwMode="auto">
                  <a:xfrm>
                    <a:off x="2739"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73" name="Rectangle 73"/>
                  <p:cNvSpPr>
                    <a:spLocks noChangeArrowheads="1"/>
                  </p:cNvSpPr>
                  <p:nvPr/>
                </p:nvSpPr>
                <p:spPr bwMode="auto">
                  <a:xfrm>
                    <a:off x="2926"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74" name="Rectangle 74"/>
                  <p:cNvSpPr>
                    <a:spLocks noChangeArrowheads="1"/>
                  </p:cNvSpPr>
                  <p:nvPr/>
                </p:nvSpPr>
                <p:spPr bwMode="auto">
                  <a:xfrm>
                    <a:off x="2552"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75" name="Rectangle 75"/>
                  <p:cNvSpPr>
                    <a:spLocks noChangeArrowheads="1"/>
                  </p:cNvSpPr>
                  <p:nvPr/>
                </p:nvSpPr>
                <p:spPr bwMode="auto">
                  <a:xfrm>
                    <a:off x="2739"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76" name="Rectangle 76"/>
                  <p:cNvSpPr>
                    <a:spLocks noChangeArrowheads="1"/>
                  </p:cNvSpPr>
                  <p:nvPr/>
                </p:nvSpPr>
                <p:spPr bwMode="auto">
                  <a:xfrm>
                    <a:off x="2926"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77" name="Rectangle 77"/>
                  <p:cNvSpPr>
                    <a:spLocks noChangeArrowheads="1"/>
                  </p:cNvSpPr>
                  <p:nvPr/>
                </p:nvSpPr>
                <p:spPr bwMode="auto">
                  <a:xfrm>
                    <a:off x="2552"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78" name="Rectangle 78"/>
                  <p:cNvSpPr>
                    <a:spLocks noChangeArrowheads="1"/>
                  </p:cNvSpPr>
                  <p:nvPr/>
                </p:nvSpPr>
                <p:spPr bwMode="auto">
                  <a:xfrm>
                    <a:off x="2739"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79" name="Rectangle 79"/>
                  <p:cNvSpPr>
                    <a:spLocks noChangeArrowheads="1"/>
                  </p:cNvSpPr>
                  <p:nvPr/>
                </p:nvSpPr>
                <p:spPr bwMode="auto">
                  <a:xfrm>
                    <a:off x="2926"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80" name="Rectangle 80"/>
                  <p:cNvSpPr>
                    <a:spLocks noChangeArrowheads="1"/>
                  </p:cNvSpPr>
                  <p:nvPr/>
                </p:nvSpPr>
                <p:spPr bwMode="auto">
                  <a:xfrm>
                    <a:off x="2552"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81" name="Rectangle 81"/>
                  <p:cNvSpPr>
                    <a:spLocks noChangeArrowheads="1"/>
                  </p:cNvSpPr>
                  <p:nvPr/>
                </p:nvSpPr>
                <p:spPr bwMode="auto">
                  <a:xfrm>
                    <a:off x="2552" y="1797"/>
                    <a:ext cx="561" cy="560"/>
                  </a:xfrm>
                  <a:prstGeom prst="rect">
                    <a:avLst/>
                  </a:prstGeom>
                  <a:noFill/>
                  <a:ln w="19050">
                    <a:solidFill>
                      <a:srgbClr val="CC0000"/>
                    </a:solidFill>
                    <a:miter lim="800000"/>
                    <a:headEnd/>
                    <a:tailEnd/>
                  </a:ln>
                </p:spPr>
                <p:txBody>
                  <a:bodyPr wrap="none" anchor="ctr"/>
                  <a:lstStyle/>
                  <a:p>
                    <a:endParaRPr lang="en-US"/>
                  </a:p>
                </p:txBody>
              </p:sp>
            </p:grpSp>
          </p:grpSp>
          <p:grpSp>
            <p:nvGrpSpPr>
              <p:cNvPr id="27687" name="Group 82"/>
              <p:cNvGrpSpPr>
                <a:grpSpLocks/>
              </p:cNvGrpSpPr>
              <p:nvPr/>
            </p:nvGrpSpPr>
            <p:grpSpPr bwMode="auto">
              <a:xfrm>
                <a:off x="3293" y="863"/>
                <a:ext cx="561" cy="2796"/>
                <a:chOff x="2736" y="861"/>
                <a:chExt cx="561" cy="2796"/>
              </a:xfrm>
            </p:grpSpPr>
            <p:grpSp>
              <p:nvGrpSpPr>
                <p:cNvPr id="27812" name="Group 83"/>
                <p:cNvGrpSpPr>
                  <a:grpSpLocks/>
                </p:cNvGrpSpPr>
                <p:nvPr/>
              </p:nvGrpSpPr>
              <p:grpSpPr bwMode="auto">
                <a:xfrm>
                  <a:off x="2736" y="861"/>
                  <a:ext cx="561" cy="560"/>
                  <a:chOff x="2552" y="1797"/>
                  <a:chExt cx="561" cy="560"/>
                </a:xfrm>
              </p:grpSpPr>
              <p:sp>
                <p:nvSpPr>
                  <p:cNvPr id="27857" name="Rectangle 84"/>
                  <p:cNvSpPr>
                    <a:spLocks noChangeArrowheads="1"/>
                  </p:cNvSpPr>
                  <p:nvPr/>
                </p:nvSpPr>
                <p:spPr bwMode="auto">
                  <a:xfrm>
                    <a:off x="2739"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58" name="Rectangle 85"/>
                  <p:cNvSpPr>
                    <a:spLocks noChangeArrowheads="1"/>
                  </p:cNvSpPr>
                  <p:nvPr/>
                </p:nvSpPr>
                <p:spPr bwMode="auto">
                  <a:xfrm>
                    <a:off x="2926"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59" name="Rectangle 86"/>
                  <p:cNvSpPr>
                    <a:spLocks noChangeArrowheads="1"/>
                  </p:cNvSpPr>
                  <p:nvPr/>
                </p:nvSpPr>
                <p:spPr bwMode="auto">
                  <a:xfrm>
                    <a:off x="2552"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60" name="Rectangle 87"/>
                  <p:cNvSpPr>
                    <a:spLocks noChangeArrowheads="1"/>
                  </p:cNvSpPr>
                  <p:nvPr/>
                </p:nvSpPr>
                <p:spPr bwMode="auto">
                  <a:xfrm>
                    <a:off x="2739"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61" name="Rectangle 88"/>
                  <p:cNvSpPr>
                    <a:spLocks noChangeArrowheads="1"/>
                  </p:cNvSpPr>
                  <p:nvPr/>
                </p:nvSpPr>
                <p:spPr bwMode="auto">
                  <a:xfrm>
                    <a:off x="2926"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62" name="Rectangle 89"/>
                  <p:cNvSpPr>
                    <a:spLocks noChangeArrowheads="1"/>
                  </p:cNvSpPr>
                  <p:nvPr/>
                </p:nvSpPr>
                <p:spPr bwMode="auto">
                  <a:xfrm>
                    <a:off x="2552"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63" name="Rectangle 90"/>
                  <p:cNvSpPr>
                    <a:spLocks noChangeArrowheads="1"/>
                  </p:cNvSpPr>
                  <p:nvPr/>
                </p:nvSpPr>
                <p:spPr bwMode="auto">
                  <a:xfrm>
                    <a:off x="2739"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64" name="Rectangle 91"/>
                  <p:cNvSpPr>
                    <a:spLocks noChangeArrowheads="1"/>
                  </p:cNvSpPr>
                  <p:nvPr/>
                </p:nvSpPr>
                <p:spPr bwMode="auto">
                  <a:xfrm>
                    <a:off x="2926"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65" name="Rectangle 92"/>
                  <p:cNvSpPr>
                    <a:spLocks noChangeArrowheads="1"/>
                  </p:cNvSpPr>
                  <p:nvPr/>
                </p:nvSpPr>
                <p:spPr bwMode="auto">
                  <a:xfrm>
                    <a:off x="2552"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66" name="Rectangle 93"/>
                  <p:cNvSpPr>
                    <a:spLocks noChangeArrowheads="1"/>
                  </p:cNvSpPr>
                  <p:nvPr/>
                </p:nvSpPr>
                <p:spPr bwMode="auto">
                  <a:xfrm>
                    <a:off x="2552" y="1797"/>
                    <a:ext cx="561" cy="560"/>
                  </a:xfrm>
                  <a:prstGeom prst="rect">
                    <a:avLst/>
                  </a:prstGeom>
                  <a:noFill/>
                  <a:ln w="19050">
                    <a:solidFill>
                      <a:srgbClr val="CC0000"/>
                    </a:solidFill>
                    <a:miter lim="800000"/>
                    <a:headEnd/>
                    <a:tailEnd/>
                  </a:ln>
                </p:spPr>
                <p:txBody>
                  <a:bodyPr wrap="none" anchor="ctr"/>
                  <a:lstStyle/>
                  <a:p>
                    <a:endParaRPr lang="en-US"/>
                  </a:p>
                </p:txBody>
              </p:sp>
            </p:grpSp>
            <p:grpSp>
              <p:nvGrpSpPr>
                <p:cNvPr id="27813" name="Group 94"/>
                <p:cNvGrpSpPr>
                  <a:grpSpLocks/>
                </p:cNvGrpSpPr>
                <p:nvPr/>
              </p:nvGrpSpPr>
              <p:grpSpPr bwMode="auto">
                <a:xfrm>
                  <a:off x="2736" y="1421"/>
                  <a:ext cx="561" cy="560"/>
                  <a:chOff x="2552" y="1797"/>
                  <a:chExt cx="561" cy="560"/>
                </a:xfrm>
              </p:grpSpPr>
              <p:sp>
                <p:nvSpPr>
                  <p:cNvPr id="27847" name="Rectangle 95"/>
                  <p:cNvSpPr>
                    <a:spLocks noChangeArrowheads="1"/>
                  </p:cNvSpPr>
                  <p:nvPr/>
                </p:nvSpPr>
                <p:spPr bwMode="auto">
                  <a:xfrm>
                    <a:off x="2739"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48" name="Rectangle 96"/>
                  <p:cNvSpPr>
                    <a:spLocks noChangeArrowheads="1"/>
                  </p:cNvSpPr>
                  <p:nvPr/>
                </p:nvSpPr>
                <p:spPr bwMode="auto">
                  <a:xfrm>
                    <a:off x="2926"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49" name="Rectangle 97"/>
                  <p:cNvSpPr>
                    <a:spLocks noChangeArrowheads="1"/>
                  </p:cNvSpPr>
                  <p:nvPr/>
                </p:nvSpPr>
                <p:spPr bwMode="auto">
                  <a:xfrm>
                    <a:off x="2552"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50" name="Rectangle 98"/>
                  <p:cNvSpPr>
                    <a:spLocks noChangeArrowheads="1"/>
                  </p:cNvSpPr>
                  <p:nvPr/>
                </p:nvSpPr>
                <p:spPr bwMode="auto">
                  <a:xfrm>
                    <a:off x="2739"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51" name="Rectangle 99"/>
                  <p:cNvSpPr>
                    <a:spLocks noChangeArrowheads="1"/>
                  </p:cNvSpPr>
                  <p:nvPr/>
                </p:nvSpPr>
                <p:spPr bwMode="auto">
                  <a:xfrm>
                    <a:off x="2926"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52" name="Rectangle 100"/>
                  <p:cNvSpPr>
                    <a:spLocks noChangeArrowheads="1"/>
                  </p:cNvSpPr>
                  <p:nvPr/>
                </p:nvSpPr>
                <p:spPr bwMode="auto">
                  <a:xfrm>
                    <a:off x="2552"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53" name="Rectangle 101"/>
                  <p:cNvSpPr>
                    <a:spLocks noChangeArrowheads="1"/>
                  </p:cNvSpPr>
                  <p:nvPr/>
                </p:nvSpPr>
                <p:spPr bwMode="auto">
                  <a:xfrm>
                    <a:off x="2739"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54" name="Rectangle 102"/>
                  <p:cNvSpPr>
                    <a:spLocks noChangeArrowheads="1"/>
                  </p:cNvSpPr>
                  <p:nvPr/>
                </p:nvSpPr>
                <p:spPr bwMode="auto">
                  <a:xfrm>
                    <a:off x="2926"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55" name="Rectangle 103"/>
                  <p:cNvSpPr>
                    <a:spLocks noChangeArrowheads="1"/>
                  </p:cNvSpPr>
                  <p:nvPr/>
                </p:nvSpPr>
                <p:spPr bwMode="auto">
                  <a:xfrm>
                    <a:off x="2552"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56" name="Rectangle 104"/>
                  <p:cNvSpPr>
                    <a:spLocks noChangeArrowheads="1"/>
                  </p:cNvSpPr>
                  <p:nvPr/>
                </p:nvSpPr>
                <p:spPr bwMode="auto">
                  <a:xfrm>
                    <a:off x="2552" y="1797"/>
                    <a:ext cx="561" cy="560"/>
                  </a:xfrm>
                  <a:prstGeom prst="rect">
                    <a:avLst/>
                  </a:prstGeom>
                  <a:noFill/>
                  <a:ln w="19050">
                    <a:solidFill>
                      <a:srgbClr val="CC0000"/>
                    </a:solidFill>
                    <a:miter lim="800000"/>
                    <a:headEnd/>
                    <a:tailEnd/>
                  </a:ln>
                </p:spPr>
                <p:txBody>
                  <a:bodyPr wrap="none" anchor="ctr"/>
                  <a:lstStyle/>
                  <a:p>
                    <a:endParaRPr lang="en-US"/>
                  </a:p>
                </p:txBody>
              </p:sp>
            </p:grpSp>
            <p:grpSp>
              <p:nvGrpSpPr>
                <p:cNvPr id="27814" name="Group 105"/>
                <p:cNvGrpSpPr>
                  <a:grpSpLocks/>
                </p:cNvGrpSpPr>
                <p:nvPr/>
              </p:nvGrpSpPr>
              <p:grpSpPr bwMode="auto">
                <a:xfrm>
                  <a:off x="2736" y="1981"/>
                  <a:ext cx="561" cy="560"/>
                  <a:chOff x="2552" y="1797"/>
                  <a:chExt cx="561" cy="560"/>
                </a:xfrm>
              </p:grpSpPr>
              <p:sp>
                <p:nvSpPr>
                  <p:cNvPr id="27837" name="Rectangle 106"/>
                  <p:cNvSpPr>
                    <a:spLocks noChangeArrowheads="1"/>
                  </p:cNvSpPr>
                  <p:nvPr/>
                </p:nvSpPr>
                <p:spPr bwMode="auto">
                  <a:xfrm>
                    <a:off x="2739"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38" name="Rectangle 107"/>
                  <p:cNvSpPr>
                    <a:spLocks noChangeArrowheads="1"/>
                  </p:cNvSpPr>
                  <p:nvPr/>
                </p:nvSpPr>
                <p:spPr bwMode="auto">
                  <a:xfrm>
                    <a:off x="2926"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39" name="Rectangle 108"/>
                  <p:cNvSpPr>
                    <a:spLocks noChangeArrowheads="1"/>
                  </p:cNvSpPr>
                  <p:nvPr/>
                </p:nvSpPr>
                <p:spPr bwMode="auto">
                  <a:xfrm>
                    <a:off x="2552"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40" name="Rectangle 109"/>
                  <p:cNvSpPr>
                    <a:spLocks noChangeArrowheads="1"/>
                  </p:cNvSpPr>
                  <p:nvPr/>
                </p:nvSpPr>
                <p:spPr bwMode="auto">
                  <a:xfrm>
                    <a:off x="2739"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41" name="Rectangle 110"/>
                  <p:cNvSpPr>
                    <a:spLocks noChangeArrowheads="1"/>
                  </p:cNvSpPr>
                  <p:nvPr/>
                </p:nvSpPr>
                <p:spPr bwMode="auto">
                  <a:xfrm>
                    <a:off x="2926"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42" name="Rectangle 111"/>
                  <p:cNvSpPr>
                    <a:spLocks noChangeArrowheads="1"/>
                  </p:cNvSpPr>
                  <p:nvPr/>
                </p:nvSpPr>
                <p:spPr bwMode="auto">
                  <a:xfrm>
                    <a:off x="2552"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43" name="Rectangle 112"/>
                  <p:cNvSpPr>
                    <a:spLocks noChangeArrowheads="1"/>
                  </p:cNvSpPr>
                  <p:nvPr/>
                </p:nvSpPr>
                <p:spPr bwMode="auto">
                  <a:xfrm>
                    <a:off x="2739"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44" name="Rectangle 113"/>
                  <p:cNvSpPr>
                    <a:spLocks noChangeArrowheads="1"/>
                  </p:cNvSpPr>
                  <p:nvPr/>
                </p:nvSpPr>
                <p:spPr bwMode="auto">
                  <a:xfrm>
                    <a:off x="2926"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45" name="Rectangle 114"/>
                  <p:cNvSpPr>
                    <a:spLocks noChangeArrowheads="1"/>
                  </p:cNvSpPr>
                  <p:nvPr/>
                </p:nvSpPr>
                <p:spPr bwMode="auto">
                  <a:xfrm>
                    <a:off x="2552"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46" name="Rectangle 115"/>
                  <p:cNvSpPr>
                    <a:spLocks noChangeArrowheads="1"/>
                  </p:cNvSpPr>
                  <p:nvPr/>
                </p:nvSpPr>
                <p:spPr bwMode="auto">
                  <a:xfrm>
                    <a:off x="2552" y="1797"/>
                    <a:ext cx="561" cy="560"/>
                  </a:xfrm>
                  <a:prstGeom prst="rect">
                    <a:avLst/>
                  </a:prstGeom>
                  <a:noFill/>
                  <a:ln w="19050">
                    <a:solidFill>
                      <a:srgbClr val="CC0000"/>
                    </a:solidFill>
                    <a:miter lim="800000"/>
                    <a:headEnd/>
                    <a:tailEnd/>
                  </a:ln>
                </p:spPr>
                <p:txBody>
                  <a:bodyPr wrap="none" anchor="ctr"/>
                  <a:lstStyle/>
                  <a:p>
                    <a:endParaRPr lang="en-US"/>
                  </a:p>
                </p:txBody>
              </p:sp>
            </p:grpSp>
            <p:grpSp>
              <p:nvGrpSpPr>
                <p:cNvPr id="27815" name="Group 116"/>
                <p:cNvGrpSpPr>
                  <a:grpSpLocks/>
                </p:cNvGrpSpPr>
                <p:nvPr/>
              </p:nvGrpSpPr>
              <p:grpSpPr bwMode="auto">
                <a:xfrm>
                  <a:off x="2736" y="2541"/>
                  <a:ext cx="561" cy="560"/>
                  <a:chOff x="2552" y="1797"/>
                  <a:chExt cx="561" cy="560"/>
                </a:xfrm>
              </p:grpSpPr>
              <p:sp>
                <p:nvSpPr>
                  <p:cNvPr id="27827" name="Rectangle 117"/>
                  <p:cNvSpPr>
                    <a:spLocks noChangeArrowheads="1"/>
                  </p:cNvSpPr>
                  <p:nvPr/>
                </p:nvSpPr>
                <p:spPr bwMode="auto">
                  <a:xfrm>
                    <a:off x="2739"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28" name="Rectangle 118"/>
                  <p:cNvSpPr>
                    <a:spLocks noChangeArrowheads="1"/>
                  </p:cNvSpPr>
                  <p:nvPr/>
                </p:nvSpPr>
                <p:spPr bwMode="auto">
                  <a:xfrm>
                    <a:off x="2926"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29" name="Rectangle 119"/>
                  <p:cNvSpPr>
                    <a:spLocks noChangeArrowheads="1"/>
                  </p:cNvSpPr>
                  <p:nvPr/>
                </p:nvSpPr>
                <p:spPr bwMode="auto">
                  <a:xfrm>
                    <a:off x="2552"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30" name="Rectangle 120"/>
                  <p:cNvSpPr>
                    <a:spLocks noChangeArrowheads="1"/>
                  </p:cNvSpPr>
                  <p:nvPr/>
                </p:nvSpPr>
                <p:spPr bwMode="auto">
                  <a:xfrm>
                    <a:off x="2739"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31" name="Rectangle 121"/>
                  <p:cNvSpPr>
                    <a:spLocks noChangeArrowheads="1"/>
                  </p:cNvSpPr>
                  <p:nvPr/>
                </p:nvSpPr>
                <p:spPr bwMode="auto">
                  <a:xfrm>
                    <a:off x="2926"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32" name="Rectangle 122"/>
                  <p:cNvSpPr>
                    <a:spLocks noChangeArrowheads="1"/>
                  </p:cNvSpPr>
                  <p:nvPr/>
                </p:nvSpPr>
                <p:spPr bwMode="auto">
                  <a:xfrm>
                    <a:off x="2552"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33" name="Rectangle 123"/>
                  <p:cNvSpPr>
                    <a:spLocks noChangeArrowheads="1"/>
                  </p:cNvSpPr>
                  <p:nvPr/>
                </p:nvSpPr>
                <p:spPr bwMode="auto">
                  <a:xfrm>
                    <a:off x="2739"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34" name="Rectangle 124"/>
                  <p:cNvSpPr>
                    <a:spLocks noChangeArrowheads="1"/>
                  </p:cNvSpPr>
                  <p:nvPr/>
                </p:nvSpPr>
                <p:spPr bwMode="auto">
                  <a:xfrm>
                    <a:off x="2926"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35" name="Rectangle 125"/>
                  <p:cNvSpPr>
                    <a:spLocks noChangeArrowheads="1"/>
                  </p:cNvSpPr>
                  <p:nvPr/>
                </p:nvSpPr>
                <p:spPr bwMode="auto">
                  <a:xfrm>
                    <a:off x="2552"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36" name="Rectangle 126"/>
                  <p:cNvSpPr>
                    <a:spLocks noChangeArrowheads="1"/>
                  </p:cNvSpPr>
                  <p:nvPr/>
                </p:nvSpPr>
                <p:spPr bwMode="auto">
                  <a:xfrm>
                    <a:off x="2552" y="1797"/>
                    <a:ext cx="561" cy="560"/>
                  </a:xfrm>
                  <a:prstGeom prst="rect">
                    <a:avLst/>
                  </a:prstGeom>
                  <a:noFill/>
                  <a:ln w="19050">
                    <a:solidFill>
                      <a:srgbClr val="CC0000"/>
                    </a:solidFill>
                    <a:miter lim="800000"/>
                    <a:headEnd/>
                    <a:tailEnd/>
                  </a:ln>
                </p:spPr>
                <p:txBody>
                  <a:bodyPr wrap="none" anchor="ctr"/>
                  <a:lstStyle/>
                  <a:p>
                    <a:endParaRPr lang="en-US"/>
                  </a:p>
                </p:txBody>
              </p:sp>
            </p:grpSp>
            <p:grpSp>
              <p:nvGrpSpPr>
                <p:cNvPr id="27816" name="Group 127"/>
                <p:cNvGrpSpPr>
                  <a:grpSpLocks/>
                </p:cNvGrpSpPr>
                <p:nvPr/>
              </p:nvGrpSpPr>
              <p:grpSpPr bwMode="auto">
                <a:xfrm>
                  <a:off x="2736" y="3097"/>
                  <a:ext cx="561" cy="560"/>
                  <a:chOff x="2552" y="1797"/>
                  <a:chExt cx="561" cy="560"/>
                </a:xfrm>
              </p:grpSpPr>
              <p:sp>
                <p:nvSpPr>
                  <p:cNvPr id="27817" name="Rectangle 128"/>
                  <p:cNvSpPr>
                    <a:spLocks noChangeArrowheads="1"/>
                  </p:cNvSpPr>
                  <p:nvPr/>
                </p:nvSpPr>
                <p:spPr bwMode="auto">
                  <a:xfrm>
                    <a:off x="2739"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18" name="Rectangle 129"/>
                  <p:cNvSpPr>
                    <a:spLocks noChangeArrowheads="1"/>
                  </p:cNvSpPr>
                  <p:nvPr/>
                </p:nvSpPr>
                <p:spPr bwMode="auto">
                  <a:xfrm>
                    <a:off x="2926"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19" name="Rectangle 130"/>
                  <p:cNvSpPr>
                    <a:spLocks noChangeArrowheads="1"/>
                  </p:cNvSpPr>
                  <p:nvPr/>
                </p:nvSpPr>
                <p:spPr bwMode="auto">
                  <a:xfrm>
                    <a:off x="2552"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20" name="Rectangle 131"/>
                  <p:cNvSpPr>
                    <a:spLocks noChangeArrowheads="1"/>
                  </p:cNvSpPr>
                  <p:nvPr/>
                </p:nvSpPr>
                <p:spPr bwMode="auto">
                  <a:xfrm>
                    <a:off x="2739"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21" name="Rectangle 132"/>
                  <p:cNvSpPr>
                    <a:spLocks noChangeArrowheads="1"/>
                  </p:cNvSpPr>
                  <p:nvPr/>
                </p:nvSpPr>
                <p:spPr bwMode="auto">
                  <a:xfrm>
                    <a:off x="2926"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22" name="Rectangle 133"/>
                  <p:cNvSpPr>
                    <a:spLocks noChangeArrowheads="1"/>
                  </p:cNvSpPr>
                  <p:nvPr/>
                </p:nvSpPr>
                <p:spPr bwMode="auto">
                  <a:xfrm>
                    <a:off x="2552"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23" name="Rectangle 134"/>
                  <p:cNvSpPr>
                    <a:spLocks noChangeArrowheads="1"/>
                  </p:cNvSpPr>
                  <p:nvPr/>
                </p:nvSpPr>
                <p:spPr bwMode="auto">
                  <a:xfrm>
                    <a:off x="2739"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24" name="Rectangle 135"/>
                  <p:cNvSpPr>
                    <a:spLocks noChangeArrowheads="1"/>
                  </p:cNvSpPr>
                  <p:nvPr/>
                </p:nvSpPr>
                <p:spPr bwMode="auto">
                  <a:xfrm>
                    <a:off x="2926"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25" name="Rectangle 136"/>
                  <p:cNvSpPr>
                    <a:spLocks noChangeArrowheads="1"/>
                  </p:cNvSpPr>
                  <p:nvPr/>
                </p:nvSpPr>
                <p:spPr bwMode="auto">
                  <a:xfrm>
                    <a:off x="2552"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26" name="Rectangle 137"/>
                  <p:cNvSpPr>
                    <a:spLocks noChangeArrowheads="1"/>
                  </p:cNvSpPr>
                  <p:nvPr/>
                </p:nvSpPr>
                <p:spPr bwMode="auto">
                  <a:xfrm>
                    <a:off x="2552" y="1797"/>
                    <a:ext cx="561" cy="560"/>
                  </a:xfrm>
                  <a:prstGeom prst="rect">
                    <a:avLst/>
                  </a:prstGeom>
                  <a:noFill/>
                  <a:ln w="19050">
                    <a:solidFill>
                      <a:srgbClr val="CC0000"/>
                    </a:solidFill>
                    <a:miter lim="800000"/>
                    <a:headEnd/>
                    <a:tailEnd/>
                  </a:ln>
                </p:spPr>
                <p:txBody>
                  <a:bodyPr wrap="none" anchor="ctr"/>
                  <a:lstStyle/>
                  <a:p>
                    <a:endParaRPr lang="en-US"/>
                  </a:p>
                </p:txBody>
              </p:sp>
            </p:grpSp>
          </p:grpSp>
          <p:grpSp>
            <p:nvGrpSpPr>
              <p:cNvPr id="27688" name="Group 138"/>
              <p:cNvGrpSpPr>
                <a:grpSpLocks/>
              </p:cNvGrpSpPr>
              <p:nvPr/>
            </p:nvGrpSpPr>
            <p:grpSpPr bwMode="auto">
              <a:xfrm>
                <a:off x="3852" y="1422"/>
                <a:ext cx="561" cy="1680"/>
                <a:chOff x="4324" y="1277"/>
                <a:chExt cx="561" cy="1680"/>
              </a:xfrm>
            </p:grpSpPr>
            <p:grpSp>
              <p:nvGrpSpPr>
                <p:cNvPr id="27779" name="Group 139"/>
                <p:cNvGrpSpPr>
                  <a:grpSpLocks/>
                </p:cNvGrpSpPr>
                <p:nvPr/>
              </p:nvGrpSpPr>
              <p:grpSpPr bwMode="auto">
                <a:xfrm>
                  <a:off x="4324" y="1277"/>
                  <a:ext cx="561" cy="560"/>
                  <a:chOff x="2552" y="1797"/>
                  <a:chExt cx="561" cy="560"/>
                </a:xfrm>
              </p:grpSpPr>
              <p:sp>
                <p:nvSpPr>
                  <p:cNvPr id="27802" name="Rectangle 140"/>
                  <p:cNvSpPr>
                    <a:spLocks noChangeArrowheads="1"/>
                  </p:cNvSpPr>
                  <p:nvPr/>
                </p:nvSpPr>
                <p:spPr bwMode="auto">
                  <a:xfrm>
                    <a:off x="2739"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03" name="Rectangle 141"/>
                  <p:cNvSpPr>
                    <a:spLocks noChangeArrowheads="1"/>
                  </p:cNvSpPr>
                  <p:nvPr/>
                </p:nvSpPr>
                <p:spPr bwMode="auto">
                  <a:xfrm>
                    <a:off x="2926"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04" name="Rectangle 142"/>
                  <p:cNvSpPr>
                    <a:spLocks noChangeArrowheads="1"/>
                  </p:cNvSpPr>
                  <p:nvPr/>
                </p:nvSpPr>
                <p:spPr bwMode="auto">
                  <a:xfrm>
                    <a:off x="2552"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05" name="Rectangle 143"/>
                  <p:cNvSpPr>
                    <a:spLocks noChangeArrowheads="1"/>
                  </p:cNvSpPr>
                  <p:nvPr/>
                </p:nvSpPr>
                <p:spPr bwMode="auto">
                  <a:xfrm>
                    <a:off x="2739"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06" name="Rectangle 144"/>
                  <p:cNvSpPr>
                    <a:spLocks noChangeArrowheads="1"/>
                  </p:cNvSpPr>
                  <p:nvPr/>
                </p:nvSpPr>
                <p:spPr bwMode="auto">
                  <a:xfrm>
                    <a:off x="2926"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07" name="Rectangle 145"/>
                  <p:cNvSpPr>
                    <a:spLocks noChangeArrowheads="1"/>
                  </p:cNvSpPr>
                  <p:nvPr/>
                </p:nvSpPr>
                <p:spPr bwMode="auto">
                  <a:xfrm>
                    <a:off x="2552"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08" name="Rectangle 146"/>
                  <p:cNvSpPr>
                    <a:spLocks noChangeArrowheads="1"/>
                  </p:cNvSpPr>
                  <p:nvPr/>
                </p:nvSpPr>
                <p:spPr bwMode="auto">
                  <a:xfrm>
                    <a:off x="2739"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09" name="Rectangle 147"/>
                  <p:cNvSpPr>
                    <a:spLocks noChangeArrowheads="1"/>
                  </p:cNvSpPr>
                  <p:nvPr/>
                </p:nvSpPr>
                <p:spPr bwMode="auto">
                  <a:xfrm>
                    <a:off x="2926"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10" name="Rectangle 148"/>
                  <p:cNvSpPr>
                    <a:spLocks noChangeArrowheads="1"/>
                  </p:cNvSpPr>
                  <p:nvPr/>
                </p:nvSpPr>
                <p:spPr bwMode="auto">
                  <a:xfrm>
                    <a:off x="2552"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11" name="Rectangle 149"/>
                  <p:cNvSpPr>
                    <a:spLocks noChangeArrowheads="1"/>
                  </p:cNvSpPr>
                  <p:nvPr/>
                </p:nvSpPr>
                <p:spPr bwMode="auto">
                  <a:xfrm>
                    <a:off x="2552" y="1797"/>
                    <a:ext cx="561" cy="560"/>
                  </a:xfrm>
                  <a:prstGeom prst="rect">
                    <a:avLst/>
                  </a:prstGeom>
                  <a:noFill/>
                  <a:ln w="19050">
                    <a:solidFill>
                      <a:srgbClr val="CC0000"/>
                    </a:solidFill>
                    <a:miter lim="800000"/>
                    <a:headEnd/>
                    <a:tailEnd/>
                  </a:ln>
                </p:spPr>
                <p:txBody>
                  <a:bodyPr wrap="none" anchor="ctr"/>
                  <a:lstStyle/>
                  <a:p>
                    <a:endParaRPr lang="en-US"/>
                  </a:p>
                </p:txBody>
              </p:sp>
            </p:grpSp>
            <p:grpSp>
              <p:nvGrpSpPr>
                <p:cNvPr id="27780" name="Group 150"/>
                <p:cNvGrpSpPr>
                  <a:grpSpLocks/>
                </p:cNvGrpSpPr>
                <p:nvPr/>
              </p:nvGrpSpPr>
              <p:grpSpPr bwMode="auto">
                <a:xfrm>
                  <a:off x="4324" y="1837"/>
                  <a:ext cx="561" cy="560"/>
                  <a:chOff x="2552" y="1797"/>
                  <a:chExt cx="561" cy="560"/>
                </a:xfrm>
              </p:grpSpPr>
              <p:sp>
                <p:nvSpPr>
                  <p:cNvPr id="27792" name="Rectangle 151"/>
                  <p:cNvSpPr>
                    <a:spLocks noChangeArrowheads="1"/>
                  </p:cNvSpPr>
                  <p:nvPr/>
                </p:nvSpPr>
                <p:spPr bwMode="auto">
                  <a:xfrm>
                    <a:off x="2739"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93" name="Rectangle 152"/>
                  <p:cNvSpPr>
                    <a:spLocks noChangeArrowheads="1"/>
                  </p:cNvSpPr>
                  <p:nvPr/>
                </p:nvSpPr>
                <p:spPr bwMode="auto">
                  <a:xfrm>
                    <a:off x="2926"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94" name="Rectangle 153"/>
                  <p:cNvSpPr>
                    <a:spLocks noChangeArrowheads="1"/>
                  </p:cNvSpPr>
                  <p:nvPr/>
                </p:nvSpPr>
                <p:spPr bwMode="auto">
                  <a:xfrm>
                    <a:off x="2552"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95" name="Rectangle 154"/>
                  <p:cNvSpPr>
                    <a:spLocks noChangeArrowheads="1"/>
                  </p:cNvSpPr>
                  <p:nvPr/>
                </p:nvSpPr>
                <p:spPr bwMode="auto">
                  <a:xfrm>
                    <a:off x="2739"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96" name="Rectangle 155"/>
                  <p:cNvSpPr>
                    <a:spLocks noChangeArrowheads="1"/>
                  </p:cNvSpPr>
                  <p:nvPr/>
                </p:nvSpPr>
                <p:spPr bwMode="auto">
                  <a:xfrm>
                    <a:off x="2926"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97" name="Rectangle 156"/>
                  <p:cNvSpPr>
                    <a:spLocks noChangeArrowheads="1"/>
                  </p:cNvSpPr>
                  <p:nvPr/>
                </p:nvSpPr>
                <p:spPr bwMode="auto">
                  <a:xfrm>
                    <a:off x="2552"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98" name="Rectangle 157"/>
                  <p:cNvSpPr>
                    <a:spLocks noChangeArrowheads="1"/>
                  </p:cNvSpPr>
                  <p:nvPr/>
                </p:nvSpPr>
                <p:spPr bwMode="auto">
                  <a:xfrm>
                    <a:off x="2739"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99" name="Rectangle 158"/>
                  <p:cNvSpPr>
                    <a:spLocks noChangeArrowheads="1"/>
                  </p:cNvSpPr>
                  <p:nvPr/>
                </p:nvSpPr>
                <p:spPr bwMode="auto">
                  <a:xfrm>
                    <a:off x="2926"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00" name="Rectangle 159"/>
                  <p:cNvSpPr>
                    <a:spLocks noChangeArrowheads="1"/>
                  </p:cNvSpPr>
                  <p:nvPr/>
                </p:nvSpPr>
                <p:spPr bwMode="auto">
                  <a:xfrm>
                    <a:off x="2552"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801" name="Rectangle 160"/>
                  <p:cNvSpPr>
                    <a:spLocks noChangeArrowheads="1"/>
                  </p:cNvSpPr>
                  <p:nvPr/>
                </p:nvSpPr>
                <p:spPr bwMode="auto">
                  <a:xfrm>
                    <a:off x="2552" y="1797"/>
                    <a:ext cx="561" cy="560"/>
                  </a:xfrm>
                  <a:prstGeom prst="rect">
                    <a:avLst/>
                  </a:prstGeom>
                  <a:noFill/>
                  <a:ln w="19050">
                    <a:solidFill>
                      <a:srgbClr val="CC0000"/>
                    </a:solidFill>
                    <a:miter lim="800000"/>
                    <a:headEnd/>
                    <a:tailEnd/>
                  </a:ln>
                </p:spPr>
                <p:txBody>
                  <a:bodyPr wrap="none" anchor="ctr"/>
                  <a:lstStyle/>
                  <a:p>
                    <a:endParaRPr lang="en-US"/>
                  </a:p>
                </p:txBody>
              </p:sp>
            </p:grpSp>
            <p:grpSp>
              <p:nvGrpSpPr>
                <p:cNvPr id="27781" name="Group 161"/>
                <p:cNvGrpSpPr>
                  <a:grpSpLocks/>
                </p:cNvGrpSpPr>
                <p:nvPr/>
              </p:nvGrpSpPr>
              <p:grpSpPr bwMode="auto">
                <a:xfrm>
                  <a:off x="4324" y="2397"/>
                  <a:ext cx="561" cy="560"/>
                  <a:chOff x="2552" y="1797"/>
                  <a:chExt cx="561" cy="560"/>
                </a:xfrm>
              </p:grpSpPr>
              <p:sp>
                <p:nvSpPr>
                  <p:cNvPr id="27782" name="Rectangle 162"/>
                  <p:cNvSpPr>
                    <a:spLocks noChangeArrowheads="1"/>
                  </p:cNvSpPr>
                  <p:nvPr/>
                </p:nvSpPr>
                <p:spPr bwMode="auto">
                  <a:xfrm>
                    <a:off x="2739"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83" name="Rectangle 163"/>
                  <p:cNvSpPr>
                    <a:spLocks noChangeArrowheads="1"/>
                  </p:cNvSpPr>
                  <p:nvPr/>
                </p:nvSpPr>
                <p:spPr bwMode="auto">
                  <a:xfrm>
                    <a:off x="2926"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84" name="Rectangle 164"/>
                  <p:cNvSpPr>
                    <a:spLocks noChangeArrowheads="1"/>
                  </p:cNvSpPr>
                  <p:nvPr/>
                </p:nvSpPr>
                <p:spPr bwMode="auto">
                  <a:xfrm>
                    <a:off x="2552"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85" name="Rectangle 165"/>
                  <p:cNvSpPr>
                    <a:spLocks noChangeArrowheads="1"/>
                  </p:cNvSpPr>
                  <p:nvPr/>
                </p:nvSpPr>
                <p:spPr bwMode="auto">
                  <a:xfrm>
                    <a:off x="2739"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86" name="Rectangle 166"/>
                  <p:cNvSpPr>
                    <a:spLocks noChangeArrowheads="1"/>
                  </p:cNvSpPr>
                  <p:nvPr/>
                </p:nvSpPr>
                <p:spPr bwMode="auto">
                  <a:xfrm>
                    <a:off x="2926"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87" name="Rectangle 167"/>
                  <p:cNvSpPr>
                    <a:spLocks noChangeArrowheads="1"/>
                  </p:cNvSpPr>
                  <p:nvPr/>
                </p:nvSpPr>
                <p:spPr bwMode="auto">
                  <a:xfrm>
                    <a:off x="2552"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88" name="Rectangle 168"/>
                  <p:cNvSpPr>
                    <a:spLocks noChangeArrowheads="1"/>
                  </p:cNvSpPr>
                  <p:nvPr/>
                </p:nvSpPr>
                <p:spPr bwMode="auto">
                  <a:xfrm>
                    <a:off x="2739"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89" name="Rectangle 169"/>
                  <p:cNvSpPr>
                    <a:spLocks noChangeArrowheads="1"/>
                  </p:cNvSpPr>
                  <p:nvPr/>
                </p:nvSpPr>
                <p:spPr bwMode="auto">
                  <a:xfrm>
                    <a:off x="2926"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90" name="Rectangle 170"/>
                  <p:cNvSpPr>
                    <a:spLocks noChangeArrowheads="1"/>
                  </p:cNvSpPr>
                  <p:nvPr/>
                </p:nvSpPr>
                <p:spPr bwMode="auto">
                  <a:xfrm>
                    <a:off x="2552"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91" name="Rectangle 171"/>
                  <p:cNvSpPr>
                    <a:spLocks noChangeArrowheads="1"/>
                  </p:cNvSpPr>
                  <p:nvPr/>
                </p:nvSpPr>
                <p:spPr bwMode="auto">
                  <a:xfrm>
                    <a:off x="2552" y="1797"/>
                    <a:ext cx="561" cy="560"/>
                  </a:xfrm>
                  <a:prstGeom prst="rect">
                    <a:avLst/>
                  </a:prstGeom>
                  <a:noFill/>
                  <a:ln w="19050">
                    <a:solidFill>
                      <a:srgbClr val="CC0000"/>
                    </a:solidFill>
                    <a:miter lim="800000"/>
                    <a:headEnd/>
                    <a:tailEnd/>
                  </a:ln>
                </p:spPr>
                <p:txBody>
                  <a:bodyPr wrap="none" anchor="ctr"/>
                  <a:lstStyle/>
                  <a:p>
                    <a:endParaRPr lang="en-US"/>
                  </a:p>
                </p:txBody>
              </p:sp>
            </p:grpSp>
          </p:grpSp>
          <p:grpSp>
            <p:nvGrpSpPr>
              <p:cNvPr id="27689" name="Group 172"/>
              <p:cNvGrpSpPr>
                <a:grpSpLocks/>
              </p:cNvGrpSpPr>
              <p:nvPr/>
            </p:nvGrpSpPr>
            <p:grpSpPr bwMode="auto">
              <a:xfrm>
                <a:off x="2176" y="863"/>
                <a:ext cx="561" cy="2796"/>
                <a:chOff x="2736" y="861"/>
                <a:chExt cx="561" cy="2796"/>
              </a:xfrm>
            </p:grpSpPr>
            <p:grpSp>
              <p:nvGrpSpPr>
                <p:cNvPr id="27724" name="Group 173"/>
                <p:cNvGrpSpPr>
                  <a:grpSpLocks/>
                </p:cNvGrpSpPr>
                <p:nvPr/>
              </p:nvGrpSpPr>
              <p:grpSpPr bwMode="auto">
                <a:xfrm>
                  <a:off x="2736" y="861"/>
                  <a:ext cx="561" cy="560"/>
                  <a:chOff x="2552" y="1797"/>
                  <a:chExt cx="561" cy="560"/>
                </a:xfrm>
              </p:grpSpPr>
              <p:sp>
                <p:nvSpPr>
                  <p:cNvPr id="27769" name="Rectangle 174"/>
                  <p:cNvSpPr>
                    <a:spLocks noChangeArrowheads="1"/>
                  </p:cNvSpPr>
                  <p:nvPr/>
                </p:nvSpPr>
                <p:spPr bwMode="auto">
                  <a:xfrm>
                    <a:off x="2739"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70" name="Rectangle 175"/>
                  <p:cNvSpPr>
                    <a:spLocks noChangeArrowheads="1"/>
                  </p:cNvSpPr>
                  <p:nvPr/>
                </p:nvSpPr>
                <p:spPr bwMode="auto">
                  <a:xfrm>
                    <a:off x="2926"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71" name="Rectangle 176"/>
                  <p:cNvSpPr>
                    <a:spLocks noChangeArrowheads="1"/>
                  </p:cNvSpPr>
                  <p:nvPr/>
                </p:nvSpPr>
                <p:spPr bwMode="auto">
                  <a:xfrm>
                    <a:off x="2552"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72" name="Rectangle 177"/>
                  <p:cNvSpPr>
                    <a:spLocks noChangeArrowheads="1"/>
                  </p:cNvSpPr>
                  <p:nvPr/>
                </p:nvSpPr>
                <p:spPr bwMode="auto">
                  <a:xfrm>
                    <a:off x="2739"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73" name="Rectangle 178"/>
                  <p:cNvSpPr>
                    <a:spLocks noChangeArrowheads="1"/>
                  </p:cNvSpPr>
                  <p:nvPr/>
                </p:nvSpPr>
                <p:spPr bwMode="auto">
                  <a:xfrm>
                    <a:off x="2926"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74" name="Rectangle 179"/>
                  <p:cNvSpPr>
                    <a:spLocks noChangeArrowheads="1"/>
                  </p:cNvSpPr>
                  <p:nvPr/>
                </p:nvSpPr>
                <p:spPr bwMode="auto">
                  <a:xfrm>
                    <a:off x="2552"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75" name="Rectangle 180"/>
                  <p:cNvSpPr>
                    <a:spLocks noChangeArrowheads="1"/>
                  </p:cNvSpPr>
                  <p:nvPr/>
                </p:nvSpPr>
                <p:spPr bwMode="auto">
                  <a:xfrm>
                    <a:off x="2739"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76" name="Rectangle 181"/>
                  <p:cNvSpPr>
                    <a:spLocks noChangeArrowheads="1"/>
                  </p:cNvSpPr>
                  <p:nvPr/>
                </p:nvSpPr>
                <p:spPr bwMode="auto">
                  <a:xfrm>
                    <a:off x="2926"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77" name="Rectangle 182"/>
                  <p:cNvSpPr>
                    <a:spLocks noChangeArrowheads="1"/>
                  </p:cNvSpPr>
                  <p:nvPr/>
                </p:nvSpPr>
                <p:spPr bwMode="auto">
                  <a:xfrm>
                    <a:off x="2552"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78" name="Rectangle 183"/>
                  <p:cNvSpPr>
                    <a:spLocks noChangeArrowheads="1"/>
                  </p:cNvSpPr>
                  <p:nvPr/>
                </p:nvSpPr>
                <p:spPr bwMode="auto">
                  <a:xfrm>
                    <a:off x="2552" y="1797"/>
                    <a:ext cx="561" cy="560"/>
                  </a:xfrm>
                  <a:prstGeom prst="rect">
                    <a:avLst/>
                  </a:prstGeom>
                  <a:noFill/>
                  <a:ln w="19050">
                    <a:solidFill>
                      <a:srgbClr val="CC0000"/>
                    </a:solidFill>
                    <a:miter lim="800000"/>
                    <a:headEnd/>
                    <a:tailEnd/>
                  </a:ln>
                </p:spPr>
                <p:txBody>
                  <a:bodyPr wrap="none" anchor="ctr"/>
                  <a:lstStyle/>
                  <a:p>
                    <a:endParaRPr lang="en-US"/>
                  </a:p>
                </p:txBody>
              </p:sp>
            </p:grpSp>
            <p:grpSp>
              <p:nvGrpSpPr>
                <p:cNvPr id="27725" name="Group 184"/>
                <p:cNvGrpSpPr>
                  <a:grpSpLocks/>
                </p:cNvGrpSpPr>
                <p:nvPr/>
              </p:nvGrpSpPr>
              <p:grpSpPr bwMode="auto">
                <a:xfrm>
                  <a:off x="2736" y="1421"/>
                  <a:ext cx="561" cy="560"/>
                  <a:chOff x="2552" y="1797"/>
                  <a:chExt cx="561" cy="560"/>
                </a:xfrm>
              </p:grpSpPr>
              <p:sp>
                <p:nvSpPr>
                  <p:cNvPr id="27759" name="Rectangle 185"/>
                  <p:cNvSpPr>
                    <a:spLocks noChangeArrowheads="1"/>
                  </p:cNvSpPr>
                  <p:nvPr/>
                </p:nvSpPr>
                <p:spPr bwMode="auto">
                  <a:xfrm>
                    <a:off x="2739"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60" name="Rectangle 186"/>
                  <p:cNvSpPr>
                    <a:spLocks noChangeArrowheads="1"/>
                  </p:cNvSpPr>
                  <p:nvPr/>
                </p:nvSpPr>
                <p:spPr bwMode="auto">
                  <a:xfrm>
                    <a:off x="2926"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61" name="Rectangle 187"/>
                  <p:cNvSpPr>
                    <a:spLocks noChangeArrowheads="1"/>
                  </p:cNvSpPr>
                  <p:nvPr/>
                </p:nvSpPr>
                <p:spPr bwMode="auto">
                  <a:xfrm>
                    <a:off x="2552"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62" name="Rectangle 188"/>
                  <p:cNvSpPr>
                    <a:spLocks noChangeArrowheads="1"/>
                  </p:cNvSpPr>
                  <p:nvPr/>
                </p:nvSpPr>
                <p:spPr bwMode="auto">
                  <a:xfrm>
                    <a:off x="2739"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63" name="Rectangle 189"/>
                  <p:cNvSpPr>
                    <a:spLocks noChangeArrowheads="1"/>
                  </p:cNvSpPr>
                  <p:nvPr/>
                </p:nvSpPr>
                <p:spPr bwMode="auto">
                  <a:xfrm>
                    <a:off x="2926"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64" name="Rectangle 190"/>
                  <p:cNvSpPr>
                    <a:spLocks noChangeArrowheads="1"/>
                  </p:cNvSpPr>
                  <p:nvPr/>
                </p:nvSpPr>
                <p:spPr bwMode="auto">
                  <a:xfrm>
                    <a:off x="2552"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65" name="Rectangle 191"/>
                  <p:cNvSpPr>
                    <a:spLocks noChangeArrowheads="1"/>
                  </p:cNvSpPr>
                  <p:nvPr/>
                </p:nvSpPr>
                <p:spPr bwMode="auto">
                  <a:xfrm>
                    <a:off x="2739"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66" name="Rectangle 192"/>
                  <p:cNvSpPr>
                    <a:spLocks noChangeArrowheads="1"/>
                  </p:cNvSpPr>
                  <p:nvPr/>
                </p:nvSpPr>
                <p:spPr bwMode="auto">
                  <a:xfrm>
                    <a:off x="2926"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67" name="Rectangle 193"/>
                  <p:cNvSpPr>
                    <a:spLocks noChangeArrowheads="1"/>
                  </p:cNvSpPr>
                  <p:nvPr/>
                </p:nvSpPr>
                <p:spPr bwMode="auto">
                  <a:xfrm>
                    <a:off x="2552"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68" name="Rectangle 194"/>
                  <p:cNvSpPr>
                    <a:spLocks noChangeArrowheads="1"/>
                  </p:cNvSpPr>
                  <p:nvPr/>
                </p:nvSpPr>
                <p:spPr bwMode="auto">
                  <a:xfrm>
                    <a:off x="2552" y="1797"/>
                    <a:ext cx="561" cy="560"/>
                  </a:xfrm>
                  <a:prstGeom prst="rect">
                    <a:avLst/>
                  </a:prstGeom>
                  <a:noFill/>
                  <a:ln w="19050">
                    <a:solidFill>
                      <a:srgbClr val="CC0000"/>
                    </a:solidFill>
                    <a:miter lim="800000"/>
                    <a:headEnd/>
                    <a:tailEnd/>
                  </a:ln>
                </p:spPr>
                <p:txBody>
                  <a:bodyPr wrap="none" anchor="ctr"/>
                  <a:lstStyle/>
                  <a:p>
                    <a:endParaRPr lang="en-US"/>
                  </a:p>
                </p:txBody>
              </p:sp>
            </p:grpSp>
            <p:grpSp>
              <p:nvGrpSpPr>
                <p:cNvPr id="27726" name="Group 195"/>
                <p:cNvGrpSpPr>
                  <a:grpSpLocks/>
                </p:cNvGrpSpPr>
                <p:nvPr/>
              </p:nvGrpSpPr>
              <p:grpSpPr bwMode="auto">
                <a:xfrm>
                  <a:off x="2736" y="1981"/>
                  <a:ext cx="561" cy="560"/>
                  <a:chOff x="2552" y="1797"/>
                  <a:chExt cx="561" cy="560"/>
                </a:xfrm>
              </p:grpSpPr>
              <p:sp>
                <p:nvSpPr>
                  <p:cNvPr id="27749" name="Rectangle 196"/>
                  <p:cNvSpPr>
                    <a:spLocks noChangeArrowheads="1"/>
                  </p:cNvSpPr>
                  <p:nvPr/>
                </p:nvSpPr>
                <p:spPr bwMode="auto">
                  <a:xfrm>
                    <a:off x="2739"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50" name="Rectangle 197"/>
                  <p:cNvSpPr>
                    <a:spLocks noChangeArrowheads="1"/>
                  </p:cNvSpPr>
                  <p:nvPr/>
                </p:nvSpPr>
                <p:spPr bwMode="auto">
                  <a:xfrm>
                    <a:off x="2926"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51" name="Rectangle 198"/>
                  <p:cNvSpPr>
                    <a:spLocks noChangeArrowheads="1"/>
                  </p:cNvSpPr>
                  <p:nvPr/>
                </p:nvSpPr>
                <p:spPr bwMode="auto">
                  <a:xfrm>
                    <a:off x="2552"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52" name="Rectangle 199"/>
                  <p:cNvSpPr>
                    <a:spLocks noChangeArrowheads="1"/>
                  </p:cNvSpPr>
                  <p:nvPr/>
                </p:nvSpPr>
                <p:spPr bwMode="auto">
                  <a:xfrm>
                    <a:off x="2739"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53" name="Rectangle 200"/>
                  <p:cNvSpPr>
                    <a:spLocks noChangeArrowheads="1"/>
                  </p:cNvSpPr>
                  <p:nvPr/>
                </p:nvSpPr>
                <p:spPr bwMode="auto">
                  <a:xfrm>
                    <a:off x="2926"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54" name="Rectangle 201"/>
                  <p:cNvSpPr>
                    <a:spLocks noChangeArrowheads="1"/>
                  </p:cNvSpPr>
                  <p:nvPr/>
                </p:nvSpPr>
                <p:spPr bwMode="auto">
                  <a:xfrm>
                    <a:off x="2552"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55" name="Rectangle 202"/>
                  <p:cNvSpPr>
                    <a:spLocks noChangeArrowheads="1"/>
                  </p:cNvSpPr>
                  <p:nvPr/>
                </p:nvSpPr>
                <p:spPr bwMode="auto">
                  <a:xfrm>
                    <a:off x="2739"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56" name="Rectangle 203"/>
                  <p:cNvSpPr>
                    <a:spLocks noChangeArrowheads="1"/>
                  </p:cNvSpPr>
                  <p:nvPr/>
                </p:nvSpPr>
                <p:spPr bwMode="auto">
                  <a:xfrm>
                    <a:off x="2926"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57" name="Rectangle 204"/>
                  <p:cNvSpPr>
                    <a:spLocks noChangeArrowheads="1"/>
                  </p:cNvSpPr>
                  <p:nvPr/>
                </p:nvSpPr>
                <p:spPr bwMode="auto">
                  <a:xfrm>
                    <a:off x="2552"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58" name="Rectangle 205"/>
                  <p:cNvSpPr>
                    <a:spLocks noChangeArrowheads="1"/>
                  </p:cNvSpPr>
                  <p:nvPr/>
                </p:nvSpPr>
                <p:spPr bwMode="auto">
                  <a:xfrm>
                    <a:off x="2552" y="1797"/>
                    <a:ext cx="561" cy="560"/>
                  </a:xfrm>
                  <a:prstGeom prst="rect">
                    <a:avLst/>
                  </a:prstGeom>
                  <a:noFill/>
                  <a:ln w="19050">
                    <a:solidFill>
                      <a:srgbClr val="CC0000"/>
                    </a:solidFill>
                    <a:miter lim="800000"/>
                    <a:headEnd/>
                    <a:tailEnd/>
                  </a:ln>
                </p:spPr>
                <p:txBody>
                  <a:bodyPr wrap="none" anchor="ctr"/>
                  <a:lstStyle/>
                  <a:p>
                    <a:endParaRPr lang="en-US"/>
                  </a:p>
                </p:txBody>
              </p:sp>
            </p:grpSp>
            <p:grpSp>
              <p:nvGrpSpPr>
                <p:cNvPr id="27727" name="Group 206"/>
                <p:cNvGrpSpPr>
                  <a:grpSpLocks/>
                </p:cNvGrpSpPr>
                <p:nvPr/>
              </p:nvGrpSpPr>
              <p:grpSpPr bwMode="auto">
                <a:xfrm>
                  <a:off x="2736" y="2541"/>
                  <a:ext cx="561" cy="560"/>
                  <a:chOff x="2552" y="1797"/>
                  <a:chExt cx="561" cy="560"/>
                </a:xfrm>
              </p:grpSpPr>
              <p:sp>
                <p:nvSpPr>
                  <p:cNvPr id="27739" name="Rectangle 207"/>
                  <p:cNvSpPr>
                    <a:spLocks noChangeArrowheads="1"/>
                  </p:cNvSpPr>
                  <p:nvPr/>
                </p:nvSpPr>
                <p:spPr bwMode="auto">
                  <a:xfrm>
                    <a:off x="2739"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40" name="Rectangle 208"/>
                  <p:cNvSpPr>
                    <a:spLocks noChangeArrowheads="1"/>
                  </p:cNvSpPr>
                  <p:nvPr/>
                </p:nvSpPr>
                <p:spPr bwMode="auto">
                  <a:xfrm>
                    <a:off x="2926"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41" name="Rectangle 209"/>
                  <p:cNvSpPr>
                    <a:spLocks noChangeArrowheads="1"/>
                  </p:cNvSpPr>
                  <p:nvPr/>
                </p:nvSpPr>
                <p:spPr bwMode="auto">
                  <a:xfrm>
                    <a:off x="2552"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42" name="Rectangle 210"/>
                  <p:cNvSpPr>
                    <a:spLocks noChangeArrowheads="1"/>
                  </p:cNvSpPr>
                  <p:nvPr/>
                </p:nvSpPr>
                <p:spPr bwMode="auto">
                  <a:xfrm>
                    <a:off x="2739"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43" name="Rectangle 211"/>
                  <p:cNvSpPr>
                    <a:spLocks noChangeArrowheads="1"/>
                  </p:cNvSpPr>
                  <p:nvPr/>
                </p:nvSpPr>
                <p:spPr bwMode="auto">
                  <a:xfrm>
                    <a:off x="2926"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44" name="Rectangle 212"/>
                  <p:cNvSpPr>
                    <a:spLocks noChangeArrowheads="1"/>
                  </p:cNvSpPr>
                  <p:nvPr/>
                </p:nvSpPr>
                <p:spPr bwMode="auto">
                  <a:xfrm>
                    <a:off x="2552"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45" name="Rectangle 213"/>
                  <p:cNvSpPr>
                    <a:spLocks noChangeArrowheads="1"/>
                  </p:cNvSpPr>
                  <p:nvPr/>
                </p:nvSpPr>
                <p:spPr bwMode="auto">
                  <a:xfrm>
                    <a:off x="2739"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46" name="Rectangle 214"/>
                  <p:cNvSpPr>
                    <a:spLocks noChangeArrowheads="1"/>
                  </p:cNvSpPr>
                  <p:nvPr/>
                </p:nvSpPr>
                <p:spPr bwMode="auto">
                  <a:xfrm>
                    <a:off x="2926"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47" name="Rectangle 215"/>
                  <p:cNvSpPr>
                    <a:spLocks noChangeArrowheads="1"/>
                  </p:cNvSpPr>
                  <p:nvPr/>
                </p:nvSpPr>
                <p:spPr bwMode="auto">
                  <a:xfrm>
                    <a:off x="2552"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48" name="Rectangle 216"/>
                  <p:cNvSpPr>
                    <a:spLocks noChangeArrowheads="1"/>
                  </p:cNvSpPr>
                  <p:nvPr/>
                </p:nvSpPr>
                <p:spPr bwMode="auto">
                  <a:xfrm>
                    <a:off x="2552" y="1797"/>
                    <a:ext cx="561" cy="560"/>
                  </a:xfrm>
                  <a:prstGeom prst="rect">
                    <a:avLst/>
                  </a:prstGeom>
                  <a:noFill/>
                  <a:ln w="19050">
                    <a:solidFill>
                      <a:srgbClr val="CC0000"/>
                    </a:solidFill>
                    <a:miter lim="800000"/>
                    <a:headEnd/>
                    <a:tailEnd/>
                  </a:ln>
                </p:spPr>
                <p:txBody>
                  <a:bodyPr wrap="none" anchor="ctr"/>
                  <a:lstStyle/>
                  <a:p>
                    <a:endParaRPr lang="en-US"/>
                  </a:p>
                </p:txBody>
              </p:sp>
            </p:grpSp>
            <p:grpSp>
              <p:nvGrpSpPr>
                <p:cNvPr id="27728" name="Group 217"/>
                <p:cNvGrpSpPr>
                  <a:grpSpLocks/>
                </p:cNvGrpSpPr>
                <p:nvPr/>
              </p:nvGrpSpPr>
              <p:grpSpPr bwMode="auto">
                <a:xfrm>
                  <a:off x="2736" y="3097"/>
                  <a:ext cx="561" cy="560"/>
                  <a:chOff x="2552" y="1797"/>
                  <a:chExt cx="561" cy="560"/>
                </a:xfrm>
              </p:grpSpPr>
              <p:sp>
                <p:nvSpPr>
                  <p:cNvPr id="27729" name="Rectangle 218"/>
                  <p:cNvSpPr>
                    <a:spLocks noChangeArrowheads="1"/>
                  </p:cNvSpPr>
                  <p:nvPr/>
                </p:nvSpPr>
                <p:spPr bwMode="auto">
                  <a:xfrm>
                    <a:off x="2739"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30" name="Rectangle 219"/>
                  <p:cNvSpPr>
                    <a:spLocks noChangeArrowheads="1"/>
                  </p:cNvSpPr>
                  <p:nvPr/>
                </p:nvSpPr>
                <p:spPr bwMode="auto">
                  <a:xfrm>
                    <a:off x="2926"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31" name="Rectangle 220"/>
                  <p:cNvSpPr>
                    <a:spLocks noChangeArrowheads="1"/>
                  </p:cNvSpPr>
                  <p:nvPr/>
                </p:nvSpPr>
                <p:spPr bwMode="auto">
                  <a:xfrm>
                    <a:off x="2552"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32" name="Rectangle 221"/>
                  <p:cNvSpPr>
                    <a:spLocks noChangeArrowheads="1"/>
                  </p:cNvSpPr>
                  <p:nvPr/>
                </p:nvSpPr>
                <p:spPr bwMode="auto">
                  <a:xfrm>
                    <a:off x="2739"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33" name="Rectangle 222"/>
                  <p:cNvSpPr>
                    <a:spLocks noChangeArrowheads="1"/>
                  </p:cNvSpPr>
                  <p:nvPr/>
                </p:nvSpPr>
                <p:spPr bwMode="auto">
                  <a:xfrm>
                    <a:off x="2926"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34" name="Rectangle 223"/>
                  <p:cNvSpPr>
                    <a:spLocks noChangeArrowheads="1"/>
                  </p:cNvSpPr>
                  <p:nvPr/>
                </p:nvSpPr>
                <p:spPr bwMode="auto">
                  <a:xfrm>
                    <a:off x="2552"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35" name="Rectangle 224"/>
                  <p:cNvSpPr>
                    <a:spLocks noChangeArrowheads="1"/>
                  </p:cNvSpPr>
                  <p:nvPr/>
                </p:nvSpPr>
                <p:spPr bwMode="auto">
                  <a:xfrm>
                    <a:off x="2739"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36" name="Rectangle 225"/>
                  <p:cNvSpPr>
                    <a:spLocks noChangeArrowheads="1"/>
                  </p:cNvSpPr>
                  <p:nvPr/>
                </p:nvSpPr>
                <p:spPr bwMode="auto">
                  <a:xfrm>
                    <a:off x="2926"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37" name="Rectangle 226"/>
                  <p:cNvSpPr>
                    <a:spLocks noChangeArrowheads="1"/>
                  </p:cNvSpPr>
                  <p:nvPr/>
                </p:nvSpPr>
                <p:spPr bwMode="auto">
                  <a:xfrm>
                    <a:off x="2552"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38" name="Rectangle 227"/>
                  <p:cNvSpPr>
                    <a:spLocks noChangeArrowheads="1"/>
                  </p:cNvSpPr>
                  <p:nvPr/>
                </p:nvSpPr>
                <p:spPr bwMode="auto">
                  <a:xfrm>
                    <a:off x="2552" y="1797"/>
                    <a:ext cx="561" cy="560"/>
                  </a:xfrm>
                  <a:prstGeom prst="rect">
                    <a:avLst/>
                  </a:prstGeom>
                  <a:noFill/>
                  <a:ln w="19050">
                    <a:solidFill>
                      <a:srgbClr val="CC0000"/>
                    </a:solidFill>
                    <a:miter lim="800000"/>
                    <a:headEnd/>
                    <a:tailEnd/>
                  </a:ln>
                </p:spPr>
                <p:txBody>
                  <a:bodyPr wrap="none" anchor="ctr"/>
                  <a:lstStyle/>
                  <a:p>
                    <a:endParaRPr lang="en-US"/>
                  </a:p>
                </p:txBody>
              </p:sp>
            </p:grpSp>
          </p:grpSp>
          <p:grpSp>
            <p:nvGrpSpPr>
              <p:cNvPr id="27690" name="Group 228"/>
              <p:cNvGrpSpPr>
                <a:grpSpLocks/>
              </p:cNvGrpSpPr>
              <p:nvPr/>
            </p:nvGrpSpPr>
            <p:grpSpPr bwMode="auto">
              <a:xfrm>
                <a:off x="1618" y="1422"/>
                <a:ext cx="561" cy="1680"/>
                <a:chOff x="4324" y="1277"/>
                <a:chExt cx="561" cy="1680"/>
              </a:xfrm>
            </p:grpSpPr>
            <p:grpSp>
              <p:nvGrpSpPr>
                <p:cNvPr id="27691" name="Group 229"/>
                <p:cNvGrpSpPr>
                  <a:grpSpLocks/>
                </p:cNvGrpSpPr>
                <p:nvPr/>
              </p:nvGrpSpPr>
              <p:grpSpPr bwMode="auto">
                <a:xfrm>
                  <a:off x="4324" y="1277"/>
                  <a:ext cx="561" cy="560"/>
                  <a:chOff x="2552" y="1797"/>
                  <a:chExt cx="561" cy="560"/>
                </a:xfrm>
              </p:grpSpPr>
              <p:sp>
                <p:nvSpPr>
                  <p:cNvPr id="27714" name="Rectangle 230"/>
                  <p:cNvSpPr>
                    <a:spLocks noChangeArrowheads="1"/>
                  </p:cNvSpPr>
                  <p:nvPr/>
                </p:nvSpPr>
                <p:spPr bwMode="auto">
                  <a:xfrm>
                    <a:off x="2739"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15" name="Rectangle 231"/>
                  <p:cNvSpPr>
                    <a:spLocks noChangeArrowheads="1"/>
                  </p:cNvSpPr>
                  <p:nvPr/>
                </p:nvSpPr>
                <p:spPr bwMode="auto">
                  <a:xfrm>
                    <a:off x="2926"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16" name="Rectangle 232"/>
                  <p:cNvSpPr>
                    <a:spLocks noChangeArrowheads="1"/>
                  </p:cNvSpPr>
                  <p:nvPr/>
                </p:nvSpPr>
                <p:spPr bwMode="auto">
                  <a:xfrm>
                    <a:off x="2552"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17" name="Rectangle 233"/>
                  <p:cNvSpPr>
                    <a:spLocks noChangeArrowheads="1"/>
                  </p:cNvSpPr>
                  <p:nvPr/>
                </p:nvSpPr>
                <p:spPr bwMode="auto">
                  <a:xfrm>
                    <a:off x="2739"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18" name="Rectangle 234"/>
                  <p:cNvSpPr>
                    <a:spLocks noChangeArrowheads="1"/>
                  </p:cNvSpPr>
                  <p:nvPr/>
                </p:nvSpPr>
                <p:spPr bwMode="auto">
                  <a:xfrm>
                    <a:off x="2926"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19" name="Rectangle 235"/>
                  <p:cNvSpPr>
                    <a:spLocks noChangeArrowheads="1"/>
                  </p:cNvSpPr>
                  <p:nvPr/>
                </p:nvSpPr>
                <p:spPr bwMode="auto">
                  <a:xfrm>
                    <a:off x="2552"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20" name="Rectangle 236"/>
                  <p:cNvSpPr>
                    <a:spLocks noChangeArrowheads="1"/>
                  </p:cNvSpPr>
                  <p:nvPr/>
                </p:nvSpPr>
                <p:spPr bwMode="auto">
                  <a:xfrm>
                    <a:off x="2739"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21" name="Rectangle 237"/>
                  <p:cNvSpPr>
                    <a:spLocks noChangeArrowheads="1"/>
                  </p:cNvSpPr>
                  <p:nvPr/>
                </p:nvSpPr>
                <p:spPr bwMode="auto">
                  <a:xfrm>
                    <a:off x="2926"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22" name="Rectangle 238"/>
                  <p:cNvSpPr>
                    <a:spLocks noChangeArrowheads="1"/>
                  </p:cNvSpPr>
                  <p:nvPr/>
                </p:nvSpPr>
                <p:spPr bwMode="auto">
                  <a:xfrm>
                    <a:off x="2552"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23" name="Rectangle 239"/>
                  <p:cNvSpPr>
                    <a:spLocks noChangeArrowheads="1"/>
                  </p:cNvSpPr>
                  <p:nvPr/>
                </p:nvSpPr>
                <p:spPr bwMode="auto">
                  <a:xfrm>
                    <a:off x="2552" y="1797"/>
                    <a:ext cx="561" cy="560"/>
                  </a:xfrm>
                  <a:prstGeom prst="rect">
                    <a:avLst/>
                  </a:prstGeom>
                  <a:noFill/>
                  <a:ln w="19050">
                    <a:solidFill>
                      <a:srgbClr val="CC0000"/>
                    </a:solidFill>
                    <a:miter lim="800000"/>
                    <a:headEnd/>
                    <a:tailEnd/>
                  </a:ln>
                </p:spPr>
                <p:txBody>
                  <a:bodyPr wrap="none" anchor="ctr"/>
                  <a:lstStyle/>
                  <a:p>
                    <a:endParaRPr lang="en-US"/>
                  </a:p>
                </p:txBody>
              </p:sp>
            </p:grpSp>
            <p:grpSp>
              <p:nvGrpSpPr>
                <p:cNvPr id="27692" name="Group 240"/>
                <p:cNvGrpSpPr>
                  <a:grpSpLocks/>
                </p:cNvGrpSpPr>
                <p:nvPr/>
              </p:nvGrpSpPr>
              <p:grpSpPr bwMode="auto">
                <a:xfrm>
                  <a:off x="4324" y="1837"/>
                  <a:ext cx="561" cy="560"/>
                  <a:chOff x="2552" y="1797"/>
                  <a:chExt cx="561" cy="560"/>
                </a:xfrm>
              </p:grpSpPr>
              <p:sp>
                <p:nvSpPr>
                  <p:cNvPr id="27704" name="Rectangle 241"/>
                  <p:cNvSpPr>
                    <a:spLocks noChangeArrowheads="1"/>
                  </p:cNvSpPr>
                  <p:nvPr/>
                </p:nvSpPr>
                <p:spPr bwMode="auto">
                  <a:xfrm>
                    <a:off x="2739"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05" name="Rectangle 242"/>
                  <p:cNvSpPr>
                    <a:spLocks noChangeArrowheads="1"/>
                  </p:cNvSpPr>
                  <p:nvPr/>
                </p:nvSpPr>
                <p:spPr bwMode="auto">
                  <a:xfrm>
                    <a:off x="2926"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06" name="Rectangle 243"/>
                  <p:cNvSpPr>
                    <a:spLocks noChangeArrowheads="1"/>
                  </p:cNvSpPr>
                  <p:nvPr/>
                </p:nvSpPr>
                <p:spPr bwMode="auto">
                  <a:xfrm>
                    <a:off x="2552"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07" name="Rectangle 244"/>
                  <p:cNvSpPr>
                    <a:spLocks noChangeArrowheads="1"/>
                  </p:cNvSpPr>
                  <p:nvPr/>
                </p:nvSpPr>
                <p:spPr bwMode="auto">
                  <a:xfrm>
                    <a:off x="2739"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08" name="Rectangle 245"/>
                  <p:cNvSpPr>
                    <a:spLocks noChangeArrowheads="1"/>
                  </p:cNvSpPr>
                  <p:nvPr/>
                </p:nvSpPr>
                <p:spPr bwMode="auto">
                  <a:xfrm>
                    <a:off x="2926"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09" name="Rectangle 246"/>
                  <p:cNvSpPr>
                    <a:spLocks noChangeArrowheads="1"/>
                  </p:cNvSpPr>
                  <p:nvPr/>
                </p:nvSpPr>
                <p:spPr bwMode="auto">
                  <a:xfrm>
                    <a:off x="2552"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10" name="Rectangle 247"/>
                  <p:cNvSpPr>
                    <a:spLocks noChangeArrowheads="1"/>
                  </p:cNvSpPr>
                  <p:nvPr/>
                </p:nvSpPr>
                <p:spPr bwMode="auto">
                  <a:xfrm>
                    <a:off x="2739"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11" name="Rectangle 248"/>
                  <p:cNvSpPr>
                    <a:spLocks noChangeArrowheads="1"/>
                  </p:cNvSpPr>
                  <p:nvPr/>
                </p:nvSpPr>
                <p:spPr bwMode="auto">
                  <a:xfrm>
                    <a:off x="2926"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12" name="Rectangle 249"/>
                  <p:cNvSpPr>
                    <a:spLocks noChangeArrowheads="1"/>
                  </p:cNvSpPr>
                  <p:nvPr/>
                </p:nvSpPr>
                <p:spPr bwMode="auto">
                  <a:xfrm>
                    <a:off x="2552"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13" name="Rectangle 250"/>
                  <p:cNvSpPr>
                    <a:spLocks noChangeArrowheads="1"/>
                  </p:cNvSpPr>
                  <p:nvPr/>
                </p:nvSpPr>
                <p:spPr bwMode="auto">
                  <a:xfrm>
                    <a:off x="2552" y="1797"/>
                    <a:ext cx="561" cy="560"/>
                  </a:xfrm>
                  <a:prstGeom prst="rect">
                    <a:avLst/>
                  </a:prstGeom>
                  <a:noFill/>
                  <a:ln w="19050">
                    <a:solidFill>
                      <a:srgbClr val="CC0000"/>
                    </a:solidFill>
                    <a:miter lim="800000"/>
                    <a:headEnd/>
                    <a:tailEnd/>
                  </a:ln>
                </p:spPr>
                <p:txBody>
                  <a:bodyPr wrap="none" anchor="ctr"/>
                  <a:lstStyle/>
                  <a:p>
                    <a:endParaRPr lang="en-US"/>
                  </a:p>
                </p:txBody>
              </p:sp>
            </p:grpSp>
            <p:grpSp>
              <p:nvGrpSpPr>
                <p:cNvPr id="27693" name="Group 251"/>
                <p:cNvGrpSpPr>
                  <a:grpSpLocks/>
                </p:cNvGrpSpPr>
                <p:nvPr/>
              </p:nvGrpSpPr>
              <p:grpSpPr bwMode="auto">
                <a:xfrm>
                  <a:off x="4324" y="2397"/>
                  <a:ext cx="561" cy="560"/>
                  <a:chOff x="2552" y="1797"/>
                  <a:chExt cx="561" cy="560"/>
                </a:xfrm>
              </p:grpSpPr>
              <p:sp>
                <p:nvSpPr>
                  <p:cNvPr id="27694" name="Rectangle 252"/>
                  <p:cNvSpPr>
                    <a:spLocks noChangeArrowheads="1"/>
                  </p:cNvSpPr>
                  <p:nvPr/>
                </p:nvSpPr>
                <p:spPr bwMode="auto">
                  <a:xfrm>
                    <a:off x="2739"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695" name="Rectangle 253"/>
                  <p:cNvSpPr>
                    <a:spLocks noChangeArrowheads="1"/>
                  </p:cNvSpPr>
                  <p:nvPr/>
                </p:nvSpPr>
                <p:spPr bwMode="auto">
                  <a:xfrm>
                    <a:off x="2926"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696" name="Rectangle 254"/>
                  <p:cNvSpPr>
                    <a:spLocks noChangeArrowheads="1"/>
                  </p:cNvSpPr>
                  <p:nvPr/>
                </p:nvSpPr>
                <p:spPr bwMode="auto">
                  <a:xfrm>
                    <a:off x="2552" y="1797"/>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697" name="Rectangle 255"/>
                  <p:cNvSpPr>
                    <a:spLocks noChangeArrowheads="1"/>
                  </p:cNvSpPr>
                  <p:nvPr/>
                </p:nvSpPr>
                <p:spPr bwMode="auto">
                  <a:xfrm>
                    <a:off x="2739"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698" name="Rectangle 256"/>
                  <p:cNvSpPr>
                    <a:spLocks noChangeArrowheads="1"/>
                  </p:cNvSpPr>
                  <p:nvPr/>
                </p:nvSpPr>
                <p:spPr bwMode="auto">
                  <a:xfrm>
                    <a:off x="2926"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699" name="Rectangle 257"/>
                  <p:cNvSpPr>
                    <a:spLocks noChangeArrowheads="1"/>
                  </p:cNvSpPr>
                  <p:nvPr/>
                </p:nvSpPr>
                <p:spPr bwMode="auto">
                  <a:xfrm>
                    <a:off x="2552" y="1984"/>
                    <a:ext cx="187" cy="186"/>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00" name="Rectangle 258"/>
                  <p:cNvSpPr>
                    <a:spLocks noChangeArrowheads="1"/>
                  </p:cNvSpPr>
                  <p:nvPr/>
                </p:nvSpPr>
                <p:spPr bwMode="auto">
                  <a:xfrm>
                    <a:off x="2739"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01" name="Rectangle 259"/>
                  <p:cNvSpPr>
                    <a:spLocks noChangeArrowheads="1"/>
                  </p:cNvSpPr>
                  <p:nvPr/>
                </p:nvSpPr>
                <p:spPr bwMode="auto">
                  <a:xfrm>
                    <a:off x="2926"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02" name="Rectangle 260"/>
                  <p:cNvSpPr>
                    <a:spLocks noChangeArrowheads="1"/>
                  </p:cNvSpPr>
                  <p:nvPr/>
                </p:nvSpPr>
                <p:spPr bwMode="auto">
                  <a:xfrm>
                    <a:off x="2552" y="2170"/>
                    <a:ext cx="187" cy="187"/>
                  </a:xfrm>
                  <a:prstGeom prst="rect">
                    <a:avLst/>
                  </a:prstGeom>
                  <a:solidFill>
                    <a:srgbClr val="99CCFF"/>
                  </a:solidFill>
                  <a:ln w="9525">
                    <a:solidFill>
                      <a:srgbClr val="0000FF"/>
                    </a:solidFill>
                    <a:miter lim="800000"/>
                    <a:headEnd/>
                    <a:tailEnd/>
                  </a:ln>
                </p:spPr>
                <p:txBody>
                  <a:bodyPr wrap="none" anchor="ctr"/>
                  <a:lstStyle/>
                  <a:p>
                    <a:endParaRPr lang="en-US"/>
                  </a:p>
                </p:txBody>
              </p:sp>
              <p:sp>
                <p:nvSpPr>
                  <p:cNvPr id="27703" name="Rectangle 261"/>
                  <p:cNvSpPr>
                    <a:spLocks noChangeArrowheads="1"/>
                  </p:cNvSpPr>
                  <p:nvPr/>
                </p:nvSpPr>
                <p:spPr bwMode="auto">
                  <a:xfrm>
                    <a:off x="2552" y="1797"/>
                    <a:ext cx="561" cy="560"/>
                  </a:xfrm>
                  <a:prstGeom prst="rect">
                    <a:avLst/>
                  </a:prstGeom>
                  <a:noFill/>
                  <a:ln w="19050">
                    <a:solidFill>
                      <a:srgbClr val="CC0000"/>
                    </a:solidFill>
                    <a:miter lim="800000"/>
                    <a:headEnd/>
                    <a:tailEnd/>
                  </a:ln>
                </p:spPr>
                <p:txBody>
                  <a:bodyPr wrap="none" anchor="ctr"/>
                  <a:lstStyle/>
                  <a:p>
                    <a:endParaRPr lang="en-US"/>
                  </a:p>
                </p:txBody>
              </p:sp>
            </p:grpSp>
          </p:grpSp>
        </p:grpSp>
        <p:sp>
          <p:nvSpPr>
            <p:cNvPr id="27681" name="Oval 262"/>
            <p:cNvSpPr>
              <a:spLocks noChangeArrowheads="1"/>
            </p:cNvSpPr>
            <p:nvPr/>
          </p:nvSpPr>
          <p:spPr bwMode="auto">
            <a:xfrm>
              <a:off x="1466" y="1147"/>
              <a:ext cx="2804" cy="2805"/>
            </a:xfrm>
            <a:prstGeom prst="ellipse">
              <a:avLst/>
            </a:prstGeom>
            <a:solidFill>
              <a:schemeClr val="bg2">
                <a:alpha val="10196"/>
              </a:schemeClr>
            </a:solidFill>
            <a:ln w="9525">
              <a:solidFill>
                <a:schemeClr val="tx1"/>
              </a:solidFill>
              <a:round/>
              <a:headEnd/>
              <a:tailEnd/>
            </a:ln>
          </p:spPr>
          <p:txBody>
            <a:bodyPr wrap="none" anchor="ctr"/>
            <a:lstStyle/>
            <a:p>
              <a:endParaRPr lang="en-US"/>
            </a:p>
          </p:txBody>
        </p:sp>
      </p:grpSp>
      <p:cxnSp>
        <p:nvCxnSpPr>
          <p:cNvPr id="27654" name="AutoShape 263"/>
          <p:cNvCxnSpPr>
            <a:cxnSpLocks noChangeShapeType="1"/>
            <a:stCxn id="27652" idx="2"/>
          </p:cNvCxnSpPr>
          <p:nvPr/>
        </p:nvCxnSpPr>
        <p:spPr bwMode="auto">
          <a:xfrm>
            <a:off x="875655" y="1935431"/>
            <a:ext cx="210493" cy="870823"/>
          </a:xfrm>
          <a:prstGeom prst="straightConnector1">
            <a:avLst/>
          </a:prstGeom>
          <a:noFill/>
          <a:ln w="9525">
            <a:solidFill>
              <a:schemeClr val="accent2"/>
            </a:solidFill>
            <a:round/>
            <a:headEnd/>
            <a:tailEnd type="triangle" w="sm" len="sm"/>
          </a:ln>
        </p:spPr>
      </p:cxnSp>
      <p:cxnSp>
        <p:nvCxnSpPr>
          <p:cNvPr id="27655" name="AutoShape 272"/>
          <p:cNvCxnSpPr>
            <a:cxnSpLocks noChangeShapeType="1"/>
            <a:endCxn id="27932" idx="1"/>
          </p:cNvCxnSpPr>
          <p:nvPr/>
        </p:nvCxnSpPr>
        <p:spPr bwMode="auto">
          <a:xfrm flipH="1">
            <a:off x="3746828" y="1927860"/>
            <a:ext cx="116512" cy="424892"/>
          </a:xfrm>
          <a:prstGeom prst="straightConnector1">
            <a:avLst/>
          </a:prstGeom>
          <a:noFill/>
          <a:ln w="9525">
            <a:solidFill>
              <a:schemeClr val="accent2"/>
            </a:solidFill>
            <a:round/>
            <a:headEnd/>
            <a:tailEnd type="triangle" w="sm" len="sm"/>
          </a:ln>
        </p:spPr>
      </p:cxnSp>
      <p:cxnSp>
        <p:nvCxnSpPr>
          <p:cNvPr id="27657" name="AutoShape 273"/>
          <p:cNvCxnSpPr>
            <a:cxnSpLocks noChangeShapeType="1"/>
          </p:cNvCxnSpPr>
          <p:nvPr/>
        </p:nvCxnSpPr>
        <p:spPr bwMode="auto">
          <a:xfrm flipH="1">
            <a:off x="4425932" y="3497580"/>
            <a:ext cx="275608" cy="281494"/>
          </a:xfrm>
          <a:prstGeom prst="straightConnector1">
            <a:avLst/>
          </a:prstGeom>
          <a:noFill/>
          <a:ln w="9525">
            <a:solidFill>
              <a:schemeClr val="accent2"/>
            </a:solidFill>
            <a:round/>
            <a:headEnd/>
            <a:tailEnd type="triangle" w="sm" len="sm"/>
          </a:ln>
        </p:spPr>
      </p:cxnSp>
      <p:sp>
        <p:nvSpPr>
          <p:cNvPr id="27658" name="Text Box 274"/>
          <p:cNvSpPr txBox="1">
            <a:spLocks noChangeArrowheads="1"/>
          </p:cNvSpPr>
          <p:nvPr/>
        </p:nvSpPr>
        <p:spPr bwMode="auto">
          <a:xfrm>
            <a:off x="4876800" y="6004560"/>
            <a:ext cx="3810000" cy="212725"/>
          </a:xfrm>
          <a:prstGeom prst="rect">
            <a:avLst/>
          </a:prstGeom>
          <a:noFill/>
          <a:ln w="9525">
            <a:noFill/>
            <a:miter lim="800000"/>
            <a:headEnd/>
            <a:tailEnd/>
          </a:ln>
        </p:spPr>
        <p:txBody>
          <a:bodyPr lIns="0" tIns="0" rIns="0" bIns="0">
            <a:spAutoFit/>
          </a:bodyPr>
          <a:lstStyle/>
          <a:p>
            <a:pPr algn="ctr">
              <a:spcBef>
                <a:spcPct val="50000"/>
              </a:spcBef>
            </a:pPr>
            <a:r>
              <a:rPr lang="en-US" sz="1400" b="1" u="sng">
                <a:solidFill>
                  <a:srgbClr val="000099"/>
                </a:solidFill>
              </a:rPr>
              <a:t>Curvature Sensor Side View Configuration</a:t>
            </a:r>
          </a:p>
        </p:txBody>
      </p:sp>
      <p:grpSp>
        <p:nvGrpSpPr>
          <p:cNvPr id="27659" name="Group 275"/>
          <p:cNvGrpSpPr>
            <a:grpSpLocks/>
          </p:cNvGrpSpPr>
          <p:nvPr/>
        </p:nvGrpSpPr>
        <p:grpSpPr bwMode="auto">
          <a:xfrm>
            <a:off x="5486400" y="4632960"/>
            <a:ext cx="2743200" cy="1258888"/>
            <a:chOff x="3456" y="3168"/>
            <a:chExt cx="1728" cy="874"/>
          </a:xfrm>
        </p:grpSpPr>
        <p:sp>
          <p:nvSpPr>
            <p:cNvPr id="27662" name="Text Box 276"/>
            <p:cNvSpPr txBox="1">
              <a:spLocks noChangeArrowheads="1"/>
            </p:cNvSpPr>
            <p:nvPr/>
          </p:nvSpPr>
          <p:spPr bwMode="auto">
            <a:xfrm>
              <a:off x="4704" y="3576"/>
              <a:ext cx="480" cy="106"/>
            </a:xfrm>
            <a:prstGeom prst="rect">
              <a:avLst/>
            </a:prstGeom>
            <a:noFill/>
            <a:ln w="9525">
              <a:noFill/>
              <a:miter lim="800000"/>
              <a:headEnd/>
              <a:tailEnd/>
            </a:ln>
          </p:spPr>
          <p:txBody>
            <a:bodyPr lIns="0" tIns="0" rIns="0" bIns="0">
              <a:spAutoFit/>
            </a:bodyPr>
            <a:lstStyle/>
            <a:p>
              <a:pPr>
                <a:spcBef>
                  <a:spcPct val="50000"/>
                </a:spcBef>
              </a:pPr>
              <a:r>
                <a:rPr lang="en-US" sz="1000" b="1">
                  <a:solidFill>
                    <a:srgbClr val="FF0000"/>
                  </a:solidFill>
                </a:rPr>
                <a:t>Focal plane</a:t>
              </a:r>
            </a:p>
          </p:txBody>
        </p:sp>
        <p:sp>
          <p:nvSpPr>
            <p:cNvPr id="27663" name="Line 277"/>
            <p:cNvSpPr>
              <a:spLocks noChangeShapeType="1"/>
            </p:cNvSpPr>
            <p:nvPr/>
          </p:nvSpPr>
          <p:spPr bwMode="auto">
            <a:xfrm>
              <a:off x="3456" y="3696"/>
              <a:ext cx="1728" cy="0"/>
            </a:xfrm>
            <a:prstGeom prst="line">
              <a:avLst/>
            </a:prstGeom>
            <a:noFill/>
            <a:ln w="9525">
              <a:solidFill>
                <a:schemeClr val="tx1"/>
              </a:solidFill>
              <a:prstDash val="dash"/>
              <a:round/>
              <a:headEnd/>
              <a:tailEnd/>
            </a:ln>
          </p:spPr>
          <p:txBody>
            <a:bodyPr/>
            <a:lstStyle/>
            <a:p>
              <a:endParaRPr lang="en-US"/>
            </a:p>
          </p:txBody>
        </p:sp>
        <p:grpSp>
          <p:nvGrpSpPr>
            <p:cNvPr id="27664" name="Group 278"/>
            <p:cNvGrpSpPr>
              <a:grpSpLocks/>
            </p:cNvGrpSpPr>
            <p:nvPr/>
          </p:nvGrpSpPr>
          <p:grpSpPr bwMode="auto">
            <a:xfrm>
              <a:off x="3576" y="3171"/>
              <a:ext cx="288" cy="624"/>
              <a:chOff x="4032" y="2976"/>
              <a:chExt cx="288" cy="624"/>
            </a:xfrm>
          </p:grpSpPr>
          <p:sp>
            <p:nvSpPr>
              <p:cNvPr id="27678" name="Line 279"/>
              <p:cNvSpPr>
                <a:spLocks noChangeShapeType="1"/>
              </p:cNvSpPr>
              <p:nvPr/>
            </p:nvSpPr>
            <p:spPr bwMode="auto">
              <a:xfrm>
                <a:off x="4032" y="2976"/>
                <a:ext cx="170" cy="624"/>
              </a:xfrm>
              <a:prstGeom prst="line">
                <a:avLst/>
              </a:prstGeom>
              <a:noFill/>
              <a:ln w="9525">
                <a:solidFill>
                  <a:srgbClr val="1200FE"/>
                </a:solidFill>
                <a:round/>
                <a:headEnd/>
                <a:tailEnd/>
              </a:ln>
            </p:spPr>
            <p:txBody>
              <a:bodyPr/>
              <a:lstStyle/>
              <a:p>
                <a:endParaRPr lang="en-US"/>
              </a:p>
            </p:txBody>
          </p:sp>
          <p:sp>
            <p:nvSpPr>
              <p:cNvPr id="27679" name="Line 280"/>
              <p:cNvSpPr>
                <a:spLocks noChangeShapeType="1"/>
              </p:cNvSpPr>
              <p:nvPr/>
            </p:nvSpPr>
            <p:spPr bwMode="auto">
              <a:xfrm flipH="1">
                <a:off x="4150" y="2976"/>
                <a:ext cx="170" cy="624"/>
              </a:xfrm>
              <a:prstGeom prst="line">
                <a:avLst/>
              </a:prstGeom>
              <a:noFill/>
              <a:ln w="9525">
                <a:solidFill>
                  <a:srgbClr val="1200FE"/>
                </a:solidFill>
                <a:round/>
                <a:headEnd/>
                <a:tailEnd/>
              </a:ln>
            </p:spPr>
            <p:txBody>
              <a:bodyPr/>
              <a:lstStyle/>
              <a:p>
                <a:endParaRPr lang="en-US"/>
              </a:p>
            </p:txBody>
          </p:sp>
        </p:grpSp>
        <p:grpSp>
          <p:nvGrpSpPr>
            <p:cNvPr id="27665" name="Group 281"/>
            <p:cNvGrpSpPr>
              <a:grpSpLocks/>
            </p:cNvGrpSpPr>
            <p:nvPr/>
          </p:nvGrpSpPr>
          <p:grpSpPr bwMode="auto">
            <a:xfrm>
              <a:off x="3936" y="3168"/>
              <a:ext cx="288" cy="528"/>
              <a:chOff x="3456" y="2976"/>
              <a:chExt cx="288" cy="528"/>
            </a:xfrm>
          </p:grpSpPr>
          <p:sp>
            <p:nvSpPr>
              <p:cNvPr id="27676" name="Line 282"/>
              <p:cNvSpPr>
                <a:spLocks noChangeShapeType="1"/>
              </p:cNvSpPr>
              <p:nvPr/>
            </p:nvSpPr>
            <p:spPr bwMode="auto">
              <a:xfrm>
                <a:off x="3456" y="2976"/>
                <a:ext cx="144" cy="528"/>
              </a:xfrm>
              <a:prstGeom prst="line">
                <a:avLst/>
              </a:prstGeom>
              <a:noFill/>
              <a:ln w="9525">
                <a:solidFill>
                  <a:srgbClr val="1200FE"/>
                </a:solidFill>
                <a:round/>
                <a:headEnd/>
                <a:tailEnd/>
              </a:ln>
            </p:spPr>
            <p:txBody>
              <a:bodyPr/>
              <a:lstStyle/>
              <a:p>
                <a:endParaRPr lang="en-US"/>
              </a:p>
            </p:txBody>
          </p:sp>
          <p:sp>
            <p:nvSpPr>
              <p:cNvPr id="27677" name="Line 283"/>
              <p:cNvSpPr>
                <a:spLocks noChangeShapeType="1"/>
              </p:cNvSpPr>
              <p:nvPr/>
            </p:nvSpPr>
            <p:spPr bwMode="auto">
              <a:xfrm flipH="1">
                <a:off x="3600" y="2976"/>
                <a:ext cx="144" cy="528"/>
              </a:xfrm>
              <a:prstGeom prst="line">
                <a:avLst/>
              </a:prstGeom>
              <a:noFill/>
              <a:ln w="9525">
                <a:solidFill>
                  <a:srgbClr val="1200FE"/>
                </a:solidFill>
                <a:round/>
                <a:headEnd/>
                <a:tailEnd/>
              </a:ln>
            </p:spPr>
            <p:txBody>
              <a:bodyPr/>
              <a:lstStyle/>
              <a:p>
                <a:endParaRPr lang="en-US"/>
              </a:p>
            </p:txBody>
          </p:sp>
        </p:grpSp>
        <p:sp>
          <p:nvSpPr>
            <p:cNvPr id="27666" name="Text Box 284"/>
            <p:cNvSpPr txBox="1">
              <a:spLocks noChangeArrowheads="1"/>
            </p:cNvSpPr>
            <p:nvPr/>
          </p:nvSpPr>
          <p:spPr bwMode="auto">
            <a:xfrm>
              <a:off x="3552" y="3744"/>
              <a:ext cx="360" cy="133"/>
            </a:xfrm>
            <a:prstGeom prst="rect">
              <a:avLst/>
            </a:prstGeom>
            <a:solidFill>
              <a:srgbClr val="99CCFF"/>
            </a:solidFill>
            <a:ln w="12700">
              <a:solidFill>
                <a:schemeClr val="tx1"/>
              </a:solidFill>
              <a:miter lim="800000"/>
              <a:headEnd/>
              <a:tailEnd/>
            </a:ln>
          </p:spPr>
          <p:txBody>
            <a:bodyPr wrap="none" lIns="0" tIns="0" rIns="0" bIns="0" anchor="ctr" anchorCtr="1"/>
            <a:lstStyle/>
            <a:p>
              <a:pPr>
                <a:spcBef>
                  <a:spcPct val="50000"/>
                </a:spcBef>
              </a:pPr>
              <a:endParaRPr lang="en-US" sz="1000" b="1" baseline="-25000"/>
            </a:p>
          </p:txBody>
        </p:sp>
        <p:sp>
          <p:nvSpPr>
            <p:cNvPr id="27667" name="Text Box 285"/>
            <p:cNvSpPr txBox="1">
              <a:spLocks noChangeArrowheads="1"/>
            </p:cNvSpPr>
            <p:nvPr/>
          </p:nvSpPr>
          <p:spPr bwMode="auto">
            <a:xfrm>
              <a:off x="3912" y="3624"/>
              <a:ext cx="360" cy="143"/>
            </a:xfrm>
            <a:prstGeom prst="rect">
              <a:avLst/>
            </a:prstGeom>
            <a:solidFill>
              <a:srgbClr val="99CCFF"/>
            </a:solidFill>
            <a:ln w="12700">
              <a:solidFill>
                <a:schemeClr val="tx1"/>
              </a:solidFill>
              <a:miter lim="800000"/>
              <a:headEnd/>
              <a:tailEnd/>
            </a:ln>
          </p:spPr>
          <p:txBody>
            <a:bodyPr wrap="none" lIns="0" tIns="0" rIns="0" bIns="0" anchor="ctr" anchorCtr="1"/>
            <a:lstStyle/>
            <a:p>
              <a:pPr>
                <a:spcBef>
                  <a:spcPct val="50000"/>
                </a:spcBef>
              </a:pPr>
              <a:endParaRPr lang="en-US" sz="1000" b="1" baseline="-25000"/>
            </a:p>
          </p:txBody>
        </p:sp>
        <p:sp>
          <p:nvSpPr>
            <p:cNvPr id="27668" name="Text Box 286"/>
            <p:cNvSpPr txBox="1">
              <a:spLocks noChangeArrowheads="1"/>
            </p:cNvSpPr>
            <p:nvPr/>
          </p:nvSpPr>
          <p:spPr bwMode="auto">
            <a:xfrm>
              <a:off x="3768" y="3533"/>
              <a:ext cx="144" cy="106"/>
            </a:xfrm>
            <a:prstGeom prst="rect">
              <a:avLst/>
            </a:prstGeom>
            <a:noFill/>
            <a:ln w="9525">
              <a:noFill/>
              <a:miter lim="800000"/>
              <a:headEnd/>
              <a:tailEnd/>
            </a:ln>
          </p:spPr>
          <p:txBody>
            <a:bodyPr lIns="0" tIns="0" rIns="0" bIns="0">
              <a:spAutoFit/>
            </a:bodyPr>
            <a:lstStyle/>
            <a:p>
              <a:pPr algn="r">
                <a:spcBef>
                  <a:spcPct val="50000"/>
                </a:spcBef>
              </a:pPr>
              <a:r>
                <a:rPr lang="en-US" sz="1000" b="1" dirty="0">
                  <a:solidFill>
                    <a:srgbClr val="FF0000"/>
                  </a:solidFill>
                </a:rPr>
                <a:t>2d</a:t>
              </a:r>
            </a:p>
          </p:txBody>
        </p:sp>
        <p:sp>
          <p:nvSpPr>
            <p:cNvPr id="27669" name="Line 287"/>
            <p:cNvSpPr>
              <a:spLocks noChangeShapeType="1"/>
            </p:cNvSpPr>
            <p:nvPr/>
          </p:nvSpPr>
          <p:spPr bwMode="auto">
            <a:xfrm>
              <a:off x="3870" y="3624"/>
              <a:ext cx="0" cy="120"/>
            </a:xfrm>
            <a:prstGeom prst="line">
              <a:avLst/>
            </a:prstGeom>
            <a:noFill/>
            <a:ln w="12700">
              <a:solidFill>
                <a:srgbClr val="FF0000"/>
              </a:solidFill>
              <a:round/>
              <a:headEnd type="triangle" w="med" len="med"/>
              <a:tailEnd type="triangle" w="med" len="med"/>
            </a:ln>
          </p:spPr>
          <p:txBody>
            <a:bodyPr/>
            <a:lstStyle/>
            <a:p>
              <a:endParaRPr lang="en-US"/>
            </a:p>
          </p:txBody>
        </p:sp>
        <p:grpSp>
          <p:nvGrpSpPr>
            <p:cNvPr id="27670" name="Group 288"/>
            <p:cNvGrpSpPr>
              <a:grpSpLocks/>
            </p:cNvGrpSpPr>
            <p:nvPr/>
          </p:nvGrpSpPr>
          <p:grpSpPr bwMode="auto">
            <a:xfrm>
              <a:off x="4464" y="3168"/>
              <a:ext cx="288" cy="528"/>
              <a:chOff x="3456" y="2976"/>
              <a:chExt cx="288" cy="528"/>
            </a:xfrm>
          </p:grpSpPr>
          <p:sp>
            <p:nvSpPr>
              <p:cNvPr id="27674" name="Line 289"/>
              <p:cNvSpPr>
                <a:spLocks noChangeShapeType="1"/>
              </p:cNvSpPr>
              <p:nvPr/>
            </p:nvSpPr>
            <p:spPr bwMode="auto">
              <a:xfrm>
                <a:off x="3456" y="2976"/>
                <a:ext cx="144" cy="528"/>
              </a:xfrm>
              <a:prstGeom prst="line">
                <a:avLst/>
              </a:prstGeom>
              <a:noFill/>
              <a:ln w="9525">
                <a:solidFill>
                  <a:srgbClr val="1200FE"/>
                </a:solidFill>
                <a:round/>
                <a:headEnd/>
                <a:tailEnd/>
              </a:ln>
            </p:spPr>
            <p:txBody>
              <a:bodyPr/>
              <a:lstStyle/>
              <a:p>
                <a:endParaRPr lang="en-US"/>
              </a:p>
            </p:txBody>
          </p:sp>
          <p:sp>
            <p:nvSpPr>
              <p:cNvPr id="27675" name="Line 290"/>
              <p:cNvSpPr>
                <a:spLocks noChangeShapeType="1"/>
              </p:cNvSpPr>
              <p:nvPr/>
            </p:nvSpPr>
            <p:spPr bwMode="auto">
              <a:xfrm flipH="1">
                <a:off x="3600" y="2976"/>
                <a:ext cx="144" cy="528"/>
              </a:xfrm>
              <a:prstGeom prst="line">
                <a:avLst/>
              </a:prstGeom>
              <a:noFill/>
              <a:ln w="9525">
                <a:solidFill>
                  <a:srgbClr val="1200FE"/>
                </a:solidFill>
                <a:round/>
                <a:headEnd/>
                <a:tailEnd/>
              </a:ln>
            </p:spPr>
            <p:txBody>
              <a:bodyPr/>
              <a:lstStyle/>
              <a:p>
                <a:endParaRPr lang="en-US"/>
              </a:p>
            </p:txBody>
          </p:sp>
        </p:grpSp>
        <p:sp>
          <p:nvSpPr>
            <p:cNvPr id="27671" name="Line 291"/>
            <p:cNvSpPr>
              <a:spLocks noChangeShapeType="1"/>
            </p:cNvSpPr>
            <p:nvPr/>
          </p:nvSpPr>
          <p:spPr bwMode="auto">
            <a:xfrm rot="5400000">
              <a:off x="3888" y="3600"/>
              <a:ext cx="0" cy="768"/>
            </a:xfrm>
            <a:prstGeom prst="line">
              <a:avLst/>
            </a:prstGeom>
            <a:noFill/>
            <a:ln w="12700">
              <a:solidFill>
                <a:srgbClr val="FF0000"/>
              </a:solidFill>
              <a:round/>
              <a:headEnd type="triangle" w="med" len="med"/>
              <a:tailEnd type="triangle" w="med" len="med"/>
            </a:ln>
          </p:spPr>
          <p:txBody>
            <a:bodyPr/>
            <a:lstStyle/>
            <a:p>
              <a:endParaRPr lang="en-US"/>
            </a:p>
          </p:txBody>
        </p:sp>
        <p:sp>
          <p:nvSpPr>
            <p:cNvPr id="27672" name="Text Box 292"/>
            <p:cNvSpPr txBox="1">
              <a:spLocks noChangeArrowheads="1"/>
            </p:cNvSpPr>
            <p:nvPr/>
          </p:nvSpPr>
          <p:spPr bwMode="auto">
            <a:xfrm>
              <a:off x="3738" y="3936"/>
              <a:ext cx="336" cy="106"/>
            </a:xfrm>
            <a:prstGeom prst="rect">
              <a:avLst/>
            </a:prstGeom>
            <a:solidFill>
              <a:schemeClr val="bg1"/>
            </a:solidFill>
            <a:ln w="9525">
              <a:noFill/>
              <a:miter lim="800000"/>
              <a:headEnd/>
              <a:tailEnd/>
            </a:ln>
          </p:spPr>
          <p:txBody>
            <a:bodyPr lIns="0" tIns="0" rIns="0" bIns="0">
              <a:spAutoFit/>
            </a:bodyPr>
            <a:lstStyle/>
            <a:p>
              <a:pPr algn="ctr">
                <a:spcBef>
                  <a:spcPct val="50000"/>
                </a:spcBef>
              </a:pPr>
              <a:r>
                <a:rPr lang="en-US" sz="1000" b="1">
                  <a:solidFill>
                    <a:srgbClr val="FF0000"/>
                  </a:solidFill>
                </a:rPr>
                <a:t>40 mm</a:t>
              </a:r>
            </a:p>
          </p:txBody>
        </p:sp>
        <p:sp>
          <p:nvSpPr>
            <p:cNvPr id="27673" name="Text Box 293"/>
            <p:cNvSpPr txBox="1">
              <a:spLocks noChangeArrowheads="1"/>
            </p:cNvSpPr>
            <p:nvPr/>
          </p:nvSpPr>
          <p:spPr bwMode="auto">
            <a:xfrm>
              <a:off x="4368" y="3696"/>
              <a:ext cx="432" cy="108"/>
            </a:xfrm>
            <a:prstGeom prst="rect">
              <a:avLst/>
            </a:prstGeom>
            <a:solidFill>
              <a:srgbClr val="99CC00"/>
            </a:solidFill>
            <a:ln w="12700">
              <a:solidFill>
                <a:schemeClr val="tx1"/>
              </a:solidFill>
              <a:miter lim="800000"/>
              <a:headEnd/>
              <a:tailEnd/>
            </a:ln>
          </p:spPr>
          <p:txBody>
            <a:bodyPr wrap="none" lIns="0" tIns="0" rIns="0" bIns="0" anchor="ctr" anchorCtr="1"/>
            <a:lstStyle/>
            <a:p>
              <a:pPr>
                <a:spcBef>
                  <a:spcPct val="50000"/>
                </a:spcBef>
              </a:pPr>
              <a:r>
                <a:rPr lang="en-US" sz="1000" b="1"/>
                <a:t>Sci CCD</a:t>
              </a:r>
            </a:p>
          </p:txBody>
        </p:sp>
      </p:grpSp>
      <p:sp>
        <p:nvSpPr>
          <p:cNvPr id="285" name="Title 284"/>
          <p:cNvSpPr>
            <a:spLocks noGrp="1"/>
          </p:cNvSpPr>
          <p:nvPr>
            <p:ph type="title"/>
          </p:nvPr>
        </p:nvSpPr>
        <p:spPr/>
        <p:txBody>
          <a:bodyPr/>
          <a:lstStyle/>
          <a:p>
            <a:pPr>
              <a:defRPr/>
            </a:pPr>
            <a:r>
              <a:rPr lang="en-US" dirty="0" smtClean="0"/>
              <a:t>The LSST Focal Plane – 63.4 cm in diameter</a:t>
            </a:r>
            <a:endParaRPr lang="en-US" dirty="0"/>
          </a:p>
        </p:txBody>
      </p:sp>
      <p:pic>
        <p:nvPicPr>
          <p:cNvPr id="287" name="Picture 5"/>
          <p:cNvPicPr>
            <a:picLocks noChangeAspect="1" noChangeArrowheads="1"/>
          </p:cNvPicPr>
          <p:nvPr/>
        </p:nvPicPr>
        <p:blipFill>
          <a:blip r:embed="rId3" cstate="print"/>
          <a:srcRect t="18315" b="21504"/>
          <a:stretch>
            <a:fillRect/>
          </a:stretch>
        </p:blipFill>
        <p:spPr bwMode="auto">
          <a:xfrm>
            <a:off x="5600445" y="1539439"/>
            <a:ext cx="3379007" cy="1296076"/>
          </a:xfrm>
          <a:prstGeom prst="rect">
            <a:avLst/>
          </a:prstGeom>
          <a:noFill/>
          <a:ln w="9525">
            <a:noFill/>
            <a:miter lim="800000"/>
            <a:headEnd/>
            <a:tailEnd/>
          </a:ln>
        </p:spPr>
      </p:pic>
      <p:sp>
        <p:nvSpPr>
          <p:cNvPr id="288" name="TextBox 10"/>
          <p:cNvSpPr txBox="1">
            <a:spLocks noChangeArrowheads="1"/>
          </p:cNvSpPr>
          <p:nvPr/>
        </p:nvSpPr>
        <p:spPr bwMode="auto">
          <a:xfrm>
            <a:off x="6606540" y="2816366"/>
            <a:ext cx="1103364" cy="553998"/>
          </a:xfrm>
          <a:prstGeom prst="rect">
            <a:avLst/>
          </a:prstGeom>
          <a:noFill/>
          <a:ln w="9525">
            <a:noFill/>
            <a:miter lim="800000"/>
            <a:headEnd/>
            <a:tailEnd/>
          </a:ln>
        </p:spPr>
        <p:txBody>
          <a:bodyPr wrap="square" lIns="0" tIns="0" rIns="0" bIns="0">
            <a:spAutoFit/>
          </a:bodyPr>
          <a:lstStyle/>
          <a:p>
            <a:pPr>
              <a:spcBef>
                <a:spcPct val="50000"/>
              </a:spcBef>
            </a:pPr>
            <a:r>
              <a:rPr lang="en-US" sz="1200" b="1" dirty="0" smtClean="0">
                <a:solidFill>
                  <a:schemeClr val="accent2"/>
                </a:solidFill>
              </a:rPr>
              <a:t>Entrance Window on Back Side</a:t>
            </a:r>
            <a:endParaRPr lang="en-US" sz="1200" b="1" dirty="0">
              <a:solidFill>
                <a:schemeClr val="accent2"/>
              </a:solidFill>
            </a:endParaRPr>
          </a:p>
        </p:txBody>
      </p:sp>
      <p:cxnSp>
        <p:nvCxnSpPr>
          <p:cNvPr id="289" name="Straight Arrow Connector 288"/>
          <p:cNvCxnSpPr/>
          <p:nvPr/>
        </p:nvCxnSpPr>
        <p:spPr>
          <a:xfrm flipV="1">
            <a:off x="6477000" y="2583516"/>
            <a:ext cx="369108" cy="319704"/>
          </a:xfrm>
          <a:prstGeom prst="straightConnector1">
            <a:avLst/>
          </a:prstGeom>
          <a:ln>
            <a:solidFill>
              <a:srgbClr val="333399"/>
            </a:solidFill>
            <a:tailEnd type="arrow"/>
          </a:ln>
        </p:spPr>
        <p:style>
          <a:lnRef idx="1">
            <a:schemeClr val="accent1"/>
          </a:lnRef>
          <a:fillRef idx="0">
            <a:schemeClr val="accent1"/>
          </a:fillRef>
          <a:effectRef idx="0">
            <a:schemeClr val="accent1"/>
          </a:effectRef>
          <a:fontRef idx="minor">
            <a:schemeClr val="tx1"/>
          </a:fontRef>
        </p:style>
      </p:cxnSp>
      <p:sp>
        <p:nvSpPr>
          <p:cNvPr id="290" name="TextBox 10"/>
          <p:cNvSpPr txBox="1">
            <a:spLocks noChangeArrowheads="1"/>
          </p:cNvSpPr>
          <p:nvPr/>
        </p:nvSpPr>
        <p:spPr bwMode="auto">
          <a:xfrm>
            <a:off x="7945147" y="2833560"/>
            <a:ext cx="965200" cy="185615"/>
          </a:xfrm>
          <a:prstGeom prst="rect">
            <a:avLst/>
          </a:prstGeom>
          <a:noFill/>
          <a:ln w="9525">
            <a:noFill/>
            <a:miter lim="800000"/>
            <a:headEnd/>
            <a:tailEnd/>
          </a:ln>
        </p:spPr>
        <p:txBody>
          <a:bodyPr wrap="square" lIns="0" tIns="0" rIns="0" bIns="0">
            <a:spAutoFit/>
          </a:bodyPr>
          <a:lstStyle/>
          <a:p>
            <a:pPr algn="r">
              <a:spcBef>
                <a:spcPct val="50000"/>
              </a:spcBef>
            </a:pPr>
            <a:r>
              <a:rPr lang="en-US" sz="1200" b="1" dirty="0" smtClean="0">
                <a:solidFill>
                  <a:schemeClr val="accent2"/>
                </a:solidFill>
              </a:rPr>
              <a:t>Guard Ring</a:t>
            </a:r>
            <a:endParaRPr lang="en-US" sz="1200" b="1" dirty="0">
              <a:solidFill>
                <a:schemeClr val="accent2"/>
              </a:solidFill>
            </a:endParaRPr>
          </a:p>
        </p:txBody>
      </p:sp>
      <p:cxnSp>
        <p:nvCxnSpPr>
          <p:cNvPr id="291" name="Straight Arrow Connector 290"/>
          <p:cNvCxnSpPr/>
          <p:nvPr/>
        </p:nvCxnSpPr>
        <p:spPr>
          <a:xfrm flipH="1" flipV="1">
            <a:off x="7520940" y="2583181"/>
            <a:ext cx="449580" cy="304799"/>
          </a:xfrm>
          <a:prstGeom prst="straightConnector1">
            <a:avLst/>
          </a:prstGeom>
          <a:ln>
            <a:solidFill>
              <a:srgbClr val="333399"/>
            </a:solidFill>
            <a:tailEnd type="arrow"/>
          </a:ln>
        </p:spPr>
        <p:style>
          <a:lnRef idx="1">
            <a:schemeClr val="accent1"/>
          </a:lnRef>
          <a:fillRef idx="0">
            <a:schemeClr val="accent1"/>
          </a:fillRef>
          <a:effectRef idx="0">
            <a:schemeClr val="accent1"/>
          </a:effectRef>
          <a:fontRef idx="minor">
            <a:schemeClr val="tx1"/>
          </a:fontRef>
        </p:style>
      </p:cxnSp>
      <p:cxnSp>
        <p:nvCxnSpPr>
          <p:cNvPr id="292" name="Straight Arrow Connector 291"/>
          <p:cNvCxnSpPr/>
          <p:nvPr/>
        </p:nvCxnSpPr>
        <p:spPr>
          <a:xfrm>
            <a:off x="7365441" y="1124531"/>
            <a:ext cx="91440" cy="495300"/>
          </a:xfrm>
          <a:prstGeom prst="straightConnector1">
            <a:avLst/>
          </a:prstGeom>
          <a:ln>
            <a:solidFill>
              <a:srgbClr val="333399"/>
            </a:solidFill>
            <a:tailEnd type="arrow"/>
          </a:ln>
        </p:spPr>
        <p:style>
          <a:lnRef idx="1">
            <a:schemeClr val="accent1"/>
          </a:lnRef>
          <a:fillRef idx="0">
            <a:schemeClr val="accent1"/>
          </a:fillRef>
          <a:effectRef idx="0">
            <a:schemeClr val="accent1"/>
          </a:effectRef>
          <a:fontRef idx="minor">
            <a:schemeClr val="tx1"/>
          </a:fontRef>
        </p:style>
      </p:cxnSp>
      <p:sp>
        <p:nvSpPr>
          <p:cNvPr id="293" name="TextBox 10"/>
          <p:cNvSpPr txBox="1">
            <a:spLocks noChangeArrowheads="1"/>
          </p:cNvSpPr>
          <p:nvPr/>
        </p:nvSpPr>
        <p:spPr bwMode="auto">
          <a:xfrm>
            <a:off x="4869180" y="1272540"/>
            <a:ext cx="1122706" cy="553998"/>
          </a:xfrm>
          <a:prstGeom prst="rect">
            <a:avLst/>
          </a:prstGeom>
          <a:noFill/>
          <a:ln w="9525">
            <a:noFill/>
            <a:miter lim="800000"/>
            <a:headEnd/>
            <a:tailEnd/>
          </a:ln>
        </p:spPr>
        <p:txBody>
          <a:bodyPr wrap="square" lIns="0" tIns="0" rIns="0" bIns="0">
            <a:spAutoFit/>
          </a:bodyPr>
          <a:lstStyle/>
          <a:p>
            <a:pPr algn="r">
              <a:spcBef>
                <a:spcPct val="50000"/>
              </a:spcBef>
            </a:pPr>
            <a:r>
              <a:rPr lang="en-US" sz="1200" b="1" dirty="0" smtClean="0">
                <a:solidFill>
                  <a:schemeClr val="accent2"/>
                </a:solidFill>
              </a:rPr>
              <a:t>Sixteen 1-Mpix segments 10mm pixels</a:t>
            </a:r>
          </a:p>
        </p:txBody>
      </p:sp>
      <p:sp>
        <p:nvSpPr>
          <p:cNvPr id="294" name="TextBox 10"/>
          <p:cNvSpPr txBox="1">
            <a:spLocks noChangeArrowheads="1"/>
          </p:cNvSpPr>
          <p:nvPr/>
        </p:nvSpPr>
        <p:spPr bwMode="auto">
          <a:xfrm>
            <a:off x="6245301" y="1035239"/>
            <a:ext cx="1095326" cy="184666"/>
          </a:xfrm>
          <a:prstGeom prst="rect">
            <a:avLst/>
          </a:prstGeom>
          <a:noFill/>
          <a:ln w="9525">
            <a:noFill/>
            <a:miter lim="800000"/>
            <a:headEnd/>
            <a:tailEnd/>
          </a:ln>
        </p:spPr>
        <p:txBody>
          <a:bodyPr wrap="square" lIns="0" tIns="0" rIns="0" bIns="0">
            <a:spAutoFit/>
          </a:bodyPr>
          <a:lstStyle/>
          <a:p>
            <a:pPr algn="r">
              <a:spcBef>
                <a:spcPct val="50000"/>
              </a:spcBef>
            </a:pPr>
            <a:r>
              <a:rPr lang="en-US" sz="1200" b="1" dirty="0" smtClean="0">
                <a:solidFill>
                  <a:schemeClr val="accent2"/>
                </a:solidFill>
              </a:rPr>
              <a:t>Bonding Pads</a:t>
            </a:r>
          </a:p>
        </p:txBody>
      </p:sp>
      <p:cxnSp>
        <p:nvCxnSpPr>
          <p:cNvPr id="295" name="Straight Arrow Connector 294"/>
          <p:cNvCxnSpPr/>
          <p:nvPr/>
        </p:nvCxnSpPr>
        <p:spPr>
          <a:xfrm>
            <a:off x="5989320" y="1760220"/>
            <a:ext cx="743661" cy="332051"/>
          </a:xfrm>
          <a:prstGeom prst="straightConnector1">
            <a:avLst/>
          </a:prstGeom>
          <a:ln>
            <a:solidFill>
              <a:srgbClr val="333399"/>
            </a:solidFill>
            <a:tailEnd type="arrow"/>
          </a:ln>
        </p:spPr>
        <p:style>
          <a:lnRef idx="1">
            <a:schemeClr val="accent1"/>
          </a:lnRef>
          <a:fillRef idx="0">
            <a:schemeClr val="accent1"/>
          </a:fillRef>
          <a:effectRef idx="0">
            <a:schemeClr val="accent1"/>
          </a:effectRef>
          <a:fontRef idx="minor">
            <a:schemeClr val="tx1"/>
          </a:fontRef>
        </p:style>
      </p:cxnSp>
      <p:sp>
        <p:nvSpPr>
          <p:cNvPr id="296" name="TextBox 10"/>
          <p:cNvSpPr txBox="1">
            <a:spLocks noChangeArrowheads="1"/>
          </p:cNvSpPr>
          <p:nvPr/>
        </p:nvSpPr>
        <p:spPr bwMode="auto">
          <a:xfrm>
            <a:off x="7923655" y="1301940"/>
            <a:ext cx="1057226" cy="369332"/>
          </a:xfrm>
          <a:prstGeom prst="rect">
            <a:avLst/>
          </a:prstGeom>
          <a:solidFill>
            <a:srgbClr val="FFFFFF"/>
          </a:solidFill>
          <a:ln w="9525">
            <a:noFill/>
            <a:miter lim="800000"/>
            <a:headEnd/>
            <a:tailEnd/>
          </a:ln>
        </p:spPr>
        <p:txBody>
          <a:bodyPr wrap="square" lIns="45720" tIns="0" rIns="0" bIns="0">
            <a:spAutoFit/>
          </a:bodyPr>
          <a:lstStyle/>
          <a:p>
            <a:pPr algn="r"/>
            <a:r>
              <a:rPr lang="en-US" sz="1200" b="1" dirty="0" smtClean="0">
                <a:solidFill>
                  <a:srgbClr val="333399"/>
                </a:solidFill>
              </a:rPr>
              <a:t>100</a:t>
            </a:r>
            <a:r>
              <a:rPr lang="en-US" sz="1200" b="1" dirty="0" smtClean="0">
                <a:solidFill>
                  <a:srgbClr val="333399"/>
                </a:solidFill>
                <a:effectLst>
                  <a:outerShdw blurRad="38100" dist="38100" dir="2700000" algn="tl">
                    <a:srgbClr val="C0C0C0"/>
                  </a:outerShdw>
                </a:effectLst>
                <a:latin typeface="Symbol" pitchFamily="18" charset="2"/>
              </a:rPr>
              <a:t>m</a:t>
            </a:r>
            <a:r>
              <a:rPr lang="en-US" sz="1200" b="1" dirty="0" smtClean="0">
                <a:solidFill>
                  <a:srgbClr val="333399"/>
                </a:solidFill>
              </a:rPr>
              <a:t>m</a:t>
            </a:r>
            <a:r>
              <a:rPr lang="en-US" sz="1200" dirty="0" smtClean="0">
                <a:solidFill>
                  <a:srgbClr val="333399"/>
                </a:solidFill>
                <a:effectLst>
                  <a:outerShdw blurRad="38100" dist="38100" dir="2700000" algn="tl">
                    <a:srgbClr val="C0C0C0"/>
                  </a:outerShdw>
                </a:effectLst>
              </a:rPr>
              <a:t> </a:t>
            </a:r>
            <a:r>
              <a:rPr lang="en-US" sz="1200" b="1" dirty="0" smtClean="0">
                <a:solidFill>
                  <a:srgbClr val="333399"/>
                </a:solidFill>
              </a:rPr>
              <a:t>thick,</a:t>
            </a:r>
          </a:p>
          <a:p>
            <a:pPr algn="r"/>
            <a:r>
              <a:rPr lang="en-US" sz="1200" b="1" dirty="0" smtClean="0">
                <a:solidFill>
                  <a:srgbClr val="333399"/>
                </a:solidFill>
              </a:rPr>
              <a:t>5k</a:t>
            </a:r>
            <a:r>
              <a:rPr lang="en-US" sz="1200" b="1" dirty="0" smtClean="0">
                <a:solidFill>
                  <a:srgbClr val="333399"/>
                </a:solidFill>
                <a:effectLst>
                  <a:outerShdw blurRad="38100" dist="38100" dir="2700000" algn="tl">
                    <a:srgbClr val="C0C0C0"/>
                  </a:outerShdw>
                </a:effectLst>
                <a:latin typeface="Symbol" pitchFamily="18" charset="2"/>
              </a:rPr>
              <a:t>W</a:t>
            </a:r>
            <a:r>
              <a:rPr lang="en-US" sz="1200" b="1" dirty="0" smtClean="0">
                <a:solidFill>
                  <a:srgbClr val="333399"/>
                </a:solidFill>
              </a:rPr>
              <a:t>-cm</a:t>
            </a:r>
            <a:r>
              <a:rPr lang="en-US" sz="1200" dirty="0" smtClean="0">
                <a:solidFill>
                  <a:srgbClr val="333399"/>
                </a:solidFill>
                <a:effectLst>
                  <a:outerShdw blurRad="38100" dist="38100" dir="2700000" algn="tl">
                    <a:srgbClr val="C0C0C0"/>
                  </a:outerShdw>
                </a:effectLst>
              </a:rPr>
              <a:t> </a:t>
            </a:r>
            <a:r>
              <a:rPr lang="en-US" sz="1200" b="1" dirty="0" smtClean="0">
                <a:solidFill>
                  <a:schemeClr val="accent2"/>
                </a:solidFill>
              </a:rPr>
              <a:t>Si</a:t>
            </a:r>
          </a:p>
        </p:txBody>
      </p:sp>
      <p:cxnSp>
        <p:nvCxnSpPr>
          <p:cNvPr id="297" name="Straight Arrow Connector 296"/>
          <p:cNvCxnSpPr/>
          <p:nvPr/>
        </p:nvCxnSpPr>
        <p:spPr>
          <a:xfrm>
            <a:off x="8904681" y="1700439"/>
            <a:ext cx="14759" cy="413265"/>
          </a:xfrm>
          <a:prstGeom prst="straightConnector1">
            <a:avLst/>
          </a:prstGeom>
          <a:ln>
            <a:solidFill>
              <a:srgbClr val="333399"/>
            </a:solidFill>
            <a:tailEnd type="arrow"/>
          </a:ln>
        </p:spPr>
        <p:style>
          <a:lnRef idx="1">
            <a:schemeClr val="accent1"/>
          </a:lnRef>
          <a:fillRef idx="0">
            <a:schemeClr val="accent1"/>
          </a:fillRef>
          <a:effectRef idx="0">
            <a:schemeClr val="accent1"/>
          </a:effectRef>
          <a:fontRef idx="minor">
            <a:schemeClr val="tx1"/>
          </a:fontRef>
        </p:style>
      </p:cxnSp>
      <p:cxnSp>
        <p:nvCxnSpPr>
          <p:cNvPr id="298" name="Straight Arrow Connector 297"/>
          <p:cNvCxnSpPr/>
          <p:nvPr/>
        </p:nvCxnSpPr>
        <p:spPr>
          <a:xfrm flipV="1">
            <a:off x="8919919" y="2159423"/>
            <a:ext cx="0" cy="242887"/>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299" name="Straight Arrow Connector 298"/>
          <p:cNvCxnSpPr/>
          <p:nvPr/>
        </p:nvCxnSpPr>
        <p:spPr>
          <a:xfrm>
            <a:off x="6412465" y="1661741"/>
            <a:ext cx="259556" cy="80963"/>
          </a:xfrm>
          <a:prstGeom prst="straightConnector1">
            <a:avLst/>
          </a:prstGeom>
          <a:ln>
            <a:solidFill>
              <a:srgbClr val="333399"/>
            </a:solidFill>
            <a:tailEnd type="arrow"/>
          </a:ln>
        </p:spPr>
        <p:style>
          <a:lnRef idx="1">
            <a:schemeClr val="accent1"/>
          </a:lnRef>
          <a:fillRef idx="0">
            <a:schemeClr val="accent1"/>
          </a:fillRef>
          <a:effectRef idx="0">
            <a:schemeClr val="accent1"/>
          </a:effectRef>
          <a:fontRef idx="minor">
            <a:schemeClr val="tx1"/>
          </a:fontRef>
        </p:style>
      </p:cxnSp>
      <p:cxnSp>
        <p:nvCxnSpPr>
          <p:cNvPr id="300" name="Straight Arrow Connector 299"/>
          <p:cNvCxnSpPr/>
          <p:nvPr/>
        </p:nvCxnSpPr>
        <p:spPr>
          <a:xfrm flipH="1" flipV="1">
            <a:off x="8460340" y="2335636"/>
            <a:ext cx="261936" cy="83343"/>
          </a:xfrm>
          <a:prstGeom prst="straightConnector1">
            <a:avLst/>
          </a:prstGeom>
          <a:ln>
            <a:solidFill>
              <a:srgbClr val="333399"/>
            </a:solidFill>
            <a:tailEnd type="arrow"/>
          </a:ln>
        </p:spPr>
        <p:style>
          <a:lnRef idx="1">
            <a:schemeClr val="accent1"/>
          </a:lnRef>
          <a:fillRef idx="0">
            <a:schemeClr val="accent1"/>
          </a:fillRef>
          <a:effectRef idx="0">
            <a:schemeClr val="accent1"/>
          </a:effectRef>
          <a:fontRef idx="minor">
            <a:schemeClr val="tx1"/>
          </a:fontRef>
        </p:style>
      </p:cxnSp>
      <p:sp>
        <p:nvSpPr>
          <p:cNvPr id="301" name="Text Box 15"/>
          <p:cNvSpPr txBox="1">
            <a:spLocks noChangeArrowheads="1"/>
          </p:cNvSpPr>
          <p:nvPr/>
        </p:nvSpPr>
        <p:spPr bwMode="auto">
          <a:xfrm rot="1020000">
            <a:off x="8462516" y="2424852"/>
            <a:ext cx="627095" cy="276999"/>
          </a:xfrm>
          <a:prstGeom prst="rect">
            <a:avLst/>
          </a:prstGeom>
          <a:noFill/>
          <a:ln w="9525">
            <a:noFill/>
            <a:miter lim="800000"/>
            <a:headEnd/>
            <a:tailEnd/>
          </a:ln>
          <a:effectLst/>
        </p:spPr>
        <p:txBody>
          <a:bodyPr wrap="none">
            <a:spAutoFit/>
          </a:bodyPr>
          <a:lstStyle/>
          <a:p>
            <a:r>
              <a:rPr lang="en-US" sz="1200" b="1" dirty="0" smtClean="0">
                <a:solidFill>
                  <a:schemeClr val="accent2"/>
                </a:solidFill>
              </a:rPr>
              <a:t>42mm</a:t>
            </a:r>
          </a:p>
        </p:txBody>
      </p:sp>
      <p:sp>
        <p:nvSpPr>
          <p:cNvPr id="27656" name="Text Box 7"/>
          <p:cNvSpPr txBox="1">
            <a:spLocks noChangeArrowheads="1"/>
          </p:cNvSpPr>
          <p:nvPr/>
        </p:nvSpPr>
        <p:spPr bwMode="auto">
          <a:xfrm>
            <a:off x="4725693" y="2929304"/>
            <a:ext cx="1141707" cy="738664"/>
          </a:xfrm>
          <a:prstGeom prst="rect">
            <a:avLst/>
          </a:prstGeom>
          <a:noFill/>
          <a:ln w="9525">
            <a:noFill/>
            <a:miter lim="800000"/>
            <a:headEnd/>
            <a:tailEnd/>
          </a:ln>
        </p:spPr>
        <p:txBody>
          <a:bodyPr wrap="square" lIns="0" tIns="0" rIns="0" bIns="0">
            <a:spAutoFit/>
          </a:bodyPr>
          <a:lstStyle/>
          <a:p>
            <a:pPr>
              <a:spcBef>
                <a:spcPct val="50000"/>
              </a:spcBef>
            </a:pPr>
            <a:r>
              <a:rPr lang="en-US" sz="1200" b="1" dirty="0">
                <a:solidFill>
                  <a:schemeClr val="accent2"/>
                </a:solidFill>
              </a:rPr>
              <a:t>3.5 degree Field of View (634 mm diameter)</a:t>
            </a:r>
          </a:p>
        </p:txBody>
      </p:sp>
      <p:cxnSp>
        <p:nvCxnSpPr>
          <p:cNvPr id="325" name="Straight Connector 324"/>
          <p:cNvCxnSpPr/>
          <p:nvPr/>
        </p:nvCxnSpPr>
        <p:spPr>
          <a:xfrm>
            <a:off x="6492240" y="2903220"/>
            <a:ext cx="91440" cy="0"/>
          </a:xfrm>
          <a:prstGeom prst="line">
            <a:avLst/>
          </a:prstGeom>
          <a:ln>
            <a:solidFill>
              <a:srgbClr val="333399"/>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3" descr="\\Slac\my storage\Groups\KIPAC\LSST\LSSTDesign\Meetings\2011-06-10 Director'sReview\ReviewImages\Camera\ISO\Cam_BareUT.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81000" y="685800"/>
            <a:ext cx="7162800" cy="5372100"/>
          </a:xfrm>
          <a:prstGeom prst="rect">
            <a:avLst/>
          </a:prstGeom>
          <a:noFill/>
          <a:ln w="9525">
            <a:noFill/>
            <a:miter lim="800000"/>
            <a:headEnd/>
            <a:tailEnd/>
          </a:ln>
        </p:spPr>
      </p:pic>
      <p:sp>
        <p:nvSpPr>
          <p:cNvPr id="2" name="Title 1"/>
          <p:cNvSpPr>
            <a:spLocks noGrp="1"/>
          </p:cNvSpPr>
          <p:nvPr>
            <p:ph type="title"/>
          </p:nvPr>
        </p:nvSpPr>
        <p:spPr/>
        <p:txBody>
          <a:bodyPr/>
          <a:lstStyle/>
          <a:p>
            <a:pPr>
              <a:defRPr/>
            </a:pPr>
            <a:r>
              <a:rPr lang="en-US" dirty="0" smtClean="0">
                <a:solidFill>
                  <a:schemeClr val="tx1"/>
                </a:solidFill>
              </a:rPr>
              <a:t>Reverse-Angle Camera View:  Utility Trunk Contents</a:t>
            </a:r>
            <a:endParaRPr lang="en-US" dirty="0">
              <a:solidFill>
                <a:schemeClr val="tx1"/>
              </a:solidFill>
            </a:endParaRPr>
          </a:p>
        </p:txBody>
      </p:sp>
      <p:graphicFrame>
        <p:nvGraphicFramePr>
          <p:cNvPr id="10" name="Group 131"/>
          <p:cNvGraphicFramePr>
            <a:graphicFrameLocks noGrp="1"/>
          </p:cNvGraphicFramePr>
          <p:nvPr/>
        </p:nvGraphicFramePr>
        <p:xfrm>
          <a:off x="6172200" y="771525"/>
          <a:ext cx="2895600" cy="2560320"/>
        </p:xfrm>
        <a:graphic>
          <a:graphicData uri="http://schemas.openxmlformats.org/drawingml/2006/table">
            <a:tbl>
              <a:tblPr/>
              <a:tblGrid>
                <a:gridCol w="2895600"/>
              </a:tblGrid>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Arial" charset="0"/>
                          <a:cs typeface="Times New Roman" pitchFamily="18" charset="0"/>
                        </a:rPr>
                        <a:t>3—Utility Trunk Integrating Structure</a:t>
                      </a:r>
                      <a:endParaRPr kumimoji="0" lang="en-US" sz="1200" b="1" i="0" u="none" strike="noStrike" cap="none" normalizeH="0" baseline="0" dirty="0" smtClean="0">
                        <a:ln>
                          <a:noFill/>
                        </a:ln>
                        <a:solidFill>
                          <a:schemeClr val="bg1"/>
                        </a:solidFill>
                        <a:effectLst/>
                        <a:latin typeface="Arial" charset="0"/>
                      </a:endParaRPr>
                    </a:p>
                  </a:txBody>
                  <a:tcPr marL="45720" marR="45720"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99"/>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rPr>
                        <a:t>Houses all on-telescope support utilities and services for the Camera</a:t>
                      </a:r>
                      <a:endParaRPr kumimoji="0" lang="en-US" sz="1200" b="1" i="0" u="none" strike="noStrike" cap="none" normalizeH="0" baseline="0" dirty="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99"/>
                          </a:solidFill>
                          <a:effectLst/>
                          <a:latin typeface="Arial" charset="0"/>
                        </a:rPr>
                        <a:t>Provides a single location for disconnect of all lines to the Camera</a:t>
                      </a:r>
                      <a:endParaRPr kumimoji="0" lang="en-US" sz="1200" b="1" i="0" u="none" strike="noStrike" cap="none" normalizeH="0" baseline="0" dirty="0" smtClean="0">
                        <a:ln>
                          <a:noFill/>
                        </a:ln>
                        <a:solidFill>
                          <a:srgbClr val="000099"/>
                        </a:solidFill>
                        <a:effectLst/>
                        <a:latin typeface="Arial" charset="0"/>
                      </a:endParaRP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Cools all support utilities using chilled air from telescope top-end plenum</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Allows for access to electronics crates during camera servicing</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Maintains clean, sealed environment for all utilities</a:t>
                      </a:r>
                    </a:p>
                  </a:txBody>
                  <a:tcPr marL="45720" marR="4572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28694" name="TextBox 10"/>
          <p:cNvSpPr txBox="1">
            <a:spLocks noChangeArrowheads="1"/>
          </p:cNvSpPr>
          <p:nvPr/>
        </p:nvSpPr>
        <p:spPr bwMode="auto">
          <a:xfrm>
            <a:off x="838200" y="5421313"/>
            <a:ext cx="1676400" cy="369887"/>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DIN rail for protection system controllers  </a:t>
            </a:r>
          </a:p>
        </p:txBody>
      </p:sp>
      <p:cxnSp>
        <p:nvCxnSpPr>
          <p:cNvPr id="7" name="Straight Arrow Connector 6"/>
          <p:cNvCxnSpPr>
            <a:stCxn id="28700" idx="3"/>
          </p:cNvCxnSpPr>
          <p:nvPr/>
        </p:nvCxnSpPr>
        <p:spPr>
          <a:xfrm flipV="1">
            <a:off x="2133600" y="4103688"/>
            <a:ext cx="1411288" cy="817562"/>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28696" name="TextBox 10"/>
          <p:cNvSpPr txBox="1">
            <a:spLocks noChangeArrowheads="1"/>
          </p:cNvSpPr>
          <p:nvPr/>
        </p:nvSpPr>
        <p:spPr bwMode="auto">
          <a:xfrm>
            <a:off x="2971800" y="5334000"/>
            <a:ext cx="2438400" cy="738188"/>
          </a:xfrm>
          <a:prstGeom prst="rect">
            <a:avLst/>
          </a:prstGeom>
          <a:noFill/>
          <a:ln w="9525">
            <a:noFill/>
            <a:miter lim="800000"/>
            <a:headEnd/>
            <a:tailEnd/>
          </a:ln>
        </p:spPr>
        <p:txBody>
          <a:bodyPr lIns="45720" tIns="0" rIns="0" bIns="0">
            <a:spAutoFit/>
          </a:bodyPr>
          <a:lstStyle/>
          <a:p>
            <a:r>
              <a:rPr lang="en-US" sz="1200" b="1">
                <a:solidFill>
                  <a:srgbClr val="0000CC"/>
                </a:solidFill>
              </a:rPr>
              <a:t>Control crates for support electronics—timing module, power control, optical transition module, ethernet switch</a:t>
            </a:r>
          </a:p>
        </p:txBody>
      </p:sp>
      <p:sp>
        <p:nvSpPr>
          <p:cNvPr id="28697" name="TextBox 10"/>
          <p:cNvSpPr txBox="1">
            <a:spLocks noChangeArrowheads="1"/>
          </p:cNvSpPr>
          <p:nvPr/>
        </p:nvSpPr>
        <p:spPr bwMode="auto">
          <a:xfrm>
            <a:off x="5410200" y="6259513"/>
            <a:ext cx="1905000" cy="369887"/>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Heat Exchanger Canister for refrigeration system</a:t>
            </a:r>
          </a:p>
        </p:txBody>
      </p:sp>
      <p:sp>
        <p:nvSpPr>
          <p:cNvPr id="28698" name="TextBox 10"/>
          <p:cNvSpPr txBox="1">
            <a:spLocks noChangeArrowheads="1"/>
          </p:cNvSpPr>
          <p:nvPr/>
        </p:nvSpPr>
        <p:spPr bwMode="auto">
          <a:xfrm>
            <a:off x="7543800" y="5116513"/>
            <a:ext cx="1524000" cy="369887"/>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Utility Trunk cooling blower/filter unit</a:t>
            </a:r>
          </a:p>
        </p:txBody>
      </p:sp>
      <p:sp>
        <p:nvSpPr>
          <p:cNvPr id="28699" name="TextBox 10"/>
          <p:cNvSpPr txBox="1">
            <a:spLocks noChangeArrowheads="1"/>
          </p:cNvSpPr>
          <p:nvPr/>
        </p:nvSpPr>
        <p:spPr bwMode="auto">
          <a:xfrm>
            <a:off x="8001000" y="3505200"/>
            <a:ext cx="1066800" cy="554038"/>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Scroll pumps for vacuum systems</a:t>
            </a:r>
          </a:p>
        </p:txBody>
      </p:sp>
      <p:sp>
        <p:nvSpPr>
          <p:cNvPr id="28700" name="TextBox 10"/>
          <p:cNvSpPr txBox="1">
            <a:spLocks noChangeArrowheads="1"/>
          </p:cNvSpPr>
          <p:nvPr/>
        </p:nvSpPr>
        <p:spPr bwMode="auto">
          <a:xfrm>
            <a:off x="76200" y="4551363"/>
            <a:ext cx="2057400" cy="738187"/>
          </a:xfrm>
          <a:prstGeom prst="rect">
            <a:avLst/>
          </a:prstGeom>
          <a:solidFill>
            <a:srgbClr val="FFFFFF"/>
          </a:solidFill>
          <a:ln w="9525">
            <a:noFill/>
            <a:miter lim="800000"/>
            <a:headEnd/>
            <a:tailEnd/>
          </a:ln>
        </p:spPr>
        <p:txBody>
          <a:bodyPr lIns="45720" tIns="0" rIns="0" bIns="0">
            <a:spAutoFit/>
          </a:bodyPr>
          <a:lstStyle/>
          <a:p>
            <a:r>
              <a:rPr lang="en-US" sz="1200" b="1">
                <a:solidFill>
                  <a:srgbClr val="0000CC"/>
                </a:solidFill>
              </a:rPr>
              <a:t>Utility Trunk structure (not shown) is cantilevered off the back of the Cryostat support tube</a:t>
            </a:r>
          </a:p>
        </p:txBody>
      </p:sp>
      <p:cxnSp>
        <p:nvCxnSpPr>
          <p:cNvPr id="14" name="Straight Arrow Connector 13"/>
          <p:cNvCxnSpPr>
            <a:stCxn id="28697" idx="0"/>
          </p:cNvCxnSpPr>
          <p:nvPr/>
        </p:nvCxnSpPr>
        <p:spPr>
          <a:xfrm rot="16200000" flipV="1">
            <a:off x="5309393" y="5206207"/>
            <a:ext cx="1535113" cy="57150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28698" idx="1"/>
          </p:cNvCxnSpPr>
          <p:nvPr/>
        </p:nvCxnSpPr>
        <p:spPr>
          <a:xfrm rot="10800000" flipV="1">
            <a:off x="6935788" y="5302250"/>
            <a:ext cx="608012" cy="28575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28699" idx="1"/>
          </p:cNvCxnSpPr>
          <p:nvPr/>
        </p:nvCxnSpPr>
        <p:spPr>
          <a:xfrm rot="10800000" flipV="1">
            <a:off x="7392988" y="3781425"/>
            <a:ext cx="608012" cy="625475"/>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28694" idx="3"/>
          </p:cNvCxnSpPr>
          <p:nvPr/>
        </p:nvCxnSpPr>
        <p:spPr>
          <a:xfrm flipV="1">
            <a:off x="2514600" y="3962400"/>
            <a:ext cx="1828800" cy="1644650"/>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28696" idx="0"/>
          </p:cNvCxnSpPr>
          <p:nvPr/>
        </p:nvCxnSpPr>
        <p:spPr>
          <a:xfrm rot="5400000" flipH="1" flipV="1">
            <a:off x="4110038" y="4956175"/>
            <a:ext cx="458787" cy="296863"/>
          </a:xfrm>
          <a:prstGeom prst="straightConnector1">
            <a:avLst/>
          </a:prstGeom>
          <a:ln>
            <a:solidFill>
              <a:srgbClr val="0000CC"/>
            </a:solidFill>
            <a:tailEnd type="arrow"/>
          </a:ln>
        </p:spPr>
        <p:style>
          <a:lnRef idx="1">
            <a:schemeClr val="accent1"/>
          </a:lnRef>
          <a:fillRef idx="0">
            <a:schemeClr val="accent1"/>
          </a:fillRef>
          <a:effectRef idx="0">
            <a:schemeClr val="accent1"/>
          </a:effectRef>
          <a:fontRef idx="minor">
            <a:schemeClr val="tx1"/>
          </a:fontRef>
        </p:style>
      </p:cxnSp>
      <p:sp>
        <p:nvSpPr>
          <p:cNvPr id="28706" name="Text Box 20"/>
          <p:cNvSpPr txBox="1">
            <a:spLocks noChangeArrowheads="1"/>
          </p:cNvSpPr>
          <p:nvPr/>
        </p:nvSpPr>
        <p:spPr bwMode="auto">
          <a:xfrm>
            <a:off x="2895600" y="6227763"/>
            <a:ext cx="2401888" cy="307975"/>
          </a:xfrm>
          <a:prstGeom prst="rect">
            <a:avLst/>
          </a:prstGeom>
          <a:noFill/>
          <a:ln w="9525">
            <a:noFill/>
            <a:miter lim="800000"/>
            <a:headEnd/>
            <a:tailEnd/>
          </a:ln>
        </p:spPr>
        <p:txBody>
          <a:bodyPr>
            <a:spAutoFit/>
          </a:bodyPr>
          <a:lstStyle/>
          <a:p>
            <a:pPr algn="ctr"/>
            <a:r>
              <a:rPr lang="en-US" sz="1400" b="1" u="sng">
                <a:solidFill>
                  <a:srgbClr val="000099"/>
                </a:solidFill>
              </a:rPr>
              <a:t>Utility Trunk Contents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027" descr="section image"/>
          <p:cNvPicPr>
            <a:picLocks noChangeAspect="1" noChangeArrowheads="1"/>
          </p:cNvPicPr>
          <p:nvPr/>
        </p:nvPicPr>
        <p:blipFill>
          <a:blip r:embed="rId3" cstate="print"/>
          <a:srcRect/>
          <a:stretch>
            <a:fillRect/>
          </a:stretch>
        </p:blipFill>
        <p:spPr bwMode="auto">
          <a:xfrm>
            <a:off x="0" y="914400"/>
            <a:ext cx="8991600" cy="5334000"/>
          </a:xfrm>
          <a:prstGeom prst="rect">
            <a:avLst/>
          </a:prstGeom>
          <a:noFill/>
          <a:ln w="9525">
            <a:noFill/>
            <a:miter lim="800000"/>
            <a:headEnd/>
            <a:tailEnd/>
          </a:ln>
        </p:spPr>
      </p:pic>
      <p:sp>
        <p:nvSpPr>
          <p:cNvPr id="2" name="Title 1"/>
          <p:cNvSpPr>
            <a:spLocks noGrp="1"/>
          </p:cNvSpPr>
          <p:nvPr>
            <p:ph type="title" idx="4294967295"/>
          </p:nvPr>
        </p:nvSpPr>
        <p:spPr>
          <a:xfrm>
            <a:off x="0" y="38100"/>
            <a:ext cx="7035800" cy="838200"/>
          </a:xfrm>
        </p:spPr>
        <p:txBody>
          <a:bodyPr/>
          <a:lstStyle/>
          <a:p>
            <a:pPr>
              <a:defRPr/>
            </a:pPr>
            <a:r>
              <a:rPr lang="en-US" smtClean="0"/>
              <a:t>Camera Off-Telescope Components</a:t>
            </a:r>
            <a:endParaRPr lang="en-US"/>
          </a:p>
        </p:txBody>
      </p:sp>
      <p:sp>
        <p:nvSpPr>
          <p:cNvPr id="29700" name="Text Box 20"/>
          <p:cNvSpPr txBox="1">
            <a:spLocks noChangeArrowheads="1"/>
          </p:cNvSpPr>
          <p:nvPr/>
        </p:nvSpPr>
        <p:spPr bwMode="auto">
          <a:xfrm>
            <a:off x="188913" y="5891213"/>
            <a:ext cx="3962400" cy="307975"/>
          </a:xfrm>
          <a:prstGeom prst="rect">
            <a:avLst/>
          </a:prstGeom>
          <a:solidFill>
            <a:schemeClr val="bg1"/>
          </a:solidFill>
          <a:ln w="9525">
            <a:noFill/>
            <a:miter lim="800000"/>
            <a:headEnd/>
            <a:tailEnd/>
          </a:ln>
        </p:spPr>
        <p:txBody>
          <a:bodyPr>
            <a:spAutoFit/>
          </a:bodyPr>
          <a:lstStyle/>
          <a:p>
            <a:pPr algn="ctr"/>
            <a:r>
              <a:rPr lang="en-US" sz="1400" b="1" u="sng">
                <a:solidFill>
                  <a:srgbClr val="000099"/>
                </a:solidFill>
              </a:rPr>
              <a:t>Elevation View of Dome and Summit Facility</a:t>
            </a:r>
          </a:p>
        </p:txBody>
      </p:sp>
      <p:sp>
        <p:nvSpPr>
          <p:cNvPr id="29701" name="Text Box 8"/>
          <p:cNvSpPr txBox="1">
            <a:spLocks noChangeArrowheads="1"/>
          </p:cNvSpPr>
          <p:nvPr/>
        </p:nvSpPr>
        <p:spPr bwMode="auto">
          <a:xfrm>
            <a:off x="3581400" y="1676400"/>
            <a:ext cx="2590800" cy="554038"/>
          </a:xfrm>
          <a:prstGeom prst="rect">
            <a:avLst/>
          </a:prstGeom>
          <a:noFill/>
          <a:ln w="9525">
            <a:noFill/>
            <a:miter lim="800000"/>
            <a:headEnd/>
            <a:tailEnd/>
          </a:ln>
        </p:spPr>
        <p:txBody>
          <a:bodyPr lIns="45720" tIns="0" rIns="0" bIns="0">
            <a:spAutoFit/>
          </a:bodyPr>
          <a:lstStyle/>
          <a:p>
            <a:r>
              <a:rPr lang="en-US" sz="1200" b="1" u="sng">
                <a:solidFill>
                  <a:srgbClr val="000099"/>
                </a:solidFill>
              </a:rPr>
              <a:t>Refrigeration system ground unit</a:t>
            </a:r>
          </a:p>
          <a:p>
            <a:r>
              <a:rPr lang="en-US" sz="1200" b="1">
                <a:solidFill>
                  <a:srgbClr val="000099"/>
                </a:solidFill>
              </a:rPr>
              <a:t>Compressor chassis</a:t>
            </a:r>
          </a:p>
          <a:p>
            <a:r>
              <a:rPr lang="en-US" sz="1200" b="1">
                <a:solidFill>
                  <a:srgbClr val="000099"/>
                </a:solidFill>
              </a:rPr>
              <a:t>Servicing and mixing equipment</a:t>
            </a:r>
          </a:p>
        </p:txBody>
      </p:sp>
      <p:sp>
        <p:nvSpPr>
          <p:cNvPr id="29702" name="Text Box 8"/>
          <p:cNvSpPr txBox="1">
            <a:spLocks noChangeArrowheads="1"/>
          </p:cNvSpPr>
          <p:nvPr/>
        </p:nvSpPr>
        <p:spPr bwMode="auto">
          <a:xfrm>
            <a:off x="7086600" y="2251075"/>
            <a:ext cx="1828800" cy="369888"/>
          </a:xfrm>
          <a:prstGeom prst="rect">
            <a:avLst/>
          </a:prstGeom>
          <a:noFill/>
          <a:ln w="9525">
            <a:noFill/>
            <a:miter lim="800000"/>
            <a:headEnd/>
            <a:tailEnd/>
          </a:ln>
        </p:spPr>
        <p:txBody>
          <a:bodyPr lIns="45720" tIns="0" rIns="0" bIns="0">
            <a:spAutoFit/>
          </a:bodyPr>
          <a:lstStyle/>
          <a:p>
            <a:r>
              <a:rPr lang="en-US" sz="1200" b="1" u="sng">
                <a:solidFill>
                  <a:srgbClr val="000099"/>
                </a:solidFill>
              </a:rPr>
              <a:t>Camera Control System</a:t>
            </a:r>
          </a:p>
          <a:p>
            <a:r>
              <a:rPr lang="en-US" sz="1200" b="1">
                <a:solidFill>
                  <a:srgbClr val="000099"/>
                </a:solidFill>
              </a:rPr>
              <a:t>Computer rack</a:t>
            </a:r>
          </a:p>
        </p:txBody>
      </p:sp>
      <p:sp>
        <p:nvSpPr>
          <p:cNvPr id="29703" name="Text Box 8"/>
          <p:cNvSpPr txBox="1">
            <a:spLocks noChangeArrowheads="1"/>
          </p:cNvSpPr>
          <p:nvPr/>
        </p:nvSpPr>
        <p:spPr bwMode="auto">
          <a:xfrm>
            <a:off x="5029200" y="2971800"/>
            <a:ext cx="2590800" cy="554038"/>
          </a:xfrm>
          <a:prstGeom prst="rect">
            <a:avLst/>
          </a:prstGeom>
          <a:noFill/>
          <a:ln w="9525">
            <a:noFill/>
            <a:miter lim="800000"/>
            <a:headEnd/>
            <a:tailEnd/>
          </a:ln>
        </p:spPr>
        <p:txBody>
          <a:bodyPr lIns="45720" tIns="0" rIns="0" bIns="0">
            <a:spAutoFit/>
          </a:bodyPr>
          <a:lstStyle/>
          <a:p>
            <a:r>
              <a:rPr lang="en-US" sz="1200" b="1" u="sng">
                <a:solidFill>
                  <a:srgbClr val="000099"/>
                </a:solidFill>
              </a:rPr>
              <a:t>Camera Data Acquisition System  </a:t>
            </a:r>
            <a:r>
              <a:rPr lang="en-US" sz="1200" b="1">
                <a:solidFill>
                  <a:srgbClr val="000099"/>
                </a:solidFill>
              </a:rPr>
              <a:t>DAQ computer</a:t>
            </a:r>
          </a:p>
          <a:p>
            <a:r>
              <a:rPr lang="en-US" sz="1200" b="1">
                <a:solidFill>
                  <a:srgbClr val="000099"/>
                </a:solidFill>
              </a:rPr>
              <a:t>Data storage</a:t>
            </a:r>
          </a:p>
        </p:txBody>
      </p:sp>
      <p:sp>
        <p:nvSpPr>
          <p:cNvPr id="11" name="Rectangle 10"/>
          <p:cNvSpPr/>
          <p:nvPr/>
        </p:nvSpPr>
        <p:spPr>
          <a:xfrm>
            <a:off x="3189288" y="3722688"/>
            <a:ext cx="949325" cy="533400"/>
          </a:xfrm>
          <a:prstGeom prst="rect">
            <a:avLst/>
          </a:prstGeom>
          <a:solidFill>
            <a:srgbClr val="FFCC99"/>
          </a:solidFill>
          <a:ln w="1270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a:solidFill>
                  <a:srgbClr val="000099"/>
                </a:solidFill>
              </a:rPr>
              <a:t>Utility Room</a:t>
            </a:r>
          </a:p>
        </p:txBody>
      </p:sp>
      <p:sp>
        <p:nvSpPr>
          <p:cNvPr id="12" name="Rectangle 11"/>
          <p:cNvSpPr/>
          <p:nvPr/>
        </p:nvSpPr>
        <p:spPr>
          <a:xfrm>
            <a:off x="6813550" y="5235575"/>
            <a:ext cx="1912938" cy="406400"/>
          </a:xfrm>
          <a:prstGeom prst="rect">
            <a:avLst/>
          </a:prstGeom>
          <a:solidFill>
            <a:srgbClr val="FFCC99"/>
          </a:solidFill>
          <a:ln w="1270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b="1">
                <a:solidFill>
                  <a:srgbClr val="000099"/>
                </a:solidFill>
              </a:rPr>
              <a:t>Computer and </a:t>
            </a:r>
          </a:p>
          <a:p>
            <a:pPr algn="ctr">
              <a:defRPr/>
            </a:pPr>
            <a:r>
              <a:rPr lang="en-US" sz="1200" b="1">
                <a:solidFill>
                  <a:srgbClr val="000099"/>
                </a:solidFill>
              </a:rPr>
              <a:t>Control Rooms</a:t>
            </a:r>
          </a:p>
        </p:txBody>
      </p:sp>
      <p:cxnSp>
        <p:nvCxnSpPr>
          <p:cNvPr id="8" name="Straight Arrow Connector 7"/>
          <p:cNvCxnSpPr>
            <a:stCxn id="29701" idx="2"/>
          </p:cNvCxnSpPr>
          <p:nvPr/>
        </p:nvCxnSpPr>
        <p:spPr>
          <a:xfrm rot="5400000">
            <a:off x="3651251" y="2609850"/>
            <a:ext cx="1604962" cy="846137"/>
          </a:xfrm>
          <a:prstGeom prst="straightConnector1">
            <a:avLst/>
          </a:prstGeom>
          <a:ln>
            <a:solidFill>
              <a:srgbClr val="000099"/>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29703" idx="2"/>
          </p:cNvCxnSpPr>
          <p:nvPr/>
        </p:nvCxnSpPr>
        <p:spPr>
          <a:xfrm rot="16200000" flipH="1">
            <a:off x="5745163" y="4105275"/>
            <a:ext cx="1833562" cy="674688"/>
          </a:xfrm>
          <a:prstGeom prst="straightConnector1">
            <a:avLst/>
          </a:prstGeom>
          <a:ln>
            <a:solidFill>
              <a:srgbClr val="000099"/>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29702" idx="2"/>
          </p:cNvCxnSpPr>
          <p:nvPr/>
        </p:nvCxnSpPr>
        <p:spPr>
          <a:xfrm rot="5400000">
            <a:off x="6198394" y="3567907"/>
            <a:ext cx="2749550" cy="855662"/>
          </a:xfrm>
          <a:prstGeom prst="straightConnector1">
            <a:avLst/>
          </a:prstGeom>
          <a:ln>
            <a:solidFill>
              <a:srgbClr val="000099"/>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Design Reviews &amp; Project Risks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1"/>
          <p:cNvSpPr>
            <a:spLocks noGrp="1"/>
          </p:cNvSpPr>
          <p:nvPr>
            <p:ph type="title"/>
          </p:nvPr>
        </p:nvSpPr>
        <p:spPr/>
        <p:txBody>
          <a:bodyPr/>
          <a:lstStyle/>
          <a:p>
            <a:pPr eaLnBrk="1" hangingPunct="1">
              <a:defRPr/>
            </a:pPr>
            <a:r>
              <a:rPr lang="en-US" dirty="0" smtClean="0"/>
              <a:t>Design reviews are required by the Project Office and well documented</a:t>
            </a:r>
          </a:p>
        </p:txBody>
      </p:sp>
      <p:sp>
        <p:nvSpPr>
          <p:cNvPr id="1028" name="Content Placeholder 2"/>
          <p:cNvSpPr>
            <a:spLocks noGrp="1"/>
          </p:cNvSpPr>
          <p:nvPr>
            <p:ph idx="4294967295"/>
          </p:nvPr>
        </p:nvSpPr>
        <p:spPr>
          <a:xfrm>
            <a:off x="-1" y="901789"/>
            <a:ext cx="3352801" cy="5676900"/>
          </a:xfrm>
        </p:spPr>
        <p:txBody>
          <a:bodyPr/>
          <a:lstStyle/>
          <a:p>
            <a:pPr eaLnBrk="1" hangingPunct="1">
              <a:spcBef>
                <a:spcPts val="600"/>
              </a:spcBef>
            </a:pPr>
            <a:r>
              <a:rPr lang="en-US" dirty="0" smtClean="0">
                <a:ea typeface="ＭＳ Ｐゴシック" pitchFamily="34" charset="-128"/>
              </a:rPr>
              <a:t>LCA-98:  Documents process and procedure</a:t>
            </a:r>
          </a:p>
          <a:p>
            <a:pPr eaLnBrk="1" hangingPunct="1">
              <a:spcBef>
                <a:spcPts val="600"/>
              </a:spcBef>
            </a:pPr>
            <a:r>
              <a:rPr lang="en-US" dirty="0" smtClean="0">
                <a:ea typeface="ＭＳ Ｐゴシック" pitchFamily="34" charset="-128"/>
              </a:rPr>
              <a:t>Project Office Required Reviews</a:t>
            </a:r>
          </a:p>
          <a:p>
            <a:pPr marL="628650" lvl="1" indent="-225425" eaLnBrk="1" hangingPunct="1">
              <a:lnSpc>
                <a:spcPts val="2000"/>
              </a:lnSpc>
              <a:spcBef>
                <a:spcPts val="500"/>
              </a:spcBef>
            </a:pPr>
            <a:r>
              <a:rPr lang="en-US" dirty="0" smtClean="0">
                <a:solidFill>
                  <a:srgbClr val="002060"/>
                </a:solidFill>
                <a:ea typeface="ＭＳ Ｐゴシック" pitchFamily="34" charset="-128"/>
              </a:rPr>
              <a:t>System Function Review/Requirement Review</a:t>
            </a:r>
          </a:p>
          <a:p>
            <a:pPr marL="628650" lvl="1" indent="-225425" eaLnBrk="1" hangingPunct="1">
              <a:lnSpc>
                <a:spcPts val="2000"/>
              </a:lnSpc>
              <a:spcBef>
                <a:spcPts val="500"/>
              </a:spcBef>
            </a:pPr>
            <a:r>
              <a:rPr lang="en-US" dirty="0" smtClean="0">
                <a:solidFill>
                  <a:srgbClr val="002060"/>
                </a:solidFill>
                <a:ea typeface="ＭＳ Ｐゴシック" pitchFamily="34" charset="-128"/>
              </a:rPr>
              <a:t>Development Review</a:t>
            </a:r>
          </a:p>
          <a:p>
            <a:pPr marL="628650" lvl="1" indent="-225425" eaLnBrk="1" hangingPunct="1">
              <a:lnSpc>
                <a:spcPts val="2000"/>
              </a:lnSpc>
              <a:spcBef>
                <a:spcPts val="500"/>
              </a:spcBef>
            </a:pPr>
            <a:r>
              <a:rPr lang="en-US" dirty="0" smtClean="0">
                <a:solidFill>
                  <a:srgbClr val="002060"/>
                </a:solidFill>
                <a:ea typeface="ＭＳ Ｐゴシック" pitchFamily="34" charset="-128"/>
              </a:rPr>
              <a:t>Conceptual Design Review (</a:t>
            </a:r>
            <a:r>
              <a:rPr lang="en-US" dirty="0" err="1" smtClean="0">
                <a:solidFill>
                  <a:srgbClr val="002060"/>
                </a:solidFill>
                <a:ea typeface="ＭＳ Ｐゴシック" pitchFamily="34" charset="-128"/>
              </a:rPr>
              <a:t>CoDR</a:t>
            </a:r>
            <a:r>
              <a:rPr lang="en-US" dirty="0" smtClean="0">
                <a:solidFill>
                  <a:srgbClr val="002060"/>
                </a:solidFill>
                <a:ea typeface="ＭＳ Ｐゴシック" pitchFamily="34" charset="-128"/>
              </a:rPr>
              <a:t>)</a:t>
            </a:r>
          </a:p>
          <a:p>
            <a:pPr marL="628650" lvl="1" indent="-225425" eaLnBrk="1" hangingPunct="1">
              <a:lnSpc>
                <a:spcPts val="2000"/>
              </a:lnSpc>
              <a:spcBef>
                <a:spcPts val="500"/>
              </a:spcBef>
            </a:pPr>
            <a:r>
              <a:rPr lang="en-US" dirty="0" smtClean="0">
                <a:solidFill>
                  <a:srgbClr val="002060"/>
                </a:solidFill>
                <a:ea typeface="ＭＳ Ｐゴシック" pitchFamily="34" charset="-128"/>
              </a:rPr>
              <a:t>Preliminary Design Review (PDR)</a:t>
            </a:r>
          </a:p>
          <a:p>
            <a:pPr marL="628650" lvl="1" indent="-225425" eaLnBrk="1" hangingPunct="1">
              <a:lnSpc>
                <a:spcPts val="2000"/>
              </a:lnSpc>
              <a:spcBef>
                <a:spcPts val="500"/>
              </a:spcBef>
            </a:pPr>
            <a:r>
              <a:rPr lang="en-US" dirty="0" smtClean="0">
                <a:solidFill>
                  <a:srgbClr val="002060"/>
                </a:solidFill>
                <a:ea typeface="ＭＳ Ｐゴシック" pitchFamily="34" charset="-128"/>
              </a:rPr>
              <a:t>Final Design Review (FDR)</a:t>
            </a:r>
          </a:p>
          <a:p>
            <a:pPr marL="628650" lvl="1" indent="-225425" eaLnBrk="1" hangingPunct="1">
              <a:lnSpc>
                <a:spcPts val="2000"/>
              </a:lnSpc>
              <a:spcBef>
                <a:spcPts val="500"/>
              </a:spcBef>
            </a:pPr>
            <a:r>
              <a:rPr lang="en-US" dirty="0" smtClean="0">
                <a:solidFill>
                  <a:srgbClr val="002060"/>
                </a:solidFill>
                <a:ea typeface="ＭＳ Ｐゴシック" pitchFamily="34" charset="-128"/>
              </a:rPr>
              <a:t>Manufacturing Readiness Review (MRR)</a:t>
            </a:r>
          </a:p>
          <a:p>
            <a:pPr marL="628650" lvl="1" indent="-225425" eaLnBrk="1" hangingPunct="1">
              <a:lnSpc>
                <a:spcPts val="2000"/>
              </a:lnSpc>
              <a:spcBef>
                <a:spcPts val="500"/>
              </a:spcBef>
            </a:pPr>
            <a:r>
              <a:rPr lang="en-US" dirty="0" smtClean="0">
                <a:solidFill>
                  <a:srgbClr val="002060"/>
                </a:solidFill>
                <a:ea typeface="ＭＳ Ｐゴシック" pitchFamily="34" charset="-128"/>
              </a:rPr>
              <a:t>Pre-ship or Integration Readiness Review (PSR/IRR)</a:t>
            </a:r>
          </a:p>
          <a:p>
            <a:pPr marL="628650" lvl="1" indent="-225425" eaLnBrk="1" hangingPunct="1">
              <a:lnSpc>
                <a:spcPts val="2000"/>
              </a:lnSpc>
              <a:spcBef>
                <a:spcPts val="500"/>
              </a:spcBef>
            </a:pPr>
            <a:r>
              <a:rPr lang="en-US" dirty="0" smtClean="0">
                <a:solidFill>
                  <a:srgbClr val="002060"/>
                </a:solidFill>
                <a:ea typeface="ＭＳ Ｐゴシック" pitchFamily="34" charset="-128"/>
              </a:rPr>
              <a:t>Safety Reviews </a:t>
            </a:r>
          </a:p>
          <a:p>
            <a:pPr eaLnBrk="1" hangingPunct="1"/>
            <a:endParaRPr lang="en-US" dirty="0" smtClean="0">
              <a:ea typeface="ＭＳ Ｐゴシック" pitchFamily="34" charset="-128"/>
            </a:endParaRPr>
          </a:p>
        </p:txBody>
      </p:sp>
      <p:graphicFrame>
        <p:nvGraphicFramePr>
          <p:cNvPr id="1026" name="Object 3"/>
          <p:cNvGraphicFramePr>
            <a:graphicFrameLocks noChangeAspect="1"/>
          </p:cNvGraphicFramePr>
          <p:nvPr/>
        </p:nvGraphicFramePr>
        <p:xfrm>
          <a:off x="3378200" y="892257"/>
          <a:ext cx="5689600" cy="5662613"/>
        </p:xfrm>
        <a:graphic>
          <a:graphicData uri="http://schemas.openxmlformats.org/presentationml/2006/ole">
            <p:oleObj spid="_x0000_s1026" name="Document" r:id="rId4" imgW="6535387" imgH="7878678" progId="Word.Document.12">
              <p:embed/>
            </p:oleObj>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Successfully held System Requirement Review and </a:t>
            </a:r>
            <a:r>
              <a:rPr lang="en-US" dirty="0" smtClean="0"/>
              <a:t>Sub-System </a:t>
            </a:r>
            <a:r>
              <a:rPr lang="en-US" dirty="0"/>
              <a:t>Conceptual Design Reviews</a:t>
            </a:r>
          </a:p>
        </p:txBody>
      </p:sp>
      <p:sp>
        <p:nvSpPr>
          <p:cNvPr id="3" name="Content Placeholder 2"/>
          <p:cNvSpPr>
            <a:spLocks noGrp="1"/>
          </p:cNvSpPr>
          <p:nvPr>
            <p:ph idx="1"/>
          </p:nvPr>
        </p:nvSpPr>
        <p:spPr/>
        <p:txBody>
          <a:bodyPr>
            <a:normAutofit lnSpcReduction="10000"/>
          </a:bodyPr>
          <a:lstStyle/>
          <a:p>
            <a:pPr>
              <a:spcBef>
                <a:spcPts val="500"/>
              </a:spcBef>
            </a:pPr>
            <a:r>
              <a:rPr lang="en-US" dirty="0" smtClean="0"/>
              <a:t>Oct 2010 – Preliminary System Function Review</a:t>
            </a:r>
          </a:p>
          <a:p>
            <a:pPr>
              <a:spcBef>
                <a:spcPts val="500"/>
              </a:spcBef>
            </a:pPr>
            <a:r>
              <a:rPr lang="en-US" dirty="0" smtClean="0"/>
              <a:t>Nov 2010 – Filter Exchange System Review Complete</a:t>
            </a:r>
          </a:p>
          <a:p>
            <a:pPr>
              <a:spcBef>
                <a:spcPts val="500"/>
              </a:spcBef>
            </a:pPr>
            <a:r>
              <a:rPr lang="en-US" dirty="0" smtClean="0"/>
              <a:t>Feb 2011 – Science Rafts &amp; Electronics, CCS &amp; DAQ Complete</a:t>
            </a:r>
          </a:p>
          <a:p>
            <a:pPr>
              <a:spcBef>
                <a:spcPts val="500"/>
              </a:spcBef>
            </a:pPr>
            <a:r>
              <a:rPr lang="en-US" dirty="0" smtClean="0"/>
              <a:t>May 2011 – Camera System Requirements, Camera System Design, Camera I&amp;T, Shutter and Cryostat </a:t>
            </a:r>
          </a:p>
          <a:p>
            <a:pPr>
              <a:spcBef>
                <a:spcPts val="500"/>
              </a:spcBef>
            </a:pPr>
            <a:r>
              <a:rPr lang="en-US" dirty="0" smtClean="0"/>
              <a:t>Aug 2011 – Optics</a:t>
            </a:r>
          </a:p>
          <a:p>
            <a:pPr>
              <a:spcBef>
                <a:spcPts val="500"/>
              </a:spcBef>
            </a:pPr>
            <a:r>
              <a:rPr lang="en-US" dirty="0" smtClean="0"/>
              <a:t>Two “Request for Immediate Action” (RFA1) before moving to the next phase</a:t>
            </a:r>
          </a:p>
          <a:p>
            <a:pPr lvl="1">
              <a:spcBef>
                <a:spcPts val="500"/>
              </a:spcBef>
            </a:pPr>
            <a:r>
              <a:rPr lang="en-US" dirty="0" smtClean="0"/>
              <a:t>Filter Exchange System Requirements (closed)</a:t>
            </a:r>
          </a:p>
          <a:p>
            <a:pPr lvl="1">
              <a:spcBef>
                <a:spcPts val="500"/>
              </a:spcBef>
            </a:pPr>
            <a:r>
              <a:rPr lang="en-US" dirty="0" smtClean="0"/>
              <a:t>3</a:t>
            </a:r>
            <a:r>
              <a:rPr lang="en-US" baseline="30000" dirty="0" smtClean="0"/>
              <a:t>rd</a:t>
            </a:r>
            <a:r>
              <a:rPr lang="en-US" dirty="0" smtClean="0"/>
              <a:t> Sensor vendor (working)</a:t>
            </a:r>
          </a:p>
          <a:p>
            <a:pPr lvl="2">
              <a:spcBef>
                <a:spcPts val="500"/>
              </a:spcBef>
            </a:pPr>
            <a:r>
              <a:rPr lang="en-AU" dirty="0" smtClean="0"/>
              <a:t>Discussions with HEP to obtain additional funds to engage a third vendor have indicated that they will make a decision pending the outcome of the current prototype results.</a:t>
            </a:r>
          </a:p>
          <a:p>
            <a:pPr lvl="3">
              <a:spcBef>
                <a:spcPts val="500"/>
              </a:spcBef>
            </a:pPr>
            <a:r>
              <a:rPr lang="en-AU" dirty="0" smtClean="0"/>
              <a:t>e2V has produced 2 working sensors and initial tests are promising.  </a:t>
            </a:r>
          </a:p>
          <a:p>
            <a:pPr lvl="3">
              <a:spcBef>
                <a:spcPts val="500"/>
              </a:spcBef>
            </a:pPr>
            <a:r>
              <a:rPr lang="en-AU" dirty="0" smtClean="0"/>
              <a:t>ITL will have produced sensors in early November and will provide testing results in December.</a:t>
            </a:r>
            <a:endParaRPr lang="en-AU" dirty="0"/>
          </a:p>
          <a:p>
            <a:pPr>
              <a:spcBef>
                <a:spcPts val="500"/>
              </a:spcBef>
            </a:pPr>
            <a:r>
              <a:rPr lang="en-US" dirty="0"/>
              <a:t>Sub-System Development Reviews Complete</a:t>
            </a:r>
          </a:p>
          <a:p>
            <a:pPr lvl="1">
              <a:spcBef>
                <a:spcPts val="500"/>
              </a:spcBef>
            </a:pPr>
            <a:r>
              <a:rPr lang="en-US" dirty="0"/>
              <a:t>Internal reviews held in FY10</a:t>
            </a:r>
          </a:p>
          <a:p>
            <a:pPr lvl="1">
              <a:spcBef>
                <a:spcPts val="500"/>
              </a:spcBef>
            </a:pPr>
            <a:r>
              <a:rPr lang="en-US" dirty="0"/>
              <a:t>On-going reviews by sub-systems </a:t>
            </a:r>
            <a:r>
              <a:rPr lang="en-AU" dirty="0"/>
              <a:t>to address their development plans and how they “burn down” their risks</a:t>
            </a:r>
            <a:r>
              <a:rPr lang="en-AU" dirty="0" smtClean="0"/>
              <a:t>.</a:t>
            </a:r>
          </a:p>
          <a:p>
            <a:pPr>
              <a:spcBef>
                <a:spcPts val="500"/>
              </a:spcBef>
            </a:pPr>
            <a:r>
              <a:rPr lang="en-US" dirty="0"/>
              <a:t>June 2011 – SLAC CD-1 Director’s Review</a:t>
            </a:r>
          </a:p>
          <a:p>
            <a:pPr lvl="1"/>
            <a:endParaRPr lang="en-US" dirty="0"/>
          </a:p>
          <a:p>
            <a:pPr lvl="3"/>
            <a:endParaRPr lang="en-AU"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Laboratory and Agency Reviews</a:t>
            </a:r>
            <a:endParaRPr lang="en-US" dirty="0"/>
          </a:p>
        </p:txBody>
      </p:sp>
      <p:sp>
        <p:nvSpPr>
          <p:cNvPr id="6" name="Content Placeholder 5"/>
          <p:cNvSpPr>
            <a:spLocks noGrp="1"/>
          </p:cNvSpPr>
          <p:nvPr>
            <p:ph idx="1"/>
          </p:nvPr>
        </p:nvSpPr>
        <p:spPr/>
        <p:txBody>
          <a:bodyPr/>
          <a:lstStyle/>
          <a:p>
            <a:r>
              <a:rPr lang="en-US" dirty="0" smtClean="0"/>
              <a:t>Aug </a:t>
            </a:r>
            <a:r>
              <a:rPr lang="en-US" dirty="0"/>
              <a:t>2011 – NSF PDR</a:t>
            </a:r>
          </a:p>
          <a:p>
            <a:pPr lvl="1"/>
            <a:r>
              <a:rPr lang="en-US" dirty="0"/>
              <a:t>“Camera team composition and organization is excellent and the project is being managed very well”</a:t>
            </a:r>
            <a:endParaRPr lang="en-US" dirty="0">
              <a:solidFill>
                <a:schemeClr val="tx1"/>
              </a:solidFill>
            </a:endParaRPr>
          </a:p>
          <a:p>
            <a:pPr lvl="1"/>
            <a:r>
              <a:rPr lang="en-US" dirty="0"/>
              <a:t>“Although the Camera project is composed of one hundred and eleven persons (~30 FTEs) spread over four DOE laboratories, nine universities and one foreign organization, the team is cohesive and well--‐organized. The panel believes the good teamwork and high level of staff motivation is the result of the following.</a:t>
            </a:r>
          </a:p>
          <a:p>
            <a:pPr lvl="2">
              <a:buFont typeface="+mj-lt"/>
              <a:buAutoNum type="arabicPeriod"/>
            </a:pPr>
            <a:r>
              <a:rPr lang="en-US" dirty="0"/>
              <a:t> A clearly defined management structure, with well--‐defined roles and responsibilities.</a:t>
            </a:r>
          </a:p>
          <a:p>
            <a:pPr lvl="2">
              <a:buFont typeface="+mj-lt"/>
              <a:buAutoNum type="arabicPeriod"/>
            </a:pPr>
            <a:r>
              <a:rPr lang="en-US" dirty="0"/>
              <a:t>Strong and supportive project management.</a:t>
            </a:r>
          </a:p>
          <a:p>
            <a:pPr lvl="2">
              <a:buFont typeface="+mj-lt"/>
              <a:buAutoNum type="arabicPeriod"/>
            </a:pPr>
            <a:r>
              <a:rPr lang="en-US" dirty="0"/>
              <a:t>Open and frequent communication within the Camera project team and with the LSST project staff</a:t>
            </a:r>
            <a:r>
              <a:rPr lang="en-US" dirty="0" smtClean="0"/>
              <a:t>.”</a:t>
            </a:r>
          </a:p>
          <a:p>
            <a:pPr>
              <a:buFont typeface="+mj-lt"/>
              <a:buChar char="•"/>
            </a:pPr>
            <a:r>
              <a:rPr lang="en-US" dirty="0" smtClean="0"/>
              <a:t>October 2011 </a:t>
            </a:r>
            <a:r>
              <a:rPr lang="en-US" dirty="0"/>
              <a:t>– SLAC CD-1 Director’s </a:t>
            </a:r>
            <a:r>
              <a:rPr lang="en-US" dirty="0" smtClean="0"/>
              <a:t>Review</a:t>
            </a:r>
          </a:p>
          <a:p>
            <a:pPr lvl="1">
              <a:buFont typeface="+mj-lt"/>
              <a:buChar char="•"/>
            </a:pPr>
            <a:r>
              <a:rPr lang="en-US" dirty="0" smtClean="0"/>
              <a:t>Successfully held and found “Ready for CD-1”</a:t>
            </a:r>
            <a:endParaRPr lang="en-US" dirty="0"/>
          </a:p>
          <a:p>
            <a:pPr>
              <a:buFont typeface="+mj-lt"/>
              <a:buAutoNum type="arabicPeriod"/>
            </a:pPr>
            <a:endParaRPr lang="en-US" dirty="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Project Overview</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a:xfrm>
            <a:off x="146757" y="38100"/>
            <a:ext cx="7035800" cy="838200"/>
          </a:xfrm>
        </p:spPr>
        <p:txBody>
          <a:bodyPr/>
          <a:lstStyle/>
          <a:p>
            <a:pPr>
              <a:defRPr/>
            </a:pPr>
            <a:r>
              <a:rPr lang="en-US" dirty="0" smtClean="0">
                <a:ea typeface="ＭＳ Ｐゴシック" pitchFamily="34" charset="-128"/>
              </a:rPr>
              <a:t>Project risk management process used to manage camera development, LCA-29</a:t>
            </a:r>
          </a:p>
        </p:txBody>
      </p:sp>
      <p:sp>
        <p:nvSpPr>
          <p:cNvPr id="44035" name="Rectangle 3"/>
          <p:cNvSpPr>
            <a:spLocks noGrp="1" noChangeArrowheads="1"/>
          </p:cNvSpPr>
          <p:nvPr>
            <p:ph idx="4294967295"/>
          </p:nvPr>
        </p:nvSpPr>
        <p:spPr>
          <a:xfrm>
            <a:off x="114300" y="901700"/>
            <a:ext cx="8839200" cy="5792788"/>
          </a:xfrm>
        </p:spPr>
        <p:txBody>
          <a:bodyPr/>
          <a:lstStyle/>
          <a:p>
            <a:r>
              <a:rPr lang="en-US" dirty="0" smtClean="0">
                <a:ea typeface="ＭＳ Ｐゴシック"/>
                <a:cs typeface="ＭＳ Ｐゴシック"/>
              </a:rPr>
              <a:t>Camera risks documented in registry, LCA-30</a:t>
            </a:r>
          </a:p>
          <a:p>
            <a:r>
              <a:rPr lang="en-US" dirty="0" smtClean="0">
                <a:ea typeface="ＭＳ Ｐゴシック"/>
                <a:cs typeface="ＭＳ Ｐゴシック"/>
              </a:rPr>
              <a:t>Actively planning development work to burn down risks and monitor progress</a:t>
            </a:r>
          </a:p>
          <a:p>
            <a:pPr lvl="1"/>
            <a:r>
              <a:rPr lang="en-US" dirty="0" smtClean="0"/>
              <a:t>131 total risks identified</a:t>
            </a:r>
          </a:p>
          <a:p>
            <a:pPr lvl="2"/>
            <a:r>
              <a:rPr lang="en-US" sz="1800" dirty="0" smtClean="0"/>
              <a:t>Managing 74 active risks</a:t>
            </a:r>
          </a:p>
          <a:p>
            <a:pPr lvl="2"/>
            <a:r>
              <a:rPr lang="en-US" sz="1800" dirty="0" smtClean="0"/>
              <a:t>40 are closed</a:t>
            </a:r>
          </a:p>
          <a:p>
            <a:pPr lvl="1"/>
            <a:r>
              <a:rPr lang="en-US" dirty="0" smtClean="0">
                <a:ea typeface="ＭＳ Ｐゴシック"/>
                <a:cs typeface="ＭＳ Ｐゴシック"/>
              </a:rPr>
              <a:t>5 top risks have detailed mitigation plans and key milestones to monitor progress</a:t>
            </a:r>
          </a:p>
          <a:p>
            <a:pPr lvl="2"/>
            <a:r>
              <a:rPr lang="en-US" sz="1800" dirty="0" smtClean="0"/>
              <a:t>Science CCD performance (17.3/25)</a:t>
            </a:r>
          </a:p>
          <a:p>
            <a:pPr lvl="2"/>
            <a:r>
              <a:rPr lang="en-US" sz="1800" dirty="0" smtClean="0"/>
              <a:t>Refrigeration Performance (14.7/25)</a:t>
            </a:r>
          </a:p>
          <a:p>
            <a:pPr lvl="2"/>
            <a:r>
              <a:rPr lang="en-US" sz="1800" dirty="0" smtClean="0"/>
              <a:t>Guide CCD performance (13.3/25)</a:t>
            </a:r>
          </a:p>
          <a:p>
            <a:pPr lvl="2"/>
            <a:r>
              <a:rPr lang="en-US" sz="1800" dirty="0"/>
              <a:t>CCD Yield (13.3/25)</a:t>
            </a:r>
          </a:p>
          <a:p>
            <a:pPr lvl="2"/>
            <a:r>
              <a:rPr lang="en-US" sz="1800" dirty="0" smtClean="0"/>
              <a:t>Filter coating performance (13/25)</a:t>
            </a:r>
          </a:p>
          <a:p>
            <a:r>
              <a:rPr lang="en-US" dirty="0" smtClean="0">
                <a:ea typeface="ＭＳ Ｐゴシック"/>
                <a:cs typeface="ＭＳ Ｐゴシック"/>
              </a:rPr>
              <a:t>Others resolved through the normal development /engineering design process</a:t>
            </a:r>
          </a:p>
          <a:p>
            <a:r>
              <a:rPr lang="en-US" dirty="0" smtClean="0">
                <a:ea typeface="ＭＳ Ｐゴシック"/>
                <a:cs typeface="ＭＳ Ｐゴシック"/>
              </a:rPr>
              <a:t>Camera risks are well understood and development plans and funding is supporting their mitigations</a:t>
            </a:r>
          </a:p>
          <a:p>
            <a:pPr lvl="1"/>
            <a:r>
              <a:rPr lang="en-US" dirty="0" smtClean="0">
                <a:ea typeface="ＭＳ Ｐゴシック"/>
                <a:cs typeface="ＭＳ Ｐゴシック"/>
              </a:rPr>
              <a:t>Development plans are documented &amp; submitted by sub-systems.  </a:t>
            </a:r>
          </a:p>
          <a:p>
            <a:pPr lvl="1"/>
            <a:r>
              <a:rPr lang="en-US" dirty="0" smtClean="0">
                <a:ea typeface="ＭＳ Ｐゴシック"/>
                <a:cs typeface="ＭＳ Ｐゴシック"/>
              </a:rPr>
              <a:t>Development reviews were executed during the R&amp;D phase by all sub-systems.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104775" y="38100"/>
            <a:ext cx="7035800" cy="838200"/>
          </a:xfrm>
        </p:spPr>
        <p:txBody>
          <a:bodyPr/>
          <a:lstStyle/>
          <a:p>
            <a:pPr eaLnBrk="1" hangingPunct="1">
              <a:defRPr/>
            </a:pPr>
            <a:r>
              <a:rPr dirty="0"/>
              <a:t>CCD Performance Risk Mitigation Plan</a:t>
            </a:r>
            <a:br>
              <a:rPr dirty="0"/>
            </a:br>
            <a:r>
              <a:rPr dirty="0"/>
              <a:t>(Risk ID CA1)</a:t>
            </a:r>
          </a:p>
        </p:txBody>
      </p:sp>
      <p:sp>
        <p:nvSpPr>
          <p:cNvPr id="13314" name="Text Box 3"/>
          <p:cNvSpPr txBox="1">
            <a:spLocks noChangeArrowheads="1"/>
          </p:cNvSpPr>
          <p:nvPr/>
        </p:nvSpPr>
        <p:spPr bwMode="auto">
          <a:xfrm>
            <a:off x="3403950" y="5878513"/>
            <a:ext cx="1662113" cy="338137"/>
          </a:xfrm>
          <a:prstGeom prst="rect">
            <a:avLst/>
          </a:prstGeom>
          <a:noFill/>
          <a:ln w="9525">
            <a:noFill/>
            <a:miter lim="800000"/>
            <a:headEnd/>
            <a:tailEnd/>
          </a:ln>
        </p:spPr>
        <p:txBody>
          <a:bodyPr lIns="45720" rIns="45720" anchor="ctr">
            <a:spAutoFit/>
          </a:bodyPr>
          <a:lstStyle/>
          <a:p>
            <a:r>
              <a:rPr lang="en-US" sz="1600" dirty="0">
                <a:solidFill>
                  <a:srgbClr val="0033CC"/>
                </a:solidFill>
              </a:rPr>
              <a:t>Fiscal Years</a:t>
            </a:r>
          </a:p>
        </p:txBody>
      </p:sp>
      <p:sp>
        <p:nvSpPr>
          <p:cNvPr id="13315" name="Text Box 9"/>
          <p:cNvSpPr txBox="1">
            <a:spLocks noChangeArrowheads="1"/>
          </p:cNvSpPr>
          <p:nvPr/>
        </p:nvSpPr>
        <p:spPr bwMode="auto">
          <a:xfrm>
            <a:off x="2078038" y="3422650"/>
            <a:ext cx="184150" cy="304800"/>
          </a:xfrm>
          <a:prstGeom prst="rect">
            <a:avLst/>
          </a:prstGeom>
          <a:noFill/>
          <a:ln w="9525">
            <a:noFill/>
            <a:miter lim="800000"/>
            <a:headEnd/>
            <a:tailEnd/>
          </a:ln>
        </p:spPr>
        <p:txBody>
          <a:bodyPr wrap="none">
            <a:spAutoFit/>
          </a:bodyPr>
          <a:lstStyle/>
          <a:p>
            <a:endParaRPr lang="en-US" sz="1400">
              <a:solidFill>
                <a:schemeClr val="folHlink"/>
              </a:solidFill>
            </a:endParaRPr>
          </a:p>
        </p:txBody>
      </p:sp>
      <p:sp>
        <p:nvSpPr>
          <p:cNvPr id="13316" name="Text Box 75"/>
          <p:cNvSpPr txBox="1">
            <a:spLocks noChangeArrowheads="1"/>
          </p:cNvSpPr>
          <p:nvPr/>
        </p:nvSpPr>
        <p:spPr bwMode="auto">
          <a:xfrm rot="-5400000">
            <a:off x="-623887" y="3802063"/>
            <a:ext cx="1593850" cy="336550"/>
          </a:xfrm>
          <a:prstGeom prst="rect">
            <a:avLst/>
          </a:prstGeom>
          <a:noFill/>
          <a:ln w="9525">
            <a:noFill/>
            <a:miter lim="800000"/>
            <a:headEnd/>
            <a:tailEnd/>
          </a:ln>
        </p:spPr>
        <p:txBody>
          <a:bodyPr lIns="45720" rIns="45720" anchor="ctr">
            <a:spAutoFit/>
          </a:bodyPr>
          <a:lstStyle/>
          <a:p>
            <a:r>
              <a:rPr lang="en-US" sz="1600">
                <a:solidFill>
                  <a:srgbClr val="0033CC"/>
                </a:solidFill>
              </a:rPr>
              <a:t>Risk Exposure</a:t>
            </a:r>
          </a:p>
        </p:txBody>
      </p:sp>
      <p:grpSp>
        <p:nvGrpSpPr>
          <p:cNvPr id="2" name="Group 131"/>
          <p:cNvGrpSpPr>
            <a:grpSpLocks/>
          </p:cNvGrpSpPr>
          <p:nvPr/>
        </p:nvGrpSpPr>
        <p:grpSpPr bwMode="auto">
          <a:xfrm>
            <a:off x="323850" y="1758950"/>
            <a:ext cx="244475" cy="4476750"/>
            <a:chOff x="433388" y="1658620"/>
            <a:chExt cx="244475" cy="4475480"/>
          </a:xfrm>
        </p:grpSpPr>
        <p:sp>
          <p:nvSpPr>
            <p:cNvPr id="13422" name="Text Box 81"/>
            <p:cNvSpPr txBox="1">
              <a:spLocks noChangeArrowheads="1"/>
            </p:cNvSpPr>
            <p:nvPr/>
          </p:nvSpPr>
          <p:spPr bwMode="auto">
            <a:xfrm rot="-5400000">
              <a:off x="104776" y="2855912"/>
              <a:ext cx="901700" cy="244475"/>
            </a:xfrm>
            <a:prstGeom prst="rect">
              <a:avLst/>
            </a:prstGeom>
            <a:solidFill>
              <a:srgbClr val="F76E43"/>
            </a:solidFill>
            <a:ln w="9525">
              <a:noFill/>
              <a:miter lim="800000"/>
              <a:headEnd/>
              <a:tailEnd/>
            </a:ln>
          </p:spPr>
          <p:txBody>
            <a:bodyPr>
              <a:spAutoFit/>
            </a:bodyPr>
            <a:lstStyle/>
            <a:p>
              <a:pPr algn="ctr"/>
              <a:r>
                <a:rPr lang="en-US" sz="1000"/>
                <a:t>High</a:t>
              </a:r>
            </a:p>
          </p:txBody>
        </p:sp>
        <p:sp>
          <p:nvSpPr>
            <p:cNvPr id="13423" name="Text Box 82"/>
            <p:cNvSpPr txBox="1">
              <a:spLocks noChangeArrowheads="1"/>
            </p:cNvSpPr>
            <p:nvPr/>
          </p:nvSpPr>
          <p:spPr bwMode="auto">
            <a:xfrm rot="-5400000">
              <a:off x="105570" y="3736181"/>
              <a:ext cx="900112" cy="244475"/>
            </a:xfrm>
            <a:prstGeom prst="rect">
              <a:avLst/>
            </a:prstGeom>
            <a:solidFill>
              <a:srgbClr val="FFCC00"/>
            </a:solidFill>
            <a:ln w="9525">
              <a:noFill/>
              <a:miter lim="800000"/>
              <a:headEnd/>
              <a:tailEnd/>
            </a:ln>
          </p:spPr>
          <p:txBody>
            <a:bodyPr>
              <a:spAutoFit/>
            </a:bodyPr>
            <a:lstStyle/>
            <a:p>
              <a:pPr algn="ctr"/>
              <a:r>
                <a:rPr lang="en-US" sz="1000"/>
                <a:t>Moderate</a:t>
              </a:r>
            </a:p>
          </p:txBody>
        </p:sp>
        <p:sp>
          <p:nvSpPr>
            <p:cNvPr id="13424" name="Text Box 83"/>
            <p:cNvSpPr txBox="1">
              <a:spLocks noChangeArrowheads="1"/>
            </p:cNvSpPr>
            <p:nvPr/>
          </p:nvSpPr>
          <p:spPr bwMode="auto">
            <a:xfrm rot="-5400000">
              <a:off x="128588" y="4598988"/>
              <a:ext cx="854075" cy="244475"/>
            </a:xfrm>
            <a:prstGeom prst="rect">
              <a:avLst/>
            </a:prstGeom>
            <a:solidFill>
              <a:srgbClr val="FFFF00"/>
            </a:solidFill>
            <a:ln w="9525">
              <a:noFill/>
              <a:miter lim="800000"/>
              <a:headEnd/>
              <a:tailEnd/>
            </a:ln>
          </p:spPr>
          <p:txBody>
            <a:bodyPr>
              <a:spAutoFit/>
            </a:bodyPr>
            <a:lstStyle/>
            <a:p>
              <a:pPr algn="ctr"/>
              <a:r>
                <a:rPr lang="en-US" sz="1000"/>
                <a:t>Minor</a:t>
              </a:r>
            </a:p>
          </p:txBody>
        </p:sp>
        <p:sp>
          <p:nvSpPr>
            <p:cNvPr id="13425" name="Text Box 84"/>
            <p:cNvSpPr txBox="1">
              <a:spLocks noChangeArrowheads="1"/>
            </p:cNvSpPr>
            <p:nvPr/>
          </p:nvSpPr>
          <p:spPr bwMode="auto">
            <a:xfrm rot="-5400000">
              <a:off x="61913" y="5518150"/>
              <a:ext cx="987425" cy="244475"/>
            </a:xfrm>
            <a:prstGeom prst="rect">
              <a:avLst/>
            </a:prstGeom>
            <a:solidFill>
              <a:srgbClr val="009900"/>
            </a:solidFill>
            <a:ln w="9525">
              <a:noFill/>
              <a:miter lim="800000"/>
              <a:headEnd/>
              <a:tailEnd/>
            </a:ln>
          </p:spPr>
          <p:txBody>
            <a:bodyPr>
              <a:spAutoFit/>
            </a:bodyPr>
            <a:lstStyle/>
            <a:p>
              <a:r>
                <a:rPr lang="en-US" sz="1000"/>
                <a:t>Insignificant</a:t>
              </a:r>
            </a:p>
          </p:txBody>
        </p:sp>
        <p:sp>
          <p:nvSpPr>
            <p:cNvPr id="13426" name="Text Box 85"/>
            <p:cNvSpPr txBox="1">
              <a:spLocks noChangeArrowheads="1"/>
            </p:cNvSpPr>
            <p:nvPr/>
          </p:nvSpPr>
          <p:spPr bwMode="auto">
            <a:xfrm rot="-5400000">
              <a:off x="120651" y="1971357"/>
              <a:ext cx="869950" cy="244475"/>
            </a:xfrm>
            <a:prstGeom prst="rect">
              <a:avLst/>
            </a:prstGeom>
            <a:solidFill>
              <a:srgbClr val="FF0000"/>
            </a:solidFill>
            <a:ln w="9525">
              <a:noFill/>
              <a:miter lim="800000"/>
              <a:headEnd/>
              <a:tailEnd/>
            </a:ln>
          </p:spPr>
          <p:txBody>
            <a:bodyPr>
              <a:spAutoFit/>
            </a:bodyPr>
            <a:lstStyle/>
            <a:p>
              <a:r>
                <a:rPr lang="en-US" sz="1000"/>
                <a:t>Critical</a:t>
              </a:r>
            </a:p>
          </p:txBody>
        </p:sp>
      </p:grpSp>
      <p:sp>
        <p:nvSpPr>
          <p:cNvPr id="13318" name="AutoShape 87"/>
          <p:cNvSpPr>
            <a:spLocks noChangeArrowheads="1"/>
          </p:cNvSpPr>
          <p:nvPr/>
        </p:nvSpPr>
        <p:spPr bwMode="auto">
          <a:xfrm>
            <a:off x="457200" y="2409825"/>
            <a:ext cx="155575" cy="233363"/>
          </a:xfrm>
          <a:prstGeom prst="diamond">
            <a:avLst/>
          </a:prstGeom>
          <a:solidFill>
            <a:schemeClr val="accent2"/>
          </a:solidFill>
          <a:ln w="9525">
            <a:solidFill>
              <a:schemeClr val="tx1"/>
            </a:solidFill>
            <a:miter lim="800000"/>
            <a:headEnd/>
            <a:tailEnd/>
          </a:ln>
        </p:spPr>
        <p:txBody>
          <a:bodyPr wrap="none" anchor="ctr"/>
          <a:lstStyle/>
          <a:p>
            <a:endParaRPr lang="en-US"/>
          </a:p>
        </p:txBody>
      </p:sp>
      <p:sp>
        <p:nvSpPr>
          <p:cNvPr id="13319" name="AutoShape 88"/>
          <p:cNvSpPr>
            <a:spLocks noChangeArrowheads="1"/>
          </p:cNvSpPr>
          <p:nvPr/>
        </p:nvSpPr>
        <p:spPr bwMode="auto">
          <a:xfrm>
            <a:off x="733425" y="3124200"/>
            <a:ext cx="155575" cy="233363"/>
          </a:xfrm>
          <a:prstGeom prst="diamond">
            <a:avLst/>
          </a:prstGeom>
          <a:solidFill>
            <a:schemeClr val="accent2"/>
          </a:solidFill>
          <a:ln w="9525">
            <a:solidFill>
              <a:schemeClr val="tx1"/>
            </a:solidFill>
            <a:miter lim="800000"/>
            <a:headEnd/>
            <a:tailEnd/>
          </a:ln>
        </p:spPr>
        <p:txBody>
          <a:bodyPr wrap="none" anchor="ctr"/>
          <a:lstStyle/>
          <a:p>
            <a:endParaRPr lang="en-US"/>
          </a:p>
        </p:txBody>
      </p:sp>
      <p:sp>
        <p:nvSpPr>
          <p:cNvPr id="13320" name="Line 104"/>
          <p:cNvSpPr>
            <a:spLocks noChangeShapeType="1"/>
          </p:cNvSpPr>
          <p:nvPr/>
        </p:nvSpPr>
        <p:spPr bwMode="auto">
          <a:xfrm flipV="1">
            <a:off x="1511300" y="1541463"/>
            <a:ext cx="9525" cy="4889500"/>
          </a:xfrm>
          <a:prstGeom prst="line">
            <a:avLst/>
          </a:prstGeom>
          <a:noFill/>
          <a:ln w="9525" cap="rnd">
            <a:solidFill>
              <a:schemeClr val="tx1"/>
            </a:solidFill>
            <a:prstDash val="sysDot"/>
            <a:round/>
            <a:headEnd/>
            <a:tailEnd/>
          </a:ln>
        </p:spPr>
        <p:txBody>
          <a:bodyPr/>
          <a:lstStyle/>
          <a:p>
            <a:endParaRPr lang="en-US"/>
          </a:p>
        </p:txBody>
      </p:sp>
      <p:sp>
        <p:nvSpPr>
          <p:cNvPr id="13321" name="Line 107"/>
          <p:cNvSpPr>
            <a:spLocks noChangeShapeType="1"/>
          </p:cNvSpPr>
          <p:nvPr/>
        </p:nvSpPr>
        <p:spPr bwMode="auto">
          <a:xfrm flipV="1">
            <a:off x="2320925" y="1563688"/>
            <a:ext cx="0" cy="4684712"/>
          </a:xfrm>
          <a:prstGeom prst="line">
            <a:avLst/>
          </a:prstGeom>
          <a:noFill/>
          <a:ln w="9525" cap="rnd">
            <a:solidFill>
              <a:schemeClr val="tx1"/>
            </a:solidFill>
            <a:prstDash val="sysDot"/>
            <a:round/>
            <a:headEnd/>
            <a:tailEnd/>
          </a:ln>
        </p:spPr>
        <p:txBody>
          <a:bodyPr/>
          <a:lstStyle/>
          <a:p>
            <a:endParaRPr lang="en-US"/>
          </a:p>
        </p:txBody>
      </p:sp>
      <p:sp>
        <p:nvSpPr>
          <p:cNvPr id="13322" name="Line 108"/>
          <p:cNvSpPr>
            <a:spLocks noChangeShapeType="1"/>
          </p:cNvSpPr>
          <p:nvPr/>
        </p:nvSpPr>
        <p:spPr bwMode="auto">
          <a:xfrm flipV="1">
            <a:off x="3130550" y="1571625"/>
            <a:ext cx="6350" cy="4667250"/>
          </a:xfrm>
          <a:prstGeom prst="line">
            <a:avLst/>
          </a:prstGeom>
          <a:noFill/>
          <a:ln w="9525" cap="rnd">
            <a:solidFill>
              <a:schemeClr val="tx1"/>
            </a:solidFill>
            <a:prstDash val="sysDot"/>
            <a:round/>
            <a:headEnd/>
            <a:tailEnd/>
          </a:ln>
        </p:spPr>
        <p:txBody>
          <a:bodyPr/>
          <a:lstStyle/>
          <a:p>
            <a:endParaRPr lang="en-US"/>
          </a:p>
        </p:txBody>
      </p:sp>
      <p:sp>
        <p:nvSpPr>
          <p:cNvPr id="13323" name="Line 110"/>
          <p:cNvSpPr>
            <a:spLocks noChangeShapeType="1"/>
          </p:cNvSpPr>
          <p:nvPr/>
        </p:nvSpPr>
        <p:spPr bwMode="auto">
          <a:xfrm flipV="1">
            <a:off x="4749800" y="1563688"/>
            <a:ext cx="9525" cy="4665662"/>
          </a:xfrm>
          <a:prstGeom prst="line">
            <a:avLst/>
          </a:prstGeom>
          <a:noFill/>
          <a:ln w="9525" cap="rnd">
            <a:solidFill>
              <a:schemeClr val="tx1"/>
            </a:solidFill>
            <a:prstDash val="sysDot"/>
            <a:round/>
            <a:headEnd/>
            <a:tailEnd/>
          </a:ln>
        </p:spPr>
        <p:txBody>
          <a:bodyPr/>
          <a:lstStyle/>
          <a:p>
            <a:endParaRPr lang="en-US"/>
          </a:p>
        </p:txBody>
      </p:sp>
      <p:sp>
        <p:nvSpPr>
          <p:cNvPr id="13324" name="Line 111"/>
          <p:cNvSpPr>
            <a:spLocks noChangeShapeType="1"/>
          </p:cNvSpPr>
          <p:nvPr/>
        </p:nvSpPr>
        <p:spPr bwMode="auto">
          <a:xfrm flipV="1">
            <a:off x="5549900" y="1625600"/>
            <a:ext cx="9525" cy="4613275"/>
          </a:xfrm>
          <a:prstGeom prst="line">
            <a:avLst/>
          </a:prstGeom>
          <a:noFill/>
          <a:ln w="9525" cap="rnd">
            <a:solidFill>
              <a:schemeClr val="tx1"/>
            </a:solidFill>
            <a:prstDash val="sysDot"/>
            <a:round/>
            <a:headEnd/>
            <a:tailEnd/>
          </a:ln>
        </p:spPr>
        <p:txBody>
          <a:bodyPr/>
          <a:lstStyle/>
          <a:p>
            <a:endParaRPr lang="en-US"/>
          </a:p>
        </p:txBody>
      </p:sp>
      <p:sp>
        <p:nvSpPr>
          <p:cNvPr id="13325" name="Line 112"/>
          <p:cNvSpPr>
            <a:spLocks noChangeShapeType="1"/>
          </p:cNvSpPr>
          <p:nvPr/>
        </p:nvSpPr>
        <p:spPr bwMode="auto">
          <a:xfrm flipH="1" flipV="1">
            <a:off x="6321425" y="1609725"/>
            <a:ext cx="9525" cy="4619625"/>
          </a:xfrm>
          <a:prstGeom prst="line">
            <a:avLst/>
          </a:prstGeom>
          <a:noFill/>
          <a:ln w="9525" cap="rnd">
            <a:solidFill>
              <a:schemeClr val="tx1"/>
            </a:solidFill>
            <a:prstDash val="sysDot"/>
            <a:round/>
            <a:headEnd/>
            <a:tailEnd/>
          </a:ln>
        </p:spPr>
        <p:txBody>
          <a:bodyPr/>
          <a:lstStyle/>
          <a:p>
            <a:endParaRPr lang="en-US"/>
          </a:p>
        </p:txBody>
      </p:sp>
      <p:sp>
        <p:nvSpPr>
          <p:cNvPr id="13326" name="Line 113"/>
          <p:cNvSpPr>
            <a:spLocks noChangeShapeType="1"/>
          </p:cNvSpPr>
          <p:nvPr/>
        </p:nvSpPr>
        <p:spPr bwMode="auto">
          <a:xfrm flipV="1">
            <a:off x="7131050" y="1601788"/>
            <a:ext cx="6350" cy="4656137"/>
          </a:xfrm>
          <a:prstGeom prst="line">
            <a:avLst/>
          </a:prstGeom>
          <a:noFill/>
          <a:ln w="9525" cap="rnd">
            <a:solidFill>
              <a:schemeClr val="tx1"/>
            </a:solidFill>
            <a:prstDash val="sysDot"/>
            <a:round/>
            <a:headEnd/>
            <a:tailEnd/>
          </a:ln>
        </p:spPr>
        <p:txBody>
          <a:bodyPr/>
          <a:lstStyle/>
          <a:p>
            <a:endParaRPr lang="en-US"/>
          </a:p>
        </p:txBody>
      </p:sp>
      <p:sp>
        <p:nvSpPr>
          <p:cNvPr id="13327" name="Line 114"/>
          <p:cNvSpPr>
            <a:spLocks noChangeShapeType="1"/>
          </p:cNvSpPr>
          <p:nvPr/>
        </p:nvSpPr>
        <p:spPr bwMode="auto">
          <a:xfrm flipH="1" flipV="1">
            <a:off x="7921625" y="1593850"/>
            <a:ext cx="0" cy="4645025"/>
          </a:xfrm>
          <a:prstGeom prst="line">
            <a:avLst/>
          </a:prstGeom>
          <a:noFill/>
          <a:ln w="9525" cap="rnd">
            <a:solidFill>
              <a:schemeClr val="tx1"/>
            </a:solidFill>
            <a:prstDash val="sysDot"/>
            <a:round/>
            <a:headEnd/>
            <a:tailEnd/>
          </a:ln>
        </p:spPr>
        <p:txBody>
          <a:bodyPr/>
          <a:lstStyle/>
          <a:p>
            <a:endParaRPr lang="en-US"/>
          </a:p>
        </p:txBody>
      </p:sp>
      <p:sp>
        <p:nvSpPr>
          <p:cNvPr id="13328" name="Rectangle 115"/>
          <p:cNvSpPr>
            <a:spLocks noChangeArrowheads="1"/>
          </p:cNvSpPr>
          <p:nvPr/>
        </p:nvSpPr>
        <p:spPr bwMode="auto">
          <a:xfrm>
            <a:off x="4916488" y="1854200"/>
            <a:ext cx="3414712" cy="609600"/>
          </a:xfrm>
          <a:prstGeom prst="rect">
            <a:avLst/>
          </a:prstGeom>
          <a:solidFill>
            <a:schemeClr val="accent1"/>
          </a:solidFill>
          <a:ln w="3175">
            <a:solidFill>
              <a:schemeClr val="tx1"/>
            </a:solidFill>
            <a:prstDash val="dash"/>
            <a:miter lim="800000"/>
            <a:headEnd/>
            <a:tailEnd/>
          </a:ln>
        </p:spPr>
        <p:txBody>
          <a:bodyPr anchor="ctr"/>
          <a:lstStyle/>
          <a:p>
            <a:r>
              <a:rPr lang="en-US" sz="1000"/>
              <a:t>IF the CCDs do not simultaneously meet k3bey requirements (flatness, read noise, crosstalk, diffusion PSF), THEN the camera will not meet the throughput and image quality allocations.</a:t>
            </a:r>
          </a:p>
        </p:txBody>
      </p:sp>
      <p:sp>
        <p:nvSpPr>
          <p:cNvPr id="13329" name="Rectangle 116"/>
          <p:cNvSpPr>
            <a:spLocks noChangeArrowheads="1"/>
          </p:cNvSpPr>
          <p:nvPr/>
        </p:nvSpPr>
        <p:spPr bwMode="auto">
          <a:xfrm>
            <a:off x="1111250" y="1619250"/>
            <a:ext cx="2814638" cy="1168400"/>
          </a:xfrm>
          <a:prstGeom prst="rect">
            <a:avLst/>
          </a:prstGeom>
          <a:solidFill>
            <a:srgbClr val="EAEAEA"/>
          </a:solidFill>
          <a:ln w="9525">
            <a:solidFill>
              <a:schemeClr val="accent1"/>
            </a:solidFill>
            <a:miter lim="800000"/>
            <a:headEnd/>
            <a:tailEnd/>
          </a:ln>
          <a:effectLst>
            <a:outerShdw dist="107763" dir="2700000" algn="ctr" rotWithShape="0">
              <a:srgbClr val="808080">
                <a:alpha val="50000"/>
              </a:srgbClr>
            </a:outerShdw>
          </a:effectLst>
        </p:spPr>
        <p:txBody>
          <a:bodyPr>
            <a:spAutoFit/>
          </a:bodyPr>
          <a:lstStyle/>
          <a:p>
            <a:r>
              <a:rPr lang="en-US" sz="1000" u="sng"/>
              <a:t> Technology study</a:t>
            </a:r>
          </a:p>
          <a:p>
            <a:pPr>
              <a:buFont typeface="Arial" pitchFamily="34" charset="0"/>
              <a:buChar char="•"/>
            </a:pPr>
            <a:r>
              <a:rPr lang="en-US" sz="1000">
                <a:solidFill>
                  <a:srgbClr val="000099"/>
                </a:solidFill>
              </a:rPr>
              <a:t> Understand and model device characteristics</a:t>
            </a:r>
          </a:p>
          <a:p>
            <a:pPr>
              <a:buFont typeface="Arial" pitchFamily="34" charset="0"/>
              <a:buChar char="•"/>
            </a:pPr>
            <a:r>
              <a:rPr lang="en-US" sz="1000">
                <a:solidFill>
                  <a:srgbClr val="000099"/>
                </a:solidFill>
              </a:rPr>
              <a:t> Study contract – 3 vendors</a:t>
            </a:r>
          </a:p>
          <a:p>
            <a:pPr>
              <a:buFont typeface="Arial" pitchFamily="34" charset="0"/>
              <a:buChar char="•"/>
            </a:pPr>
            <a:r>
              <a:rPr lang="en-US" sz="1000">
                <a:solidFill>
                  <a:srgbClr val="000099"/>
                </a:solidFill>
              </a:rPr>
              <a:t> Receive working sensors</a:t>
            </a:r>
          </a:p>
          <a:p>
            <a:pPr>
              <a:buFont typeface="Arial" pitchFamily="34" charset="0"/>
              <a:buChar char="•"/>
            </a:pPr>
            <a:r>
              <a:rPr lang="en-US" sz="1000">
                <a:solidFill>
                  <a:srgbClr val="000099"/>
                </a:solidFill>
              </a:rPr>
              <a:t>Technology choice</a:t>
            </a:r>
          </a:p>
          <a:p>
            <a:pPr>
              <a:buFont typeface="Arial" pitchFamily="34" charset="0"/>
              <a:buChar char="•"/>
            </a:pPr>
            <a:r>
              <a:rPr lang="en-US" sz="1000">
                <a:solidFill>
                  <a:srgbClr val="000099"/>
                </a:solidFill>
              </a:rPr>
              <a:t> Establish test lab at BNL</a:t>
            </a:r>
          </a:p>
          <a:p>
            <a:pPr lvl="1">
              <a:buFontTx/>
              <a:buChar char="–"/>
            </a:pPr>
            <a:endParaRPr lang="en-US" sz="1000"/>
          </a:p>
        </p:txBody>
      </p:sp>
      <p:sp>
        <p:nvSpPr>
          <p:cNvPr id="13330" name="AutoShape 118"/>
          <p:cNvSpPr>
            <a:spLocks/>
          </p:cNvSpPr>
          <p:nvPr/>
        </p:nvSpPr>
        <p:spPr bwMode="auto">
          <a:xfrm rot="-1166599">
            <a:off x="736600" y="2476500"/>
            <a:ext cx="250825" cy="752475"/>
          </a:xfrm>
          <a:prstGeom prst="rightBrace">
            <a:avLst>
              <a:gd name="adj1" fmla="val 41931"/>
              <a:gd name="adj2" fmla="val 50000"/>
            </a:avLst>
          </a:prstGeom>
          <a:noFill/>
          <a:ln w="9525">
            <a:solidFill>
              <a:schemeClr val="tx1"/>
            </a:solidFill>
            <a:round/>
            <a:headEnd/>
            <a:tailEnd/>
          </a:ln>
        </p:spPr>
        <p:txBody>
          <a:bodyPr wrap="none" anchor="ctr"/>
          <a:lstStyle/>
          <a:p>
            <a:endParaRPr lang="en-US"/>
          </a:p>
        </p:txBody>
      </p:sp>
      <p:sp>
        <p:nvSpPr>
          <p:cNvPr id="38933" name="AutoShape 121"/>
          <p:cNvSpPr>
            <a:spLocks noChangeArrowheads="1"/>
          </p:cNvSpPr>
          <p:nvPr/>
        </p:nvSpPr>
        <p:spPr bwMode="auto">
          <a:xfrm rot="-5400000">
            <a:off x="2051079" y="4149512"/>
            <a:ext cx="155558" cy="166687"/>
          </a:xfrm>
          <a:prstGeom prst="notchedRightArrow">
            <a:avLst>
              <a:gd name="adj1" fmla="val 50000"/>
              <a:gd name="adj2" fmla="val 25000"/>
            </a:avLst>
          </a:prstGeom>
          <a:solidFill>
            <a:srgbClr val="99CCFF"/>
          </a:solidFill>
          <a:ln w="9525">
            <a:solidFill>
              <a:schemeClr val="tx1"/>
            </a:solidFill>
            <a:miter lim="800000"/>
            <a:headEnd/>
            <a:tailEnd/>
          </a:ln>
          <a:scene3d>
            <a:camera prst="orthographicFront">
              <a:rot lat="300000" lon="0" rev="0"/>
            </a:camera>
            <a:lightRig rig="threePt" dir="t"/>
          </a:scene3d>
        </p:spPr>
        <p:txBody>
          <a:bodyPr wrap="none" anchor="ctr"/>
          <a:lstStyle/>
          <a:p>
            <a:pPr>
              <a:defRPr/>
            </a:pPr>
            <a:endParaRPr lang="en-US">
              <a:latin typeface="Arial" charset="0"/>
              <a:ea typeface="ＭＳ Ｐゴシック"/>
              <a:cs typeface="ＭＳ Ｐゴシック"/>
            </a:endParaRPr>
          </a:p>
        </p:txBody>
      </p:sp>
      <p:grpSp>
        <p:nvGrpSpPr>
          <p:cNvPr id="3" name="Group 136"/>
          <p:cNvGrpSpPr>
            <a:grpSpLocks/>
          </p:cNvGrpSpPr>
          <p:nvPr/>
        </p:nvGrpSpPr>
        <p:grpSpPr bwMode="auto">
          <a:xfrm>
            <a:off x="614363" y="5913438"/>
            <a:ext cx="1495425" cy="257175"/>
            <a:chOff x="762000" y="5628958"/>
            <a:chExt cx="1495425" cy="257175"/>
          </a:xfrm>
        </p:grpSpPr>
        <p:sp>
          <p:nvSpPr>
            <p:cNvPr id="13419" name="Rectangle 123"/>
            <p:cNvSpPr>
              <a:spLocks noChangeArrowheads="1"/>
            </p:cNvSpPr>
            <p:nvPr/>
          </p:nvSpPr>
          <p:spPr bwMode="auto">
            <a:xfrm>
              <a:off x="762000" y="5628958"/>
              <a:ext cx="1495425" cy="257175"/>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3420" name="AutoShape 124"/>
            <p:cNvSpPr>
              <a:spLocks noChangeArrowheads="1"/>
            </p:cNvSpPr>
            <p:nvPr/>
          </p:nvSpPr>
          <p:spPr bwMode="auto">
            <a:xfrm rot="5400000">
              <a:off x="842169" y="5672614"/>
              <a:ext cx="155575" cy="166687"/>
            </a:xfrm>
            <a:prstGeom prst="notchedRightArrow">
              <a:avLst>
                <a:gd name="adj1" fmla="val 50000"/>
                <a:gd name="adj2" fmla="val 25000"/>
              </a:avLst>
            </a:prstGeom>
            <a:solidFill>
              <a:srgbClr val="99CCFF"/>
            </a:solidFill>
            <a:ln w="9525">
              <a:solidFill>
                <a:schemeClr val="tx1"/>
              </a:solidFill>
              <a:miter lim="800000"/>
              <a:headEnd/>
              <a:tailEnd/>
            </a:ln>
          </p:spPr>
          <p:txBody>
            <a:bodyPr wrap="none" anchor="ctr"/>
            <a:lstStyle/>
            <a:p>
              <a:endParaRPr lang="en-US"/>
            </a:p>
          </p:txBody>
        </p:sp>
        <p:sp>
          <p:nvSpPr>
            <p:cNvPr id="13421" name="Rectangle 125"/>
            <p:cNvSpPr>
              <a:spLocks noChangeArrowheads="1"/>
            </p:cNvSpPr>
            <p:nvPr/>
          </p:nvSpPr>
          <p:spPr bwMode="auto">
            <a:xfrm>
              <a:off x="942975" y="5643245"/>
              <a:ext cx="1301750" cy="228600"/>
            </a:xfrm>
            <a:prstGeom prst="rect">
              <a:avLst/>
            </a:prstGeom>
            <a:noFill/>
            <a:ln w="9525">
              <a:noFill/>
              <a:miter lim="800000"/>
              <a:headEnd/>
              <a:tailEnd/>
            </a:ln>
          </p:spPr>
          <p:txBody>
            <a:bodyPr wrap="none">
              <a:spAutoFit/>
            </a:bodyPr>
            <a:lstStyle/>
            <a:p>
              <a:r>
                <a:rPr lang="en-US" sz="900"/>
                <a:t>Current Assessment</a:t>
              </a:r>
            </a:p>
          </p:txBody>
        </p:sp>
      </p:grpSp>
      <p:sp>
        <p:nvSpPr>
          <p:cNvPr id="13334" name="AutoShape 127"/>
          <p:cNvSpPr>
            <a:spLocks noChangeArrowheads="1"/>
          </p:cNvSpPr>
          <p:nvPr/>
        </p:nvSpPr>
        <p:spPr bwMode="auto">
          <a:xfrm>
            <a:off x="4221163" y="5253038"/>
            <a:ext cx="155575" cy="233362"/>
          </a:xfrm>
          <a:prstGeom prst="diamond">
            <a:avLst/>
          </a:prstGeom>
          <a:solidFill>
            <a:schemeClr val="bg1"/>
          </a:solidFill>
          <a:ln w="19050">
            <a:solidFill>
              <a:schemeClr val="tx1"/>
            </a:solidFill>
            <a:miter lim="800000"/>
            <a:headEnd/>
            <a:tailEnd/>
          </a:ln>
        </p:spPr>
        <p:txBody>
          <a:bodyPr wrap="none" anchor="ctr"/>
          <a:lstStyle/>
          <a:p>
            <a:endParaRPr lang="en-US"/>
          </a:p>
        </p:txBody>
      </p:sp>
      <p:sp>
        <p:nvSpPr>
          <p:cNvPr id="230459" name="Rectangle 128"/>
          <p:cNvSpPr>
            <a:spLocks noChangeArrowheads="1"/>
          </p:cNvSpPr>
          <p:nvPr/>
        </p:nvSpPr>
        <p:spPr bwMode="auto">
          <a:xfrm>
            <a:off x="4640263" y="4929188"/>
            <a:ext cx="3184525" cy="1168400"/>
          </a:xfrm>
          <a:prstGeom prst="rect">
            <a:avLst/>
          </a:prstGeom>
          <a:solidFill>
            <a:srgbClr val="EAEAEA"/>
          </a:solidFill>
          <a:ln w="9525">
            <a:solidFill>
              <a:schemeClr val="accent1"/>
            </a:solidFill>
            <a:miter lim="800000"/>
            <a:headEnd/>
            <a:tailEnd/>
          </a:ln>
          <a:effectLst>
            <a:outerShdw dist="107763" dir="2700000" algn="ctr" rotWithShape="0">
              <a:srgbClr val="808080">
                <a:alpha val="50000"/>
              </a:srgbClr>
            </a:outerShdw>
          </a:effectLst>
        </p:spPr>
        <p:txBody>
          <a:bodyPr>
            <a:spAutoFit/>
          </a:bodyPr>
          <a:lstStyle/>
          <a:p>
            <a:pPr marL="115888" indent="-115888"/>
            <a:r>
              <a:rPr lang="en-US" sz="1000" u="sng"/>
              <a:t>First Article Fabrication, Yield Runs &amp; Raft Integration</a:t>
            </a:r>
            <a:r>
              <a:rPr lang="en-US" sz="1000"/>
              <a:t> </a:t>
            </a:r>
          </a:p>
          <a:p>
            <a:pPr marL="115888" indent="-115888">
              <a:buFont typeface="Arial" pitchFamily="34" charset="0"/>
              <a:buChar char="•"/>
            </a:pPr>
            <a:r>
              <a:rPr lang="en-US" sz="1000">
                <a:solidFill>
                  <a:srgbClr val="000099"/>
                </a:solidFill>
              </a:rPr>
              <a:t>Full Fabrication &amp; Acceptance Process Finalization</a:t>
            </a:r>
          </a:p>
          <a:p>
            <a:pPr marL="115888" indent="-115888">
              <a:buFont typeface="Arial" pitchFamily="34" charset="0"/>
              <a:buChar char="•"/>
            </a:pPr>
            <a:r>
              <a:rPr lang="en-US" sz="1000">
                <a:solidFill>
                  <a:srgbClr val="000099"/>
                </a:solidFill>
              </a:rPr>
              <a:t>Prototype Raft Tower with system electronics</a:t>
            </a:r>
          </a:p>
          <a:p>
            <a:pPr marL="115888" indent="-115888">
              <a:buFont typeface="Arial" pitchFamily="34" charset="0"/>
              <a:buChar char="•"/>
            </a:pPr>
            <a:r>
              <a:rPr lang="en-US" sz="1000">
                <a:solidFill>
                  <a:srgbClr val="000099"/>
                </a:solidFill>
              </a:rPr>
              <a:t>Demonstrate yield and quality control</a:t>
            </a:r>
          </a:p>
          <a:p>
            <a:pPr marL="115888" indent="-115888">
              <a:buFont typeface="Arial" pitchFamily="34" charset="0"/>
              <a:buChar char="•"/>
            </a:pPr>
            <a:r>
              <a:rPr lang="en-US" sz="1000">
                <a:solidFill>
                  <a:srgbClr val="000099"/>
                </a:solidFill>
              </a:rPr>
              <a:t>Full automation of QA test within LSST institutions</a:t>
            </a:r>
          </a:p>
          <a:p>
            <a:pPr marL="115888" indent="-115888">
              <a:buFont typeface="Arial" pitchFamily="34" charset="0"/>
              <a:buChar char="•"/>
            </a:pPr>
            <a:r>
              <a:rPr lang="en-US" sz="1000">
                <a:solidFill>
                  <a:srgbClr val="000099"/>
                </a:solidFill>
              </a:rPr>
              <a:t>Assembly/test rate trials </a:t>
            </a:r>
          </a:p>
        </p:txBody>
      </p:sp>
      <p:sp>
        <p:nvSpPr>
          <p:cNvPr id="13336" name="Line 130"/>
          <p:cNvSpPr>
            <a:spLocks noChangeShapeType="1"/>
          </p:cNvSpPr>
          <p:nvPr/>
        </p:nvSpPr>
        <p:spPr bwMode="auto">
          <a:xfrm>
            <a:off x="4037013" y="5035550"/>
            <a:ext cx="631825" cy="57150"/>
          </a:xfrm>
          <a:prstGeom prst="line">
            <a:avLst/>
          </a:prstGeom>
          <a:noFill/>
          <a:ln w="3175">
            <a:solidFill>
              <a:schemeClr val="tx1"/>
            </a:solidFill>
            <a:prstDash val="dash"/>
            <a:round/>
            <a:headEnd type="triangle" w="med" len="med"/>
            <a:tailEnd/>
          </a:ln>
        </p:spPr>
        <p:txBody>
          <a:bodyPr/>
          <a:lstStyle/>
          <a:p>
            <a:endParaRPr lang="en-US"/>
          </a:p>
        </p:txBody>
      </p:sp>
      <p:sp>
        <p:nvSpPr>
          <p:cNvPr id="13337" name="Line 131"/>
          <p:cNvSpPr>
            <a:spLocks noChangeShapeType="1"/>
          </p:cNvSpPr>
          <p:nvPr/>
        </p:nvSpPr>
        <p:spPr bwMode="auto">
          <a:xfrm flipV="1">
            <a:off x="941388" y="2219325"/>
            <a:ext cx="236537" cy="593725"/>
          </a:xfrm>
          <a:prstGeom prst="line">
            <a:avLst/>
          </a:prstGeom>
          <a:noFill/>
          <a:ln w="3175">
            <a:solidFill>
              <a:schemeClr val="tx1"/>
            </a:solidFill>
            <a:prstDash val="dash"/>
            <a:round/>
            <a:headEnd type="triangle" w="med" len="med"/>
            <a:tailEnd/>
          </a:ln>
        </p:spPr>
        <p:txBody>
          <a:bodyPr/>
          <a:lstStyle/>
          <a:p>
            <a:endParaRPr lang="en-US"/>
          </a:p>
        </p:txBody>
      </p:sp>
      <p:sp>
        <p:nvSpPr>
          <p:cNvPr id="13338" name="Line 105"/>
          <p:cNvSpPr>
            <a:spLocks noChangeShapeType="1"/>
          </p:cNvSpPr>
          <p:nvPr/>
        </p:nvSpPr>
        <p:spPr bwMode="auto">
          <a:xfrm flipV="1">
            <a:off x="1579563" y="3048000"/>
            <a:ext cx="946150" cy="374650"/>
          </a:xfrm>
          <a:prstGeom prst="line">
            <a:avLst/>
          </a:prstGeom>
          <a:noFill/>
          <a:ln w="3175">
            <a:solidFill>
              <a:schemeClr val="tx1"/>
            </a:solidFill>
            <a:prstDash val="dash"/>
            <a:round/>
            <a:headEnd type="triangle" w="med" len="med"/>
            <a:tailEnd/>
          </a:ln>
        </p:spPr>
        <p:txBody>
          <a:bodyPr/>
          <a:lstStyle/>
          <a:p>
            <a:endParaRPr lang="en-US"/>
          </a:p>
        </p:txBody>
      </p:sp>
      <p:sp>
        <p:nvSpPr>
          <p:cNvPr id="13339" name="Line 109"/>
          <p:cNvSpPr>
            <a:spLocks noChangeShapeType="1"/>
          </p:cNvSpPr>
          <p:nvPr/>
        </p:nvSpPr>
        <p:spPr bwMode="auto">
          <a:xfrm flipV="1">
            <a:off x="3940175" y="1752600"/>
            <a:ext cx="9525" cy="4486275"/>
          </a:xfrm>
          <a:prstGeom prst="line">
            <a:avLst/>
          </a:prstGeom>
          <a:noFill/>
          <a:ln w="9525" cap="rnd">
            <a:solidFill>
              <a:schemeClr val="tx1"/>
            </a:solidFill>
            <a:prstDash val="sysDot"/>
            <a:round/>
            <a:headEnd/>
            <a:tailEnd/>
          </a:ln>
        </p:spPr>
        <p:txBody>
          <a:bodyPr/>
          <a:lstStyle/>
          <a:p>
            <a:endParaRPr lang="en-US"/>
          </a:p>
        </p:txBody>
      </p:sp>
      <p:sp>
        <p:nvSpPr>
          <p:cNvPr id="76917" name="Rectangle 117"/>
          <p:cNvSpPr>
            <a:spLocks noChangeArrowheads="1"/>
          </p:cNvSpPr>
          <p:nvPr/>
        </p:nvSpPr>
        <p:spPr bwMode="auto">
          <a:xfrm>
            <a:off x="2519363" y="2571750"/>
            <a:ext cx="4375150" cy="1625600"/>
          </a:xfrm>
          <a:prstGeom prst="rect">
            <a:avLst/>
          </a:prstGeom>
          <a:solidFill>
            <a:srgbClr val="EAEAEA"/>
          </a:solidFill>
          <a:ln w="9525">
            <a:solidFill>
              <a:schemeClr val="accent1"/>
            </a:solidFill>
            <a:miter lim="800000"/>
            <a:headEnd/>
            <a:tailEnd/>
          </a:ln>
          <a:effectLst>
            <a:outerShdw dist="107763" dir="2700000" algn="ctr" rotWithShape="0">
              <a:srgbClr val="808080">
                <a:alpha val="50000"/>
              </a:srgbClr>
            </a:outerShdw>
          </a:effectLst>
        </p:spPr>
        <p:txBody>
          <a:bodyPr>
            <a:spAutoFit/>
          </a:bodyPr>
          <a:lstStyle/>
          <a:p>
            <a:pPr marL="53975" indent="-53975"/>
            <a:r>
              <a:rPr lang="en-US" sz="1000" u="sng"/>
              <a:t>Full-Spec Sensor Prototype</a:t>
            </a:r>
            <a:r>
              <a:rPr lang="en-US" sz="1000"/>
              <a:t> </a:t>
            </a:r>
          </a:p>
          <a:p>
            <a:pPr marL="53975" indent="-53975">
              <a:buFont typeface="Arial" pitchFamily="34" charset="0"/>
              <a:buChar char="•"/>
            </a:pPr>
            <a:r>
              <a:rPr lang="en-US" sz="1000">
                <a:solidFill>
                  <a:srgbClr val="000099"/>
                </a:solidFill>
              </a:rPr>
              <a:t>Multivendor competition</a:t>
            </a:r>
          </a:p>
          <a:p>
            <a:pPr marL="53975" indent="-53975">
              <a:buFont typeface="Arial" pitchFamily="34" charset="0"/>
              <a:buChar char="•"/>
            </a:pPr>
            <a:r>
              <a:rPr lang="en-US" sz="1000">
                <a:solidFill>
                  <a:srgbClr val="000099"/>
                </a:solidFill>
              </a:rPr>
              <a:t>Fabricate sensor meeting all LSST specifications</a:t>
            </a:r>
          </a:p>
          <a:p>
            <a:pPr marL="53975" indent="-53975">
              <a:buFont typeface="Arial" pitchFamily="34" charset="0"/>
              <a:buChar char="•"/>
            </a:pPr>
            <a:r>
              <a:rPr lang="en-US" sz="1000">
                <a:solidFill>
                  <a:srgbClr val="000099"/>
                </a:solidFill>
              </a:rPr>
              <a:t>e2v funded to develop full-spec science sensor &amp; mechanical package</a:t>
            </a:r>
          </a:p>
          <a:p>
            <a:pPr marL="231775" lvl="1">
              <a:buFont typeface="Wingdings" pitchFamily="2" charset="2"/>
              <a:buChar char="Ø"/>
            </a:pPr>
            <a:r>
              <a:rPr lang="en-US" sz="1000">
                <a:solidFill>
                  <a:srgbClr val="000099"/>
                </a:solidFill>
              </a:rPr>
              <a:t>Mech samples received</a:t>
            </a:r>
          </a:p>
          <a:p>
            <a:pPr marL="231775" lvl="1">
              <a:buFont typeface="Wingdings" pitchFamily="2" charset="2"/>
              <a:buChar char="Ø"/>
            </a:pPr>
            <a:r>
              <a:rPr lang="en-US" sz="1000">
                <a:solidFill>
                  <a:srgbClr val="000099"/>
                </a:solidFill>
              </a:rPr>
              <a:t>First operable test samples received Sep 2010</a:t>
            </a:r>
          </a:p>
          <a:p>
            <a:pPr marL="231775" lvl="1">
              <a:buFont typeface="Wingdings" pitchFamily="2" charset="2"/>
              <a:buChar char="Ø"/>
            </a:pPr>
            <a:r>
              <a:rPr lang="en-US" sz="1000">
                <a:solidFill>
                  <a:srgbClr val="000099"/>
                </a:solidFill>
              </a:rPr>
              <a:t>Redesigned operable samples Nov 2011</a:t>
            </a:r>
          </a:p>
          <a:p>
            <a:pPr marL="231775" lvl="1">
              <a:buFont typeface="Wingdings" pitchFamily="2" charset="2"/>
              <a:buChar char="Ø"/>
            </a:pPr>
            <a:r>
              <a:rPr lang="en-US" sz="1000">
                <a:solidFill>
                  <a:srgbClr val="000099"/>
                </a:solidFill>
              </a:rPr>
              <a:t>Operable samples with final AR coat Feb. 2012</a:t>
            </a:r>
          </a:p>
          <a:p>
            <a:pPr marL="53975" indent="-53975">
              <a:buFont typeface="Arial" pitchFamily="34" charset="0"/>
              <a:buChar char="•"/>
            </a:pPr>
            <a:r>
              <a:rPr lang="en-US" sz="1000">
                <a:solidFill>
                  <a:srgbClr val="000099"/>
                </a:solidFill>
              </a:rPr>
              <a:t>ITL/STA delivered mech package and test device</a:t>
            </a:r>
          </a:p>
          <a:p>
            <a:pPr marL="231775" lvl="1">
              <a:buFont typeface="Wingdings" pitchFamily="2" charset="2"/>
              <a:buChar char="Ø"/>
            </a:pPr>
            <a:r>
              <a:rPr lang="en-US" sz="1000">
                <a:solidFill>
                  <a:srgbClr val="000099"/>
                </a:solidFill>
              </a:rPr>
              <a:t>First fully tested operable samples Dec 2011	</a:t>
            </a:r>
          </a:p>
        </p:txBody>
      </p:sp>
      <p:sp>
        <p:nvSpPr>
          <p:cNvPr id="13341" name="AutoShape 102"/>
          <p:cNvSpPr>
            <a:spLocks noChangeArrowheads="1"/>
          </p:cNvSpPr>
          <p:nvPr/>
        </p:nvSpPr>
        <p:spPr bwMode="auto">
          <a:xfrm>
            <a:off x="2217738" y="3914775"/>
            <a:ext cx="155575" cy="233363"/>
          </a:xfrm>
          <a:prstGeom prst="diamond">
            <a:avLst/>
          </a:prstGeom>
          <a:solidFill>
            <a:schemeClr val="bg1"/>
          </a:solidFill>
          <a:ln w="19050">
            <a:solidFill>
              <a:schemeClr val="tx1"/>
            </a:solidFill>
            <a:miter lim="800000"/>
            <a:headEnd/>
            <a:tailEnd/>
          </a:ln>
        </p:spPr>
        <p:txBody>
          <a:bodyPr wrap="none" anchor="ctr"/>
          <a:lstStyle/>
          <a:p>
            <a:endParaRPr lang="en-US"/>
          </a:p>
        </p:txBody>
      </p:sp>
      <p:sp>
        <p:nvSpPr>
          <p:cNvPr id="13342" name="AutoShape 119"/>
          <p:cNvSpPr>
            <a:spLocks/>
          </p:cNvSpPr>
          <p:nvPr/>
        </p:nvSpPr>
        <p:spPr bwMode="auto">
          <a:xfrm rot="-3630570">
            <a:off x="1487488" y="2781300"/>
            <a:ext cx="236537" cy="1547813"/>
          </a:xfrm>
          <a:prstGeom prst="rightBrace">
            <a:avLst>
              <a:gd name="adj1" fmla="val 28901"/>
              <a:gd name="adj2" fmla="val 50000"/>
            </a:avLst>
          </a:prstGeom>
          <a:noFill/>
          <a:ln w="9525">
            <a:solidFill>
              <a:schemeClr val="tx1"/>
            </a:solidFill>
            <a:round/>
            <a:headEnd/>
            <a:tailEnd/>
          </a:ln>
        </p:spPr>
        <p:txBody>
          <a:bodyPr wrap="none" anchor="ctr"/>
          <a:lstStyle/>
          <a:p>
            <a:endParaRPr lang="en-US"/>
          </a:p>
        </p:txBody>
      </p:sp>
      <p:grpSp>
        <p:nvGrpSpPr>
          <p:cNvPr id="4" name="Group 119"/>
          <p:cNvGrpSpPr>
            <a:grpSpLocks/>
          </p:cNvGrpSpPr>
          <p:nvPr/>
        </p:nvGrpSpPr>
        <p:grpSpPr bwMode="auto">
          <a:xfrm>
            <a:off x="276225" y="1173163"/>
            <a:ext cx="8789988" cy="5499100"/>
            <a:chOff x="417513" y="1174143"/>
            <a:chExt cx="8790652" cy="5498120"/>
          </a:xfrm>
        </p:grpSpPr>
        <p:grpSp>
          <p:nvGrpSpPr>
            <p:cNvPr id="5" name="Group 138"/>
            <p:cNvGrpSpPr>
              <a:grpSpLocks/>
            </p:cNvGrpSpPr>
            <p:nvPr/>
          </p:nvGrpSpPr>
          <p:grpSpPr bwMode="auto">
            <a:xfrm>
              <a:off x="417513" y="6227811"/>
              <a:ext cx="8481125" cy="444452"/>
              <a:chOff x="431483" y="5989320"/>
              <a:chExt cx="8480658" cy="444500"/>
            </a:xfrm>
          </p:grpSpPr>
          <p:sp>
            <p:nvSpPr>
              <p:cNvPr id="13366" name="Rectangle 13"/>
              <p:cNvSpPr>
                <a:spLocks noChangeArrowheads="1"/>
              </p:cNvSpPr>
              <p:nvPr/>
            </p:nvSpPr>
            <p:spPr bwMode="auto">
              <a:xfrm>
                <a:off x="458788" y="5994083"/>
                <a:ext cx="8379629" cy="434975"/>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3367" name="Text Box 14"/>
              <p:cNvSpPr txBox="1">
                <a:spLocks noChangeArrowheads="1"/>
              </p:cNvSpPr>
              <p:nvPr/>
            </p:nvSpPr>
            <p:spPr bwMode="auto">
              <a:xfrm>
                <a:off x="431483" y="6008371"/>
                <a:ext cx="466768" cy="246221"/>
              </a:xfrm>
              <a:prstGeom prst="rect">
                <a:avLst/>
              </a:prstGeom>
              <a:noFill/>
              <a:ln w="9525">
                <a:noFill/>
                <a:miter lim="800000"/>
                <a:headEnd/>
                <a:tailEnd/>
              </a:ln>
            </p:spPr>
            <p:txBody>
              <a:bodyPr wrap="none">
                <a:spAutoFit/>
              </a:bodyPr>
              <a:lstStyle/>
              <a:p>
                <a:r>
                  <a:rPr lang="en-US" sz="1000"/>
                  <a:t>2007</a:t>
                </a:r>
              </a:p>
            </p:txBody>
          </p:sp>
          <p:sp>
            <p:nvSpPr>
              <p:cNvPr id="13368" name="Text Box 15"/>
              <p:cNvSpPr txBox="1">
                <a:spLocks noChangeArrowheads="1"/>
              </p:cNvSpPr>
              <p:nvPr/>
            </p:nvSpPr>
            <p:spPr bwMode="auto">
              <a:xfrm>
                <a:off x="1050925" y="6008371"/>
                <a:ext cx="466768" cy="246221"/>
              </a:xfrm>
              <a:prstGeom prst="rect">
                <a:avLst/>
              </a:prstGeom>
              <a:noFill/>
              <a:ln w="9525">
                <a:noFill/>
                <a:miter lim="800000"/>
                <a:headEnd/>
                <a:tailEnd/>
              </a:ln>
            </p:spPr>
            <p:txBody>
              <a:bodyPr wrap="none">
                <a:spAutoFit/>
              </a:bodyPr>
              <a:lstStyle/>
              <a:p>
                <a:r>
                  <a:rPr lang="en-US" sz="1000"/>
                  <a:t>2010</a:t>
                </a:r>
              </a:p>
            </p:txBody>
          </p:sp>
          <p:sp>
            <p:nvSpPr>
              <p:cNvPr id="13369" name="Text Box 16"/>
              <p:cNvSpPr txBox="1">
                <a:spLocks noChangeArrowheads="1"/>
              </p:cNvSpPr>
              <p:nvPr/>
            </p:nvSpPr>
            <p:spPr bwMode="auto">
              <a:xfrm>
                <a:off x="1854200" y="6008371"/>
                <a:ext cx="466768" cy="246221"/>
              </a:xfrm>
              <a:prstGeom prst="rect">
                <a:avLst/>
              </a:prstGeom>
              <a:noFill/>
              <a:ln w="9525">
                <a:noFill/>
                <a:miter lim="800000"/>
                <a:headEnd/>
                <a:tailEnd/>
              </a:ln>
            </p:spPr>
            <p:txBody>
              <a:bodyPr wrap="none">
                <a:spAutoFit/>
              </a:bodyPr>
              <a:lstStyle/>
              <a:p>
                <a:r>
                  <a:rPr lang="en-US" sz="1000"/>
                  <a:t>2011</a:t>
                </a:r>
              </a:p>
            </p:txBody>
          </p:sp>
          <p:sp>
            <p:nvSpPr>
              <p:cNvPr id="13370" name="Text Box 17"/>
              <p:cNvSpPr txBox="1">
                <a:spLocks noChangeArrowheads="1"/>
              </p:cNvSpPr>
              <p:nvPr/>
            </p:nvSpPr>
            <p:spPr bwMode="auto">
              <a:xfrm>
                <a:off x="2662238" y="6008371"/>
                <a:ext cx="466768" cy="246221"/>
              </a:xfrm>
              <a:prstGeom prst="rect">
                <a:avLst/>
              </a:prstGeom>
              <a:noFill/>
              <a:ln w="9525">
                <a:noFill/>
                <a:miter lim="800000"/>
                <a:headEnd/>
                <a:tailEnd/>
              </a:ln>
            </p:spPr>
            <p:txBody>
              <a:bodyPr wrap="none">
                <a:spAutoFit/>
              </a:bodyPr>
              <a:lstStyle/>
              <a:p>
                <a:r>
                  <a:rPr lang="en-US" sz="1000"/>
                  <a:t>2012</a:t>
                </a:r>
              </a:p>
            </p:txBody>
          </p:sp>
          <p:sp>
            <p:nvSpPr>
              <p:cNvPr id="13371" name="Text Box 18"/>
              <p:cNvSpPr txBox="1">
                <a:spLocks noChangeArrowheads="1"/>
              </p:cNvSpPr>
              <p:nvPr/>
            </p:nvSpPr>
            <p:spPr bwMode="auto">
              <a:xfrm>
                <a:off x="3473450" y="6008371"/>
                <a:ext cx="466768" cy="246221"/>
              </a:xfrm>
              <a:prstGeom prst="rect">
                <a:avLst/>
              </a:prstGeom>
              <a:noFill/>
              <a:ln w="9525">
                <a:noFill/>
                <a:miter lim="800000"/>
                <a:headEnd/>
                <a:tailEnd/>
              </a:ln>
            </p:spPr>
            <p:txBody>
              <a:bodyPr wrap="none">
                <a:spAutoFit/>
              </a:bodyPr>
              <a:lstStyle/>
              <a:p>
                <a:r>
                  <a:rPr lang="en-US" sz="1000"/>
                  <a:t>2013</a:t>
                </a:r>
              </a:p>
            </p:txBody>
          </p:sp>
          <p:sp>
            <p:nvSpPr>
              <p:cNvPr id="13372" name="Text Box 19"/>
              <p:cNvSpPr txBox="1">
                <a:spLocks noChangeArrowheads="1"/>
              </p:cNvSpPr>
              <p:nvPr/>
            </p:nvSpPr>
            <p:spPr bwMode="auto">
              <a:xfrm>
                <a:off x="4279900" y="6008371"/>
                <a:ext cx="466768" cy="246221"/>
              </a:xfrm>
              <a:prstGeom prst="rect">
                <a:avLst/>
              </a:prstGeom>
              <a:noFill/>
              <a:ln w="9525">
                <a:noFill/>
                <a:miter lim="800000"/>
                <a:headEnd/>
                <a:tailEnd/>
              </a:ln>
            </p:spPr>
            <p:txBody>
              <a:bodyPr wrap="none">
                <a:spAutoFit/>
              </a:bodyPr>
              <a:lstStyle/>
              <a:p>
                <a:r>
                  <a:rPr lang="en-US" sz="1000"/>
                  <a:t>2014</a:t>
                </a:r>
              </a:p>
            </p:txBody>
          </p:sp>
          <p:sp>
            <p:nvSpPr>
              <p:cNvPr id="13373" name="Line 20"/>
              <p:cNvSpPr>
                <a:spLocks noChangeShapeType="1"/>
              </p:cNvSpPr>
              <p:nvPr/>
            </p:nvSpPr>
            <p:spPr bwMode="auto">
              <a:xfrm flipV="1">
                <a:off x="868363" y="6003608"/>
                <a:ext cx="0" cy="430212"/>
              </a:xfrm>
              <a:prstGeom prst="line">
                <a:avLst/>
              </a:prstGeom>
              <a:noFill/>
              <a:ln w="9525">
                <a:solidFill>
                  <a:schemeClr val="tx1"/>
                </a:solidFill>
                <a:round/>
                <a:headEnd/>
                <a:tailEnd/>
              </a:ln>
            </p:spPr>
            <p:txBody>
              <a:bodyPr/>
              <a:lstStyle/>
              <a:p>
                <a:endParaRPr lang="en-US"/>
              </a:p>
            </p:txBody>
          </p:sp>
          <p:sp>
            <p:nvSpPr>
              <p:cNvPr id="13374" name="Line 21"/>
              <p:cNvSpPr>
                <a:spLocks noChangeShapeType="1"/>
              </p:cNvSpPr>
              <p:nvPr/>
            </p:nvSpPr>
            <p:spPr bwMode="auto">
              <a:xfrm flipV="1">
                <a:off x="1676400" y="6003608"/>
                <a:ext cx="0" cy="430212"/>
              </a:xfrm>
              <a:prstGeom prst="line">
                <a:avLst/>
              </a:prstGeom>
              <a:noFill/>
              <a:ln w="9525">
                <a:solidFill>
                  <a:schemeClr val="tx1"/>
                </a:solidFill>
                <a:round/>
                <a:headEnd/>
                <a:tailEnd/>
              </a:ln>
            </p:spPr>
            <p:txBody>
              <a:bodyPr/>
              <a:lstStyle/>
              <a:p>
                <a:endParaRPr lang="en-US"/>
              </a:p>
            </p:txBody>
          </p:sp>
          <p:sp>
            <p:nvSpPr>
              <p:cNvPr id="13375" name="Line 22"/>
              <p:cNvSpPr>
                <a:spLocks noChangeShapeType="1"/>
              </p:cNvSpPr>
              <p:nvPr/>
            </p:nvSpPr>
            <p:spPr bwMode="auto">
              <a:xfrm flipV="1">
                <a:off x="2484438" y="6003608"/>
                <a:ext cx="0" cy="430212"/>
              </a:xfrm>
              <a:prstGeom prst="line">
                <a:avLst/>
              </a:prstGeom>
              <a:noFill/>
              <a:ln w="9525">
                <a:solidFill>
                  <a:schemeClr val="tx1"/>
                </a:solidFill>
                <a:round/>
                <a:headEnd/>
                <a:tailEnd/>
              </a:ln>
            </p:spPr>
            <p:txBody>
              <a:bodyPr/>
              <a:lstStyle/>
              <a:p>
                <a:endParaRPr lang="en-US"/>
              </a:p>
            </p:txBody>
          </p:sp>
          <p:sp>
            <p:nvSpPr>
              <p:cNvPr id="13376" name="Line 23"/>
              <p:cNvSpPr>
                <a:spLocks noChangeShapeType="1"/>
              </p:cNvSpPr>
              <p:nvPr/>
            </p:nvSpPr>
            <p:spPr bwMode="auto">
              <a:xfrm flipV="1">
                <a:off x="3292475" y="6003608"/>
                <a:ext cx="0" cy="430212"/>
              </a:xfrm>
              <a:prstGeom prst="line">
                <a:avLst/>
              </a:prstGeom>
              <a:noFill/>
              <a:ln w="9525">
                <a:solidFill>
                  <a:schemeClr val="tx1"/>
                </a:solidFill>
                <a:round/>
                <a:headEnd/>
                <a:tailEnd/>
              </a:ln>
            </p:spPr>
            <p:txBody>
              <a:bodyPr/>
              <a:lstStyle/>
              <a:p>
                <a:endParaRPr lang="en-US"/>
              </a:p>
            </p:txBody>
          </p:sp>
          <p:sp>
            <p:nvSpPr>
              <p:cNvPr id="13377" name="Line 24"/>
              <p:cNvSpPr>
                <a:spLocks noChangeShapeType="1"/>
              </p:cNvSpPr>
              <p:nvPr/>
            </p:nvSpPr>
            <p:spPr bwMode="auto">
              <a:xfrm flipV="1">
                <a:off x="4098925" y="5998845"/>
                <a:ext cx="0" cy="430213"/>
              </a:xfrm>
              <a:prstGeom prst="line">
                <a:avLst/>
              </a:prstGeom>
              <a:noFill/>
              <a:ln w="9525">
                <a:solidFill>
                  <a:schemeClr val="tx1"/>
                </a:solidFill>
                <a:round/>
                <a:headEnd/>
                <a:tailEnd/>
              </a:ln>
            </p:spPr>
            <p:txBody>
              <a:bodyPr/>
              <a:lstStyle/>
              <a:p>
                <a:endParaRPr lang="en-US"/>
              </a:p>
            </p:txBody>
          </p:sp>
          <p:sp>
            <p:nvSpPr>
              <p:cNvPr id="13378" name="Line 25"/>
              <p:cNvSpPr>
                <a:spLocks noChangeShapeType="1"/>
              </p:cNvSpPr>
              <p:nvPr/>
            </p:nvSpPr>
            <p:spPr bwMode="auto">
              <a:xfrm flipV="1">
                <a:off x="604838" y="6283008"/>
                <a:ext cx="0" cy="146050"/>
              </a:xfrm>
              <a:prstGeom prst="line">
                <a:avLst/>
              </a:prstGeom>
              <a:noFill/>
              <a:ln w="9525">
                <a:solidFill>
                  <a:schemeClr val="tx1"/>
                </a:solidFill>
                <a:round/>
                <a:headEnd/>
                <a:tailEnd/>
              </a:ln>
            </p:spPr>
            <p:txBody>
              <a:bodyPr/>
              <a:lstStyle/>
              <a:p>
                <a:endParaRPr lang="en-US"/>
              </a:p>
            </p:txBody>
          </p:sp>
          <p:sp>
            <p:nvSpPr>
              <p:cNvPr id="13379" name="Line 27"/>
              <p:cNvSpPr>
                <a:spLocks noChangeShapeType="1"/>
              </p:cNvSpPr>
              <p:nvPr/>
            </p:nvSpPr>
            <p:spPr bwMode="auto">
              <a:xfrm flipV="1">
                <a:off x="1069975" y="6283008"/>
                <a:ext cx="0" cy="146050"/>
              </a:xfrm>
              <a:prstGeom prst="line">
                <a:avLst/>
              </a:prstGeom>
              <a:noFill/>
              <a:ln w="9525">
                <a:solidFill>
                  <a:schemeClr val="tx1"/>
                </a:solidFill>
                <a:round/>
                <a:headEnd/>
                <a:tailEnd/>
              </a:ln>
            </p:spPr>
            <p:txBody>
              <a:bodyPr/>
              <a:lstStyle/>
              <a:p>
                <a:endParaRPr lang="en-US"/>
              </a:p>
            </p:txBody>
          </p:sp>
          <p:sp>
            <p:nvSpPr>
              <p:cNvPr id="13380" name="Line 28"/>
              <p:cNvSpPr>
                <a:spLocks noChangeShapeType="1"/>
              </p:cNvSpPr>
              <p:nvPr/>
            </p:nvSpPr>
            <p:spPr bwMode="auto">
              <a:xfrm flipV="1">
                <a:off x="1271588" y="6283008"/>
                <a:ext cx="0" cy="146050"/>
              </a:xfrm>
              <a:prstGeom prst="line">
                <a:avLst/>
              </a:prstGeom>
              <a:noFill/>
              <a:ln w="9525">
                <a:solidFill>
                  <a:schemeClr val="tx1"/>
                </a:solidFill>
                <a:round/>
                <a:headEnd/>
                <a:tailEnd/>
              </a:ln>
            </p:spPr>
            <p:txBody>
              <a:bodyPr/>
              <a:lstStyle/>
              <a:p>
                <a:endParaRPr lang="en-US"/>
              </a:p>
            </p:txBody>
          </p:sp>
          <p:sp>
            <p:nvSpPr>
              <p:cNvPr id="13381" name="Line 29"/>
              <p:cNvSpPr>
                <a:spLocks noChangeShapeType="1"/>
              </p:cNvSpPr>
              <p:nvPr/>
            </p:nvSpPr>
            <p:spPr bwMode="auto">
              <a:xfrm flipV="1">
                <a:off x="1473200" y="6283008"/>
                <a:ext cx="0" cy="146050"/>
              </a:xfrm>
              <a:prstGeom prst="line">
                <a:avLst/>
              </a:prstGeom>
              <a:noFill/>
              <a:ln w="9525">
                <a:solidFill>
                  <a:schemeClr val="tx1"/>
                </a:solidFill>
                <a:round/>
                <a:headEnd/>
                <a:tailEnd/>
              </a:ln>
            </p:spPr>
            <p:txBody>
              <a:bodyPr/>
              <a:lstStyle/>
              <a:p>
                <a:endParaRPr lang="en-US"/>
              </a:p>
            </p:txBody>
          </p:sp>
          <p:sp>
            <p:nvSpPr>
              <p:cNvPr id="13382" name="Line 31"/>
              <p:cNvSpPr>
                <a:spLocks noChangeShapeType="1"/>
              </p:cNvSpPr>
              <p:nvPr/>
            </p:nvSpPr>
            <p:spPr bwMode="auto">
              <a:xfrm flipV="1">
                <a:off x="1878013" y="6283008"/>
                <a:ext cx="0" cy="146050"/>
              </a:xfrm>
              <a:prstGeom prst="line">
                <a:avLst/>
              </a:prstGeom>
              <a:noFill/>
              <a:ln w="9525">
                <a:solidFill>
                  <a:schemeClr val="tx1"/>
                </a:solidFill>
                <a:round/>
                <a:headEnd/>
                <a:tailEnd/>
              </a:ln>
            </p:spPr>
            <p:txBody>
              <a:bodyPr/>
              <a:lstStyle/>
              <a:p>
                <a:endParaRPr lang="en-US"/>
              </a:p>
            </p:txBody>
          </p:sp>
          <p:sp>
            <p:nvSpPr>
              <p:cNvPr id="13383" name="Line 32"/>
              <p:cNvSpPr>
                <a:spLocks noChangeShapeType="1"/>
              </p:cNvSpPr>
              <p:nvPr/>
            </p:nvSpPr>
            <p:spPr bwMode="auto">
              <a:xfrm flipV="1">
                <a:off x="2079626" y="6283008"/>
                <a:ext cx="0" cy="146050"/>
              </a:xfrm>
              <a:prstGeom prst="line">
                <a:avLst/>
              </a:prstGeom>
              <a:noFill/>
              <a:ln w="9525">
                <a:solidFill>
                  <a:schemeClr val="tx1"/>
                </a:solidFill>
                <a:round/>
                <a:headEnd/>
                <a:tailEnd/>
              </a:ln>
            </p:spPr>
            <p:txBody>
              <a:bodyPr/>
              <a:lstStyle/>
              <a:p>
                <a:endParaRPr lang="en-US"/>
              </a:p>
            </p:txBody>
          </p:sp>
          <p:sp>
            <p:nvSpPr>
              <p:cNvPr id="13384" name="Line 33"/>
              <p:cNvSpPr>
                <a:spLocks noChangeShapeType="1"/>
              </p:cNvSpPr>
              <p:nvPr/>
            </p:nvSpPr>
            <p:spPr bwMode="auto">
              <a:xfrm flipV="1">
                <a:off x="2281238" y="6283008"/>
                <a:ext cx="0" cy="146050"/>
              </a:xfrm>
              <a:prstGeom prst="line">
                <a:avLst/>
              </a:prstGeom>
              <a:noFill/>
              <a:ln w="9525">
                <a:solidFill>
                  <a:schemeClr val="tx1"/>
                </a:solidFill>
                <a:round/>
                <a:headEnd/>
                <a:tailEnd/>
              </a:ln>
            </p:spPr>
            <p:txBody>
              <a:bodyPr/>
              <a:lstStyle/>
              <a:p>
                <a:endParaRPr lang="en-US"/>
              </a:p>
            </p:txBody>
          </p:sp>
          <p:sp>
            <p:nvSpPr>
              <p:cNvPr id="13385" name="Line 35"/>
              <p:cNvSpPr>
                <a:spLocks noChangeShapeType="1"/>
              </p:cNvSpPr>
              <p:nvPr/>
            </p:nvSpPr>
            <p:spPr bwMode="auto">
              <a:xfrm flipV="1">
                <a:off x="2686050" y="6283008"/>
                <a:ext cx="0" cy="146050"/>
              </a:xfrm>
              <a:prstGeom prst="line">
                <a:avLst/>
              </a:prstGeom>
              <a:noFill/>
              <a:ln w="9525">
                <a:solidFill>
                  <a:schemeClr val="tx1"/>
                </a:solidFill>
                <a:round/>
                <a:headEnd/>
                <a:tailEnd/>
              </a:ln>
            </p:spPr>
            <p:txBody>
              <a:bodyPr/>
              <a:lstStyle/>
              <a:p>
                <a:endParaRPr lang="en-US"/>
              </a:p>
            </p:txBody>
          </p:sp>
          <p:sp>
            <p:nvSpPr>
              <p:cNvPr id="13386" name="Line 36"/>
              <p:cNvSpPr>
                <a:spLocks noChangeShapeType="1"/>
              </p:cNvSpPr>
              <p:nvPr/>
            </p:nvSpPr>
            <p:spPr bwMode="auto">
              <a:xfrm flipV="1">
                <a:off x="2887663" y="6283008"/>
                <a:ext cx="0" cy="146050"/>
              </a:xfrm>
              <a:prstGeom prst="line">
                <a:avLst/>
              </a:prstGeom>
              <a:noFill/>
              <a:ln w="9525">
                <a:solidFill>
                  <a:schemeClr val="tx1"/>
                </a:solidFill>
                <a:round/>
                <a:headEnd/>
                <a:tailEnd/>
              </a:ln>
            </p:spPr>
            <p:txBody>
              <a:bodyPr/>
              <a:lstStyle/>
              <a:p>
                <a:endParaRPr lang="en-US"/>
              </a:p>
            </p:txBody>
          </p:sp>
          <p:sp>
            <p:nvSpPr>
              <p:cNvPr id="13387" name="Line 37"/>
              <p:cNvSpPr>
                <a:spLocks noChangeShapeType="1"/>
              </p:cNvSpPr>
              <p:nvPr/>
            </p:nvSpPr>
            <p:spPr bwMode="auto">
              <a:xfrm flipV="1">
                <a:off x="3089275" y="6283008"/>
                <a:ext cx="0" cy="146050"/>
              </a:xfrm>
              <a:prstGeom prst="line">
                <a:avLst/>
              </a:prstGeom>
              <a:noFill/>
              <a:ln w="9525">
                <a:solidFill>
                  <a:schemeClr val="tx1"/>
                </a:solidFill>
                <a:round/>
                <a:headEnd/>
                <a:tailEnd/>
              </a:ln>
            </p:spPr>
            <p:txBody>
              <a:bodyPr/>
              <a:lstStyle/>
              <a:p>
                <a:endParaRPr lang="en-US"/>
              </a:p>
            </p:txBody>
          </p:sp>
          <p:sp>
            <p:nvSpPr>
              <p:cNvPr id="13388" name="Line 39"/>
              <p:cNvSpPr>
                <a:spLocks noChangeShapeType="1"/>
              </p:cNvSpPr>
              <p:nvPr/>
            </p:nvSpPr>
            <p:spPr bwMode="auto">
              <a:xfrm flipV="1">
                <a:off x="3492500" y="6283008"/>
                <a:ext cx="0" cy="146050"/>
              </a:xfrm>
              <a:prstGeom prst="line">
                <a:avLst/>
              </a:prstGeom>
              <a:noFill/>
              <a:ln w="9525">
                <a:solidFill>
                  <a:schemeClr val="tx1"/>
                </a:solidFill>
                <a:round/>
                <a:headEnd/>
                <a:tailEnd/>
              </a:ln>
            </p:spPr>
            <p:txBody>
              <a:bodyPr/>
              <a:lstStyle/>
              <a:p>
                <a:endParaRPr lang="en-US"/>
              </a:p>
            </p:txBody>
          </p:sp>
          <p:sp>
            <p:nvSpPr>
              <p:cNvPr id="13389" name="Line 40"/>
              <p:cNvSpPr>
                <a:spLocks noChangeShapeType="1"/>
              </p:cNvSpPr>
              <p:nvPr/>
            </p:nvSpPr>
            <p:spPr bwMode="auto">
              <a:xfrm flipV="1">
                <a:off x="3694907" y="6283008"/>
                <a:ext cx="0" cy="146050"/>
              </a:xfrm>
              <a:prstGeom prst="line">
                <a:avLst/>
              </a:prstGeom>
              <a:noFill/>
              <a:ln w="9525">
                <a:solidFill>
                  <a:schemeClr val="tx1"/>
                </a:solidFill>
                <a:round/>
                <a:headEnd/>
                <a:tailEnd/>
              </a:ln>
            </p:spPr>
            <p:txBody>
              <a:bodyPr/>
              <a:lstStyle/>
              <a:p>
                <a:endParaRPr lang="en-US"/>
              </a:p>
            </p:txBody>
          </p:sp>
          <p:sp>
            <p:nvSpPr>
              <p:cNvPr id="13390" name="Line 41"/>
              <p:cNvSpPr>
                <a:spLocks noChangeShapeType="1"/>
              </p:cNvSpPr>
              <p:nvPr/>
            </p:nvSpPr>
            <p:spPr bwMode="auto">
              <a:xfrm flipV="1">
                <a:off x="3897313" y="6283008"/>
                <a:ext cx="0" cy="146050"/>
              </a:xfrm>
              <a:prstGeom prst="line">
                <a:avLst/>
              </a:prstGeom>
              <a:noFill/>
              <a:ln w="9525">
                <a:solidFill>
                  <a:schemeClr val="tx1"/>
                </a:solidFill>
                <a:round/>
                <a:headEnd/>
                <a:tailEnd/>
              </a:ln>
            </p:spPr>
            <p:txBody>
              <a:bodyPr/>
              <a:lstStyle/>
              <a:p>
                <a:endParaRPr lang="en-US"/>
              </a:p>
            </p:txBody>
          </p:sp>
          <p:sp>
            <p:nvSpPr>
              <p:cNvPr id="13391" name="Line 43"/>
              <p:cNvSpPr>
                <a:spLocks noChangeShapeType="1"/>
              </p:cNvSpPr>
              <p:nvPr/>
            </p:nvSpPr>
            <p:spPr bwMode="auto">
              <a:xfrm flipV="1">
                <a:off x="4300538" y="6283008"/>
                <a:ext cx="0" cy="146050"/>
              </a:xfrm>
              <a:prstGeom prst="line">
                <a:avLst/>
              </a:prstGeom>
              <a:noFill/>
              <a:ln w="9525">
                <a:solidFill>
                  <a:schemeClr val="tx1"/>
                </a:solidFill>
                <a:round/>
                <a:headEnd/>
                <a:tailEnd/>
              </a:ln>
            </p:spPr>
            <p:txBody>
              <a:bodyPr/>
              <a:lstStyle/>
              <a:p>
                <a:endParaRPr lang="en-US"/>
              </a:p>
            </p:txBody>
          </p:sp>
          <p:sp>
            <p:nvSpPr>
              <p:cNvPr id="13392" name="Line 44"/>
              <p:cNvSpPr>
                <a:spLocks noChangeShapeType="1"/>
              </p:cNvSpPr>
              <p:nvPr/>
            </p:nvSpPr>
            <p:spPr bwMode="auto">
              <a:xfrm flipV="1">
                <a:off x="4502151" y="6283008"/>
                <a:ext cx="0" cy="146050"/>
              </a:xfrm>
              <a:prstGeom prst="line">
                <a:avLst/>
              </a:prstGeom>
              <a:noFill/>
              <a:ln w="9525">
                <a:solidFill>
                  <a:schemeClr val="tx1"/>
                </a:solidFill>
                <a:round/>
                <a:headEnd/>
                <a:tailEnd/>
              </a:ln>
            </p:spPr>
            <p:txBody>
              <a:bodyPr/>
              <a:lstStyle/>
              <a:p>
                <a:endParaRPr lang="en-US"/>
              </a:p>
            </p:txBody>
          </p:sp>
          <p:sp>
            <p:nvSpPr>
              <p:cNvPr id="13393" name="Line 45"/>
              <p:cNvSpPr>
                <a:spLocks noChangeShapeType="1"/>
              </p:cNvSpPr>
              <p:nvPr/>
            </p:nvSpPr>
            <p:spPr bwMode="auto">
              <a:xfrm flipV="1">
                <a:off x="4703763" y="6283008"/>
                <a:ext cx="0" cy="146050"/>
              </a:xfrm>
              <a:prstGeom prst="line">
                <a:avLst/>
              </a:prstGeom>
              <a:noFill/>
              <a:ln w="9525">
                <a:solidFill>
                  <a:schemeClr val="tx1"/>
                </a:solidFill>
                <a:round/>
                <a:headEnd/>
                <a:tailEnd/>
              </a:ln>
            </p:spPr>
            <p:txBody>
              <a:bodyPr/>
              <a:lstStyle/>
              <a:p>
                <a:endParaRPr lang="en-US"/>
              </a:p>
            </p:txBody>
          </p:sp>
          <p:sp>
            <p:nvSpPr>
              <p:cNvPr id="13394" name="Line 46"/>
              <p:cNvSpPr>
                <a:spLocks noChangeShapeType="1"/>
              </p:cNvSpPr>
              <p:nvPr/>
            </p:nvSpPr>
            <p:spPr bwMode="auto">
              <a:xfrm flipV="1">
                <a:off x="4906963" y="5998845"/>
                <a:ext cx="0" cy="430213"/>
              </a:xfrm>
              <a:prstGeom prst="line">
                <a:avLst/>
              </a:prstGeom>
              <a:noFill/>
              <a:ln w="9525">
                <a:solidFill>
                  <a:schemeClr val="tx1"/>
                </a:solidFill>
                <a:round/>
                <a:headEnd/>
                <a:tailEnd/>
              </a:ln>
            </p:spPr>
            <p:txBody>
              <a:bodyPr/>
              <a:lstStyle/>
              <a:p>
                <a:endParaRPr lang="en-US"/>
              </a:p>
            </p:txBody>
          </p:sp>
          <p:sp>
            <p:nvSpPr>
              <p:cNvPr id="13395" name="Line 48"/>
              <p:cNvSpPr>
                <a:spLocks noChangeShapeType="1"/>
              </p:cNvSpPr>
              <p:nvPr/>
            </p:nvSpPr>
            <p:spPr bwMode="auto">
              <a:xfrm flipV="1">
                <a:off x="5108575" y="6283008"/>
                <a:ext cx="0" cy="146050"/>
              </a:xfrm>
              <a:prstGeom prst="line">
                <a:avLst/>
              </a:prstGeom>
              <a:noFill/>
              <a:ln w="9525">
                <a:solidFill>
                  <a:schemeClr val="tx1"/>
                </a:solidFill>
                <a:round/>
                <a:headEnd/>
                <a:tailEnd/>
              </a:ln>
            </p:spPr>
            <p:txBody>
              <a:bodyPr/>
              <a:lstStyle/>
              <a:p>
                <a:endParaRPr lang="en-US"/>
              </a:p>
            </p:txBody>
          </p:sp>
          <p:sp>
            <p:nvSpPr>
              <p:cNvPr id="13396" name="Line 49"/>
              <p:cNvSpPr>
                <a:spLocks noChangeShapeType="1"/>
              </p:cNvSpPr>
              <p:nvPr/>
            </p:nvSpPr>
            <p:spPr bwMode="auto">
              <a:xfrm flipV="1">
                <a:off x="5310188" y="6283008"/>
                <a:ext cx="0" cy="146050"/>
              </a:xfrm>
              <a:prstGeom prst="line">
                <a:avLst/>
              </a:prstGeom>
              <a:noFill/>
              <a:ln w="9525">
                <a:solidFill>
                  <a:schemeClr val="tx1"/>
                </a:solidFill>
                <a:round/>
                <a:headEnd/>
                <a:tailEnd/>
              </a:ln>
            </p:spPr>
            <p:txBody>
              <a:bodyPr/>
              <a:lstStyle/>
              <a:p>
                <a:endParaRPr lang="en-US"/>
              </a:p>
            </p:txBody>
          </p:sp>
          <p:sp>
            <p:nvSpPr>
              <p:cNvPr id="13397" name="Line 50"/>
              <p:cNvSpPr>
                <a:spLocks noChangeShapeType="1"/>
              </p:cNvSpPr>
              <p:nvPr/>
            </p:nvSpPr>
            <p:spPr bwMode="auto">
              <a:xfrm flipV="1">
                <a:off x="5511800" y="6283008"/>
                <a:ext cx="0" cy="146050"/>
              </a:xfrm>
              <a:prstGeom prst="line">
                <a:avLst/>
              </a:prstGeom>
              <a:noFill/>
              <a:ln w="9525">
                <a:solidFill>
                  <a:schemeClr val="tx1"/>
                </a:solidFill>
                <a:round/>
                <a:headEnd/>
                <a:tailEnd/>
              </a:ln>
            </p:spPr>
            <p:txBody>
              <a:bodyPr/>
              <a:lstStyle/>
              <a:p>
                <a:endParaRPr lang="en-US"/>
              </a:p>
            </p:txBody>
          </p:sp>
          <p:sp>
            <p:nvSpPr>
              <p:cNvPr id="13398" name="Text Box 51"/>
              <p:cNvSpPr txBox="1">
                <a:spLocks noChangeArrowheads="1"/>
              </p:cNvSpPr>
              <p:nvPr/>
            </p:nvSpPr>
            <p:spPr bwMode="auto">
              <a:xfrm>
                <a:off x="5087937" y="6008371"/>
                <a:ext cx="466768" cy="246221"/>
              </a:xfrm>
              <a:prstGeom prst="rect">
                <a:avLst/>
              </a:prstGeom>
              <a:noFill/>
              <a:ln w="9525">
                <a:noFill/>
                <a:miter lim="800000"/>
                <a:headEnd/>
                <a:tailEnd/>
              </a:ln>
            </p:spPr>
            <p:txBody>
              <a:bodyPr wrap="none">
                <a:spAutoFit/>
              </a:bodyPr>
              <a:lstStyle/>
              <a:p>
                <a:r>
                  <a:rPr lang="en-US" sz="1000"/>
                  <a:t>2015</a:t>
                </a:r>
              </a:p>
            </p:txBody>
          </p:sp>
          <p:sp>
            <p:nvSpPr>
              <p:cNvPr id="13399" name="Line 52"/>
              <p:cNvSpPr>
                <a:spLocks noChangeShapeType="1"/>
              </p:cNvSpPr>
              <p:nvPr/>
            </p:nvSpPr>
            <p:spPr bwMode="auto">
              <a:xfrm flipV="1">
                <a:off x="5708650" y="5989320"/>
                <a:ext cx="0" cy="430213"/>
              </a:xfrm>
              <a:prstGeom prst="line">
                <a:avLst/>
              </a:prstGeom>
              <a:noFill/>
              <a:ln w="9525">
                <a:solidFill>
                  <a:schemeClr val="tx1"/>
                </a:solidFill>
                <a:round/>
                <a:headEnd/>
                <a:tailEnd/>
              </a:ln>
            </p:spPr>
            <p:txBody>
              <a:bodyPr/>
              <a:lstStyle/>
              <a:p>
                <a:endParaRPr lang="en-US"/>
              </a:p>
            </p:txBody>
          </p:sp>
          <p:sp>
            <p:nvSpPr>
              <p:cNvPr id="13400" name="Text Box 53"/>
              <p:cNvSpPr txBox="1">
                <a:spLocks noChangeArrowheads="1"/>
              </p:cNvSpPr>
              <p:nvPr/>
            </p:nvSpPr>
            <p:spPr bwMode="auto">
              <a:xfrm>
                <a:off x="5884863" y="6008371"/>
                <a:ext cx="466768" cy="246221"/>
              </a:xfrm>
              <a:prstGeom prst="rect">
                <a:avLst/>
              </a:prstGeom>
              <a:noFill/>
              <a:ln w="9525">
                <a:noFill/>
                <a:miter lim="800000"/>
                <a:headEnd/>
                <a:tailEnd/>
              </a:ln>
            </p:spPr>
            <p:txBody>
              <a:bodyPr wrap="none">
                <a:spAutoFit/>
              </a:bodyPr>
              <a:lstStyle/>
              <a:p>
                <a:r>
                  <a:rPr lang="en-US" sz="1000"/>
                  <a:t>2016</a:t>
                </a:r>
              </a:p>
            </p:txBody>
          </p:sp>
          <p:sp>
            <p:nvSpPr>
              <p:cNvPr id="13401" name="Line 55"/>
              <p:cNvSpPr>
                <a:spLocks noChangeShapeType="1"/>
              </p:cNvSpPr>
              <p:nvPr/>
            </p:nvSpPr>
            <p:spPr bwMode="auto">
              <a:xfrm flipV="1">
                <a:off x="5907088" y="6273483"/>
                <a:ext cx="0" cy="146050"/>
              </a:xfrm>
              <a:prstGeom prst="line">
                <a:avLst/>
              </a:prstGeom>
              <a:noFill/>
              <a:ln w="9525">
                <a:solidFill>
                  <a:schemeClr val="tx1"/>
                </a:solidFill>
                <a:round/>
                <a:headEnd/>
                <a:tailEnd/>
              </a:ln>
            </p:spPr>
            <p:txBody>
              <a:bodyPr/>
              <a:lstStyle/>
              <a:p>
                <a:endParaRPr lang="en-US"/>
              </a:p>
            </p:txBody>
          </p:sp>
          <p:sp>
            <p:nvSpPr>
              <p:cNvPr id="13402" name="Line 56"/>
              <p:cNvSpPr>
                <a:spLocks noChangeShapeType="1"/>
              </p:cNvSpPr>
              <p:nvPr/>
            </p:nvSpPr>
            <p:spPr bwMode="auto">
              <a:xfrm flipV="1">
                <a:off x="6108701" y="6273483"/>
                <a:ext cx="0" cy="146050"/>
              </a:xfrm>
              <a:prstGeom prst="line">
                <a:avLst/>
              </a:prstGeom>
              <a:noFill/>
              <a:ln w="9525">
                <a:solidFill>
                  <a:schemeClr val="tx1"/>
                </a:solidFill>
                <a:round/>
                <a:headEnd/>
                <a:tailEnd/>
              </a:ln>
            </p:spPr>
            <p:txBody>
              <a:bodyPr/>
              <a:lstStyle/>
              <a:p>
                <a:endParaRPr lang="en-US"/>
              </a:p>
            </p:txBody>
          </p:sp>
          <p:sp>
            <p:nvSpPr>
              <p:cNvPr id="13403" name="Line 57"/>
              <p:cNvSpPr>
                <a:spLocks noChangeShapeType="1"/>
              </p:cNvSpPr>
              <p:nvPr/>
            </p:nvSpPr>
            <p:spPr bwMode="auto">
              <a:xfrm flipV="1">
                <a:off x="6310313" y="6273483"/>
                <a:ext cx="0" cy="146050"/>
              </a:xfrm>
              <a:prstGeom prst="line">
                <a:avLst/>
              </a:prstGeom>
              <a:noFill/>
              <a:ln w="9525">
                <a:solidFill>
                  <a:schemeClr val="tx1"/>
                </a:solidFill>
                <a:round/>
                <a:headEnd/>
                <a:tailEnd/>
              </a:ln>
            </p:spPr>
            <p:txBody>
              <a:bodyPr/>
              <a:lstStyle/>
              <a:p>
                <a:endParaRPr lang="en-US"/>
              </a:p>
            </p:txBody>
          </p:sp>
          <p:sp>
            <p:nvSpPr>
              <p:cNvPr id="13404" name="Line 58"/>
              <p:cNvSpPr>
                <a:spLocks noChangeShapeType="1"/>
              </p:cNvSpPr>
              <p:nvPr/>
            </p:nvSpPr>
            <p:spPr bwMode="auto">
              <a:xfrm flipV="1">
                <a:off x="6489700" y="5998845"/>
                <a:ext cx="0" cy="430213"/>
              </a:xfrm>
              <a:prstGeom prst="line">
                <a:avLst/>
              </a:prstGeom>
              <a:noFill/>
              <a:ln w="9525">
                <a:solidFill>
                  <a:schemeClr val="tx1"/>
                </a:solidFill>
                <a:round/>
                <a:headEnd/>
                <a:tailEnd/>
              </a:ln>
            </p:spPr>
            <p:txBody>
              <a:bodyPr/>
              <a:lstStyle/>
              <a:p>
                <a:endParaRPr lang="en-US"/>
              </a:p>
            </p:txBody>
          </p:sp>
          <p:sp>
            <p:nvSpPr>
              <p:cNvPr id="13405" name="Text Box 59"/>
              <p:cNvSpPr txBox="1">
                <a:spLocks noChangeArrowheads="1"/>
              </p:cNvSpPr>
              <p:nvPr/>
            </p:nvSpPr>
            <p:spPr bwMode="auto">
              <a:xfrm>
                <a:off x="6653213" y="6008371"/>
                <a:ext cx="466768" cy="246221"/>
              </a:xfrm>
              <a:prstGeom prst="rect">
                <a:avLst/>
              </a:prstGeom>
              <a:noFill/>
              <a:ln w="9525">
                <a:noFill/>
                <a:miter lim="800000"/>
                <a:headEnd/>
                <a:tailEnd/>
              </a:ln>
            </p:spPr>
            <p:txBody>
              <a:bodyPr wrap="none">
                <a:spAutoFit/>
              </a:bodyPr>
              <a:lstStyle/>
              <a:p>
                <a:r>
                  <a:rPr lang="en-US" sz="1000"/>
                  <a:t>2017</a:t>
                </a:r>
              </a:p>
            </p:txBody>
          </p:sp>
          <p:sp>
            <p:nvSpPr>
              <p:cNvPr id="13406" name="Line 61"/>
              <p:cNvSpPr>
                <a:spLocks noChangeShapeType="1"/>
              </p:cNvSpPr>
              <p:nvPr/>
            </p:nvSpPr>
            <p:spPr bwMode="auto">
              <a:xfrm flipV="1">
                <a:off x="6688138" y="6283008"/>
                <a:ext cx="0" cy="146050"/>
              </a:xfrm>
              <a:prstGeom prst="line">
                <a:avLst/>
              </a:prstGeom>
              <a:noFill/>
              <a:ln w="9525">
                <a:solidFill>
                  <a:schemeClr val="tx1"/>
                </a:solidFill>
                <a:round/>
                <a:headEnd/>
                <a:tailEnd/>
              </a:ln>
            </p:spPr>
            <p:txBody>
              <a:bodyPr/>
              <a:lstStyle/>
              <a:p>
                <a:endParaRPr lang="en-US"/>
              </a:p>
            </p:txBody>
          </p:sp>
          <p:sp>
            <p:nvSpPr>
              <p:cNvPr id="13407" name="Line 62"/>
              <p:cNvSpPr>
                <a:spLocks noChangeShapeType="1"/>
              </p:cNvSpPr>
              <p:nvPr/>
            </p:nvSpPr>
            <p:spPr bwMode="auto">
              <a:xfrm flipV="1">
                <a:off x="6889751" y="6283008"/>
                <a:ext cx="0" cy="146050"/>
              </a:xfrm>
              <a:prstGeom prst="line">
                <a:avLst/>
              </a:prstGeom>
              <a:noFill/>
              <a:ln w="9525">
                <a:solidFill>
                  <a:schemeClr val="tx1"/>
                </a:solidFill>
                <a:round/>
                <a:headEnd/>
                <a:tailEnd/>
              </a:ln>
            </p:spPr>
            <p:txBody>
              <a:bodyPr/>
              <a:lstStyle/>
              <a:p>
                <a:endParaRPr lang="en-US"/>
              </a:p>
            </p:txBody>
          </p:sp>
          <p:sp>
            <p:nvSpPr>
              <p:cNvPr id="13408" name="Line 63"/>
              <p:cNvSpPr>
                <a:spLocks noChangeShapeType="1"/>
              </p:cNvSpPr>
              <p:nvPr/>
            </p:nvSpPr>
            <p:spPr bwMode="auto">
              <a:xfrm flipV="1">
                <a:off x="7091363" y="6283008"/>
                <a:ext cx="0" cy="146050"/>
              </a:xfrm>
              <a:prstGeom prst="line">
                <a:avLst/>
              </a:prstGeom>
              <a:noFill/>
              <a:ln w="9525">
                <a:solidFill>
                  <a:schemeClr val="tx1"/>
                </a:solidFill>
                <a:round/>
                <a:headEnd/>
                <a:tailEnd/>
              </a:ln>
            </p:spPr>
            <p:txBody>
              <a:bodyPr/>
              <a:lstStyle/>
              <a:p>
                <a:endParaRPr lang="en-US"/>
              </a:p>
            </p:txBody>
          </p:sp>
          <p:sp>
            <p:nvSpPr>
              <p:cNvPr id="13409" name="Line 89"/>
              <p:cNvSpPr>
                <a:spLocks noChangeShapeType="1"/>
              </p:cNvSpPr>
              <p:nvPr/>
            </p:nvSpPr>
            <p:spPr bwMode="auto">
              <a:xfrm flipV="1">
                <a:off x="7289800" y="5998845"/>
                <a:ext cx="0" cy="430213"/>
              </a:xfrm>
              <a:prstGeom prst="line">
                <a:avLst/>
              </a:prstGeom>
              <a:noFill/>
              <a:ln w="9525">
                <a:solidFill>
                  <a:schemeClr val="tx1"/>
                </a:solidFill>
                <a:round/>
                <a:headEnd/>
                <a:tailEnd/>
              </a:ln>
            </p:spPr>
            <p:txBody>
              <a:bodyPr/>
              <a:lstStyle/>
              <a:p>
                <a:endParaRPr lang="en-US"/>
              </a:p>
            </p:txBody>
          </p:sp>
          <p:sp>
            <p:nvSpPr>
              <p:cNvPr id="13410" name="Text Box 90"/>
              <p:cNvSpPr txBox="1">
                <a:spLocks noChangeArrowheads="1"/>
              </p:cNvSpPr>
              <p:nvPr/>
            </p:nvSpPr>
            <p:spPr bwMode="auto">
              <a:xfrm>
                <a:off x="7460933" y="6008371"/>
                <a:ext cx="466768" cy="246221"/>
              </a:xfrm>
              <a:prstGeom prst="rect">
                <a:avLst/>
              </a:prstGeom>
              <a:noFill/>
              <a:ln w="9525">
                <a:noFill/>
                <a:miter lim="800000"/>
                <a:headEnd/>
                <a:tailEnd/>
              </a:ln>
            </p:spPr>
            <p:txBody>
              <a:bodyPr wrap="none">
                <a:spAutoFit/>
              </a:bodyPr>
              <a:lstStyle/>
              <a:p>
                <a:r>
                  <a:rPr lang="en-US" sz="1000"/>
                  <a:t>2018</a:t>
                </a:r>
              </a:p>
            </p:txBody>
          </p:sp>
          <p:sp>
            <p:nvSpPr>
              <p:cNvPr id="13411" name="Line 92"/>
              <p:cNvSpPr>
                <a:spLocks noChangeShapeType="1"/>
              </p:cNvSpPr>
              <p:nvPr/>
            </p:nvSpPr>
            <p:spPr bwMode="auto">
              <a:xfrm flipV="1">
                <a:off x="7488238" y="6283008"/>
                <a:ext cx="0" cy="146050"/>
              </a:xfrm>
              <a:prstGeom prst="line">
                <a:avLst/>
              </a:prstGeom>
              <a:noFill/>
              <a:ln w="9525">
                <a:solidFill>
                  <a:schemeClr val="tx1"/>
                </a:solidFill>
                <a:round/>
                <a:headEnd/>
                <a:tailEnd/>
              </a:ln>
            </p:spPr>
            <p:txBody>
              <a:bodyPr/>
              <a:lstStyle/>
              <a:p>
                <a:endParaRPr lang="en-US"/>
              </a:p>
            </p:txBody>
          </p:sp>
          <p:sp>
            <p:nvSpPr>
              <p:cNvPr id="13412" name="Line 93"/>
              <p:cNvSpPr>
                <a:spLocks noChangeShapeType="1"/>
              </p:cNvSpPr>
              <p:nvPr/>
            </p:nvSpPr>
            <p:spPr bwMode="auto">
              <a:xfrm flipV="1">
                <a:off x="7689851" y="6283008"/>
                <a:ext cx="0" cy="146050"/>
              </a:xfrm>
              <a:prstGeom prst="line">
                <a:avLst/>
              </a:prstGeom>
              <a:noFill/>
              <a:ln w="9525">
                <a:solidFill>
                  <a:schemeClr val="tx1"/>
                </a:solidFill>
                <a:round/>
                <a:headEnd/>
                <a:tailEnd/>
              </a:ln>
            </p:spPr>
            <p:txBody>
              <a:bodyPr/>
              <a:lstStyle/>
              <a:p>
                <a:endParaRPr lang="en-US"/>
              </a:p>
            </p:txBody>
          </p:sp>
          <p:sp>
            <p:nvSpPr>
              <p:cNvPr id="13413" name="Line 94"/>
              <p:cNvSpPr>
                <a:spLocks noChangeShapeType="1"/>
              </p:cNvSpPr>
              <p:nvPr/>
            </p:nvSpPr>
            <p:spPr bwMode="auto">
              <a:xfrm flipV="1">
                <a:off x="7891463" y="6283008"/>
                <a:ext cx="0" cy="146050"/>
              </a:xfrm>
              <a:prstGeom prst="line">
                <a:avLst/>
              </a:prstGeom>
              <a:noFill/>
              <a:ln w="9525">
                <a:solidFill>
                  <a:schemeClr val="tx1"/>
                </a:solidFill>
                <a:round/>
                <a:headEnd/>
                <a:tailEnd/>
              </a:ln>
            </p:spPr>
            <p:txBody>
              <a:bodyPr/>
              <a:lstStyle/>
              <a:p>
                <a:endParaRPr lang="en-US"/>
              </a:p>
            </p:txBody>
          </p:sp>
          <p:sp>
            <p:nvSpPr>
              <p:cNvPr id="13414" name="Line 95"/>
              <p:cNvSpPr>
                <a:spLocks noChangeShapeType="1"/>
              </p:cNvSpPr>
              <p:nvPr/>
            </p:nvSpPr>
            <p:spPr bwMode="auto">
              <a:xfrm flipV="1">
                <a:off x="8080375" y="5998845"/>
                <a:ext cx="0" cy="430213"/>
              </a:xfrm>
              <a:prstGeom prst="line">
                <a:avLst/>
              </a:prstGeom>
              <a:noFill/>
              <a:ln w="9525">
                <a:solidFill>
                  <a:schemeClr val="tx1"/>
                </a:solidFill>
                <a:round/>
                <a:headEnd/>
                <a:tailEnd/>
              </a:ln>
            </p:spPr>
            <p:txBody>
              <a:bodyPr/>
              <a:lstStyle/>
              <a:p>
                <a:endParaRPr lang="en-US"/>
              </a:p>
            </p:txBody>
          </p:sp>
          <p:sp>
            <p:nvSpPr>
              <p:cNvPr id="13415" name="Text Box 96"/>
              <p:cNvSpPr txBox="1">
                <a:spLocks noChangeArrowheads="1"/>
              </p:cNvSpPr>
              <p:nvPr/>
            </p:nvSpPr>
            <p:spPr bwMode="auto">
              <a:xfrm>
                <a:off x="8251507" y="6008371"/>
                <a:ext cx="466768" cy="246221"/>
              </a:xfrm>
              <a:prstGeom prst="rect">
                <a:avLst/>
              </a:prstGeom>
              <a:noFill/>
              <a:ln w="9525">
                <a:noFill/>
                <a:miter lim="800000"/>
                <a:headEnd/>
                <a:tailEnd/>
              </a:ln>
            </p:spPr>
            <p:txBody>
              <a:bodyPr wrap="none">
                <a:spAutoFit/>
              </a:bodyPr>
              <a:lstStyle/>
              <a:p>
                <a:r>
                  <a:rPr lang="en-US" sz="1000"/>
                  <a:t>2019</a:t>
                </a:r>
              </a:p>
            </p:txBody>
          </p:sp>
          <p:sp>
            <p:nvSpPr>
              <p:cNvPr id="13416" name="Line 99"/>
              <p:cNvSpPr>
                <a:spLocks noChangeShapeType="1"/>
              </p:cNvSpPr>
              <p:nvPr/>
            </p:nvSpPr>
            <p:spPr bwMode="auto">
              <a:xfrm flipV="1">
                <a:off x="8480426" y="6283008"/>
                <a:ext cx="0" cy="146050"/>
              </a:xfrm>
              <a:prstGeom prst="line">
                <a:avLst/>
              </a:prstGeom>
              <a:noFill/>
              <a:ln w="9525">
                <a:solidFill>
                  <a:schemeClr val="tx1"/>
                </a:solidFill>
                <a:round/>
                <a:headEnd/>
                <a:tailEnd/>
              </a:ln>
            </p:spPr>
            <p:txBody>
              <a:bodyPr/>
              <a:lstStyle/>
              <a:p>
                <a:endParaRPr lang="en-US"/>
              </a:p>
            </p:txBody>
          </p:sp>
          <p:sp>
            <p:nvSpPr>
              <p:cNvPr id="13417" name="Line 100"/>
              <p:cNvSpPr>
                <a:spLocks noChangeShapeType="1"/>
              </p:cNvSpPr>
              <p:nvPr/>
            </p:nvSpPr>
            <p:spPr bwMode="auto">
              <a:xfrm flipV="1">
                <a:off x="8682038" y="6283008"/>
                <a:ext cx="0" cy="146050"/>
              </a:xfrm>
              <a:prstGeom prst="line">
                <a:avLst/>
              </a:prstGeom>
              <a:noFill/>
              <a:ln w="9525">
                <a:solidFill>
                  <a:schemeClr val="tx1"/>
                </a:solidFill>
                <a:round/>
                <a:headEnd/>
                <a:tailEnd/>
              </a:ln>
            </p:spPr>
            <p:txBody>
              <a:bodyPr/>
              <a:lstStyle/>
              <a:p>
                <a:endParaRPr lang="en-US"/>
              </a:p>
            </p:txBody>
          </p:sp>
          <p:sp>
            <p:nvSpPr>
              <p:cNvPr id="13418" name="AutoShape 6"/>
              <p:cNvSpPr>
                <a:spLocks noChangeArrowheads="1"/>
              </p:cNvSpPr>
              <p:nvPr/>
            </p:nvSpPr>
            <p:spPr bwMode="auto">
              <a:xfrm rot="-5400000">
                <a:off x="8632037" y="6149746"/>
                <a:ext cx="435766" cy="124442"/>
              </a:xfrm>
              <a:prstGeom prst="doubleWave">
                <a:avLst>
                  <a:gd name="adj1" fmla="val 6500"/>
                  <a:gd name="adj2" fmla="val 0"/>
                </a:avLst>
              </a:prstGeom>
              <a:solidFill>
                <a:srgbClr val="FFFFCC"/>
              </a:solidFill>
              <a:ln w="9525">
                <a:solidFill>
                  <a:schemeClr val="tx1"/>
                </a:solidFill>
                <a:miter lim="800000"/>
                <a:headEnd/>
                <a:tailEnd/>
              </a:ln>
            </p:spPr>
            <p:txBody>
              <a:bodyPr wrap="none" anchor="ctr"/>
              <a:lstStyle/>
              <a:p>
                <a:endParaRPr lang="en-US"/>
              </a:p>
            </p:txBody>
          </p:sp>
        </p:grpSp>
        <p:grpSp>
          <p:nvGrpSpPr>
            <p:cNvPr id="6" name="Group 118"/>
            <p:cNvGrpSpPr>
              <a:grpSpLocks/>
            </p:cNvGrpSpPr>
            <p:nvPr/>
          </p:nvGrpSpPr>
          <p:grpSpPr bwMode="auto">
            <a:xfrm>
              <a:off x="1211053" y="1174143"/>
              <a:ext cx="7997112" cy="340729"/>
              <a:chOff x="1211053" y="1174143"/>
              <a:chExt cx="7997112" cy="340729"/>
            </a:xfrm>
          </p:grpSpPr>
          <p:sp>
            <p:nvSpPr>
              <p:cNvPr id="13353" name="Text Box 10"/>
              <p:cNvSpPr txBox="1">
                <a:spLocks noChangeArrowheads="1"/>
              </p:cNvSpPr>
              <p:nvPr/>
            </p:nvSpPr>
            <p:spPr bwMode="auto">
              <a:xfrm>
                <a:off x="5190650" y="1174277"/>
                <a:ext cx="1605762" cy="246221"/>
              </a:xfrm>
              <a:prstGeom prst="rect">
                <a:avLst/>
              </a:prstGeom>
              <a:noFill/>
              <a:ln w="9525">
                <a:noFill/>
                <a:miter lim="800000"/>
                <a:headEnd/>
                <a:tailEnd/>
              </a:ln>
            </p:spPr>
            <p:txBody>
              <a:bodyPr>
                <a:spAutoFit/>
              </a:bodyPr>
              <a:lstStyle/>
              <a:p>
                <a:pPr algn="ctr"/>
                <a:r>
                  <a:rPr lang="en-US" sz="1000"/>
                  <a:t>Start Camera I&amp;T</a:t>
                </a:r>
              </a:p>
            </p:txBody>
          </p:sp>
          <p:sp>
            <p:nvSpPr>
              <p:cNvPr id="13354" name="Text Box 12"/>
              <p:cNvSpPr txBox="1">
                <a:spLocks noChangeArrowheads="1"/>
              </p:cNvSpPr>
              <p:nvPr/>
            </p:nvSpPr>
            <p:spPr bwMode="auto">
              <a:xfrm>
                <a:off x="7855922" y="1174304"/>
                <a:ext cx="1352243" cy="246194"/>
              </a:xfrm>
              <a:prstGeom prst="rect">
                <a:avLst/>
              </a:prstGeom>
              <a:noFill/>
              <a:ln w="9525">
                <a:noFill/>
                <a:miter lim="800000"/>
                <a:headEnd/>
                <a:tailEnd/>
              </a:ln>
            </p:spPr>
            <p:txBody>
              <a:bodyPr>
                <a:spAutoFit/>
              </a:bodyPr>
              <a:lstStyle/>
              <a:p>
                <a:pPr algn="ctr"/>
                <a:r>
                  <a:rPr lang="en-US" sz="1000"/>
                  <a:t>PreShip Review</a:t>
                </a:r>
              </a:p>
            </p:txBody>
          </p:sp>
          <p:sp>
            <p:nvSpPr>
              <p:cNvPr id="13355" name="Text Box 64"/>
              <p:cNvSpPr txBox="1">
                <a:spLocks noChangeArrowheads="1"/>
              </p:cNvSpPr>
              <p:nvPr/>
            </p:nvSpPr>
            <p:spPr bwMode="auto">
              <a:xfrm>
                <a:off x="1211053" y="1174143"/>
                <a:ext cx="1234394" cy="246354"/>
              </a:xfrm>
              <a:prstGeom prst="rect">
                <a:avLst/>
              </a:prstGeom>
              <a:noFill/>
              <a:ln w="9525">
                <a:noFill/>
                <a:miter lim="800000"/>
                <a:headEnd/>
                <a:tailEnd/>
              </a:ln>
            </p:spPr>
            <p:txBody>
              <a:bodyPr>
                <a:spAutoFit/>
              </a:bodyPr>
              <a:lstStyle/>
              <a:p>
                <a:pPr algn="ctr"/>
                <a:r>
                  <a:rPr lang="en-US" sz="1000"/>
                  <a:t>CD-1 Review</a:t>
                </a:r>
              </a:p>
            </p:txBody>
          </p:sp>
          <p:sp>
            <p:nvSpPr>
              <p:cNvPr id="13356" name="Text Box 65"/>
              <p:cNvSpPr txBox="1">
                <a:spLocks noChangeArrowheads="1"/>
              </p:cNvSpPr>
              <p:nvPr/>
            </p:nvSpPr>
            <p:spPr bwMode="auto">
              <a:xfrm>
                <a:off x="2497279" y="1174304"/>
                <a:ext cx="1348580" cy="246194"/>
              </a:xfrm>
              <a:prstGeom prst="rect">
                <a:avLst/>
              </a:prstGeom>
              <a:noFill/>
              <a:ln w="9525">
                <a:noFill/>
                <a:miter lim="800000"/>
                <a:headEnd/>
                <a:tailEnd/>
              </a:ln>
            </p:spPr>
            <p:txBody>
              <a:bodyPr>
                <a:spAutoFit/>
              </a:bodyPr>
              <a:lstStyle/>
              <a:p>
                <a:pPr algn="ctr"/>
                <a:r>
                  <a:rPr lang="en-US" sz="1000"/>
                  <a:t>CD-3a Review</a:t>
                </a:r>
              </a:p>
            </p:txBody>
          </p:sp>
          <p:sp>
            <p:nvSpPr>
              <p:cNvPr id="13357" name="Text Box 66"/>
              <p:cNvSpPr txBox="1">
                <a:spLocks noChangeArrowheads="1"/>
              </p:cNvSpPr>
              <p:nvPr/>
            </p:nvSpPr>
            <p:spPr bwMode="auto">
              <a:xfrm>
                <a:off x="3831597" y="1174277"/>
                <a:ext cx="1164041" cy="246221"/>
              </a:xfrm>
              <a:prstGeom prst="rect">
                <a:avLst/>
              </a:prstGeom>
              <a:noFill/>
              <a:ln w="9525">
                <a:noFill/>
                <a:miter lim="800000"/>
                <a:headEnd/>
                <a:tailEnd/>
              </a:ln>
            </p:spPr>
            <p:txBody>
              <a:bodyPr>
                <a:spAutoFit/>
              </a:bodyPr>
              <a:lstStyle/>
              <a:p>
                <a:pPr algn="ctr"/>
                <a:r>
                  <a:rPr lang="en-US" sz="1000"/>
                  <a:t>CD-2 Review</a:t>
                </a:r>
              </a:p>
            </p:txBody>
          </p:sp>
          <p:sp>
            <p:nvSpPr>
              <p:cNvPr id="13358" name="AutoShape 70"/>
              <p:cNvSpPr>
                <a:spLocks noChangeArrowheads="1"/>
              </p:cNvSpPr>
              <p:nvPr/>
            </p:nvSpPr>
            <p:spPr bwMode="auto">
              <a:xfrm flipV="1">
                <a:off x="7866963" y="1410041"/>
                <a:ext cx="66675" cy="104831"/>
              </a:xfrm>
              <a:prstGeom prst="triangle">
                <a:avLst>
                  <a:gd name="adj" fmla="val 50000"/>
                </a:avLst>
              </a:prstGeom>
              <a:solidFill>
                <a:srgbClr val="0033CC"/>
              </a:solidFill>
              <a:ln w="9525">
                <a:solidFill>
                  <a:schemeClr val="tx1"/>
                </a:solidFill>
                <a:miter lim="800000"/>
                <a:headEnd/>
                <a:tailEnd/>
              </a:ln>
            </p:spPr>
            <p:txBody>
              <a:bodyPr wrap="none" anchor="ctr"/>
              <a:lstStyle/>
              <a:p>
                <a:endParaRPr lang="en-US"/>
              </a:p>
            </p:txBody>
          </p:sp>
          <p:sp>
            <p:nvSpPr>
              <p:cNvPr id="13359" name="Line 71"/>
              <p:cNvSpPr>
                <a:spLocks noChangeShapeType="1"/>
              </p:cNvSpPr>
              <p:nvPr/>
            </p:nvSpPr>
            <p:spPr bwMode="auto">
              <a:xfrm rot="-5400000">
                <a:off x="8126508" y="1265636"/>
                <a:ext cx="0" cy="453484"/>
              </a:xfrm>
              <a:prstGeom prst="line">
                <a:avLst/>
              </a:prstGeom>
              <a:noFill/>
              <a:ln w="9525" cap="rnd">
                <a:solidFill>
                  <a:schemeClr val="tx1"/>
                </a:solidFill>
                <a:prstDash val="sysDot"/>
                <a:round/>
                <a:headEnd/>
                <a:tailEnd/>
              </a:ln>
            </p:spPr>
            <p:txBody>
              <a:bodyPr/>
              <a:lstStyle/>
              <a:p>
                <a:endParaRPr lang="en-US"/>
              </a:p>
            </p:txBody>
          </p:sp>
          <p:sp>
            <p:nvSpPr>
              <p:cNvPr id="13360" name="AutoShape 72"/>
              <p:cNvSpPr>
                <a:spLocks noChangeArrowheads="1"/>
              </p:cNvSpPr>
              <p:nvPr/>
            </p:nvSpPr>
            <p:spPr bwMode="auto">
              <a:xfrm flipV="1">
                <a:off x="8315370" y="1410041"/>
                <a:ext cx="66675" cy="104831"/>
              </a:xfrm>
              <a:prstGeom prst="triangle">
                <a:avLst>
                  <a:gd name="adj" fmla="val 50000"/>
                </a:avLst>
              </a:prstGeom>
              <a:solidFill>
                <a:srgbClr val="0033CC"/>
              </a:solidFill>
              <a:ln w="9525">
                <a:solidFill>
                  <a:schemeClr val="tx1"/>
                </a:solidFill>
                <a:miter lim="800000"/>
                <a:headEnd/>
                <a:tailEnd/>
              </a:ln>
            </p:spPr>
            <p:txBody>
              <a:bodyPr wrap="none" anchor="ctr"/>
              <a:lstStyle/>
              <a:p>
                <a:endParaRPr lang="en-US"/>
              </a:p>
            </p:txBody>
          </p:sp>
          <p:sp>
            <p:nvSpPr>
              <p:cNvPr id="13361" name="Text Box 73"/>
              <p:cNvSpPr txBox="1">
                <a:spLocks noChangeArrowheads="1"/>
              </p:cNvSpPr>
              <p:nvPr/>
            </p:nvSpPr>
            <p:spPr bwMode="auto">
              <a:xfrm>
                <a:off x="6658262" y="1174277"/>
                <a:ext cx="1436576" cy="246221"/>
              </a:xfrm>
              <a:prstGeom prst="rect">
                <a:avLst/>
              </a:prstGeom>
              <a:noFill/>
              <a:ln w="9525">
                <a:noFill/>
                <a:miter lim="800000"/>
                <a:headEnd/>
                <a:tailEnd/>
              </a:ln>
            </p:spPr>
            <p:txBody>
              <a:bodyPr>
                <a:spAutoFit/>
              </a:bodyPr>
              <a:lstStyle/>
              <a:p>
                <a:pPr algn="ctr"/>
                <a:r>
                  <a:rPr lang="en-US" sz="1000"/>
                  <a:t>Camera Verification </a:t>
                </a:r>
              </a:p>
            </p:txBody>
          </p:sp>
          <p:sp>
            <p:nvSpPr>
              <p:cNvPr id="13362" name="AutoShape 76"/>
              <p:cNvSpPr>
                <a:spLocks noChangeArrowheads="1"/>
              </p:cNvSpPr>
              <p:nvPr/>
            </p:nvSpPr>
            <p:spPr bwMode="auto">
              <a:xfrm flipV="1">
                <a:off x="3584854" y="1403686"/>
                <a:ext cx="104775" cy="111186"/>
              </a:xfrm>
              <a:prstGeom prst="triangle">
                <a:avLst>
                  <a:gd name="adj" fmla="val 50000"/>
                </a:avLst>
              </a:prstGeom>
              <a:solidFill>
                <a:srgbClr val="0033CC"/>
              </a:solidFill>
              <a:ln w="9525">
                <a:solidFill>
                  <a:schemeClr val="tx1"/>
                </a:solidFill>
                <a:miter lim="800000"/>
                <a:headEnd/>
                <a:tailEnd/>
              </a:ln>
            </p:spPr>
            <p:txBody>
              <a:bodyPr wrap="none" anchor="ctr"/>
              <a:lstStyle/>
              <a:p>
                <a:endParaRPr lang="en-US"/>
              </a:p>
            </p:txBody>
          </p:sp>
          <p:sp>
            <p:nvSpPr>
              <p:cNvPr id="13363" name="AutoShape 77"/>
              <p:cNvSpPr>
                <a:spLocks noChangeArrowheads="1"/>
              </p:cNvSpPr>
              <p:nvPr/>
            </p:nvSpPr>
            <p:spPr bwMode="auto">
              <a:xfrm flipV="1">
                <a:off x="4796943" y="1403686"/>
                <a:ext cx="104775" cy="111186"/>
              </a:xfrm>
              <a:prstGeom prst="triangle">
                <a:avLst>
                  <a:gd name="adj" fmla="val 50000"/>
                </a:avLst>
              </a:prstGeom>
              <a:solidFill>
                <a:srgbClr val="0033CC"/>
              </a:solidFill>
              <a:ln w="9525">
                <a:solidFill>
                  <a:schemeClr val="tx1"/>
                </a:solidFill>
                <a:miter lim="800000"/>
                <a:headEnd/>
                <a:tailEnd/>
              </a:ln>
            </p:spPr>
            <p:txBody>
              <a:bodyPr wrap="none" anchor="ctr"/>
              <a:lstStyle/>
              <a:p>
                <a:endParaRPr lang="en-US"/>
              </a:p>
            </p:txBody>
          </p:sp>
          <p:sp>
            <p:nvSpPr>
              <p:cNvPr id="13364" name="AutoShape 78"/>
              <p:cNvSpPr>
                <a:spLocks noChangeArrowheads="1"/>
              </p:cNvSpPr>
              <p:nvPr/>
            </p:nvSpPr>
            <p:spPr bwMode="auto">
              <a:xfrm flipV="1">
                <a:off x="6370102" y="1403686"/>
                <a:ext cx="104775" cy="111186"/>
              </a:xfrm>
              <a:prstGeom prst="triangle">
                <a:avLst>
                  <a:gd name="adj" fmla="val 50000"/>
                </a:avLst>
              </a:prstGeom>
              <a:solidFill>
                <a:srgbClr val="0033CC"/>
              </a:solidFill>
              <a:ln w="9525">
                <a:solidFill>
                  <a:schemeClr val="tx1"/>
                </a:solidFill>
                <a:miter lim="800000"/>
                <a:headEnd/>
                <a:tailEnd/>
              </a:ln>
            </p:spPr>
            <p:txBody>
              <a:bodyPr wrap="none" anchor="ctr"/>
              <a:lstStyle/>
              <a:p>
                <a:endParaRPr lang="en-US"/>
              </a:p>
            </p:txBody>
          </p:sp>
          <p:sp>
            <p:nvSpPr>
              <p:cNvPr id="13365" name="AutoShape 122"/>
              <p:cNvSpPr>
                <a:spLocks noChangeArrowheads="1"/>
              </p:cNvSpPr>
              <p:nvPr/>
            </p:nvSpPr>
            <p:spPr bwMode="auto">
              <a:xfrm flipV="1">
                <a:off x="2178204" y="1403686"/>
                <a:ext cx="104775" cy="111185"/>
              </a:xfrm>
              <a:prstGeom prst="triangle">
                <a:avLst>
                  <a:gd name="adj" fmla="val 50000"/>
                </a:avLst>
              </a:prstGeom>
              <a:solidFill>
                <a:srgbClr val="0033CC"/>
              </a:solidFill>
              <a:ln w="9525">
                <a:solidFill>
                  <a:schemeClr val="tx1"/>
                </a:solidFill>
                <a:miter lim="800000"/>
                <a:headEnd/>
                <a:tailEnd/>
              </a:ln>
            </p:spPr>
            <p:txBody>
              <a:bodyPr wrap="none" anchor="ctr"/>
              <a:lstStyle/>
              <a:p>
                <a:endParaRPr lang="en-US"/>
              </a:p>
            </p:txBody>
          </p:sp>
        </p:grpSp>
      </p:grpSp>
      <p:sp>
        <p:nvSpPr>
          <p:cNvPr id="119" name="Rectangle 126"/>
          <p:cNvSpPr>
            <a:spLocks noChangeArrowheads="1"/>
          </p:cNvSpPr>
          <p:nvPr/>
        </p:nvSpPr>
        <p:spPr bwMode="auto">
          <a:xfrm>
            <a:off x="3871913" y="4164013"/>
            <a:ext cx="4784725" cy="711200"/>
          </a:xfrm>
          <a:prstGeom prst="rect">
            <a:avLst/>
          </a:prstGeom>
          <a:solidFill>
            <a:srgbClr val="EAEAEA"/>
          </a:solidFill>
          <a:ln w="9525">
            <a:solidFill>
              <a:schemeClr val="accent1"/>
            </a:solidFill>
            <a:miter lim="800000"/>
            <a:headEnd/>
            <a:tailEnd/>
          </a:ln>
          <a:effectLst>
            <a:outerShdw dist="107763" dir="2700000" algn="ctr" rotWithShape="0">
              <a:srgbClr val="808080">
                <a:alpha val="50000"/>
              </a:srgbClr>
            </a:outerShdw>
          </a:effectLst>
        </p:spPr>
        <p:txBody>
          <a:bodyPr>
            <a:spAutoFit/>
          </a:bodyPr>
          <a:lstStyle/>
          <a:p>
            <a:pPr marL="53975" indent="-53975"/>
            <a:r>
              <a:rPr lang="en-US" sz="1000" u="sng"/>
              <a:t>Manufacturability/Yield Runs &amp; Raft Integration</a:t>
            </a:r>
            <a:r>
              <a:rPr lang="en-US" sz="1000"/>
              <a:t> </a:t>
            </a:r>
          </a:p>
          <a:p>
            <a:pPr marL="53975" indent="-53975"/>
            <a:r>
              <a:rPr lang="en-US" sz="1000">
                <a:solidFill>
                  <a:srgbClr val="000099"/>
                </a:solidFill>
              </a:rPr>
              <a:t>Prototype Raft </a:t>
            </a:r>
          </a:p>
          <a:p>
            <a:pPr marL="53975" indent="-53975"/>
            <a:r>
              <a:rPr lang="en-US" sz="1000">
                <a:solidFill>
                  <a:srgbClr val="000099"/>
                </a:solidFill>
              </a:rPr>
              <a:t>Demonstrate yield and quality control</a:t>
            </a:r>
          </a:p>
          <a:p>
            <a:pPr marL="53975" indent="-53975"/>
            <a:r>
              <a:rPr lang="en-US" sz="1000">
                <a:solidFill>
                  <a:srgbClr val="000099"/>
                </a:solidFill>
              </a:rPr>
              <a:t>Develop integration and QA test capability within LSST collaborating institutions</a:t>
            </a:r>
          </a:p>
        </p:txBody>
      </p:sp>
      <p:sp>
        <p:nvSpPr>
          <p:cNvPr id="13345" name="Text Box 66"/>
          <p:cNvSpPr txBox="1">
            <a:spLocks noChangeArrowheads="1"/>
          </p:cNvSpPr>
          <p:nvPr/>
        </p:nvSpPr>
        <p:spPr bwMode="auto">
          <a:xfrm>
            <a:off x="4138613" y="990600"/>
            <a:ext cx="1163637" cy="246063"/>
          </a:xfrm>
          <a:prstGeom prst="rect">
            <a:avLst/>
          </a:prstGeom>
          <a:noFill/>
          <a:ln w="9525">
            <a:noFill/>
            <a:miter lim="800000"/>
            <a:headEnd/>
            <a:tailEnd/>
          </a:ln>
        </p:spPr>
        <p:txBody>
          <a:bodyPr>
            <a:spAutoFit/>
          </a:bodyPr>
          <a:lstStyle/>
          <a:p>
            <a:pPr algn="ctr"/>
            <a:r>
              <a:rPr lang="en-US" sz="1000"/>
              <a:t>CD-3b- Review</a:t>
            </a:r>
          </a:p>
        </p:txBody>
      </p:sp>
      <p:sp>
        <p:nvSpPr>
          <p:cNvPr id="13346" name="AutoShape 77"/>
          <p:cNvSpPr>
            <a:spLocks noChangeArrowheads="1"/>
          </p:cNvSpPr>
          <p:nvPr/>
        </p:nvSpPr>
        <p:spPr bwMode="auto">
          <a:xfrm flipV="1">
            <a:off x="5103813" y="1206500"/>
            <a:ext cx="104775" cy="111125"/>
          </a:xfrm>
          <a:prstGeom prst="triangle">
            <a:avLst>
              <a:gd name="adj" fmla="val 50000"/>
            </a:avLst>
          </a:prstGeom>
          <a:solidFill>
            <a:srgbClr val="0033CC"/>
          </a:solidFill>
          <a:ln w="9525">
            <a:solidFill>
              <a:schemeClr val="tx1"/>
            </a:solidFill>
            <a:miter lim="800000"/>
            <a:headEnd/>
            <a:tailEnd/>
          </a:ln>
        </p:spPr>
        <p:txBody>
          <a:bodyPr wrap="none" anchor="ctr"/>
          <a:lstStyle/>
          <a:p>
            <a:endParaRPr lang="en-US"/>
          </a:p>
        </p:txBody>
      </p:sp>
      <p:sp>
        <p:nvSpPr>
          <p:cNvPr id="13347" name="AutoShape 103"/>
          <p:cNvSpPr>
            <a:spLocks noChangeArrowheads="1"/>
          </p:cNvSpPr>
          <p:nvPr/>
        </p:nvSpPr>
        <p:spPr bwMode="auto">
          <a:xfrm>
            <a:off x="3376613" y="4629150"/>
            <a:ext cx="155575" cy="233363"/>
          </a:xfrm>
          <a:prstGeom prst="diamond">
            <a:avLst/>
          </a:prstGeom>
          <a:solidFill>
            <a:schemeClr val="bg1"/>
          </a:solidFill>
          <a:ln w="19050">
            <a:solidFill>
              <a:schemeClr val="tx1"/>
            </a:solidFill>
            <a:miter lim="800000"/>
            <a:headEnd/>
            <a:tailEnd/>
          </a:ln>
        </p:spPr>
        <p:txBody>
          <a:bodyPr wrap="none" anchor="ctr"/>
          <a:lstStyle/>
          <a:p>
            <a:endParaRPr lang="en-US"/>
          </a:p>
        </p:txBody>
      </p:sp>
      <p:sp>
        <p:nvSpPr>
          <p:cNvPr id="13348" name="AutoShape 120"/>
          <p:cNvSpPr>
            <a:spLocks/>
          </p:cNvSpPr>
          <p:nvPr/>
        </p:nvSpPr>
        <p:spPr bwMode="auto">
          <a:xfrm rot="-3346152">
            <a:off x="2820194" y="3659982"/>
            <a:ext cx="250825" cy="1208087"/>
          </a:xfrm>
          <a:prstGeom prst="rightBrace">
            <a:avLst>
              <a:gd name="adj1" fmla="val 46314"/>
              <a:gd name="adj2" fmla="val 50000"/>
            </a:avLst>
          </a:prstGeom>
          <a:noFill/>
          <a:ln w="9525">
            <a:solidFill>
              <a:schemeClr val="tx1"/>
            </a:solidFill>
            <a:round/>
            <a:headEnd/>
            <a:tailEnd/>
          </a:ln>
        </p:spPr>
        <p:txBody>
          <a:bodyPr wrap="none" anchor="ctr"/>
          <a:lstStyle/>
          <a:p>
            <a:endParaRPr lang="en-US"/>
          </a:p>
        </p:txBody>
      </p:sp>
      <p:sp>
        <p:nvSpPr>
          <p:cNvPr id="124" name="Line 106"/>
          <p:cNvSpPr>
            <a:spLocks noChangeShapeType="1"/>
          </p:cNvSpPr>
          <p:nvPr/>
        </p:nvSpPr>
        <p:spPr bwMode="auto">
          <a:xfrm flipV="1">
            <a:off x="3313113" y="4394200"/>
            <a:ext cx="665162" cy="34925"/>
          </a:xfrm>
          <a:prstGeom prst="line">
            <a:avLst/>
          </a:prstGeom>
          <a:noFill/>
          <a:ln w="3175">
            <a:solidFill>
              <a:schemeClr val="tx1"/>
            </a:solidFill>
            <a:prstDash val="dash"/>
            <a:round/>
            <a:headEnd type="triangle" w="med" len="med"/>
            <a:tailEnd/>
          </a:ln>
        </p:spPr>
        <p:txBody>
          <a:bodyPr/>
          <a:lstStyle/>
          <a:p>
            <a:endParaRPr lang="en-US"/>
          </a:p>
        </p:txBody>
      </p:sp>
      <p:sp>
        <p:nvSpPr>
          <p:cNvPr id="13350" name="AutoShape 120"/>
          <p:cNvSpPr>
            <a:spLocks/>
          </p:cNvSpPr>
          <p:nvPr/>
        </p:nvSpPr>
        <p:spPr bwMode="auto">
          <a:xfrm rot="-3346152">
            <a:off x="3840956" y="4499769"/>
            <a:ext cx="214313" cy="904875"/>
          </a:xfrm>
          <a:prstGeom prst="rightBrace">
            <a:avLst>
              <a:gd name="adj1" fmla="val 46327"/>
              <a:gd name="adj2" fmla="val 50000"/>
            </a:avLst>
          </a:prstGeom>
          <a:noFill/>
          <a:ln w="9525">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152400" y="0"/>
            <a:ext cx="7035800" cy="673100"/>
          </a:xfrm>
          <a:noFill/>
          <a:ln/>
        </p:spPr>
        <p:txBody>
          <a:bodyPr/>
          <a:lstStyle/>
          <a:p>
            <a:pPr eaLnBrk="1" hangingPunct="1">
              <a:defRPr/>
            </a:pPr>
            <a:r>
              <a:rPr lang="en-US" dirty="0"/>
              <a:t>Sensors news: 2 vendors </a:t>
            </a:r>
            <a:r>
              <a:rPr lang="en-US" dirty="0" smtClean="0"/>
              <a:t>just recently fabricated prototypes </a:t>
            </a:r>
            <a:endParaRPr lang="en-US" dirty="0"/>
          </a:p>
        </p:txBody>
      </p:sp>
      <p:pic>
        <p:nvPicPr>
          <p:cNvPr id="8195" name="Picture 2"/>
          <p:cNvPicPr>
            <a:picLocks noChangeAspect="1" noChangeArrowheads="1"/>
          </p:cNvPicPr>
          <p:nvPr/>
        </p:nvPicPr>
        <p:blipFill>
          <a:blip r:embed="rId2" cstate="print"/>
          <a:srcRect/>
          <a:stretch>
            <a:fillRect/>
          </a:stretch>
        </p:blipFill>
        <p:spPr bwMode="auto">
          <a:xfrm>
            <a:off x="307975" y="1185863"/>
            <a:ext cx="2762250" cy="2209800"/>
          </a:xfrm>
          <a:prstGeom prst="rect">
            <a:avLst/>
          </a:prstGeom>
          <a:noFill/>
          <a:ln w="9525">
            <a:noFill/>
            <a:miter lim="800000"/>
            <a:headEnd/>
            <a:tailEnd/>
          </a:ln>
        </p:spPr>
      </p:pic>
      <p:pic>
        <p:nvPicPr>
          <p:cNvPr id="8196" name="Picture 2"/>
          <p:cNvPicPr>
            <a:picLocks noChangeAspect="1" noChangeArrowheads="1"/>
          </p:cNvPicPr>
          <p:nvPr/>
        </p:nvPicPr>
        <p:blipFill>
          <a:blip r:embed="rId3" cstate="print"/>
          <a:srcRect/>
          <a:stretch>
            <a:fillRect/>
          </a:stretch>
        </p:blipFill>
        <p:spPr bwMode="auto">
          <a:xfrm>
            <a:off x="219075" y="3886200"/>
            <a:ext cx="4017963" cy="2209800"/>
          </a:xfrm>
          <a:prstGeom prst="rect">
            <a:avLst/>
          </a:prstGeom>
          <a:noFill/>
          <a:ln w="9525">
            <a:noFill/>
            <a:miter lim="800000"/>
            <a:headEnd/>
            <a:tailEnd/>
          </a:ln>
        </p:spPr>
      </p:pic>
      <p:sp>
        <p:nvSpPr>
          <p:cNvPr id="8197" name="Text Box 6"/>
          <p:cNvSpPr txBox="1">
            <a:spLocks noChangeArrowheads="1"/>
          </p:cNvSpPr>
          <p:nvPr/>
        </p:nvSpPr>
        <p:spPr bwMode="auto">
          <a:xfrm>
            <a:off x="152400" y="3405188"/>
            <a:ext cx="1839913" cy="274637"/>
          </a:xfrm>
          <a:prstGeom prst="rect">
            <a:avLst/>
          </a:prstGeom>
          <a:noFill/>
          <a:ln w="9525">
            <a:noFill/>
            <a:miter lim="800000"/>
            <a:headEnd/>
            <a:tailEnd/>
          </a:ln>
        </p:spPr>
        <p:txBody>
          <a:bodyPr wrap="none">
            <a:spAutoFit/>
          </a:bodyPr>
          <a:lstStyle/>
          <a:p>
            <a:r>
              <a:rPr lang="en-US" sz="1200" b="1" i="1">
                <a:solidFill>
                  <a:srgbClr val="000066"/>
                </a:solidFill>
                <a:latin typeface="Calibri" pitchFamily="34" charset="0"/>
                <a:ea typeface="ＭＳ Ｐゴシック" pitchFamily="34" charset="-128"/>
              </a:rPr>
              <a:t>e2v CCD250 (operable)</a:t>
            </a:r>
          </a:p>
        </p:txBody>
      </p:sp>
      <p:sp>
        <p:nvSpPr>
          <p:cNvPr id="8198" name="Text Box 7"/>
          <p:cNvSpPr txBox="1">
            <a:spLocks noChangeArrowheads="1"/>
          </p:cNvSpPr>
          <p:nvPr/>
        </p:nvSpPr>
        <p:spPr bwMode="auto">
          <a:xfrm>
            <a:off x="152400" y="6096000"/>
            <a:ext cx="2365375" cy="274638"/>
          </a:xfrm>
          <a:prstGeom prst="rect">
            <a:avLst/>
          </a:prstGeom>
          <a:noFill/>
          <a:ln w="9525">
            <a:noFill/>
            <a:miter lim="800000"/>
            <a:headEnd/>
            <a:tailEnd/>
          </a:ln>
        </p:spPr>
        <p:txBody>
          <a:bodyPr wrap="none">
            <a:spAutoFit/>
          </a:bodyPr>
          <a:lstStyle/>
          <a:p>
            <a:r>
              <a:rPr lang="en-US" sz="1200" b="1" i="1">
                <a:solidFill>
                  <a:srgbClr val="000066"/>
                </a:solidFill>
                <a:latin typeface="Calibri" pitchFamily="34" charset="0"/>
                <a:ea typeface="ＭＳ Ｐゴシック" pitchFamily="34" charset="-128"/>
              </a:rPr>
              <a:t>STA3800 (mechanical sample)</a:t>
            </a:r>
          </a:p>
        </p:txBody>
      </p:sp>
      <p:pic>
        <p:nvPicPr>
          <p:cNvPr id="8199" name="Picture 8" descr="target1 small"/>
          <p:cNvPicPr>
            <a:picLocks noChangeAspect="1" noChangeArrowheads="1"/>
          </p:cNvPicPr>
          <p:nvPr/>
        </p:nvPicPr>
        <p:blipFill>
          <a:blip r:embed="rId4" cstate="print"/>
          <a:srcRect/>
          <a:stretch>
            <a:fillRect/>
          </a:stretch>
        </p:blipFill>
        <p:spPr bwMode="auto">
          <a:xfrm>
            <a:off x="5216525" y="914400"/>
            <a:ext cx="2859088" cy="2698750"/>
          </a:xfrm>
          <a:prstGeom prst="rect">
            <a:avLst/>
          </a:prstGeom>
          <a:noFill/>
          <a:ln w="9525">
            <a:noFill/>
            <a:miter lim="800000"/>
            <a:headEnd/>
            <a:tailEnd/>
          </a:ln>
        </p:spPr>
      </p:pic>
      <p:sp>
        <p:nvSpPr>
          <p:cNvPr id="8200" name="Text Box 7"/>
          <p:cNvSpPr txBox="1">
            <a:spLocks noChangeArrowheads="1"/>
          </p:cNvSpPr>
          <p:nvPr/>
        </p:nvSpPr>
        <p:spPr bwMode="auto">
          <a:xfrm>
            <a:off x="3352800" y="6124575"/>
            <a:ext cx="1676400" cy="274638"/>
          </a:xfrm>
          <a:prstGeom prst="rect">
            <a:avLst/>
          </a:prstGeom>
          <a:noFill/>
          <a:ln w="9525">
            <a:noFill/>
            <a:miter lim="800000"/>
            <a:headEnd/>
            <a:tailEnd/>
          </a:ln>
        </p:spPr>
        <p:txBody>
          <a:bodyPr>
            <a:spAutoFit/>
          </a:bodyPr>
          <a:lstStyle/>
          <a:p>
            <a:r>
              <a:rPr lang="en-US" sz="1200" b="1" i="1">
                <a:solidFill>
                  <a:srgbClr val="000066"/>
                </a:solidFill>
                <a:latin typeface="Calibri" pitchFamily="34" charset="0"/>
                <a:ea typeface="ＭＳ Ｐゴシック" pitchFamily="34" charset="-128"/>
              </a:rPr>
              <a:t>(setup device, Oct. 28)</a:t>
            </a:r>
          </a:p>
        </p:txBody>
      </p:sp>
      <p:cxnSp>
        <p:nvCxnSpPr>
          <p:cNvPr id="13" name="Straight Arrow Connector 12"/>
          <p:cNvCxnSpPr/>
          <p:nvPr/>
        </p:nvCxnSpPr>
        <p:spPr>
          <a:xfrm>
            <a:off x="4953000" y="6276975"/>
            <a:ext cx="2286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8202" name="Picture 10"/>
          <p:cNvPicPr>
            <a:picLocks noChangeAspect="1" noChangeArrowheads="1"/>
          </p:cNvPicPr>
          <p:nvPr/>
        </p:nvPicPr>
        <p:blipFill>
          <a:blip r:embed="rId5" cstate="print">
            <a:lum bright="-6000" contrast="18000"/>
          </a:blip>
          <a:srcRect/>
          <a:stretch>
            <a:fillRect/>
          </a:stretch>
        </p:blipFill>
        <p:spPr bwMode="auto">
          <a:xfrm>
            <a:off x="5216525" y="3886200"/>
            <a:ext cx="2860675"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5"/>
          <p:cNvSpPr>
            <a:spLocks noGrp="1"/>
          </p:cNvSpPr>
          <p:nvPr>
            <p:ph type="title" idx="4294967295"/>
          </p:nvPr>
        </p:nvSpPr>
        <p:spPr/>
        <p:txBody>
          <a:bodyPr/>
          <a:lstStyle/>
          <a:p>
            <a:pPr eaLnBrk="1" hangingPunct="1">
              <a:defRPr/>
            </a:pPr>
            <a:r>
              <a:rPr lang="en-US" dirty="0"/>
              <a:t>Performance on key specs based on the results of Phase 1 and Phase 2 programs with e2v and ITL</a:t>
            </a:r>
          </a:p>
        </p:txBody>
      </p:sp>
      <p:graphicFrame>
        <p:nvGraphicFramePr>
          <p:cNvPr id="10279" name="Group 39"/>
          <p:cNvGraphicFramePr>
            <a:graphicFrameLocks noGrp="1"/>
          </p:cNvGraphicFramePr>
          <p:nvPr/>
        </p:nvGraphicFramePr>
        <p:xfrm>
          <a:off x="304800" y="1295400"/>
          <a:ext cx="8229600" cy="3843338"/>
        </p:xfrm>
        <a:graphic>
          <a:graphicData uri="http://schemas.openxmlformats.org/drawingml/2006/table">
            <a:tbl>
              <a:tblPr/>
              <a:tblGrid>
                <a:gridCol w="2286000"/>
                <a:gridCol w="3124200"/>
                <a:gridCol w="2819400"/>
              </a:tblGrid>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ea typeface="ＭＳ Ｐゴシック" pitchFamily="34" charset="-128"/>
                        </a:rPr>
                        <a:t>Key performance spec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8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ea typeface="ＭＳ Ｐゴシック" pitchFamily="34" charset="-128"/>
                        </a:rPr>
                        <a:t>CCD250  (e2v)</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8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ea typeface="ＭＳ Ｐゴシック" pitchFamily="34" charset="-128"/>
                        </a:rPr>
                        <a:t>STA3800 (ITL)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8A"/>
                    </a:solidFill>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ea typeface="ＭＳ Ｐゴシック" pitchFamily="34" charset="-128"/>
                        </a:rPr>
                        <a:t>QE (red bands)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ea typeface="ＭＳ Ｐゴシック" pitchFamily="34" charset="-128"/>
                          <a:sym typeface="Wingdings" pitchFamily="2" charset="2"/>
                        </a:rPr>
                        <a:t></a:t>
                      </a:r>
                      <a:endParaRPr kumimoji="0" lang="en-US" sz="1800" b="0" i="0" u="none" strike="noStrike" cap="none" normalizeH="0" baseline="0" smtClean="0">
                        <a:ln>
                          <a:noFill/>
                        </a:ln>
                        <a:solidFill>
                          <a:srgbClr val="000000"/>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ea typeface="ＭＳ Ｐゴシック" pitchFamily="34" charset="-128"/>
                          <a:sym typeface="Wingdings" pitchFamily="2" charset="2"/>
                        </a:rPr>
                        <a:t> </a:t>
                      </a:r>
                      <a:endParaRPr kumimoji="0" lang="en-US" sz="1800" b="0" i="1" u="none" strike="noStrike" cap="none" normalizeH="0" baseline="0" smtClean="0">
                        <a:ln>
                          <a:noFill/>
                        </a:ln>
                        <a:solidFill>
                          <a:srgbClr val="000000"/>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r>
              <a:tr h="711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ea typeface="ＭＳ Ｐゴシック" pitchFamily="34" charset="-128"/>
                        </a:rPr>
                        <a:t>QE (blue bands)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rgbClr val="000000"/>
                          </a:solidFill>
                          <a:effectLst/>
                          <a:latin typeface="Calibri" pitchFamily="34" charset="0"/>
                          <a:ea typeface="ＭＳ Ｐゴシック" pitchFamily="34" charset="-128"/>
                          <a:sym typeface="Wingdings" pitchFamily="2" charset="2"/>
                        </a:rPr>
                        <a:t>Redesigned AR coat in development</a:t>
                      </a:r>
                      <a:endParaRPr kumimoji="0" lang="en-US" sz="1800" b="0" i="1" u="none" strike="noStrike" cap="none" normalizeH="0" baseline="0" smtClean="0">
                        <a:ln>
                          <a:noFill/>
                        </a:ln>
                        <a:solidFill>
                          <a:srgbClr val="000000"/>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ea typeface="ＭＳ Ｐゴシック" pitchFamily="34" charset="-128"/>
                          <a:sym typeface="Wingdings" pitchFamily="2" charset="2"/>
                        </a:rPr>
                        <a:t> </a:t>
                      </a:r>
                      <a:endParaRPr kumimoji="0" lang="en-US" sz="1800" b="0" i="0" u="none" strike="noStrike" cap="none" normalizeH="0" baseline="0" smtClean="0">
                        <a:ln>
                          <a:noFill/>
                        </a:ln>
                        <a:solidFill>
                          <a:srgbClr val="000000"/>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r>
              <a:tr h="719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ea typeface="ＭＳ Ｐゴシック" pitchFamily="34" charset="-128"/>
                        </a:rPr>
                        <a:t>Read noise @ 550kpix/s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ea typeface="ＭＳ Ｐゴシック" pitchFamily="34" charset="-128"/>
                          <a:sym typeface="Wingdings" pitchFamily="2" charset="2"/>
                        </a:rPr>
                        <a:t></a:t>
                      </a:r>
                      <a:endParaRPr kumimoji="0" lang="en-US" sz="1800" b="0" i="1" u="none" strike="noStrike" cap="none" normalizeH="0" baseline="0" smtClean="0">
                        <a:ln>
                          <a:noFill/>
                        </a:ln>
                        <a:solidFill>
                          <a:srgbClr val="000000"/>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rgbClr val="000000"/>
                          </a:solidFill>
                          <a:effectLst/>
                          <a:latin typeface="Calibri" pitchFamily="34" charset="0"/>
                          <a:ea typeface="ＭＳ Ｐゴシック" pitchFamily="34" charset="-128"/>
                        </a:rPr>
                        <a:t>Not tested yet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ea typeface="ＭＳ Ｐゴシック" pitchFamily="34" charset="-128"/>
                        </a:rPr>
                        <a:t>PSF</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ea typeface="ＭＳ Ｐゴシック" pitchFamily="34" charset="-128"/>
                          <a:sym typeface="Wingdings" pitchFamily="2" charset="2"/>
                        </a:rPr>
                        <a:t></a:t>
                      </a:r>
                      <a:endParaRPr kumimoji="0" lang="en-US" sz="1800" b="0" i="0" u="none" strike="noStrike" cap="none" normalizeH="0" baseline="0" smtClean="0">
                        <a:ln>
                          <a:noFill/>
                        </a:ln>
                        <a:solidFill>
                          <a:srgbClr val="000000"/>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ea typeface="ＭＳ Ｐゴシック" pitchFamily="34" charset="-128"/>
                          <a:sym typeface="Wingdings" pitchFamily="2" charset="2"/>
                        </a:rPr>
                        <a:t></a:t>
                      </a:r>
                      <a:endParaRPr kumimoji="0" lang="en-US" sz="1800" b="0" i="0" u="none" strike="noStrike" cap="none" normalizeH="0" baseline="0" smtClean="0">
                        <a:ln>
                          <a:noFill/>
                        </a:ln>
                        <a:solidFill>
                          <a:srgbClr val="000000"/>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ea typeface="ＭＳ Ｐゴシック" pitchFamily="34" charset="-128"/>
                        </a:rPr>
                        <a:t>Flatness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ea typeface="ＭＳ Ｐゴシック" pitchFamily="34" charset="-128"/>
                          <a:sym typeface="Wingdings" pitchFamily="2" charset="2"/>
                        </a:rPr>
                        <a:t></a:t>
                      </a:r>
                      <a:endParaRPr kumimoji="0" lang="en-US" sz="1800" b="0" i="0" u="none" strike="noStrike" cap="none" normalizeH="0" baseline="0" smtClean="0">
                        <a:ln>
                          <a:noFill/>
                        </a:ln>
                        <a:solidFill>
                          <a:srgbClr val="000000"/>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rgbClr val="000000"/>
                          </a:solidFill>
                          <a:effectLst/>
                          <a:latin typeface="Calibri" pitchFamily="34" charset="0"/>
                          <a:ea typeface="ＭＳ Ｐゴシック" pitchFamily="34" charset="-128"/>
                        </a:rPr>
                        <a:t>Process mod. In progress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DA"/>
                    </a:solidFill>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ea typeface="ＭＳ Ｐゴシック" pitchFamily="34" charset="-128"/>
                        </a:rPr>
                        <a:t>Fill factor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ea typeface="ＭＳ Ｐゴシック" pitchFamily="34" charset="-128"/>
                          <a:sym typeface="Wingdings" pitchFamily="2" charset="2"/>
                        </a:rPr>
                        <a:t></a:t>
                      </a:r>
                      <a:endParaRPr kumimoji="0" lang="en-US" sz="1800" b="0" i="0" u="none" strike="noStrike" cap="none" normalizeH="0" baseline="0" smtClean="0">
                        <a:ln>
                          <a:noFill/>
                        </a:ln>
                        <a:solidFill>
                          <a:srgbClr val="000000"/>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ea typeface="ＭＳ Ｐゴシック" pitchFamily="34" charset="-128"/>
                          <a:sym typeface="Wingdings" pitchFamily="2" charset="2"/>
                        </a:rPr>
                        <a:t></a:t>
                      </a:r>
                      <a:endParaRPr kumimoji="0" lang="en-US" sz="1800" b="0" i="0" u="none" strike="noStrike" cap="none" normalizeH="0" baseline="0" smtClean="0">
                        <a:ln>
                          <a:noFill/>
                        </a:ln>
                        <a:solidFill>
                          <a:srgbClr val="000000"/>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ED"/>
                    </a:solidFill>
                  </a:tcPr>
                </a:tc>
              </a:tr>
            </a:tbl>
          </a:graphicData>
        </a:graphic>
      </p:graphicFrame>
      <p:sp>
        <p:nvSpPr>
          <p:cNvPr id="10280" name="Text Box 40"/>
          <p:cNvSpPr txBox="1">
            <a:spLocks noChangeArrowheads="1"/>
          </p:cNvSpPr>
          <p:nvPr/>
        </p:nvSpPr>
        <p:spPr bwMode="auto">
          <a:xfrm>
            <a:off x="381000" y="5410200"/>
            <a:ext cx="8147050" cy="822325"/>
          </a:xfrm>
          <a:prstGeom prst="rect">
            <a:avLst/>
          </a:prstGeom>
          <a:noFill/>
          <a:ln w="9525">
            <a:noFill/>
            <a:miter lim="800000"/>
            <a:headEnd/>
            <a:tailEnd/>
          </a:ln>
          <a:effectLst/>
        </p:spPr>
        <p:txBody>
          <a:bodyPr>
            <a:spAutoFit/>
          </a:bodyPr>
          <a:lstStyle/>
          <a:p>
            <a:r>
              <a:rPr lang="en-US" sz="2400" b="1" i="1"/>
              <a:t>Phase 2 results are “hot off the press” and not final.</a:t>
            </a:r>
          </a:p>
          <a:p>
            <a:r>
              <a:rPr lang="en-US" sz="2400" b="1" i="1"/>
              <a:t>For details see Paul O’Connor’s breakout talk at 2PM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Cost &amp; Schedule Summary</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 Level 2 Milestones – Key Milestones</a:t>
            </a:r>
          </a:p>
        </p:txBody>
      </p:sp>
      <p:graphicFrame>
        <p:nvGraphicFramePr>
          <p:cNvPr id="7" name="Content Placeholder 3"/>
          <p:cNvGraphicFramePr>
            <a:graphicFrameLocks/>
          </p:cNvGraphicFramePr>
          <p:nvPr/>
        </p:nvGraphicFramePr>
        <p:xfrm>
          <a:off x="253093" y="555165"/>
          <a:ext cx="5601441" cy="6142511"/>
        </p:xfrm>
        <a:graphic>
          <a:graphicData uri="http://schemas.openxmlformats.org/drawingml/2006/table">
            <a:tbl>
              <a:tblPr/>
              <a:tblGrid>
                <a:gridCol w="4617659"/>
                <a:gridCol w="983782"/>
              </a:tblGrid>
              <a:tr h="396167">
                <a:tc>
                  <a:txBody>
                    <a:bodyPr/>
                    <a:lstStyle/>
                    <a:p>
                      <a:pPr marL="0" marR="0" algn="ctr">
                        <a:spcBef>
                          <a:spcPts val="0"/>
                        </a:spcBef>
                        <a:spcAft>
                          <a:spcPts val="0"/>
                        </a:spcAft>
                      </a:pPr>
                      <a:r>
                        <a:rPr lang="en-US" sz="1300" b="1" dirty="0">
                          <a:solidFill>
                            <a:srgbClr val="000000"/>
                          </a:solidFill>
                          <a:latin typeface="Calibri"/>
                          <a:ea typeface="Times New Roman"/>
                          <a:cs typeface="Times New Roman"/>
                        </a:rPr>
                        <a:t>Level I Baseline Milestones</a:t>
                      </a:r>
                      <a:endParaRPr lang="en-US" sz="1300" dirty="0">
                        <a:latin typeface="Times New Roman"/>
                        <a:ea typeface="Times New Roman"/>
                        <a:cs typeface="Times New Roman"/>
                      </a:endParaRPr>
                    </a:p>
                  </a:txBody>
                  <a:tcPr marL="60630" marR="606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marL="59055" marR="0" algn="ctr">
                        <a:spcBef>
                          <a:spcPts val="0"/>
                        </a:spcBef>
                        <a:spcAft>
                          <a:spcPts val="0"/>
                        </a:spcAft>
                      </a:pPr>
                      <a:r>
                        <a:rPr lang="en-US" sz="1300" b="1">
                          <a:solidFill>
                            <a:srgbClr val="000000"/>
                          </a:solidFill>
                          <a:latin typeface="Calibri"/>
                          <a:ea typeface="Times New Roman"/>
                          <a:cs typeface="Times New Roman"/>
                        </a:rPr>
                        <a:t>Schedule</a:t>
                      </a:r>
                      <a:endParaRPr lang="en-US" sz="1300">
                        <a:latin typeface="Times New Roman"/>
                        <a:ea typeface="Times New Roman"/>
                        <a:cs typeface="Times New Roman"/>
                      </a:endParaRPr>
                    </a:p>
                  </a:txBody>
                  <a:tcPr marL="60630" marR="606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r>
              <a:tr h="202789">
                <a:tc>
                  <a:txBody>
                    <a:bodyPr/>
                    <a:lstStyle/>
                    <a:p>
                      <a:pPr marL="0" marR="0" algn="l">
                        <a:spcBef>
                          <a:spcPts val="0"/>
                        </a:spcBef>
                        <a:spcAft>
                          <a:spcPts val="0"/>
                        </a:spcAft>
                        <a:tabLst>
                          <a:tab pos="586105" algn="l"/>
                        </a:tabLst>
                      </a:pPr>
                      <a:r>
                        <a:rPr lang="en-US" sz="1300" dirty="0">
                          <a:solidFill>
                            <a:srgbClr val="000000"/>
                          </a:solidFill>
                          <a:latin typeface="Calibri"/>
                          <a:ea typeface="Times New Roman"/>
                          <a:cs typeface="Times New Roman"/>
                        </a:rPr>
                        <a:t>CD-0, Approve Mission Need</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smtClean="0">
                          <a:solidFill>
                            <a:srgbClr val="000000"/>
                          </a:solidFill>
                          <a:latin typeface="Calibri"/>
                          <a:ea typeface="Times New Roman"/>
                          <a:cs typeface="Times New Roman"/>
                        </a:rPr>
                        <a:t>6/20/2011</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789">
                <a:tc>
                  <a:txBody>
                    <a:bodyPr/>
                    <a:lstStyle/>
                    <a:p>
                      <a:pPr marL="0" marR="0" algn="l">
                        <a:spcBef>
                          <a:spcPts val="0"/>
                        </a:spcBef>
                        <a:spcAft>
                          <a:spcPts val="0"/>
                        </a:spcAft>
                      </a:pPr>
                      <a:r>
                        <a:rPr lang="en-US" sz="1300" dirty="0">
                          <a:solidFill>
                            <a:srgbClr val="000000"/>
                          </a:solidFill>
                          <a:latin typeface="Calibri"/>
                          <a:ea typeface="Times New Roman"/>
                          <a:cs typeface="Times New Roman"/>
                        </a:rPr>
                        <a:t>CD-1, </a:t>
                      </a:r>
                      <a:r>
                        <a:rPr lang="en-US" sz="1300" dirty="0" smtClean="0">
                          <a:solidFill>
                            <a:srgbClr val="000000"/>
                          </a:solidFill>
                          <a:latin typeface="Calibri"/>
                          <a:ea typeface="Times New Roman"/>
                          <a:cs typeface="Times New Roman"/>
                        </a:rPr>
                        <a:t>Approve </a:t>
                      </a:r>
                      <a:r>
                        <a:rPr lang="en-US" sz="1300" dirty="0">
                          <a:solidFill>
                            <a:srgbClr val="000000"/>
                          </a:solidFill>
                          <a:latin typeface="Calibri"/>
                          <a:ea typeface="Times New Roman"/>
                          <a:cs typeface="Times New Roman"/>
                        </a:rPr>
                        <a:t>Alternative Selection and Cost Range</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 Q2FY2012</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677">
                <a:tc>
                  <a:txBody>
                    <a:bodyPr/>
                    <a:lstStyle/>
                    <a:p>
                      <a:pPr marL="0" marR="0" algn="l">
                        <a:spcBef>
                          <a:spcPts val="0"/>
                        </a:spcBef>
                        <a:spcAft>
                          <a:spcPts val="0"/>
                        </a:spcAft>
                      </a:pPr>
                      <a:r>
                        <a:rPr lang="en-US" sz="1300" dirty="0">
                          <a:solidFill>
                            <a:srgbClr val="000000"/>
                          </a:solidFill>
                          <a:latin typeface="Calibri"/>
                          <a:ea typeface="Times New Roman"/>
                          <a:cs typeface="Times New Roman"/>
                        </a:rPr>
                        <a:t>CD-3a</a:t>
                      </a:r>
                      <a:r>
                        <a:rPr lang="en-US" sz="1300" dirty="0" smtClean="0">
                          <a:solidFill>
                            <a:srgbClr val="000000"/>
                          </a:solidFill>
                          <a:latin typeface="Calibri"/>
                          <a:ea typeface="Times New Roman"/>
                          <a:cs typeface="Times New Roman"/>
                        </a:rPr>
                        <a:t>,  </a:t>
                      </a:r>
                      <a:r>
                        <a:rPr lang="en-US" sz="1300" dirty="0">
                          <a:solidFill>
                            <a:srgbClr val="000000"/>
                          </a:solidFill>
                          <a:latin typeface="Calibri"/>
                          <a:ea typeface="Times New Roman"/>
                          <a:cs typeface="Times New Roman"/>
                        </a:rPr>
                        <a:t>Approve Start of Long Lead Procurements</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 Q4FY2013</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789">
                <a:tc>
                  <a:txBody>
                    <a:bodyPr/>
                    <a:lstStyle/>
                    <a:p>
                      <a:pPr marL="0" marR="0" algn="l">
                        <a:spcBef>
                          <a:spcPts val="0"/>
                        </a:spcBef>
                        <a:spcAft>
                          <a:spcPts val="0"/>
                        </a:spcAft>
                      </a:pPr>
                      <a:r>
                        <a:rPr lang="en-US" sz="1300" dirty="0">
                          <a:solidFill>
                            <a:srgbClr val="000000"/>
                          </a:solidFill>
                          <a:latin typeface="Calibri"/>
                          <a:ea typeface="Times New Roman"/>
                          <a:cs typeface="Times New Roman"/>
                        </a:rPr>
                        <a:t>CD-2, Approve Performance Baseline</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 Q2FY2014</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789">
                <a:tc>
                  <a:txBody>
                    <a:bodyPr/>
                    <a:lstStyle/>
                    <a:p>
                      <a:pPr marL="0" marR="0" algn="l">
                        <a:spcBef>
                          <a:spcPts val="0"/>
                        </a:spcBef>
                        <a:spcAft>
                          <a:spcPts val="0"/>
                        </a:spcAft>
                      </a:pPr>
                      <a:r>
                        <a:rPr lang="en-US" sz="1300" dirty="0">
                          <a:solidFill>
                            <a:srgbClr val="000000"/>
                          </a:solidFill>
                          <a:latin typeface="Calibri"/>
                          <a:ea typeface="Times New Roman"/>
                          <a:cs typeface="Times New Roman"/>
                        </a:rPr>
                        <a:t>CD-3b, Approve Start of Construction</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 Q4FY2015</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789">
                <a:tc>
                  <a:txBody>
                    <a:bodyPr/>
                    <a:lstStyle/>
                    <a:p>
                      <a:pPr marL="0" marR="0" algn="l">
                        <a:spcBef>
                          <a:spcPts val="0"/>
                        </a:spcBef>
                        <a:spcAft>
                          <a:spcPts val="0"/>
                        </a:spcAft>
                      </a:pPr>
                      <a:r>
                        <a:rPr lang="en-US" sz="1300" dirty="0">
                          <a:solidFill>
                            <a:srgbClr val="000000"/>
                          </a:solidFill>
                          <a:latin typeface="Calibri"/>
                          <a:ea typeface="Times New Roman"/>
                          <a:cs typeface="Times New Roman"/>
                        </a:rPr>
                        <a:t>CD-4, Approve Project Completion</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 Q4FY2020</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789">
                <a:tc>
                  <a:txBody>
                    <a:bodyPr/>
                    <a:lstStyle/>
                    <a:p>
                      <a:pPr marL="0" marR="0" algn="ctr">
                        <a:spcBef>
                          <a:spcPts val="0"/>
                        </a:spcBef>
                        <a:spcAft>
                          <a:spcPts val="0"/>
                        </a:spcAft>
                      </a:pPr>
                      <a:r>
                        <a:rPr lang="en-US" sz="1300" b="1" dirty="0">
                          <a:solidFill>
                            <a:srgbClr val="000000"/>
                          </a:solidFill>
                          <a:latin typeface="Calibri"/>
                          <a:ea typeface="Times New Roman"/>
                          <a:cs typeface="Times New Roman"/>
                        </a:rPr>
                        <a:t>Level II Baseline Milestones</a:t>
                      </a:r>
                      <a:endParaRPr lang="en-US" sz="1300" dirty="0">
                        <a:latin typeface="Times New Roman"/>
                        <a:ea typeface="Times New Roman"/>
                        <a:cs typeface="Times New Roman"/>
                      </a:endParaRPr>
                    </a:p>
                  </a:txBody>
                  <a:tcPr marL="60630" marR="606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marL="59055" marR="0" algn="ctr">
                        <a:spcBef>
                          <a:spcPts val="0"/>
                        </a:spcBef>
                        <a:spcAft>
                          <a:spcPts val="0"/>
                        </a:spcAft>
                      </a:pPr>
                      <a:r>
                        <a:rPr lang="en-US" sz="1300" b="1" dirty="0">
                          <a:solidFill>
                            <a:srgbClr val="000000"/>
                          </a:solidFill>
                          <a:latin typeface="Calibri"/>
                          <a:ea typeface="Times New Roman"/>
                          <a:cs typeface="Times New Roman"/>
                        </a:rPr>
                        <a:t>Schedule</a:t>
                      </a:r>
                      <a:endParaRPr lang="en-US" sz="1300" dirty="0">
                        <a:latin typeface="Times New Roman"/>
                        <a:ea typeface="Times New Roman"/>
                        <a:cs typeface="Times New Roman"/>
                      </a:endParaRPr>
                    </a:p>
                  </a:txBody>
                  <a:tcPr marL="60630" marR="606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r>
              <a:tr h="202789">
                <a:tc>
                  <a:txBody>
                    <a:bodyPr/>
                    <a:lstStyle/>
                    <a:p>
                      <a:pPr marL="0" marR="0" algn="l">
                        <a:spcBef>
                          <a:spcPts val="0"/>
                        </a:spcBef>
                        <a:spcAft>
                          <a:spcPts val="0"/>
                        </a:spcAft>
                      </a:pPr>
                      <a:r>
                        <a:rPr lang="en-US" sz="1300" dirty="0">
                          <a:solidFill>
                            <a:srgbClr val="000000"/>
                          </a:solidFill>
                          <a:latin typeface="Calibri"/>
                          <a:ea typeface="Times New Roman"/>
                          <a:cs typeface="Times New Roman"/>
                        </a:rPr>
                        <a:t>Conceptual design complete (Ready for CD-1)</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Q4FY2011</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789">
                <a:tc>
                  <a:txBody>
                    <a:bodyPr/>
                    <a:lstStyle/>
                    <a:p>
                      <a:pPr marL="0" marR="0" algn="l">
                        <a:spcBef>
                          <a:spcPts val="0"/>
                        </a:spcBef>
                        <a:spcAft>
                          <a:spcPts val="0"/>
                        </a:spcAft>
                      </a:pPr>
                      <a:r>
                        <a:rPr lang="en-US" sz="1300" dirty="0">
                          <a:solidFill>
                            <a:srgbClr val="000000"/>
                          </a:solidFill>
                          <a:latin typeface="Calibri"/>
                          <a:ea typeface="Times New Roman"/>
                          <a:cs typeface="Times New Roman"/>
                        </a:rPr>
                        <a:t>Prototype Science Sensors Received</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Q2FY2012</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789">
                <a:tc>
                  <a:txBody>
                    <a:bodyPr/>
                    <a:lstStyle/>
                    <a:p>
                      <a:pPr marL="0" marR="0" algn="l">
                        <a:spcBef>
                          <a:spcPts val="0"/>
                        </a:spcBef>
                        <a:spcAft>
                          <a:spcPts val="0"/>
                        </a:spcAft>
                      </a:pPr>
                      <a:r>
                        <a:rPr lang="en-US" sz="1300" dirty="0">
                          <a:solidFill>
                            <a:srgbClr val="000000"/>
                          </a:solidFill>
                          <a:latin typeface="Calibri"/>
                          <a:ea typeface="Times New Roman"/>
                          <a:cs typeface="Times New Roman"/>
                        </a:rPr>
                        <a:t>Phase 1, Vertical Slice Test Complete - *before CD3a*</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Q4FY2012</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789">
                <a:tc>
                  <a:txBody>
                    <a:bodyPr/>
                    <a:lstStyle/>
                    <a:p>
                      <a:pPr marL="0" marR="0" algn="l">
                        <a:spcBef>
                          <a:spcPts val="0"/>
                        </a:spcBef>
                        <a:spcAft>
                          <a:spcPts val="0"/>
                        </a:spcAft>
                      </a:pPr>
                      <a:r>
                        <a:rPr lang="en-US" sz="1300" dirty="0">
                          <a:solidFill>
                            <a:srgbClr val="000000"/>
                          </a:solidFill>
                          <a:latin typeface="Calibri"/>
                          <a:ea typeface="Times New Roman"/>
                          <a:cs typeface="Times New Roman"/>
                        </a:rPr>
                        <a:t>Sensor final design complete – *before CD3a*</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Q3FY2013</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5579">
                <a:tc>
                  <a:txBody>
                    <a:bodyPr/>
                    <a:lstStyle/>
                    <a:p>
                      <a:pPr marL="0" marR="0" algn="l">
                        <a:spcBef>
                          <a:spcPts val="0"/>
                        </a:spcBef>
                        <a:spcAft>
                          <a:spcPts val="0"/>
                        </a:spcAft>
                      </a:pPr>
                      <a:r>
                        <a:rPr lang="en-US" sz="1300" dirty="0">
                          <a:solidFill>
                            <a:srgbClr val="000000"/>
                          </a:solidFill>
                          <a:latin typeface="Calibri"/>
                          <a:ea typeface="Times New Roman"/>
                          <a:cs typeface="Times New Roman"/>
                        </a:rPr>
                        <a:t>Camera long lead designs complete (Ready for CD-3b</a:t>
                      </a:r>
                      <a:r>
                        <a:rPr lang="en-US" sz="1300" dirty="0" smtClean="0">
                          <a:solidFill>
                            <a:srgbClr val="000000"/>
                          </a:solidFill>
                          <a:latin typeface="Calibri"/>
                          <a:ea typeface="Times New Roman"/>
                          <a:cs typeface="Times New Roman"/>
                        </a:rPr>
                        <a:t>) First </a:t>
                      </a:r>
                      <a:r>
                        <a:rPr lang="en-US" sz="1300" dirty="0">
                          <a:solidFill>
                            <a:srgbClr val="000000"/>
                          </a:solidFill>
                          <a:latin typeface="Calibri"/>
                          <a:ea typeface="Times New Roman"/>
                          <a:cs typeface="Times New Roman"/>
                        </a:rPr>
                        <a:t>Article Sensor Contract, options for additional production sensors</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Q3FY2013</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5579">
                <a:tc>
                  <a:txBody>
                    <a:bodyPr/>
                    <a:lstStyle/>
                    <a:p>
                      <a:pPr marL="0" marR="0" algn="l">
                        <a:spcBef>
                          <a:spcPts val="0"/>
                        </a:spcBef>
                        <a:spcAft>
                          <a:spcPts val="0"/>
                        </a:spcAft>
                      </a:pPr>
                      <a:r>
                        <a:rPr lang="en-US" sz="1300" dirty="0">
                          <a:solidFill>
                            <a:srgbClr val="000000"/>
                          </a:solidFill>
                          <a:latin typeface="Calibri"/>
                          <a:ea typeface="Times New Roman"/>
                          <a:cs typeface="Times New Roman"/>
                        </a:rPr>
                        <a:t>Camera preliminary design reviews complete &amp; Performance Baseline established (Ready for CD-2)</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Q1FY2014</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789">
                <a:tc>
                  <a:txBody>
                    <a:bodyPr/>
                    <a:lstStyle/>
                    <a:p>
                      <a:pPr marL="0" marR="0" algn="l">
                        <a:spcBef>
                          <a:spcPts val="0"/>
                        </a:spcBef>
                        <a:spcAft>
                          <a:spcPts val="0"/>
                        </a:spcAft>
                      </a:pPr>
                      <a:r>
                        <a:rPr lang="en-US" sz="1300" dirty="0">
                          <a:solidFill>
                            <a:srgbClr val="000000"/>
                          </a:solidFill>
                          <a:latin typeface="Calibri"/>
                          <a:ea typeface="Times New Roman"/>
                          <a:cs typeface="Times New Roman"/>
                        </a:rPr>
                        <a:t>Phase 2, Vertical Slice Test Complete - *before CD3b*</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Q1FY2014</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789">
                <a:tc>
                  <a:txBody>
                    <a:bodyPr/>
                    <a:lstStyle/>
                    <a:p>
                      <a:pPr marL="0" marR="0" algn="l">
                        <a:spcBef>
                          <a:spcPts val="0"/>
                        </a:spcBef>
                        <a:spcAft>
                          <a:spcPts val="0"/>
                        </a:spcAft>
                      </a:pPr>
                      <a:r>
                        <a:rPr lang="en-US" sz="1300" dirty="0">
                          <a:solidFill>
                            <a:srgbClr val="000000"/>
                          </a:solidFill>
                          <a:latin typeface="Calibri"/>
                          <a:ea typeface="Times New Roman"/>
                          <a:cs typeface="Times New Roman"/>
                        </a:rPr>
                        <a:t>First article filter ready for coating</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Q1FY2015</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789">
                <a:tc>
                  <a:txBody>
                    <a:bodyPr/>
                    <a:lstStyle/>
                    <a:p>
                      <a:pPr marL="0" marR="0" indent="0" algn="l">
                        <a:spcBef>
                          <a:spcPts val="0"/>
                        </a:spcBef>
                        <a:spcAft>
                          <a:spcPts val="0"/>
                        </a:spcAft>
                      </a:pPr>
                      <a:r>
                        <a:rPr lang="en-US" sz="1300" dirty="0">
                          <a:solidFill>
                            <a:srgbClr val="000000"/>
                          </a:solidFill>
                          <a:latin typeface="Calibri"/>
                          <a:ea typeface="Times New Roman"/>
                          <a:cs typeface="Times New Roman"/>
                        </a:rPr>
                        <a:t>Cryostat </a:t>
                      </a:r>
                      <a:r>
                        <a:rPr lang="en-US" sz="1300" dirty="0" err="1">
                          <a:solidFill>
                            <a:srgbClr val="000000"/>
                          </a:solidFill>
                          <a:latin typeface="Calibri"/>
                          <a:ea typeface="Times New Roman"/>
                          <a:cs typeface="Times New Roman"/>
                        </a:rPr>
                        <a:t>Cryo</a:t>
                      </a:r>
                      <a:r>
                        <a:rPr lang="en-US" sz="1300" dirty="0">
                          <a:solidFill>
                            <a:srgbClr val="000000"/>
                          </a:solidFill>
                          <a:latin typeface="Calibri"/>
                          <a:ea typeface="Times New Roman"/>
                          <a:cs typeface="Times New Roman"/>
                        </a:rPr>
                        <a:t>-plate PO placed</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Q3FY2015</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789">
                <a:tc>
                  <a:txBody>
                    <a:bodyPr/>
                    <a:lstStyle/>
                    <a:p>
                      <a:pPr marL="0" marR="0" algn="l">
                        <a:spcBef>
                          <a:spcPts val="0"/>
                        </a:spcBef>
                        <a:spcAft>
                          <a:spcPts val="0"/>
                        </a:spcAft>
                      </a:pPr>
                      <a:r>
                        <a:rPr lang="en-US" sz="1300">
                          <a:solidFill>
                            <a:srgbClr val="000000"/>
                          </a:solidFill>
                          <a:latin typeface="Calibri"/>
                          <a:ea typeface="Times New Roman"/>
                          <a:cs typeface="Times New Roman"/>
                        </a:rPr>
                        <a:t>Camera design complete (Ready for CD-3b)</a:t>
                      </a:r>
                      <a:endParaRPr lang="en-US" sz="130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Q1FY2016</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789">
                <a:tc>
                  <a:txBody>
                    <a:bodyPr/>
                    <a:lstStyle/>
                    <a:p>
                      <a:pPr marL="0" marR="0" algn="l">
                        <a:spcBef>
                          <a:spcPts val="0"/>
                        </a:spcBef>
                        <a:spcAft>
                          <a:spcPts val="0"/>
                        </a:spcAft>
                      </a:pPr>
                      <a:r>
                        <a:rPr lang="en-US" sz="1300" dirty="0">
                          <a:solidFill>
                            <a:srgbClr val="000000"/>
                          </a:solidFill>
                          <a:latin typeface="Calibri"/>
                          <a:ea typeface="Times New Roman"/>
                          <a:cs typeface="Times New Roman"/>
                        </a:rPr>
                        <a:t>Shutter Blade PO placed</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Q2FY2016</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789">
                <a:tc>
                  <a:txBody>
                    <a:bodyPr/>
                    <a:lstStyle/>
                    <a:p>
                      <a:pPr marL="0" marR="0" algn="l">
                        <a:spcBef>
                          <a:spcPts val="0"/>
                        </a:spcBef>
                        <a:spcAft>
                          <a:spcPts val="0"/>
                        </a:spcAft>
                      </a:pPr>
                      <a:r>
                        <a:rPr lang="en-US" sz="1300">
                          <a:solidFill>
                            <a:srgbClr val="000000"/>
                          </a:solidFill>
                          <a:latin typeface="Calibri"/>
                          <a:ea typeface="Times New Roman"/>
                          <a:cs typeface="Times New Roman"/>
                        </a:rPr>
                        <a:t>Cryostat Assembly Ready for Integration</a:t>
                      </a:r>
                      <a:endParaRPr lang="en-US" sz="130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Q2FY2017</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7735">
                <a:tc>
                  <a:txBody>
                    <a:bodyPr/>
                    <a:lstStyle/>
                    <a:p>
                      <a:pPr marL="0" marR="0" algn="l">
                        <a:spcBef>
                          <a:spcPts val="0"/>
                        </a:spcBef>
                        <a:spcAft>
                          <a:spcPts val="0"/>
                        </a:spcAft>
                      </a:pPr>
                      <a:r>
                        <a:rPr lang="en-US" sz="1300" dirty="0">
                          <a:solidFill>
                            <a:srgbClr val="000000"/>
                          </a:solidFill>
                          <a:latin typeface="Calibri"/>
                          <a:ea typeface="Times New Roman"/>
                          <a:cs typeface="Times New Roman"/>
                        </a:rPr>
                        <a:t>Filter exchange system fabrication complete (Accepted delivery)</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Q3FY2017</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789">
                <a:tc>
                  <a:txBody>
                    <a:bodyPr/>
                    <a:lstStyle/>
                    <a:p>
                      <a:pPr marL="0" marR="0" algn="l">
                        <a:spcBef>
                          <a:spcPts val="0"/>
                        </a:spcBef>
                        <a:spcAft>
                          <a:spcPts val="0"/>
                        </a:spcAft>
                      </a:pPr>
                      <a:r>
                        <a:rPr lang="en-US" sz="1300" dirty="0">
                          <a:solidFill>
                            <a:srgbClr val="000000"/>
                          </a:solidFill>
                          <a:latin typeface="Calibri"/>
                          <a:ea typeface="Times New Roman"/>
                          <a:cs typeface="Times New Roman"/>
                        </a:rPr>
                        <a:t>Cryostat and sensor raft integration complete</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Q4FY2018</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789">
                <a:tc>
                  <a:txBody>
                    <a:bodyPr/>
                    <a:lstStyle/>
                    <a:p>
                      <a:pPr marL="0" marR="0" algn="l">
                        <a:spcBef>
                          <a:spcPts val="0"/>
                        </a:spcBef>
                        <a:spcAft>
                          <a:spcPts val="0"/>
                        </a:spcAft>
                      </a:pPr>
                      <a:r>
                        <a:rPr lang="en-US" sz="1300" dirty="0">
                          <a:solidFill>
                            <a:srgbClr val="000000"/>
                          </a:solidFill>
                          <a:latin typeface="Calibri"/>
                          <a:ea typeface="Times New Roman"/>
                          <a:cs typeface="Times New Roman"/>
                        </a:rPr>
                        <a:t>Optical lens assembly, L1/L2 and L3 complete</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Q4FY2018</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789">
                <a:tc>
                  <a:txBody>
                    <a:bodyPr/>
                    <a:lstStyle/>
                    <a:p>
                      <a:pPr marL="0" marR="0" algn="l">
                        <a:spcBef>
                          <a:spcPts val="0"/>
                        </a:spcBef>
                        <a:spcAft>
                          <a:spcPts val="0"/>
                        </a:spcAft>
                      </a:pPr>
                      <a:r>
                        <a:rPr lang="en-US" sz="1300" dirty="0">
                          <a:solidFill>
                            <a:srgbClr val="000000"/>
                          </a:solidFill>
                          <a:latin typeface="Calibri"/>
                          <a:ea typeface="Times New Roman"/>
                          <a:cs typeface="Times New Roman"/>
                        </a:rPr>
                        <a:t>Camera fully integrated</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Q2FY2019</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789">
                <a:tc>
                  <a:txBody>
                    <a:bodyPr/>
                    <a:lstStyle/>
                    <a:p>
                      <a:pPr marL="0" marR="0" algn="l">
                        <a:spcBef>
                          <a:spcPts val="0"/>
                        </a:spcBef>
                        <a:spcAft>
                          <a:spcPts val="0"/>
                        </a:spcAft>
                      </a:pPr>
                      <a:r>
                        <a:rPr lang="en-US" sz="1300" dirty="0">
                          <a:solidFill>
                            <a:srgbClr val="000000"/>
                          </a:solidFill>
                          <a:latin typeface="Calibri"/>
                          <a:ea typeface="Times New Roman"/>
                          <a:cs typeface="Times New Roman"/>
                        </a:rPr>
                        <a:t>Camera Pre-Ship Review</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Q3FY2019</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2789">
                <a:tc>
                  <a:txBody>
                    <a:bodyPr/>
                    <a:lstStyle/>
                    <a:p>
                      <a:pPr marL="0" marR="0" algn="l">
                        <a:spcBef>
                          <a:spcPts val="0"/>
                        </a:spcBef>
                        <a:spcAft>
                          <a:spcPts val="0"/>
                        </a:spcAft>
                      </a:pPr>
                      <a:r>
                        <a:rPr lang="en-US" sz="1300">
                          <a:solidFill>
                            <a:srgbClr val="000000"/>
                          </a:solidFill>
                          <a:latin typeface="Calibri"/>
                          <a:ea typeface="Times New Roman"/>
                          <a:cs typeface="Times New Roman"/>
                        </a:rPr>
                        <a:t>Sensor Production Complete</a:t>
                      </a:r>
                      <a:endParaRPr lang="en-US" sz="130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Q3FY2020</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8205">
                <a:tc>
                  <a:txBody>
                    <a:bodyPr/>
                    <a:lstStyle/>
                    <a:p>
                      <a:pPr marL="0" marR="0" algn="l">
                        <a:spcBef>
                          <a:spcPts val="0"/>
                        </a:spcBef>
                        <a:spcAft>
                          <a:spcPts val="0"/>
                        </a:spcAft>
                      </a:pPr>
                      <a:r>
                        <a:rPr lang="en-US" sz="1300" dirty="0">
                          <a:solidFill>
                            <a:srgbClr val="000000"/>
                          </a:solidFill>
                          <a:latin typeface="Calibri"/>
                          <a:ea typeface="Times New Roman"/>
                          <a:cs typeface="Times New Roman"/>
                        </a:rPr>
                        <a:t>Camera verification complete, KPPs achieved (Ready for CD-4)</a:t>
                      </a:r>
                      <a:endParaRPr lang="en-US" sz="1300" dirty="0">
                        <a:latin typeface="Times New Roman"/>
                        <a:ea typeface="Times New Roman"/>
                        <a:cs typeface="Times New Roman"/>
                      </a:endParaRP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055" marR="0" algn="l">
                        <a:spcBef>
                          <a:spcPts val="0"/>
                        </a:spcBef>
                        <a:spcAft>
                          <a:spcPts val="0"/>
                        </a:spcAft>
                      </a:pPr>
                      <a:r>
                        <a:rPr lang="en-US" sz="1300" dirty="0">
                          <a:solidFill>
                            <a:srgbClr val="000000"/>
                          </a:solidFill>
                          <a:latin typeface="Calibri"/>
                          <a:ea typeface="Times New Roman"/>
                          <a:cs typeface="Times New Roman"/>
                        </a:rPr>
                        <a:t>Q4FY2020</a:t>
                      </a:r>
                      <a:r>
                        <a:rPr lang="en-US" sz="1300" dirty="0">
                          <a:latin typeface="Times New Roman"/>
                          <a:ea typeface="Times New Roman"/>
                          <a:cs typeface="Times New Roman"/>
                        </a:rPr>
                        <a:t> </a:t>
                      </a:r>
                    </a:p>
                  </a:txBody>
                  <a:tcPr marL="60630" marR="6063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Content Placeholder 2"/>
          <p:cNvSpPr txBox="1">
            <a:spLocks/>
          </p:cNvSpPr>
          <p:nvPr/>
        </p:nvSpPr>
        <p:spPr bwMode="auto">
          <a:xfrm>
            <a:off x="6008913" y="1065890"/>
            <a:ext cx="2980703" cy="50974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lang="en-US" b="1" kern="0" dirty="0" smtClean="0">
                <a:latin typeface="+mn-lt"/>
                <a:ea typeface="ＭＳ Ｐゴシック" pitchFamily="-111" charset="-128"/>
                <a:cs typeface="ＭＳ Ｐゴシック" pitchFamily="-111" charset="-128"/>
              </a:rPr>
              <a:t>L2 milestones – total of 19 –&gt; 2/year.</a:t>
            </a:r>
            <a:endParaRPr kumimoji="0" lang="en-US" sz="1800" b="1" i="0" u="none" strike="noStrike" kern="0" cap="none" spc="0" normalizeH="0" baseline="0" noProof="0" dirty="0" smtClean="0">
              <a:ln>
                <a:noFill/>
              </a:ln>
              <a:solidFill>
                <a:schemeClr val="tx1"/>
              </a:solidFill>
              <a:effectLst/>
              <a:uLnTx/>
              <a:uFillTx/>
              <a:latin typeface="+mn-lt"/>
              <a:ea typeface="ＭＳ Ｐゴシック" pitchFamily="-111" charset="-128"/>
              <a:cs typeface="ＭＳ Ｐゴシック" pitchFamily="-111" charset="-128"/>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1800" b="1" i="0" u="none" strike="noStrike" kern="0" cap="none" spc="0" normalizeH="0" baseline="0" noProof="0" dirty="0" smtClean="0">
                <a:ln>
                  <a:noFill/>
                </a:ln>
                <a:solidFill>
                  <a:schemeClr val="tx1"/>
                </a:solidFill>
                <a:effectLst/>
                <a:uLnTx/>
                <a:uFillTx/>
                <a:latin typeface="+mn-lt"/>
                <a:ea typeface="ＭＳ Ｐゴシック" pitchFamily="-111" charset="-128"/>
                <a:cs typeface="ＭＳ Ｐゴシック" pitchFamily="-111" charset="-128"/>
              </a:rPr>
              <a:t>1056 Milestones in the schedule or roughly 117 milestones per year</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lang="en-US" b="1" kern="0" dirty="0" smtClean="0">
                <a:latin typeface="+mn-lt"/>
                <a:ea typeface="ＭＳ Ｐゴシック" pitchFamily="-111" charset="-128"/>
                <a:cs typeface="ＭＳ Ｐゴシック" pitchFamily="-111" charset="-128"/>
              </a:rPr>
              <a:t>Milestone dictionary has been drafted</a:t>
            </a:r>
            <a:endParaRPr kumimoji="0" lang="en-US" sz="1800" b="1" i="0" u="none" strike="noStrike" kern="0" cap="none" spc="0" normalizeH="0" baseline="0" noProof="0" dirty="0">
              <a:ln>
                <a:noFill/>
              </a:ln>
              <a:solidFill>
                <a:schemeClr val="tx1"/>
              </a:solidFill>
              <a:effectLst/>
              <a:uLnTx/>
              <a:uFillTx/>
              <a:latin typeface="+mn-lt"/>
              <a:ea typeface="ＭＳ Ｐゴシック" pitchFamily="-111" charset="-128"/>
              <a:cs typeface="ＭＳ Ｐゴシック" pitchFamily="-111" charset="-12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pPr>
              <a:defRPr/>
            </a:pPr>
            <a:r>
              <a:rPr lang="en-US" dirty="0" smtClean="0">
                <a:ea typeface="ＭＳ Ｐゴシック"/>
                <a:cs typeface="ＭＳ Ｐゴシック"/>
              </a:rPr>
              <a:t>LSST Camera Summary Schedule</a:t>
            </a:r>
          </a:p>
        </p:txBody>
      </p:sp>
      <p:pic>
        <p:nvPicPr>
          <p:cNvPr id="4" name="Picture 3" descr="LSST Camera Summary Schedule.jpg"/>
          <p:cNvPicPr>
            <a:picLocks noChangeAspect="1"/>
          </p:cNvPicPr>
          <p:nvPr/>
        </p:nvPicPr>
        <p:blipFill>
          <a:blip r:embed="rId3" cstate="print"/>
          <a:srcRect l="5381" t="6697" r="5538" b="2302"/>
          <a:stretch>
            <a:fillRect/>
          </a:stretch>
        </p:blipFill>
        <p:spPr>
          <a:xfrm>
            <a:off x="578224" y="715139"/>
            <a:ext cx="8014447" cy="5847026"/>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ＭＳ Ｐゴシック"/>
                <a:cs typeface="ＭＳ Ｐゴシック"/>
              </a:rPr>
              <a:t>Detailed technical logic with only funding constraints</a:t>
            </a:r>
          </a:p>
        </p:txBody>
      </p:sp>
      <p:sp>
        <p:nvSpPr>
          <p:cNvPr id="39939" name="Content Placeholder 6"/>
          <p:cNvSpPr>
            <a:spLocks noGrp="1"/>
          </p:cNvSpPr>
          <p:nvPr>
            <p:ph idx="4294967295"/>
          </p:nvPr>
        </p:nvSpPr>
        <p:spPr>
          <a:xfrm>
            <a:off x="304800" y="5746750"/>
            <a:ext cx="8839200" cy="1200150"/>
          </a:xfrm>
        </p:spPr>
        <p:txBody>
          <a:bodyPr/>
          <a:lstStyle/>
          <a:p>
            <a:r>
              <a:rPr lang="en-US" dirty="0" smtClean="0">
                <a:ea typeface="ＭＳ Ｐゴシック" pitchFamily="34" charset="-128"/>
              </a:rPr>
              <a:t>Sub-system milestones linked to management milestones</a:t>
            </a:r>
          </a:p>
          <a:p>
            <a:r>
              <a:rPr lang="en-US" dirty="0" smtClean="0">
                <a:ea typeface="ＭＳ Ｐゴシック" pitchFamily="34" charset="-128"/>
              </a:rPr>
              <a:t>4735 activities including 1056 milestones</a:t>
            </a:r>
          </a:p>
          <a:p>
            <a:r>
              <a:rPr lang="en-US" dirty="0" smtClean="0">
                <a:ea typeface="ＭＳ Ｐゴシック" pitchFamily="34" charset="-128"/>
              </a:rPr>
              <a:t>Most of the resources were imported from the Basis of Estimate Worksheets into P6</a:t>
            </a:r>
          </a:p>
        </p:txBody>
      </p:sp>
      <p:pic>
        <p:nvPicPr>
          <p:cNvPr id="39940" name="Picture 3"/>
          <p:cNvPicPr>
            <a:picLocks noChangeAspect="1" noChangeArrowheads="1"/>
          </p:cNvPicPr>
          <p:nvPr/>
        </p:nvPicPr>
        <p:blipFill>
          <a:blip r:embed="rId3" cstate="print"/>
          <a:srcRect l="2274" t="11455" r="25040" b="16837"/>
          <a:stretch>
            <a:fillRect/>
          </a:stretch>
        </p:blipFill>
        <p:spPr bwMode="auto">
          <a:xfrm>
            <a:off x="115888" y="755650"/>
            <a:ext cx="8842375" cy="533400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mtClean="0">
                <a:ea typeface="ＭＳ Ｐゴシック"/>
                <a:cs typeface="ＭＳ Ｐゴシック"/>
              </a:rPr>
              <a:t>Cost Estimates Are Mature</a:t>
            </a:r>
          </a:p>
        </p:txBody>
      </p:sp>
      <p:sp>
        <p:nvSpPr>
          <p:cNvPr id="9" name="Content Placeholder 3"/>
          <p:cNvSpPr txBox="1">
            <a:spLocks/>
          </p:cNvSpPr>
          <p:nvPr/>
        </p:nvSpPr>
        <p:spPr bwMode="auto">
          <a:xfrm>
            <a:off x="43750" y="897887"/>
            <a:ext cx="4884511" cy="5900737"/>
          </a:xfrm>
          <a:prstGeom prst="rect">
            <a:avLst/>
          </a:prstGeom>
          <a:noFill/>
          <a:ln w="9525">
            <a:noFill/>
            <a:miter lim="800000"/>
            <a:headEnd/>
            <a:tailEnd/>
          </a:ln>
        </p:spPr>
        <p:txBody>
          <a:bodyPr>
            <a:normAutofit/>
          </a:bodyPr>
          <a:lstStyle/>
          <a:p>
            <a:pPr marL="342900" indent="-342900" eaLnBrk="0" hangingPunct="0">
              <a:spcBef>
                <a:spcPct val="20000"/>
              </a:spcBef>
              <a:buFontTx/>
              <a:buChar char="•"/>
              <a:defRPr/>
            </a:pPr>
            <a:r>
              <a:rPr lang="en-US" sz="1600" b="1" dirty="0">
                <a:solidFill>
                  <a:schemeClr val="accent2"/>
                </a:solidFill>
                <a:latin typeface="Calibri" pitchFamily="34" charset="0"/>
                <a:ea typeface="ＭＳ Ｐゴシック"/>
                <a:cs typeface="ＭＳ Ｐゴシック"/>
              </a:rPr>
              <a:t>Estimates are mature for this stage of the project</a:t>
            </a:r>
          </a:p>
          <a:p>
            <a:pPr marL="742950" lvl="1" indent="-285750" eaLnBrk="0" hangingPunct="0">
              <a:spcBef>
                <a:spcPct val="20000"/>
              </a:spcBef>
              <a:buFontTx/>
              <a:buChar char="–"/>
              <a:defRPr/>
            </a:pPr>
            <a:r>
              <a:rPr lang="en-US" sz="1600" b="1" dirty="0">
                <a:latin typeface="Calibri" pitchFamily="34" charset="0"/>
                <a:ea typeface="ＭＳ Ｐゴシック"/>
                <a:cs typeface="ＭＳ Ｐゴシック"/>
              </a:rPr>
              <a:t>Cost Books/Basis of Estimate contains, </a:t>
            </a:r>
          </a:p>
          <a:p>
            <a:pPr marL="1143000" lvl="2" indent="-228600" eaLnBrk="0" hangingPunct="0">
              <a:spcBef>
                <a:spcPct val="20000"/>
              </a:spcBef>
              <a:buFontTx/>
              <a:buChar char="•"/>
              <a:defRPr/>
            </a:pPr>
            <a:r>
              <a:rPr lang="en-US" sz="1600" dirty="0">
                <a:solidFill>
                  <a:srgbClr val="990033"/>
                </a:solidFill>
                <a:latin typeface="Calibri" pitchFamily="34" charset="0"/>
                <a:ea typeface="ＭＳ Ｐゴシック"/>
                <a:cs typeface="ＭＳ Ｐゴシック"/>
              </a:rPr>
              <a:t>WBS Description</a:t>
            </a:r>
          </a:p>
          <a:p>
            <a:pPr marL="1143000" lvl="2" indent="-228600" eaLnBrk="0" hangingPunct="0">
              <a:lnSpc>
                <a:spcPct val="85000"/>
              </a:lnSpc>
              <a:spcBef>
                <a:spcPct val="20000"/>
              </a:spcBef>
              <a:buFontTx/>
              <a:buChar char="•"/>
              <a:defRPr/>
            </a:pPr>
            <a:r>
              <a:rPr lang="en-US" sz="1600" dirty="0">
                <a:solidFill>
                  <a:srgbClr val="990033"/>
                </a:solidFill>
                <a:latin typeface="Calibri" pitchFamily="34" charset="0"/>
                <a:ea typeface="ＭＳ Ｐゴシック"/>
                <a:cs typeface="ＭＳ Ｐゴシック"/>
              </a:rPr>
              <a:t>3D models, drawings</a:t>
            </a:r>
          </a:p>
          <a:p>
            <a:pPr marL="1143000" lvl="2" indent="-228600" eaLnBrk="0" hangingPunct="0">
              <a:lnSpc>
                <a:spcPct val="85000"/>
              </a:lnSpc>
              <a:spcBef>
                <a:spcPct val="20000"/>
              </a:spcBef>
              <a:buFontTx/>
              <a:buChar char="•"/>
              <a:defRPr/>
            </a:pPr>
            <a:r>
              <a:rPr lang="en-US" sz="1600" dirty="0">
                <a:solidFill>
                  <a:srgbClr val="990033"/>
                </a:solidFill>
                <a:latin typeface="Calibri" pitchFamily="34" charset="0"/>
                <a:ea typeface="ＭＳ Ｐゴシック"/>
                <a:cs typeface="ＭＳ Ｐゴシック"/>
              </a:rPr>
              <a:t>Detailed cost estimate</a:t>
            </a:r>
          </a:p>
          <a:p>
            <a:pPr marL="1600200" lvl="3" indent="-228600" eaLnBrk="0" hangingPunct="0">
              <a:lnSpc>
                <a:spcPct val="85000"/>
              </a:lnSpc>
              <a:spcBef>
                <a:spcPct val="20000"/>
              </a:spcBef>
              <a:buFontTx/>
              <a:buChar char="–"/>
              <a:defRPr/>
            </a:pPr>
            <a:r>
              <a:rPr lang="en-US" sz="1600" dirty="0">
                <a:solidFill>
                  <a:schemeClr val="accent2"/>
                </a:solidFill>
                <a:latin typeface="Calibri" pitchFamily="34" charset="0"/>
                <a:ea typeface="ＭＳ Ｐゴシック"/>
                <a:cs typeface="ＭＳ Ｐゴシック"/>
              </a:rPr>
              <a:t>Part number, drawing number,                     vendor, notes, weight, qty,                              cost, etc.</a:t>
            </a:r>
          </a:p>
          <a:p>
            <a:pPr marL="1143000" lvl="2" indent="-228600" eaLnBrk="0" hangingPunct="0">
              <a:lnSpc>
                <a:spcPct val="85000"/>
              </a:lnSpc>
              <a:spcBef>
                <a:spcPct val="20000"/>
              </a:spcBef>
              <a:buFontTx/>
              <a:buChar char="•"/>
              <a:defRPr/>
            </a:pPr>
            <a:r>
              <a:rPr lang="en-US" sz="1600" dirty="0">
                <a:solidFill>
                  <a:srgbClr val="990033"/>
                </a:solidFill>
                <a:latin typeface="Calibri" pitchFamily="34" charset="0"/>
                <a:ea typeface="ＭＳ Ｐゴシック"/>
                <a:cs typeface="ＭＳ Ｐゴシック"/>
              </a:rPr>
              <a:t>Supporting quotations, drawings,                     catalogs, etc.</a:t>
            </a:r>
          </a:p>
          <a:p>
            <a:pPr marL="1143000" lvl="2" indent="-228600" eaLnBrk="0" hangingPunct="0">
              <a:lnSpc>
                <a:spcPct val="85000"/>
              </a:lnSpc>
              <a:spcBef>
                <a:spcPct val="20000"/>
              </a:spcBef>
              <a:buFontTx/>
              <a:buChar char="•"/>
              <a:defRPr/>
            </a:pPr>
            <a:r>
              <a:rPr lang="en-US" sz="1600" dirty="0">
                <a:solidFill>
                  <a:srgbClr val="990033"/>
                </a:solidFill>
                <a:latin typeface="Calibri" pitchFamily="34" charset="0"/>
                <a:ea typeface="ＭＳ Ｐゴシック"/>
                <a:cs typeface="ＭＳ Ｐゴシック"/>
              </a:rPr>
              <a:t>Contingency/Risk Assessment</a:t>
            </a:r>
          </a:p>
          <a:p>
            <a:pPr marL="1143000" lvl="2" indent="-228600" eaLnBrk="0" hangingPunct="0">
              <a:lnSpc>
                <a:spcPct val="85000"/>
              </a:lnSpc>
              <a:spcBef>
                <a:spcPct val="20000"/>
              </a:spcBef>
              <a:buFontTx/>
              <a:buChar char="•"/>
              <a:defRPr/>
            </a:pPr>
            <a:r>
              <a:rPr lang="en-US" sz="1600" dirty="0">
                <a:solidFill>
                  <a:srgbClr val="990033"/>
                </a:solidFill>
                <a:latin typeface="Calibri" pitchFamily="34" charset="0"/>
                <a:ea typeface="ＭＳ Ｐゴシック"/>
                <a:cs typeface="ＭＳ Ｐゴシック"/>
              </a:rPr>
              <a:t>Cross referenced to P6 activity ID’s</a:t>
            </a:r>
          </a:p>
          <a:p>
            <a:pPr marL="742950" lvl="1" indent="-285750" eaLnBrk="0" hangingPunct="0">
              <a:spcBef>
                <a:spcPct val="20000"/>
              </a:spcBef>
              <a:buFontTx/>
              <a:buChar char="–"/>
              <a:defRPr/>
            </a:pPr>
            <a:r>
              <a:rPr lang="en-US" sz="1600" b="1" dirty="0">
                <a:latin typeface="Calibri" pitchFamily="34" charset="0"/>
                <a:ea typeface="ＭＳ Ｐゴシック"/>
                <a:cs typeface="ＭＳ Ｐゴシック"/>
              </a:rPr>
              <a:t>High price materials are based on vendor         </a:t>
            </a:r>
            <a:r>
              <a:rPr lang="en-US" sz="1600" b="1" dirty="0" smtClean="0">
                <a:latin typeface="Calibri" pitchFamily="34" charset="0"/>
                <a:ea typeface="ＭＳ Ｐゴシック"/>
                <a:cs typeface="ＭＳ Ｐゴシック"/>
              </a:rPr>
              <a:t>quotations – recent updated quotes</a:t>
            </a:r>
            <a:endParaRPr lang="en-US" sz="1600" b="1" dirty="0">
              <a:latin typeface="Calibri" pitchFamily="34" charset="0"/>
              <a:ea typeface="ＭＳ Ｐゴシック"/>
              <a:cs typeface="ＭＳ Ｐゴシック"/>
            </a:endParaRPr>
          </a:p>
          <a:p>
            <a:pPr marL="1143000" lvl="2" indent="-228600" eaLnBrk="0" hangingPunct="0">
              <a:lnSpc>
                <a:spcPct val="85000"/>
              </a:lnSpc>
              <a:spcBef>
                <a:spcPct val="20000"/>
              </a:spcBef>
              <a:buFontTx/>
              <a:buChar char="•"/>
              <a:defRPr/>
            </a:pPr>
            <a:r>
              <a:rPr lang="en-US" sz="1600" dirty="0">
                <a:solidFill>
                  <a:srgbClr val="990033"/>
                </a:solidFill>
                <a:latin typeface="Calibri" pitchFamily="34" charset="0"/>
                <a:ea typeface="ＭＳ Ｐゴシック"/>
                <a:cs typeface="ＭＳ Ｐゴシック"/>
              </a:rPr>
              <a:t>Sensors, </a:t>
            </a:r>
            <a:r>
              <a:rPr lang="en-US" sz="1600" dirty="0" err="1">
                <a:solidFill>
                  <a:srgbClr val="990033"/>
                </a:solidFill>
                <a:latin typeface="Calibri" pitchFamily="34" charset="0"/>
                <a:ea typeface="ＭＳ Ｐゴシック"/>
                <a:cs typeface="ＭＳ Ｐゴシック"/>
              </a:rPr>
              <a:t>CeSiC</a:t>
            </a:r>
            <a:r>
              <a:rPr lang="en-US" sz="1600" dirty="0">
                <a:solidFill>
                  <a:srgbClr val="990033"/>
                </a:solidFill>
                <a:latin typeface="Calibri" pitchFamily="34" charset="0"/>
                <a:ea typeface="ＭＳ Ｐゴシック"/>
                <a:cs typeface="ＭＳ Ｐゴシック"/>
              </a:rPr>
              <a:t> Grid, </a:t>
            </a:r>
            <a:r>
              <a:rPr lang="en-US" sz="1600" dirty="0" err="1">
                <a:solidFill>
                  <a:srgbClr val="990033"/>
                </a:solidFill>
                <a:latin typeface="Calibri" pitchFamily="34" charset="0"/>
                <a:ea typeface="ＭＳ Ｐゴシック"/>
                <a:cs typeface="ＭＳ Ｐゴシック"/>
              </a:rPr>
              <a:t>CeSiC</a:t>
            </a:r>
            <a:r>
              <a:rPr lang="en-US" sz="1600" dirty="0">
                <a:solidFill>
                  <a:srgbClr val="990033"/>
                </a:solidFill>
                <a:latin typeface="Calibri" pitchFamily="34" charset="0"/>
                <a:ea typeface="ＭＳ Ｐゴシック"/>
                <a:cs typeface="ＭＳ Ｐゴシック"/>
              </a:rPr>
              <a:t> Raft, Carbon Fiber Shutter Blades, Refrigeration System</a:t>
            </a:r>
          </a:p>
          <a:p>
            <a:pPr marL="742950" lvl="1" indent="-285750" eaLnBrk="0" hangingPunct="0">
              <a:spcBef>
                <a:spcPct val="20000"/>
              </a:spcBef>
              <a:buFontTx/>
              <a:buChar char="–"/>
              <a:defRPr/>
            </a:pPr>
            <a:r>
              <a:rPr lang="en-US" sz="1600" b="1" dirty="0">
                <a:latin typeface="Calibri" pitchFamily="34" charset="0"/>
                <a:ea typeface="ＭＳ Ｐゴシック"/>
                <a:cs typeface="ＭＳ Ｐゴシック"/>
              </a:rPr>
              <a:t>&gt;43% material estimates are from catalogs or vendor quotations</a:t>
            </a:r>
          </a:p>
          <a:p>
            <a:pPr marL="742950" lvl="1" indent="-285750" eaLnBrk="0" hangingPunct="0">
              <a:spcBef>
                <a:spcPct val="20000"/>
              </a:spcBef>
              <a:buFontTx/>
              <a:buChar char="–"/>
              <a:defRPr/>
            </a:pPr>
            <a:r>
              <a:rPr lang="en-US" sz="1600" b="1" dirty="0">
                <a:latin typeface="Calibri" pitchFamily="34" charset="0"/>
                <a:ea typeface="ＭＳ Ｐゴシック"/>
                <a:cs typeface="ＭＳ Ｐゴシック"/>
              </a:rPr>
              <a:t>Most labor estimates came from detailed engineering experienced based on similar programs</a:t>
            </a:r>
          </a:p>
          <a:p>
            <a:pPr marL="342900" indent="-342900" eaLnBrk="0" hangingPunct="0">
              <a:spcBef>
                <a:spcPct val="20000"/>
              </a:spcBef>
              <a:buFontTx/>
              <a:buChar char="•"/>
              <a:defRPr/>
            </a:pPr>
            <a:r>
              <a:rPr lang="en-US" sz="1600" b="1" dirty="0">
                <a:solidFill>
                  <a:schemeClr val="accent2"/>
                </a:solidFill>
                <a:latin typeface="Calibri" pitchFamily="34" charset="0"/>
                <a:ea typeface="ＭＳ Ｐゴシック"/>
                <a:cs typeface="ＭＳ Ｐゴシック"/>
              </a:rPr>
              <a:t>40 % </a:t>
            </a:r>
            <a:r>
              <a:rPr lang="en-US" sz="1600" b="1" dirty="0" smtClean="0">
                <a:solidFill>
                  <a:schemeClr val="accent2"/>
                </a:solidFill>
                <a:latin typeface="Calibri" pitchFamily="34" charset="0"/>
                <a:ea typeface="ＭＳ Ｐゴシック"/>
                <a:cs typeface="ＭＳ Ｐゴシック"/>
              </a:rPr>
              <a:t>(45M) Contingency</a:t>
            </a:r>
            <a:endParaRPr lang="en-US" sz="1600" b="1" dirty="0">
              <a:solidFill>
                <a:schemeClr val="accent2"/>
              </a:solidFill>
              <a:latin typeface="Calibri" pitchFamily="34" charset="0"/>
              <a:ea typeface="ＭＳ Ｐゴシック"/>
              <a:cs typeface="ＭＳ Ｐゴシック"/>
            </a:endParaRPr>
          </a:p>
        </p:txBody>
      </p:sp>
      <p:pic>
        <p:nvPicPr>
          <p:cNvPr id="96258" name="Picture 2"/>
          <p:cNvPicPr>
            <a:picLocks noChangeAspect="1" noChangeArrowheads="1"/>
          </p:cNvPicPr>
          <p:nvPr/>
        </p:nvPicPr>
        <p:blipFill>
          <a:blip r:embed="rId3" cstate="print">
            <a:clrChange>
              <a:clrFrom>
                <a:srgbClr val="FFFFFF"/>
              </a:clrFrom>
              <a:clrTo>
                <a:srgbClr val="FFFFFF">
                  <a:alpha val="0"/>
                </a:srgbClr>
              </a:clrTo>
            </a:clrChange>
          </a:blip>
          <a:srcRect l="2218" t="1741" r="5136" b="5907"/>
          <a:stretch>
            <a:fillRect/>
          </a:stretch>
        </p:blipFill>
        <p:spPr bwMode="auto">
          <a:xfrm>
            <a:off x="4518660" y="1101718"/>
            <a:ext cx="4541520" cy="360744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ＭＳ Ｐゴシック" pitchFamily="-111" charset="-128"/>
              </a:rPr>
              <a:t>Camera Level 2 Cost &amp; Effort Summary </a:t>
            </a:r>
            <a:endParaRPr lang="en-US" dirty="0">
              <a:ea typeface="ＭＳ Ｐゴシック" pitchFamily="-111" charset="-128"/>
            </a:endParaRPr>
          </a:p>
        </p:txBody>
      </p:sp>
      <p:sp>
        <p:nvSpPr>
          <p:cNvPr id="7" name="Rectangle 3"/>
          <p:cNvSpPr>
            <a:spLocks noGrp="1" noChangeArrowheads="1"/>
          </p:cNvSpPr>
          <p:nvPr>
            <p:ph idx="1"/>
          </p:nvPr>
        </p:nvSpPr>
        <p:spPr>
          <a:xfrm>
            <a:off x="122238" y="4333875"/>
            <a:ext cx="5881687" cy="2217738"/>
          </a:xfrm>
        </p:spPr>
        <p:txBody>
          <a:bodyPr>
            <a:normAutofit fontScale="92500" lnSpcReduction="20000"/>
          </a:bodyPr>
          <a:lstStyle/>
          <a:p>
            <a:pPr>
              <a:defRPr/>
            </a:pPr>
            <a:r>
              <a:rPr lang="en-US" dirty="0" smtClean="0">
                <a:ea typeface="ＭＳ Ｐゴシック" pitchFamily="-111" charset="-128"/>
              </a:rPr>
              <a:t>Current data from P6 &amp; Cobra</a:t>
            </a:r>
          </a:p>
          <a:p>
            <a:pPr lvl="1">
              <a:defRPr/>
            </a:pPr>
            <a:r>
              <a:rPr lang="en-US" dirty="0" smtClean="0">
                <a:ea typeface="ＭＳ Ｐゴシック" pitchFamily="-111" charset="-128"/>
              </a:rPr>
              <a:t>NOTE:  The cost data shown here is current, however, the sub-system talks reflect data results from June during our Director’s Review.  </a:t>
            </a:r>
          </a:p>
          <a:p>
            <a:pPr>
              <a:defRPr/>
            </a:pPr>
            <a:r>
              <a:rPr lang="en-US" dirty="0" smtClean="0">
                <a:ea typeface="ＭＳ Ｐゴシック" pitchFamily="-111" charset="-128"/>
              </a:rPr>
              <a:t>Residual Risk Contingency</a:t>
            </a:r>
          </a:p>
          <a:p>
            <a:pPr lvl="1">
              <a:defRPr/>
            </a:pPr>
            <a:r>
              <a:rPr lang="en-US" dirty="0" smtClean="0">
                <a:ea typeface="ＭＳ Ｐゴシック" pitchFamily="-111" charset="-128"/>
              </a:rPr>
              <a:t>Additional management reserves to execute the project</a:t>
            </a:r>
          </a:p>
          <a:p>
            <a:pPr lvl="1">
              <a:defRPr/>
            </a:pPr>
            <a:r>
              <a:rPr lang="en-US" dirty="0" smtClean="0">
                <a:ea typeface="ＭＳ Ｐゴシック" pitchFamily="-111" charset="-128"/>
              </a:rPr>
              <a:t>Monte Carlo Simulation used to evaluate if project has sufficient reserves to successfully execute the project</a:t>
            </a:r>
          </a:p>
        </p:txBody>
      </p:sp>
      <p:graphicFrame>
        <p:nvGraphicFramePr>
          <p:cNvPr id="8" name="Table 7"/>
          <p:cNvGraphicFramePr>
            <a:graphicFrameLocks noGrp="1"/>
          </p:cNvGraphicFramePr>
          <p:nvPr/>
        </p:nvGraphicFramePr>
        <p:xfrm>
          <a:off x="1414586" y="948288"/>
          <a:ext cx="6095998" cy="3163890"/>
        </p:xfrm>
        <a:graphic>
          <a:graphicData uri="http://schemas.openxmlformats.org/drawingml/2006/table">
            <a:tbl>
              <a:tblPr/>
              <a:tblGrid>
                <a:gridCol w="3198661"/>
                <a:gridCol w="1193703"/>
                <a:gridCol w="475163"/>
                <a:gridCol w="1228471"/>
              </a:tblGrid>
              <a:tr h="451985">
                <a:tc>
                  <a:txBody>
                    <a:bodyPr/>
                    <a:lstStyle/>
                    <a:p>
                      <a:pPr algn="ctr" rtl="0" fontAlgn="ctr"/>
                      <a:r>
                        <a:rPr lang="en-US" sz="1400" b="1" i="0" u="none" strike="noStrike" dirty="0">
                          <a:solidFill>
                            <a:srgbClr val="000000"/>
                          </a:solidFill>
                          <a:latin typeface="Calibri"/>
                        </a:rPr>
                        <a:t>LSST Camera Total Project Cost</a:t>
                      </a:r>
                    </a:p>
                  </a:txBody>
                  <a:tcPr marL="8692" marR="8692" marT="8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rtl="0" fontAlgn="ctr"/>
                      <a:r>
                        <a:rPr lang="en-US" sz="1400" b="1" i="0" u="none" strike="noStrike">
                          <a:solidFill>
                            <a:srgbClr val="000000"/>
                          </a:solidFill>
                          <a:latin typeface="Calibri"/>
                        </a:rPr>
                        <a:t>Escalated Total Cost ($K)</a:t>
                      </a:r>
                    </a:p>
                  </a:txBody>
                  <a:tcPr marL="8692" marR="8692" marT="8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rtl="0" fontAlgn="ctr"/>
                      <a:r>
                        <a:rPr lang="en-US" sz="1400" b="1" i="0" u="none" strike="noStrike">
                          <a:solidFill>
                            <a:srgbClr val="000000"/>
                          </a:solidFill>
                          <a:latin typeface="Calibri"/>
                        </a:rPr>
                        <a:t>Cont.</a:t>
                      </a:r>
                    </a:p>
                  </a:txBody>
                  <a:tcPr marL="8692" marR="8692" marT="8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rtl="0" fontAlgn="ctr"/>
                      <a:r>
                        <a:rPr lang="en-US" sz="1400" b="1" i="0" u="none" strike="noStrike">
                          <a:solidFill>
                            <a:srgbClr val="000000"/>
                          </a:solidFill>
                          <a:latin typeface="Calibri"/>
                        </a:rPr>
                        <a:t> Total Cost ($K) </a:t>
                      </a:r>
                    </a:p>
                  </a:txBody>
                  <a:tcPr marL="8692" marR="8692" marT="86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r>
              <a:tr h="225992">
                <a:tc>
                  <a:txBody>
                    <a:bodyPr/>
                    <a:lstStyle/>
                    <a:p>
                      <a:pPr algn="l" rtl="0" fontAlgn="b"/>
                      <a:r>
                        <a:rPr lang="en-US" sz="1400" b="0" i="0" u="none" strike="noStrike">
                          <a:solidFill>
                            <a:srgbClr val="000000"/>
                          </a:solidFill>
                          <a:latin typeface="Calibri"/>
                        </a:rPr>
                        <a:t>3.01 Management</a:t>
                      </a:r>
                    </a:p>
                  </a:txBody>
                  <a:tcPr marL="8692"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400" b="0" i="0" u="none" strike="noStrike">
                          <a:solidFill>
                            <a:srgbClr val="000000"/>
                          </a:solidFill>
                          <a:latin typeface="Calibri"/>
                        </a:rPr>
                        <a:t> $    9,467 </a:t>
                      </a:r>
                    </a:p>
                  </a:txBody>
                  <a:tcPr marL="391141"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400" b="0" i="0" u="none" strike="noStrike">
                          <a:solidFill>
                            <a:srgbClr val="000000"/>
                          </a:solidFill>
                          <a:latin typeface="Calibri"/>
                        </a:rPr>
                        <a:t>12%</a:t>
                      </a:r>
                    </a:p>
                  </a:txBody>
                  <a:tcPr marL="8692"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400" b="0" i="0" u="none" strike="noStrike">
                          <a:solidFill>
                            <a:srgbClr val="000000"/>
                          </a:solidFill>
                          <a:latin typeface="Calibri"/>
                        </a:rPr>
                        <a:t> $  10,603 </a:t>
                      </a:r>
                    </a:p>
                  </a:txBody>
                  <a:tcPr marL="391141"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5992">
                <a:tc>
                  <a:txBody>
                    <a:bodyPr/>
                    <a:lstStyle/>
                    <a:p>
                      <a:pPr algn="l" rtl="0" fontAlgn="b"/>
                      <a:r>
                        <a:rPr lang="en-US" sz="1400" b="0" i="0" u="none" strike="noStrike">
                          <a:solidFill>
                            <a:srgbClr val="000000"/>
                          </a:solidFill>
                          <a:latin typeface="Calibri"/>
                        </a:rPr>
                        <a:t>3.02 Systems Integration </a:t>
                      </a:r>
                    </a:p>
                  </a:txBody>
                  <a:tcPr marL="8692"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400" b="0" i="0" u="none" strike="noStrike">
                          <a:solidFill>
                            <a:srgbClr val="000000"/>
                          </a:solidFill>
                          <a:latin typeface="Calibri"/>
                        </a:rPr>
                        <a:t> $    6,489 </a:t>
                      </a:r>
                    </a:p>
                  </a:txBody>
                  <a:tcPr marL="391141"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400" b="0" i="0" u="none" strike="noStrike">
                          <a:solidFill>
                            <a:srgbClr val="000000"/>
                          </a:solidFill>
                          <a:latin typeface="Calibri"/>
                        </a:rPr>
                        <a:t>40%</a:t>
                      </a:r>
                    </a:p>
                  </a:txBody>
                  <a:tcPr marL="8692"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400" b="0" i="0" u="none" strike="noStrike">
                          <a:solidFill>
                            <a:srgbClr val="000000"/>
                          </a:solidFill>
                          <a:latin typeface="Calibri"/>
                        </a:rPr>
                        <a:t> $    9,085 </a:t>
                      </a:r>
                    </a:p>
                  </a:txBody>
                  <a:tcPr marL="391141"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5992">
                <a:tc>
                  <a:txBody>
                    <a:bodyPr/>
                    <a:lstStyle/>
                    <a:p>
                      <a:pPr algn="l" rtl="0" fontAlgn="b"/>
                      <a:r>
                        <a:rPr lang="en-US" sz="1400" b="0" i="0" u="none" strike="noStrike">
                          <a:solidFill>
                            <a:srgbClr val="000000"/>
                          </a:solidFill>
                          <a:latin typeface="Calibri"/>
                        </a:rPr>
                        <a:t>3.03 Science Raft System</a:t>
                      </a:r>
                    </a:p>
                  </a:txBody>
                  <a:tcPr marL="8692"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400" b="0" i="0" u="none" strike="noStrike">
                          <a:solidFill>
                            <a:srgbClr val="000000"/>
                          </a:solidFill>
                          <a:latin typeface="Calibri"/>
                        </a:rPr>
                        <a:t> $  36,844 </a:t>
                      </a:r>
                    </a:p>
                  </a:txBody>
                  <a:tcPr marL="391141"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400" b="0" i="0" u="none" strike="noStrike">
                          <a:solidFill>
                            <a:srgbClr val="000000"/>
                          </a:solidFill>
                          <a:latin typeface="Calibri"/>
                        </a:rPr>
                        <a:t>42%</a:t>
                      </a:r>
                    </a:p>
                  </a:txBody>
                  <a:tcPr marL="8692"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400" b="0" i="0" u="none" strike="noStrike">
                          <a:solidFill>
                            <a:srgbClr val="000000"/>
                          </a:solidFill>
                          <a:latin typeface="Calibri"/>
                        </a:rPr>
                        <a:t> $  52,318 </a:t>
                      </a:r>
                    </a:p>
                  </a:txBody>
                  <a:tcPr marL="391141"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5992">
                <a:tc>
                  <a:txBody>
                    <a:bodyPr/>
                    <a:lstStyle/>
                    <a:p>
                      <a:pPr algn="l" rtl="0" fontAlgn="b"/>
                      <a:r>
                        <a:rPr lang="en-US" sz="1400" b="0" i="0" u="none" strike="noStrike">
                          <a:solidFill>
                            <a:srgbClr val="000000"/>
                          </a:solidFill>
                          <a:latin typeface="Calibri"/>
                        </a:rPr>
                        <a:t>3.04 Corner Raft System</a:t>
                      </a:r>
                    </a:p>
                  </a:txBody>
                  <a:tcPr marL="8692"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400" b="0" i="0" u="none" strike="noStrike">
                          <a:solidFill>
                            <a:srgbClr val="000000"/>
                          </a:solidFill>
                          <a:latin typeface="Calibri"/>
                        </a:rPr>
                        <a:t> $    5,209 </a:t>
                      </a:r>
                    </a:p>
                  </a:txBody>
                  <a:tcPr marL="391141"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400" b="0" i="0" u="none" strike="noStrike">
                          <a:solidFill>
                            <a:srgbClr val="000000"/>
                          </a:solidFill>
                          <a:latin typeface="Calibri"/>
                        </a:rPr>
                        <a:t>30%</a:t>
                      </a:r>
                    </a:p>
                  </a:txBody>
                  <a:tcPr marL="8692"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400" b="0" i="0" u="none" strike="noStrike">
                          <a:solidFill>
                            <a:srgbClr val="000000"/>
                          </a:solidFill>
                          <a:latin typeface="Calibri"/>
                        </a:rPr>
                        <a:t> $    6,772 </a:t>
                      </a:r>
                    </a:p>
                  </a:txBody>
                  <a:tcPr marL="391141"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5992">
                <a:tc>
                  <a:txBody>
                    <a:bodyPr/>
                    <a:lstStyle/>
                    <a:p>
                      <a:pPr algn="l" rtl="0" fontAlgn="b"/>
                      <a:r>
                        <a:rPr lang="en-US" sz="1400" b="0" i="0" u="none" strike="noStrike">
                          <a:solidFill>
                            <a:srgbClr val="000000"/>
                          </a:solidFill>
                          <a:latin typeface="Calibri"/>
                        </a:rPr>
                        <a:t>3.05 Optics</a:t>
                      </a:r>
                    </a:p>
                  </a:txBody>
                  <a:tcPr marL="8692"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400" b="0" i="0" u="none" strike="noStrike">
                          <a:solidFill>
                            <a:srgbClr val="000000"/>
                          </a:solidFill>
                          <a:latin typeface="Calibri"/>
                        </a:rPr>
                        <a:t> $  21,304 </a:t>
                      </a:r>
                    </a:p>
                  </a:txBody>
                  <a:tcPr marL="391141"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400" b="0" i="0" u="none" strike="noStrike">
                          <a:solidFill>
                            <a:srgbClr val="000000"/>
                          </a:solidFill>
                          <a:latin typeface="Calibri"/>
                        </a:rPr>
                        <a:t>31%</a:t>
                      </a:r>
                    </a:p>
                  </a:txBody>
                  <a:tcPr marL="8692"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400" b="0" i="0" u="none" strike="noStrike">
                          <a:solidFill>
                            <a:srgbClr val="000000"/>
                          </a:solidFill>
                          <a:latin typeface="Calibri"/>
                        </a:rPr>
                        <a:t> $  27,908 </a:t>
                      </a:r>
                    </a:p>
                  </a:txBody>
                  <a:tcPr marL="391141"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5992">
                <a:tc>
                  <a:txBody>
                    <a:bodyPr/>
                    <a:lstStyle/>
                    <a:p>
                      <a:pPr algn="l" rtl="0" fontAlgn="b"/>
                      <a:r>
                        <a:rPr lang="en-US" sz="1400" b="0" i="0" u="none" strike="noStrike">
                          <a:solidFill>
                            <a:srgbClr val="000000"/>
                          </a:solidFill>
                          <a:latin typeface="Calibri"/>
                        </a:rPr>
                        <a:t>3.06 Camera Body &amp; Mechanisms</a:t>
                      </a:r>
                    </a:p>
                  </a:txBody>
                  <a:tcPr marL="8692"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400" b="0" i="0" u="none" strike="noStrike">
                          <a:solidFill>
                            <a:srgbClr val="000000"/>
                          </a:solidFill>
                          <a:latin typeface="Calibri"/>
                        </a:rPr>
                        <a:t> $    3,732 </a:t>
                      </a:r>
                    </a:p>
                  </a:txBody>
                  <a:tcPr marL="391141"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400" b="0" i="0" u="none" strike="noStrike">
                          <a:solidFill>
                            <a:srgbClr val="000000"/>
                          </a:solidFill>
                          <a:latin typeface="Calibri"/>
                        </a:rPr>
                        <a:t>30%</a:t>
                      </a:r>
                    </a:p>
                  </a:txBody>
                  <a:tcPr marL="8692"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400" b="0" i="0" u="none" strike="noStrike">
                          <a:solidFill>
                            <a:srgbClr val="000000"/>
                          </a:solidFill>
                          <a:latin typeface="Calibri"/>
                        </a:rPr>
                        <a:t> $    4,852 </a:t>
                      </a:r>
                    </a:p>
                  </a:txBody>
                  <a:tcPr marL="391141"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5992">
                <a:tc>
                  <a:txBody>
                    <a:bodyPr/>
                    <a:lstStyle/>
                    <a:p>
                      <a:pPr algn="l" rtl="0" fontAlgn="b"/>
                      <a:r>
                        <a:rPr lang="en-US" sz="1400" b="0" i="0" u="none" strike="noStrike">
                          <a:solidFill>
                            <a:srgbClr val="000000"/>
                          </a:solidFill>
                          <a:latin typeface="Calibri"/>
                        </a:rPr>
                        <a:t>3.07 Cryostat</a:t>
                      </a:r>
                    </a:p>
                  </a:txBody>
                  <a:tcPr marL="8692"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400" b="0" i="0" u="none" strike="noStrike">
                          <a:solidFill>
                            <a:srgbClr val="000000"/>
                          </a:solidFill>
                          <a:latin typeface="Calibri"/>
                        </a:rPr>
                        <a:t> $    9,990 </a:t>
                      </a:r>
                    </a:p>
                  </a:txBody>
                  <a:tcPr marL="391141"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400" b="0" i="0" u="none" strike="noStrike">
                          <a:solidFill>
                            <a:srgbClr val="000000"/>
                          </a:solidFill>
                          <a:latin typeface="Calibri"/>
                        </a:rPr>
                        <a:t>35%</a:t>
                      </a:r>
                    </a:p>
                  </a:txBody>
                  <a:tcPr marL="8692"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400" b="0" i="0" u="none" strike="noStrike">
                          <a:solidFill>
                            <a:srgbClr val="000000"/>
                          </a:solidFill>
                          <a:latin typeface="Calibri"/>
                        </a:rPr>
                        <a:t> $  13,487 </a:t>
                      </a:r>
                    </a:p>
                  </a:txBody>
                  <a:tcPr marL="391141"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1985">
                <a:tc>
                  <a:txBody>
                    <a:bodyPr/>
                    <a:lstStyle/>
                    <a:p>
                      <a:pPr algn="l" rtl="0" fontAlgn="b"/>
                      <a:r>
                        <a:rPr lang="en-US" sz="1400" b="0" i="0" u="none" strike="noStrike">
                          <a:solidFill>
                            <a:srgbClr val="000000"/>
                          </a:solidFill>
                          <a:latin typeface="Calibri"/>
                        </a:rPr>
                        <a:t>3.08 Control System, Data Acquisition System and System Electronics</a:t>
                      </a:r>
                    </a:p>
                  </a:txBody>
                  <a:tcPr marL="8692"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400" b="0" i="0" u="none" strike="noStrike">
                          <a:solidFill>
                            <a:srgbClr val="000000"/>
                          </a:solidFill>
                          <a:latin typeface="Calibri"/>
                        </a:rPr>
                        <a:t> $    8,911 </a:t>
                      </a:r>
                    </a:p>
                  </a:txBody>
                  <a:tcPr marL="391141"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400" b="0" i="0" u="none" strike="noStrike">
                          <a:solidFill>
                            <a:srgbClr val="000000"/>
                          </a:solidFill>
                          <a:latin typeface="Calibri"/>
                        </a:rPr>
                        <a:t>30%</a:t>
                      </a:r>
                    </a:p>
                  </a:txBody>
                  <a:tcPr marL="8692"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400" b="0" i="0" u="none" strike="noStrike">
                          <a:solidFill>
                            <a:srgbClr val="000000"/>
                          </a:solidFill>
                          <a:latin typeface="Calibri"/>
                        </a:rPr>
                        <a:t> $  11,584 </a:t>
                      </a:r>
                    </a:p>
                  </a:txBody>
                  <a:tcPr marL="391141"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5992">
                <a:tc>
                  <a:txBody>
                    <a:bodyPr/>
                    <a:lstStyle/>
                    <a:p>
                      <a:pPr algn="l" rtl="0" fontAlgn="b"/>
                      <a:r>
                        <a:rPr lang="en-US" sz="1400" b="0" i="0" u="none" strike="noStrike">
                          <a:solidFill>
                            <a:srgbClr val="000000"/>
                          </a:solidFill>
                          <a:latin typeface="Calibri"/>
                        </a:rPr>
                        <a:t>3.09 Integration and Test</a:t>
                      </a:r>
                    </a:p>
                  </a:txBody>
                  <a:tcPr marL="8692"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400" b="0" i="0" u="none" strike="noStrike">
                          <a:solidFill>
                            <a:srgbClr val="000000"/>
                          </a:solidFill>
                          <a:latin typeface="Calibri"/>
                        </a:rPr>
                        <a:t> $  10,720 </a:t>
                      </a:r>
                    </a:p>
                  </a:txBody>
                  <a:tcPr marL="391141"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400" b="0" i="0" u="none" strike="noStrike">
                          <a:solidFill>
                            <a:srgbClr val="000000"/>
                          </a:solidFill>
                          <a:latin typeface="Calibri"/>
                        </a:rPr>
                        <a:t>30%</a:t>
                      </a:r>
                    </a:p>
                  </a:txBody>
                  <a:tcPr marL="8692"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400" b="0" i="0" u="none" strike="noStrike">
                          <a:solidFill>
                            <a:srgbClr val="000000"/>
                          </a:solidFill>
                          <a:latin typeface="Calibri"/>
                        </a:rPr>
                        <a:t> $  13,936 </a:t>
                      </a:r>
                    </a:p>
                  </a:txBody>
                  <a:tcPr marL="391141"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5992">
                <a:tc>
                  <a:txBody>
                    <a:bodyPr/>
                    <a:lstStyle/>
                    <a:p>
                      <a:pPr algn="r" rtl="0" fontAlgn="b"/>
                      <a:r>
                        <a:rPr lang="en-US" sz="1400" b="0" i="0" u="none" strike="noStrike">
                          <a:solidFill>
                            <a:srgbClr val="000000"/>
                          </a:solidFill>
                          <a:latin typeface="Calibri"/>
                        </a:rPr>
                        <a:t>Residual Risk Contingency</a:t>
                      </a:r>
                    </a:p>
                  </a:txBody>
                  <a:tcPr marL="8692"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400" b="0" i="0" u="none" strike="noStrike">
                          <a:solidFill>
                            <a:srgbClr val="000000"/>
                          </a:solidFill>
                          <a:latin typeface="Calibri"/>
                        </a:rPr>
                        <a:t> </a:t>
                      </a:r>
                    </a:p>
                  </a:txBody>
                  <a:tcPr marL="391141"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US" sz="1400" b="0" i="0" u="none" strike="noStrike">
                          <a:solidFill>
                            <a:srgbClr val="000000"/>
                          </a:solidFill>
                          <a:latin typeface="Calibri"/>
                        </a:rPr>
                        <a:t> </a:t>
                      </a:r>
                    </a:p>
                  </a:txBody>
                  <a:tcPr marL="8692"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US" sz="1400" b="0" i="0" u="none" strike="noStrike">
                          <a:solidFill>
                            <a:srgbClr val="000000"/>
                          </a:solidFill>
                          <a:latin typeface="Calibri"/>
                        </a:rPr>
                        <a:t> $    6,755 </a:t>
                      </a:r>
                    </a:p>
                  </a:txBody>
                  <a:tcPr marL="391141"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5992">
                <a:tc>
                  <a:txBody>
                    <a:bodyPr/>
                    <a:lstStyle/>
                    <a:p>
                      <a:pPr algn="r" rtl="0" fontAlgn="b"/>
                      <a:r>
                        <a:rPr lang="en-US" sz="1400" b="1" i="0" u="none" strike="noStrike">
                          <a:solidFill>
                            <a:srgbClr val="000000"/>
                          </a:solidFill>
                          <a:latin typeface="Calibri"/>
                        </a:rPr>
                        <a:t>Total Project Cost ($K)</a:t>
                      </a:r>
                    </a:p>
                  </a:txBody>
                  <a:tcPr marL="8692"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l" rtl="0" fontAlgn="b"/>
                      <a:r>
                        <a:rPr lang="en-US" sz="1400" b="1" i="0" u="none" strike="noStrike" dirty="0">
                          <a:solidFill>
                            <a:srgbClr val="000000"/>
                          </a:solidFill>
                          <a:latin typeface="Calibri"/>
                        </a:rPr>
                        <a:t> $112,666 </a:t>
                      </a:r>
                    </a:p>
                  </a:txBody>
                  <a:tcPr marL="391141"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rtl="0" fontAlgn="b"/>
                      <a:r>
                        <a:rPr lang="en-US" sz="1400" b="1" i="0" u="none" strike="noStrike" dirty="0">
                          <a:solidFill>
                            <a:srgbClr val="000000"/>
                          </a:solidFill>
                          <a:latin typeface="Calibri"/>
                        </a:rPr>
                        <a:t>40%</a:t>
                      </a:r>
                    </a:p>
                  </a:txBody>
                  <a:tcPr marL="8692"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l" rtl="0" fontAlgn="b"/>
                      <a:r>
                        <a:rPr lang="en-US" sz="1400" b="1" i="0" u="none" strike="noStrike" dirty="0">
                          <a:solidFill>
                            <a:srgbClr val="000000"/>
                          </a:solidFill>
                          <a:latin typeface="Calibri"/>
                        </a:rPr>
                        <a:t> $157,300 </a:t>
                      </a:r>
                    </a:p>
                  </a:txBody>
                  <a:tcPr marL="391141" marR="8692" marT="869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r>
            </a:tbl>
          </a:graphicData>
        </a:graphic>
      </p:graphicFrame>
      <p:pic>
        <p:nvPicPr>
          <p:cNvPr id="94209" name="Picture 1"/>
          <p:cNvPicPr>
            <a:picLocks noChangeAspect="1" noChangeArrowheads="1"/>
          </p:cNvPicPr>
          <p:nvPr/>
        </p:nvPicPr>
        <p:blipFill>
          <a:blip r:embed="rId3" cstate="print">
            <a:clrChange>
              <a:clrFrom>
                <a:srgbClr val="FFFFFF"/>
              </a:clrFrom>
              <a:clrTo>
                <a:srgbClr val="FFFFFF">
                  <a:alpha val="0"/>
                </a:srgbClr>
              </a:clrTo>
            </a:clrChange>
          </a:blip>
          <a:srcRect l="7612" t="2877" r="8609" b="13776"/>
          <a:stretch>
            <a:fillRect/>
          </a:stretch>
        </p:blipFill>
        <p:spPr bwMode="auto">
          <a:xfrm>
            <a:off x="5827222" y="4328160"/>
            <a:ext cx="3316778" cy="201168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pPr eaLnBrk="1" hangingPunct="1">
              <a:defRPr/>
            </a:pPr>
            <a:r>
              <a:rPr lang="en-US" smtClean="0">
                <a:ea typeface="ＭＳ Ｐゴシック"/>
                <a:cs typeface="ＭＳ Ｐゴシック"/>
              </a:rPr>
              <a:t>A Broad-based Collaboration of Institutions Has Been Assembled to Deliver the Camera</a:t>
            </a:r>
          </a:p>
        </p:txBody>
      </p:sp>
      <p:sp>
        <p:nvSpPr>
          <p:cNvPr id="9219" name="Rectangle 3"/>
          <p:cNvSpPr>
            <a:spLocks noGrp="1" noChangeArrowheads="1"/>
          </p:cNvSpPr>
          <p:nvPr>
            <p:ph idx="1"/>
          </p:nvPr>
        </p:nvSpPr>
        <p:spPr>
          <a:xfrm>
            <a:off x="98425" y="1049338"/>
            <a:ext cx="8839200" cy="5651500"/>
          </a:xfrm>
        </p:spPr>
        <p:txBody>
          <a:bodyPr/>
          <a:lstStyle/>
          <a:p>
            <a:pPr eaLnBrk="1" hangingPunct="1"/>
            <a:r>
              <a:rPr lang="en-US" smtClean="0">
                <a:ea typeface="ＭＳ Ｐゴシック" pitchFamily="34" charset="-128"/>
              </a:rPr>
              <a:t>SLAC National Accelerator Laboratory: </a:t>
            </a:r>
          </a:p>
          <a:p>
            <a:pPr lvl="1" eaLnBrk="1" hangingPunct="1"/>
            <a:r>
              <a:rPr lang="en-US" smtClean="0">
                <a:ea typeface="ＭＳ Ｐゴシック" pitchFamily="34" charset="-128"/>
              </a:rPr>
              <a:t>Overall project management, camera body and mechanisms, cryostat subsystems, data acquisition and camera controls, integration and test</a:t>
            </a:r>
          </a:p>
          <a:p>
            <a:pPr eaLnBrk="1" hangingPunct="1"/>
            <a:r>
              <a:rPr lang="en-US" smtClean="0">
                <a:ea typeface="ＭＳ Ｐゴシック" pitchFamily="34" charset="-128"/>
              </a:rPr>
              <a:t>Brookhaven National Laboratory:</a:t>
            </a:r>
          </a:p>
          <a:p>
            <a:pPr lvl="1" eaLnBrk="1" hangingPunct="1"/>
            <a:r>
              <a:rPr lang="en-US" smtClean="0">
                <a:ea typeface="ＭＳ Ｐゴシック" pitchFamily="34" charset="-128"/>
              </a:rPr>
              <a:t>Science sensors, electronics and raft assemblies</a:t>
            </a:r>
          </a:p>
          <a:p>
            <a:pPr eaLnBrk="1" hangingPunct="1"/>
            <a:r>
              <a:rPr lang="en-US" smtClean="0">
                <a:ea typeface="ＭＳ Ｐゴシック" pitchFamily="34" charset="-128"/>
              </a:rPr>
              <a:t>Lawrence Livermore National Laboratory:</a:t>
            </a:r>
          </a:p>
          <a:p>
            <a:pPr lvl="1" eaLnBrk="1" hangingPunct="1"/>
            <a:r>
              <a:rPr lang="en-US" smtClean="0">
                <a:ea typeface="ＭＳ Ｐゴシック" pitchFamily="34" charset="-128"/>
              </a:rPr>
              <a:t>Optics, corner raft assemblies, wavefront sensing</a:t>
            </a:r>
          </a:p>
          <a:p>
            <a:pPr eaLnBrk="1" hangingPunct="1"/>
            <a:r>
              <a:rPr lang="en-US" smtClean="0">
                <a:ea typeface="ＭＳ Ｐゴシック" pitchFamily="34" charset="-128"/>
              </a:rPr>
              <a:t>Fermi National Laboratory:</a:t>
            </a:r>
          </a:p>
          <a:p>
            <a:pPr lvl="1" eaLnBrk="1" hangingPunct="1"/>
            <a:r>
              <a:rPr lang="en-US" smtClean="0">
                <a:ea typeface="ＭＳ Ｐゴシック" pitchFamily="34" charset="-128"/>
              </a:rPr>
              <a:t>DAQ Analysis tools</a:t>
            </a:r>
          </a:p>
          <a:p>
            <a:pPr eaLnBrk="1" hangingPunct="1"/>
            <a:r>
              <a:rPr lang="en-US" smtClean="0">
                <a:ea typeface="ＭＳ Ｐゴシック" pitchFamily="34" charset="-128"/>
              </a:rPr>
              <a:t>Institut National de Physique Nucleaire and de Physique des Particules (IN2P3-Collection of multiple labs):</a:t>
            </a:r>
          </a:p>
          <a:p>
            <a:pPr lvl="1" eaLnBrk="1" hangingPunct="1"/>
            <a:r>
              <a:rPr lang="en-US" smtClean="0">
                <a:ea typeface="ＭＳ Ｐゴシック" pitchFamily="34" charset="-128"/>
              </a:rPr>
              <a:t>Front-end electronics, sensor testing, filters, filter carousel,  camera calibration, slow controls</a:t>
            </a:r>
          </a:p>
          <a:p>
            <a:pPr eaLnBrk="1" hangingPunct="1"/>
            <a:r>
              <a:rPr lang="en-US" smtClean="0">
                <a:ea typeface="ＭＳ Ｐゴシック" pitchFamily="34" charset="-128"/>
              </a:rPr>
              <a:t>University-based instrumentation groups:</a:t>
            </a:r>
          </a:p>
          <a:p>
            <a:pPr lvl="1" eaLnBrk="1" hangingPunct="1"/>
            <a:r>
              <a:rPr lang="en-US" smtClean="0">
                <a:ea typeface="ＭＳ Ｐゴシック" pitchFamily="34" charset="-128"/>
              </a:rPr>
              <a:t>Harvard, U. of Pennsylvania, Purdue, Ohio State, U. of Illinois, UC Santa Cruz, U. of Arizona, U. of Tennessee, UC Davis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Funding Profile</a:t>
            </a:r>
            <a:endParaRPr lang="en-US" dirty="0"/>
          </a:p>
        </p:txBody>
      </p:sp>
      <p:graphicFrame>
        <p:nvGraphicFramePr>
          <p:cNvPr id="4" name="Content Placeholder 3"/>
          <p:cNvGraphicFramePr>
            <a:graphicFrameLocks noGrp="1"/>
          </p:cNvGraphicFramePr>
          <p:nvPr>
            <p:ph idx="1"/>
          </p:nvPr>
        </p:nvGraphicFramePr>
        <p:xfrm>
          <a:off x="1169987" y="1208086"/>
          <a:ext cx="6707189" cy="1940087"/>
        </p:xfrm>
        <a:graphic>
          <a:graphicData uri="http://schemas.openxmlformats.org/drawingml/2006/table">
            <a:tbl>
              <a:tblPr/>
              <a:tblGrid>
                <a:gridCol w="1620457"/>
                <a:gridCol w="625289"/>
                <a:gridCol w="625289"/>
                <a:gridCol w="625289"/>
                <a:gridCol w="626004"/>
                <a:gridCol w="625289"/>
                <a:gridCol w="625289"/>
                <a:gridCol w="626004"/>
                <a:gridCol w="708279"/>
              </a:tblGrid>
              <a:tr h="642034">
                <a:tc>
                  <a:txBody>
                    <a:bodyPr/>
                    <a:lstStyle/>
                    <a:p>
                      <a:pPr marL="0" marR="0" algn="ctr">
                        <a:spcBef>
                          <a:spcPts val="0"/>
                        </a:spcBef>
                        <a:spcAft>
                          <a:spcPts val="0"/>
                        </a:spcAft>
                      </a:pPr>
                      <a:r>
                        <a:rPr lang="en-US" sz="1400" b="1">
                          <a:solidFill>
                            <a:srgbClr val="000000"/>
                          </a:solidFill>
                          <a:latin typeface="Calibri"/>
                          <a:ea typeface="Times New Roman"/>
                          <a:cs typeface="Microsoft Sans Serif"/>
                        </a:rPr>
                        <a:t>Fiscal Year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marL="0" marR="0" algn="ctr">
                        <a:spcBef>
                          <a:spcPts val="0"/>
                        </a:spcBef>
                        <a:spcAft>
                          <a:spcPts val="0"/>
                        </a:spcAft>
                      </a:pPr>
                      <a:r>
                        <a:rPr lang="en-US" sz="1400" b="1">
                          <a:solidFill>
                            <a:srgbClr val="000000"/>
                          </a:solidFill>
                          <a:latin typeface="Calibri"/>
                          <a:ea typeface="Times New Roman"/>
                          <a:cs typeface="Microsoft Sans Serif"/>
                        </a:rPr>
                        <a:t>FY11</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marL="0" marR="0" algn="ctr">
                        <a:spcBef>
                          <a:spcPts val="0"/>
                        </a:spcBef>
                        <a:spcAft>
                          <a:spcPts val="0"/>
                        </a:spcAft>
                      </a:pPr>
                      <a:r>
                        <a:rPr lang="en-US" sz="1400" b="1">
                          <a:solidFill>
                            <a:srgbClr val="000000"/>
                          </a:solidFill>
                          <a:latin typeface="Calibri"/>
                          <a:ea typeface="Times New Roman"/>
                          <a:cs typeface="Microsoft Sans Serif"/>
                        </a:rPr>
                        <a:t>FY12</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marL="0" marR="0" algn="ctr">
                        <a:spcBef>
                          <a:spcPts val="0"/>
                        </a:spcBef>
                        <a:spcAft>
                          <a:spcPts val="0"/>
                        </a:spcAft>
                      </a:pPr>
                      <a:r>
                        <a:rPr lang="en-US" sz="1400" b="1">
                          <a:solidFill>
                            <a:srgbClr val="000000"/>
                          </a:solidFill>
                          <a:latin typeface="Calibri"/>
                          <a:ea typeface="Times New Roman"/>
                          <a:cs typeface="Microsoft Sans Serif"/>
                        </a:rPr>
                        <a:t>FY13</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marL="0" marR="0" algn="ctr">
                        <a:spcBef>
                          <a:spcPts val="0"/>
                        </a:spcBef>
                        <a:spcAft>
                          <a:spcPts val="0"/>
                        </a:spcAft>
                      </a:pPr>
                      <a:r>
                        <a:rPr lang="en-US" sz="1400" b="1">
                          <a:solidFill>
                            <a:srgbClr val="000000"/>
                          </a:solidFill>
                          <a:latin typeface="Calibri"/>
                          <a:ea typeface="Times New Roman"/>
                          <a:cs typeface="Microsoft Sans Serif"/>
                        </a:rPr>
                        <a:t>FY14</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marL="0" marR="0" algn="ctr">
                        <a:spcBef>
                          <a:spcPts val="0"/>
                        </a:spcBef>
                        <a:spcAft>
                          <a:spcPts val="0"/>
                        </a:spcAft>
                      </a:pPr>
                      <a:r>
                        <a:rPr lang="en-US" sz="1400" b="1">
                          <a:solidFill>
                            <a:srgbClr val="000000"/>
                          </a:solidFill>
                          <a:latin typeface="Calibri"/>
                          <a:ea typeface="Times New Roman"/>
                          <a:cs typeface="Microsoft Sans Serif"/>
                        </a:rPr>
                        <a:t>FY15</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marL="0" marR="0" algn="ctr">
                        <a:spcBef>
                          <a:spcPts val="0"/>
                        </a:spcBef>
                        <a:spcAft>
                          <a:spcPts val="0"/>
                        </a:spcAft>
                      </a:pPr>
                      <a:r>
                        <a:rPr lang="en-US" sz="1400" b="1">
                          <a:solidFill>
                            <a:srgbClr val="000000"/>
                          </a:solidFill>
                          <a:latin typeface="Calibri"/>
                          <a:ea typeface="Times New Roman"/>
                          <a:cs typeface="Microsoft Sans Serif"/>
                        </a:rPr>
                        <a:t>FY16</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marL="0" marR="0" algn="ctr">
                        <a:spcBef>
                          <a:spcPts val="0"/>
                        </a:spcBef>
                        <a:spcAft>
                          <a:spcPts val="0"/>
                        </a:spcAft>
                      </a:pPr>
                      <a:r>
                        <a:rPr lang="en-US" sz="1400" b="1">
                          <a:solidFill>
                            <a:srgbClr val="000000"/>
                          </a:solidFill>
                          <a:latin typeface="Calibri"/>
                          <a:ea typeface="Times New Roman"/>
                          <a:cs typeface="Microsoft Sans Serif"/>
                        </a:rPr>
                        <a:t>FY17</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c>
                  <a:txBody>
                    <a:bodyPr/>
                    <a:lstStyle/>
                    <a:p>
                      <a:pPr marL="0" marR="0" algn="ctr">
                        <a:spcBef>
                          <a:spcPts val="0"/>
                        </a:spcBef>
                        <a:spcAft>
                          <a:spcPts val="0"/>
                        </a:spcAft>
                      </a:pPr>
                      <a:r>
                        <a:rPr lang="en-US" sz="1400" b="1">
                          <a:solidFill>
                            <a:srgbClr val="000000"/>
                          </a:solidFill>
                          <a:latin typeface="Calibri"/>
                          <a:ea typeface="Times New Roman"/>
                          <a:cs typeface="Microsoft Sans Serif"/>
                        </a:rPr>
                        <a:t>Total ($M)</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3"/>
                    </a:solidFill>
                  </a:tcPr>
                </a:tc>
              </a:tr>
              <a:tr h="259871">
                <a:tc>
                  <a:txBody>
                    <a:bodyPr/>
                    <a:lstStyle/>
                    <a:p>
                      <a:pPr marL="0" marR="0" algn="l">
                        <a:spcBef>
                          <a:spcPts val="0"/>
                        </a:spcBef>
                        <a:spcAft>
                          <a:spcPts val="0"/>
                        </a:spcAft>
                      </a:pPr>
                      <a:r>
                        <a:rPr lang="en-US" sz="1400">
                          <a:solidFill>
                            <a:srgbClr val="000000"/>
                          </a:solidFill>
                          <a:latin typeface="Calibri"/>
                          <a:ea typeface="Times New Roman"/>
                          <a:cs typeface="Microsoft Sans Serif"/>
                        </a:rPr>
                        <a:t>OPC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$1.9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$5.5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$3.0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$10.4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5731">
                <a:tc>
                  <a:txBody>
                    <a:bodyPr/>
                    <a:lstStyle/>
                    <a:p>
                      <a:pPr marL="0" marR="0" algn="l">
                        <a:spcBef>
                          <a:spcPts val="0"/>
                        </a:spcBef>
                        <a:spcAft>
                          <a:spcPts val="0"/>
                        </a:spcAft>
                      </a:pPr>
                      <a:r>
                        <a:rPr lang="en-US" sz="1400">
                          <a:solidFill>
                            <a:srgbClr val="000000"/>
                          </a:solidFill>
                          <a:latin typeface="Calibri"/>
                          <a:ea typeface="Times New Roman"/>
                          <a:cs typeface="Microsoft Sans Serif"/>
                        </a:rPr>
                        <a:t>TEC - Design</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Calibri"/>
                          <a:ea typeface="Times New Roman"/>
                          <a:cs typeface="Microsoft Sans Serif"/>
                        </a:rPr>
                        <a:t>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$6.0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$9.0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$9.0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$9.0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$39.0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5731">
                <a:tc>
                  <a:txBody>
                    <a:bodyPr/>
                    <a:lstStyle/>
                    <a:p>
                      <a:pPr marL="0" marR="0" algn="l">
                        <a:spcBef>
                          <a:spcPts val="0"/>
                        </a:spcBef>
                        <a:spcAft>
                          <a:spcPts val="0"/>
                        </a:spcAft>
                      </a:pPr>
                      <a:r>
                        <a:rPr lang="en-US" sz="1400">
                          <a:solidFill>
                            <a:srgbClr val="000000"/>
                          </a:solidFill>
                          <a:latin typeface="Calibri"/>
                          <a:ea typeface="Times New Roman"/>
                          <a:cs typeface="Microsoft Sans Serif"/>
                        </a:rPr>
                        <a:t>TEC - Fabrication</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latin typeface="Calibri"/>
                          <a:ea typeface="Times New Roman"/>
                          <a:cs typeface="Microsoft Sans Serif"/>
                        </a:rPr>
                        <a:t>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$1.0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$7.4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$38.5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$42.0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$25.0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$107.9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871">
                <a:tc>
                  <a:txBody>
                    <a:bodyPr/>
                    <a:lstStyle/>
                    <a:p>
                      <a:pPr marL="0" marR="0" algn="l">
                        <a:spcBef>
                          <a:spcPts val="0"/>
                        </a:spcBef>
                        <a:spcAft>
                          <a:spcPts val="0"/>
                        </a:spcAft>
                      </a:pPr>
                      <a:r>
                        <a:rPr lang="en-US" sz="1400">
                          <a:solidFill>
                            <a:srgbClr val="000000"/>
                          </a:solidFill>
                          <a:latin typeface="Calibri"/>
                          <a:ea typeface="Times New Roman"/>
                          <a:cs typeface="Microsoft Sans Serif"/>
                        </a:rPr>
                        <a:t>Total Project Cost ($M)</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$1.9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$5.5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$10.0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$ 16.4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$47.5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$51.0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a:solidFill>
                            <a:srgbClr val="000000"/>
                          </a:solidFill>
                          <a:latin typeface="Calibri"/>
                          <a:ea typeface="Times New Roman"/>
                          <a:cs typeface="Microsoft Sans Serif"/>
                        </a:rPr>
                        <a:t>$25.0 </a:t>
                      </a:r>
                      <a:endParaRPr lang="en-US"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dirty="0">
                          <a:solidFill>
                            <a:srgbClr val="000000"/>
                          </a:solidFill>
                          <a:latin typeface="Calibri"/>
                          <a:ea typeface="Times New Roman"/>
                          <a:cs typeface="Microsoft Sans Serif"/>
                        </a:rPr>
                        <a:t>$157.3 </a:t>
                      </a:r>
                      <a:endParaRPr lang="en-US"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Content Placeholder 2"/>
          <p:cNvSpPr txBox="1">
            <a:spLocks/>
          </p:cNvSpPr>
          <p:nvPr/>
        </p:nvSpPr>
        <p:spPr bwMode="auto">
          <a:xfrm>
            <a:off x="169863" y="3321537"/>
            <a:ext cx="8839200" cy="2968137"/>
          </a:xfrm>
          <a:prstGeom prst="rect">
            <a:avLst/>
          </a:prstGeom>
          <a:noFill/>
          <a:ln w="9525">
            <a:noFill/>
            <a:miter lim="800000"/>
            <a:headEnd/>
            <a:tailEnd/>
          </a:ln>
        </p:spPr>
        <p:txBody>
          <a:bodyPr>
            <a:normAutofit/>
          </a:bodyPr>
          <a:lstStyle/>
          <a:p>
            <a:pPr marL="342900" indent="-342900" eaLnBrk="0" hangingPunct="0">
              <a:spcBef>
                <a:spcPct val="20000"/>
              </a:spcBef>
              <a:buFontTx/>
              <a:buChar char="•"/>
              <a:defRPr/>
            </a:pPr>
            <a:r>
              <a:rPr lang="en-US" b="1" kern="0" dirty="0">
                <a:solidFill>
                  <a:srgbClr val="1F497D"/>
                </a:solidFill>
                <a:latin typeface="+mn-lt"/>
                <a:ea typeface="ＭＳ Ｐゴシック" pitchFamily="-111" charset="-128"/>
                <a:cs typeface="ＭＳ Ｐゴシック" pitchFamily="-111" charset="-128"/>
              </a:rPr>
              <a:t>Funding is for the MIE portion of the DOE LSST Program and covers the design, engineering, assembly and </a:t>
            </a:r>
            <a:r>
              <a:rPr lang="en-US" b="1" kern="0" dirty="0" smtClean="0">
                <a:solidFill>
                  <a:srgbClr val="1F497D"/>
                </a:solidFill>
                <a:latin typeface="+mn-lt"/>
                <a:ea typeface="ＭＳ Ｐゴシック" pitchFamily="-111" charset="-128"/>
                <a:cs typeface="ＭＳ Ｐゴシック" pitchFamily="-111" charset="-128"/>
              </a:rPr>
              <a:t>verification testing </a:t>
            </a:r>
            <a:r>
              <a:rPr lang="en-US" b="1" kern="0" dirty="0">
                <a:solidFill>
                  <a:srgbClr val="1F497D"/>
                </a:solidFill>
                <a:latin typeface="+mn-lt"/>
                <a:ea typeface="ＭＳ Ｐゴシック" pitchFamily="-111" charset="-128"/>
                <a:cs typeface="ＭＳ Ｐゴシック" pitchFamily="-111" charset="-128"/>
              </a:rPr>
              <a:t>of the </a:t>
            </a:r>
            <a:r>
              <a:rPr lang="en-US" b="1" kern="0" dirty="0" smtClean="0">
                <a:solidFill>
                  <a:srgbClr val="1F497D"/>
                </a:solidFill>
                <a:latin typeface="+mn-lt"/>
                <a:ea typeface="ＭＳ Ｐゴシック" pitchFamily="-111" charset="-128"/>
                <a:cs typeface="ＭＳ Ｐゴシック" pitchFamily="-111" charset="-128"/>
              </a:rPr>
              <a:t>camera at SLAC.</a:t>
            </a:r>
            <a:endParaRPr lang="en-US" b="1" kern="0" dirty="0">
              <a:solidFill>
                <a:srgbClr val="1F497D"/>
              </a:solidFill>
              <a:latin typeface="+mn-lt"/>
              <a:ea typeface="ＭＳ Ｐゴシック" pitchFamily="-111" charset="-128"/>
              <a:cs typeface="ＭＳ Ｐゴシック" pitchFamily="-111" charset="-128"/>
            </a:endParaRPr>
          </a:p>
          <a:p>
            <a:pPr marL="342900" indent="-342900" eaLnBrk="0" hangingPunct="0">
              <a:spcBef>
                <a:spcPct val="20000"/>
              </a:spcBef>
              <a:buFontTx/>
              <a:buChar char="•"/>
              <a:defRPr/>
            </a:pPr>
            <a:r>
              <a:rPr lang="en-US" b="1" kern="0" dirty="0">
                <a:solidFill>
                  <a:srgbClr val="1F497D"/>
                </a:solidFill>
                <a:latin typeface="+mn-lt"/>
                <a:ea typeface="ＭＳ Ｐゴシック" pitchFamily="-111" charset="-128"/>
                <a:cs typeface="ＭＳ Ｐゴシック" pitchFamily="-111" charset="-128"/>
              </a:rPr>
              <a:t>DOE operations money is planned for FY18 and FY19 to cover camera shipment, preparing the camera summit facility, summit camera verification, and support to the effort for camera observatory integration and test</a:t>
            </a:r>
            <a:r>
              <a:rPr lang="en-US" b="1" kern="0" dirty="0" smtClean="0">
                <a:solidFill>
                  <a:srgbClr val="1F497D"/>
                </a:solidFill>
                <a:latin typeface="+mn-lt"/>
                <a:ea typeface="ＭＳ Ｐゴシック" pitchFamily="-111" charset="-128"/>
                <a:cs typeface="ＭＳ Ｐゴシック" pitchFamily="-111" charset="-128"/>
              </a:rPr>
              <a:t>.</a:t>
            </a:r>
            <a:endParaRPr lang="en-US" b="1" kern="0" dirty="0">
              <a:solidFill>
                <a:srgbClr val="1F497D"/>
              </a:solidFill>
              <a:latin typeface="+mn-lt"/>
              <a:ea typeface="ＭＳ Ｐゴシック" pitchFamily="-111" charset="-128"/>
              <a:cs typeface="ＭＳ Ｐゴシック" pitchFamily="-111" charset="-12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4700 Activities have been leveled with funding constraints and are consistent with DOE funding</a:t>
            </a:r>
            <a:endParaRPr lang="en-US" dirty="0"/>
          </a:p>
        </p:txBody>
      </p:sp>
      <p:pic>
        <p:nvPicPr>
          <p:cNvPr id="67591" name="Picture 7"/>
          <p:cNvPicPr>
            <a:picLocks noChangeAspect="1" noChangeArrowheads="1"/>
          </p:cNvPicPr>
          <p:nvPr/>
        </p:nvPicPr>
        <p:blipFill>
          <a:blip r:embed="rId3" cstate="print"/>
          <a:srcRect/>
          <a:stretch>
            <a:fillRect/>
          </a:stretch>
        </p:blipFill>
        <p:spPr bwMode="auto">
          <a:xfrm>
            <a:off x="7504968" y="1559413"/>
            <a:ext cx="233061" cy="308463"/>
          </a:xfrm>
          <a:prstGeom prst="rect">
            <a:avLst/>
          </a:prstGeom>
          <a:noFill/>
          <a:ln w="9525">
            <a:noFill/>
            <a:miter lim="800000"/>
            <a:headEnd/>
            <a:tailEnd/>
          </a:ln>
          <a:effectLst/>
        </p:spPr>
      </p:pic>
      <p:pic>
        <p:nvPicPr>
          <p:cNvPr id="90114" name="Picture 2"/>
          <p:cNvPicPr>
            <a:picLocks noChangeAspect="1" noChangeArrowheads="1"/>
          </p:cNvPicPr>
          <p:nvPr/>
        </p:nvPicPr>
        <p:blipFill>
          <a:blip r:embed="rId4" cstate="print"/>
          <a:srcRect/>
          <a:stretch>
            <a:fillRect/>
          </a:stretch>
        </p:blipFill>
        <p:spPr bwMode="auto">
          <a:xfrm>
            <a:off x="179071" y="911578"/>
            <a:ext cx="8809481" cy="4826472"/>
          </a:xfrm>
          <a:prstGeom prst="rect">
            <a:avLst/>
          </a:prstGeom>
          <a:noFill/>
          <a:ln w="9525">
            <a:noFill/>
            <a:miter lim="800000"/>
            <a:headEnd/>
            <a:tailEnd/>
          </a:ln>
          <a:effectLst/>
        </p:spPr>
      </p:pic>
      <p:graphicFrame>
        <p:nvGraphicFramePr>
          <p:cNvPr id="13" name="Table 12"/>
          <p:cNvGraphicFramePr>
            <a:graphicFrameLocks noGrp="1"/>
          </p:cNvGraphicFramePr>
          <p:nvPr/>
        </p:nvGraphicFramePr>
        <p:xfrm>
          <a:off x="376515" y="5872003"/>
          <a:ext cx="8597148" cy="484034"/>
        </p:xfrm>
        <a:graphic>
          <a:graphicData uri="http://schemas.openxmlformats.org/drawingml/2006/table">
            <a:tbl>
              <a:tblPr/>
              <a:tblGrid>
                <a:gridCol w="1075767"/>
                <a:gridCol w="835709"/>
                <a:gridCol w="835709"/>
                <a:gridCol w="835709"/>
                <a:gridCol w="835709"/>
                <a:gridCol w="835709"/>
                <a:gridCol w="835709"/>
                <a:gridCol w="835709"/>
                <a:gridCol w="835709"/>
                <a:gridCol w="835709"/>
              </a:tblGrid>
              <a:tr h="179234">
                <a:tc>
                  <a:txBody>
                    <a:bodyPr/>
                    <a:lstStyle/>
                    <a:p>
                      <a:pPr algn="l" fontAlgn="b"/>
                      <a:endParaRPr lang="en-US" sz="1000" b="0" i="0" u="none" strike="noStrike" dirty="0">
                        <a:solidFill>
                          <a:srgbClr val="000000"/>
                        </a:solidFill>
                        <a:latin typeface="Calibri"/>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dirty="0">
                          <a:solidFill>
                            <a:srgbClr val="000000"/>
                          </a:solidFill>
                          <a:latin typeface="Calibri"/>
                        </a:rPr>
                        <a:t>FY2012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ctr"/>
                      <a:r>
                        <a:rPr lang="en-US" sz="1000" b="1" i="0" u="none" strike="noStrike" dirty="0">
                          <a:solidFill>
                            <a:srgbClr val="000000"/>
                          </a:solidFill>
                          <a:latin typeface="Calibri"/>
                        </a:rPr>
                        <a:t>FY2013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ctr"/>
                      <a:r>
                        <a:rPr lang="en-US" sz="1000" b="1" i="0" u="none" strike="noStrike" dirty="0">
                          <a:solidFill>
                            <a:srgbClr val="000000"/>
                          </a:solidFill>
                          <a:latin typeface="Calibri"/>
                        </a:rPr>
                        <a:t>FY2014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ctr"/>
                      <a:r>
                        <a:rPr lang="en-US" sz="1000" b="1" i="0" u="none" strike="noStrike" dirty="0">
                          <a:solidFill>
                            <a:srgbClr val="000000"/>
                          </a:solidFill>
                          <a:latin typeface="Calibri"/>
                        </a:rPr>
                        <a:t>FY2015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ctr"/>
                      <a:r>
                        <a:rPr lang="en-US" sz="1000" b="1" i="0" u="none" strike="noStrike" dirty="0">
                          <a:solidFill>
                            <a:srgbClr val="000000"/>
                          </a:solidFill>
                          <a:latin typeface="Calibri"/>
                        </a:rPr>
                        <a:t>FY2016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ctr"/>
                      <a:r>
                        <a:rPr lang="en-US" sz="1000" b="1" i="0" u="none" strike="noStrike" dirty="0">
                          <a:solidFill>
                            <a:srgbClr val="000000"/>
                          </a:solidFill>
                          <a:latin typeface="Calibri"/>
                        </a:rPr>
                        <a:t>FY2017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ctr"/>
                      <a:r>
                        <a:rPr lang="en-US" sz="1000" b="1" i="0" u="none" strike="noStrike" dirty="0">
                          <a:solidFill>
                            <a:srgbClr val="000000"/>
                          </a:solidFill>
                          <a:latin typeface="Calibri"/>
                        </a:rPr>
                        <a:t>FY2018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ctr"/>
                      <a:r>
                        <a:rPr lang="en-US" sz="1000" b="1" i="0" u="none" strike="noStrike" dirty="0">
                          <a:solidFill>
                            <a:srgbClr val="000000"/>
                          </a:solidFill>
                          <a:latin typeface="Calibri"/>
                        </a:rPr>
                        <a:t>FY2019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ctr"/>
                      <a:r>
                        <a:rPr lang="en-US" sz="1000" b="1" i="0" u="none" strike="noStrike" dirty="0">
                          <a:solidFill>
                            <a:srgbClr val="000000"/>
                          </a:solidFill>
                          <a:latin typeface="Calibri"/>
                        </a:rPr>
                        <a:t>FY2020</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r>
              <a:tr h="188197">
                <a:tc>
                  <a:txBody>
                    <a:bodyPr/>
                    <a:lstStyle/>
                    <a:p>
                      <a:pPr algn="ctr" fontAlgn="b"/>
                      <a:r>
                        <a:rPr lang="en-US" sz="1000" b="1" i="0" u="none" strike="noStrike" dirty="0">
                          <a:solidFill>
                            <a:srgbClr val="000000"/>
                          </a:solidFill>
                          <a:latin typeface="Calibri"/>
                        </a:rPr>
                        <a:t>Incremental Funding</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000" b="0" i="0" u="none" strike="noStrike">
                          <a:solidFill>
                            <a:srgbClr val="000000"/>
                          </a:solidFill>
                          <a:latin typeface="Calibri"/>
                        </a:rPr>
                        <a:t>7.4</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Calibri"/>
                        </a:rPr>
                        <a:t>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Calibri"/>
                        </a:rPr>
                        <a:t>16.4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Calibri"/>
                        </a:rPr>
                        <a:t>47.5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Calibri"/>
                        </a:rPr>
                        <a:t>51.0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Calibri"/>
                        </a:rPr>
                        <a:t>25.0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Calibri"/>
                        </a:rPr>
                        <a:t>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Calibri"/>
                        </a:rPr>
                        <a:t>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Calibri"/>
                        </a:rPr>
                        <a:t>0.0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Commitment/Funding Profile – Consistent with “NSF Lowest Cost to the Government” Schedule</a:t>
            </a:r>
            <a:endParaRPr lang="en-US" dirty="0"/>
          </a:p>
        </p:txBody>
      </p:sp>
      <p:sp>
        <p:nvSpPr>
          <p:cNvPr id="36867" name="Content Placeholder 2"/>
          <p:cNvSpPr>
            <a:spLocks noGrp="1"/>
          </p:cNvSpPr>
          <p:nvPr>
            <p:ph idx="1"/>
          </p:nvPr>
        </p:nvSpPr>
        <p:spPr>
          <a:xfrm>
            <a:off x="211015" y="915988"/>
            <a:ext cx="8726610" cy="5651500"/>
          </a:xfrm>
        </p:spPr>
        <p:txBody>
          <a:bodyPr>
            <a:normAutofit/>
          </a:bodyPr>
          <a:lstStyle/>
          <a:p>
            <a:r>
              <a:rPr lang="en-US" dirty="0" smtClean="0">
                <a:ea typeface="ＭＳ Ｐゴシック" pitchFamily="34" charset="-128"/>
              </a:rPr>
              <a:t>NSF has not provided a notional funding profile</a:t>
            </a:r>
          </a:p>
          <a:p>
            <a:r>
              <a:rPr lang="en-US" dirty="0" smtClean="0">
                <a:ea typeface="ＭＳ Ｐゴシック" pitchFamily="34" charset="-128"/>
              </a:rPr>
              <a:t>NSF directed the project to produce a “Lowest Cost to the Government Schedule”</a:t>
            </a:r>
          </a:p>
          <a:p>
            <a:pPr lvl="1"/>
            <a:r>
              <a:rPr lang="en-US" dirty="0" smtClean="0">
                <a:ea typeface="ＭＳ Ｐゴシック" pitchFamily="34" charset="-128"/>
              </a:rPr>
              <a:t>This is defined as a front loaded schedule to achieve the lowest cost, but with a realistic labor/procurement ramp-up</a:t>
            </a:r>
          </a:p>
          <a:p>
            <a:r>
              <a:rPr lang="en-US" dirty="0" smtClean="0">
                <a:ea typeface="ＭＳ Ｐゴシック" pitchFamily="34" charset="-128"/>
              </a:rPr>
              <a:t>The Camera project produced an accelerated schedule to meet the camera need date presented by the overall project at the NSF PDR. This schedule was the nearest solution to stay within the DOE funding guidance, however we will</a:t>
            </a:r>
          </a:p>
          <a:p>
            <a:pPr lvl="1"/>
            <a:r>
              <a:rPr lang="en-US" dirty="0"/>
              <a:t>N</a:t>
            </a:r>
            <a:r>
              <a:rPr lang="en-US" dirty="0" smtClean="0"/>
              <a:t>eed ~$47M </a:t>
            </a:r>
            <a:r>
              <a:rPr lang="en-US" dirty="0"/>
              <a:t>of funding moved into the early years (FY2012 – FY2015) </a:t>
            </a:r>
            <a:endParaRPr lang="en-US" dirty="0" smtClean="0"/>
          </a:p>
          <a:p>
            <a:pPr lvl="1"/>
            <a:r>
              <a:rPr lang="en-US" dirty="0">
                <a:ea typeface="ＭＳ Ｐゴシック" pitchFamily="34" charset="-128"/>
              </a:rPr>
              <a:t>D</a:t>
            </a:r>
            <a:r>
              <a:rPr lang="en-US" dirty="0" smtClean="0">
                <a:ea typeface="ＭＳ Ｐゴシック" pitchFamily="34" charset="-128"/>
              </a:rPr>
              <a:t>eliver the camera with a partially filled focal plane that is sufficient </a:t>
            </a:r>
            <a:r>
              <a:rPr lang="en-US" dirty="0">
                <a:ea typeface="ＭＳ Ｐゴシック" pitchFamily="34" charset="-128"/>
              </a:rPr>
              <a:t>for </a:t>
            </a:r>
            <a:r>
              <a:rPr lang="en-US" dirty="0" smtClean="0">
                <a:ea typeface="ＭＳ Ｐゴシック" pitchFamily="34" charset="-128"/>
              </a:rPr>
              <a:t>the “First Light” phase of the project</a:t>
            </a:r>
          </a:p>
          <a:p>
            <a:pPr lvl="1"/>
            <a:r>
              <a:rPr lang="en-US" dirty="0" smtClean="0">
                <a:ea typeface="ＭＳ Ｐゴシック" pitchFamily="34" charset="-128"/>
              </a:rPr>
              <a:t>Ship the balance of the focal plane science rafts to the summit before the completion of Observatory “Science Verification”</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Commitment/Funding Profile – Consistent with “NSF Lowest Cost to the Government” Schedule</a:t>
            </a:r>
            <a:endParaRPr lang="en-US" dirty="0"/>
          </a:p>
        </p:txBody>
      </p:sp>
      <p:pic>
        <p:nvPicPr>
          <p:cNvPr id="66564" name="Picture 4"/>
          <p:cNvPicPr>
            <a:picLocks noChangeAspect="1" noChangeArrowheads="1"/>
          </p:cNvPicPr>
          <p:nvPr/>
        </p:nvPicPr>
        <p:blipFill>
          <a:blip r:embed="rId3" cstate="print"/>
          <a:srcRect/>
          <a:stretch>
            <a:fillRect/>
          </a:stretch>
        </p:blipFill>
        <p:spPr bwMode="auto">
          <a:xfrm>
            <a:off x="111317" y="1068606"/>
            <a:ext cx="8934037" cy="530873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solidFill>
                  <a:schemeClr val="tx1"/>
                </a:solidFill>
              </a:rPr>
              <a:t>CD-1 Key Deliverables</a:t>
            </a:r>
            <a:endParaRPr lang="en-US" dirty="0">
              <a:solidFill>
                <a:schemeClr val="tx1"/>
              </a:solidFill>
            </a:endParaRPr>
          </a:p>
        </p:txBody>
      </p:sp>
      <p:sp>
        <p:nvSpPr>
          <p:cNvPr id="3" name="Content Placeholder 2"/>
          <p:cNvSpPr>
            <a:spLocks noGrp="1"/>
          </p:cNvSpPr>
          <p:nvPr>
            <p:ph idx="1"/>
          </p:nvPr>
        </p:nvSpPr>
        <p:spPr>
          <a:xfrm>
            <a:off x="98425" y="915988"/>
            <a:ext cx="2739778" cy="5651500"/>
          </a:xfrm>
        </p:spPr>
        <p:txBody>
          <a:bodyPr/>
          <a:lstStyle/>
          <a:p>
            <a:pPr lvl="0"/>
            <a:r>
              <a:rPr lang="en-US" dirty="0" smtClean="0">
                <a:solidFill>
                  <a:schemeClr val="tx1"/>
                </a:solidFill>
              </a:rPr>
              <a:t>All key deliverables have been completed</a:t>
            </a:r>
          </a:p>
          <a:p>
            <a:pPr lvl="0"/>
            <a:r>
              <a:rPr lang="en-US" dirty="0" smtClean="0">
                <a:solidFill>
                  <a:schemeClr val="tx1"/>
                </a:solidFill>
              </a:rPr>
              <a:t>AQ &amp; PPEP has been reviewed by DOE site office, OPA and HEP Program Office and ready for final signatures</a:t>
            </a:r>
          </a:p>
        </p:txBody>
      </p:sp>
      <p:graphicFrame>
        <p:nvGraphicFramePr>
          <p:cNvPr id="4" name="Group 3"/>
          <p:cNvGraphicFramePr>
            <a:graphicFrameLocks/>
          </p:cNvGraphicFramePr>
          <p:nvPr/>
        </p:nvGraphicFramePr>
        <p:xfrm>
          <a:off x="2945080" y="824469"/>
          <a:ext cx="6051664" cy="5724441"/>
        </p:xfrm>
        <a:graphic>
          <a:graphicData uri="http://schemas.openxmlformats.org/drawingml/2006/table">
            <a:tbl>
              <a:tblPr>
                <a:tableStyleId>{284E427A-3D55-4303-BF80-6455036E1DE7}</a:tableStyleId>
              </a:tblPr>
              <a:tblGrid>
                <a:gridCol w="5552888"/>
                <a:gridCol w="498776"/>
              </a:tblGrid>
              <a:tr h="331565">
                <a:tc>
                  <a:txBody>
                    <a:bodyPr/>
                    <a:lstStyle/>
                    <a:p>
                      <a:pPr marL="166688" lvl="0" indent="0" algn="l" fontAlgn="b"/>
                      <a:r>
                        <a:rPr kumimoji="0" lang="en-US" sz="1600" b="1" u="none" strike="noStrike" kern="1200" cap="none" normalizeH="0" baseline="0" dirty="0" smtClean="0">
                          <a:ln>
                            <a:noFill/>
                          </a:ln>
                          <a:effectLst/>
                          <a:latin typeface="+mn-lt"/>
                        </a:rPr>
                        <a:t>CD-0 Approve Mission Need</a:t>
                      </a:r>
                      <a:endParaRPr kumimoji="0" lang="en-US" sz="1600" b="1" i="0" u="none" strike="noStrike" kern="1200" cap="none" normalizeH="0" baseline="0" dirty="0" smtClean="0">
                        <a:ln>
                          <a:noFill/>
                        </a:ln>
                        <a:solidFill>
                          <a:schemeClr val="tx1"/>
                        </a:solidFill>
                        <a:effectLst/>
                        <a:latin typeface="+mn-lt"/>
                        <a:ea typeface="+mn-ea"/>
                        <a:cs typeface="Arial" charset="0"/>
                      </a:endParaRPr>
                    </a:p>
                  </a:txBody>
                  <a:tcPr marL="9525" marR="9525" marT="20320" marB="27305" anchor="b"/>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endParaRPr>
                    </a:p>
                  </a:txBody>
                  <a:tcPr marL="94123" marR="94123" anchor="b" horzOverflow="overflow"/>
                </a:tc>
              </a:tr>
              <a:tr h="298409">
                <a:tc>
                  <a:txBody>
                    <a:bodyPr/>
                    <a:lstStyle/>
                    <a:p>
                      <a:pPr marL="166688" lvl="0" indent="0" algn="l" defTabSz="914400" rtl="0" eaLnBrk="1" fontAlgn="b" latinLnBrk="0" hangingPunct="1"/>
                      <a:r>
                        <a:rPr kumimoji="0" lang="en-US" sz="1600" b="1" u="none" strike="noStrike" kern="1200" cap="none" normalizeH="0" baseline="0" dirty="0" smtClean="0">
                          <a:ln>
                            <a:noFill/>
                          </a:ln>
                          <a:effectLst/>
                          <a:latin typeface="+mn-lt"/>
                        </a:rPr>
                        <a:t>Acquisition Strategy (AQ)</a:t>
                      </a:r>
                      <a:endParaRPr kumimoji="0" lang="en-US" sz="1600" b="1" i="0" u="none" strike="noStrike" kern="1200" cap="none" normalizeH="0" baseline="0" dirty="0" smtClean="0">
                        <a:ln>
                          <a:noFill/>
                        </a:ln>
                        <a:solidFill>
                          <a:schemeClr val="tx1"/>
                        </a:solidFill>
                        <a:effectLst/>
                        <a:latin typeface="+mn-lt"/>
                        <a:ea typeface="+mn-ea"/>
                        <a:cs typeface="Arial" charset="0"/>
                      </a:endParaRPr>
                    </a:p>
                  </a:txBody>
                  <a:tcPr marL="9525" marR="9525" marT="9525" marB="0" anchor="b"/>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94123" marR="94123" marT="0" marB="0" anchor="b" horzOverflow="overflow"/>
                </a:tc>
              </a:tr>
              <a:tr h="298409">
                <a:tc>
                  <a:txBody>
                    <a:bodyPr/>
                    <a:lstStyle/>
                    <a:p>
                      <a:pPr marL="166688" lvl="0" indent="0" algn="l" defTabSz="914400" rtl="0" eaLnBrk="1" fontAlgn="b" latinLnBrk="0" hangingPunct="1"/>
                      <a:r>
                        <a:rPr kumimoji="0" lang="en-US" sz="1600" b="1" u="none" strike="noStrike" kern="1200" cap="none" normalizeH="0" baseline="0" dirty="0" smtClean="0">
                          <a:ln>
                            <a:noFill/>
                          </a:ln>
                          <a:effectLst/>
                          <a:latin typeface="+mn-lt"/>
                        </a:rPr>
                        <a:t>Preliminary Project Execution Plan (PPEP)</a:t>
                      </a:r>
                      <a:endParaRPr kumimoji="0" lang="en-US" sz="1600" b="1" i="0" u="none" strike="noStrike" kern="1200" cap="none" normalizeH="0" baseline="0" dirty="0" smtClean="0">
                        <a:ln>
                          <a:noFill/>
                        </a:ln>
                        <a:solidFill>
                          <a:schemeClr val="tx1"/>
                        </a:solidFill>
                        <a:effectLst/>
                        <a:latin typeface="+mn-lt"/>
                        <a:ea typeface="+mn-ea"/>
                        <a:cs typeface="Arial" charset="0"/>
                      </a:endParaRPr>
                    </a:p>
                  </a:txBody>
                  <a:tcPr marL="9525" marR="9525" marT="20320" marB="27305" anchor="b"/>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94123" marR="94123" marT="0" marB="0" anchor="b" horzOverflow="overflow"/>
                </a:tc>
              </a:tr>
              <a:tr h="298409">
                <a:tc>
                  <a:txBody>
                    <a:bodyPr/>
                    <a:lstStyle/>
                    <a:p>
                      <a:pPr marL="166688" lvl="0" indent="0" algn="l" defTabSz="914400" rtl="0" eaLnBrk="1" fontAlgn="b" latinLnBrk="0" hangingPunct="1"/>
                      <a:r>
                        <a:rPr kumimoji="0" lang="en-US" sz="1600" b="1" u="none" strike="noStrike" kern="1200" cap="none" normalizeH="0" baseline="0" dirty="0" smtClean="0">
                          <a:ln>
                            <a:noFill/>
                          </a:ln>
                          <a:effectLst/>
                          <a:latin typeface="+mn-lt"/>
                        </a:rPr>
                        <a:t>Appointment of the Federal Project Director (FPD)</a:t>
                      </a:r>
                      <a:endParaRPr kumimoji="0" lang="en-US" sz="1600" b="1" i="0" u="none" strike="noStrike" kern="1200" cap="none" normalizeH="0" baseline="0" dirty="0" smtClean="0">
                        <a:ln>
                          <a:noFill/>
                        </a:ln>
                        <a:solidFill>
                          <a:schemeClr val="tx1"/>
                        </a:solidFill>
                        <a:effectLst/>
                        <a:latin typeface="+mn-lt"/>
                        <a:ea typeface="+mn-ea"/>
                        <a:cs typeface="Arial" charset="0"/>
                      </a:endParaRPr>
                    </a:p>
                  </a:txBody>
                  <a:tcPr marL="9525" marR="9525" marT="9525" marB="0" anchor="b"/>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94123" marR="94123" marT="0" marB="0" anchor="b" horzOverflow="overflow"/>
                </a:tc>
              </a:tr>
              <a:tr h="298409">
                <a:tc>
                  <a:txBody>
                    <a:bodyPr/>
                    <a:lstStyle/>
                    <a:p>
                      <a:pPr marL="166688" lvl="0" indent="0" algn="l" defTabSz="914400" rtl="0" eaLnBrk="1" fontAlgn="b" latinLnBrk="0" hangingPunct="1"/>
                      <a:r>
                        <a:rPr kumimoji="0" lang="en-US" sz="1600" b="1" u="none" strike="noStrike" kern="1200" cap="none" normalizeH="0" baseline="0" dirty="0" smtClean="0">
                          <a:ln>
                            <a:noFill/>
                          </a:ln>
                          <a:effectLst/>
                          <a:latin typeface="+mn-lt"/>
                        </a:rPr>
                        <a:t>Approve Integrated Project Team (IPT)</a:t>
                      </a:r>
                      <a:endParaRPr kumimoji="0" lang="en-US" sz="1600" b="1" i="0" u="none" strike="noStrike" kern="1200" cap="none" normalizeH="0" baseline="0" dirty="0" smtClean="0">
                        <a:ln>
                          <a:noFill/>
                        </a:ln>
                        <a:solidFill>
                          <a:schemeClr val="tx1"/>
                        </a:solidFill>
                        <a:effectLst/>
                        <a:latin typeface="+mn-lt"/>
                        <a:ea typeface="+mn-ea"/>
                        <a:cs typeface="Arial" charset="0"/>
                      </a:endParaRPr>
                    </a:p>
                  </a:txBody>
                  <a:tcPr marL="9525" marR="9525" marT="9525" marB="0" anchor="b"/>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smtClean="0">
                          <a:ln>
                            <a:noFill/>
                          </a:ln>
                          <a:effectLst/>
                          <a:latin typeface="+mn-lt"/>
                          <a:sym typeface="Wingdings" pitchFamily="2" charset="2"/>
                        </a:rPr>
                        <a:t></a:t>
                      </a:r>
                      <a:endParaRPr kumimoji="0" lang="en-US" sz="1600" b="1" i="1" u="none" strike="noStrike" cap="none" normalizeH="0" baseline="0" smtClean="0">
                        <a:ln>
                          <a:noFill/>
                        </a:ln>
                        <a:solidFill>
                          <a:srgbClr val="3333CC"/>
                        </a:solidFill>
                        <a:effectLst/>
                        <a:latin typeface="+mn-lt"/>
                        <a:sym typeface="Wingdings" pitchFamily="2" charset="2"/>
                      </a:endParaRPr>
                    </a:p>
                  </a:txBody>
                  <a:tcPr marL="94123" marR="94123" marT="0" marB="0" anchor="b" horzOverflow="overflow"/>
                </a:tc>
              </a:tr>
              <a:tr h="298409">
                <a:tc>
                  <a:txBody>
                    <a:bodyPr/>
                    <a:lstStyle/>
                    <a:p>
                      <a:pPr marL="166688" lvl="0" indent="0" algn="l" defTabSz="914400" rtl="0" eaLnBrk="1" fontAlgn="b" latinLnBrk="0" hangingPunct="1"/>
                      <a:r>
                        <a:rPr kumimoji="0" lang="en-US" sz="1600" b="1" u="none" strike="noStrike" kern="1200" cap="none" normalizeH="0" baseline="0" dirty="0" smtClean="0">
                          <a:ln>
                            <a:noFill/>
                          </a:ln>
                          <a:effectLst/>
                          <a:latin typeface="+mn-lt"/>
                        </a:rPr>
                        <a:t>Develop a Risk Management Plan</a:t>
                      </a:r>
                      <a:endParaRPr kumimoji="0" lang="en-US" sz="1600" b="1" i="0" u="none" strike="noStrike" kern="1200" cap="none" normalizeH="0" baseline="0" dirty="0" smtClean="0">
                        <a:ln>
                          <a:noFill/>
                        </a:ln>
                        <a:solidFill>
                          <a:schemeClr val="tx1"/>
                        </a:solidFill>
                        <a:effectLst/>
                        <a:latin typeface="+mn-lt"/>
                        <a:ea typeface="+mn-ea"/>
                        <a:cs typeface="Arial" charset="0"/>
                      </a:endParaRPr>
                    </a:p>
                  </a:txBody>
                  <a:tcPr marL="9525" marR="9525" marT="9525" marB="0" anchor="b"/>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94123" marR="94123" marT="0" marB="0" anchor="b" horzOverflow="overflow"/>
                </a:tc>
              </a:tr>
              <a:tr h="298409">
                <a:tc>
                  <a:txBody>
                    <a:bodyPr/>
                    <a:lstStyle/>
                    <a:p>
                      <a:pPr marL="166688" lvl="0" indent="0" algn="l" defTabSz="914400" rtl="0" eaLnBrk="1" fontAlgn="b" latinLnBrk="0" hangingPunct="1"/>
                      <a:r>
                        <a:rPr kumimoji="0" lang="en-US" sz="1600" b="1" u="none" strike="noStrike" kern="1200" cap="none" normalizeH="0" baseline="0" dirty="0" smtClean="0">
                          <a:ln>
                            <a:noFill/>
                          </a:ln>
                          <a:effectLst/>
                          <a:latin typeface="+mn-lt"/>
                        </a:rPr>
                        <a:t>Complete a Conceptual Design</a:t>
                      </a:r>
                      <a:endParaRPr kumimoji="0" lang="en-US" sz="1600" b="1" i="0" u="none" strike="noStrike" kern="1200" cap="none" normalizeH="0" baseline="0" dirty="0" smtClean="0">
                        <a:ln>
                          <a:noFill/>
                        </a:ln>
                        <a:solidFill>
                          <a:schemeClr val="tx1"/>
                        </a:solidFill>
                        <a:effectLst/>
                        <a:latin typeface="+mn-lt"/>
                        <a:ea typeface="+mn-ea"/>
                        <a:cs typeface="Arial" charset="0"/>
                      </a:endParaRPr>
                    </a:p>
                  </a:txBody>
                  <a:tcPr marL="9525" marR="9525" marT="9525" marB="0" anchor="b"/>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94123" marR="94123" marT="0" marB="0" anchor="b" horzOverflow="overflow"/>
                </a:tc>
              </a:tr>
              <a:tr h="298409">
                <a:tc>
                  <a:txBody>
                    <a:bodyPr/>
                    <a:lstStyle/>
                    <a:p>
                      <a:pPr marL="166688" lvl="0" indent="0" algn="l" defTabSz="914400" rtl="0" eaLnBrk="1" fontAlgn="b" latinLnBrk="0" hangingPunct="1"/>
                      <a:r>
                        <a:rPr kumimoji="0" lang="en-US" sz="1600" b="1" u="none" strike="noStrike" kern="1200" cap="none" normalizeH="0" baseline="0" dirty="0" smtClean="0">
                          <a:ln>
                            <a:noFill/>
                          </a:ln>
                          <a:effectLst/>
                          <a:latin typeface="+mn-lt"/>
                        </a:rPr>
                        <a:t>Conduct a Conceptual Design Review</a:t>
                      </a:r>
                      <a:endParaRPr kumimoji="0" lang="en-US" sz="1600" b="1" i="0" u="none" strike="noStrike" kern="1200" cap="none" normalizeH="0" baseline="0" dirty="0" smtClean="0">
                        <a:ln>
                          <a:noFill/>
                        </a:ln>
                        <a:solidFill>
                          <a:schemeClr val="tx1"/>
                        </a:solidFill>
                        <a:effectLst/>
                        <a:latin typeface="+mn-lt"/>
                        <a:ea typeface="+mn-ea"/>
                        <a:cs typeface="Arial" charset="0"/>
                      </a:endParaRPr>
                    </a:p>
                  </a:txBody>
                  <a:tcPr marL="9525" marR="9525" marT="9525" marB="0" anchor="b"/>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94123" marR="94123" marT="0" marB="0" anchor="b" horzOverflow="overflow"/>
                </a:tc>
              </a:tr>
              <a:tr h="298409">
                <a:tc>
                  <a:txBody>
                    <a:bodyPr/>
                    <a:lstStyle/>
                    <a:p>
                      <a:pPr marL="166688" lvl="0" indent="0" algn="l" defTabSz="914400" rtl="0" eaLnBrk="1" fontAlgn="b" latinLnBrk="0" hangingPunct="1"/>
                      <a:r>
                        <a:rPr kumimoji="0" lang="en-US" sz="1600" b="1" u="none" strike="noStrike" kern="1200" cap="none" normalizeH="0" baseline="0" dirty="0" smtClean="0">
                          <a:ln>
                            <a:noFill/>
                          </a:ln>
                          <a:effectLst/>
                          <a:latin typeface="+mn-lt"/>
                        </a:rPr>
                        <a:t>Complete a Conceptual Design Report</a:t>
                      </a:r>
                      <a:endParaRPr kumimoji="0" lang="en-US" sz="1600" b="1" i="0" u="none" strike="noStrike" kern="1200" cap="none" normalizeH="0" baseline="0" dirty="0" smtClean="0">
                        <a:ln>
                          <a:noFill/>
                        </a:ln>
                        <a:solidFill>
                          <a:schemeClr val="tx1"/>
                        </a:solidFill>
                        <a:effectLst/>
                        <a:latin typeface="+mn-lt"/>
                        <a:ea typeface="+mn-ea"/>
                        <a:cs typeface="Arial" charset="0"/>
                      </a:endParaRPr>
                    </a:p>
                  </a:txBody>
                  <a:tcPr marL="9525" marR="9525" marT="9525" marB="0" anchor="b"/>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94123" marR="94123" marT="0" marB="0" anchor="b" horzOverflow="overflow"/>
                </a:tc>
              </a:tr>
              <a:tr h="298409">
                <a:tc>
                  <a:txBody>
                    <a:bodyPr/>
                    <a:lstStyle/>
                    <a:p>
                      <a:pPr marL="166688" lvl="0" indent="0" algn="l" defTabSz="914400" rtl="0" eaLnBrk="1" fontAlgn="b" latinLnBrk="0" hangingPunct="1"/>
                      <a:r>
                        <a:rPr kumimoji="0" lang="en-US" sz="1600" b="1" u="none" strike="noStrike" kern="1200" cap="none" normalizeH="0" baseline="0" dirty="0" smtClean="0">
                          <a:ln>
                            <a:noFill/>
                          </a:ln>
                          <a:effectLst/>
                          <a:latin typeface="+mn-lt"/>
                        </a:rPr>
                        <a:t>Prepare a Preliminary Hazard Analysis Report</a:t>
                      </a:r>
                      <a:endParaRPr kumimoji="0" lang="en-US" sz="1600" b="1" i="0" u="none" strike="noStrike" kern="1200" cap="none" normalizeH="0" baseline="0" dirty="0" smtClean="0">
                        <a:ln>
                          <a:noFill/>
                        </a:ln>
                        <a:solidFill>
                          <a:schemeClr val="tx1"/>
                        </a:solidFill>
                        <a:effectLst/>
                        <a:latin typeface="+mn-lt"/>
                        <a:ea typeface="+mn-ea"/>
                        <a:cs typeface="Arial" charset="0"/>
                      </a:endParaRPr>
                    </a:p>
                  </a:txBody>
                  <a:tcPr marL="9525" marR="9525" marT="9525" marB="0" anchor="b"/>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94123" marR="94123" marT="0" marB="0" anchor="b" horzOverflow="overflow"/>
                </a:tc>
              </a:tr>
              <a:tr h="298409">
                <a:tc>
                  <a:txBody>
                    <a:bodyPr/>
                    <a:lstStyle/>
                    <a:p>
                      <a:pPr marL="166688" lvl="0" indent="0" algn="l" defTabSz="914400" rtl="0" eaLnBrk="1" fontAlgn="b" latinLnBrk="0" hangingPunct="1"/>
                      <a:r>
                        <a:rPr kumimoji="0" lang="en-US" sz="1600" b="1" u="none" strike="noStrike" kern="1200" cap="none" normalizeH="0" baseline="0" dirty="0" smtClean="0">
                          <a:ln>
                            <a:noFill/>
                          </a:ln>
                          <a:effectLst/>
                          <a:latin typeface="+mn-lt"/>
                        </a:rPr>
                        <a:t>Develop and Implement an Integrated Safety Management Plan</a:t>
                      </a:r>
                      <a:endParaRPr kumimoji="0" lang="en-US" sz="1600" b="1" i="0" u="none" strike="noStrike" kern="1200" cap="none" normalizeH="0" baseline="0" dirty="0" smtClean="0">
                        <a:ln>
                          <a:noFill/>
                        </a:ln>
                        <a:solidFill>
                          <a:schemeClr val="tx1"/>
                        </a:solidFill>
                        <a:effectLst/>
                        <a:latin typeface="+mn-lt"/>
                        <a:ea typeface="+mn-ea"/>
                        <a:cs typeface="Arial" charset="0"/>
                      </a:endParaRPr>
                    </a:p>
                  </a:txBody>
                  <a:tcPr marL="9525" marR="9525" marT="9525" marB="0" anchor="b"/>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94123" marR="94123" marT="0" marB="0" anchor="b" horzOverflow="overflow"/>
                </a:tc>
              </a:tr>
              <a:tr h="298409">
                <a:tc>
                  <a:txBody>
                    <a:bodyPr/>
                    <a:lstStyle/>
                    <a:p>
                      <a:pPr marL="166688" lvl="0" indent="0" algn="l" defTabSz="914400" rtl="0" eaLnBrk="1" fontAlgn="b" latinLnBrk="0" hangingPunct="1"/>
                      <a:r>
                        <a:rPr kumimoji="0" lang="en-US" sz="1600" b="1" u="none" strike="noStrike" kern="1200" cap="none" normalizeH="0" baseline="0" dirty="0" smtClean="0">
                          <a:ln>
                            <a:noFill/>
                          </a:ln>
                          <a:effectLst/>
                          <a:latin typeface="+mn-lt"/>
                        </a:rPr>
                        <a:t>Establish Preliminary Quality Assurance Program (QAP)</a:t>
                      </a:r>
                      <a:endParaRPr kumimoji="0" lang="en-US" sz="1600" b="1" i="0" u="none" strike="noStrike" kern="1200" cap="none" normalizeH="0" baseline="0" dirty="0" smtClean="0">
                        <a:ln>
                          <a:noFill/>
                        </a:ln>
                        <a:solidFill>
                          <a:schemeClr val="tx1"/>
                        </a:solidFill>
                        <a:effectLst/>
                        <a:latin typeface="+mn-lt"/>
                        <a:ea typeface="+mn-ea"/>
                        <a:cs typeface="Arial" charset="0"/>
                      </a:endParaRPr>
                    </a:p>
                  </a:txBody>
                  <a:tcPr marL="9525" marR="9525" marT="9525" marB="0" anchor="b"/>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94123" marR="94123" marT="0" marB="0" anchor="b" horzOverflow="overflow"/>
                </a:tc>
              </a:tr>
              <a:tr h="515998">
                <a:tc>
                  <a:txBody>
                    <a:bodyPr/>
                    <a:lstStyle/>
                    <a:p>
                      <a:pPr marL="166688" lvl="0" indent="0" algn="l" defTabSz="914400" rtl="0" eaLnBrk="1" fontAlgn="b" latinLnBrk="0" hangingPunct="1"/>
                      <a:r>
                        <a:rPr kumimoji="0" lang="en-US" sz="1600" b="1" u="none" strike="noStrike" kern="1200" cap="none" normalizeH="0" baseline="0" dirty="0" smtClean="0">
                          <a:ln>
                            <a:noFill/>
                          </a:ln>
                          <a:effectLst/>
                          <a:latin typeface="+mn-lt"/>
                        </a:rPr>
                        <a:t>Identify general Safeguards and Security requirements for the recommended alternative</a:t>
                      </a:r>
                      <a:endParaRPr kumimoji="0" lang="en-US" sz="1600" b="1" i="0" u="none" strike="noStrike" kern="1200" cap="none" normalizeH="0" baseline="0" dirty="0" smtClean="0">
                        <a:ln>
                          <a:noFill/>
                        </a:ln>
                        <a:solidFill>
                          <a:schemeClr val="tx1"/>
                        </a:solidFill>
                        <a:effectLst/>
                        <a:latin typeface="+mn-lt"/>
                        <a:ea typeface="+mn-ea"/>
                        <a:cs typeface="Arial" charset="0"/>
                      </a:endParaRPr>
                    </a:p>
                  </a:txBody>
                  <a:tcPr marL="9525" marR="9525" marT="20320" marB="27305" anchor="b"/>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endParaRPr>
                    </a:p>
                  </a:txBody>
                  <a:tcPr marL="94123" marR="94123" marT="0" marB="0" anchor="b" horzOverflow="overflow"/>
                </a:tc>
              </a:tr>
              <a:tr h="474552">
                <a:tc>
                  <a:txBody>
                    <a:bodyPr/>
                    <a:lstStyle/>
                    <a:p>
                      <a:pPr marL="166688" lvl="0" indent="0" algn="l" defTabSz="914400" rtl="0" eaLnBrk="1" fontAlgn="b" latinLnBrk="0" hangingPunct="1"/>
                      <a:r>
                        <a:rPr kumimoji="0" lang="en-US" sz="1600" b="1" u="none" strike="noStrike" kern="1200" cap="none" normalizeH="0" baseline="0" dirty="0" smtClean="0">
                          <a:ln>
                            <a:noFill/>
                          </a:ln>
                          <a:effectLst/>
                          <a:latin typeface="+mn-lt"/>
                        </a:rPr>
                        <a:t>Complete National Environmental Policy Act (NEPA)Strategy by issuing a determination (i.e., EIS, EA)</a:t>
                      </a:r>
                      <a:endParaRPr kumimoji="0" lang="en-US" sz="1600" b="1" i="0" u="none" strike="noStrike" kern="1200" cap="none" normalizeH="0" baseline="0" dirty="0" smtClean="0">
                        <a:ln>
                          <a:noFill/>
                        </a:ln>
                        <a:solidFill>
                          <a:schemeClr val="tx1"/>
                        </a:solidFill>
                        <a:effectLst/>
                        <a:latin typeface="+mn-lt"/>
                        <a:ea typeface="+mn-ea"/>
                        <a:cs typeface="Arial" charset="0"/>
                      </a:endParaRPr>
                    </a:p>
                  </a:txBody>
                  <a:tcPr marL="9525" marR="9525" marT="9525" marB="0" anchor="b"/>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94123" marR="94123" marT="0" marB="0" anchor="b" horzOverflow="overflow"/>
                </a:tc>
              </a:tr>
              <a:tr h="515998">
                <a:tc>
                  <a:txBody>
                    <a:bodyPr/>
                    <a:lstStyle/>
                    <a:p>
                      <a:pPr marL="166688" lvl="0" indent="0" algn="l" defTabSz="914400" rtl="0" eaLnBrk="1" fontAlgn="b" latinLnBrk="0" hangingPunct="1"/>
                      <a:r>
                        <a:rPr kumimoji="0" lang="en-US" sz="1600" b="1" u="none" strike="noStrike" kern="1200" cap="none" normalizeH="0" baseline="0" dirty="0" smtClean="0">
                          <a:ln>
                            <a:noFill/>
                          </a:ln>
                          <a:effectLst/>
                          <a:latin typeface="+mn-lt"/>
                        </a:rPr>
                        <a:t>Conduct Independent Project Review or External Independent Review</a:t>
                      </a:r>
                      <a:endParaRPr kumimoji="0" lang="en-US" sz="1600" b="1" i="0" u="none" strike="noStrike" kern="1200" cap="none" normalizeH="0" baseline="0" dirty="0" smtClean="0">
                        <a:ln>
                          <a:noFill/>
                        </a:ln>
                        <a:solidFill>
                          <a:schemeClr val="tx1"/>
                        </a:solidFill>
                        <a:effectLst/>
                        <a:latin typeface="+mn-lt"/>
                        <a:ea typeface="+mn-ea"/>
                        <a:cs typeface="Arial" charset="0"/>
                      </a:endParaRPr>
                    </a:p>
                  </a:txBody>
                  <a:tcPr marL="9525" marR="9525" marT="20320" marB="27305" anchor="b"/>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94123" marR="94123" marT="0" marB="0" anchor="b" horzOverflow="overflow"/>
                </a:tc>
              </a:tr>
              <a:tr h="538847">
                <a:tc>
                  <a:txBody>
                    <a:bodyPr/>
                    <a:lstStyle/>
                    <a:p>
                      <a:pPr marL="166688" lvl="0" indent="0" algn="l" defTabSz="914400" rtl="0" eaLnBrk="1" fontAlgn="b" latinLnBrk="0" hangingPunct="1"/>
                      <a:r>
                        <a:rPr kumimoji="0" lang="en-US" sz="1600" b="1" u="none" strike="noStrike" kern="1200" cap="none" normalizeH="0" baseline="0" dirty="0" smtClean="0">
                          <a:ln>
                            <a:noFill/>
                          </a:ln>
                          <a:effectLst/>
                          <a:latin typeface="+mn-lt"/>
                        </a:rPr>
                        <a:t>Update PDS, or other funding documents for MIE and OE projects, and OMB 300s, if applicable.</a:t>
                      </a:r>
                      <a:endParaRPr kumimoji="0" lang="en-US" sz="1600" b="1" i="0" u="none" strike="noStrike" kern="1200" cap="none" normalizeH="0" baseline="0" dirty="0" smtClean="0">
                        <a:ln>
                          <a:noFill/>
                        </a:ln>
                        <a:solidFill>
                          <a:schemeClr val="tx1"/>
                        </a:solidFill>
                        <a:effectLst/>
                        <a:latin typeface="+mn-lt"/>
                        <a:ea typeface="+mn-ea"/>
                        <a:cs typeface="Arial" charset="0"/>
                      </a:endParaRPr>
                    </a:p>
                  </a:txBody>
                  <a:tcPr marL="9525" marR="9525" marT="9525" marB="0" anchor="b"/>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94123" marR="94123" marT="0" marB="0" anchor="b" horzOverflow="overflow"/>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0" name="Rectangle 2"/>
          <p:cNvSpPr>
            <a:spLocks noGrp="1" noChangeArrowheads="1"/>
          </p:cNvSpPr>
          <p:nvPr>
            <p:ph type="title"/>
          </p:nvPr>
        </p:nvSpPr>
        <p:spPr/>
        <p:txBody>
          <a:bodyPr/>
          <a:lstStyle/>
          <a:p>
            <a:pPr>
              <a:defRPr/>
            </a:pPr>
            <a:r>
              <a:rPr lang="en-US" dirty="0" smtClean="0">
                <a:solidFill>
                  <a:schemeClr val="tx1"/>
                </a:solidFill>
              </a:rPr>
              <a:t>CD-1 Readiness</a:t>
            </a:r>
            <a:endParaRPr lang="en-US" dirty="0">
              <a:solidFill>
                <a:schemeClr val="tx1"/>
              </a:solidFill>
            </a:endParaRPr>
          </a:p>
        </p:txBody>
      </p:sp>
      <p:graphicFrame>
        <p:nvGraphicFramePr>
          <p:cNvPr id="386051" name="Group 3"/>
          <p:cNvGraphicFramePr>
            <a:graphicFrameLocks noGrp="1"/>
          </p:cNvGraphicFramePr>
          <p:nvPr>
            <p:ph idx="1"/>
          </p:nvPr>
        </p:nvGraphicFramePr>
        <p:xfrm>
          <a:off x="2707573" y="832856"/>
          <a:ext cx="6305796" cy="5852160"/>
        </p:xfrm>
        <a:graphic>
          <a:graphicData uri="http://schemas.openxmlformats.org/drawingml/2006/table">
            <a:tbl>
              <a:tblPr>
                <a:tableStyleId>{284E427A-3D55-4303-BF80-6455036E1DE7}</a:tableStyleId>
              </a:tblPr>
              <a:tblGrid>
                <a:gridCol w="5531973"/>
                <a:gridCol w="773823"/>
              </a:tblGrid>
              <a:tr h="305069">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600" b="1" u="none" strike="noStrike" cap="none" normalizeH="0" baseline="0" dirty="0" smtClean="0">
                          <a:ln>
                            <a:noFill/>
                          </a:ln>
                          <a:effectLst/>
                          <a:latin typeface="+mn-lt"/>
                        </a:rPr>
                        <a:t>Programmatic</a:t>
                      </a:r>
                      <a:endParaRPr kumimoji="0" lang="en-US" sz="1600" b="1" i="0" u="none" strike="noStrike" cap="none" normalizeH="0" baseline="0" dirty="0" smtClean="0">
                        <a:ln>
                          <a:noFill/>
                        </a:ln>
                        <a:solidFill>
                          <a:schemeClr val="tx1"/>
                        </a:solidFill>
                        <a:effectLst/>
                        <a:latin typeface="+mn-lt"/>
                      </a:endParaRPr>
                    </a:p>
                  </a:txBody>
                  <a:tcPr marL="207416" marR="207416" anchor="b"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600" b="1" i="1" u="none" strike="noStrike" cap="none" normalizeH="0" baseline="0" dirty="0" smtClean="0">
                        <a:ln>
                          <a:noFill/>
                        </a:ln>
                        <a:solidFill>
                          <a:srgbClr val="3333CC"/>
                        </a:solidFill>
                        <a:effectLst/>
                        <a:latin typeface="+mn-lt"/>
                      </a:endParaRPr>
                    </a:p>
                  </a:txBody>
                  <a:tcPr marL="207416" marR="207416" anchor="b" horzOverflow="overflow"/>
                </a:tc>
              </a:tr>
              <a:tr h="305069">
                <a:tc>
                  <a:txBody>
                    <a:bodyPr/>
                    <a:lstStyle/>
                    <a:p>
                      <a:pPr marL="171450" marR="0" lvl="0" indent="0" algn="l" defTabSz="914400" rtl="0" eaLnBrk="1" fontAlgn="b" latinLnBrk="0" hangingPunct="1">
                        <a:lnSpc>
                          <a:spcPct val="100000"/>
                        </a:lnSpc>
                        <a:spcBef>
                          <a:spcPct val="0"/>
                        </a:spcBef>
                        <a:spcAft>
                          <a:spcPct val="0"/>
                        </a:spcAft>
                        <a:buClrTx/>
                        <a:buSzTx/>
                        <a:buFontTx/>
                        <a:buNone/>
                        <a:tabLst/>
                      </a:pPr>
                      <a:r>
                        <a:rPr kumimoji="0" lang="en-US" sz="1600" b="1" u="none" strike="noStrike" cap="none" normalizeH="0" baseline="0" dirty="0" smtClean="0">
                          <a:ln>
                            <a:noFill/>
                          </a:ln>
                          <a:effectLst/>
                          <a:latin typeface="+mn-lt"/>
                        </a:rPr>
                        <a:t>WBS Dictionary -  scope of project defined</a:t>
                      </a:r>
                      <a:endParaRPr kumimoji="0" lang="en-US" sz="1600" b="1" i="0" u="none" strike="noStrike" cap="none" normalizeH="0" baseline="0" dirty="0" smtClean="0">
                        <a:ln>
                          <a:noFill/>
                        </a:ln>
                        <a:solidFill>
                          <a:srgbClr val="3333CC"/>
                        </a:solidFill>
                        <a:effectLst/>
                        <a:latin typeface="+mn-lt"/>
                      </a:endParaRPr>
                    </a:p>
                  </a:txBody>
                  <a:tcPr marL="207416" marR="207416" anchor="b"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207416" marR="207416" marT="0" marB="0" anchor="b" horzOverflow="overflow"/>
                </a:tc>
              </a:tr>
              <a:tr h="305069">
                <a:tc>
                  <a:txBody>
                    <a:bodyPr/>
                    <a:lstStyle/>
                    <a:p>
                      <a:pPr marL="171450" marR="0" lvl="0" indent="0" algn="l" defTabSz="914400" rtl="0" eaLnBrk="1" fontAlgn="b" latinLnBrk="0" hangingPunct="1">
                        <a:lnSpc>
                          <a:spcPct val="100000"/>
                        </a:lnSpc>
                        <a:spcBef>
                          <a:spcPct val="0"/>
                        </a:spcBef>
                        <a:spcAft>
                          <a:spcPct val="0"/>
                        </a:spcAft>
                        <a:buClrTx/>
                        <a:buSzTx/>
                        <a:buFontTx/>
                        <a:buNone/>
                        <a:tabLst/>
                      </a:pPr>
                      <a:r>
                        <a:rPr kumimoji="0" lang="en-US" sz="1600" b="1" u="none" strike="noStrike" cap="none" normalizeH="0" baseline="0" dirty="0" smtClean="0">
                          <a:ln>
                            <a:noFill/>
                          </a:ln>
                          <a:effectLst/>
                          <a:latin typeface="+mn-lt"/>
                        </a:rPr>
                        <a:t>Risk Registry – risks defined and managed</a:t>
                      </a:r>
                      <a:endParaRPr kumimoji="0" lang="en-US" sz="1600" b="1" i="0" u="none" strike="noStrike" cap="none" normalizeH="0" baseline="0" dirty="0" smtClean="0">
                        <a:ln>
                          <a:noFill/>
                        </a:ln>
                        <a:solidFill>
                          <a:srgbClr val="3333CC"/>
                        </a:solidFill>
                        <a:effectLst/>
                        <a:latin typeface="+mn-lt"/>
                        <a:cs typeface="Arial" charset="0"/>
                      </a:endParaRPr>
                    </a:p>
                  </a:txBody>
                  <a:tcPr marL="207416" marR="207416" anchor="b"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207416" marR="207416" marT="0" marB="0" anchor="b" horzOverflow="overflow"/>
                </a:tc>
              </a:tr>
              <a:tr h="305069">
                <a:tc>
                  <a:txBody>
                    <a:bodyPr/>
                    <a:lstStyle/>
                    <a:p>
                      <a:pPr marL="171450" marR="0" lvl="0" indent="0" algn="l" defTabSz="914400" rtl="0" eaLnBrk="1" fontAlgn="b" latinLnBrk="0" hangingPunct="1">
                        <a:lnSpc>
                          <a:spcPct val="100000"/>
                        </a:lnSpc>
                        <a:spcBef>
                          <a:spcPct val="0"/>
                        </a:spcBef>
                        <a:spcAft>
                          <a:spcPct val="0"/>
                        </a:spcAft>
                        <a:buClrTx/>
                        <a:buSzTx/>
                        <a:buFontTx/>
                        <a:buNone/>
                        <a:tabLst/>
                        <a:defRPr/>
                      </a:pPr>
                      <a:r>
                        <a:rPr kumimoji="0" lang="en-US" sz="1600" b="1" u="none" strike="noStrike" cap="none" normalizeH="0" baseline="0" dirty="0" smtClean="0">
                          <a:ln>
                            <a:noFill/>
                          </a:ln>
                          <a:effectLst/>
                          <a:latin typeface="+mn-lt"/>
                        </a:rPr>
                        <a:t>Cost Estimate – detailed Basis of Estimates developed</a:t>
                      </a:r>
                      <a:endParaRPr kumimoji="0" lang="en-US" sz="1600" b="1" i="0" u="none" strike="noStrike" cap="none" normalizeH="0" baseline="0" dirty="0" smtClean="0">
                        <a:ln>
                          <a:noFill/>
                        </a:ln>
                        <a:solidFill>
                          <a:srgbClr val="3333CC"/>
                        </a:solidFill>
                        <a:effectLst/>
                        <a:latin typeface="+mn-lt"/>
                        <a:cs typeface="Arial" charset="0"/>
                      </a:endParaRPr>
                    </a:p>
                  </a:txBody>
                  <a:tcPr marL="207416" marR="207416" anchor="b"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207416" marR="207416" marT="0" marB="0" anchor="b" horzOverflow="overflow"/>
                </a:tc>
              </a:tr>
              <a:tr h="305069">
                <a:tc>
                  <a:txBody>
                    <a:bodyPr/>
                    <a:lstStyle/>
                    <a:p>
                      <a:pPr marL="171450" marR="0" lvl="0" indent="0" algn="l" defTabSz="914400" rtl="0" eaLnBrk="1" fontAlgn="b" latinLnBrk="0" hangingPunct="1">
                        <a:lnSpc>
                          <a:spcPct val="100000"/>
                        </a:lnSpc>
                        <a:spcBef>
                          <a:spcPct val="0"/>
                        </a:spcBef>
                        <a:spcAft>
                          <a:spcPct val="0"/>
                        </a:spcAft>
                        <a:buClrTx/>
                        <a:buSzTx/>
                        <a:buFontTx/>
                        <a:buNone/>
                        <a:tabLst/>
                      </a:pPr>
                      <a:r>
                        <a:rPr kumimoji="0" lang="en-US" sz="1600" b="1" u="none" strike="noStrike" cap="none" normalizeH="0" baseline="0" dirty="0" smtClean="0">
                          <a:ln>
                            <a:noFill/>
                          </a:ln>
                          <a:effectLst/>
                          <a:latin typeface="+mn-lt"/>
                        </a:rPr>
                        <a:t>Schedule – resource loaded approaching CD-2 maturity</a:t>
                      </a:r>
                      <a:endParaRPr kumimoji="0" lang="en-US" sz="1600" b="1" i="0" u="none" strike="noStrike" cap="none" normalizeH="0" baseline="0" dirty="0" smtClean="0">
                        <a:ln>
                          <a:noFill/>
                        </a:ln>
                        <a:solidFill>
                          <a:srgbClr val="3333CC"/>
                        </a:solidFill>
                        <a:effectLst/>
                        <a:latin typeface="+mn-lt"/>
                        <a:cs typeface="Arial" charset="0"/>
                      </a:endParaRPr>
                    </a:p>
                  </a:txBody>
                  <a:tcPr marL="207416" marR="207416" anchor="b"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smtClean="0">
                          <a:ln>
                            <a:noFill/>
                          </a:ln>
                          <a:effectLst/>
                          <a:latin typeface="+mn-lt"/>
                          <a:sym typeface="Wingdings" pitchFamily="2" charset="2"/>
                        </a:rPr>
                        <a:t></a:t>
                      </a:r>
                      <a:endParaRPr kumimoji="0" lang="en-US" sz="1600" b="1" i="1" u="none" strike="noStrike" cap="none" normalizeH="0" baseline="0" smtClean="0">
                        <a:ln>
                          <a:noFill/>
                        </a:ln>
                        <a:solidFill>
                          <a:srgbClr val="3333CC"/>
                        </a:solidFill>
                        <a:effectLst/>
                        <a:latin typeface="+mn-lt"/>
                        <a:sym typeface="Wingdings" pitchFamily="2" charset="2"/>
                      </a:endParaRPr>
                    </a:p>
                  </a:txBody>
                  <a:tcPr marL="207416" marR="207416" marT="0" marB="0" anchor="b" horzOverflow="overflow"/>
                </a:tc>
              </a:tr>
              <a:tr h="305069">
                <a:tc>
                  <a:txBody>
                    <a:bodyPr/>
                    <a:lstStyle/>
                    <a:p>
                      <a:pPr marL="171450" marR="0" lvl="0" indent="0" algn="l" defTabSz="914400" rtl="0" eaLnBrk="1" fontAlgn="b" latinLnBrk="0" hangingPunct="1">
                        <a:lnSpc>
                          <a:spcPct val="100000"/>
                        </a:lnSpc>
                        <a:spcBef>
                          <a:spcPct val="0"/>
                        </a:spcBef>
                        <a:spcAft>
                          <a:spcPct val="0"/>
                        </a:spcAft>
                        <a:buClrTx/>
                        <a:buSzTx/>
                        <a:buFontTx/>
                        <a:buNone/>
                        <a:tabLst/>
                      </a:pPr>
                      <a:r>
                        <a:rPr kumimoji="0" lang="en-US" sz="1600" b="1" u="none" strike="noStrike" cap="none" normalizeH="0" baseline="0" dirty="0" smtClean="0">
                          <a:ln>
                            <a:noFill/>
                          </a:ln>
                          <a:effectLst/>
                          <a:latin typeface="+mn-lt"/>
                        </a:rPr>
                        <a:t>Long lead procurements defined</a:t>
                      </a:r>
                      <a:endParaRPr kumimoji="0" lang="en-US" sz="1600" b="1" i="0" u="none" strike="noStrike" cap="none" normalizeH="0" baseline="0" dirty="0" smtClean="0">
                        <a:ln>
                          <a:noFill/>
                        </a:ln>
                        <a:solidFill>
                          <a:srgbClr val="3333CC"/>
                        </a:solidFill>
                        <a:effectLst/>
                        <a:latin typeface="+mn-lt"/>
                        <a:cs typeface="Arial" charset="0"/>
                      </a:endParaRPr>
                    </a:p>
                  </a:txBody>
                  <a:tcPr marL="207416" marR="207416" anchor="b"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207416" marR="207416" marT="0" marB="0" anchor="b" horzOverflow="overflow"/>
                </a:tc>
              </a:tr>
              <a:tr h="305069">
                <a:tc>
                  <a:txBody>
                    <a:bodyPr/>
                    <a:lstStyle/>
                    <a:p>
                      <a:pPr marL="171450" marR="0" lvl="0" indent="0" algn="l" defTabSz="914400" rtl="0" eaLnBrk="1" fontAlgn="b" latinLnBrk="0" hangingPunct="1">
                        <a:lnSpc>
                          <a:spcPct val="100000"/>
                        </a:lnSpc>
                        <a:spcBef>
                          <a:spcPct val="0"/>
                        </a:spcBef>
                        <a:spcAft>
                          <a:spcPct val="0"/>
                        </a:spcAft>
                        <a:buClrTx/>
                        <a:buSzTx/>
                        <a:buFontTx/>
                        <a:buNone/>
                        <a:tabLst/>
                      </a:pPr>
                      <a:r>
                        <a:rPr kumimoji="0" lang="en-US" sz="1600" b="1" u="none" strike="noStrike" kern="1200" cap="none" normalizeH="0" baseline="0" dirty="0" smtClean="0">
                          <a:ln>
                            <a:noFill/>
                          </a:ln>
                          <a:solidFill>
                            <a:schemeClr val="dk1"/>
                          </a:solidFill>
                          <a:effectLst/>
                          <a:latin typeface="+mn-lt"/>
                          <a:ea typeface="+mn-ea"/>
                          <a:cs typeface="+mn-cs"/>
                        </a:rPr>
                        <a:t>Management plans drafted</a:t>
                      </a:r>
                    </a:p>
                  </a:txBody>
                  <a:tcPr marL="207416" marR="207416" anchor="b"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207416" marR="207416" marT="0" marB="0" anchor="b" horzOverflow="overflow"/>
                </a:tc>
              </a:tr>
              <a:tr h="305069">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600" b="1" u="none" strike="noStrike" cap="none" normalizeH="0" baseline="0" dirty="0" smtClean="0">
                          <a:ln>
                            <a:noFill/>
                          </a:ln>
                          <a:effectLst/>
                          <a:latin typeface="+mn-lt"/>
                        </a:rPr>
                        <a:t>Technical</a:t>
                      </a:r>
                      <a:endParaRPr kumimoji="0" lang="en-US" sz="1600" b="1" i="0" u="none" strike="noStrike" cap="none" normalizeH="0" baseline="0" dirty="0" smtClean="0">
                        <a:ln>
                          <a:noFill/>
                        </a:ln>
                        <a:solidFill>
                          <a:schemeClr val="tx1"/>
                        </a:solidFill>
                        <a:effectLst/>
                        <a:latin typeface="+mn-lt"/>
                      </a:endParaRPr>
                    </a:p>
                  </a:txBody>
                  <a:tcPr marL="207416" marR="207416" anchor="b"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en-US" sz="1600" b="1" i="1" u="none" strike="noStrike" cap="none" normalizeH="0" baseline="0" dirty="0" smtClean="0">
                        <a:ln>
                          <a:noFill/>
                        </a:ln>
                        <a:solidFill>
                          <a:srgbClr val="3333CC"/>
                        </a:solidFill>
                        <a:effectLst/>
                        <a:latin typeface="+mn-lt"/>
                      </a:endParaRPr>
                    </a:p>
                  </a:txBody>
                  <a:tcPr marL="207416" marR="207416" marT="0" marB="0" anchor="b" horzOverflow="overflow"/>
                </a:tc>
              </a:tr>
              <a:tr h="305069">
                <a:tc>
                  <a:txBody>
                    <a:bodyPr/>
                    <a:lstStyle/>
                    <a:p>
                      <a:pPr marL="171450" marR="0" lvl="0" indent="0" algn="l" defTabSz="914400" rtl="0" eaLnBrk="1" fontAlgn="b" latinLnBrk="0" hangingPunct="1">
                        <a:lnSpc>
                          <a:spcPct val="100000"/>
                        </a:lnSpc>
                        <a:spcBef>
                          <a:spcPct val="0"/>
                        </a:spcBef>
                        <a:spcAft>
                          <a:spcPct val="0"/>
                        </a:spcAft>
                        <a:buClrTx/>
                        <a:buSzTx/>
                        <a:buFontTx/>
                        <a:buNone/>
                        <a:tabLst/>
                      </a:pPr>
                      <a:r>
                        <a:rPr kumimoji="0" lang="en-US" sz="1600" b="1" u="none" strike="noStrike" cap="none" normalizeH="0" baseline="0" dirty="0" smtClean="0">
                          <a:ln>
                            <a:noFill/>
                          </a:ln>
                          <a:effectLst/>
                          <a:latin typeface="+mn-lt"/>
                        </a:rPr>
                        <a:t>Requirements &amp; interfaces defined</a:t>
                      </a:r>
                      <a:endParaRPr kumimoji="0" lang="en-US" sz="1600" b="1" i="0" u="none" strike="noStrike" cap="none" normalizeH="0" baseline="0" dirty="0" smtClean="0">
                        <a:ln>
                          <a:noFill/>
                        </a:ln>
                        <a:solidFill>
                          <a:srgbClr val="3333CC"/>
                        </a:solidFill>
                        <a:effectLst/>
                        <a:latin typeface="+mn-lt"/>
                        <a:cs typeface="Arial" charset="0"/>
                      </a:endParaRPr>
                    </a:p>
                  </a:txBody>
                  <a:tcPr marL="207416" marR="207416" anchor="b"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207416" marR="207416" marT="0" marB="0" anchor="b" horzOverflow="overflow"/>
                </a:tc>
              </a:tr>
              <a:tr h="305069">
                <a:tc>
                  <a:txBody>
                    <a:bodyPr/>
                    <a:lstStyle/>
                    <a:p>
                      <a:pPr marL="400050" marR="0" lvl="0" indent="0" algn="l" defTabSz="914400" rtl="0" eaLnBrk="1" fontAlgn="b" latinLnBrk="0" hangingPunct="1">
                        <a:lnSpc>
                          <a:spcPct val="100000"/>
                        </a:lnSpc>
                        <a:spcBef>
                          <a:spcPct val="0"/>
                        </a:spcBef>
                        <a:spcAft>
                          <a:spcPct val="0"/>
                        </a:spcAft>
                        <a:buClrTx/>
                        <a:buSzTx/>
                        <a:buFontTx/>
                        <a:buNone/>
                        <a:tabLst/>
                        <a:defRPr/>
                      </a:pPr>
                      <a:r>
                        <a:rPr kumimoji="0" lang="en-US" sz="1600" b="1" u="none" strike="noStrike" kern="1200" cap="none" normalizeH="0" baseline="0" dirty="0" smtClean="0">
                          <a:ln>
                            <a:noFill/>
                          </a:ln>
                          <a:solidFill>
                            <a:schemeClr val="dk1"/>
                          </a:solidFill>
                          <a:effectLst/>
                          <a:latin typeface="+mn-lt"/>
                          <a:ea typeface="+mn-ea"/>
                          <a:cs typeface="+mn-cs"/>
                        </a:rPr>
                        <a:t>System Function Review/Requirements Review</a:t>
                      </a:r>
                    </a:p>
                  </a:txBody>
                  <a:tcPr marL="207416" marR="207416" anchor="b"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207416" marR="207416" marT="0" marB="0" anchor="b" horzOverflow="overflow"/>
                </a:tc>
              </a:tr>
              <a:tr h="305069">
                <a:tc>
                  <a:txBody>
                    <a:bodyPr/>
                    <a:lstStyle/>
                    <a:p>
                      <a:pPr marL="400050" marR="0" lvl="0" indent="0" algn="l" defTabSz="914400" rtl="0" eaLnBrk="1" fontAlgn="b" latinLnBrk="0" hangingPunct="1">
                        <a:lnSpc>
                          <a:spcPct val="100000"/>
                        </a:lnSpc>
                        <a:spcBef>
                          <a:spcPct val="0"/>
                        </a:spcBef>
                        <a:spcAft>
                          <a:spcPct val="0"/>
                        </a:spcAft>
                        <a:buClrTx/>
                        <a:buSzTx/>
                        <a:buFontTx/>
                        <a:buNone/>
                        <a:tabLst/>
                        <a:defRPr/>
                      </a:pPr>
                      <a:r>
                        <a:rPr kumimoji="0" lang="en-US" sz="1600" b="1" u="none" strike="noStrike" kern="1200" cap="none" normalizeH="0" baseline="0" dirty="0" smtClean="0">
                          <a:ln>
                            <a:noFill/>
                          </a:ln>
                          <a:solidFill>
                            <a:schemeClr val="dk1"/>
                          </a:solidFill>
                          <a:effectLst/>
                          <a:latin typeface="+mn-lt"/>
                          <a:ea typeface="+mn-ea"/>
                          <a:cs typeface="+mn-cs"/>
                        </a:rPr>
                        <a:t>LSE-59, Camera Requirements Document</a:t>
                      </a:r>
                    </a:p>
                  </a:txBody>
                  <a:tcPr marL="207416" marR="207416" anchor="b"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207416" marR="207416" marT="0" marB="0" anchor="b" horzOverflow="overflow"/>
                </a:tc>
              </a:tr>
              <a:tr h="305069">
                <a:tc>
                  <a:txBody>
                    <a:bodyPr/>
                    <a:lstStyle/>
                    <a:p>
                      <a:pPr marL="400050" marR="0" lvl="0" indent="0" algn="l" defTabSz="914400" rtl="0" eaLnBrk="1" fontAlgn="b" latinLnBrk="0" hangingPunct="1">
                        <a:lnSpc>
                          <a:spcPct val="100000"/>
                        </a:lnSpc>
                        <a:spcBef>
                          <a:spcPct val="0"/>
                        </a:spcBef>
                        <a:spcAft>
                          <a:spcPct val="0"/>
                        </a:spcAft>
                        <a:buClrTx/>
                        <a:buSzTx/>
                        <a:buFontTx/>
                        <a:buNone/>
                        <a:tabLst/>
                        <a:defRPr/>
                      </a:pPr>
                      <a:r>
                        <a:rPr kumimoji="0" lang="en-US" sz="1600" b="1" u="none" strike="noStrike" cap="none" normalizeH="0" baseline="0" dirty="0" smtClean="0">
                          <a:ln>
                            <a:noFill/>
                          </a:ln>
                          <a:effectLst/>
                          <a:latin typeface="+mn-lt"/>
                        </a:rPr>
                        <a:t>LCA-48,  Camera Specification</a:t>
                      </a:r>
                      <a:endParaRPr kumimoji="0" lang="en-US" sz="1600" b="1" i="0" u="none" strike="noStrike" cap="none" normalizeH="0" baseline="0" dirty="0" smtClean="0">
                        <a:ln>
                          <a:noFill/>
                        </a:ln>
                        <a:solidFill>
                          <a:srgbClr val="006600"/>
                        </a:solidFill>
                        <a:effectLst/>
                        <a:latin typeface="+mn-lt"/>
                        <a:cs typeface="Arial" charset="0"/>
                      </a:endParaRPr>
                    </a:p>
                  </a:txBody>
                  <a:tcPr marL="207416" marR="207416" anchor="b"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207416" marR="207416" marT="0" marB="0" anchor="b" horzOverflow="overflow"/>
                </a:tc>
              </a:tr>
              <a:tr h="305069">
                <a:tc>
                  <a:txBody>
                    <a:bodyPr/>
                    <a:lstStyle/>
                    <a:p>
                      <a:pPr marL="400050" marR="0" lvl="0" indent="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dk1"/>
                          </a:solidFill>
                          <a:effectLst/>
                          <a:latin typeface="+mn-lt"/>
                          <a:cs typeface="+mn-cs"/>
                        </a:rPr>
                        <a:t>External Interfaces Released</a:t>
                      </a:r>
                      <a:endParaRPr kumimoji="0" lang="en-US" sz="1600" b="1" i="0" u="none" strike="noStrike" cap="none" normalizeH="0" baseline="0" dirty="0" smtClean="0">
                        <a:ln>
                          <a:noFill/>
                        </a:ln>
                        <a:solidFill>
                          <a:srgbClr val="006600"/>
                        </a:solidFill>
                        <a:effectLst/>
                        <a:latin typeface="+mn-lt"/>
                        <a:cs typeface="Arial" charset="0"/>
                      </a:endParaRPr>
                    </a:p>
                  </a:txBody>
                  <a:tcPr marL="207416" marR="207416" anchor="b"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207416" marR="207416" marT="0" marB="0" anchor="b" horzOverflow="overflow"/>
                </a:tc>
              </a:tr>
              <a:tr h="305069">
                <a:tc>
                  <a:txBody>
                    <a:bodyPr/>
                    <a:lstStyle/>
                    <a:p>
                      <a:pPr marL="400050" marR="0" lvl="0" indent="0" algn="l" defTabSz="914400" rtl="0" eaLnBrk="1" fontAlgn="b" latinLnBrk="0" hangingPunct="1">
                        <a:lnSpc>
                          <a:spcPct val="100000"/>
                        </a:lnSpc>
                        <a:spcBef>
                          <a:spcPct val="0"/>
                        </a:spcBef>
                        <a:spcAft>
                          <a:spcPct val="0"/>
                        </a:spcAft>
                        <a:buClrTx/>
                        <a:buSzTx/>
                        <a:buFontTx/>
                        <a:buNone/>
                        <a:tabLst/>
                      </a:pPr>
                      <a:r>
                        <a:rPr kumimoji="0" lang="en-US" sz="1600" b="1" i="0" u="none" strike="noStrike" kern="1200" cap="none" normalizeH="0" baseline="0" dirty="0" smtClean="0">
                          <a:ln>
                            <a:noFill/>
                          </a:ln>
                          <a:solidFill>
                            <a:schemeClr val="dk1"/>
                          </a:solidFill>
                          <a:effectLst/>
                          <a:latin typeface="+mn-lt"/>
                          <a:ea typeface="+mn-ea"/>
                          <a:cs typeface="+mn-cs"/>
                        </a:rPr>
                        <a:t>Internal Interfaces Drafted</a:t>
                      </a:r>
                    </a:p>
                  </a:txBody>
                  <a:tcPr marL="207416" marR="207416" anchor="b"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207416" marR="207416" marT="0" marB="0" anchor="b" horzOverflow="overflow"/>
                </a:tc>
              </a:tr>
              <a:tr h="732164">
                <a:tc>
                  <a:txBody>
                    <a:bodyPr/>
                    <a:lstStyle/>
                    <a:p>
                      <a:pPr marL="228600" marR="0" lvl="0" indent="0" algn="l" defTabSz="914400" rtl="0" eaLnBrk="1" fontAlgn="b" latinLnBrk="0" hangingPunct="1">
                        <a:lnSpc>
                          <a:spcPct val="100000"/>
                        </a:lnSpc>
                        <a:spcBef>
                          <a:spcPct val="0"/>
                        </a:spcBef>
                        <a:spcAft>
                          <a:spcPct val="0"/>
                        </a:spcAft>
                        <a:buClrTx/>
                        <a:buSzTx/>
                        <a:buFontTx/>
                        <a:buNone/>
                        <a:tabLst/>
                      </a:pPr>
                      <a:r>
                        <a:rPr kumimoji="0" lang="en-US" sz="1600" b="1" u="none" strike="noStrike" cap="none" normalizeH="0" baseline="0" dirty="0" smtClean="0">
                          <a:ln>
                            <a:noFill/>
                          </a:ln>
                          <a:effectLst/>
                          <a:latin typeface="+mn-lt"/>
                        </a:rPr>
                        <a:t>Technical design maturity exceeds CD-1 requirement (Conceptual Design) &amp; provides sufficient information to develop a solid cost estimate range</a:t>
                      </a:r>
                      <a:endParaRPr kumimoji="0" lang="en-US" sz="1600" b="1" i="0" u="none" strike="noStrike" cap="none" normalizeH="0" baseline="0" dirty="0" smtClean="0">
                        <a:ln>
                          <a:noFill/>
                        </a:ln>
                        <a:solidFill>
                          <a:srgbClr val="006600"/>
                        </a:solidFill>
                        <a:effectLst/>
                        <a:latin typeface="+mn-lt"/>
                        <a:cs typeface="Arial" charset="0"/>
                      </a:endParaRPr>
                    </a:p>
                  </a:txBody>
                  <a:tcPr marL="207416" marR="207416" anchor="b"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207416" marR="207416" marT="0" marB="0" anchor="b" horzOverflow="overflow"/>
                </a:tc>
              </a:tr>
              <a:tr h="305069">
                <a:tc>
                  <a:txBody>
                    <a:bodyPr/>
                    <a:lstStyle/>
                    <a:p>
                      <a:pPr marL="222250" marR="0" lvl="0" indent="0" algn="l" defTabSz="914400" rtl="0" eaLnBrk="1" fontAlgn="b" latinLnBrk="0" hangingPunct="1">
                        <a:lnSpc>
                          <a:spcPct val="100000"/>
                        </a:lnSpc>
                        <a:spcBef>
                          <a:spcPct val="0"/>
                        </a:spcBef>
                        <a:spcAft>
                          <a:spcPct val="0"/>
                        </a:spcAft>
                        <a:buClrTx/>
                        <a:buSzTx/>
                        <a:buFontTx/>
                        <a:buNone/>
                        <a:tabLst/>
                      </a:pPr>
                      <a:r>
                        <a:rPr kumimoji="0" lang="en-US" sz="1600" b="1" u="none" strike="noStrike" cap="none" normalizeH="0" baseline="0" dirty="0" smtClean="0">
                          <a:ln>
                            <a:noFill/>
                          </a:ln>
                          <a:effectLst/>
                          <a:latin typeface="+mn-lt"/>
                        </a:rPr>
                        <a:t>Camera Conceptual Design Reviews</a:t>
                      </a:r>
                      <a:endParaRPr kumimoji="0" lang="en-US" sz="1600" b="1" i="0" u="none" strike="noStrike" cap="none" normalizeH="0" baseline="0" dirty="0" smtClean="0">
                        <a:ln>
                          <a:noFill/>
                        </a:ln>
                        <a:solidFill>
                          <a:srgbClr val="006600"/>
                        </a:solidFill>
                        <a:effectLst/>
                        <a:latin typeface="+mn-lt"/>
                        <a:cs typeface="Arial" charset="0"/>
                      </a:endParaRPr>
                    </a:p>
                  </a:txBody>
                  <a:tcPr marL="207416" marR="207416" anchor="b" horzOverflow="overflow"/>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u="none" strike="noStrike" cap="none" normalizeH="0" baseline="0" dirty="0" smtClean="0">
                          <a:ln>
                            <a:noFill/>
                          </a:ln>
                          <a:effectLst/>
                          <a:latin typeface="+mn-lt"/>
                          <a:sym typeface="Wingdings" pitchFamily="2" charset="2"/>
                        </a:rPr>
                        <a:t></a:t>
                      </a:r>
                      <a:endParaRPr kumimoji="0" lang="en-US" sz="1600" b="1" i="1" u="none" strike="noStrike" cap="none" normalizeH="0" baseline="0" dirty="0" smtClean="0">
                        <a:ln>
                          <a:noFill/>
                        </a:ln>
                        <a:solidFill>
                          <a:srgbClr val="3333CC"/>
                        </a:solidFill>
                        <a:effectLst/>
                        <a:latin typeface="+mn-lt"/>
                        <a:sym typeface="Wingdings" pitchFamily="2" charset="2"/>
                      </a:endParaRPr>
                    </a:p>
                  </a:txBody>
                  <a:tcPr marL="207416" marR="207416" marT="0" marB="0" anchor="b" horzOverflow="overflow"/>
                </a:tc>
              </a:tr>
            </a:tbl>
          </a:graphicData>
        </a:graphic>
      </p:graphicFrame>
      <p:sp>
        <p:nvSpPr>
          <p:cNvPr id="39998" name="Text Placeholder 4"/>
          <p:cNvSpPr>
            <a:spLocks noGrp="1"/>
          </p:cNvSpPr>
          <p:nvPr>
            <p:ph type="body" sz="half" idx="4294967295"/>
          </p:nvPr>
        </p:nvSpPr>
        <p:spPr>
          <a:xfrm>
            <a:off x="0" y="906463"/>
            <a:ext cx="2527300" cy="5399087"/>
          </a:xfrm>
        </p:spPr>
        <p:txBody>
          <a:bodyPr/>
          <a:lstStyle/>
          <a:p>
            <a:r>
              <a:rPr lang="en-US" dirty="0">
                <a:solidFill>
                  <a:schemeClr val="tx1"/>
                </a:solidFill>
              </a:rPr>
              <a:t>All CD-1 criteria have been met</a:t>
            </a:r>
          </a:p>
          <a:p>
            <a:r>
              <a:rPr lang="en-US" dirty="0" smtClean="0">
                <a:solidFill>
                  <a:schemeClr val="tx1"/>
                </a:solidFill>
              </a:rPr>
              <a:t>Camera designs are beyond or at conceptual design and technically meet the requirements</a:t>
            </a:r>
          </a:p>
          <a:p>
            <a:pPr lvl="0"/>
            <a:r>
              <a:rPr lang="en-US" dirty="0" smtClean="0">
                <a:solidFill>
                  <a:schemeClr val="tx1"/>
                </a:solidFill>
              </a:rPr>
              <a:t>Baseline </a:t>
            </a:r>
            <a:r>
              <a:rPr lang="en-US" dirty="0">
                <a:solidFill>
                  <a:schemeClr val="tx1"/>
                </a:solidFill>
              </a:rPr>
              <a:t>documents </a:t>
            </a:r>
            <a:r>
              <a:rPr lang="en-US" dirty="0" smtClean="0">
                <a:solidFill>
                  <a:schemeClr val="tx1"/>
                </a:solidFill>
              </a:rPr>
              <a:t>(functional</a:t>
            </a:r>
            <a:r>
              <a:rPr lang="en-US" dirty="0">
                <a:solidFill>
                  <a:schemeClr val="tx1"/>
                </a:solidFill>
              </a:rPr>
              <a:t>, design, cost &amp; schedule)</a:t>
            </a:r>
          </a:p>
          <a:p>
            <a:pPr>
              <a:buNone/>
            </a:pPr>
            <a:endParaRPr lang="en-US" dirty="0" smtClean="0">
              <a:solidFill>
                <a:schemeClr val="tx1"/>
              </a:solidFill>
            </a:endParaRP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sz="2800" dirty="0" smtClean="0"/>
              <a:t>Summary</a:t>
            </a:r>
          </a:p>
        </p:txBody>
      </p:sp>
      <p:sp>
        <p:nvSpPr>
          <p:cNvPr id="40963" name="Rectangle 3"/>
          <p:cNvSpPr>
            <a:spLocks noGrp="1" noChangeArrowheads="1"/>
          </p:cNvSpPr>
          <p:nvPr>
            <p:ph type="body" idx="1"/>
          </p:nvPr>
        </p:nvSpPr>
        <p:spPr>
          <a:xfrm>
            <a:off x="396875" y="977900"/>
            <a:ext cx="8278813" cy="5383213"/>
          </a:xfrm>
        </p:spPr>
        <p:txBody>
          <a:bodyPr>
            <a:normAutofit/>
          </a:bodyPr>
          <a:lstStyle/>
          <a:p>
            <a:pPr eaLnBrk="1" hangingPunct="1">
              <a:defRPr/>
            </a:pPr>
            <a:r>
              <a:rPr lang="en-US" dirty="0" smtClean="0"/>
              <a:t>Strong and experienced technical staff</a:t>
            </a:r>
          </a:p>
          <a:p>
            <a:pPr eaLnBrk="1" hangingPunct="1">
              <a:defRPr/>
            </a:pPr>
            <a:r>
              <a:rPr lang="en-US" dirty="0" smtClean="0"/>
              <a:t>The key personnel and management staff has been identified</a:t>
            </a:r>
          </a:p>
          <a:p>
            <a:pPr eaLnBrk="1" hangingPunct="1">
              <a:defRPr/>
            </a:pPr>
            <a:r>
              <a:rPr lang="en-US" dirty="0" smtClean="0"/>
              <a:t>Scope is well defined and organized.  Deliverables by the DOE are clearly segregated, and interfaces are mature for this stage of the project</a:t>
            </a:r>
          </a:p>
          <a:p>
            <a:pPr eaLnBrk="1" hangingPunct="1">
              <a:defRPr/>
            </a:pPr>
            <a:r>
              <a:rPr lang="en-US" dirty="0" smtClean="0"/>
              <a:t>Designs are mature and have been successfully reviewed by external panels</a:t>
            </a:r>
          </a:p>
          <a:p>
            <a:pPr eaLnBrk="1" hangingPunct="1">
              <a:defRPr/>
            </a:pPr>
            <a:r>
              <a:rPr lang="en-US" dirty="0" smtClean="0"/>
              <a:t>Project risks are well defined and are actively being mitigated</a:t>
            </a:r>
          </a:p>
          <a:p>
            <a:pPr eaLnBrk="1" hangingPunct="1">
              <a:defRPr/>
            </a:pPr>
            <a:r>
              <a:rPr lang="en-US" dirty="0" smtClean="0"/>
              <a:t>Detailed cost estimates created a robust cost range</a:t>
            </a:r>
          </a:p>
          <a:p>
            <a:pPr eaLnBrk="1" hangingPunct="1">
              <a:defRPr/>
            </a:pPr>
            <a:r>
              <a:rPr lang="en-US" dirty="0" smtClean="0"/>
              <a:t>Resource loaded schedule has been developed and leveled</a:t>
            </a:r>
          </a:p>
          <a:p>
            <a:pPr lvl="1" eaLnBrk="1" hangingPunct="1">
              <a:defRPr/>
            </a:pPr>
            <a:r>
              <a:rPr lang="en-US" dirty="0" smtClean="0"/>
              <a:t>Schedule is logically linked to support leveling per funding agency guidance</a:t>
            </a:r>
          </a:p>
          <a:p>
            <a:pPr lvl="1" eaLnBrk="1" hangingPunct="1">
              <a:defRPr/>
            </a:pPr>
            <a:r>
              <a:rPr lang="en-US" dirty="0" smtClean="0"/>
              <a:t>Start EVMS early to help manage the collaboration</a:t>
            </a:r>
          </a:p>
          <a:p>
            <a:pPr eaLnBrk="1" hangingPunct="1">
              <a:defRPr/>
            </a:pPr>
            <a:r>
              <a:rPr lang="en-US" dirty="0" smtClean="0"/>
              <a:t>Major Upcoming Milestones &amp; Events</a:t>
            </a:r>
          </a:p>
          <a:p>
            <a:pPr lvl="1" eaLnBrk="1" hangingPunct="1">
              <a:defRPr/>
            </a:pPr>
            <a:r>
              <a:rPr lang="en-US" dirty="0" smtClean="0"/>
              <a:t>Receive operable sensors test results from 2 vendors in October and November</a:t>
            </a:r>
          </a:p>
          <a:p>
            <a:pPr lvl="1" eaLnBrk="1" hangingPunct="1">
              <a:defRPr/>
            </a:pPr>
            <a:r>
              <a:rPr lang="en-US" dirty="0" smtClean="0"/>
              <a:t>Vertical Slice Test Phase 1 – Spring FY12</a:t>
            </a:r>
          </a:p>
          <a:p>
            <a:pPr lvl="1" eaLnBrk="1" hangingPunct="1">
              <a:defRPr/>
            </a:pPr>
            <a:r>
              <a:rPr lang="en-US" dirty="0" smtClean="0"/>
              <a:t>Demonstration of kinematic mounting concept in FY12</a:t>
            </a:r>
          </a:p>
          <a:p>
            <a:pPr lvl="1" eaLnBrk="1" hangingPunct="1">
              <a:defRPr/>
            </a:pPr>
            <a:r>
              <a:rPr lang="en-US" dirty="0" smtClean="0"/>
              <a:t>Demonstration of increased capacity of the refrigeration system in FY12</a:t>
            </a: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End of Presentation</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7"/>
          <p:cNvSpPr>
            <a:spLocks noGrp="1" noChangeArrowheads="1"/>
          </p:cNvSpPr>
          <p:nvPr>
            <p:ph type="title" idx="4294967295"/>
          </p:nvPr>
        </p:nvSpPr>
        <p:spPr>
          <a:xfrm>
            <a:off x="219075" y="38100"/>
            <a:ext cx="6464300" cy="838200"/>
          </a:xfrm>
          <a:noFill/>
        </p:spPr>
        <p:txBody>
          <a:bodyPr lIns="91440" tIns="45720" rIns="91440" anchor="ctr"/>
          <a:lstStyle/>
          <a:p>
            <a:pPr eaLnBrk="1" hangingPunct="1"/>
            <a:r>
              <a:rPr lang="en-US" dirty="0" smtClean="0">
                <a:effectLst/>
                <a:ea typeface="ＭＳ Ｐゴシック" pitchFamily="34" charset="-128"/>
              </a:rPr>
              <a:t>The LSST Optical System - Modified Paul-Baker Design</a:t>
            </a:r>
          </a:p>
        </p:txBody>
      </p:sp>
      <p:pic>
        <p:nvPicPr>
          <p:cNvPr id="15363" name="Picture 3" descr="LSSTMirrorsJune07"/>
          <p:cNvPicPr>
            <a:picLocks noChangeAspect="1" noChangeArrowheads="1"/>
          </p:cNvPicPr>
          <p:nvPr/>
        </p:nvPicPr>
        <p:blipFill>
          <a:blip r:embed="rId3" cstate="print"/>
          <a:srcRect/>
          <a:stretch>
            <a:fillRect/>
          </a:stretch>
        </p:blipFill>
        <p:spPr bwMode="auto">
          <a:xfrm>
            <a:off x="533400" y="1096963"/>
            <a:ext cx="8001000" cy="5761037"/>
          </a:xfrm>
          <a:prstGeom prst="rect">
            <a:avLst/>
          </a:prstGeom>
          <a:solidFill>
            <a:schemeClr val="accent1"/>
          </a:solidFill>
          <a:ln w="9525" algn="ctr">
            <a:solidFill>
              <a:schemeClr val="tx1"/>
            </a:solidFill>
            <a:miter lim="800000"/>
            <a:headEnd/>
            <a:tailEnd/>
          </a:ln>
        </p:spPr>
      </p:pic>
      <p:sp>
        <p:nvSpPr>
          <p:cNvPr id="37892" name="AutoShape 4" descr="Sphere"/>
          <p:cNvSpPr>
            <a:spLocks noChangeArrowheads="1"/>
          </p:cNvSpPr>
          <p:nvPr/>
        </p:nvSpPr>
        <p:spPr bwMode="auto">
          <a:xfrm flipV="1">
            <a:off x="4038600" y="3276600"/>
            <a:ext cx="993775" cy="3048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3595 w 21600"/>
              <a:gd name="T13" fmla="*/ 3595 h 21600"/>
              <a:gd name="T14" fmla="*/ 18005 w 21600"/>
              <a:gd name="T15" fmla="*/ 18005 h 21600"/>
            </a:gdLst>
            <a:ahLst/>
            <a:cxnLst>
              <a:cxn ang="T8">
                <a:pos x="T0" y="T1"/>
              </a:cxn>
              <a:cxn ang="T9">
                <a:pos x="T2" y="T3"/>
              </a:cxn>
              <a:cxn ang="T10">
                <a:pos x="T4" y="T5"/>
              </a:cxn>
              <a:cxn ang="T11">
                <a:pos x="T6" y="T7"/>
              </a:cxn>
            </a:cxnLst>
            <a:rect l="T12" t="T13" r="T14" b="T15"/>
            <a:pathLst>
              <a:path w="21600" h="21600">
                <a:moveTo>
                  <a:pt x="0" y="0"/>
                </a:moveTo>
                <a:lnTo>
                  <a:pt x="3589" y="21600"/>
                </a:lnTo>
                <a:lnTo>
                  <a:pt x="18011" y="21600"/>
                </a:lnTo>
                <a:lnTo>
                  <a:pt x="21600" y="0"/>
                </a:lnTo>
                <a:close/>
              </a:path>
            </a:pathLst>
          </a:custGeom>
          <a:pattFill prst="sphere">
            <a:fgClr>
              <a:srgbClr val="F9FC74">
                <a:alpha val="39999"/>
              </a:srgbClr>
            </a:fgClr>
            <a:bgClr>
              <a:schemeClr val="bg1">
                <a:alpha val="39999"/>
              </a:schemeClr>
            </a:bgClr>
          </a:pattFill>
          <a:ln w="9525" algn="ctr">
            <a:noFill/>
            <a:miter lim="800000"/>
            <a:headEnd/>
            <a:tailEnd/>
          </a:ln>
        </p:spPr>
        <p:txBody>
          <a:bodyPr wrap="none" anchor="ctr"/>
          <a:lstStyle/>
          <a:p>
            <a:endParaRPr lang="en-US"/>
          </a:p>
        </p:txBody>
      </p:sp>
      <p:sp>
        <p:nvSpPr>
          <p:cNvPr id="37893" name="AutoShape 5" descr="Sphere"/>
          <p:cNvSpPr>
            <a:spLocks noChangeArrowheads="1"/>
          </p:cNvSpPr>
          <p:nvPr/>
        </p:nvSpPr>
        <p:spPr bwMode="auto">
          <a:xfrm flipV="1">
            <a:off x="4191000" y="3048000"/>
            <a:ext cx="655638" cy="152400"/>
          </a:xfrm>
          <a:custGeom>
            <a:avLst/>
            <a:gdLst>
              <a:gd name="T0" fmla="*/ 2147483647 w 21600"/>
              <a:gd name="T1" fmla="*/ 188833635 h 21600"/>
              <a:gd name="T2" fmla="*/ 2147483647 w 21600"/>
              <a:gd name="T3" fmla="*/ 377667496 h 21600"/>
              <a:gd name="T4" fmla="*/ 2147483647 w 21600"/>
              <a:gd name="T5" fmla="*/ 188833635 h 21600"/>
              <a:gd name="T6" fmla="*/ 2147483647 w 21600"/>
              <a:gd name="T7" fmla="*/ 0 h 21600"/>
              <a:gd name="T8" fmla="*/ 0 60000 65536"/>
              <a:gd name="T9" fmla="*/ 0 60000 65536"/>
              <a:gd name="T10" fmla="*/ 0 60000 65536"/>
              <a:gd name="T11" fmla="*/ 0 60000 65536"/>
              <a:gd name="T12" fmla="*/ 3627 w 21600"/>
              <a:gd name="T13" fmla="*/ 3627 h 21600"/>
              <a:gd name="T14" fmla="*/ 17973 w 21600"/>
              <a:gd name="T15" fmla="*/ 17973 h 21600"/>
            </a:gdLst>
            <a:ahLst/>
            <a:cxnLst>
              <a:cxn ang="T8">
                <a:pos x="T0" y="T1"/>
              </a:cxn>
              <a:cxn ang="T9">
                <a:pos x="T2" y="T3"/>
              </a:cxn>
              <a:cxn ang="T10">
                <a:pos x="T4" y="T5"/>
              </a:cxn>
              <a:cxn ang="T11">
                <a:pos x="T6" y="T7"/>
              </a:cxn>
            </a:cxnLst>
            <a:rect l="T12" t="T13" r="T14" b="T15"/>
            <a:pathLst>
              <a:path w="21600" h="21600">
                <a:moveTo>
                  <a:pt x="0" y="0"/>
                </a:moveTo>
                <a:lnTo>
                  <a:pt x="3654" y="21600"/>
                </a:lnTo>
                <a:lnTo>
                  <a:pt x="17946" y="21600"/>
                </a:lnTo>
                <a:lnTo>
                  <a:pt x="21600" y="0"/>
                </a:lnTo>
                <a:close/>
              </a:path>
            </a:pathLst>
          </a:custGeom>
          <a:pattFill prst="sphere">
            <a:fgClr>
              <a:srgbClr val="F9FC74">
                <a:alpha val="39999"/>
              </a:srgbClr>
            </a:fgClr>
            <a:bgClr>
              <a:schemeClr val="bg1">
                <a:alpha val="39999"/>
              </a:schemeClr>
            </a:bgClr>
          </a:pattFill>
          <a:ln w="9525" algn="ctr">
            <a:noFill/>
            <a:miter lim="800000"/>
            <a:headEnd/>
            <a:tailEnd/>
          </a:ln>
        </p:spPr>
        <p:txBody>
          <a:bodyPr wrap="none" anchor="ctr"/>
          <a:lstStyle/>
          <a:p>
            <a:endParaRPr lang="en-US"/>
          </a:p>
        </p:txBody>
      </p:sp>
      <p:sp>
        <p:nvSpPr>
          <p:cNvPr id="37894" name="Freeform 6" descr="Sphere"/>
          <p:cNvSpPr>
            <a:spLocks/>
          </p:cNvSpPr>
          <p:nvPr/>
        </p:nvSpPr>
        <p:spPr bwMode="auto">
          <a:xfrm>
            <a:off x="685800" y="0"/>
            <a:ext cx="2438400" cy="6019800"/>
          </a:xfrm>
          <a:custGeom>
            <a:avLst/>
            <a:gdLst>
              <a:gd name="T0" fmla="*/ 0 w 1872"/>
              <a:gd name="T1" fmla="*/ 0 h 3744"/>
              <a:gd name="T2" fmla="*/ 2147483647 w 1872"/>
              <a:gd name="T3" fmla="*/ 2147483647 h 3744"/>
              <a:gd name="T4" fmla="*/ 2147483647 w 1872"/>
              <a:gd name="T5" fmla="*/ 2147483647 h 3744"/>
              <a:gd name="T6" fmla="*/ 2147483647 w 1872"/>
              <a:gd name="T7" fmla="*/ 0 h 3744"/>
              <a:gd name="T8" fmla="*/ 0 w 1872"/>
              <a:gd name="T9" fmla="*/ 0 h 3744"/>
              <a:gd name="T10" fmla="*/ 0 60000 65536"/>
              <a:gd name="T11" fmla="*/ 0 60000 65536"/>
              <a:gd name="T12" fmla="*/ 0 60000 65536"/>
              <a:gd name="T13" fmla="*/ 0 60000 65536"/>
              <a:gd name="T14" fmla="*/ 0 60000 65536"/>
              <a:gd name="T15" fmla="*/ 0 w 1872"/>
              <a:gd name="T16" fmla="*/ 0 h 3744"/>
              <a:gd name="T17" fmla="*/ 1872 w 1872"/>
              <a:gd name="T18" fmla="*/ 3744 h 3744"/>
            </a:gdLst>
            <a:ahLst/>
            <a:cxnLst>
              <a:cxn ang="T10">
                <a:pos x="T0" y="T1"/>
              </a:cxn>
              <a:cxn ang="T11">
                <a:pos x="T2" y="T3"/>
              </a:cxn>
              <a:cxn ang="T12">
                <a:pos x="T4" y="T5"/>
              </a:cxn>
              <a:cxn ang="T13">
                <a:pos x="T6" y="T7"/>
              </a:cxn>
              <a:cxn ang="T14">
                <a:pos x="T8" y="T9"/>
              </a:cxn>
            </a:cxnLst>
            <a:rect l="T15" t="T16" r="T17" b="T18"/>
            <a:pathLst>
              <a:path w="1872" h="3744">
                <a:moveTo>
                  <a:pt x="0" y="0"/>
                </a:moveTo>
                <a:lnTo>
                  <a:pt x="432" y="3744"/>
                </a:lnTo>
                <a:lnTo>
                  <a:pt x="1440" y="3744"/>
                </a:lnTo>
                <a:lnTo>
                  <a:pt x="1872" y="0"/>
                </a:lnTo>
                <a:lnTo>
                  <a:pt x="0" y="0"/>
                </a:lnTo>
                <a:close/>
              </a:path>
            </a:pathLst>
          </a:custGeom>
          <a:pattFill prst="sphere">
            <a:fgClr>
              <a:srgbClr val="F9FC74">
                <a:alpha val="39999"/>
              </a:srgbClr>
            </a:fgClr>
            <a:bgClr>
              <a:schemeClr val="bg1">
                <a:alpha val="39999"/>
              </a:schemeClr>
            </a:bgClr>
          </a:pattFill>
          <a:ln w="9525" cap="flat" cmpd="sng">
            <a:noFill/>
            <a:prstDash val="solid"/>
            <a:round/>
            <a:headEnd type="none" w="med" len="med"/>
            <a:tailEnd type="none" w="med" len="med"/>
          </a:ln>
        </p:spPr>
        <p:txBody>
          <a:bodyPr wrap="none" anchor="ctr"/>
          <a:lstStyle/>
          <a:p>
            <a:endParaRPr lang="en-US"/>
          </a:p>
        </p:txBody>
      </p:sp>
      <p:sp>
        <p:nvSpPr>
          <p:cNvPr id="37895" name="Freeform 7" descr="Sphere"/>
          <p:cNvSpPr>
            <a:spLocks/>
          </p:cNvSpPr>
          <p:nvPr/>
        </p:nvSpPr>
        <p:spPr bwMode="auto">
          <a:xfrm flipH="1">
            <a:off x="5791200" y="0"/>
            <a:ext cx="2590800" cy="6019800"/>
          </a:xfrm>
          <a:custGeom>
            <a:avLst/>
            <a:gdLst>
              <a:gd name="T0" fmla="*/ 0 w 1872"/>
              <a:gd name="T1" fmla="*/ 0 h 3744"/>
              <a:gd name="T2" fmla="*/ 2147483647 w 1872"/>
              <a:gd name="T3" fmla="*/ 2147483647 h 3744"/>
              <a:gd name="T4" fmla="*/ 2147483647 w 1872"/>
              <a:gd name="T5" fmla="*/ 2147483647 h 3744"/>
              <a:gd name="T6" fmla="*/ 2147483647 w 1872"/>
              <a:gd name="T7" fmla="*/ 0 h 3744"/>
              <a:gd name="T8" fmla="*/ 0 w 1872"/>
              <a:gd name="T9" fmla="*/ 0 h 3744"/>
              <a:gd name="T10" fmla="*/ 0 60000 65536"/>
              <a:gd name="T11" fmla="*/ 0 60000 65536"/>
              <a:gd name="T12" fmla="*/ 0 60000 65536"/>
              <a:gd name="T13" fmla="*/ 0 60000 65536"/>
              <a:gd name="T14" fmla="*/ 0 60000 65536"/>
              <a:gd name="T15" fmla="*/ 0 w 1872"/>
              <a:gd name="T16" fmla="*/ 0 h 3744"/>
              <a:gd name="T17" fmla="*/ 1872 w 1872"/>
              <a:gd name="T18" fmla="*/ 3744 h 3744"/>
            </a:gdLst>
            <a:ahLst/>
            <a:cxnLst>
              <a:cxn ang="T10">
                <a:pos x="T0" y="T1"/>
              </a:cxn>
              <a:cxn ang="T11">
                <a:pos x="T2" y="T3"/>
              </a:cxn>
              <a:cxn ang="T12">
                <a:pos x="T4" y="T5"/>
              </a:cxn>
              <a:cxn ang="T13">
                <a:pos x="T6" y="T7"/>
              </a:cxn>
              <a:cxn ang="T14">
                <a:pos x="T8" y="T9"/>
              </a:cxn>
            </a:cxnLst>
            <a:rect l="T15" t="T16" r="T17" b="T18"/>
            <a:pathLst>
              <a:path w="1872" h="3744">
                <a:moveTo>
                  <a:pt x="0" y="0"/>
                </a:moveTo>
                <a:lnTo>
                  <a:pt x="432" y="3744"/>
                </a:lnTo>
                <a:lnTo>
                  <a:pt x="1440" y="3744"/>
                </a:lnTo>
                <a:lnTo>
                  <a:pt x="1872" y="0"/>
                </a:lnTo>
                <a:lnTo>
                  <a:pt x="0" y="0"/>
                </a:lnTo>
                <a:close/>
              </a:path>
            </a:pathLst>
          </a:custGeom>
          <a:pattFill prst="sphere">
            <a:fgClr>
              <a:srgbClr val="F9FC74">
                <a:alpha val="39999"/>
              </a:srgbClr>
            </a:fgClr>
            <a:bgClr>
              <a:schemeClr val="bg1">
                <a:alpha val="39999"/>
              </a:schemeClr>
            </a:bgClr>
          </a:pattFill>
          <a:ln w="9525" cap="flat" cmpd="sng">
            <a:noFill/>
            <a:prstDash val="solid"/>
            <a:round/>
            <a:headEnd type="none" w="med" len="med"/>
            <a:tailEnd type="none" w="med" len="med"/>
          </a:ln>
        </p:spPr>
        <p:txBody>
          <a:bodyPr wrap="none" anchor="ctr"/>
          <a:lstStyle/>
          <a:p>
            <a:endParaRPr lang="en-US"/>
          </a:p>
        </p:txBody>
      </p:sp>
      <p:sp>
        <p:nvSpPr>
          <p:cNvPr id="37896" name="Freeform 8" descr="Sphere"/>
          <p:cNvSpPr>
            <a:spLocks/>
          </p:cNvSpPr>
          <p:nvPr/>
        </p:nvSpPr>
        <p:spPr bwMode="auto">
          <a:xfrm>
            <a:off x="1295400" y="1600200"/>
            <a:ext cx="2571750" cy="4419600"/>
          </a:xfrm>
          <a:custGeom>
            <a:avLst/>
            <a:gdLst>
              <a:gd name="T0" fmla="*/ 0 w 2016"/>
              <a:gd name="T1" fmla="*/ 2147483647 h 3360"/>
              <a:gd name="T2" fmla="*/ 2147483647 w 2016"/>
              <a:gd name="T3" fmla="*/ 0 h 3360"/>
              <a:gd name="T4" fmla="*/ 2147483647 w 2016"/>
              <a:gd name="T5" fmla="*/ 2147483647 h 3360"/>
              <a:gd name="T6" fmla="*/ 2147483647 w 2016"/>
              <a:gd name="T7" fmla="*/ 2147483647 h 3360"/>
              <a:gd name="T8" fmla="*/ 0 w 2016"/>
              <a:gd name="T9" fmla="*/ 2147483647 h 3360"/>
              <a:gd name="T10" fmla="*/ 0 60000 65536"/>
              <a:gd name="T11" fmla="*/ 0 60000 65536"/>
              <a:gd name="T12" fmla="*/ 0 60000 65536"/>
              <a:gd name="T13" fmla="*/ 0 60000 65536"/>
              <a:gd name="T14" fmla="*/ 0 60000 65536"/>
              <a:gd name="T15" fmla="*/ 0 w 2016"/>
              <a:gd name="T16" fmla="*/ 0 h 3360"/>
              <a:gd name="T17" fmla="*/ 2016 w 2016"/>
              <a:gd name="T18" fmla="*/ 3360 h 3360"/>
            </a:gdLst>
            <a:ahLst/>
            <a:cxnLst>
              <a:cxn ang="T10">
                <a:pos x="T0" y="T1"/>
              </a:cxn>
              <a:cxn ang="T11">
                <a:pos x="T2" y="T3"/>
              </a:cxn>
              <a:cxn ang="T12">
                <a:pos x="T4" y="T5"/>
              </a:cxn>
              <a:cxn ang="T13">
                <a:pos x="T6" y="T7"/>
              </a:cxn>
              <a:cxn ang="T14">
                <a:pos x="T8" y="T9"/>
              </a:cxn>
            </a:cxnLst>
            <a:rect l="T15" t="T16" r="T17" b="T18"/>
            <a:pathLst>
              <a:path w="2016" h="3360">
                <a:moveTo>
                  <a:pt x="0" y="3360"/>
                </a:moveTo>
                <a:lnTo>
                  <a:pt x="1536" y="0"/>
                </a:lnTo>
                <a:lnTo>
                  <a:pt x="2016" y="96"/>
                </a:lnTo>
                <a:lnTo>
                  <a:pt x="1008" y="3360"/>
                </a:lnTo>
                <a:lnTo>
                  <a:pt x="0" y="3360"/>
                </a:lnTo>
                <a:close/>
              </a:path>
            </a:pathLst>
          </a:custGeom>
          <a:pattFill prst="sphere">
            <a:fgClr>
              <a:srgbClr val="F9FC74">
                <a:alpha val="39999"/>
              </a:srgbClr>
            </a:fgClr>
            <a:bgClr>
              <a:schemeClr val="bg1">
                <a:alpha val="39999"/>
              </a:schemeClr>
            </a:bgClr>
          </a:pattFill>
          <a:ln w="9525" cap="flat" cmpd="sng">
            <a:noFill/>
            <a:prstDash val="solid"/>
            <a:round/>
            <a:headEnd type="none" w="med" len="med"/>
            <a:tailEnd type="none" w="med" len="med"/>
          </a:ln>
        </p:spPr>
        <p:txBody>
          <a:bodyPr wrap="none" anchor="ctr"/>
          <a:lstStyle/>
          <a:p>
            <a:endParaRPr lang="en-US"/>
          </a:p>
        </p:txBody>
      </p:sp>
      <p:sp>
        <p:nvSpPr>
          <p:cNvPr id="37897" name="Freeform 9" descr="Sphere"/>
          <p:cNvSpPr>
            <a:spLocks/>
          </p:cNvSpPr>
          <p:nvPr/>
        </p:nvSpPr>
        <p:spPr bwMode="auto">
          <a:xfrm rot="15226" flipH="1">
            <a:off x="5103813" y="1676400"/>
            <a:ext cx="2592387" cy="4341813"/>
          </a:xfrm>
          <a:custGeom>
            <a:avLst/>
            <a:gdLst>
              <a:gd name="T0" fmla="*/ 0 w 2016"/>
              <a:gd name="T1" fmla="*/ 2147483647 h 3360"/>
              <a:gd name="T2" fmla="*/ 2147483647 w 2016"/>
              <a:gd name="T3" fmla="*/ 0 h 3360"/>
              <a:gd name="T4" fmla="*/ 2147483647 w 2016"/>
              <a:gd name="T5" fmla="*/ 2147483647 h 3360"/>
              <a:gd name="T6" fmla="*/ 2147483647 w 2016"/>
              <a:gd name="T7" fmla="*/ 2147483647 h 3360"/>
              <a:gd name="T8" fmla="*/ 0 w 2016"/>
              <a:gd name="T9" fmla="*/ 2147483647 h 3360"/>
              <a:gd name="T10" fmla="*/ 0 60000 65536"/>
              <a:gd name="T11" fmla="*/ 0 60000 65536"/>
              <a:gd name="T12" fmla="*/ 0 60000 65536"/>
              <a:gd name="T13" fmla="*/ 0 60000 65536"/>
              <a:gd name="T14" fmla="*/ 0 60000 65536"/>
              <a:gd name="T15" fmla="*/ 0 w 2016"/>
              <a:gd name="T16" fmla="*/ 0 h 3360"/>
              <a:gd name="T17" fmla="*/ 2016 w 2016"/>
              <a:gd name="T18" fmla="*/ 3360 h 3360"/>
            </a:gdLst>
            <a:ahLst/>
            <a:cxnLst>
              <a:cxn ang="T10">
                <a:pos x="T0" y="T1"/>
              </a:cxn>
              <a:cxn ang="T11">
                <a:pos x="T2" y="T3"/>
              </a:cxn>
              <a:cxn ang="T12">
                <a:pos x="T4" y="T5"/>
              </a:cxn>
              <a:cxn ang="T13">
                <a:pos x="T6" y="T7"/>
              </a:cxn>
              <a:cxn ang="T14">
                <a:pos x="T8" y="T9"/>
              </a:cxn>
            </a:cxnLst>
            <a:rect l="T15" t="T16" r="T17" b="T18"/>
            <a:pathLst>
              <a:path w="2016" h="3360">
                <a:moveTo>
                  <a:pt x="0" y="3360"/>
                </a:moveTo>
                <a:lnTo>
                  <a:pt x="1536" y="0"/>
                </a:lnTo>
                <a:lnTo>
                  <a:pt x="2016" y="96"/>
                </a:lnTo>
                <a:lnTo>
                  <a:pt x="1008" y="3360"/>
                </a:lnTo>
                <a:lnTo>
                  <a:pt x="0" y="3360"/>
                </a:lnTo>
                <a:close/>
              </a:path>
            </a:pathLst>
          </a:custGeom>
          <a:pattFill prst="sphere">
            <a:fgClr>
              <a:srgbClr val="F9FC74">
                <a:alpha val="39999"/>
              </a:srgbClr>
            </a:fgClr>
            <a:bgClr>
              <a:schemeClr val="bg1">
                <a:alpha val="39999"/>
              </a:schemeClr>
            </a:bgClr>
          </a:pattFill>
          <a:ln w="9525" cap="flat" cmpd="sng">
            <a:noFill/>
            <a:prstDash val="solid"/>
            <a:round/>
            <a:headEnd type="none" w="med" len="med"/>
            <a:tailEnd type="none" w="med" len="med"/>
          </a:ln>
        </p:spPr>
        <p:txBody>
          <a:bodyPr wrap="none" anchor="ctr"/>
          <a:lstStyle/>
          <a:p>
            <a:endParaRPr lang="en-US"/>
          </a:p>
        </p:txBody>
      </p:sp>
      <p:sp>
        <p:nvSpPr>
          <p:cNvPr id="37898" name="Freeform 10" descr="Sphere"/>
          <p:cNvSpPr>
            <a:spLocks/>
          </p:cNvSpPr>
          <p:nvPr/>
        </p:nvSpPr>
        <p:spPr bwMode="auto">
          <a:xfrm>
            <a:off x="2667000" y="1600200"/>
            <a:ext cx="1524000" cy="4572000"/>
          </a:xfrm>
          <a:custGeom>
            <a:avLst/>
            <a:gdLst>
              <a:gd name="T0" fmla="*/ 2147483647 w 1152"/>
              <a:gd name="T1" fmla="*/ 0 h 3504"/>
              <a:gd name="T2" fmla="*/ 0 w 1152"/>
              <a:gd name="T3" fmla="*/ 2147483647 h 3504"/>
              <a:gd name="T4" fmla="*/ 2147483647 w 1152"/>
              <a:gd name="T5" fmla="*/ 2147483647 h 3504"/>
              <a:gd name="T6" fmla="*/ 2147483647 w 1152"/>
              <a:gd name="T7" fmla="*/ 2147483647 h 3504"/>
              <a:gd name="T8" fmla="*/ 2147483647 w 1152"/>
              <a:gd name="T9" fmla="*/ 0 h 3504"/>
              <a:gd name="T10" fmla="*/ 0 60000 65536"/>
              <a:gd name="T11" fmla="*/ 0 60000 65536"/>
              <a:gd name="T12" fmla="*/ 0 60000 65536"/>
              <a:gd name="T13" fmla="*/ 0 60000 65536"/>
              <a:gd name="T14" fmla="*/ 0 60000 65536"/>
              <a:gd name="T15" fmla="*/ 0 w 1152"/>
              <a:gd name="T16" fmla="*/ 0 h 3504"/>
              <a:gd name="T17" fmla="*/ 1152 w 1152"/>
              <a:gd name="T18" fmla="*/ 3504 h 3504"/>
            </a:gdLst>
            <a:ahLst/>
            <a:cxnLst>
              <a:cxn ang="T10">
                <a:pos x="T0" y="T1"/>
              </a:cxn>
              <a:cxn ang="T11">
                <a:pos x="T2" y="T3"/>
              </a:cxn>
              <a:cxn ang="T12">
                <a:pos x="T4" y="T5"/>
              </a:cxn>
              <a:cxn ang="T13">
                <a:pos x="T6" y="T7"/>
              </a:cxn>
              <a:cxn ang="T14">
                <a:pos x="T8" y="T9"/>
              </a:cxn>
            </a:cxnLst>
            <a:rect l="T15" t="T16" r="T17" b="T18"/>
            <a:pathLst>
              <a:path w="1152" h="3504">
                <a:moveTo>
                  <a:pt x="480" y="0"/>
                </a:moveTo>
                <a:lnTo>
                  <a:pt x="0" y="3360"/>
                </a:lnTo>
                <a:lnTo>
                  <a:pt x="1152" y="3504"/>
                </a:lnTo>
                <a:lnTo>
                  <a:pt x="912" y="96"/>
                </a:lnTo>
                <a:lnTo>
                  <a:pt x="480" y="0"/>
                </a:lnTo>
                <a:close/>
              </a:path>
            </a:pathLst>
          </a:custGeom>
          <a:pattFill prst="sphere">
            <a:fgClr>
              <a:srgbClr val="F9FC74">
                <a:alpha val="39999"/>
              </a:srgbClr>
            </a:fgClr>
            <a:bgClr>
              <a:schemeClr val="bg1">
                <a:alpha val="39999"/>
              </a:schemeClr>
            </a:bgClr>
          </a:pattFill>
          <a:ln w="9525" cap="flat" cmpd="sng">
            <a:noFill/>
            <a:prstDash val="solid"/>
            <a:round/>
            <a:headEnd type="none" w="med" len="med"/>
            <a:tailEnd type="none" w="med" len="med"/>
          </a:ln>
        </p:spPr>
        <p:txBody>
          <a:bodyPr wrap="none" anchor="ctr"/>
          <a:lstStyle/>
          <a:p>
            <a:endParaRPr lang="en-US"/>
          </a:p>
        </p:txBody>
      </p:sp>
      <p:sp>
        <p:nvSpPr>
          <p:cNvPr id="37899" name="Freeform 11" descr="Sphere"/>
          <p:cNvSpPr>
            <a:spLocks/>
          </p:cNvSpPr>
          <p:nvPr/>
        </p:nvSpPr>
        <p:spPr bwMode="auto">
          <a:xfrm flipH="1">
            <a:off x="4800600" y="1676400"/>
            <a:ext cx="1524000" cy="4495800"/>
          </a:xfrm>
          <a:custGeom>
            <a:avLst/>
            <a:gdLst>
              <a:gd name="T0" fmla="*/ 2147483647 w 1152"/>
              <a:gd name="T1" fmla="*/ 0 h 3504"/>
              <a:gd name="T2" fmla="*/ 0 w 1152"/>
              <a:gd name="T3" fmla="*/ 2147483647 h 3504"/>
              <a:gd name="T4" fmla="*/ 2147483647 w 1152"/>
              <a:gd name="T5" fmla="*/ 2147483647 h 3504"/>
              <a:gd name="T6" fmla="*/ 2147483647 w 1152"/>
              <a:gd name="T7" fmla="*/ 2147483647 h 3504"/>
              <a:gd name="T8" fmla="*/ 2147483647 w 1152"/>
              <a:gd name="T9" fmla="*/ 0 h 3504"/>
              <a:gd name="T10" fmla="*/ 0 60000 65536"/>
              <a:gd name="T11" fmla="*/ 0 60000 65536"/>
              <a:gd name="T12" fmla="*/ 0 60000 65536"/>
              <a:gd name="T13" fmla="*/ 0 60000 65536"/>
              <a:gd name="T14" fmla="*/ 0 60000 65536"/>
              <a:gd name="T15" fmla="*/ 0 w 1152"/>
              <a:gd name="T16" fmla="*/ 0 h 3504"/>
              <a:gd name="T17" fmla="*/ 1152 w 1152"/>
              <a:gd name="T18" fmla="*/ 3504 h 3504"/>
            </a:gdLst>
            <a:ahLst/>
            <a:cxnLst>
              <a:cxn ang="T10">
                <a:pos x="T0" y="T1"/>
              </a:cxn>
              <a:cxn ang="T11">
                <a:pos x="T2" y="T3"/>
              </a:cxn>
              <a:cxn ang="T12">
                <a:pos x="T4" y="T5"/>
              </a:cxn>
              <a:cxn ang="T13">
                <a:pos x="T6" y="T7"/>
              </a:cxn>
              <a:cxn ang="T14">
                <a:pos x="T8" y="T9"/>
              </a:cxn>
            </a:cxnLst>
            <a:rect l="T15" t="T16" r="T17" b="T18"/>
            <a:pathLst>
              <a:path w="1152" h="3504">
                <a:moveTo>
                  <a:pt x="480" y="0"/>
                </a:moveTo>
                <a:lnTo>
                  <a:pt x="0" y="3360"/>
                </a:lnTo>
                <a:lnTo>
                  <a:pt x="1152" y="3504"/>
                </a:lnTo>
                <a:lnTo>
                  <a:pt x="912" y="96"/>
                </a:lnTo>
                <a:lnTo>
                  <a:pt x="480" y="0"/>
                </a:lnTo>
                <a:close/>
              </a:path>
            </a:pathLst>
          </a:custGeom>
          <a:pattFill prst="sphere">
            <a:fgClr>
              <a:srgbClr val="F9FC74">
                <a:alpha val="39999"/>
              </a:srgbClr>
            </a:fgClr>
            <a:bgClr>
              <a:schemeClr val="bg1">
                <a:alpha val="39999"/>
              </a:schemeClr>
            </a:bgClr>
          </a:pattFill>
          <a:ln w="9525" cap="flat" cmpd="sng">
            <a:noFill/>
            <a:prstDash val="solid"/>
            <a:round/>
            <a:headEnd type="none" w="med" len="med"/>
            <a:tailEnd type="none" w="med" len="med"/>
          </a:ln>
        </p:spPr>
        <p:txBody>
          <a:bodyPr wrap="none" anchor="ctr"/>
          <a:lstStyle/>
          <a:p>
            <a:endParaRPr lang="en-US"/>
          </a:p>
        </p:txBody>
      </p:sp>
      <p:sp>
        <p:nvSpPr>
          <p:cNvPr id="37900" name="Freeform 12" descr="Sphere"/>
          <p:cNvSpPr>
            <a:spLocks/>
          </p:cNvSpPr>
          <p:nvPr/>
        </p:nvSpPr>
        <p:spPr bwMode="auto">
          <a:xfrm>
            <a:off x="2667000" y="3581400"/>
            <a:ext cx="2286000" cy="2590800"/>
          </a:xfrm>
          <a:custGeom>
            <a:avLst/>
            <a:gdLst>
              <a:gd name="T0" fmla="*/ 0 w 1728"/>
              <a:gd name="T1" fmla="*/ 2147483647 h 1968"/>
              <a:gd name="T2" fmla="*/ 2147483647 w 1728"/>
              <a:gd name="T3" fmla="*/ 0 h 1968"/>
              <a:gd name="T4" fmla="*/ 2147483647 w 1728"/>
              <a:gd name="T5" fmla="*/ 0 h 1968"/>
              <a:gd name="T6" fmla="*/ 2147483647 w 1728"/>
              <a:gd name="T7" fmla="*/ 2147483647 h 1968"/>
              <a:gd name="T8" fmla="*/ 0 w 1728"/>
              <a:gd name="T9" fmla="*/ 2147483647 h 1968"/>
              <a:gd name="T10" fmla="*/ 0 60000 65536"/>
              <a:gd name="T11" fmla="*/ 0 60000 65536"/>
              <a:gd name="T12" fmla="*/ 0 60000 65536"/>
              <a:gd name="T13" fmla="*/ 0 60000 65536"/>
              <a:gd name="T14" fmla="*/ 0 60000 65536"/>
              <a:gd name="T15" fmla="*/ 0 w 1728"/>
              <a:gd name="T16" fmla="*/ 0 h 1968"/>
              <a:gd name="T17" fmla="*/ 1728 w 1728"/>
              <a:gd name="T18" fmla="*/ 1968 h 1968"/>
            </a:gdLst>
            <a:ahLst/>
            <a:cxnLst>
              <a:cxn ang="T10">
                <a:pos x="T0" y="T1"/>
              </a:cxn>
              <a:cxn ang="T11">
                <a:pos x="T2" y="T3"/>
              </a:cxn>
              <a:cxn ang="T12">
                <a:pos x="T4" y="T5"/>
              </a:cxn>
              <a:cxn ang="T13">
                <a:pos x="T6" y="T7"/>
              </a:cxn>
              <a:cxn ang="T14">
                <a:pos x="T8" y="T9"/>
              </a:cxn>
            </a:cxnLst>
            <a:rect l="T15" t="T16" r="T17" b="T18"/>
            <a:pathLst>
              <a:path w="1728" h="1968">
                <a:moveTo>
                  <a:pt x="0" y="1824"/>
                </a:moveTo>
                <a:lnTo>
                  <a:pt x="1056" y="0"/>
                </a:lnTo>
                <a:lnTo>
                  <a:pt x="1728" y="0"/>
                </a:lnTo>
                <a:lnTo>
                  <a:pt x="1152" y="1968"/>
                </a:lnTo>
                <a:lnTo>
                  <a:pt x="0" y="1824"/>
                </a:lnTo>
                <a:close/>
              </a:path>
            </a:pathLst>
          </a:custGeom>
          <a:pattFill prst="sphere">
            <a:fgClr>
              <a:srgbClr val="F9FC74">
                <a:alpha val="39999"/>
              </a:srgbClr>
            </a:fgClr>
            <a:bgClr>
              <a:schemeClr val="bg1">
                <a:alpha val="39999"/>
              </a:schemeClr>
            </a:bgClr>
          </a:pattFill>
          <a:ln w="9525" cap="flat" cmpd="sng">
            <a:noFill/>
            <a:prstDash val="solid"/>
            <a:round/>
            <a:headEnd type="none" w="med" len="med"/>
            <a:tailEnd type="none" w="med" len="med"/>
          </a:ln>
        </p:spPr>
        <p:txBody>
          <a:bodyPr wrap="none" anchor="ctr"/>
          <a:lstStyle/>
          <a:p>
            <a:endParaRPr lang="en-US"/>
          </a:p>
        </p:txBody>
      </p:sp>
      <p:sp>
        <p:nvSpPr>
          <p:cNvPr id="37901" name="Freeform 13" descr="Sphere"/>
          <p:cNvSpPr>
            <a:spLocks/>
          </p:cNvSpPr>
          <p:nvPr/>
        </p:nvSpPr>
        <p:spPr bwMode="auto">
          <a:xfrm flipH="1">
            <a:off x="4076700" y="3657600"/>
            <a:ext cx="2247900" cy="2514600"/>
          </a:xfrm>
          <a:custGeom>
            <a:avLst/>
            <a:gdLst>
              <a:gd name="T0" fmla="*/ 0 w 1728"/>
              <a:gd name="T1" fmla="*/ 2147483647 h 1968"/>
              <a:gd name="T2" fmla="*/ 2147483647 w 1728"/>
              <a:gd name="T3" fmla="*/ 0 h 1968"/>
              <a:gd name="T4" fmla="*/ 2147483647 w 1728"/>
              <a:gd name="T5" fmla="*/ 0 h 1968"/>
              <a:gd name="T6" fmla="*/ 2147483647 w 1728"/>
              <a:gd name="T7" fmla="*/ 2147483647 h 1968"/>
              <a:gd name="T8" fmla="*/ 0 w 1728"/>
              <a:gd name="T9" fmla="*/ 2147483647 h 1968"/>
              <a:gd name="T10" fmla="*/ 0 60000 65536"/>
              <a:gd name="T11" fmla="*/ 0 60000 65536"/>
              <a:gd name="T12" fmla="*/ 0 60000 65536"/>
              <a:gd name="T13" fmla="*/ 0 60000 65536"/>
              <a:gd name="T14" fmla="*/ 0 60000 65536"/>
              <a:gd name="T15" fmla="*/ 0 w 1728"/>
              <a:gd name="T16" fmla="*/ 0 h 1968"/>
              <a:gd name="T17" fmla="*/ 1728 w 1728"/>
              <a:gd name="T18" fmla="*/ 1968 h 1968"/>
            </a:gdLst>
            <a:ahLst/>
            <a:cxnLst>
              <a:cxn ang="T10">
                <a:pos x="T0" y="T1"/>
              </a:cxn>
              <a:cxn ang="T11">
                <a:pos x="T2" y="T3"/>
              </a:cxn>
              <a:cxn ang="T12">
                <a:pos x="T4" y="T5"/>
              </a:cxn>
              <a:cxn ang="T13">
                <a:pos x="T6" y="T7"/>
              </a:cxn>
              <a:cxn ang="T14">
                <a:pos x="T8" y="T9"/>
              </a:cxn>
            </a:cxnLst>
            <a:rect l="T15" t="T16" r="T17" b="T18"/>
            <a:pathLst>
              <a:path w="1728" h="1968">
                <a:moveTo>
                  <a:pt x="0" y="1824"/>
                </a:moveTo>
                <a:lnTo>
                  <a:pt x="1056" y="0"/>
                </a:lnTo>
                <a:lnTo>
                  <a:pt x="1728" y="0"/>
                </a:lnTo>
                <a:lnTo>
                  <a:pt x="1152" y="1968"/>
                </a:lnTo>
                <a:lnTo>
                  <a:pt x="0" y="1824"/>
                </a:lnTo>
                <a:close/>
              </a:path>
            </a:pathLst>
          </a:custGeom>
          <a:pattFill prst="sphere">
            <a:fgClr>
              <a:srgbClr val="F9FC74">
                <a:alpha val="39999"/>
              </a:srgbClr>
            </a:fgClr>
            <a:bgClr>
              <a:schemeClr val="bg1">
                <a:alpha val="39999"/>
              </a:schemeClr>
            </a:bgClr>
          </a:pattFill>
          <a:ln w="9525" cap="flat" cmpd="sng">
            <a:noFill/>
            <a:prstDash val="solid"/>
            <a:round/>
            <a:headEnd type="none" w="med" len="med"/>
            <a:tailEnd type="none" w="med" len="med"/>
          </a:ln>
        </p:spPr>
        <p:txBody>
          <a:bodyPr wrap="none" anchor="ctr"/>
          <a:lstStyle/>
          <a:p>
            <a:endParaRPr lang="en-US"/>
          </a:p>
        </p:txBody>
      </p:sp>
      <p:sp>
        <p:nvSpPr>
          <p:cNvPr id="15374" name="Text Box 14"/>
          <p:cNvSpPr txBox="1">
            <a:spLocks noChangeArrowheads="1"/>
          </p:cNvSpPr>
          <p:nvPr/>
        </p:nvSpPr>
        <p:spPr bwMode="auto">
          <a:xfrm>
            <a:off x="457200" y="5029200"/>
            <a:ext cx="4267200" cy="396875"/>
          </a:xfrm>
          <a:prstGeom prst="rect">
            <a:avLst/>
          </a:prstGeom>
          <a:noFill/>
          <a:ln w="9525">
            <a:noFill/>
            <a:miter lim="800000"/>
            <a:headEnd/>
            <a:tailEnd/>
          </a:ln>
        </p:spPr>
        <p:txBody>
          <a:bodyPr>
            <a:spAutoFit/>
          </a:bodyPr>
          <a:lstStyle/>
          <a:p>
            <a:pPr>
              <a:spcBef>
                <a:spcPct val="50000"/>
              </a:spcBef>
            </a:pPr>
            <a:r>
              <a:rPr lang="en-US" sz="2000"/>
              <a:t>Primary and Tertiary Mirrors</a:t>
            </a:r>
          </a:p>
        </p:txBody>
      </p:sp>
      <p:sp>
        <p:nvSpPr>
          <p:cNvPr id="15375" name="Text Box 15"/>
          <p:cNvSpPr txBox="1">
            <a:spLocks noChangeArrowheads="1"/>
          </p:cNvSpPr>
          <p:nvPr/>
        </p:nvSpPr>
        <p:spPr bwMode="auto">
          <a:xfrm>
            <a:off x="5791200" y="1295400"/>
            <a:ext cx="2514600" cy="396875"/>
          </a:xfrm>
          <a:prstGeom prst="rect">
            <a:avLst/>
          </a:prstGeom>
          <a:noFill/>
          <a:ln w="9525" algn="ctr">
            <a:noFill/>
            <a:miter lim="800000"/>
            <a:headEnd/>
            <a:tailEnd/>
          </a:ln>
        </p:spPr>
        <p:txBody>
          <a:bodyPr>
            <a:spAutoFit/>
          </a:bodyPr>
          <a:lstStyle/>
          <a:p>
            <a:pPr>
              <a:spcBef>
                <a:spcPct val="50000"/>
              </a:spcBef>
            </a:pPr>
            <a:r>
              <a:rPr lang="en-US" sz="2000">
                <a:solidFill>
                  <a:schemeClr val="bg1"/>
                </a:solidFill>
              </a:rPr>
              <a:t>Secondary Mirror</a:t>
            </a:r>
          </a:p>
        </p:txBody>
      </p:sp>
      <p:sp>
        <p:nvSpPr>
          <p:cNvPr id="15376" name="Text Box 16"/>
          <p:cNvSpPr txBox="1">
            <a:spLocks noChangeArrowheads="1"/>
          </p:cNvSpPr>
          <p:nvPr/>
        </p:nvSpPr>
        <p:spPr bwMode="auto">
          <a:xfrm>
            <a:off x="5029200" y="3124200"/>
            <a:ext cx="4267200" cy="396875"/>
          </a:xfrm>
          <a:prstGeom prst="rect">
            <a:avLst/>
          </a:prstGeom>
          <a:noFill/>
          <a:ln w="9525">
            <a:noFill/>
            <a:miter lim="800000"/>
            <a:headEnd/>
            <a:tailEnd/>
          </a:ln>
        </p:spPr>
        <p:txBody>
          <a:bodyPr>
            <a:spAutoFit/>
          </a:bodyPr>
          <a:lstStyle/>
          <a:p>
            <a:pPr>
              <a:spcBef>
                <a:spcPct val="50000"/>
              </a:spcBef>
            </a:pPr>
            <a:r>
              <a:rPr lang="en-US" sz="2000"/>
              <a:t>Camera Lenses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7894"/>
                                        </p:tgtEl>
                                        <p:attrNameLst>
                                          <p:attrName>style.visibility</p:attrName>
                                        </p:attrNameLst>
                                      </p:cBhvr>
                                      <p:to>
                                        <p:strVal val="visible"/>
                                      </p:to>
                                    </p:set>
                                    <p:animEffect transition="in" filter="wipe(up)">
                                      <p:cBhvr>
                                        <p:cTn id="7" dur="1000"/>
                                        <p:tgtEl>
                                          <p:spTgt spid="37894"/>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37895"/>
                                        </p:tgtEl>
                                        <p:attrNameLst>
                                          <p:attrName>style.visibility</p:attrName>
                                        </p:attrNameLst>
                                      </p:cBhvr>
                                      <p:to>
                                        <p:strVal val="visible"/>
                                      </p:to>
                                    </p:set>
                                    <p:animEffect transition="in" filter="wipe(up)">
                                      <p:cBhvr>
                                        <p:cTn id="10" dur="1000"/>
                                        <p:tgtEl>
                                          <p:spTgt spid="37895"/>
                                        </p:tgtEl>
                                      </p:cBhvr>
                                    </p:animEffect>
                                  </p:childTnLst>
                                </p:cTn>
                              </p:par>
                            </p:childTnLst>
                          </p:cTn>
                        </p:par>
                        <p:par>
                          <p:cTn id="11" fill="hold">
                            <p:stCondLst>
                              <p:cond delay="1000"/>
                            </p:stCondLst>
                            <p:childTnLst>
                              <p:par>
                                <p:cTn id="12" presetID="22" presetClass="entr" presetSubtype="4" fill="hold" grpId="0" nodeType="afterEffect">
                                  <p:stCondLst>
                                    <p:cond delay="0"/>
                                  </p:stCondLst>
                                  <p:childTnLst>
                                    <p:set>
                                      <p:cBhvr>
                                        <p:cTn id="13" dur="1" fill="hold">
                                          <p:stCondLst>
                                            <p:cond delay="0"/>
                                          </p:stCondLst>
                                        </p:cTn>
                                        <p:tgtEl>
                                          <p:spTgt spid="37896"/>
                                        </p:tgtEl>
                                        <p:attrNameLst>
                                          <p:attrName>style.visibility</p:attrName>
                                        </p:attrNameLst>
                                      </p:cBhvr>
                                      <p:to>
                                        <p:strVal val="visible"/>
                                      </p:to>
                                    </p:set>
                                    <p:animEffect transition="in" filter="wipe(down)">
                                      <p:cBhvr>
                                        <p:cTn id="14" dur="1000"/>
                                        <p:tgtEl>
                                          <p:spTgt spid="37896"/>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37897"/>
                                        </p:tgtEl>
                                        <p:attrNameLst>
                                          <p:attrName>style.visibility</p:attrName>
                                        </p:attrNameLst>
                                      </p:cBhvr>
                                      <p:to>
                                        <p:strVal val="visible"/>
                                      </p:to>
                                    </p:set>
                                    <p:animEffect transition="in" filter="wipe(down)">
                                      <p:cBhvr>
                                        <p:cTn id="17" dur="1000"/>
                                        <p:tgtEl>
                                          <p:spTgt spid="37897"/>
                                        </p:tgtEl>
                                      </p:cBhvr>
                                    </p:animEffect>
                                  </p:childTnLst>
                                </p:cTn>
                              </p:par>
                              <p:par>
                                <p:cTn id="18" presetID="22" presetClass="exit" presetSubtype="1" fill="hold" grpId="1" nodeType="withEffect">
                                  <p:stCondLst>
                                    <p:cond delay="0"/>
                                  </p:stCondLst>
                                  <p:childTnLst>
                                    <p:animEffect transition="out" filter="wipe(up)">
                                      <p:cBhvr>
                                        <p:cTn id="19" dur="500"/>
                                        <p:tgtEl>
                                          <p:spTgt spid="37894"/>
                                        </p:tgtEl>
                                      </p:cBhvr>
                                    </p:animEffect>
                                    <p:set>
                                      <p:cBhvr>
                                        <p:cTn id="20" dur="1" fill="hold">
                                          <p:stCondLst>
                                            <p:cond delay="499"/>
                                          </p:stCondLst>
                                        </p:cTn>
                                        <p:tgtEl>
                                          <p:spTgt spid="37894"/>
                                        </p:tgtEl>
                                        <p:attrNameLst>
                                          <p:attrName>style.visibility</p:attrName>
                                        </p:attrNameLst>
                                      </p:cBhvr>
                                      <p:to>
                                        <p:strVal val="hidden"/>
                                      </p:to>
                                    </p:set>
                                  </p:childTnLst>
                                </p:cTn>
                              </p:par>
                              <p:par>
                                <p:cTn id="21" presetID="22" presetClass="exit" presetSubtype="1" fill="hold" grpId="1" nodeType="withEffect">
                                  <p:stCondLst>
                                    <p:cond delay="0"/>
                                  </p:stCondLst>
                                  <p:childTnLst>
                                    <p:animEffect transition="out" filter="wipe(up)">
                                      <p:cBhvr>
                                        <p:cTn id="22" dur="500"/>
                                        <p:tgtEl>
                                          <p:spTgt spid="37895"/>
                                        </p:tgtEl>
                                      </p:cBhvr>
                                    </p:animEffect>
                                    <p:set>
                                      <p:cBhvr>
                                        <p:cTn id="23" dur="1" fill="hold">
                                          <p:stCondLst>
                                            <p:cond delay="499"/>
                                          </p:stCondLst>
                                        </p:cTn>
                                        <p:tgtEl>
                                          <p:spTgt spid="37895"/>
                                        </p:tgtEl>
                                        <p:attrNameLst>
                                          <p:attrName>style.visibility</p:attrName>
                                        </p:attrNameLst>
                                      </p:cBhvr>
                                      <p:to>
                                        <p:strVal val="hidden"/>
                                      </p:to>
                                    </p:se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37898"/>
                                        </p:tgtEl>
                                        <p:attrNameLst>
                                          <p:attrName>style.visibility</p:attrName>
                                        </p:attrNameLst>
                                      </p:cBhvr>
                                      <p:to>
                                        <p:strVal val="visible"/>
                                      </p:to>
                                    </p:set>
                                    <p:animEffect transition="in" filter="wipe(up)">
                                      <p:cBhvr>
                                        <p:cTn id="27" dur="1000"/>
                                        <p:tgtEl>
                                          <p:spTgt spid="37898"/>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37899"/>
                                        </p:tgtEl>
                                        <p:attrNameLst>
                                          <p:attrName>style.visibility</p:attrName>
                                        </p:attrNameLst>
                                      </p:cBhvr>
                                      <p:to>
                                        <p:strVal val="visible"/>
                                      </p:to>
                                    </p:set>
                                    <p:animEffect transition="in" filter="wipe(up)">
                                      <p:cBhvr>
                                        <p:cTn id="30" dur="1000"/>
                                        <p:tgtEl>
                                          <p:spTgt spid="37899"/>
                                        </p:tgtEl>
                                      </p:cBhvr>
                                    </p:animEffect>
                                  </p:childTnLst>
                                </p:cTn>
                              </p:par>
                              <p:par>
                                <p:cTn id="31" presetID="22" presetClass="exit" presetSubtype="4" fill="hold" grpId="1" nodeType="withEffect">
                                  <p:stCondLst>
                                    <p:cond delay="0"/>
                                  </p:stCondLst>
                                  <p:childTnLst>
                                    <p:animEffect transition="out" filter="wipe(down)">
                                      <p:cBhvr>
                                        <p:cTn id="32" dur="500"/>
                                        <p:tgtEl>
                                          <p:spTgt spid="37896"/>
                                        </p:tgtEl>
                                      </p:cBhvr>
                                    </p:animEffect>
                                    <p:set>
                                      <p:cBhvr>
                                        <p:cTn id="33" dur="1" fill="hold">
                                          <p:stCondLst>
                                            <p:cond delay="499"/>
                                          </p:stCondLst>
                                        </p:cTn>
                                        <p:tgtEl>
                                          <p:spTgt spid="37896"/>
                                        </p:tgtEl>
                                        <p:attrNameLst>
                                          <p:attrName>style.visibility</p:attrName>
                                        </p:attrNameLst>
                                      </p:cBhvr>
                                      <p:to>
                                        <p:strVal val="hidden"/>
                                      </p:to>
                                    </p:set>
                                  </p:childTnLst>
                                </p:cTn>
                              </p:par>
                              <p:par>
                                <p:cTn id="34" presetID="22" presetClass="exit" presetSubtype="4" fill="hold" grpId="1" nodeType="withEffect">
                                  <p:stCondLst>
                                    <p:cond delay="0"/>
                                  </p:stCondLst>
                                  <p:childTnLst>
                                    <p:animEffect transition="out" filter="wipe(down)">
                                      <p:cBhvr>
                                        <p:cTn id="35" dur="500"/>
                                        <p:tgtEl>
                                          <p:spTgt spid="37897"/>
                                        </p:tgtEl>
                                      </p:cBhvr>
                                    </p:animEffect>
                                    <p:set>
                                      <p:cBhvr>
                                        <p:cTn id="36" dur="1" fill="hold">
                                          <p:stCondLst>
                                            <p:cond delay="499"/>
                                          </p:stCondLst>
                                        </p:cTn>
                                        <p:tgtEl>
                                          <p:spTgt spid="37897"/>
                                        </p:tgtEl>
                                        <p:attrNameLst>
                                          <p:attrName>style.visibility</p:attrName>
                                        </p:attrNameLst>
                                      </p:cBhvr>
                                      <p:to>
                                        <p:strVal val="hidden"/>
                                      </p:to>
                                    </p:set>
                                  </p:childTnLst>
                                </p:cTn>
                              </p:par>
                            </p:childTnLst>
                          </p:cTn>
                        </p:par>
                        <p:par>
                          <p:cTn id="37" fill="hold">
                            <p:stCondLst>
                              <p:cond delay="3000"/>
                            </p:stCondLst>
                            <p:childTnLst>
                              <p:par>
                                <p:cTn id="38" presetID="22" presetClass="entr" presetSubtype="4" fill="hold" grpId="0" nodeType="afterEffect">
                                  <p:stCondLst>
                                    <p:cond delay="0"/>
                                  </p:stCondLst>
                                  <p:childTnLst>
                                    <p:set>
                                      <p:cBhvr>
                                        <p:cTn id="39" dur="1" fill="hold">
                                          <p:stCondLst>
                                            <p:cond delay="0"/>
                                          </p:stCondLst>
                                        </p:cTn>
                                        <p:tgtEl>
                                          <p:spTgt spid="37900"/>
                                        </p:tgtEl>
                                        <p:attrNameLst>
                                          <p:attrName>style.visibility</p:attrName>
                                        </p:attrNameLst>
                                      </p:cBhvr>
                                      <p:to>
                                        <p:strVal val="visible"/>
                                      </p:to>
                                    </p:set>
                                    <p:animEffect transition="in" filter="wipe(down)">
                                      <p:cBhvr>
                                        <p:cTn id="40" dur="1000"/>
                                        <p:tgtEl>
                                          <p:spTgt spid="37900"/>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37901"/>
                                        </p:tgtEl>
                                        <p:attrNameLst>
                                          <p:attrName>style.visibility</p:attrName>
                                        </p:attrNameLst>
                                      </p:cBhvr>
                                      <p:to>
                                        <p:strVal val="visible"/>
                                      </p:to>
                                    </p:set>
                                    <p:animEffect transition="in" filter="wipe(down)">
                                      <p:cBhvr>
                                        <p:cTn id="43" dur="1000"/>
                                        <p:tgtEl>
                                          <p:spTgt spid="37901"/>
                                        </p:tgtEl>
                                      </p:cBhvr>
                                    </p:animEffect>
                                  </p:childTnLst>
                                </p:cTn>
                              </p:par>
                              <p:par>
                                <p:cTn id="44" presetID="22" presetClass="exit" presetSubtype="1" fill="hold" grpId="1" nodeType="withEffect">
                                  <p:stCondLst>
                                    <p:cond delay="0"/>
                                  </p:stCondLst>
                                  <p:childTnLst>
                                    <p:animEffect transition="out" filter="wipe(up)">
                                      <p:cBhvr>
                                        <p:cTn id="45" dur="500"/>
                                        <p:tgtEl>
                                          <p:spTgt spid="37898"/>
                                        </p:tgtEl>
                                      </p:cBhvr>
                                    </p:animEffect>
                                    <p:set>
                                      <p:cBhvr>
                                        <p:cTn id="46" dur="1" fill="hold">
                                          <p:stCondLst>
                                            <p:cond delay="499"/>
                                          </p:stCondLst>
                                        </p:cTn>
                                        <p:tgtEl>
                                          <p:spTgt spid="37898"/>
                                        </p:tgtEl>
                                        <p:attrNameLst>
                                          <p:attrName>style.visibility</p:attrName>
                                        </p:attrNameLst>
                                      </p:cBhvr>
                                      <p:to>
                                        <p:strVal val="hidden"/>
                                      </p:to>
                                    </p:set>
                                  </p:childTnLst>
                                </p:cTn>
                              </p:par>
                              <p:par>
                                <p:cTn id="47" presetID="22" presetClass="exit" presetSubtype="1" fill="hold" grpId="1" nodeType="withEffect">
                                  <p:stCondLst>
                                    <p:cond delay="0"/>
                                  </p:stCondLst>
                                  <p:childTnLst>
                                    <p:animEffect transition="out" filter="wipe(up)">
                                      <p:cBhvr>
                                        <p:cTn id="48" dur="500"/>
                                        <p:tgtEl>
                                          <p:spTgt spid="37899"/>
                                        </p:tgtEl>
                                      </p:cBhvr>
                                    </p:animEffect>
                                    <p:set>
                                      <p:cBhvr>
                                        <p:cTn id="49" dur="1" fill="hold">
                                          <p:stCondLst>
                                            <p:cond delay="499"/>
                                          </p:stCondLst>
                                        </p:cTn>
                                        <p:tgtEl>
                                          <p:spTgt spid="37899"/>
                                        </p:tgtEl>
                                        <p:attrNameLst>
                                          <p:attrName>style.visibility</p:attrName>
                                        </p:attrNameLst>
                                      </p:cBhvr>
                                      <p:to>
                                        <p:strVal val="hidden"/>
                                      </p:to>
                                    </p:set>
                                  </p:childTnLst>
                                </p:cTn>
                              </p:par>
                            </p:childTnLst>
                          </p:cTn>
                        </p:par>
                        <p:par>
                          <p:cTn id="50" fill="hold">
                            <p:stCondLst>
                              <p:cond delay="4000"/>
                            </p:stCondLst>
                            <p:childTnLst>
                              <p:par>
                                <p:cTn id="51" presetID="22" presetClass="entr" presetSubtype="4" fill="hold" grpId="0" nodeType="afterEffect">
                                  <p:stCondLst>
                                    <p:cond delay="0"/>
                                  </p:stCondLst>
                                  <p:childTnLst>
                                    <p:set>
                                      <p:cBhvr>
                                        <p:cTn id="52" dur="1" fill="hold">
                                          <p:stCondLst>
                                            <p:cond delay="0"/>
                                          </p:stCondLst>
                                        </p:cTn>
                                        <p:tgtEl>
                                          <p:spTgt spid="37892"/>
                                        </p:tgtEl>
                                        <p:attrNameLst>
                                          <p:attrName>style.visibility</p:attrName>
                                        </p:attrNameLst>
                                      </p:cBhvr>
                                      <p:to>
                                        <p:strVal val="visible"/>
                                      </p:to>
                                    </p:set>
                                    <p:animEffect transition="in" filter="wipe(down)">
                                      <p:cBhvr>
                                        <p:cTn id="53" dur="500"/>
                                        <p:tgtEl>
                                          <p:spTgt spid="37892"/>
                                        </p:tgtEl>
                                      </p:cBhvr>
                                    </p:animEffect>
                                  </p:childTnLst>
                                </p:cTn>
                              </p:par>
                              <p:par>
                                <p:cTn id="54" presetID="22" presetClass="exit" presetSubtype="4" fill="hold" grpId="1" nodeType="withEffect">
                                  <p:stCondLst>
                                    <p:cond delay="0"/>
                                  </p:stCondLst>
                                  <p:childTnLst>
                                    <p:animEffect transition="out" filter="wipe(down)">
                                      <p:cBhvr>
                                        <p:cTn id="55" dur="500"/>
                                        <p:tgtEl>
                                          <p:spTgt spid="37900"/>
                                        </p:tgtEl>
                                      </p:cBhvr>
                                    </p:animEffect>
                                    <p:set>
                                      <p:cBhvr>
                                        <p:cTn id="56" dur="1" fill="hold">
                                          <p:stCondLst>
                                            <p:cond delay="499"/>
                                          </p:stCondLst>
                                        </p:cTn>
                                        <p:tgtEl>
                                          <p:spTgt spid="37900"/>
                                        </p:tgtEl>
                                        <p:attrNameLst>
                                          <p:attrName>style.visibility</p:attrName>
                                        </p:attrNameLst>
                                      </p:cBhvr>
                                      <p:to>
                                        <p:strVal val="hidden"/>
                                      </p:to>
                                    </p:set>
                                  </p:childTnLst>
                                </p:cTn>
                              </p:par>
                              <p:par>
                                <p:cTn id="57" presetID="22" presetClass="exit" presetSubtype="4" fill="hold" grpId="1" nodeType="withEffect">
                                  <p:stCondLst>
                                    <p:cond delay="0"/>
                                  </p:stCondLst>
                                  <p:childTnLst>
                                    <p:animEffect transition="out" filter="wipe(down)">
                                      <p:cBhvr>
                                        <p:cTn id="58" dur="500"/>
                                        <p:tgtEl>
                                          <p:spTgt spid="37901"/>
                                        </p:tgtEl>
                                      </p:cBhvr>
                                    </p:animEffect>
                                    <p:set>
                                      <p:cBhvr>
                                        <p:cTn id="59" dur="1" fill="hold">
                                          <p:stCondLst>
                                            <p:cond delay="499"/>
                                          </p:stCondLst>
                                        </p:cTn>
                                        <p:tgtEl>
                                          <p:spTgt spid="37901"/>
                                        </p:tgtEl>
                                        <p:attrNameLst>
                                          <p:attrName>style.visibility</p:attrName>
                                        </p:attrNameLst>
                                      </p:cBhvr>
                                      <p:to>
                                        <p:strVal val="hidden"/>
                                      </p:to>
                                    </p:set>
                                  </p:childTnLst>
                                </p:cTn>
                              </p:par>
                            </p:childTnLst>
                          </p:cTn>
                        </p:par>
                        <p:par>
                          <p:cTn id="60" fill="hold">
                            <p:stCondLst>
                              <p:cond delay="4500"/>
                            </p:stCondLst>
                            <p:childTnLst>
                              <p:par>
                                <p:cTn id="61" presetID="22" presetClass="entr" presetSubtype="4" fill="hold" grpId="0" nodeType="afterEffect">
                                  <p:stCondLst>
                                    <p:cond delay="0"/>
                                  </p:stCondLst>
                                  <p:childTnLst>
                                    <p:set>
                                      <p:cBhvr>
                                        <p:cTn id="62" dur="1" fill="hold">
                                          <p:stCondLst>
                                            <p:cond delay="0"/>
                                          </p:stCondLst>
                                        </p:cTn>
                                        <p:tgtEl>
                                          <p:spTgt spid="37893"/>
                                        </p:tgtEl>
                                        <p:attrNameLst>
                                          <p:attrName>style.visibility</p:attrName>
                                        </p:attrNameLst>
                                      </p:cBhvr>
                                      <p:to>
                                        <p:strVal val="visible"/>
                                      </p:to>
                                    </p:set>
                                    <p:animEffect transition="in" filter="wipe(down)">
                                      <p:cBhvr>
                                        <p:cTn id="63" dur="500"/>
                                        <p:tgtEl>
                                          <p:spTgt spid="37893"/>
                                        </p:tgtEl>
                                      </p:cBhvr>
                                    </p:animEffect>
                                  </p:childTnLst>
                                </p:cTn>
                              </p:par>
                              <p:par>
                                <p:cTn id="64" presetID="22" presetClass="exit" presetSubtype="4" fill="hold" grpId="1" nodeType="withEffect">
                                  <p:stCondLst>
                                    <p:cond delay="0"/>
                                  </p:stCondLst>
                                  <p:childTnLst>
                                    <p:animEffect transition="out" filter="wipe(down)">
                                      <p:cBhvr>
                                        <p:cTn id="65" dur="500"/>
                                        <p:tgtEl>
                                          <p:spTgt spid="37892"/>
                                        </p:tgtEl>
                                      </p:cBhvr>
                                    </p:animEffect>
                                    <p:set>
                                      <p:cBhvr>
                                        <p:cTn id="66" dur="1" fill="hold">
                                          <p:stCondLst>
                                            <p:cond delay="499"/>
                                          </p:stCondLst>
                                        </p:cTn>
                                        <p:tgtEl>
                                          <p:spTgt spid="37892"/>
                                        </p:tgtEl>
                                        <p:attrNameLst>
                                          <p:attrName>style.visibility</p:attrName>
                                        </p:attrNameLst>
                                      </p:cBhvr>
                                      <p:to>
                                        <p:strVal val="hidden"/>
                                      </p:to>
                                    </p:set>
                                  </p:childTnLst>
                                </p:cTn>
                              </p:par>
                            </p:childTnLst>
                          </p:cTn>
                        </p:par>
                        <p:par>
                          <p:cTn id="67" fill="hold">
                            <p:stCondLst>
                              <p:cond delay="5000"/>
                            </p:stCondLst>
                            <p:childTnLst>
                              <p:par>
                                <p:cTn id="68" presetID="22" presetClass="exit" presetSubtype="4" fill="hold" grpId="1" nodeType="afterEffect">
                                  <p:stCondLst>
                                    <p:cond delay="0"/>
                                  </p:stCondLst>
                                  <p:childTnLst>
                                    <p:animEffect transition="out" filter="wipe(down)">
                                      <p:cBhvr>
                                        <p:cTn id="69" dur="500"/>
                                        <p:tgtEl>
                                          <p:spTgt spid="37893"/>
                                        </p:tgtEl>
                                      </p:cBhvr>
                                    </p:animEffect>
                                    <p:set>
                                      <p:cBhvr>
                                        <p:cTn id="70" dur="1" fill="hold">
                                          <p:stCondLst>
                                            <p:cond delay="499"/>
                                          </p:stCondLst>
                                        </p:cTn>
                                        <p:tgtEl>
                                          <p:spTgt spid="3789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animBg="1"/>
      <p:bldP spid="37892" grpId="1" animBg="1"/>
      <p:bldP spid="37893" grpId="0" animBg="1"/>
      <p:bldP spid="37893" grpId="1" animBg="1"/>
      <p:bldP spid="37894" grpId="0" animBg="1"/>
      <p:bldP spid="37894" grpId="1" animBg="1"/>
      <p:bldP spid="37895" grpId="0" animBg="1"/>
      <p:bldP spid="37895" grpId="1" animBg="1"/>
      <p:bldP spid="37896" grpId="0" animBg="1"/>
      <p:bldP spid="37896" grpId="1" animBg="1"/>
      <p:bldP spid="37897" grpId="0" animBg="1"/>
      <p:bldP spid="37897" grpId="1" animBg="1"/>
      <p:bldP spid="37898" grpId="0" animBg="1"/>
      <p:bldP spid="37898" grpId="1" animBg="1"/>
      <p:bldP spid="37899" grpId="0" animBg="1"/>
      <p:bldP spid="37899" grpId="1" animBg="1"/>
      <p:bldP spid="37900" grpId="0" animBg="1"/>
      <p:bldP spid="37900" grpId="1" animBg="1"/>
      <p:bldP spid="37901" grpId="0" animBg="1"/>
      <p:bldP spid="37901"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idx="4294967295"/>
          </p:nvPr>
        </p:nvSpPr>
        <p:spPr/>
        <p:txBody>
          <a:bodyPr/>
          <a:lstStyle/>
          <a:p>
            <a:pPr eaLnBrk="1" hangingPunct="1">
              <a:defRPr/>
            </a:pPr>
            <a:r>
              <a:rPr lang="en-US" dirty="0" smtClean="0"/>
              <a:t>Contributors – Camera Team </a:t>
            </a:r>
          </a:p>
        </p:txBody>
      </p:sp>
      <p:sp>
        <p:nvSpPr>
          <p:cNvPr id="10243" name="Rectangle 4"/>
          <p:cNvSpPr>
            <a:spLocks noGrp="1" noChangeArrowheads="1"/>
          </p:cNvSpPr>
          <p:nvPr>
            <p:ph idx="4294967295"/>
          </p:nvPr>
        </p:nvSpPr>
        <p:spPr>
          <a:xfrm>
            <a:off x="1993900" y="738188"/>
            <a:ext cx="1646238" cy="5651500"/>
          </a:xfrm>
        </p:spPr>
        <p:txBody>
          <a:bodyPr/>
          <a:lstStyle/>
          <a:p>
            <a:pPr marL="174625" indent="-174625" eaLnBrk="1" hangingPunct="1">
              <a:lnSpc>
                <a:spcPct val="80000"/>
              </a:lnSpc>
            </a:pPr>
            <a:r>
              <a:rPr lang="en-US" sz="1300" smtClean="0">
                <a:ea typeface="ＭＳ Ｐゴシック" pitchFamily="34" charset="-128"/>
              </a:rPr>
              <a:t>SLAC</a:t>
            </a:r>
          </a:p>
          <a:p>
            <a:pPr marL="396875" lvl="1" indent="-222250" eaLnBrk="1" hangingPunct="1">
              <a:lnSpc>
                <a:spcPct val="80000"/>
              </a:lnSpc>
            </a:pPr>
            <a:r>
              <a:rPr lang="en-US" sz="1300" smtClean="0">
                <a:solidFill>
                  <a:srgbClr val="A50021"/>
                </a:solidFill>
                <a:ea typeface="ＭＳ Ｐゴシック" pitchFamily="34" charset="-128"/>
              </a:rPr>
              <a:t>A. Roodman</a:t>
            </a:r>
          </a:p>
          <a:p>
            <a:pPr marL="396875" lvl="1" indent="-222250" eaLnBrk="1" hangingPunct="1">
              <a:lnSpc>
                <a:spcPct val="80000"/>
              </a:lnSpc>
            </a:pPr>
            <a:r>
              <a:rPr lang="en-US" sz="1300" smtClean="0">
                <a:ea typeface="ＭＳ Ｐゴシック" pitchFamily="34" charset="-128"/>
              </a:rPr>
              <a:t>O. Saxton</a:t>
            </a:r>
          </a:p>
          <a:p>
            <a:pPr marL="396875" lvl="1" indent="-222250" eaLnBrk="1" hangingPunct="1">
              <a:lnSpc>
                <a:spcPct val="80000"/>
              </a:lnSpc>
            </a:pPr>
            <a:r>
              <a:rPr lang="en-US" sz="1300" smtClean="0">
                <a:solidFill>
                  <a:srgbClr val="A50021"/>
                </a:solidFill>
                <a:ea typeface="ＭＳ Ｐゴシック" pitchFamily="34" charset="-128"/>
              </a:rPr>
              <a:t>R. Schindler</a:t>
            </a:r>
          </a:p>
          <a:p>
            <a:pPr marL="396875" lvl="1" indent="-222250" eaLnBrk="1" hangingPunct="1">
              <a:lnSpc>
                <a:spcPct val="80000"/>
              </a:lnSpc>
            </a:pPr>
            <a:r>
              <a:rPr lang="en-US" sz="1300" smtClean="0">
                <a:ea typeface="ＭＳ Ｐゴシック" pitchFamily="34" charset="-128"/>
              </a:rPr>
              <a:t>J. Singal</a:t>
            </a:r>
          </a:p>
          <a:p>
            <a:pPr marL="396875" lvl="1" indent="-222250" eaLnBrk="1" hangingPunct="1">
              <a:lnSpc>
                <a:spcPct val="80000"/>
              </a:lnSpc>
            </a:pPr>
            <a:r>
              <a:rPr lang="en-US" sz="1300" smtClean="0">
                <a:ea typeface="ＭＳ Ｐゴシック" pitchFamily="34" charset="-128"/>
              </a:rPr>
              <a:t>S. Tether </a:t>
            </a:r>
          </a:p>
          <a:p>
            <a:pPr marL="396875" lvl="1" indent="-222250" eaLnBrk="1" hangingPunct="1">
              <a:lnSpc>
                <a:spcPct val="80000"/>
              </a:lnSpc>
            </a:pPr>
            <a:r>
              <a:rPr lang="en-US" sz="1300" smtClean="0">
                <a:ea typeface="ＭＳ Ｐゴシック" pitchFamily="34" charset="-128"/>
              </a:rPr>
              <a:t>G. Thayer </a:t>
            </a:r>
          </a:p>
          <a:p>
            <a:pPr marL="396875" lvl="1" indent="-222250" eaLnBrk="1" hangingPunct="1">
              <a:lnSpc>
                <a:spcPct val="80000"/>
              </a:lnSpc>
            </a:pPr>
            <a:r>
              <a:rPr lang="en-US" sz="1300" smtClean="0">
                <a:ea typeface="ＭＳ Ｐゴシック" pitchFamily="34" charset="-128"/>
              </a:rPr>
              <a:t>M. Turri</a:t>
            </a:r>
          </a:p>
          <a:p>
            <a:pPr marL="174625" indent="-174625" eaLnBrk="1" hangingPunct="1">
              <a:lnSpc>
                <a:spcPct val="80000"/>
              </a:lnSpc>
            </a:pPr>
            <a:r>
              <a:rPr lang="en-US" sz="1300" smtClean="0">
                <a:ea typeface="ＭＳ Ｐゴシック" pitchFamily="34" charset="-128"/>
              </a:rPr>
              <a:t>BNL</a:t>
            </a:r>
          </a:p>
          <a:p>
            <a:pPr marL="396875" lvl="1" indent="-222250" eaLnBrk="1" hangingPunct="1">
              <a:lnSpc>
                <a:spcPct val="80000"/>
              </a:lnSpc>
            </a:pPr>
            <a:r>
              <a:rPr lang="en-US" sz="1300" smtClean="0">
                <a:ea typeface="ＭＳ Ｐゴシック" pitchFamily="34" charset="-128"/>
              </a:rPr>
              <a:t>J. Frank</a:t>
            </a:r>
          </a:p>
          <a:p>
            <a:pPr marL="396875" lvl="1" indent="-222250" eaLnBrk="1" hangingPunct="1">
              <a:lnSpc>
                <a:spcPct val="80000"/>
              </a:lnSpc>
            </a:pPr>
            <a:r>
              <a:rPr lang="en-US" sz="1300" smtClean="0">
                <a:ea typeface="ＭＳ Ｐゴシック" pitchFamily="34" charset="-128"/>
              </a:rPr>
              <a:t>J. Fried</a:t>
            </a:r>
          </a:p>
          <a:p>
            <a:pPr marL="396875" lvl="1" indent="-222250" eaLnBrk="1" hangingPunct="1">
              <a:lnSpc>
                <a:spcPct val="80000"/>
              </a:lnSpc>
            </a:pPr>
            <a:r>
              <a:rPr lang="en-US" sz="1300" smtClean="0">
                <a:ea typeface="ＭＳ Ｐゴシック" pitchFamily="34" charset="-128"/>
              </a:rPr>
              <a:t>J. Haupt</a:t>
            </a:r>
          </a:p>
          <a:p>
            <a:pPr marL="396875" lvl="1" indent="-222250" eaLnBrk="1" hangingPunct="1">
              <a:lnSpc>
                <a:spcPct val="80000"/>
              </a:lnSpc>
            </a:pPr>
            <a:r>
              <a:rPr lang="en-US" sz="1300" smtClean="0">
                <a:ea typeface="ＭＳ Ｐゴシック" pitchFamily="34" charset="-128"/>
              </a:rPr>
              <a:t>I. Kotov</a:t>
            </a:r>
          </a:p>
          <a:p>
            <a:pPr marL="396875" lvl="1" indent="-222250" eaLnBrk="1" hangingPunct="1">
              <a:lnSpc>
                <a:spcPct val="80000"/>
              </a:lnSpc>
            </a:pPr>
            <a:r>
              <a:rPr lang="en-US" sz="1300" smtClean="0">
                <a:solidFill>
                  <a:srgbClr val="A50021"/>
                </a:solidFill>
                <a:ea typeface="ＭＳ Ｐゴシック" pitchFamily="34" charset="-128"/>
              </a:rPr>
              <a:t>P. O’Connor</a:t>
            </a:r>
          </a:p>
          <a:p>
            <a:pPr marL="396875" lvl="1" indent="-222250" eaLnBrk="1" hangingPunct="1">
              <a:lnSpc>
                <a:spcPct val="80000"/>
              </a:lnSpc>
            </a:pPr>
            <a:r>
              <a:rPr lang="en-US" sz="1300" smtClean="0">
                <a:ea typeface="ＭＳ Ｐゴシック" pitchFamily="34" charset="-128"/>
              </a:rPr>
              <a:t>S. Plate</a:t>
            </a:r>
          </a:p>
          <a:p>
            <a:pPr marL="396875" lvl="1" indent="-222250" eaLnBrk="1" hangingPunct="1">
              <a:lnSpc>
                <a:spcPct val="80000"/>
              </a:lnSpc>
            </a:pPr>
            <a:r>
              <a:rPr lang="en-US" sz="1300" smtClean="0">
                <a:ea typeface="ＭＳ Ｐゴシック" pitchFamily="34" charset="-128"/>
              </a:rPr>
              <a:t>V. Radeka</a:t>
            </a:r>
          </a:p>
          <a:p>
            <a:pPr marL="396875" lvl="1" indent="-222250" eaLnBrk="1" hangingPunct="1">
              <a:lnSpc>
                <a:spcPct val="80000"/>
              </a:lnSpc>
            </a:pPr>
            <a:r>
              <a:rPr lang="en-US" sz="1300" smtClean="0">
                <a:solidFill>
                  <a:srgbClr val="A50021"/>
                </a:solidFill>
                <a:ea typeface="ＭＳ Ｐゴシック" pitchFamily="34" charset="-128"/>
              </a:rPr>
              <a:t>J. Stewart</a:t>
            </a:r>
          </a:p>
          <a:p>
            <a:pPr marL="396875" lvl="1" indent="-222250" eaLnBrk="1" hangingPunct="1">
              <a:lnSpc>
                <a:spcPct val="80000"/>
              </a:lnSpc>
            </a:pPr>
            <a:r>
              <a:rPr lang="en-US" sz="1300" smtClean="0">
                <a:ea typeface="ＭＳ Ｐゴシック" pitchFamily="34" charset="-128"/>
              </a:rPr>
              <a:t>P. Takacs</a:t>
            </a:r>
          </a:p>
          <a:p>
            <a:pPr marL="174625" indent="-174625" eaLnBrk="1" hangingPunct="1">
              <a:lnSpc>
                <a:spcPct val="80000"/>
              </a:lnSpc>
            </a:pPr>
            <a:r>
              <a:rPr lang="en-US" sz="1300" smtClean="0">
                <a:ea typeface="ＭＳ Ｐゴシック" pitchFamily="34" charset="-128"/>
              </a:rPr>
              <a:t>Purdue</a:t>
            </a:r>
          </a:p>
          <a:p>
            <a:pPr marL="396875" lvl="1" indent="-222250" eaLnBrk="1" hangingPunct="1">
              <a:lnSpc>
                <a:spcPct val="80000"/>
              </a:lnSpc>
            </a:pPr>
            <a:r>
              <a:rPr lang="en-US" sz="1300" smtClean="0">
                <a:ea typeface="ＭＳ Ｐゴシック" pitchFamily="34" charset="-128"/>
              </a:rPr>
              <a:t>E. Alagoz</a:t>
            </a:r>
          </a:p>
          <a:p>
            <a:pPr marL="396875" lvl="1" indent="-222250" eaLnBrk="1" hangingPunct="1">
              <a:lnSpc>
                <a:spcPct val="80000"/>
              </a:lnSpc>
            </a:pPr>
            <a:r>
              <a:rPr lang="en-US" sz="1300" smtClean="0">
                <a:ea typeface="ＭＳ Ｐゴシック" pitchFamily="34" charset="-128"/>
              </a:rPr>
              <a:t>K. Arndt</a:t>
            </a:r>
          </a:p>
          <a:p>
            <a:pPr marL="396875" lvl="1" indent="-222250" eaLnBrk="1" hangingPunct="1">
              <a:lnSpc>
                <a:spcPct val="80000"/>
              </a:lnSpc>
            </a:pPr>
            <a:r>
              <a:rPr lang="en-US" sz="1300" smtClean="0">
                <a:ea typeface="ＭＳ Ｐゴシック" pitchFamily="34" charset="-128"/>
              </a:rPr>
              <a:t>A. Biccum </a:t>
            </a:r>
          </a:p>
          <a:p>
            <a:pPr marL="396875" lvl="1" indent="-222250" eaLnBrk="1" hangingPunct="1">
              <a:lnSpc>
                <a:spcPct val="80000"/>
              </a:lnSpc>
            </a:pPr>
            <a:r>
              <a:rPr lang="en-US" sz="1300" smtClean="0">
                <a:ea typeface="ＭＳ Ｐゴシック" pitchFamily="34" charset="-128"/>
              </a:rPr>
              <a:t>B. Erny </a:t>
            </a:r>
          </a:p>
          <a:p>
            <a:pPr marL="396875" lvl="1" indent="-222250" eaLnBrk="1" hangingPunct="1">
              <a:lnSpc>
                <a:spcPct val="80000"/>
              </a:lnSpc>
            </a:pPr>
            <a:r>
              <a:rPr lang="en-US" sz="1300" smtClean="0">
                <a:ea typeface="ＭＳ Ｐゴシック" pitchFamily="34" charset="-128"/>
              </a:rPr>
              <a:t>I. Shipsey </a:t>
            </a:r>
          </a:p>
          <a:p>
            <a:pPr marL="396875" lvl="1" indent="-222250" eaLnBrk="1" hangingPunct="1">
              <a:lnSpc>
                <a:spcPct val="80000"/>
              </a:lnSpc>
            </a:pPr>
            <a:r>
              <a:rPr lang="en-US" sz="1300" smtClean="0">
                <a:ea typeface="ＭＳ Ｐゴシック" pitchFamily="34" charset="-128"/>
              </a:rPr>
              <a:t>B. Xin </a:t>
            </a:r>
          </a:p>
          <a:p>
            <a:pPr marL="396875" lvl="1" indent="-222250" eaLnBrk="1" hangingPunct="1">
              <a:lnSpc>
                <a:spcPct val="80000"/>
              </a:lnSpc>
            </a:pPr>
            <a:r>
              <a:rPr lang="en-US" sz="1300" smtClean="0">
                <a:ea typeface="ＭＳ Ｐゴシック" pitchFamily="34" charset="-128"/>
              </a:rPr>
              <a:t>K. Ziegler</a:t>
            </a:r>
          </a:p>
          <a:p>
            <a:pPr marL="174625" indent="-174625" eaLnBrk="1" hangingPunct="1">
              <a:lnSpc>
                <a:spcPct val="80000"/>
              </a:lnSpc>
            </a:pPr>
            <a:endParaRPr lang="en-US" sz="1300" smtClean="0">
              <a:ea typeface="ＭＳ Ｐゴシック" pitchFamily="34" charset="-128"/>
            </a:endParaRPr>
          </a:p>
          <a:p>
            <a:pPr marL="396875" lvl="1" indent="-222250" eaLnBrk="1" hangingPunct="1">
              <a:lnSpc>
                <a:spcPct val="80000"/>
              </a:lnSpc>
            </a:pPr>
            <a:endParaRPr lang="en-US" sz="1300" smtClean="0">
              <a:ea typeface="ＭＳ Ｐゴシック" pitchFamily="34" charset="-128"/>
            </a:endParaRPr>
          </a:p>
          <a:p>
            <a:pPr marL="174625" indent="-174625" eaLnBrk="1" hangingPunct="1">
              <a:lnSpc>
                <a:spcPct val="80000"/>
              </a:lnSpc>
              <a:buFontTx/>
              <a:buNone/>
            </a:pPr>
            <a:endParaRPr lang="en-US" sz="1300" smtClean="0">
              <a:ea typeface="ＭＳ Ｐゴシック" pitchFamily="34" charset="-128"/>
            </a:endParaRPr>
          </a:p>
          <a:p>
            <a:pPr marL="174625" indent="-174625" eaLnBrk="1" hangingPunct="1">
              <a:lnSpc>
                <a:spcPct val="80000"/>
              </a:lnSpc>
            </a:pPr>
            <a:endParaRPr lang="en-US" sz="1300" smtClean="0">
              <a:ea typeface="ＭＳ Ｐゴシック" pitchFamily="34" charset="-128"/>
            </a:endParaRPr>
          </a:p>
        </p:txBody>
      </p:sp>
      <p:sp>
        <p:nvSpPr>
          <p:cNvPr id="10244" name="Rectangle 3"/>
          <p:cNvSpPr>
            <a:spLocks noGrp="1" noChangeArrowheads="1"/>
          </p:cNvSpPr>
          <p:nvPr>
            <p:ph type="body" sz="half" idx="4294967295"/>
          </p:nvPr>
        </p:nvSpPr>
        <p:spPr>
          <a:xfrm>
            <a:off x="254000" y="738188"/>
            <a:ext cx="1646238" cy="5372100"/>
          </a:xfrm>
        </p:spPr>
        <p:txBody>
          <a:bodyPr/>
          <a:lstStyle/>
          <a:p>
            <a:pPr marL="174625" indent="-174625" eaLnBrk="1" hangingPunct="1">
              <a:lnSpc>
                <a:spcPct val="80000"/>
              </a:lnSpc>
            </a:pPr>
            <a:r>
              <a:rPr lang="en-US" sz="1300" dirty="0" smtClean="0">
                <a:ea typeface="ＭＳ Ｐゴシック" pitchFamily="34" charset="-128"/>
              </a:rPr>
              <a:t>SLAC</a:t>
            </a:r>
          </a:p>
          <a:p>
            <a:pPr marL="396875" lvl="1" indent="-222250" eaLnBrk="1" hangingPunct="1">
              <a:lnSpc>
                <a:spcPct val="80000"/>
              </a:lnSpc>
            </a:pPr>
            <a:r>
              <a:rPr lang="en-US" sz="1300" dirty="0" smtClean="0">
                <a:ea typeface="ＭＳ Ｐゴシック" pitchFamily="34" charset="-128"/>
              </a:rPr>
              <a:t>D. Arnett</a:t>
            </a:r>
          </a:p>
          <a:p>
            <a:pPr marL="396875" lvl="1" indent="-222250" eaLnBrk="1" hangingPunct="1">
              <a:lnSpc>
                <a:spcPct val="80000"/>
              </a:lnSpc>
            </a:pPr>
            <a:r>
              <a:rPr lang="en-US" sz="1300" dirty="0" smtClean="0">
                <a:ea typeface="ＭＳ Ｐゴシック" pitchFamily="34" charset="-128"/>
              </a:rPr>
              <a:t>T. </a:t>
            </a:r>
            <a:r>
              <a:rPr lang="en-US" sz="1300" dirty="0" err="1" smtClean="0">
                <a:ea typeface="ＭＳ Ｐゴシック" pitchFamily="34" charset="-128"/>
              </a:rPr>
              <a:t>Azemoon</a:t>
            </a:r>
            <a:r>
              <a:rPr lang="en-US" sz="1300" dirty="0" smtClean="0">
                <a:ea typeface="ＭＳ Ｐゴシック" pitchFamily="34" charset="-128"/>
              </a:rPr>
              <a:t> </a:t>
            </a:r>
          </a:p>
          <a:p>
            <a:pPr marL="396875" lvl="1" indent="-222250" eaLnBrk="1" hangingPunct="1">
              <a:lnSpc>
                <a:spcPct val="80000"/>
              </a:lnSpc>
            </a:pPr>
            <a:r>
              <a:rPr lang="en-US" sz="1300" dirty="0" smtClean="0">
                <a:ea typeface="ＭＳ Ｐゴシック" pitchFamily="34" charset="-128"/>
              </a:rPr>
              <a:t>G. Bowden</a:t>
            </a:r>
          </a:p>
          <a:p>
            <a:pPr marL="396875" lvl="1" indent="-222250" eaLnBrk="1" hangingPunct="1">
              <a:lnSpc>
                <a:spcPct val="80000"/>
              </a:lnSpc>
            </a:pPr>
            <a:r>
              <a:rPr lang="en-US" sz="1300" dirty="0" smtClean="0">
                <a:solidFill>
                  <a:srgbClr val="A50021"/>
                </a:solidFill>
                <a:ea typeface="ＭＳ Ｐゴシック" pitchFamily="34" charset="-128"/>
              </a:rPr>
              <a:t>C. Brackett</a:t>
            </a:r>
          </a:p>
          <a:p>
            <a:pPr marL="396875" lvl="1" indent="-222250" eaLnBrk="1" hangingPunct="1">
              <a:lnSpc>
                <a:spcPct val="80000"/>
              </a:lnSpc>
            </a:pPr>
            <a:r>
              <a:rPr lang="en-US" sz="1300" dirty="0" smtClean="0">
                <a:ea typeface="ＭＳ Ｐゴシック" pitchFamily="34" charset="-128"/>
              </a:rPr>
              <a:t>D. Burke</a:t>
            </a:r>
          </a:p>
          <a:p>
            <a:pPr marL="396875" lvl="1" indent="-222250" eaLnBrk="1" hangingPunct="1">
              <a:lnSpc>
                <a:spcPct val="80000"/>
              </a:lnSpc>
            </a:pPr>
            <a:r>
              <a:rPr lang="en-US" sz="1300" dirty="0" smtClean="0">
                <a:ea typeface="ＭＳ Ｐゴシック" pitchFamily="34" charset="-128"/>
              </a:rPr>
              <a:t>R. Claus </a:t>
            </a:r>
          </a:p>
          <a:p>
            <a:pPr marL="396875" lvl="1" indent="-222250" eaLnBrk="1" hangingPunct="1">
              <a:lnSpc>
                <a:spcPct val="80000"/>
              </a:lnSpc>
            </a:pPr>
            <a:r>
              <a:rPr lang="en-US" sz="1300" dirty="0" smtClean="0">
                <a:ea typeface="ＭＳ Ｐゴシック" pitchFamily="34" charset="-128"/>
              </a:rPr>
              <a:t>S. </a:t>
            </a:r>
            <a:r>
              <a:rPr lang="en-US" sz="1300" dirty="0" err="1" smtClean="0">
                <a:ea typeface="ＭＳ Ｐゴシック" pitchFamily="34" charset="-128"/>
              </a:rPr>
              <a:t>Digel</a:t>
            </a:r>
            <a:endParaRPr lang="en-US" sz="1300" dirty="0" smtClean="0">
              <a:ea typeface="ＭＳ Ｐゴシック" pitchFamily="34" charset="-128"/>
            </a:endParaRPr>
          </a:p>
          <a:p>
            <a:pPr marL="396875" lvl="1" indent="-222250" eaLnBrk="1" hangingPunct="1">
              <a:lnSpc>
                <a:spcPct val="80000"/>
              </a:lnSpc>
            </a:pPr>
            <a:r>
              <a:rPr lang="en-US" sz="1300" dirty="0" smtClean="0">
                <a:ea typeface="ＭＳ Ｐゴシック" pitchFamily="34" charset="-128"/>
              </a:rPr>
              <a:t>M. Foss</a:t>
            </a:r>
          </a:p>
          <a:p>
            <a:pPr marL="396875" lvl="1" indent="-222250" eaLnBrk="1" hangingPunct="1">
              <a:lnSpc>
                <a:spcPct val="80000"/>
              </a:lnSpc>
            </a:pPr>
            <a:r>
              <a:rPr lang="en-US" sz="1300" dirty="0" smtClean="0">
                <a:solidFill>
                  <a:srgbClr val="A50021"/>
                </a:solidFill>
                <a:ea typeface="ＭＳ Ｐゴシック" pitchFamily="34" charset="-128"/>
              </a:rPr>
              <a:t>K. Gilmore</a:t>
            </a:r>
          </a:p>
          <a:p>
            <a:pPr marL="396875" lvl="1" indent="-222250" eaLnBrk="1" hangingPunct="1">
              <a:lnSpc>
                <a:spcPct val="80000"/>
              </a:lnSpc>
            </a:pPr>
            <a:r>
              <a:rPr lang="en-US" sz="1300" dirty="0" smtClean="0">
                <a:ea typeface="ＭＳ Ｐゴシック" pitchFamily="34" charset="-128"/>
              </a:rPr>
              <a:t>G. </a:t>
            </a:r>
            <a:r>
              <a:rPr lang="en-US" sz="1300" dirty="0" err="1" smtClean="0">
                <a:ea typeface="ＭＳ Ｐゴシック" pitchFamily="34" charset="-128"/>
              </a:rPr>
              <a:t>Guiffre</a:t>
            </a:r>
            <a:endParaRPr lang="en-US" sz="1300" dirty="0" smtClean="0">
              <a:ea typeface="ＭＳ Ｐゴシック" pitchFamily="34" charset="-128"/>
            </a:endParaRPr>
          </a:p>
          <a:p>
            <a:pPr marL="396875" lvl="1" indent="-222250" eaLnBrk="1" hangingPunct="1">
              <a:lnSpc>
                <a:spcPct val="80000"/>
              </a:lnSpc>
            </a:pPr>
            <a:r>
              <a:rPr lang="en-US" sz="1300" dirty="0" smtClean="0">
                <a:ea typeface="ＭＳ Ｐゴシック" pitchFamily="34" charset="-128"/>
              </a:rPr>
              <a:t>P. </a:t>
            </a:r>
            <a:r>
              <a:rPr lang="en-US" sz="1300" dirty="0" err="1" smtClean="0">
                <a:ea typeface="ＭＳ Ｐゴシック" pitchFamily="34" charset="-128"/>
              </a:rPr>
              <a:t>Hascall</a:t>
            </a:r>
            <a:endParaRPr lang="en-US" sz="1300" dirty="0" smtClean="0">
              <a:ea typeface="ＭＳ Ｐゴシック" pitchFamily="34" charset="-128"/>
            </a:endParaRPr>
          </a:p>
          <a:p>
            <a:pPr marL="396875" lvl="1" indent="-222250" eaLnBrk="1" hangingPunct="1">
              <a:lnSpc>
                <a:spcPct val="80000"/>
              </a:lnSpc>
            </a:pPr>
            <a:r>
              <a:rPr lang="en-US" sz="1300" dirty="0" smtClean="0">
                <a:ea typeface="ＭＳ Ｐゴシック" pitchFamily="34" charset="-128"/>
              </a:rPr>
              <a:t>J. Hodgson</a:t>
            </a:r>
          </a:p>
          <a:p>
            <a:pPr marL="396875" lvl="1" indent="-222250" eaLnBrk="1" hangingPunct="1">
              <a:lnSpc>
                <a:spcPct val="80000"/>
              </a:lnSpc>
            </a:pPr>
            <a:r>
              <a:rPr lang="en-US" sz="1300" dirty="0" smtClean="0">
                <a:ea typeface="ＭＳ Ｐゴシック" pitchFamily="34" charset="-128"/>
              </a:rPr>
              <a:t>M. </a:t>
            </a:r>
            <a:r>
              <a:rPr lang="en-US" sz="1300" dirty="0" err="1" smtClean="0">
                <a:ea typeface="ＭＳ Ｐゴシック" pitchFamily="34" charset="-128"/>
              </a:rPr>
              <a:t>Huffer</a:t>
            </a:r>
            <a:endParaRPr lang="en-US" sz="1300" dirty="0" smtClean="0">
              <a:ea typeface="ＭＳ Ｐゴシック" pitchFamily="34" charset="-128"/>
            </a:endParaRPr>
          </a:p>
          <a:p>
            <a:pPr marL="396875" lvl="1" indent="-222250" eaLnBrk="1" hangingPunct="1">
              <a:lnSpc>
                <a:spcPct val="80000"/>
              </a:lnSpc>
            </a:pPr>
            <a:r>
              <a:rPr lang="en-US" sz="1300" dirty="0" smtClean="0">
                <a:ea typeface="ＭＳ Ｐゴシック" pitchFamily="34" charset="-128"/>
              </a:rPr>
              <a:t>W. Innes</a:t>
            </a:r>
          </a:p>
          <a:p>
            <a:pPr marL="396875" lvl="1" indent="-222250" eaLnBrk="1" hangingPunct="1">
              <a:lnSpc>
                <a:spcPct val="80000"/>
              </a:lnSpc>
            </a:pPr>
            <a:r>
              <a:rPr lang="en-US" sz="1300" dirty="0" smtClean="0">
                <a:ea typeface="ＭＳ Ｐゴシック" pitchFamily="34" charset="-128"/>
              </a:rPr>
              <a:t>T. Johnson </a:t>
            </a:r>
          </a:p>
          <a:p>
            <a:pPr marL="396875" lvl="1" indent="-222250" eaLnBrk="1" hangingPunct="1">
              <a:lnSpc>
                <a:spcPct val="80000"/>
              </a:lnSpc>
            </a:pPr>
            <a:r>
              <a:rPr lang="en-US" sz="1300" dirty="0" smtClean="0">
                <a:solidFill>
                  <a:srgbClr val="A50021"/>
                </a:solidFill>
                <a:ea typeface="ＭＳ Ｐゴシック" pitchFamily="34" charset="-128"/>
              </a:rPr>
              <a:t>S. Kahn</a:t>
            </a:r>
          </a:p>
          <a:p>
            <a:pPr marL="396875" lvl="1" indent="-222250" eaLnBrk="1" hangingPunct="1">
              <a:lnSpc>
                <a:spcPct val="80000"/>
              </a:lnSpc>
            </a:pPr>
            <a:r>
              <a:rPr lang="en-US" sz="1300" dirty="0" smtClean="0">
                <a:ea typeface="ＭＳ Ｐゴシック" pitchFamily="34" charset="-128"/>
              </a:rPr>
              <a:t>J. Ku</a:t>
            </a:r>
          </a:p>
          <a:p>
            <a:pPr marL="396875" lvl="1" indent="-222250" eaLnBrk="1" hangingPunct="1">
              <a:lnSpc>
                <a:spcPct val="80000"/>
              </a:lnSpc>
            </a:pPr>
            <a:r>
              <a:rPr lang="en-US" sz="1300" dirty="0" smtClean="0">
                <a:solidFill>
                  <a:srgbClr val="A50021"/>
                </a:solidFill>
                <a:ea typeface="ＭＳ Ｐゴシック" pitchFamily="34" charset="-128"/>
              </a:rPr>
              <a:t>N. Kurita</a:t>
            </a:r>
          </a:p>
          <a:p>
            <a:pPr marL="396875" lvl="1" indent="-222250" eaLnBrk="1" hangingPunct="1">
              <a:lnSpc>
                <a:spcPct val="80000"/>
              </a:lnSpc>
            </a:pPr>
            <a:r>
              <a:rPr lang="en-US" sz="1300" dirty="0" smtClean="0">
                <a:solidFill>
                  <a:srgbClr val="A50021"/>
                </a:solidFill>
                <a:ea typeface="ＭＳ Ｐゴシック" pitchFamily="34" charset="-128"/>
              </a:rPr>
              <a:t>J. Langton</a:t>
            </a:r>
          </a:p>
          <a:p>
            <a:pPr marL="396875" lvl="1" indent="-222250" eaLnBrk="1" hangingPunct="1">
              <a:lnSpc>
                <a:spcPct val="80000"/>
              </a:lnSpc>
            </a:pPr>
            <a:r>
              <a:rPr lang="en-US" sz="1300" dirty="0" smtClean="0">
                <a:ea typeface="ＭＳ Ｐゴシック" pitchFamily="34" charset="-128"/>
              </a:rPr>
              <a:t>H. Leung</a:t>
            </a:r>
          </a:p>
          <a:p>
            <a:pPr marL="396875" lvl="1" indent="-222250" eaLnBrk="1" hangingPunct="1">
              <a:lnSpc>
                <a:spcPct val="80000"/>
              </a:lnSpc>
            </a:pPr>
            <a:r>
              <a:rPr lang="en-US" sz="1300" dirty="0" smtClean="0">
                <a:solidFill>
                  <a:srgbClr val="A50021"/>
                </a:solidFill>
                <a:ea typeface="ＭＳ Ｐゴシック" pitchFamily="34" charset="-128"/>
              </a:rPr>
              <a:t>D. Marsh</a:t>
            </a:r>
          </a:p>
          <a:p>
            <a:pPr marL="396875" lvl="1" indent="-222250" eaLnBrk="1" hangingPunct="1">
              <a:lnSpc>
                <a:spcPct val="80000"/>
              </a:lnSpc>
            </a:pPr>
            <a:r>
              <a:rPr lang="en-US" sz="1300" dirty="0" smtClean="0">
                <a:ea typeface="ＭＳ Ｐゴシック" pitchFamily="34" charset="-128"/>
              </a:rPr>
              <a:t>S. Marshall</a:t>
            </a:r>
          </a:p>
          <a:p>
            <a:pPr marL="396875" lvl="1" indent="-222250" eaLnBrk="1" hangingPunct="1">
              <a:lnSpc>
                <a:spcPct val="80000"/>
              </a:lnSpc>
            </a:pPr>
            <a:r>
              <a:rPr lang="en-US" sz="1300" dirty="0" smtClean="0">
                <a:solidFill>
                  <a:srgbClr val="A50021"/>
                </a:solidFill>
                <a:ea typeface="ＭＳ Ｐゴシック" pitchFamily="34" charset="-128"/>
              </a:rPr>
              <a:t>M. </a:t>
            </a:r>
            <a:r>
              <a:rPr lang="en-US" sz="1300" dirty="0" err="1" smtClean="0">
                <a:solidFill>
                  <a:srgbClr val="A50021"/>
                </a:solidFill>
                <a:ea typeface="ＭＳ Ｐゴシック" pitchFamily="34" charset="-128"/>
              </a:rPr>
              <a:t>Nordby</a:t>
            </a:r>
            <a:endParaRPr lang="en-US" sz="1300" dirty="0" smtClean="0">
              <a:solidFill>
                <a:srgbClr val="A50021"/>
              </a:solidFill>
              <a:ea typeface="ＭＳ Ｐゴシック" pitchFamily="34" charset="-128"/>
            </a:endParaRPr>
          </a:p>
          <a:p>
            <a:pPr marL="396875" lvl="1" indent="-222250" eaLnBrk="1" hangingPunct="1">
              <a:lnSpc>
                <a:spcPct val="80000"/>
              </a:lnSpc>
            </a:pPr>
            <a:r>
              <a:rPr lang="en-US" sz="1300" dirty="0" smtClean="0">
                <a:solidFill>
                  <a:srgbClr val="A50021"/>
                </a:solidFill>
                <a:ea typeface="ＭＳ Ｐゴシック" pitchFamily="34" charset="-128"/>
              </a:rPr>
              <a:t>F. O’Neil</a:t>
            </a:r>
          </a:p>
          <a:p>
            <a:pPr marL="396875" lvl="1" indent="-222250" eaLnBrk="1" hangingPunct="1">
              <a:lnSpc>
                <a:spcPct val="80000"/>
              </a:lnSpc>
            </a:pPr>
            <a:r>
              <a:rPr lang="en-US" sz="1300" dirty="0" smtClean="0">
                <a:ea typeface="ＭＳ Ｐゴシック" pitchFamily="34" charset="-128"/>
              </a:rPr>
              <a:t>E. Ortiz</a:t>
            </a:r>
          </a:p>
          <a:p>
            <a:pPr marL="396875" lvl="1" indent="-222250" eaLnBrk="1" hangingPunct="1">
              <a:lnSpc>
                <a:spcPct val="80000"/>
              </a:lnSpc>
            </a:pPr>
            <a:r>
              <a:rPr lang="en-US" sz="1300" dirty="0" smtClean="0">
                <a:ea typeface="ＭＳ Ｐゴシック" pitchFamily="34" charset="-128"/>
              </a:rPr>
              <a:t>J. Panetta </a:t>
            </a:r>
            <a:endParaRPr lang="en-US" sz="1300" dirty="0" smtClean="0">
              <a:solidFill>
                <a:srgbClr val="A50021"/>
              </a:solidFill>
              <a:ea typeface="ＭＳ Ｐゴシック" pitchFamily="34" charset="-128"/>
            </a:endParaRPr>
          </a:p>
          <a:p>
            <a:pPr marL="396875" lvl="1" indent="-222250" eaLnBrk="1" hangingPunct="1">
              <a:lnSpc>
                <a:spcPct val="80000"/>
              </a:lnSpc>
            </a:pPr>
            <a:r>
              <a:rPr lang="en-US" sz="1300" dirty="0" smtClean="0">
                <a:ea typeface="ＭＳ Ｐゴシック" pitchFamily="34" charset="-128"/>
              </a:rPr>
              <a:t>A. Rasmussen</a:t>
            </a:r>
          </a:p>
          <a:p>
            <a:pPr marL="396875" lvl="1" indent="-222250" eaLnBrk="1" hangingPunct="1">
              <a:lnSpc>
                <a:spcPct val="80000"/>
              </a:lnSpc>
            </a:pPr>
            <a:r>
              <a:rPr lang="en-US" sz="1300" dirty="0" smtClean="0">
                <a:ea typeface="ＭＳ Ｐゴシック" pitchFamily="34" charset="-128"/>
              </a:rPr>
              <a:t>K. </a:t>
            </a:r>
            <a:r>
              <a:rPr lang="en-US" sz="1300" dirty="0" err="1" smtClean="0">
                <a:ea typeface="ＭＳ Ｐゴシック" pitchFamily="34" charset="-128"/>
              </a:rPr>
              <a:t>Reil</a:t>
            </a:r>
            <a:endParaRPr lang="en-US" sz="1300" dirty="0" smtClean="0">
              <a:ea typeface="ＭＳ Ｐゴシック" pitchFamily="34" charset="-128"/>
            </a:endParaRPr>
          </a:p>
          <a:p>
            <a:pPr marL="396875" lvl="1" indent="-222250" eaLnBrk="1" hangingPunct="1">
              <a:lnSpc>
                <a:spcPct val="80000"/>
              </a:lnSpc>
            </a:pPr>
            <a:endParaRPr lang="en-US" sz="1300" dirty="0" smtClean="0">
              <a:ea typeface="ＭＳ Ｐゴシック" pitchFamily="34" charset="-128"/>
            </a:endParaRPr>
          </a:p>
        </p:txBody>
      </p:sp>
      <p:sp>
        <p:nvSpPr>
          <p:cNvPr id="10245" name="Rectangle 5"/>
          <p:cNvSpPr>
            <a:spLocks noChangeArrowheads="1"/>
          </p:cNvSpPr>
          <p:nvPr/>
        </p:nvSpPr>
        <p:spPr bwMode="auto">
          <a:xfrm>
            <a:off x="3733800" y="738188"/>
            <a:ext cx="1646238" cy="5465762"/>
          </a:xfrm>
          <a:prstGeom prst="rect">
            <a:avLst/>
          </a:prstGeom>
          <a:noFill/>
          <a:ln w="9525">
            <a:noFill/>
            <a:miter lim="800000"/>
            <a:headEnd/>
            <a:tailEnd/>
          </a:ln>
        </p:spPr>
        <p:txBody>
          <a:bodyPr/>
          <a:lstStyle/>
          <a:p>
            <a:pPr marL="174625" indent="-174625">
              <a:lnSpc>
                <a:spcPct val="80000"/>
              </a:lnSpc>
              <a:spcBef>
                <a:spcPct val="20000"/>
              </a:spcBef>
              <a:buFontTx/>
              <a:buChar char="•"/>
            </a:pPr>
            <a:r>
              <a:rPr lang="en-US" sz="1300" b="1" dirty="0">
                <a:solidFill>
                  <a:schemeClr val="accent2"/>
                </a:solidFill>
                <a:latin typeface="Calibri" pitchFamily="34" charset="0"/>
              </a:rPr>
              <a:t>IN2P3</a:t>
            </a:r>
          </a:p>
          <a:p>
            <a:pPr marL="341313" lvl="1" indent="-166688">
              <a:lnSpc>
                <a:spcPct val="80000"/>
              </a:lnSpc>
              <a:spcBef>
                <a:spcPct val="20000"/>
              </a:spcBef>
              <a:buFontTx/>
              <a:buChar char="–"/>
            </a:pPr>
            <a:r>
              <a:rPr lang="en-US" sz="1300" b="1" dirty="0">
                <a:latin typeface="Calibri" pitchFamily="34" charset="0"/>
              </a:rPr>
              <a:t>B. </a:t>
            </a:r>
            <a:r>
              <a:rPr lang="en-US" sz="1300" b="1" dirty="0" err="1">
                <a:latin typeface="Calibri" pitchFamily="34" charset="0"/>
              </a:rPr>
              <a:t>Amade</a:t>
            </a:r>
            <a:endParaRPr lang="en-US" sz="1300" b="1" dirty="0">
              <a:latin typeface="Calibri" pitchFamily="34" charset="0"/>
            </a:endParaRPr>
          </a:p>
          <a:p>
            <a:pPr marL="341313" lvl="1" indent="-166688">
              <a:buFontTx/>
              <a:buChar char="–"/>
            </a:pPr>
            <a:r>
              <a:rPr lang="en-US" sz="1300" b="1" dirty="0">
                <a:solidFill>
                  <a:srgbClr val="A50021"/>
                </a:solidFill>
                <a:latin typeface="Calibri" pitchFamily="34" charset="0"/>
              </a:rPr>
              <a:t>P. Antilogous</a:t>
            </a:r>
          </a:p>
          <a:p>
            <a:pPr marL="341313" lvl="1" indent="-166688">
              <a:lnSpc>
                <a:spcPct val="80000"/>
              </a:lnSpc>
              <a:spcBef>
                <a:spcPct val="20000"/>
              </a:spcBef>
              <a:buFontTx/>
              <a:buChar char="–"/>
            </a:pPr>
            <a:r>
              <a:rPr lang="en-US" sz="1300" b="1" dirty="0">
                <a:latin typeface="Calibri" pitchFamily="34" charset="0"/>
              </a:rPr>
              <a:t>E. Aubourg</a:t>
            </a:r>
          </a:p>
          <a:p>
            <a:pPr marL="341313" lvl="1" indent="-166688">
              <a:lnSpc>
                <a:spcPct val="80000"/>
              </a:lnSpc>
              <a:spcBef>
                <a:spcPct val="20000"/>
              </a:spcBef>
              <a:buFontTx/>
              <a:buChar char="–"/>
            </a:pPr>
            <a:r>
              <a:rPr lang="en-US" sz="1300" b="1" dirty="0">
                <a:latin typeface="Calibri" pitchFamily="34" charset="0"/>
              </a:rPr>
              <a:t>A. </a:t>
            </a:r>
            <a:r>
              <a:rPr lang="en-US" sz="1300" b="1" dirty="0" err="1">
                <a:latin typeface="Calibri" pitchFamily="34" charset="0"/>
              </a:rPr>
              <a:t>Barrau</a:t>
            </a:r>
            <a:endParaRPr lang="en-US" sz="1300" b="1" dirty="0">
              <a:latin typeface="Calibri" pitchFamily="34" charset="0"/>
            </a:endParaRPr>
          </a:p>
          <a:p>
            <a:pPr marL="341313" lvl="1" indent="-166688">
              <a:lnSpc>
                <a:spcPct val="80000"/>
              </a:lnSpc>
              <a:spcBef>
                <a:spcPct val="20000"/>
              </a:spcBef>
              <a:buFontTx/>
              <a:buChar char="–"/>
            </a:pPr>
            <a:r>
              <a:rPr lang="en-US" sz="1300" b="1" dirty="0">
                <a:latin typeface="Calibri" pitchFamily="34" charset="0"/>
              </a:rPr>
              <a:t>Y. </a:t>
            </a:r>
            <a:r>
              <a:rPr lang="en-US" sz="1300" b="1" dirty="0" err="1">
                <a:latin typeface="Calibri" pitchFamily="34" charset="0"/>
              </a:rPr>
              <a:t>Cargagno</a:t>
            </a:r>
            <a:endParaRPr lang="en-US" sz="1300" b="1" dirty="0">
              <a:latin typeface="Calibri" pitchFamily="34" charset="0"/>
            </a:endParaRPr>
          </a:p>
          <a:p>
            <a:pPr marL="341313" lvl="1" indent="-166688">
              <a:lnSpc>
                <a:spcPct val="80000"/>
              </a:lnSpc>
              <a:spcBef>
                <a:spcPct val="20000"/>
              </a:spcBef>
              <a:buFontTx/>
              <a:buChar char="–"/>
            </a:pPr>
            <a:r>
              <a:rPr lang="en-US" sz="1300" b="1" dirty="0">
                <a:latin typeface="Calibri" pitchFamily="34" charset="0"/>
              </a:rPr>
              <a:t>J. Colley</a:t>
            </a:r>
          </a:p>
          <a:p>
            <a:pPr marL="341313" lvl="1" indent="-166688">
              <a:lnSpc>
                <a:spcPct val="80000"/>
              </a:lnSpc>
              <a:spcBef>
                <a:spcPct val="20000"/>
              </a:spcBef>
              <a:buFontTx/>
              <a:buChar char="–"/>
            </a:pPr>
            <a:r>
              <a:rPr lang="en-US" sz="1300" b="1" dirty="0">
                <a:latin typeface="Calibri" pitchFamily="34" charset="0"/>
              </a:rPr>
              <a:t>G. </a:t>
            </a:r>
            <a:r>
              <a:rPr lang="en-US" sz="1300" b="1" dirty="0" err="1">
                <a:latin typeface="Calibri" pitchFamily="34" charset="0"/>
              </a:rPr>
              <a:t>Daubard</a:t>
            </a:r>
            <a:endParaRPr lang="en-US" sz="1300" b="1" dirty="0">
              <a:latin typeface="Calibri" pitchFamily="34" charset="0"/>
            </a:endParaRPr>
          </a:p>
          <a:p>
            <a:pPr marL="341313" lvl="1" indent="-166688">
              <a:lnSpc>
                <a:spcPct val="80000"/>
              </a:lnSpc>
              <a:spcBef>
                <a:spcPct val="20000"/>
              </a:spcBef>
              <a:buFontTx/>
              <a:buChar char="–"/>
            </a:pPr>
            <a:r>
              <a:rPr lang="en-US" sz="1300" b="1" dirty="0">
                <a:latin typeface="Calibri" pitchFamily="34" charset="0"/>
              </a:rPr>
              <a:t>C. </a:t>
            </a:r>
            <a:r>
              <a:rPr lang="en-US" sz="1300" b="1" dirty="0" err="1">
                <a:latin typeface="Calibri" pitchFamily="34" charset="0"/>
              </a:rPr>
              <a:t>DeLaTaille</a:t>
            </a:r>
            <a:endParaRPr lang="en-US" sz="1300" b="1" dirty="0">
              <a:latin typeface="Calibri" pitchFamily="34" charset="0"/>
            </a:endParaRPr>
          </a:p>
          <a:p>
            <a:pPr marL="341313" lvl="1" indent="-166688">
              <a:lnSpc>
                <a:spcPct val="80000"/>
              </a:lnSpc>
              <a:spcBef>
                <a:spcPct val="20000"/>
              </a:spcBef>
              <a:buFontTx/>
              <a:buChar char="–"/>
            </a:pPr>
            <a:r>
              <a:rPr lang="en-US" sz="1300" b="1" dirty="0">
                <a:latin typeface="Calibri" pitchFamily="34" charset="0"/>
              </a:rPr>
              <a:t>C. </a:t>
            </a:r>
            <a:r>
              <a:rPr lang="en-US" sz="1300" b="1" dirty="0" err="1">
                <a:latin typeface="Calibri" pitchFamily="34" charset="0"/>
              </a:rPr>
              <a:t>Evrard</a:t>
            </a:r>
            <a:endParaRPr lang="en-US" sz="1300" b="1" dirty="0">
              <a:latin typeface="Calibri" pitchFamily="34" charset="0"/>
            </a:endParaRPr>
          </a:p>
          <a:p>
            <a:pPr marL="341313" lvl="1" indent="-166688">
              <a:lnSpc>
                <a:spcPct val="80000"/>
              </a:lnSpc>
              <a:spcBef>
                <a:spcPct val="20000"/>
              </a:spcBef>
              <a:buFontTx/>
              <a:buChar char="–"/>
            </a:pPr>
            <a:r>
              <a:rPr lang="en-US" sz="1300" b="1" dirty="0">
                <a:latin typeface="Calibri" pitchFamily="34" charset="0"/>
              </a:rPr>
              <a:t>R. </a:t>
            </a:r>
            <a:r>
              <a:rPr lang="en-US" sz="1300" b="1" dirty="0" err="1">
                <a:latin typeface="Calibri" pitchFamily="34" charset="0"/>
              </a:rPr>
              <a:t>Flaminio</a:t>
            </a:r>
            <a:endParaRPr lang="en-US" sz="1300" b="1" dirty="0">
              <a:latin typeface="Calibri" pitchFamily="34" charset="0"/>
            </a:endParaRPr>
          </a:p>
          <a:p>
            <a:pPr marL="341313" lvl="1" indent="-166688">
              <a:lnSpc>
                <a:spcPct val="80000"/>
              </a:lnSpc>
              <a:spcBef>
                <a:spcPct val="20000"/>
              </a:spcBef>
              <a:buFontTx/>
              <a:buChar char="–"/>
            </a:pPr>
            <a:r>
              <a:rPr lang="en-US" sz="1300" b="1" dirty="0">
                <a:latin typeface="Calibri" pitchFamily="34" charset="0"/>
              </a:rPr>
              <a:t>J. Giraud </a:t>
            </a:r>
          </a:p>
          <a:p>
            <a:pPr marL="341313" lvl="1" indent="-166688">
              <a:lnSpc>
                <a:spcPct val="80000"/>
              </a:lnSpc>
              <a:spcBef>
                <a:spcPct val="20000"/>
              </a:spcBef>
              <a:buFontTx/>
              <a:buChar char="–"/>
            </a:pPr>
            <a:r>
              <a:rPr lang="en-US" sz="1300" b="1" dirty="0">
                <a:latin typeface="Calibri" pitchFamily="34" charset="0"/>
              </a:rPr>
              <a:t>L. </a:t>
            </a:r>
            <a:r>
              <a:rPr lang="en-US" sz="1300" b="1" dirty="0" err="1">
                <a:latin typeface="Calibri" pitchFamily="34" charset="0"/>
              </a:rPr>
              <a:t>Guglielmi</a:t>
            </a:r>
            <a:endParaRPr lang="en-US" sz="1300" b="1" dirty="0">
              <a:latin typeface="Calibri" pitchFamily="34" charset="0"/>
            </a:endParaRPr>
          </a:p>
          <a:p>
            <a:pPr marL="341313" lvl="1" indent="-166688">
              <a:lnSpc>
                <a:spcPct val="80000"/>
              </a:lnSpc>
              <a:spcBef>
                <a:spcPct val="20000"/>
              </a:spcBef>
              <a:buFontTx/>
              <a:buChar char="–"/>
            </a:pPr>
            <a:r>
              <a:rPr lang="en-US" sz="1300" b="1" dirty="0">
                <a:latin typeface="Calibri" pitchFamily="34" charset="0"/>
              </a:rPr>
              <a:t>C. </a:t>
            </a:r>
            <a:r>
              <a:rPr lang="en-US" sz="1300" b="1" dirty="0" err="1">
                <a:latin typeface="Calibri" pitchFamily="34" charset="0"/>
              </a:rPr>
              <a:t>Juramy</a:t>
            </a:r>
            <a:endParaRPr lang="en-US" sz="1300" b="1" dirty="0">
              <a:latin typeface="Calibri" pitchFamily="34" charset="0"/>
            </a:endParaRPr>
          </a:p>
          <a:p>
            <a:pPr marL="341313" lvl="1" indent="-166688">
              <a:lnSpc>
                <a:spcPct val="80000"/>
              </a:lnSpc>
              <a:spcBef>
                <a:spcPct val="20000"/>
              </a:spcBef>
              <a:buFontTx/>
              <a:buChar char="–"/>
            </a:pPr>
            <a:r>
              <a:rPr lang="en-US" sz="1300" b="1" dirty="0">
                <a:latin typeface="Calibri" pitchFamily="34" charset="0"/>
              </a:rPr>
              <a:t>P. </a:t>
            </a:r>
            <a:r>
              <a:rPr lang="en-US" sz="1300" b="1" dirty="0" err="1">
                <a:latin typeface="Calibri" pitchFamily="34" charset="0"/>
              </a:rPr>
              <a:t>Karst</a:t>
            </a:r>
            <a:r>
              <a:rPr lang="en-US" sz="1300" b="1" dirty="0">
                <a:latin typeface="Calibri" pitchFamily="34" charset="0"/>
              </a:rPr>
              <a:t> </a:t>
            </a:r>
          </a:p>
          <a:p>
            <a:pPr marL="341313" lvl="1" indent="-166688">
              <a:lnSpc>
                <a:spcPct val="80000"/>
              </a:lnSpc>
              <a:spcBef>
                <a:spcPct val="20000"/>
              </a:spcBef>
              <a:buFontTx/>
              <a:buChar char="–"/>
            </a:pPr>
            <a:r>
              <a:rPr lang="en-US" sz="1300" b="1" dirty="0">
                <a:latin typeface="Calibri" pitchFamily="34" charset="0"/>
              </a:rPr>
              <a:t>D. </a:t>
            </a:r>
            <a:r>
              <a:rPr lang="en-US" sz="1300" b="1" dirty="0" err="1">
                <a:latin typeface="Calibri" pitchFamily="34" charset="0"/>
              </a:rPr>
              <a:t>Labat</a:t>
            </a:r>
            <a:endParaRPr lang="en-US" sz="1300" b="1" dirty="0">
              <a:latin typeface="Calibri" pitchFamily="34" charset="0"/>
            </a:endParaRPr>
          </a:p>
          <a:p>
            <a:pPr marL="341313" lvl="1" indent="-166688">
              <a:lnSpc>
                <a:spcPct val="80000"/>
              </a:lnSpc>
              <a:spcBef>
                <a:spcPct val="20000"/>
              </a:spcBef>
              <a:buFontTx/>
              <a:buChar char="–"/>
            </a:pPr>
            <a:r>
              <a:rPr lang="en-US" sz="1300" b="1" dirty="0">
                <a:latin typeface="Calibri" pitchFamily="34" charset="0"/>
              </a:rPr>
              <a:t>H. </a:t>
            </a:r>
            <a:r>
              <a:rPr lang="en-US" sz="1300" b="1" dirty="0" err="1">
                <a:latin typeface="Calibri" pitchFamily="34" charset="0"/>
              </a:rPr>
              <a:t>Lebbolo</a:t>
            </a:r>
            <a:endParaRPr lang="en-US" sz="1300" b="1" dirty="0">
              <a:latin typeface="Calibri" pitchFamily="34" charset="0"/>
            </a:endParaRPr>
          </a:p>
          <a:p>
            <a:pPr marL="341313" lvl="1" indent="-166688">
              <a:lnSpc>
                <a:spcPct val="80000"/>
              </a:lnSpc>
              <a:spcBef>
                <a:spcPct val="20000"/>
              </a:spcBef>
              <a:buFontTx/>
              <a:buChar char="–"/>
            </a:pPr>
            <a:r>
              <a:rPr lang="en-US" sz="1300" b="1" dirty="0">
                <a:latin typeface="Calibri" pitchFamily="34" charset="0"/>
              </a:rPr>
              <a:t>D. Martin</a:t>
            </a:r>
          </a:p>
          <a:p>
            <a:pPr marL="341313" lvl="1" indent="-166688">
              <a:lnSpc>
                <a:spcPct val="80000"/>
              </a:lnSpc>
              <a:spcBef>
                <a:spcPct val="20000"/>
              </a:spcBef>
              <a:buFontTx/>
              <a:buChar char="–"/>
            </a:pPr>
            <a:r>
              <a:rPr lang="en-US" sz="1300" b="1" dirty="0">
                <a:latin typeface="Calibri" pitchFamily="34" charset="0"/>
              </a:rPr>
              <a:t>M. </a:t>
            </a:r>
            <a:r>
              <a:rPr lang="en-US" sz="1300" b="1" dirty="0" err="1">
                <a:latin typeface="Calibri" pitchFamily="34" charset="0"/>
              </a:rPr>
              <a:t>Migliore</a:t>
            </a:r>
            <a:endParaRPr lang="en-US" sz="1300" b="1" dirty="0">
              <a:latin typeface="Calibri" pitchFamily="34" charset="0"/>
            </a:endParaRPr>
          </a:p>
          <a:p>
            <a:pPr marL="341313" lvl="1" indent="-166688">
              <a:lnSpc>
                <a:spcPct val="80000"/>
              </a:lnSpc>
              <a:spcBef>
                <a:spcPct val="20000"/>
              </a:spcBef>
              <a:buFontTx/>
              <a:buChar char="–"/>
            </a:pPr>
            <a:r>
              <a:rPr lang="en-US" sz="1300" b="1" dirty="0">
                <a:latin typeface="Calibri" pitchFamily="34" charset="0"/>
              </a:rPr>
              <a:t>N. </a:t>
            </a:r>
            <a:r>
              <a:rPr lang="en-US" sz="1300" b="1" dirty="0" err="1">
                <a:latin typeface="Calibri" pitchFamily="34" charset="0"/>
              </a:rPr>
              <a:t>Morgado</a:t>
            </a:r>
            <a:endParaRPr lang="en-US" sz="1300" b="1" dirty="0">
              <a:latin typeface="Calibri" pitchFamily="34" charset="0"/>
            </a:endParaRPr>
          </a:p>
          <a:p>
            <a:pPr marL="341313" lvl="1" indent="-166688">
              <a:lnSpc>
                <a:spcPct val="80000"/>
              </a:lnSpc>
              <a:spcBef>
                <a:spcPct val="20000"/>
              </a:spcBef>
              <a:buFontTx/>
              <a:buChar char="–"/>
            </a:pPr>
            <a:r>
              <a:rPr lang="en-US" sz="1300" b="1" dirty="0">
                <a:latin typeface="Calibri" pitchFamily="34" charset="0"/>
              </a:rPr>
              <a:t>Y. </a:t>
            </a:r>
            <a:r>
              <a:rPr lang="en-US" sz="1300" b="1" dirty="0" err="1">
                <a:latin typeface="Calibri" pitchFamily="34" charset="0"/>
              </a:rPr>
              <a:t>Orain</a:t>
            </a:r>
            <a:r>
              <a:rPr lang="en-US" sz="1300" b="1" dirty="0">
                <a:latin typeface="Calibri" pitchFamily="34" charset="0"/>
              </a:rPr>
              <a:t> </a:t>
            </a:r>
          </a:p>
          <a:p>
            <a:pPr marL="341313" lvl="1" indent="-166688">
              <a:lnSpc>
                <a:spcPct val="80000"/>
              </a:lnSpc>
              <a:spcBef>
                <a:spcPct val="20000"/>
              </a:spcBef>
              <a:buFontTx/>
              <a:buChar char="–"/>
            </a:pPr>
            <a:r>
              <a:rPr lang="en-US" sz="1300" b="1" dirty="0">
                <a:latin typeface="Calibri" pitchFamily="34" charset="0"/>
              </a:rPr>
              <a:t>E. </a:t>
            </a:r>
            <a:r>
              <a:rPr lang="en-US" sz="1300" b="1" dirty="0" err="1">
                <a:latin typeface="Calibri" pitchFamily="34" charset="0"/>
              </a:rPr>
              <a:t>Perbet</a:t>
            </a:r>
            <a:endParaRPr lang="en-US" sz="1300" b="1" dirty="0">
              <a:latin typeface="Calibri" pitchFamily="34" charset="0"/>
            </a:endParaRPr>
          </a:p>
          <a:p>
            <a:pPr marL="341313" lvl="1" indent="-166688">
              <a:lnSpc>
                <a:spcPct val="80000"/>
              </a:lnSpc>
              <a:spcBef>
                <a:spcPct val="20000"/>
              </a:spcBef>
              <a:buFontTx/>
              <a:buChar char="–"/>
            </a:pPr>
            <a:r>
              <a:rPr lang="en-US" sz="1300" b="1" dirty="0">
                <a:latin typeface="Calibri" pitchFamily="34" charset="0"/>
              </a:rPr>
              <a:t>F. </a:t>
            </a:r>
            <a:r>
              <a:rPr lang="en-US" sz="1300" b="1" dirty="0" err="1">
                <a:latin typeface="Calibri" pitchFamily="34" charset="0"/>
              </a:rPr>
              <a:t>Riviere</a:t>
            </a:r>
            <a:endParaRPr lang="en-US" sz="1300" b="1" dirty="0">
              <a:latin typeface="Calibri" pitchFamily="34" charset="0"/>
            </a:endParaRPr>
          </a:p>
          <a:p>
            <a:pPr marL="341313" lvl="1" indent="-166688">
              <a:lnSpc>
                <a:spcPct val="80000"/>
              </a:lnSpc>
              <a:spcBef>
                <a:spcPct val="20000"/>
              </a:spcBef>
              <a:buFontTx/>
              <a:buChar char="–"/>
            </a:pPr>
            <a:r>
              <a:rPr lang="en-US" sz="1300" b="1" dirty="0">
                <a:latin typeface="Calibri" pitchFamily="34" charset="0"/>
              </a:rPr>
              <a:t>S. Russo</a:t>
            </a:r>
          </a:p>
          <a:p>
            <a:pPr marL="341313" lvl="1" indent="-166688">
              <a:lnSpc>
                <a:spcPct val="80000"/>
              </a:lnSpc>
              <a:spcBef>
                <a:spcPct val="20000"/>
              </a:spcBef>
              <a:buFontTx/>
              <a:buChar char="–"/>
            </a:pPr>
            <a:r>
              <a:rPr lang="en-US" sz="1300" b="1" dirty="0">
                <a:latin typeface="Calibri" pitchFamily="34" charset="0"/>
              </a:rPr>
              <a:t>D. </a:t>
            </a:r>
            <a:r>
              <a:rPr lang="en-US" sz="1300" b="1" dirty="0" err="1">
                <a:latin typeface="Calibri" pitchFamily="34" charset="0"/>
              </a:rPr>
              <a:t>Terront</a:t>
            </a:r>
            <a:endParaRPr lang="en-US" sz="1300" b="1" dirty="0">
              <a:latin typeface="Calibri" pitchFamily="34" charset="0"/>
            </a:endParaRPr>
          </a:p>
          <a:p>
            <a:pPr marL="341313" lvl="1" indent="-166688">
              <a:lnSpc>
                <a:spcPct val="80000"/>
              </a:lnSpc>
              <a:spcBef>
                <a:spcPct val="20000"/>
              </a:spcBef>
              <a:buFontTx/>
              <a:buChar char="–"/>
            </a:pPr>
            <a:r>
              <a:rPr lang="en-US" sz="1300" b="1" dirty="0">
                <a:latin typeface="Calibri" pitchFamily="34" charset="0"/>
              </a:rPr>
              <a:t>V. </a:t>
            </a:r>
            <a:r>
              <a:rPr lang="en-US" sz="1300" b="1" dirty="0" err="1">
                <a:latin typeface="Calibri" pitchFamily="34" charset="0"/>
              </a:rPr>
              <a:t>Tocut</a:t>
            </a:r>
            <a:endParaRPr lang="en-US" sz="1300" b="1" dirty="0">
              <a:latin typeface="Calibri" pitchFamily="34" charset="0"/>
            </a:endParaRPr>
          </a:p>
          <a:p>
            <a:pPr marL="341313" lvl="1" indent="-166688">
              <a:lnSpc>
                <a:spcPct val="80000"/>
              </a:lnSpc>
              <a:spcBef>
                <a:spcPct val="20000"/>
              </a:spcBef>
              <a:buFontTx/>
              <a:buChar char="–"/>
            </a:pPr>
            <a:r>
              <a:rPr lang="en-US" sz="1300" b="1" dirty="0">
                <a:latin typeface="Calibri" pitchFamily="34" charset="0"/>
              </a:rPr>
              <a:t>C. </a:t>
            </a:r>
            <a:r>
              <a:rPr lang="en-US" sz="1300" b="1" dirty="0" err="1">
                <a:latin typeface="Calibri" pitchFamily="34" charset="0"/>
              </a:rPr>
              <a:t>Vescovi</a:t>
            </a:r>
            <a:endParaRPr lang="en-US" sz="1300" b="1" dirty="0">
              <a:latin typeface="Calibri" pitchFamily="34" charset="0"/>
            </a:endParaRPr>
          </a:p>
          <a:p>
            <a:pPr marL="341313" lvl="1" indent="-166688">
              <a:lnSpc>
                <a:spcPct val="80000"/>
              </a:lnSpc>
              <a:spcBef>
                <a:spcPct val="20000"/>
              </a:spcBef>
              <a:buFontTx/>
              <a:buChar char="–"/>
            </a:pPr>
            <a:r>
              <a:rPr lang="en-US" sz="1300" b="1" dirty="0">
                <a:latin typeface="Calibri" pitchFamily="34" charset="0"/>
              </a:rPr>
              <a:t>F. </a:t>
            </a:r>
            <a:r>
              <a:rPr lang="en-US" sz="1300" b="1" dirty="0" err="1">
                <a:latin typeface="Calibri" pitchFamily="34" charset="0"/>
              </a:rPr>
              <a:t>Vezzu</a:t>
            </a:r>
            <a:endParaRPr lang="en-US" sz="1300" b="1" dirty="0">
              <a:latin typeface="Calibri" pitchFamily="34" charset="0"/>
            </a:endParaRPr>
          </a:p>
          <a:p>
            <a:pPr marL="341313" lvl="1" indent="-166688">
              <a:lnSpc>
                <a:spcPct val="80000"/>
              </a:lnSpc>
              <a:spcBef>
                <a:spcPct val="20000"/>
              </a:spcBef>
              <a:buFontTx/>
              <a:buChar char="–"/>
            </a:pPr>
            <a:r>
              <a:rPr lang="en-US" sz="1300" b="1" dirty="0">
                <a:latin typeface="Calibri" pitchFamily="34" charset="0"/>
              </a:rPr>
              <a:t>D. Vincent</a:t>
            </a:r>
          </a:p>
          <a:p>
            <a:pPr marL="341313" lvl="1" indent="-166688">
              <a:lnSpc>
                <a:spcPct val="80000"/>
              </a:lnSpc>
              <a:spcBef>
                <a:spcPct val="20000"/>
              </a:spcBef>
              <a:buFontTx/>
              <a:buChar char="–"/>
            </a:pPr>
            <a:r>
              <a:rPr lang="en-US" sz="1300" b="1" dirty="0">
                <a:latin typeface="Calibri" pitchFamily="34" charset="0"/>
              </a:rPr>
              <a:t>F. </a:t>
            </a:r>
            <a:r>
              <a:rPr lang="en-US" sz="1300" b="1" dirty="0" err="1">
                <a:latin typeface="Calibri" pitchFamily="34" charset="0"/>
              </a:rPr>
              <a:t>Virieux</a:t>
            </a:r>
            <a:endParaRPr lang="en-US" sz="1300" b="1" dirty="0">
              <a:latin typeface="Calibri" pitchFamily="34" charset="0"/>
            </a:endParaRPr>
          </a:p>
          <a:p>
            <a:pPr marL="341313" lvl="1" indent="-166688">
              <a:buFontTx/>
              <a:buChar char="–"/>
            </a:pPr>
            <a:endParaRPr lang="en-US" sz="1300" b="1" dirty="0">
              <a:solidFill>
                <a:srgbClr val="0033CC"/>
              </a:solidFill>
              <a:latin typeface="Calibri" pitchFamily="34" charset="0"/>
            </a:endParaRPr>
          </a:p>
          <a:p>
            <a:pPr marL="341313" lvl="1" indent="-166688">
              <a:buFontTx/>
              <a:buChar char="–"/>
            </a:pPr>
            <a:endParaRPr lang="en-US" sz="1300" b="1" dirty="0">
              <a:solidFill>
                <a:srgbClr val="0033CC"/>
              </a:solidFill>
              <a:latin typeface="Calibri" pitchFamily="34" charset="0"/>
            </a:endParaRPr>
          </a:p>
        </p:txBody>
      </p:sp>
      <p:sp>
        <p:nvSpPr>
          <p:cNvPr id="10246" name="Rectangle 6"/>
          <p:cNvSpPr>
            <a:spLocks noChangeArrowheads="1"/>
          </p:cNvSpPr>
          <p:nvPr/>
        </p:nvSpPr>
        <p:spPr bwMode="auto">
          <a:xfrm>
            <a:off x="5473700" y="738188"/>
            <a:ext cx="1646238" cy="5435600"/>
          </a:xfrm>
          <a:prstGeom prst="rect">
            <a:avLst/>
          </a:prstGeom>
          <a:noFill/>
          <a:ln w="9525">
            <a:noFill/>
            <a:miter lim="800000"/>
            <a:headEnd/>
            <a:tailEnd/>
          </a:ln>
        </p:spPr>
        <p:txBody>
          <a:bodyPr/>
          <a:lstStyle/>
          <a:p>
            <a:pPr marL="174625" indent="-174625">
              <a:lnSpc>
                <a:spcPct val="80000"/>
              </a:lnSpc>
              <a:spcBef>
                <a:spcPct val="20000"/>
              </a:spcBef>
              <a:buFontTx/>
              <a:buChar char="•"/>
            </a:pPr>
            <a:r>
              <a:rPr lang="en-US" sz="1300" b="1" dirty="0">
                <a:solidFill>
                  <a:schemeClr val="accent2"/>
                </a:solidFill>
                <a:latin typeface="Calibri" pitchFamily="34" charset="0"/>
              </a:rPr>
              <a:t>LLNL</a:t>
            </a:r>
          </a:p>
          <a:p>
            <a:pPr marL="341313" lvl="1" indent="-166688">
              <a:lnSpc>
                <a:spcPct val="80000"/>
              </a:lnSpc>
              <a:spcBef>
                <a:spcPct val="20000"/>
              </a:spcBef>
              <a:buFontTx/>
              <a:buChar char="–"/>
            </a:pPr>
            <a:r>
              <a:rPr lang="en-US" sz="1300" b="1" dirty="0">
                <a:latin typeface="Calibri" pitchFamily="34" charset="0"/>
              </a:rPr>
              <a:t>B. Bauman</a:t>
            </a:r>
          </a:p>
          <a:p>
            <a:pPr marL="341313" lvl="1" indent="-166688">
              <a:lnSpc>
                <a:spcPct val="80000"/>
              </a:lnSpc>
              <a:spcBef>
                <a:spcPct val="20000"/>
              </a:spcBef>
              <a:buFontTx/>
              <a:buChar char="–"/>
            </a:pPr>
            <a:r>
              <a:rPr lang="en-US" sz="1300" b="1" dirty="0">
                <a:latin typeface="Calibri" pitchFamily="34" charset="0"/>
              </a:rPr>
              <a:t>D. Carter</a:t>
            </a:r>
          </a:p>
          <a:p>
            <a:pPr marL="341313" lvl="1" indent="-166688">
              <a:buFontTx/>
              <a:buChar char="–"/>
            </a:pPr>
            <a:r>
              <a:rPr lang="en-US" sz="1300" b="1" dirty="0">
                <a:solidFill>
                  <a:srgbClr val="A50021"/>
                </a:solidFill>
                <a:latin typeface="Calibri" pitchFamily="34" charset="0"/>
              </a:rPr>
              <a:t>S. Olivier</a:t>
            </a:r>
          </a:p>
          <a:p>
            <a:pPr marL="341313" lvl="1" indent="-166688">
              <a:buFontTx/>
              <a:buChar char="–"/>
            </a:pPr>
            <a:r>
              <a:rPr lang="en-US" sz="1300" b="1" dirty="0">
                <a:solidFill>
                  <a:srgbClr val="A50021"/>
                </a:solidFill>
                <a:latin typeface="Calibri" pitchFamily="34" charset="0"/>
              </a:rPr>
              <a:t>V. Riot</a:t>
            </a:r>
          </a:p>
          <a:p>
            <a:pPr marL="174625" indent="-174625">
              <a:lnSpc>
                <a:spcPct val="80000"/>
              </a:lnSpc>
              <a:spcBef>
                <a:spcPct val="20000"/>
              </a:spcBef>
              <a:buFontTx/>
              <a:buChar char="•"/>
            </a:pPr>
            <a:r>
              <a:rPr lang="en-US" sz="1300" b="1" dirty="0">
                <a:solidFill>
                  <a:schemeClr val="accent2"/>
                </a:solidFill>
                <a:latin typeface="Calibri" pitchFamily="34" charset="0"/>
              </a:rPr>
              <a:t>FNAL</a:t>
            </a:r>
          </a:p>
          <a:p>
            <a:pPr marL="341313" lvl="1" indent="-166688">
              <a:lnSpc>
                <a:spcPct val="80000"/>
              </a:lnSpc>
              <a:spcBef>
                <a:spcPct val="20000"/>
              </a:spcBef>
              <a:buFontTx/>
              <a:buChar char="–"/>
            </a:pPr>
            <a:r>
              <a:rPr lang="en-US" sz="1300" b="1" dirty="0">
                <a:latin typeface="Calibri" pitchFamily="34" charset="0"/>
              </a:rPr>
              <a:t>E. Gottschalk</a:t>
            </a:r>
          </a:p>
          <a:p>
            <a:pPr marL="341313" lvl="1" indent="-166688">
              <a:lnSpc>
                <a:spcPct val="80000"/>
              </a:lnSpc>
              <a:spcBef>
                <a:spcPct val="20000"/>
              </a:spcBef>
              <a:buFontTx/>
              <a:buChar char="–"/>
            </a:pPr>
            <a:r>
              <a:rPr lang="en-US" sz="1300" b="1" dirty="0">
                <a:latin typeface="Calibri" pitchFamily="34" charset="0"/>
              </a:rPr>
              <a:t>C. Green</a:t>
            </a:r>
          </a:p>
          <a:p>
            <a:pPr marL="341313" lvl="1" indent="-166688">
              <a:lnSpc>
                <a:spcPct val="80000"/>
              </a:lnSpc>
              <a:spcBef>
                <a:spcPct val="20000"/>
              </a:spcBef>
              <a:buFontTx/>
              <a:buChar char="–"/>
            </a:pPr>
            <a:r>
              <a:rPr lang="en-US" sz="1300" b="1" dirty="0">
                <a:latin typeface="Calibri" pitchFamily="34" charset="0"/>
              </a:rPr>
              <a:t> J. </a:t>
            </a:r>
            <a:r>
              <a:rPr lang="en-US" sz="1300" b="1" dirty="0" err="1">
                <a:latin typeface="Calibri" pitchFamily="34" charset="0"/>
              </a:rPr>
              <a:t>Kowalkowski</a:t>
            </a:r>
            <a:endParaRPr lang="en-US" sz="1300" b="1" dirty="0">
              <a:latin typeface="Calibri" pitchFamily="34" charset="0"/>
            </a:endParaRPr>
          </a:p>
          <a:p>
            <a:pPr marL="174625" indent="-174625">
              <a:lnSpc>
                <a:spcPct val="80000"/>
              </a:lnSpc>
              <a:spcBef>
                <a:spcPct val="20000"/>
              </a:spcBef>
              <a:buFontTx/>
              <a:buChar char="•"/>
            </a:pPr>
            <a:r>
              <a:rPr lang="en-US" sz="1300" b="1" dirty="0">
                <a:solidFill>
                  <a:schemeClr val="accent2"/>
                </a:solidFill>
                <a:latin typeface="Calibri" pitchFamily="34" charset="0"/>
              </a:rPr>
              <a:t>Harvard University</a:t>
            </a:r>
          </a:p>
          <a:p>
            <a:pPr marL="341313" lvl="1" indent="-166688">
              <a:lnSpc>
                <a:spcPct val="80000"/>
              </a:lnSpc>
              <a:spcBef>
                <a:spcPct val="20000"/>
              </a:spcBef>
              <a:buFontTx/>
              <a:buChar char="–"/>
            </a:pPr>
            <a:r>
              <a:rPr lang="en-US" sz="1300" b="1" dirty="0">
                <a:latin typeface="Calibri" pitchFamily="34" charset="0"/>
              </a:rPr>
              <a:t>S. Amato</a:t>
            </a:r>
          </a:p>
          <a:p>
            <a:pPr marL="341313" lvl="1" indent="-166688">
              <a:lnSpc>
                <a:spcPct val="80000"/>
              </a:lnSpc>
              <a:spcBef>
                <a:spcPct val="20000"/>
              </a:spcBef>
              <a:buFontTx/>
              <a:buChar char="–"/>
            </a:pPr>
            <a:r>
              <a:rPr lang="en-US" sz="1300" b="1" dirty="0">
                <a:latin typeface="Calibri" pitchFamily="34" charset="0"/>
              </a:rPr>
              <a:t>N. Felt</a:t>
            </a:r>
          </a:p>
          <a:p>
            <a:pPr marL="341313" lvl="1" indent="-166688">
              <a:lnSpc>
                <a:spcPct val="80000"/>
              </a:lnSpc>
              <a:spcBef>
                <a:spcPct val="20000"/>
              </a:spcBef>
              <a:buFontTx/>
              <a:buChar char="–"/>
            </a:pPr>
            <a:r>
              <a:rPr lang="en-US" sz="1300" b="1" dirty="0">
                <a:latin typeface="Calibri" pitchFamily="34" charset="0"/>
              </a:rPr>
              <a:t>P. Doherty</a:t>
            </a:r>
          </a:p>
          <a:p>
            <a:pPr marL="341313" lvl="1" indent="-166688">
              <a:lnSpc>
                <a:spcPct val="80000"/>
              </a:lnSpc>
              <a:spcBef>
                <a:spcPct val="20000"/>
              </a:spcBef>
              <a:buFontTx/>
              <a:buChar char="–"/>
            </a:pPr>
            <a:r>
              <a:rPr lang="en-US" sz="1300" b="1" dirty="0">
                <a:latin typeface="Calibri" pitchFamily="34" charset="0"/>
              </a:rPr>
              <a:t>J. Geary</a:t>
            </a:r>
          </a:p>
          <a:p>
            <a:pPr marL="341313" lvl="1" indent="-166688">
              <a:lnSpc>
                <a:spcPct val="80000"/>
              </a:lnSpc>
              <a:spcBef>
                <a:spcPct val="20000"/>
              </a:spcBef>
              <a:buFontTx/>
              <a:buChar char="–"/>
            </a:pPr>
            <a:r>
              <a:rPr lang="en-US" sz="1300" b="1" dirty="0">
                <a:latin typeface="Calibri" pitchFamily="34" charset="0"/>
              </a:rPr>
              <a:t>J. Oliver</a:t>
            </a:r>
          </a:p>
          <a:p>
            <a:pPr marL="174625" indent="-174625">
              <a:lnSpc>
                <a:spcPct val="80000"/>
              </a:lnSpc>
              <a:spcBef>
                <a:spcPct val="20000"/>
              </a:spcBef>
              <a:buFontTx/>
              <a:buChar char="•"/>
            </a:pPr>
            <a:r>
              <a:rPr lang="en-US" sz="1300" b="1" dirty="0">
                <a:solidFill>
                  <a:schemeClr val="accent2"/>
                </a:solidFill>
                <a:latin typeface="Calibri" pitchFamily="34" charset="0"/>
              </a:rPr>
              <a:t>U Penn</a:t>
            </a:r>
          </a:p>
          <a:p>
            <a:pPr marL="341313" lvl="1" indent="-166688">
              <a:lnSpc>
                <a:spcPct val="80000"/>
              </a:lnSpc>
              <a:spcBef>
                <a:spcPct val="20000"/>
              </a:spcBef>
              <a:buFontTx/>
              <a:buChar char="–"/>
            </a:pPr>
            <a:r>
              <a:rPr lang="en-US" sz="1300" b="1" dirty="0">
                <a:latin typeface="Calibri" pitchFamily="34" charset="0"/>
              </a:rPr>
              <a:t>N. </a:t>
            </a:r>
            <a:r>
              <a:rPr lang="en-US" sz="1300" b="1" dirty="0" err="1">
                <a:latin typeface="Calibri" pitchFamily="34" charset="0"/>
              </a:rPr>
              <a:t>Dressnandt</a:t>
            </a:r>
            <a:r>
              <a:rPr lang="en-US" sz="1300" b="1" dirty="0">
                <a:latin typeface="Calibri" pitchFamily="34" charset="0"/>
              </a:rPr>
              <a:t> </a:t>
            </a:r>
          </a:p>
          <a:p>
            <a:pPr marL="341313" lvl="1" indent="-166688">
              <a:lnSpc>
                <a:spcPct val="80000"/>
              </a:lnSpc>
              <a:spcBef>
                <a:spcPct val="20000"/>
              </a:spcBef>
              <a:buFontTx/>
              <a:buChar char="–"/>
            </a:pPr>
            <a:r>
              <a:rPr lang="en-US" sz="1300" b="1" dirty="0">
                <a:latin typeface="Calibri" pitchFamily="34" charset="0"/>
              </a:rPr>
              <a:t>G. </a:t>
            </a:r>
            <a:r>
              <a:rPr lang="en-US" sz="1300" b="1" dirty="0" err="1">
                <a:latin typeface="Calibri" pitchFamily="34" charset="0"/>
              </a:rPr>
              <a:t>Mayers</a:t>
            </a:r>
            <a:r>
              <a:rPr lang="en-US" sz="1300" b="1" dirty="0">
                <a:latin typeface="Calibri" pitchFamily="34" charset="0"/>
              </a:rPr>
              <a:t> </a:t>
            </a:r>
          </a:p>
          <a:p>
            <a:pPr marL="341313" lvl="1" indent="-166688">
              <a:lnSpc>
                <a:spcPct val="80000"/>
              </a:lnSpc>
              <a:spcBef>
                <a:spcPct val="20000"/>
              </a:spcBef>
              <a:buFontTx/>
              <a:buChar char="–"/>
            </a:pPr>
            <a:r>
              <a:rPr lang="en-US" sz="1300" b="1" dirty="0">
                <a:latin typeface="Calibri" pitchFamily="34" charset="0"/>
              </a:rPr>
              <a:t>M. </a:t>
            </a:r>
            <a:r>
              <a:rPr lang="en-US" sz="1300" b="1" dirty="0" err="1">
                <a:latin typeface="Calibri" pitchFamily="34" charset="0"/>
              </a:rPr>
              <a:t>Newcomber</a:t>
            </a:r>
            <a:endParaRPr lang="en-US" sz="1300" b="1" dirty="0">
              <a:latin typeface="Calibri" pitchFamily="34" charset="0"/>
            </a:endParaRPr>
          </a:p>
          <a:p>
            <a:pPr marL="341313" lvl="1" indent="-166688">
              <a:lnSpc>
                <a:spcPct val="80000"/>
              </a:lnSpc>
              <a:spcBef>
                <a:spcPct val="20000"/>
              </a:spcBef>
              <a:buFontTx/>
              <a:buChar char="–"/>
            </a:pPr>
            <a:r>
              <a:rPr lang="en-US" sz="1300" b="1" dirty="0">
                <a:latin typeface="Calibri" pitchFamily="34" charset="0"/>
              </a:rPr>
              <a:t>M. Reilly </a:t>
            </a:r>
          </a:p>
          <a:p>
            <a:pPr marL="341313" lvl="1" indent="-166688">
              <a:lnSpc>
                <a:spcPct val="80000"/>
              </a:lnSpc>
              <a:spcBef>
                <a:spcPct val="20000"/>
              </a:spcBef>
              <a:buFontTx/>
              <a:buChar char="–"/>
            </a:pPr>
            <a:r>
              <a:rPr lang="en-US" sz="1300" b="1" dirty="0">
                <a:latin typeface="Calibri" pitchFamily="34" charset="0"/>
              </a:rPr>
              <a:t>O. </a:t>
            </a:r>
            <a:r>
              <a:rPr lang="en-US" sz="1300" b="1" dirty="0" err="1">
                <a:latin typeface="Calibri" pitchFamily="34" charset="0"/>
              </a:rPr>
              <a:t>Rifki</a:t>
            </a:r>
            <a:r>
              <a:rPr lang="en-US" sz="1300" b="1" dirty="0">
                <a:latin typeface="Calibri" pitchFamily="34" charset="0"/>
              </a:rPr>
              <a:t> </a:t>
            </a:r>
          </a:p>
          <a:p>
            <a:pPr marL="341313" lvl="1" indent="-166688">
              <a:buFontTx/>
              <a:buChar char="–"/>
            </a:pPr>
            <a:r>
              <a:rPr lang="en-US" sz="1300" b="1" dirty="0">
                <a:solidFill>
                  <a:srgbClr val="A50021"/>
                </a:solidFill>
                <a:latin typeface="Calibri" pitchFamily="34" charset="0"/>
              </a:rPr>
              <a:t>R. Van Berg</a:t>
            </a:r>
          </a:p>
          <a:p>
            <a:pPr marL="174625" indent="-174625">
              <a:lnSpc>
                <a:spcPct val="80000"/>
              </a:lnSpc>
              <a:spcBef>
                <a:spcPct val="20000"/>
              </a:spcBef>
              <a:buFontTx/>
              <a:buChar char="•"/>
            </a:pPr>
            <a:r>
              <a:rPr lang="en-US" sz="1300" b="1" dirty="0">
                <a:solidFill>
                  <a:schemeClr val="accent2"/>
                </a:solidFill>
                <a:latin typeface="Calibri" pitchFamily="34" charset="0"/>
              </a:rPr>
              <a:t>U of Arizona</a:t>
            </a:r>
          </a:p>
          <a:p>
            <a:pPr marL="341313" lvl="1" indent="-166688">
              <a:lnSpc>
                <a:spcPct val="80000"/>
              </a:lnSpc>
              <a:spcBef>
                <a:spcPct val="20000"/>
              </a:spcBef>
              <a:buFontTx/>
              <a:buChar char="–"/>
            </a:pPr>
            <a:r>
              <a:rPr lang="en-US" sz="1300" b="1" dirty="0">
                <a:latin typeface="Calibri" pitchFamily="34" charset="0"/>
              </a:rPr>
              <a:t>E. </a:t>
            </a:r>
            <a:r>
              <a:rPr lang="en-US" sz="1300" b="1" dirty="0" err="1">
                <a:latin typeface="Calibri" pitchFamily="34" charset="0"/>
              </a:rPr>
              <a:t>Cheu</a:t>
            </a:r>
            <a:endParaRPr lang="en-US" sz="1300" b="1" dirty="0">
              <a:latin typeface="Calibri" pitchFamily="34" charset="0"/>
            </a:endParaRPr>
          </a:p>
          <a:p>
            <a:pPr marL="341313" lvl="1" indent="-166688">
              <a:lnSpc>
                <a:spcPct val="80000"/>
              </a:lnSpc>
              <a:spcBef>
                <a:spcPct val="20000"/>
              </a:spcBef>
              <a:buFontTx/>
              <a:buChar char="–"/>
            </a:pPr>
            <a:r>
              <a:rPr lang="en-US" sz="1300" b="1" dirty="0">
                <a:latin typeface="Calibri" pitchFamily="34" charset="0"/>
              </a:rPr>
              <a:t>K. Johns</a:t>
            </a:r>
          </a:p>
          <a:p>
            <a:pPr marL="341313" lvl="1" indent="-166688">
              <a:lnSpc>
                <a:spcPct val="80000"/>
              </a:lnSpc>
              <a:spcBef>
                <a:spcPct val="20000"/>
              </a:spcBef>
              <a:buFontTx/>
              <a:buChar char="–"/>
            </a:pPr>
            <a:r>
              <a:rPr lang="en-US" sz="1300" b="1" dirty="0">
                <a:latin typeface="Calibri" pitchFamily="34" charset="0"/>
              </a:rPr>
              <a:t>D. Tompkins</a:t>
            </a:r>
          </a:p>
          <a:p>
            <a:pPr marL="174625" indent="-174625">
              <a:lnSpc>
                <a:spcPct val="80000"/>
              </a:lnSpc>
              <a:spcBef>
                <a:spcPct val="20000"/>
              </a:spcBef>
              <a:buFontTx/>
              <a:buChar char="•"/>
            </a:pPr>
            <a:r>
              <a:rPr lang="en-US" sz="1300" b="1" dirty="0">
                <a:solidFill>
                  <a:schemeClr val="accent2"/>
                </a:solidFill>
                <a:latin typeface="Calibri" pitchFamily="34" charset="0"/>
              </a:rPr>
              <a:t>Ohio State</a:t>
            </a:r>
          </a:p>
          <a:p>
            <a:pPr marL="341313" lvl="1" indent="-166688">
              <a:lnSpc>
                <a:spcPct val="80000"/>
              </a:lnSpc>
              <a:spcBef>
                <a:spcPct val="20000"/>
              </a:spcBef>
              <a:buFontTx/>
              <a:buChar char="–"/>
            </a:pPr>
            <a:r>
              <a:rPr lang="en-US" sz="1300" b="1" dirty="0">
                <a:latin typeface="Calibri" pitchFamily="34" charset="0"/>
              </a:rPr>
              <a:t>K. </a:t>
            </a:r>
            <a:r>
              <a:rPr lang="en-US" sz="1300" b="1" dirty="0" err="1">
                <a:latin typeface="Calibri" pitchFamily="34" charset="0"/>
              </a:rPr>
              <a:t>Honscheid</a:t>
            </a:r>
            <a:r>
              <a:rPr lang="en-US" sz="1300" b="1" dirty="0">
                <a:latin typeface="Calibri" pitchFamily="34" charset="0"/>
              </a:rPr>
              <a:t> </a:t>
            </a:r>
          </a:p>
          <a:p>
            <a:pPr marL="174625" indent="-174625">
              <a:lnSpc>
                <a:spcPct val="80000"/>
              </a:lnSpc>
              <a:spcBef>
                <a:spcPct val="20000"/>
              </a:spcBef>
              <a:buFontTx/>
              <a:buChar char="•"/>
            </a:pPr>
            <a:r>
              <a:rPr lang="en-US" sz="1300" b="1" dirty="0">
                <a:solidFill>
                  <a:schemeClr val="accent2"/>
                </a:solidFill>
                <a:latin typeface="Calibri" pitchFamily="34" charset="0"/>
              </a:rPr>
              <a:t>UC Santa Cruz</a:t>
            </a:r>
          </a:p>
          <a:p>
            <a:pPr marL="341313" lvl="1" indent="-166688">
              <a:lnSpc>
                <a:spcPct val="80000"/>
              </a:lnSpc>
              <a:spcBef>
                <a:spcPct val="20000"/>
              </a:spcBef>
              <a:buFontTx/>
              <a:buChar char="–"/>
            </a:pPr>
            <a:r>
              <a:rPr lang="en-US" sz="1300" b="1" dirty="0">
                <a:latin typeface="Calibri" pitchFamily="34" charset="0"/>
              </a:rPr>
              <a:t>T. </a:t>
            </a:r>
            <a:r>
              <a:rPr lang="en-US" sz="1300" b="1" dirty="0" err="1">
                <a:latin typeface="Calibri" pitchFamily="34" charset="0"/>
              </a:rPr>
              <a:t>Schalk</a:t>
            </a:r>
            <a:endParaRPr lang="en-US" sz="1300" b="1" dirty="0">
              <a:latin typeface="Calibri" pitchFamily="34" charset="0"/>
            </a:endParaRPr>
          </a:p>
          <a:p>
            <a:pPr marL="341313" lvl="1" indent="-166688">
              <a:buFontTx/>
              <a:buChar char="–"/>
            </a:pPr>
            <a:endParaRPr lang="en-US" sz="1300" b="1" dirty="0">
              <a:solidFill>
                <a:srgbClr val="0033CC"/>
              </a:solidFill>
              <a:latin typeface="Calibri" pitchFamily="34" charset="0"/>
            </a:endParaRPr>
          </a:p>
        </p:txBody>
      </p:sp>
      <p:sp>
        <p:nvSpPr>
          <p:cNvPr id="10247" name="Rectangle 4"/>
          <p:cNvSpPr txBox="1">
            <a:spLocks noChangeArrowheads="1"/>
          </p:cNvSpPr>
          <p:nvPr/>
        </p:nvSpPr>
        <p:spPr bwMode="auto">
          <a:xfrm>
            <a:off x="7213600" y="738188"/>
            <a:ext cx="1644650" cy="3461279"/>
          </a:xfrm>
          <a:prstGeom prst="rect">
            <a:avLst/>
          </a:prstGeom>
          <a:noFill/>
          <a:ln w="9525">
            <a:noFill/>
            <a:miter lim="800000"/>
            <a:headEnd/>
            <a:tailEnd/>
          </a:ln>
        </p:spPr>
        <p:txBody>
          <a:bodyPr/>
          <a:lstStyle/>
          <a:p>
            <a:pPr marL="174625" indent="-174625">
              <a:lnSpc>
                <a:spcPct val="80000"/>
              </a:lnSpc>
              <a:spcBef>
                <a:spcPct val="20000"/>
              </a:spcBef>
              <a:buFontTx/>
              <a:buChar char="•"/>
            </a:pPr>
            <a:r>
              <a:rPr lang="en-US" sz="1300" b="1" dirty="0">
                <a:solidFill>
                  <a:srgbClr val="1F497D"/>
                </a:solidFill>
                <a:latin typeface="Calibri" pitchFamily="34" charset="0"/>
              </a:rPr>
              <a:t>U </a:t>
            </a:r>
            <a:r>
              <a:rPr lang="en-US" sz="1300" b="1" dirty="0" err="1">
                <a:solidFill>
                  <a:srgbClr val="1F497D"/>
                </a:solidFill>
                <a:latin typeface="Calibri" pitchFamily="34" charset="0"/>
              </a:rPr>
              <a:t>Tenn</a:t>
            </a:r>
            <a:r>
              <a:rPr lang="en-US" sz="1300" b="1" dirty="0">
                <a:solidFill>
                  <a:srgbClr val="1F497D"/>
                </a:solidFill>
                <a:latin typeface="Calibri" pitchFamily="34" charset="0"/>
              </a:rPr>
              <a:t>/ORNL</a:t>
            </a:r>
          </a:p>
          <a:p>
            <a:pPr marL="341313" lvl="1" indent="-166688">
              <a:lnSpc>
                <a:spcPct val="80000"/>
              </a:lnSpc>
              <a:spcBef>
                <a:spcPct val="20000"/>
              </a:spcBef>
              <a:buFontTx/>
              <a:buChar char="–"/>
            </a:pPr>
            <a:r>
              <a:rPr lang="en-US" sz="1300" b="1" dirty="0">
                <a:latin typeface="Calibri" pitchFamily="34" charset="0"/>
              </a:rPr>
              <a:t>B. Blalock</a:t>
            </a:r>
          </a:p>
          <a:p>
            <a:pPr marL="341313" lvl="1" indent="-166688">
              <a:lnSpc>
                <a:spcPct val="80000"/>
              </a:lnSpc>
              <a:spcBef>
                <a:spcPct val="20000"/>
              </a:spcBef>
              <a:buFontTx/>
              <a:buChar char="–"/>
            </a:pPr>
            <a:r>
              <a:rPr lang="en-US" sz="1300" b="1" dirty="0">
                <a:latin typeface="Calibri" pitchFamily="34" charset="0"/>
              </a:rPr>
              <a:t>C. Britton</a:t>
            </a:r>
          </a:p>
          <a:p>
            <a:pPr marL="341313" lvl="1" indent="-166688">
              <a:lnSpc>
                <a:spcPct val="80000"/>
              </a:lnSpc>
              <a:spcBef>
                <a:spcPct val="20000"/>
              </a:spcBef>
              <a:buFontTx/>
              <a:buChar char="–"/>
            </a:pPr>
            <a:r>
              <a:rPr lang="en-US" sz="1300" b="1" dirty="0">
                <a:latin typeface="Calibri" pitchFamily="34" charset="0"/>
              </a:rPr>
              <a:t>N. Ericson</a:t>
            </a:r>
          </a:p>
          <a:p>
            <a:pPr marL="341313" lvl="1" indent="-166688">
              <a:lnSpc>
                <a:spcPct val="80000"/>
              </a:lnSpc>
              <a:spcBef>
                <a:spcPct val="20000"/>
              </a:spcBef>
              <a:buFontTx/>
              <a:buChar char="–"/>
            </a:pPr>
            <a:r>
              <a:rPr lang="en-US" sz="1300" b="1" dirty="0">
                <a:latin typeface="Calibri" pitchFamily="34" charset="0"/>
              </a:rPr>
              <a:t>P. </a:t>
            </a:r>
            <a:r>
              <a:rPr lang="en-US" sz="1300" b="1" dirty="0" err="1">
                <a:latin typeface="Calibri" pitchFamily="34" charset="0"/>
              </a:rPr>
              <a:t>Stankus</a:t>
            </a:r>
            <a:endParaRPr lang="en-US" sz="1300" b="1" dirty="0">
              <a:latin typeface="Calibri" pitchFamily="34" charset="0"/>
            </a:endParaRPr>
          </a:p>
          <a:p>
            <a:pPr marL="174625" indent="-174625">
              <a:lnSpc>
                <a:spcPct val="80000"/>
              </a:lnSpc>
              <a:spcBef>
                <a:spcPct val="20000"/>
              </a:spcBef>
              <a:buFontTx/>
              <a:buChar char="•"/>
            </a:pPr>
            <a:r>
              <a:rPr lang="en-US" sz="1300" b="1" dirty="0">
                <a:solidFill>
                  <a:srgbClr val="1F497D"/>
                </a:solidFill>
                <a:latin typeface="Calibri" pitchFamily="34" charset="0"/>
              </a:rPr>
              <a:t>University of Illinois</a:t>
            </a:r>
          </a:p>
          <a:p>
            <a:pPr marL="341313" lvl="1" indent="-166688">
              <a:lnSpc>
                <a:spcPct val="80000"/>
              </a:lnSpc>
              <a:spcBef>
                <a:spcPct val="20000"/>
              </a:spcBef>
              <a:buFontTx/>
              <a:buChar char="–"/>
            </a:pPr>
            <a:r>
              <a:rPr lang="en-US" sz="1300" b="1" dirty="0">
                <a:latin typeface="Calibri" pitchFamily="34" charset="0"/>
              </a:rPr>
              <a:t>J. Hart</a:t>
            </a:r>
          </a:p>
          <a:p>
            <a:pPr marL="341313" lvl="1" indent="-166688">
              <a:lnSpc>
                <a:spcPct val="80000"/>
              </a:lnSpc>
              <a:spcBef>
                <a:spcPct val="20000"/>
              </a:spcBef>
              <a:buFontTx/>
              <a:buChar char="–"/>
            </a:pPr>
            <a:r>
              <a:rPr lang="en-US" sz="1300" b="1" dirty="0">
                <a:latin typeface="Calibri" pitchFamily="34" charset="0"/>
              </a:rPr>
              <a:t>J. Thaler</a:t>
            </a:r>
          </a:p>
          <a:p>
            <a:pPr marL="174625" indent="-174625">
              <a:lnSpc>
                <a:spcPct val="80000"/>
              </a:lnSpc>
              <a:spcBef>
                <a:spcPct val="20000"/>
              </a:spcBef>
              <a:buFontTx/>
              <a:buChar char="•"/>
            </a:pPr>
            <a:r>
              <a:rPr lang="en-US" sz="1300" b="1" dirty="0">
                <a:solidFill>
                  <a:srgbClr val="1F497D"/>
                </a:solidFill>
                <a:latin typeface="Calibri" pitchFamily="34" charset="0"/>
              </a:rPr>
              <a:t>Inst. Physics Czech </a:t>
            </a:r>
          </a:p>
          <a:p>
            <a:pPr marL="341313" lvl="1" indent="-166688">
              <a:lnSpc>
                <a:spcPct val="80000"/>
              </a:lnSpc>
              <a:spcBef>
                <a:spcPct val="20000"/>
              </a:spcBef>
              <a:buFontTx/>
              <a:buChar char="–"/>
            </a:pPr>
            <a:r>
              <a:rPr lang="en-US" sz="1300" b="1" dirty="0">
                <a:latin typeface="Calibri" pitchFamily="34" charset="0"/>
              </a:rPr>
              <a:t>P </a:t>
            </a:r>
            <a:r>
              <a:rPr lang="en-US" sz="1300" b="1" dirty="0" err="1">
                <a:latin typeface="Calibri" pitchFamily="34" charset="0"/>
              </a:rPr>
              <a:t>Kubanek</a:t>
            </a:r>
            <a:r>
              <a:rPr lang="en-US" sz="1300" b="1" dirty="0">
                <a:latin typeface="Calibri" pitchFamily="34" charset="0"/>
              </a:rPr>
              <a:t> </a:t>
            </a:r>
          </a:p>
          <a:p>
            <a:pPr marL="341313" lvl="1" indent="-166688">
              <a:lnSpc>
                <a:spcPct val="80000"/>
              </a:lnSpc>
              <a:spcBef>
                <a:spcPct val="20000"/>
              </a:spcBef>
              <a:buFontTx/>
              <a:buChar char="–"/>
            </a:pPr>
            <a:r>
              <a:rPr lang="en-US" sz="1300" b="1" dirty="0">
                <a:latin typeface="Calibri" pitchFamily="34" charset="0"/>
              </a:rPr>
              <a:t>M. </a:t>
            </a:r>
            <a:r>
              <a:rPr lang="en-US" sz="1300" b="1" dirty="0" err="1">
                <a:latin typeface="Calibri" pitchFamily="34" charset="0"/>
              </a:rPr>
              <a:t>Prouza</a:t>
            </a:r>
            <a:r>
              <a:rPr lang="en-US" sz="1300" b="1" dirty="0">
                <a:latin typeface="Calibri" pitchFamily="34" charset="0"/>
              </a:rPr>
              <a:t> </a:t>
            </a:r>
          </a:p>
          <a:p>
            <a:pPr marL="174625" indent="-174625">
              <a:lnSpc>
                <a:spcPct val="80000"/>
              </a:lnSpc>
              <a:spcBef>
                <a:spcPct val="20000"/>
              </a:spcBef>
              <a:buFontTx/>
              <a:buChar char="•"/>
            </a:pPr>
            <a:r>
              <a:rPr lang="en-US" sz="1300" b="1" dirty="0">
                <a:solidFill>
                  <a:srgbClr val="1F497D"/>
                </a:solidFill>
                <a:latin typeface="Calibri" pitchFamily="34" charset="0"/>
              </a:rPr>
              <a:t>UC Davis</a:t>
            </a:r>
          </a:p>
          <a:p>
            <a:pPr marL="341313" lvl="1" indent="-166688">
              <a:lnSpc>
                <a:spcPct val="80000"/>
              </a:lnSpc>
              <a:spcBef>
                <a:spcPct val="20000"/>
              </a:spcBef>
              <a:buFontTx/>
              <a:buChar char="–"/>
            </a:pPr>
            <a:r>
              <a:rPr lang="en-US" sz="1300" b="1" dirty="0">
                <a:latin typeface="Calibri" pitchFamily="34" charset="0"/>
              </a:rPr>
              <a:t>T. Tyson</a:t>
            </a:r>
          </a:p>
          <a:p>
            <a:pPr marL="341313" lvl="1" indent="-166688">
              <a:lnSpc>
                <a:spcPct val="80000"/>
              </a:lnSpc>
              <a:spcBef>
                <a:spcPct val="20000"/>
              </a:spcBef>
              <a:buFontTx/>
              <a:buChar char="•"/>
            </a:pPr>
            <a:r>
              <a:rPr lang="en-US" sz="1300" b="1" dirty="0">
                <a:solidFill>
                  <a:srgbClr val="1F497D"/>
                </a:solidFill>
                <a:latin typeface="Calibri" pitchFamily="34" charset="0"/>
              </a:rPr>
              <a:t>UC Berkley</a:t>
            </a:r>
          </a:p>
          <a:p>
            <a:pPr marL="341313" lvl="1" indent="-166688">
              <a:lnSpc>
                <a:spcPct val="80000"/>
              </a:lnSpc>
              <a:spcBef>
                <a:spcPct val="20000"/>
              </a:spcBef>
              <a:buFontTx/>
              <a:buChar char="–"/>
            </a:pPr>
            <a:r>
              <a:rPr lang="en-US" sz="1300" b="1" dirty="0">
                <a:latin typeface="Calibri" pitchFamily="34" charset="0"/>
              </a:rPr>
              <a:t>G. </a:t>
            </a:r>
            <a:r>
              <a:rPr lang="en-US" sz="1300" b="1" dirty="0" smtClean="0">
                <a:latin typeface="Calibri" pitchFamily="34" charset="0"/>
              </a:rPr>
              <a:t>Jernigan</a:t>
            </a:r>
          </a:p>
          <a:p>
            <a:pPr marL="341313" lvl="1" indent="-166688">
              <a:lnSpc>
                <a:spcPct val="80000"/>
              </a:lnSpc>
              <a:spcBef>
                <a:spcPct val="20000"/>
              </a:spcBef>
              <a:buFontTx/>
              <a:buChar char="–"/>
            </a:pPr>
            <a:endParaRPr lang="en-US" sz="1300" b="1" dirty="0" smtClean="0">
              <a:latin typeface="Calibri" pitchFamily="34" charset="0"/>
            </a:endParaRPr>
          </a:p>
          <a:p>
            <a:pPr marL="341313" lvl="1" indent="-166688">
              <a:lnSpc>
                <a:spcPct val="80000"/>
              </a:lnSpc>
              <a:spcBef>
                <a:spcPct val="20000"/>
              </a:spcBef>
              <a:buFontTx/>
              <a:buChar char="–"/>
            </a:pPr>
            <a:endParaRPr lang="en-US" sz="1300" b="1" dirty="0" smtClean="0">
              <a:latin typeface="Calibri" pitchFamily="34" charset="0"/>
            </a:endParaRPr>
          </a:p>
        </p:txBody>
      </p:sp>
      <p:sp>
        <p:nvSpPr>
          <p:cNvPr id="8" name="Rectangle 4"/>
          <p:cNvSpPr txBox="1">
            <a:spLocks noChangeArrowheads="1"/>
          </p:cNvSpPr>
          <p:nvPr/>
        </p:nvSpPr>
        <p:spPr bwMode="auto">
          <a:xfrm>
            <a:off x="7399866" y="5621867"/>
            <a:ext cx="1360311" cy="936977"/>
          </a:xfrm>
          <a:prstGeom prst="rect">
            <a:avLst/>
          </a:prstGeom>
          <a:noFill/>
          <a:ln w="9525">
            <a:solidFill>
              <a:schemeClr val="bg2">
                <a:lumMod val="60000"/>
                <a:lumOff val="40000"/>
              </a:schemeClr>
            </a:solidFill>
            <a:miter lim="800000"/>
            <a:headEnd/>
            <a:tailEnd/>
          </a:ln>
        </p:spPr>
        <p:txBody>
          <a:bodyPr/>
          <a:lstStyle/>
          <a:p>
            <a:pPr marL="341313" lvl="1" indent="-166688">
              <a:lnSpc>
                <a:spcPct val="80000"/>
              </a:lnSpc>
              <a:spcBef>
                <a:spcPct val="20000"/>
              </a:spcBef>
            </a:pPr>
            <a:endParaRPr lang="en-US" sz="100" b="1" dirty="0" smtClean="0">
              <a:latin typeface="Calibri" pitchFamily="34" charset="0"/>
            </a:endParaRPr>
          </a:p>
          <a:p>
            <a:pPr marL="341313" lvl="1" indent="-166688">
              <a:lnSpc>
                <a:spcPct val="80000"/>
              </a:lnSpc>
              <a:spcBef>
                <a:spcPct val="20000"/>
              </a:spcBef>
            </a:pPr>
            <a:r>
              <a:rPr lang="en-US" sz="1300" b="1" dirty="0" smtClean="0">
                <a:latin typeface="Calibri" pitchFamily="34" charset="0"/>
              </a:rPr>
              <a:t>Color Key</a:t>
            </a:r>
          </a:p>
          <a:p>
            <a:pPr marL="341313" lvl="1" indent="-166688">
              <a:lnSpc>
                <a:spcPct val="80000"/>
              </a:lnSpc>
              <a:spcBef>
                <a:spcPct val="20000"/>
              </a:spcBef>
            </a:pPr>
            <a:r>
              <a:rPr lang="en-US" sz="1300" b="1" dirty="0" smtClean="0">
                <a:solidFill>
                  <a:srgbClr val="1F497D"/>
                </a:solidFill>
                <a:latin typeface="Calibri" pitchFamily="34" charset="0"/>
              </a:rPr>
              <a:t>  Institution</a:t>
            </a:r>
          </a:p>
          <a:p>
            <a:pPr marL="341313" lvl="1" indent="-166688">
              <a:lnSpc>
                <a:spcPct val="80000"/>
              </a:lnSpc>
              <a:spcBef>
                <a:spcPct val="20000"/>
              </a:spcBef>
            </a:pPr>
            <a:r>
              <a:rPr lang="en-US" sz="1300" b="1" dirty="0" smtClean="0">
                <a:solidFill>
                  <a:srgbClr val="A50021"/>
                </a:solidFill>
                <a:latin typeface="Calibri" pitchFamily="34" charset="0"/>
              </a:rPr>
              <a:t>  Manager</a:t>
            </a:r>
          </a:p>
          <a:p>
            <a:pPr marL="341313" lvl="1" indent="-166688">
              <a:lnSpc>
                <a:spcPct val="80000"/>
              </a:lnSpc>
              <a:spcBef>
                <a:spcPct val="20000"/>
              </a:spcBef>
            </a:pPr>
            <a:r>
              <a:rPr lang="en-US" sz="1300" b="1" dirty="0" smtClean="0">
                <a:latin typeface="Calibri" pitchFamily="34" charset="0"/>
              </a:rPr>
              <a:t>  Contributor</a:t>
            </a:r>
            <a:endParaRPr lang="en-US" sz="1300" b="1" dirty="0" smtClean="0">
              <a:solidFill>
                <a:srgbClr val="A50021"/>
              </a:solidFill>
              <a:latin typeface="+mn-lt"/>
              <a:cs typeface="ＭＳ Ｐゴシック"/>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2"/>
          <p:cNvSpPr>
            <a:spLocks noGrp="1"/>
          </p:cNvSpPr>
          <p:nvPr>
            <p:ph type="title"/>
          </p:nvPr>
        </p:nvSpPr>
        <p:spPr/>
        <p:txBody>
          <a:bodyPr/>
          <a:lstStyle/>
          <a:p>
            <a:pPr eaLnBrk="1" hangingPunct="1">
              <a:defRPr/>
            </a:pPr>
            <a:r>
              <a:rPr lang="en-US" dirty="0" smtClean="0">
                <a:ea typeface="ＭＳ Ｐゴシック"/>
                <a:cs typeface="ＭＳ Ｐゴシック"/>
              </a:rPr>
              <a:t>Key Staff Identified and Management Structure is Well Understood</a:t>
            </a:r>
          </a:p>
        </p:txBody>
      </p:sp>
      <p:sp>
        <p:nvSpPr>
          <p:cNvPr id="11267" name="Text Placeholder 4"/>
          <p:cNvSpPr>
            <a:spLocks noGrp="1"/>
          </p:cNvSpPr>
          <p:nvPr>
            <p:ph idx="1"/>
          </p:nvPr>
        </p:nvSpPr>
        <p:spPr>
          <a:xfrm>
            <a:off x="6163733" y="949855"/>
            <a:ext cx="2878666" cy="5651500"/>
          </a:xfrm>
        </p:spPr>
        <p:txBody>
          <a:bodyPr>
            <a:normAutofit/>
          </a:bodyPr>
          <a:lstStyle/>
          <a:p>
            <a:pPr eaLnBrk="1" hangingPunct="1"/>
            <a:r>
              <a:rPr lang="en-US" sz="1600" dirty="0" smtClean="0">
                <a:ea typeface="ＭＳ Ｐゴシック" pitchFamily="34" charset="-128"/>
              </a:rPr>
              <a:t>Key managers have been appointed in these areas:</a:t>
            </a:r>
          </a:p>
          <a:p>
            <a:pPr lvl="1" eaLnBrk="1" hangingPunct="1"/>
            <a:r>
              <a:rPr lang="en-US" sz="1600" dirty="0">
                <a:ea typeface="ＭＳ Ｐゴシック" pitchFamily="34" charset="-128"/>
              </a:rPr>
              <a:t>Project </a:t>
            </a:r>
            <a:r>
              <a:rPr lang="en-US" sz="1600" dirty="0" smtClean="0">
                <a:ea typeface="ＭＳ Ｐゴシック" pitchFamily="34" charset="-128"/>
              </a:rPr>
              <a:t>Office, System Engineering, Project Administration, Performance &amp; Safety Assurance Managers</a:t>
            </a:r>
            <a:endParaRPr lang="en-US" sz="1600" dirty="0">
              <a:ea typeface="ＭＳ Ｐゴシック" pitchFamily="34" charset="-128"/>
            </a:endParaRPr>
          </a:p>
          <a:p>
            <a:pPr lvl="1" eaLnBrk="1" hangingPunct="1"/>
            <a:r>
              <a:rPr lang="en-US" sz="1600" dirty="0" smtClean="0">
                <a:ea typeface="ＭＳ Ｐゴシック" pitchFamily="34" charset="-128"/>
              </a:rPr>
              <a:t>Recent addition to lead Quality Assurance</a:t>
            </a:r>
          </a:p>
          <a:p>
            <a:pPr lvl="1" eaLnBrk="1" hangingPunct="1">
              <a:buNone/>
            </a:pPr>
            <a:endParaRPr lang="en-US" sz="1600" dirty="0" smtClean="0">
              <a:ea typeface="ＭＳ Ｐゴシック" pitchFamily="34" charset="-128"/>
            </a:endParaRPr>
          </a:p>
          <a:p>
            <a:pPr eaLnBrk="1" hangingPunct="1"/>
            <a:r>
              <a:rPr lang="en-US" sz="1600" dirty="0" smtClean="0">
                <a:ea typeface="ＭＳ Ｐゴシック" pitchFamily="34" charset="-128"/>
              </a:rPr>
              <a:t>Large sub-systems are led by:</a:t>
            </a:r>
          </a:p>
          <a:p>
            <a:pPr lvl="1" eaLnBrk="1" hangingPunct="1"/>
            <a:r>
              <a:rPr lang="en-US" sz="1600" dirty="0" smtClean="0">
                <a:ea typeface="ＭＳ Ｐゴシック" pitchFamily="34" charset="-128"/>
              </a:rPr>
              <a:t>Sub-System Manager (physicist)</a:t>
            </a:r>
          </a:p>
          <a:p>
            <a:pPr lvl="1" eaLnBrk="1" hangingPunct="1"/>
            <a:r>
              <a:rPr lang="en-US" sz="1600" dirty="0" smtClean="0">
                <a:ea typeface="ＭＳ Ｐゴシック" pitchFamily="34" charset="-128"/>
              </a:rPr>
              <a:t>Engineering Manager/Sub-system Architect</a:t>
            </a:r>
          </a:p>
        </p:txBody>
      </p:sp>
      <p:pic>
        <p:nvPicPr>
          <p:cNvPr id="5" name="Picture 4" descr="LSST Org R13 CD1.emf"/>
          <p:cNvPicPr>
            <a:picLocks noChangeAspect="1"/>
          </p:cNvPicPr>
          <p:nvPr/>
        </p:nvPicPr>
        <p:blipFill>
          <a:blip r:embed="rId3" cstate="print"/>
          <a:srcRect r="7667"/>
          <a:stretch>
            <a:fillRect/>
          </a:stretch>
        </p:blipFill>
        <p:spPr>
          <a:xfrm>
            <a:off x="90312" y="891820"/>
            <a:ext cx="6389510" cy="5888198"/>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mtClean="0">
                <a:ea typeface="ＭＳ Ｐゴシック"/>
                <a:cs typeface="ＭＳ Ｐゴシック"/>
              </a:rPr>
              <a:t>Product Oriented WBS is Well Defined and Used to Organize All Aspects of the Sub-systems Delivery</a:t>
            </a:r>
          </a:p>
        </p:txBody>
      </p:sp>
      <p:sp>
        <p:nvSpPr>
          <p:cNvPr id="12291" name="Content Placeholder 3"/>
          <p:cNvSpPr>
            <a:spLocks noGrp="1"/>
          </p:cNvSpPr>
          <p:nvPr>
            <p:ph idx="1"/>
          </p:nvPr>
        </p:nvSpPr>
        <p:spPr>
          <a:xfrm>
            <a:off x="98425" y="6165850"/>
            <a:ext cx="8839200" cy="376238"/>
          </a:xfrm>
        </p:spPr>
        <p:txBody>
          <a:bodyPr/>
          <a:lstStyle/>
          <a:p>
            <a:r>
              <a:rPr lang="en-US" smtClean="0">
                <a:ea typeface="ＭＳ Ｐゴシック" pitchFamily="34" charset="-128"/>
              </a:rPr>
              <a:t>LCA-125, WBS Dictionary </a:t>
            </a:r>
          </a:p>
          <a:p>
            <a:endParaRPr lang="en-US" smtClean="0">
              <a:ea typeface="ＭＳ Ｐゴシック" pitchFamily="34" charset="-128"/>
            </a:endParaRPr>
          </a:p>
        </p:txBody>
      </p:sp>
      <p:graphicFrame>
        <p:nvGraphicFramePr>
          <p:cNvPr id="5" name="Group 120"/>
          <p:cNvGraphicFramePr>
            <a:graphicFrameLocks noGrp="1"/>
          </p:cNvGraphicFramePr>
          <p:nvPr/>
        </p:nvGraphicFramePr>
        <p:xfrm>
          <a:off x="347663" y="984250"/>
          <a:ext cx="8420100" cy="5027614"/>
        </p:xfrm>
        <a:graphic>
          <a:graphicData uri="http://schemas.openxmlformats.org/drawingml/2006/table">
            <a:tbl>
              <a:tblPr/>
              <a:tblGrid>
                <a:gridCol w="877570"/>
                <a:gridCol w="3014133"/>
                <a:gridCol w="4528397"/>
              </a:tblGrid>
              <a:tr h="427038">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2000" b="1" i="0" u="none" strike="noStrike" cap="none" normalizeH="0" baseline="0" dirty="0" smtClean="0">
                          <a:ln>
                            <a:noFill/>
                          </a:ln>
                          <a:solidFill>
                            <a:schemeClr val="tx1"/>
                          </a:solidFill>
                          <a:effectLst/>
                          <a:latin typeface="Calibri" pitchFamily="34" charset="0"/>
                          <a:cs typeface="Arial" pitchFamily="34" charset="0"/>
                        </a:rPr>
                        <a:t>WBS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2000" b="1" i="0" u="none" strike="noStrike" cap="none" normalizeH="0" baseline="0" dirty="0" smtClean="0">
                          <a:ln>
                            <a:noFill/>
                          </a:ln>
                          <a:solidFill>
                            <a:schemeClr val="tx1"/>
                          </a:solidFill>
                          <a:effectLst/>
                          <a:latin typeface="Calibri" pitchFamily="34" charset="0"/>
                          <a:cs typeface="Arial"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2000" b="1" i="0" u="none" strike="noStrike" cap="none" normalizeH="0" baseline="0" dirty="0" smtClean="0">
                          <a:ln>
                            <a:noFill/>
                          </a:ln>
                          <a:solidFill>
                            <a:schemeClr val="tx1"/>
                          </a:solidFill>
                          <a:effectLst/>
                          <a:latin typeface="Calibri" pitchFamily="34" charset="0"/>
                          <a:cs typeface="Arial" pitchFamily="34" charset="0"/>
                        </a:rPr>
                        <a:t>Key Deliverables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r>
              <a:tr h="461963">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1" i="0" u="none" strike="noStrike" cap="none" normalizeH="0" baseline="0" dirty="0" smtClean="0">
                          <a:ln>
                            <a:noFill/>
                          </a:ln>
                          <a:solidFill>
                            <a:schemeClr val="tx1"/>
                          </a:solidFill>
                          <a:effectLst/>
                          <a:latin typeface="Calibri" pitchFamily="34" charset="0"/>
                          <a:cs typeface="Arial" pitchFamily="34" charset="0"/>
                        </a:rPr>
                        <a:t>3.1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lang="en-US" sz="1600" b="1" i="1" u="none" strike="noStrike" dirty="0" smtClean="0">
                          <a:solidFill>
                            <a:srgbClr val="0000D4"/>
                          </a:solidFill>
                          <a:latin typeface="+mn-lt"/>
                        </a:rPr>
                        <a:t>Management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1" i="0" u="none" strike="noStrike" cap="none" normalizeH="0" baseline="0" dirty="0" smtClean="0">
                          <a:ln>
                            <a:noFill/>
                          </a:ln>
                          <a:solidFill>
                            <a:schemeClr val="tx1"/>
                          </a:solidFill>
                          <a:effectLst/>
                          <a:latin typeface="Calibri" pitchFamily="34" charset="0"/>
                          <a:cs typeface="Arial" pitchFamily="34" charset="0"/>
                        </a:rPr>
                        <a:t>Project Office, PMCS, performance safety &amp; assurance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7038">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1" i="0" u="none" strike="noStrike" cap="none" normalizeH="0" baseline="0" dirty="0" smtClean="0">
                          <a:ln>
                            <a:noFill/>
                          </a:ln>
                          <a:solidFill>
                            <a:schemeClr val="tx1"/>
                          </a:solidFill>
                          <a:effectLst/>
                          <a:latin typeface="Calibri" pitchFamily="34" charset="0"/>
                          <a:cs typeface="Arial" pitchFamily="34" charset="0"/>
                        </a:rPr>
                        <a:t>3.2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2713"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lang="en-US" sz="1600" b="1" i="1" u="none" strike="noStrike" kern="1200" dirty="0">
                          <a:solidFill>
                            <a:srgbClr val="0000D4"/>
                          </a:solidFill>
                          <a:latin typeface="+mn-lt"/>
                          <a:ea typeface="+mn-ea"/>
                          <a:cs typeface="+mn-cs"/>
                        </a:rPr>
                        <a:t>Systems Integration </a:t>
                      </a:r>
                    </a:p>
                  </a:txBody>
                  <a:tcPr marL="5549" marR="5549" marT="554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1600" b="1" i="0" u="none" strike="noStrike" cap="none" normalizeH="0" baseline="0" dirty="0" smtClean="0">
                          <a:ln>
                            <a:noFill/>
                          </a:ln>
                          <a:solidFill>
                            <a:schemeClr val="tx1"/>
                          </a:solidFill>
                          <a:effectLst/>
                          <a:latin typeface="Calibri" pitchFamily="34" charset="0"/>
                          <a:cs typeface="Arial" pitchFamily="34" charset="0"/>
                        </a:rPr>
                        <a:t>Requirements, risk, design integration, system analysis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0375">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1" i="0" u="none" strike="noStrike" cap="none" normalizeH="0" baseline="0" dirty="0" smtClean="0">
                          <a:ln>
                            <a:noFill/>
                          </a:ln>
                          <a:solidFill>
                            <a:schemeClr val="tx1"/>
                          </a:solidFill>
                          <a:effectLst/>
                          <a:latin typeface="Calibri" pitchFamily="34" charset="0"/>
                          <a:cs typeface="Arial" pitchFamily="34" charset="0"/>
                        </a:rPr>
                        <a:t>3.3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2713"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lang="en-US" sz="1600" b="1" i="1" u="none" strike="noStrike" kern="1200" dirty="0">
                          <a:solidFill>
                            <a:srgbClr val="0000D4"/>
                          </a:solidFill>
                          <a:latin typeface="+mn-lt"/>
                          <a:ea typeface="+mn-ea"/>
                          <a:cs typeface="+mn-cs"/>
                        </a:rPr>
                        <a:t>Science Raft </a:t>
                      </a:r>
                      <a:r>
                        <a:rPr lang="en-US" sz="1600" b="1" i="1" u="none" strike="noStrike" kern="1200" dirty="0" smtClean="0">
                          <a:solidFill>
                            <a:srgbClr val="0000D4"/>
                          </a:solidFill>
                          <a:latin typeface="+mn-lt"/>
                          <a:ea typeface="+mn-ea"/>
                          <a:cs typeface="+mn-cs"/>
                        </a:rPr>
                        <a:t>System</a:t>
                      </a:r>
                      <a:endParaRPr lang="en-US" sz="1600" b="1" i="1" u="none" strike="noStrike" kern="1200" dirty="0">
                        <a:solidFill>
                          <a:srgbClr val="0000D4"/>
                        </a:solidFill>
                        <a:latin typeface="+mn-lt"/>
                        <a:ea typeface="+mn-ea"/>
                        <a:cs typeface="+mn-cs"/>
                      </a:endParaRPr>
                    </a:p>
                  </a:txBody>
                  <a:tcPr marL="5549" marR="5549" marT="554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1" i="0" u="none" strike="noStrike" cap="none" normalizeH="0" baseline="0" dirty="0" smtClean="0">
                          <a:ln>
                            <a:noFill/>
                          </a:ln>
                          <a:solidFill>
                            <a:schemeClr val="tx1"/>
                          </a:solidFill>
                          <a:effectLst/>
                          <a:latin typeface="Calibri" pitchFamily="34" charset="0"/>
                          <a:cs typeface="Arial" pitchFamily="34" charset="0"/>
                        </a:rPr>
                        <a:t>Sensors, science raft mechanics and electronics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7038">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1" i="0" u="none" strike="noStrike" cap="none" normalizeH="0" baseline="0" dirty="0" smtClean="0">
                          <a:ln>
                            <a:noFill/>
                          </a:ln>
                          <a:solidFill>
                            <a:schemeClr val="tx1"/>
                          </a:solidFill>
                          <a:effectLst/>
                          <a:latin typeface="Calibri" pitchFamily="34" charset="0"/>
                          <a:cs typeface="Arial" pitchFamily="34" charset="0"/>
                        </a:rPr>
                        <a:t>3.4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2713"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lang="en-US" sz="1600" b="1" i="1" u="none" strike="noStrike" kern="1200" dirty="0">
                          <a:solidFill>
                            <a:srgbClr val="0000D4"/>
                          </a:solidFill>
                          <a:latin typeface="+mn-lt"/>
                          <a:ea typeface="+mn-ea"/>
                          <a:cs typeface="+mn-cs"/>
                        </a:rPr>
                        <a:t>Corner Raft System</a:t>
                      </a:r>
                    </a:p>
                  </a:txBody>
                  <a:tcPr marL="5549" marR="5549" marT="554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defRPr/>
                      </a:pPr>
                      <a:r>
                        <a:rPr kumimoji="0" lang="en-US" sz="1600" b="1" i="0" u="none" strike="noStrike" cap="none" normalizeH="0" baseline="0" dirty="0" smtClean="0">
                          <a:ln>
                            <a:noFill/>
                          </a:ln>
                          <a:solidFill>
                            <a:schemeClr val="tx1"/>
                          </a:solidFill>
                          <a:effectLst/>
                          <a:latin typeface="Calibri" pitchFamily="34" charset="0"/>
                          <a:cs typeface="Arial" pitchFamily="34" charset="0"/>
                        </a:rPr>
                        <a:t>Sensors, corner raft mechanics and electronics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7038">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1" i="0" u="none" strike="noStrike" cap="none" normalizeH="0" baseline="0" dirty="0" smtClean="0">
                          <a:ln>
                            <a:noFill/>
                          </a:ln>
                          <a:solidFill>
                            <a:schemeClr val="tx1"/>
                          </a:solidFill>
                          <a:effectLst/>
                          <a:latin typeface="Calibri" pitchFamily="34" charset="0"/>
                          <a:cs typeface="Arial" pitchFamily="34" charset="0"/>
                        </a:rPr>
                        <a:t>3.5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2713"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lang="en-US" sz="1600" b="1" i="1" u="none" strike="noStrike" kern="1200" dirty="0">
                          <a:solidFill>
                            <a:srgbClr val="0000D4"/>
                          </a:solidFill>
                          <a:latin typeface="+mn-lt"/>
                          <a:ea typeface="+mn-ea"/>
                          <a:cs typeface="+mn-cs"/>
                        </a:rPr>
                        <a:t>Optics</a:t>
                      </a:r>
                    </a:p>
                  </a:txBody>
                  <a:tcPr marL="5549" marR="5549" marT="554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1" i="0" u="none" strike="noStrike" cap="none" normalizeH="0" baseline="0" dirty="0" smtClean="0">
                          <a:ln>
                            <a:noFill/>
                          </a:ln>
                          <a:solidFill>
                            <a:schemeClr val="tx1"/>
                          </a:solidFill>
                          <a:effectLst/>
                          <a:latin typeface="Calibri" pitchFamily="34" charset="0"/>
                          <a:cs typeface="Arial" pitchFamily="34" charset="0"/>
                        </a:rPr>
                        <a:t>L1-L2, L3, filters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0525">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1" i="0" u="none" strike="noStrike" cap="none" normalizeH="0" baseline="0" dirty="0" smtClean="0">
                          <a:ln>
                            <a:noFill/>
                          </a:ln>
                          <a:solidFill>
                            <a:schemeClr val="tx1"/>
                          </a:solidFill>
                          <a:effectLst/>
                          <a:latin typeface="Calibri" pitchFamily="34" charset="0"/>
                          <a:cs typeface="Arial" pitchFamily="34" charset="0"/>
                        </a:rPr>
                        <a:t>3.6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2713"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lang="en-US" sz="1600" b="1" i="1" u="none" strike="noStrike" kern="1200" dirty="0">
                          <a:solidFill>
                            <a:srgbClr val="0000D4"/>
                          </a:solidFill>
                          <a:latin typeface="+mn-lt"/>
                          <a:ea typeface="+mn-ea"/>
                          <a:cs typeface="+mn-cs"/>
                        </a:rPr>
                        <a:t>Camera Body &amp; Mechanisms</a:t>
                      </a:r>
                    </a:p>
                  </a:txBody>
                  <a:tcPr marL="5549" marR="5549" marT="554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1" i="0" u="none" strike="noStrike" cap="none" normalizeH="0" baseline="0" dirty="0" smtClean="0">
                          <a:ln>
                            <a:noFill/>
                          </a:ln>
                          <a:solidFill>
                            <a:schemeClr val="tx1"/>
                          </a:solidFill>
                          <a:effectLst/>
                          <a:latin typeface="Calibri" pitchFamily="34" charset="0"/>
                          <a:cs typeface="Arial" pitchFamily="34" charset="0"/>
                        </a:rPr>
                        <a:t>Camera body, shutter, exchange system, camera cooling</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1" i="0" u="none" strike="noStrike" cap="none" normalizeH="0" baseline="0" dirty="0" smtClean="0">
                          <a:ln>
                            <a:noFill/>
                          </a:ln>
                          <a:solidFill>
                            <a:schemeClr val="tx1"/>
                          </a:solidFill>
                          <a:effectLst/>
                          <a:latin typeface="Calibri" pitchFamily="34" charset="0"/>
                          <a:cs typeface="Arial" pitchFamily="34" charset="0"/>
                        </a:rPr>
                        <a:t>3.7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2713"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lang="en-US" sz="1600" b="1" i="1" u="none" strike="noStrike" kern="1200" dirty="0">
                          <a:solidFill>
                            <a:srgbClr val="0000D4"/>
                          </a:solidFill>
                          <a:latin typeface="+mn-lt"/>
                          <a:ea typeface="+mn-ea"/>
                          <a:cs typeface="+mn-cs"/>
                        </a:rPr>
                        <a:t>Cryostat</a:t>
                      </a:r>
                    </a:p>
                  </a:txBody>
                  <a:tcPr marL="5549" marR="5549" marT="554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1" i="0" u="none" strike="noStrike" cap="none" normalizeH="0" baseline="0" dirty="0" smtClean="0">
                          <a:ln>
                            <a:noFill/>
                          </a:ln>
                          <a:solidFill>
                            <a:schemeClr val="tx1"/>
                          </a:solidFill>
                          <a:effectLst/>
                          <a:latin typeface="Calibri" pitchFamily="34" charset="0"/>
                          <a:cs typeface="Arial" pitchFamily="34" charset="0"/>
                        </a:rPr>
                        <a:t>Cryostat housing, grid, utility trunk, refrigeration system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2113">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1" i="0" u="none" strike="noStrike" cap="none" normalizeH="0" baseline="0" dirty="0" smtClean="0">
                          <a:ln>
                            <a:noFill/>
                          </a:ln>
                          <a:solidFill>
                            <a:schemeClr val="tx1"/>
                          </a:solidFill>
                          <a:effectLst/>
                          <a:latin typeface="Calibri" pitchFamily="34" charset="0"/>
                          <a:cs typeface="Arial" pitchFamily="34" charset="0"/>
                        </a:rPr>
                        <a:t>3.8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2713"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lang="en-US" sz="1600" b="1" i="1" u="none" strike="noStrike" kern="1200" dirty="0">
                          <a:solidFill>
                            <a:srgbClr val="0000D4"/>
                          </a:solidFill>
                          <a:latin typeface="+mn-lt"/>
                          <a:ea typeface="+mn-ea"/>
                          <a:cs typeface="+mn-cs"/>
                        </a:rPr>
                        <a:t>Control System, DAQ and System Electronics</a:t>
                      </a:r>
                    </a:p>
                  </a:txBody>
                  <a:tcPr marL="5549" marR="5549" marT="554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1" i="0" u="none" strike="noStrike" cap="none" normalizeH="0" baseline="0" dirty="0" smtClean="0">
                          <a:ln>
                            <a:noFill/>
                          </a:ln>
                          <a:solidFill>
                            <a:schemeClr val="tx1"/>
                          </a:solidFill>
                          <a:effectLst/>
                          <a:latin typeface="Calibri" pitchFamily="34" charset="0"/>
                          <a:cs typeface="Arial" pitchFamily="34" charset="0"/>
                        </a:rPr>
                        <a:t>Control system &amp; DAQ software/hardware, power supplies, protection system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0525">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1" i="0" u="none" strike="noStrike" cap="none" normalizeH="0" baseline="0" dirty="0" smtClean="0">
                          <a:ln>
                            <a:noFill/>
                          </a:ln>
                          <a:solidFill>
                            <a:schemeClr val="tx1"/>
                          </a:solidFill>
                          <a:effectLst/>
                          <a:latin typeface="Calibri" pitchFamily="34" charset="0"/>
                          <a:cs typeface="Arial" pitchFamily="34" charset="0"/>
                        </a:rPr>
                        <a:t>3.9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12713"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lang="en-US" sz="1600" b="1" i="1" u="none" strike="noStrike" kern="1200" baseline="0" dirty="0" smtClean="0">
                          <a:solidFill>
                            <a:srgbClr val="0000D4"/>
                          </a:solidFill>
                          <a:latin typeface="+mn-lt"/>
                          <a:ea typeface="+mn-ea"/>
                          <a:cs typeface="+mn-cs"/>
                        </a:rPr>
                        <a:t>Integration &amp; Test</a:t>
                      </a:r>
                      <a:endParaRPr lang="en-US" sz="1600" b="1" i="1" u="none" strike="noStrike" kern="1200" dirty="0">
                        <a:solidFill>
                          <a:srgbClr val="0000D4"/>
                        </a:solidFill>
                        <a:latin typeface="+mn-lt"/>
                        <a:ea typeface="+mn-ea"/>
                        <a:cs typeface="+mn-cs"/>
                      </a:endParaRPr>
                    </a:p>
                  </a:txBody>
                  <a:tcPr marL="5549" marR="5549" marT="554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1" i="0" u="none" strike="noStrike" cap="none" normalizeH="0" baseline="0" dirty="0" smtClean="0">
                          <a:ln>
                            <a:noFill/>
                          </a:ln>
                          <a:solidFill>
                            <a:schemeClr val="tx1"/>
                          </a:solidFill>
                          <a:effectLst/>
                          <a:latin typeface="Calibri" pitchFamily="34" charset="0"/>
                          <a:cs typeface="Arial" pitchFamily="34" charset="0"/>
                        </a:rPr>
                        <a:t>Integration and testing of the above deliverables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mtClean="0">
                <a:ea typeface="ＭＳ Ｐゴシック"/>
                <a:cs typeface="ＭＳ Ｐゴシック"/>
              </a:rPr>
              <a:t>Responsibility Assignment Matrix Defines the Accountability of WBS Deliverables</a:t>
            </a:r>
          </a:p>
        </p:txBody>
      </p:sp>
      <p:sp>
        <p:nvSpPr>
          <p:cNvPr id="13315" name="Content Placeholder 2"/>
          <p:cNvSpPr>
            <a:spLocks noGrp="1"/>
          </p:cNvSpPr>
          <p:nvPr>
            <p:ph idx="1"/>
          </p:nvPr>
        </p:nvSpPr>
        <p:spPr>
          <a:xfrm>
            <a:off x="98425" y="895350"/>
            <a:ext cx="8839200" cy="5651500"/>
          </a:xfrm>
        </p:spPr>
        <p:txBody>
          <a:bodyPr/>
          <a:lstStyle/>
          <a:p>
            <a:r>
              <a:rPr lang="en-US" dirty="0" smtClean="0">
                <a:ea typeface="ＭＳ Ｐゴシック" pitchFamily="34" charset="-128"/>
              </a:rPr>
              <a:t>More detailed RACI (Responsibility, Accountability, Consulted, Informed) is being developed</a:t>
            </a:r>
          </a:p>
        </p:txBody>
      </p:sp>
      <p:graphicFrame>
        <p:nvGraphicFramePr>
          <p:cNvPr id="13" name="Table 12"/>
          <p:cNvGraphicFramePr>
            <a:graphicFrameLocks noGrp="1"/>
          </p:cNvGraphicFramePr>
          <p:nvPr/>
        </p:nvGraphicFramePr>
        <p:xfrm>
          <a:off x="187541" y="1533373"/>
          <a:ext cx="8773571" cy="5021111"/>
        </p:xfrm>
        <a:graphic>
          <a:graphicData uri="http://schemas.openxmlformats.org/drawingml/2006/table">
            <a:tbl>
              <a:tblPr/>
              <a:tblGrid>
                <a:gridCol w="207754"/>
                <a:gridCol w="311630"/>
                <a:gridCol w="327610"/>
                <a:gridCol w="3324049"/>
                <a:gridCol w="511392"/>
                <a:gridCol w="511392"/>
                <a:gridCol w="511392"/>
                <a:gridCol w="511392"/>
                <a:gridCol w="511392"/>
                <a:gridCol w="511392"/>
                <a:gridCol w="511392"/>
                <a:gridCol w="511392"/>
                <a:gridCol w="511392"/>
              </a:tblGrid>
              <a:tr h="296312">
                <a:tc gridSpan="3">
                  <a:txBody>
                    <a:bodyPr/>
                    <a:lstStyle/>
                    <a:p>
                      <a:pPr algn="l" fontAlgn="b"/>
                      <a:r>
                        <a:rPr lang="en-US" sz="1200" b="1" i="0" u="none" strike="noStrike" dirty="0">
                          <a:latin typeface="Calibri"/>
                        </a:rPr>
                        <a:t>Revision 1</a:t>
                      </a:r>
                    </a:p>
                  </a:txBody>
                  <a:tcPr marL="5549" marR="5549" marT="554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99CCFF"/>
                    </a:solidFill>
                  </a:tcPr>
                </a:tc>
                <a:tc hMerge="1">
                  <a:txBody>
                    <a:bodyPr/>
                    <a:lstStyle/>
                    <a:p>
                      <a:endParaRPr lang="en-US"/>
                    </a:p>
                  </a:txBody>
                  <a:tcPr/>
                </a:tc>
                <a:tc hMerge="1">
                  <a:txBody>
                    <a:bodyPr/>
                    <a:lstStyle/>
                    <a:p>
                      <a:endParaRPr lang="en-US"/>
                    </a:p>
                  </a:txBody>
                  <a:tcPr/>
                </a:tc>
                <a:tc>
                  <a:txBody>
                    <a:bodyPr/>
                    <a:lstStyle/>
                    <a:p>
                      <a:pPr algn="l" fontAlgn="b"/>
                      <a:r>
                        <a:rPr lang="en-US" sz="1800" b="1" i="0" u="sng" strike="noStrike">
                          <a:latin typeface="Calibri"/>
                        </a:rPr>
                        <a:t>Responsibility Assignment Matrix</a:t>
                      </a:r>
                    </a:p>
                  </a:txBody>
                  <a:tcPr marL="5549" marR="5549" marT="5549" marB="0" anchor="b">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99CCFF"/>
                    </a:solidFill>
                  </a:tcPr>
                </a:tc>
                <a:tc rowSpan="4">
                  <a:txBody>
                    <a:bodyPr/>
                    <a:lstStyle/>
                    <a:p>
                      <a:pPr algn="ctr" fontAlgn="b"/>
                      <a:r>
                        <a:rPr lang="en-US" sz="1600" b="1" i="0" u="none" strike="noStrike">
                          <a:latin typeface="Arial"/>
                        </a:rPr>
                        <a:t>N. Kurita</a:t>
                      </a:r>
                      <a:br>
                        <a:rPr lang="en-US" sz="1600" b="1" i="0" u="none" strike="noStrike">
                          <a:latin typeface="Arial"/>
                        </a:rPr>
                      </a:br>
                      <a:r>
                        <a:rPr lang="en-US" sz="1600" b="1" i="0" u="none" strike="noStrike">
                          <a:latin typeface="Arial"/>
                        </a:rPr>
                        <a:t>SLAC</a:t>
                      </a:r>
                    </a:p>
                  </a:txBody>
                  <a:tcPr marL="5549" marR="5549" marT="5549"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rowSpan="4">
                  <a:txBody>
                    <a:bodyPr/>
                    <a:lstStyle/>
                    <a:p>
                      <a:pPr algn="ctr" fontAlgn="b"/>
                      <a:r>
                        <a:rPr lang="en-US" sz="1600" b="1" i="0" u="none" strike="noStrike">
                          <a:latin typeface="Arial"/>
                        </a:rPr>
                        <a:t>M. Nordby</a:t>
                      </a:r>
                      <a:br>
                        <a:rPr lang="en-US" sz="1600" b="1" i="0" u="none" strike="noStrike">
                          <a:latin typeface="Arial"/>
                        </a:rPr>
                      </a:br>
                      <a:r>
                        <a:rPr lang="en-US" sz="1600" b="1" i="0" u="none" strike="noStrike">
                          <a:latin typeface="Arial"/>
                        </a:rPr>
                        <a:t>SLAC</a:t>
                      </a:r>
                    </a:p>
                  </a:txBody>
                  <a:tcPr marL="5549" marR="5549" marT="5549"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rowSpan="4">
                  <a:txBody>
                    <a:bodyPr/>
                    <a:lstStyle/>
                    <a:p>
                      <a:pPr algn="ctr" fontAlgn="b"/>
                      <a:r>
                        <a:rPr lang="en-US" sz="1600" b="1" i="0" u="none" strike="noStrike">
                          <a:latin typeface="Arial"/>
                        </a:rPr>
                        <a:t>J. Langton</a:t>
                      </a:r>
                      <a:br>
                        <a:rPr lang="en-US" sz="1600" b="1" i="0" u="none" strike="noStrike">
                          <a:latin typeface="Arial"/>
                        </a:rPr>
                      </a:br>
                      <a:r>
                        <a:rPr lang="en-US" sz="1600" b="1" i="0" u="none" strike="noStrike">
                          <a:latin typeface="Arial"/>
                        </a:rPr>
                        <a:t>SLAC</a:t>
                      </a:r>
                    </a:p>
                  </a:txBody>
                  <a:tcPr marL="5549" marR="5549" marT="5549"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rowSpan="4">
                  <a:txBody>
                    <a:bodyPr/>
                    <a:lstStyle/>
                    <a:p>
                      <a:pPr algn="ctr" fontAlgn="b"/>
                      <a:r>
                        <a:rPr lang="en-US" sz="1600" b="1" i="0" u="none" strike="noStrike">
                          <a:latin typeface="Arial"/>
                        </a:rPr>
                        <a:t>J. Ku</a:t>
                      </a:r>
                      <a:br>
                        <a:rPr lang="en-US" sz="1600" b="1" i="0" u="none" strike="noStrike">
                          <a:latin typeface="Arial"/>
                        </a:rPr>
                      </a:br>
                      <a:r>
                        <a:rPr lang="en-US" sz="1600" b="1" i="0" u="none" strike="noStrike">
                          <a:latin typeface="Arial"/>
                        </a:rPr>
                        <a:t>SLAC</a:t>
                      </a:r>
                    </a:p>
                  </a:txBody>
                  <a:tcPr marL="5549" marR="5549" marT="5549"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rowSpan="4">
                  <a:txBody>
                    <a:bodyPr/>
                    <a:lstStyle/>
                    <a:p>
                      <a:pPr algn="ctr" fontAlgn="b"/>
                      <a:r>
                        <a:rPr lang="en-US" sz="1600" b="1" i="0" u="none" strike="noStrike">
                          <a:latin typeface="Arial"/>
                        </a:rPr>
                        <a:t>M. Huffer</a:t>
                      </a:r>
                      <a:br>
                        <a:rPr lang="en-US" sz="1600" b="1" i="0" u="none" strike="noStrike">
                          <a:latin typeface="Arial"/>
                        </a:rPr>
                      </a:br>
                      <a:r>
                        <a:rPr lang="en-US" sz="1600" b="1" i="0" u="none" strike="noStrike">
                          <a:latin typeface="Arial"/>
                        </a:rPr>
                        <a:t>SLAC</a:t>
                      </a:r>
                    </a:p>
                  </a:txBody>
                  <a:tcPr marL="5549" marR="5549" marT="5549"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rowSpan="4">
                  <a:txBody>
                    <a:bodyPr/>
                    <a:lstStyle/>
                    <a:p>
                      <a:pPr algn="ctr" fontAlgn="b"/>
                      <a:r>
                        <a:rPr lang="en-US" sz="1600" b="1" i="0" u="none" strike="noStrike">
                          <a:latin typeface="Arial"/>
                        </a:rPr>
                        <a:t>J. Stewart</a:t>
                      </a:r>
                      <a:br>
                        <a:rPr lang="en-US" sz="1600" b="1" i="0" u="none" strike="noStrike">
                          <a:latin typeface="Arial"/>
                        </a:rPr>
                      </a:br>
                      <a:r>
                        <a:rPr lang="en-US" sz="1600" b="1" i="0" u="none" strike="noStrike">
                          <a:latin typeface="Arial"/>
                        </a:rPr>
                        <a:t>BNL</a:t>
                      </a:r>
                    </a:p>
                  </a:txBody>
                  <a:tcPr marL="5549" marR="5549" marT="5549"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rowSpan="4">
                  <a:txBody>
                    <a:bodyPr/>
                    <a:lstStyle/>
                    <a:p>
                      <a:pPr algn="ctr" fontAlgn="b"/>
                      <a:r>
                        <a:rPr lang="en-US" sz="1600" b="1" i="0" u="none" strike="noStrike">
                          <a:latin typeface="Arial"/>
                        </a:rPr>
                        <a:t>R. Van Berg</a:t>
                      </a:r>
                      <a:br>
                        <a:rPr lang="en-US" sz="1600" b="1" i="0" u="none" strike="noStrike">
                          <a:latin typeface="Arial"/>
                        </a:rPr>
                      </a:br>
                      <a:r>
                        <a:rPr lang="en-US" sz="1600" b="1" i="0" u="none" strike="noStrike">
                          <a:latin typeface="Arial"/>
                        </a:rPr>
                        <a:t>Upenn</a:t>
                      </a:r>
                    </a:p>
                  </a:txBody>
                  <a:tcPr marL="5549" marR="5549" marT="5549"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rowSpan="4">
                  <a:txBody>
                    <a:bodyPr/>
                    <a:lstStyle/>
                    <a:p>
                      <a:pPr algn="ctr" fontAlgn="b"/>
                      <a:r>
                        <a:rPr lang="en-US" sz="1600" b="1" i="0" u="none" strike="noStrike">
                          <a:latin typeface="Arial"/>
                        </a:rPr>
                        <a:t>V. Riot</a:t>
                      </a:r>
                      <a:br>
                        <a:rPr lang="en-US" sz="1600" b="1" i="0" u="none" strike="noStrike">
                          <a:latin typeface="Arial"/>
                        </a:rPr>
                      </a:br>
                      <a:r>
                        <a:rPr lang="en-US" sz="1600" b="1" i="0" u="none" strike="noStrike">
                          <a:latin typeface="Arial"/>
                        </a:rPr>
                        <a:t>LLNL</a:t>
                      </a:r>
                    </a:p>
                  </a:txBody>
                  <a:tcPr marL="5549" marR="5549" marT="5549"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rowSpan="4">
                  <a:txBody>
                    <a:bodyPr/>
                    <a:lstStyle/>
                    <a:p>
                      <a:pPr algn="ctr" fontAlgn="b"/>
                      <a:r>
                        <a:rPr lang="en-US" sz="1600" b="1" i="0" u="none" strike="noStrike">
                          <a:latin typeface="Arial"/>
                        </a:rPr>
                        <a:t>J. Thaler</a:t>
                      </a:r>
                      <a:br>
                        <a:rPr lang="en-US" sz="1600" b="1" i="0" u="none" strike="noStrike">
                          <a:latin typeface="Arial"/>
                        </a:rPr>
                      </a:br>
                      <a:r>
                        <a:rPr lang="en-US" sz="1600" b="1" i="0" u="none" strike="noStrike">
                          <a:latin typeface="Arial"/>
                        </a:rPr>
                        <a:t>U. Illinois</a:t>
                      </a:r>
                    </a:p>
                  </a:txBody>
                  <a:tcPr marL="5549" marR="5549" marT="5549" marB="0" vert="vert27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r>
              <a:tr h="264947">
                <a:tc gridSpan="3">
                  <a:txBody>
                    <a:bodyPr/>
                    <a:lstStyle/>
                    <a:p>
                      <a:pPr algn="l" fontAlgn="b"/>
                      <a:r>
                        <a:rPr lang="en-US" sz="1600" b="1" i="0" u="none" strike="noStrike">
                          <a:latin typeface="Calibri"/>
                        </a:rPr>
                        <a:t> </a:t>
                      </a:r>
                    </a:p>
                  </a:txBody>
                  <a:tcPr marL="5549" marR="5549" marT="5549" marB="0" anchor="b">
                    <a:lnL w="12700" cap="flat" cmpd="sng" algn="ctr">
                      <a:solidFill>
                        <a:srgbClr val="000000"/>
                      </a:solidFill>
                      <a:prstDash val="solid"/>
                      <a:round/>
                      <a:headEnd type="none" w="med" len="med"/>
                      <a:tailEnd type="none" w="med" len="med"/>
                    </a:lnL>
                    <a:lnR>
                      <a:noFill/>
                    </a:lnR>
                    <a:lnT>
                      <a:noFill/>
                    </a:lnT>
                    <a:lnB>
                      <a:noFill/>
                    </a:lnB>
                    <a:solidFill>
                      <a:srgbClr val="99CCFF"/>
                    </a:solidFill>
                  </a:tcPr>
                </a:tc>
                <a:tc hMerge="1">
                  <a:txBody>
                    <a:bodyPr/>
                    <a:lstStyle/>
                    <a:p>
                      <a:endParaRPr lang="en-US"/>
                    </a:p>
                  </a:txBody>
                  <a:tcPr/>
                </a:tc>
                <a:tc hMerge="1">
                  <a:txBody>
                    <a:bodyPr/>
                    <a:lstStyle/>
                    <a:p>
                      <a:endParaRPr lang="en-US"/>
                    </a:p>
                  </a:txBody>
                  <a:tcPr/>
                </a:tc>
                <a:tc>
                  <a:txBody>
                    <a:bodyPr/>
                    <a:lstStyle/>
                    <a:p>
                      <a:pPr algn="l" fontAlgn="b"/>
                      <a:r>
                        <a:rPr lang="en-US" sz="1600" b="1" i="0" u="none" strike="noStrike">
                          <a:latin typeface="Calibri"/>
                        </a:rPr>
                        <a:t> </a:t>
                      </a:r>
                    </a:p>
                  </a:txBody>
                  <a:tcPr marL="5549" marR="5549" marT="5549" marB="0" anchor="b">
                    <a:lnL>
                      <a:noFill/>
                    </a:lnL>
                    <a:lnR w="6350" cap="flat" cmpd="sng" algn="ctr">
                      <a:solidFill>
                        <a:srgbClr val="000000"/>
                      </a:solidFill>
                      <a:prstDash val="solid"/>
                      <a:round/>
                      <a:headEnd type="none" w="med" len="med"/>
                      <a:tailEnd type="none" w="med" len="med"/>
                    </a:lnR>
                    <a:lnT>
                      <a:noFill/>
                    </a:lnT>
                    <a:lnB>
                      <a:noFill/>
                    </a:lnB>
                    <a:solidFill>
                      <a:srgbClr val="99CCFF"/>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264947">
                <a:tc>
                  <a:txBody>
                    <a:bodyPr/>
                    <a:lstStyle/>
                    <a:p>
                      <a:pPr algn="ctr" fontAlgn="ctr"/>
                      <a:r>
                        <a:rPr lang="en-US" sz="1600" b="1" i="0" u="none" strike="noStrike">
                          <a:latin typeface="Calibri"/>
                        </a:rPr>
                        <a:t> </a:t>
                      </a:r>
                    </a:p>
                  </a:txBody>
                  <a:tcPr marL="5549" marR="5549" marT="5549" marB="0" anchor="ctr">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99CCFF"/>
                    </a:solidFill>
                  </a:tcPr>
                </a:tc>
                <a:tc>
                  <a:txBody>
                    <a:bodyPr/>
                    <a:lstStyle/>
                    <a:p>
                      <a:pPr algn="ctr" fontAlgn="ctr"/>
                      <a:r>
                        <a:rPr lang="en-US" sz="1600" b="1" i="0" u="none" strike="noStrike">
                          <a:latin typeface="Calibri"/>
                        </a:rPr>
                        <a:t> </a:t>
                      </a:r>
                    </a:p>
                  </a:txBody>
                  <a:tcPr marL="5549" marR="5549" marT="5549" marB="0" anchor="ctr">
                    <a:lnL>
                      <a:noFill/>
                    </a:lnL>
                    <a:lnR>
                      <a:noFill/>
                    </a:lnR>
                    <a:lnT>
                      <a:noFill/>
                    </a:lnT>
                    <a:lnB w="6350" cap="flat" cmpd="sng" algn="ctr">
                      <a:solidFill>
                        <a:srgbClr val="000000"/>
                      </a:solidFill>
                      <a:prstDash val="solid"/>
                      <a:round/>
                      <a:headEnd type="none" w="med" len="med"/>
                      <a:tailEnd type="none" w="med" len="med"/>
                    </a:lnB>
                    <a:solidFill>
                      <a:srgbClr val="99CCFF"/>
                    </a:solidFill>
                  </a:tcPr>
                </a:tc>
                <a:tc>
                  <a:txBody>
                    <a:bodyPr/>
                    <a:lstStyle/>
                    <a:p>
                      <a:pPr algn="ctr" fontAlgn="ctr"/>
                      <a:r>
                        <a:rPr lang="en-US" sz="1600" b="1" i="0" u="none" strike="noStrike">
                          <a:latin typeface="Calibri"/>
                        </a:rPr>
                        <a:t> </a:t>
                      </a:r>
                    </a:p>
                  </a:txBody>
                  <a:tcPr marL="5549" marR="5549" marT="5549" marB="0" anchor="ctr">
                    <a:lnL>
                      <a:noFill/>
                    </a:lnL>
                    <a:lnR>
                      <a:noFill/>
                    </a:lnR>
                    <a:lnT>
                      <a:noFill/>
                    </a:lnT>
                    <a:lnB w="6350" cap="flat" cmpd="sng" algn="ctr">
                      <a:solidFill>
                        <a:srgbClr val="000000"/>
                      </a:solidFill>
                      <a:prstDash val="solid"/>
                      <a:round/>
                      <a:headEnd type="none" w="med" len="med"/>
                      <a:tailEnd type="none" w="med" len="med"/>
                    </a:lnB>
                    <a:solidFill>
                      <a:srgbClr val="99CCFF"/>
                    </a:solidFill>
                  </a:tcPr>
                </a:tc>
                <a:tc>
                  <a:txBody>
                    <a:bodyPr/>
                    <a:lstStyle/>
                    <a:p>
                      <a:pPr algn="ctr" fontAlgn="ctr"/>
                      <a:r>
                        <a:rPr lang="en-US" sz="1600" b="1" i="0" u="none" strike="noStrike" dirty="0" smtClean="0">
                          <a:solidFill>
                            <a:schemeClr val="tx1">
                              <a:lumMod val="50000"/>
                              <a:lumOff val="50000"/>
                            </a:schemeClr>
                          </a:solidFill>
                          <a:latin typeface="Calibri"/>
                        </a:rPr>
                        <a:t>A = Accountable</a:t>
                      </a:r>
                      <a:r>
                        <a:rPr lang="en-US" sz="1600" b="1" i="0" u="none" strike="noStrike" dirty="0">
                          <a:solidFill>
                            <a:schemeClr val="tx1">
                              <a:lumMod val="50000"/>
                              <a:lumOff val="50000"/>
                            </a:schemeClr>
                          </a:solidFill>
                          <a:latin typeface="Calibri"/>
                        </a:rPr>
                        <a:t> </a:t>
                      </a:r>
                    </a:p>
                  </a:txBody>
                  <a:tcPr marL="5549" marR="5549" marT="5549"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99CCFF"/>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557299">
                <a:tc>
                  <a:txBody>
                    <a:bodyPr/>
                    <a:lstStyle/>
                    <a:p>
                      <a:pPr algn="ctr" fontAlgn="ctr"/>
                      <a:r>
                        <a:rPr lang="en-US" sz="1600" b="1" i="0" u="none" strike="noStrike">
                          <a:latin typeface="Calibri"/>
                        </a:rPr>
                        <a:t> </a:t>
                      </a:r>
                    </a:p>
                  </a:txBody>
                  <a:tcPr marL="5549" marR="5549" marT="5549"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a:txBody>
                    <a:bodyPr/>
                    <a:lstStyle/>
                    <a:p>
                      <a:pPr algn="ctr" fontAlgn="ctr"/>
                      <a:r>
                        <a:rPr lang="en-US" sz="1600" b="1" i="0" u="none" strike="noStrike">
                          <a:latin typeface="Calibri"/>
                        </a:rPr>
                        <a:t> </a:t>
                      </a:r>
                    </a:p>
                  </a:txBody>
                  <a:tcPr marL="5549" marR="5549" marT="554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a:txBody>
                    <a:bodyPr/>
                    <a:lstStyle/>
                    <a:p>
                      <a:pPr algn="ctr" fontAlgn="ctr"/>
                      <a:r>
                        <a:rPr lang="en-US" sz="1600" b="1" i="0" u="none" strike="noStrike">
                          <a:latin typeface="Calibri"/>
                        </a:rPr>
                        <a:t> </a:t>
                      </a:r>
                    </a:p>
                  </a:txBody>
                  <a:tcPr marL="5549" marR="5549" marT="554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a:txBody>
                    <a:bodyPr/>
                    <a:lstStyle/>
                    <a:p>
                      <a:pPr algn="ctr" fontAlgn="ctr"/>
                      <a:r>
                        <a:rPr lang="en-US" sz="1600" b="1" i="0" u="none" strike="noStrike" dirty="0">
                          <a:latin typeface="Calibri"/>
                        </a:rPr>
                        <a:t>WBS Name</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283218">
                <a:tc>
                  <a:txBody>
                    <a:bodyPr/>
                    <a:lstStyle/>
                    <a:p>
                      <a:pPr algn="l" fontAlgn="ctr"/>
                      <a:r>
                        <a:rPr lang="en-US" sz="1600" b="1" i="1" u="none" strike="noStrike">
                          <a:solidFill>
                            <a:srgbClr val="0000D4"/>
                          </a:solidFill>
                          <a:latin typeface="Calibri"/>
                        </a:rPr>
                        <a:t>3</a:t>
                      </a:r>
                    </a:p>
                  </a:txBody>
                  <a:tcPr marL="5549" marR="5549" marT="5549"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00D4"/>
                          </a:solidFill>
                          <a:latin typeface="Calibri"/>
                        </a:rPr>
                        <a:t>.01</a:t>
                      </a:r>
                    </a:p>
                  </a:txBody>
                  <a:tcPr marL="5549" marR="5549" marT="554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00D4"/>
                          </a:solidFill>
                          <a:latin typeface="Calibri"/>
                        </a:rPr>
                        <a:t> </a:t>
                      </a:r>
                    </a:p>
                  </a:txBody>
                  <a:tcPr marL="5549" marR="5549" marT="554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1" i="1" u="none" strike="noStrike">
                          <a:solidFill>
                            <a:srgbClr val="0000D4"/>
                          </a:solidFill>
                          <a:latin typeface="Calibri"/>
                        </a:rPr>
                        <a:t>Management</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dirty="0" smtClean="0">
                          <a:latin typeface="Calibri"/>
                        </a:rPr>
                        <a:t>A</a:t>
                      </a:r>
                      <a:endParaRPr lang="en-US" sz="1600" b="0" i="1" u="none" strike="noStrike" dirty="0">
                        <a:latin typeface="Calibri"/>
                      </a:endParaRP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3218">
                <a:tc>
                  <a:txBody>
                    <a:bodyPr/>
                    <a:lstStyle/>
                    <a:p>
                      <a:pPr algn="l" fontAlgn="ctr"/>
                      <a:r>
                        <a:rPr lang="en-US" sz="1600" b="1" i="1" u="none" strike="noStrike">
                          <a:solidFill>
                            <a:srgbClr val="0000D4"/>
                          </a:solidFill>
                          <a:latin typeface="Calibri"/>
                        </a:rPr>
                        <a:t>3</a:t>
                      </a:r>
                    </a:p>
                  </a:txBody>
                  <a:tcPr marL="5549" marR="5549" marT="5549"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00D4"/>
                          </a:solidFill>
                          <a:latin typeface="Calibri"/>
                        </a:rPr>
                        <a:t>.02</a:t>
                      </a:r>
                    </a:p>
                  </a:txBody>
                  <a:tcPr marL="5549" marR="5549" marT="554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00D4"/>
                          </a:solidFill>
                          <a:latin typeface="Calibri"/>
                        </a:rPr>
                        <a:t> </a:t>
                      </a:r>
                    </a:p>
                  </a:txBody>
                  <a:tcPr marL="5549" marR="5549" marT="554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1" i="1" u="none" strike="noStrike" dirty="0">
                          <a:solidFill>
                            <a:srgbClr val="0000D4"/>
                          </a:solidFill>
                          <a:latin typeface="Calibri"/>
                        </a:rPr>
                        <a:t>Systems Integration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dirty="0" smtClean="0">
                          <a:latin typeface="Calibri"/>
                        </a:rPr>
                        <a:t>A</a:t>
                      </a:r>
                      <a:endParaRPr lang="en-US" sz="1600" b="0" i="1" u="none" strike="noStrike" dirty="0">
                        <a:latin typeface="Calibri"/>
                      </a:endParaRP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3218">
                <a:tc>
                  <a:txBody>
                    <a:bodyPr/>
                    <a:lstStyle/>
                    <a:p>
                      <a:pPr algn="l" fontAlgn="ctr"/>
                      <a:r>
                        <a:rPr lang="en-US" sz="1600" b="1" i="1" u="none" strike="noStrike">
                          <a:solidFill>
                            <a:srgbClr val="0000D4"/>
                          </a:solidFill>
                          <a:latin typeface="Calibri"/>
                        </a:rPr>
                        <a:t>3</a:t>
                      </a:r>
                    </a:p>
                  </a:txBody>
                  <a:tcPr marL="5549" marR="5549" marT="5549"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00D4"/>
                          </a:solidFill>
                          <a:latin typeface="Calibri"/>
                        </a:rPr>
                        <a:t>.03</a:t>
                      </a:r>
                    </a:p>
                  </a:txBody>
                  <a:tcPr marL="5549" marR="5549" marT="554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00D4"/>
                          </a:solidFill>
                          <a:latin typeface="Calibri"/>
                        </a:rPr>
                        <a:t> </a:t>
                      </a:r>
                    </a:p>
                  </a:txBody>
                  <a:tcPr marL="5549" marR="5549" marT="554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1" i="1" u="none" strike="noStrike" dirty="0">
                          <a:solidFill>
                            <a:srgbClr val="0000D4"/>
                          </a:solidFill>
                          <a:latin typeface="Calibri"/>
                        </a:rPr>
                        <a:t>Science Raft </a:t>
                      </a:r>
                      <a:r>
                        <a:rPr lang="en-US" sz="1600" b="1" i="1" u="none" strike="noStrike" dirty="0" smtClean="0">
                          <a:solidFill>
                            <a:srgbClr val="0000D4"/>
                          </a:solidFill>
                          <a:latin typeface="Calibri"/>
                        </a:rPr>
                        <a:t>System</a:t>
                      </a:r>
                      <a:endParaRPr lang="en-US" sz="1600" b="1" i="1" u="none" strike="noStrike" dirty="0">
                        <a:solidFill>
                          <a:srgbClr val="0000D4"/>
                        </a:solidFill>
                        <a:latin typeface="Calibri"/>
                      </a:endParaRP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dirty="0" smtClean="0">
                          <a:latin typeface="Calibri"/>
                        </a:rPr>
                        <a:t>A</a:t>
                      </a:r>
                      <a:endParaRPr lang="en-US" sz="1600" b="0" i="1" u="none" strike="noStrike" dirty="0">
                        <a:latin typeface="Calibri"/>
                      </a:endParaRP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3218">
                <a:tc>
                  <a:txBody>
                    <a:bodyPr/>
                    <a:lstStyle/>
                    <a:p>
                      <a:pPr algn="l" fontAlgn="ctr"/>
                      <a:r>
                        <a:rPr lang="en-US" sz="1600" b="1" i="1" u="none" strike="noStrike">
                          <a:solidFill>
                            <a:srgbClr val="0000D4"/>
                          </a:solidFill>
                          <a:latin typeface="Calibri"/>
                        </a:rPr>
                        <a:t>3</a:t>
                      </a:r>
                    </a:p>
                  </a:txBody>
                  <a:tcPr marL="5549" marR="5549" marT="5549"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00D4"/>
                          </a:solidFill>
                          <a:latin typeface="Calibri"/>
                        </a:rPr>
                        <a:t>.04</a:t>
                      </a:r>
                    </a:p>
                  </a:txBody>
                  <a:tcPr marL="5549" marR="5549" marT="554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00D4"/>
                          </a:solidFill>
                          <a:latin typeface="Calibri"/>
                        </a:rPr>
                        <a:t> </a:t>
                      </a:r>
                    </a:p>
                  </a:txBody>
                  <a:tcPr marL="5549" marR="5549" marT="554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1" i="1" u="none" strike="noStrike" dirty="0">
                          <a:solidFill>
                            <a:srgbClr val="0000D4"/>
                          </a:solidFill>
                          <a:latin typeface="Calibri"/>
                        </a:rPr>
                        <a:t>Corner Raft System</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dirty="0" smtClean="0">
                          <a:latin typeface="Calibri"/>
                        </a:rPr>
                        <a:t>A</a:t>
                      </a:r>
                      <a:endParaRPr lang="en-US" sz="1600" b="0" i="1" u="none" strike="noStrike" dirty="0">
                        <a:latin typeface="Calibri"/>
                      </a:endParaRP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3218">
                <a:tc>
                  <a:txBody>
                    <a:bodyPr/>
                    <a:lstStyle/>
                    <a:p>
                      <a:pPr algn="l" fontAlgn="ctr"/>
                      <a:r>
                        <a:rPr lang="en-US" sz="1600" b="1" i="1" u="none" strike="noStrike">
                          <a:solidFill>
                            <a:srgbClr val="0000D4"/>
                          </a:solidFill>
                          <a:latin typeface="Calibri"/>
                        </a:rPr>
                        <a:t>3</a:t>
                      </a:r>
                    </a:p>
                  </a:txBody>
                  <a:tcPr marL="5549" marR="5549" marT="5549"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00D4"/>
                          </a:solidFill>
                          <a:latin typeface="Calibri"/>
                        </a:rPr>
                        <a:t>.05</a:t>
                      </a:r>
                    </a:p>
                  </a:txBody>
                  <a:tcPr marL="5549" marR="5549" marT="554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00D4"/>
                          </a:solidFill>
                          <a:latin typeface="Calibri"/>
                        </a:rPr>
                        <a:t> </a:t>
                      </a:r>
                    </a:p>
                  </a:txBody>
                  <a:tcPr marL="5549" marR="5549" marT="554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1" i="1" u="none" strike="noStrike" dirty="0">
                          <a:solidFill>
                            <a:srgbClr val="0000D4"/>
                          </a:solidFill>
                          <a:latin typeface="Calibri"/>
                        </a:rPr>
                        <a:t>Optics</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dirty="0" smtClean="0">
                          <a:latin typeface="Calibri"/>
                        </a:rPr>
                        <a:t>A</a:t>
                      </a:r>
                      <a:endParaRPr lang="en-US" sz="1600" b="0" i="1" u="none" strike="noStrike" dirty="0">
                        <a:latin typeface="Calibri"/>
                      </a:endParaRP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3218">
                <a:tc>
                  <a:txBody>
                    <a:bodyPr/>
                    <a:lstStyle/>
                    <a:p>
                      <a:pPr algn="l" fontAlgn="ctr"/>
                      <a:r>
                        <a:rPr lang="en-US" sz="1600" b="1" i="1" u="none" strike="noStrike">
                          <a:solidFill>
                            <a:srgbClr val="0000D4"/>
                          </a:solidFill>
                          <a:latin typeface="Calibri"/>
                        </a:rPr>
                        <a:t>3</a:t>
                      </a:r>
                    </a:p>
                  </a:txBody>
                  <a:tcPr marL="5549" marR="5549" marT="5549"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00D4"/>
                          </a:solidFill>
                          <a:latin typeface="Calibri"/>
                        </a:rPr>
                        <a:t>.06</a:t>
                      </a:r>
                    </a:p>
                  </a:txBody>
                  <a:tcPr marL="5549" marR="5549" marT="554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00D4"/>
                          </a:solidFill>
                          <a:latin typeface="Calibri"/>
                        </a:rPr>
                        <a:t> </a:t>
                      </a:r>
                    </a:p>
                  </a:txBody>
                  <a:tcPr marL="5549" marR="5549" marT="554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1" i="1" u="none" strike="noStrike">
                          <a:solidFill>
                            <a:srgbClr val="0000D4"/>
                          </a:solidFill>
                          <a:latin typeface="Calibri"/>
                        </a:rPr>
                        <a:t>Camera Body &amp; Mechanisms</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dirty="0" smtClean="0">
                          <a:latin typeface="Calibri"/>
                        </a:rPr>
                        <a:t>A</a:t>
                      </a:r>
                      <a:endParaRPr lang="en-US" sz="1600" b="0" i="1" u="none" strike="noStrike" dirty="0">
                        <a:latin typeface="Calibri"/>
                      </a:endParaRP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3218">
                <a:tc>
                  <a:txBody>
                    <a:bodyPr/>
                    <a:lstStyle/>
                    <a:p>
                      <a:pPr algn="l" fontAlgn="ctr"/>
                      <a:r>
                        <a:rPr lang="en-US" sz="1600" b="1" i="1" u="none" strike="noStrike">
                          <a:solidFill>
                            <a:srgbClr val="0000D4"/>
                          </a:solidFill>
                          <a:latin typeface="Calibri"/>
                        </a:rPr>
                        <a:t>3</a:t>
                      </a:r>
                    </a:p>
                  </a:txBody>
                  <a:tcPr marL="5549" marR="5549" marT="5549"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00D4"/>
                          </a:solidFill>
                          <a:latin typeface="Calibri"/>
                        </a:rPr>
                        <a:t>.07</a:t>
                      </a:r>
                    </a:p>
                  </a:txBody>
                  <a:tcPr marL="5549" marR="5549" marT="554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00D4"/>
                          </a:solidFill>
                          <a:latin typeface="Calibri"/>
                        </a:rPr>
                        <a:t> </a:t>
                      </a:r>
                    </a:p>
                  </a:txBody>
                  <a:tcPr marL="5549" marR="5549" marT="554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1" i="1" u="none" strike="noStrike">
                          <a:solidFill>
                            <a:srgbClr val="0000D4"/>
                          </a:solidFill>
                          <a:latin typeface="Calibri"/>
                        </a:rPr>
                        <a:t>Cryostat</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dirty="0" smtClean="0">
                          <a:latin typeface="Calibri"/>
                        </a:rPr>
                        <a:t>A</a:t>
                      </a:r>
                      <a:endParaRPr lang="en-US" sz="1600" b="0" i="1" u="none" strike="noStrike" dirty="0">
                        <a:latin typeface="Calibri"/>
                      </a:endParaRP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2208">
                <a:tc>
                  <a:txBody>
                    <a:bodyPr/>
                    <a:lstStyle/>
                    <a:p>
                      <a:pPr algn="l" fontAlgn="ctr"/>
                      <a:r>
                        <a:rPr lang="en-US" sz="1600" b="1" i="1" u="none" strike="noStrike">
                          <a:solidFill>
                            <a:srgbClr val="0000D4"/>
                          </a:solidFill>
                          <a:latin typeface="Calibri"/>
                        </a:rPr>
                        <a:t>3</a:t>
                      </a:r>
                    </a:p>
                  </a:txBody>
                  <a:tcPr marL="5549" marR="5549" marT="5549"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00D4"/>
                          </a:solidFill>
                          <a:latin typeface="Calibri"/>
                        </a:rPr>
                        <a:t>.08</a:t>
                      </a:r>
                    </a:p>
                  </a:txBody>
                  <a:tcPr marL="5549" marR="5549" marT="554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00D4"/>
                          </a:solidFill>
                          <a:latin typeface="Calibri"/>
                        </a:rPr>
                        <a:t> </a:t>
                      </a:r>
                    </a:p>
                  </a:txBody>
                  <a:tcPr marL="5549" marR="5549" marT="554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1" i="1" u="none" strike="noStrike" dirty="0">
                          <a:solidFill>
                            <a:srgbClr val="0000D4"/>
                          </a:solidFill>
                          <a:latin typeface="Calibri"/>
                        </a:rPr>
                        <a:t>Control System, DAQ and System Electronics</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1" u="none" strike="noStrike" dirty="0" smtClean="0">
                          <a:latin typeface="Calibri"/>
                        </a:rPr>
                        <a:t>A</a:t>
                      </a:r>
                      <a:endParaRPr lang="en-US" sz="1600" b="0" i="1" u="none" strike="noStrike" dirty="0">
                        <a:latin typeface="Calibri"/>
                      </a:endParaRPr>
                    </a:p>
                  </a:txBody>
                  <a:tcPr marL="5549" marR="5549" marT="55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3218">
                <a:tc>
                  <a:txBody>
                    <a:bodyPr/>
                    <a:lstStyle/>
                    <a:p>
                      <a:pPr algn="l" fontAlgn="ctr"/>
                      <a:r>
                        <a:rPr lang="en-US" sz="1600" b="1" i="1" u="none" strike="noStrike">
                          <a:solidFill>
                            <a:srgbClr val="008000"/>
                          </a:solidFill>
                          <a:latin typeface="Calibri"/>
                        </a:rPr>
                        <a:t>3</a:t>
                      </a:r>
                    </a:p>
                  </a:txBody>
                  <a:tcPr marL="5549" marR="5549" marT="5549"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8000"/>
                          </a:solidFill>
                          <a:latin typeface="Calibri"/>
                        </a:rPr>
                        <a:t>.08</a:t>
                      </a:r>
                    </a:p>
                  </a:txBody>
                  <a:tcPr marL="5549" marR="5549" marT="554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8000"/>
                          </a:solidFill>
                          <a:latin typeface="Calibri"/>
                        </a:rPr>
                        <a:t>.01</a:t>
                      </a:r>
                    </a:p>
                  </a:txBody>
                  <a:tcPr marL="5549" marR="5549" marT="554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1" i="0" u="none" strike="noStrike">
                          <a:solidFill>
                            <a:srgbClr val="006411"/>
                          </a:solidFill>
                          <a:latin typeface="Calibri"/>
                        </a:rPr>
                        <a:t>Camera Control Core (CCC)</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smtClean="0">
                          <a:latin typeface="Calibri"/>
                        </a:rPr>
                        <a:t>A</a:t>
                      </a:r>
                      <a:endParaRPr lang="en-US" sz="1600" b="0" i="0" u="none" strike="noStrike" dirty="0">
                        <a:latin typeface="Calibri"/>
                      </a:endParaRPr>
                    </a:p>
                  </a:txBody>
                  <a:tcPr marL="5549" marR="5549" marT="55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3218">
                <a:tc>
                  <a:txBody>
                    <a:bodyPr/>
                    <a:lstStyle/>
                    <a:p>
                      <a:pPr algn="l" fontAlgn="ctr"/>
                      <a:r>
                        <a:rPr lang="en-US" sz="1600" b="1" i="1" u="none" strike="noStrike">
                          <a:solidFill>
                            <a:srgbClr val="008000"/>
                          </a:solidFill>
                          <a:latin typeface="Calibri"/>
                        </a:rPr>
                        <a:t>3</a:t>
                      </a:r>
                    </a:p>
                  </a:txBody>
                  <a:tcPr marL="5549" marR="5549" marT="5549"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8000"/>
                          </a:solidFill>
                          <a:latin typeface="Calibri"/>
                        </a:rPr>
                        <a:t>.08</a:t>
                      </a:r>
                    </a:p>
                  </a:txBody>
                  <a:tcPr marL="5549" marR="5549" marT="554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8000"/>
                          </a:solidFill>
                          <a:latin typeface="Calibri"/>
                        </a:rPr>
                        <a:t>.02</a:t>
                      </a:r>
                    </a:p>
                  </a:txBody>
                  <a:tcPr marL="5549" marR="5549" marT="554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1" i="0" u="none" strike="noStrike">
                          <a:solidFill>
                            <a:srgbClr val="006411"/>
                          </a:solidFill>
                          <a:latin typeface="Calibri"/>
                        </a:rPr>
                        <a:t>DAQ</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smtClean="0">
                          <a:latin typeface="Calibri"/>
                        </a:rPr>
                        <a:t>A</a:t>
                      </a:r>
                      <a:endParaRPr lang="en-US" sz="1600" b="0" i="0" u="none" strike="noStrike" dirty="0">
                        <a:latin typeface="Calibri"/>
                      </a:endParaRP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3218">
                <a:tc>
                  <a:txBody>
                    <a:bodyPr/>
                    <a:lstStyle/>
                    <a:p>
                      <a:pPr algn="l" fontAlgn="ctr"/>
                      <a:r>
                        <a:rPr lang="en-US" sz="1600" b="1" i="1" u="none" strike="noStrike">
                          <a:solidFill>
                            <a:srgbClr val="008000"/>
                          </a:solidFill>
                          <a:latin typeface="Calibri"/>
                        </a:rPr>
                        <a:t>3</a:t>
                      </a:r>
                    </a:p>
                  </a:txBody>
                  <a:tcPr marL="5549" marR="5549" marT="5549"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8000"/>
                          </a:solidFill>
                          <a:latin typeface="Calibri"/>
                        </a:rPr>
                        <a:t>.08</a:t>
                      </a:r>
                    </a:p>
                  </a:txBody>
                  <a:tcPr marL="5549" marR="5549" marT="5549"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8000"/>
                          </a:solidFill>
                          <a:latin typeface="Calibri"/>
                        </a:rPr>
                        <a:t>.03</a:t>
                      </a:r>
                    </a:p>
                  </a:txBody>
                  <a:tcPr marL="5549" marR="5549" marT="554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1" i="0" u="none" strike="noStrike" dirty="0">
                          <a:solidFill>
                            <a:srgbClr val="006411"/>
                          </a:solidFill>
                          <a:latin typeface="Calibri"/>
                        </a:rPr>
                        <a:t>Camera System Electronics</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smtClean="0">
                          <a:latin typeface="Calibri"/>
                        </a:rPr>
                        <a:t>A</a:t>
                      </a:r>
                      <a:endParaRPr lang="en-US" sz="1600" b="0" i="0" u="none" strike="noStrike" dirty="0">
                        <a:latin typeface="Calibri"/>
                      </a:endParaRP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3218">
                <a:tc>
                  <a:txBody>
                    <a:bodyPr/>
                    <a:lstStyle/>
                    <a:p>
                      <a:pPr algn="l" fontAlgn="ctr"/>
                      <a:r>
                        <a:rPr lang="en-US" sz="1600" b="1" i="1" u="none" strike="noStrike">
                          <a:solidFill>
                            <a:srgbClr val="0000D4"/>
                          </a:solidFill>
                          <a:latin typeface="Calibri"/>
                        </a:rPr>
                        <a:t>3</a:t>
                      </a:r>
                    </a:p>
                  </a:txBody>
                  <a:tcPr marL="5549" marR="5549" marT="5549"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00D4"/>
                          </a:solidFill>
                          <a:latin typeface="Calibri"/>
                        </a:rPr>
                        <a:t>.09</a:t>
                      </a:r>
                    </a:p>
                  </a:txBody>
                  <a:tcPr marL="5549" marR="5549" marT="5549"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1" i="1" u="none" strike="noStrike">
                          <a:solidFill>
                            <a:srgbClr val="0000D4"/>
                          </a:solidFill>
                          <a:latin typeface="Calibri"/>
                        </a:rPr>
                        <a:t> </a:t>
                      </a:r>
                    </a:p>
                  </a:txBody>
                  <a:tcPr marL="5549" marR="5549" marT="554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600" b="1" i="1" u="none" strike="noStrike" dirty="0">
                          <a:solidFill>
                            <a:srgbClr val="0000D4"/>
                          </a:solidFill>
                          <a:latin typeface="Calibri"/>
                        </a:rPr>
                        <a:t>Integration and Test</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1" u="none" strike="noStrike" dirty="0">
                          <a:latin typeface="Calibri"/>
                        </a:rPr>
                        <a:t> </a:t>
                      </a:r>
                      <a:r>
                        <a:rPr lang="en-US" sz="1600" b="0" i="1" u="none" strike="noStrike" dirty="0" smtClean="0">
                          <a:latin typeface="Calibri"/>
                        </a:rPr>
                        <a:t>A</a:t>
                      </a:r>
                      <a:endParaRPr lang="en-US" sz="1600" b="0" i="1" u="none" strike="noStrike" dirty="0">
                        <a:latin typeface="Calibri"/>
                      </a:endParaRP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en-US" sz="1600" b="0" i="1" u="none" strike="noStrike" dirty="0">
                        <a:latin typeface="Calibri"/>
                      </a:endParaRP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1" u="none" strike="noStrike">
                          <a:latin typeface="Calibri"/>
                        </a:rPr>
                        <a:t> </a:t>
                      </a:r>
                    </a:p>
                  </a:txBody>
                  <a:tcPr marL="5549" marR="5549" marT="55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1" u="none" strike="noStrike" dirty="0">
                          <a:latin typeface="Calibri"/>
                        </a:rPr>
                        <a:t> </a:t>
                      </a:r>
                    </a:p>
                  </a:txBody>
                  <a:tcPr marL="5549" marR="5549" marT="5549"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Camera Design Overview</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44587</TotalTime>
  <Words>4383</Words>
  <Application>Microsoft Office PowerPoint</Application>
  <PresentationFormat>On-screen Show (4:3)</PresentationFormat>
  <Paragraphs>1110</Paragraphs>
  <Slides>48</Slides>
  <Notes>46</Notes>
  <HiddenSlides>0</HiddenSlides>
  <MMClips>1</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48</vt:i4>
      </vt:variant>
    </vt:vector>
  </HeadingPairs>
  <TitlesOfParts>
    <vt:vector size="53" baseType="lpstr">
      <vt:lpstr>Default Design</vt:lpstr>
      <vt:lpstr>1_Default Design</vt:lpstr>
      <vt:lpstr>2_Default Design</vt:lpstr>
      <vt:lpstr>3_Default Design</vt:lpstr>
      <vt:lpstr>Document</vt:lpstr>
      <vt:lpstr>Camera Overview Nadine Kurita Project Manager   LSST DOE CD-1 Review November 1 - 3, 2011</vt:lpstr>
      <vt:lpstr>Outline</vt:lpstr>
      <vt:lpstr>Project Overview</vt:lpstr>
      <vt:lpstr>A Broad-based Collaboration of Institutions Has Been Assembled to Deliver the Camera</vt:lpstr>
      <vt:lpstr>Contributors – Camera Team </vt:lpstr>
      <vt:lpstr>Key Staff Identified and Management Structure is Well Understood</vt:lpstr>
      <vt:lpstr>Product Oriented WBS is Well Defined and Used to Organize All Aspects of the Sub-systems Delivery</vt:lpstr>
      <vt:lpstr>Responsibility Assignment Matrix Defines the Accountability of WBS Deliverables</vt:lpstr>
      <vt:lpstr>Camera Design Overview</vt:lpstr>
      <vt:lpstr>Key Technical Challenges that Drive the Camera Design</vt:lpstr>
      <vt:lpstr>Designs Meet the Tight Constraints and All Subsystem Interfaces to Camera are Defined</vt:lpstr>
      <vt:lpstr>Camera Layout</vt:lpstr>
      <vt:lpstr>Layout of Camera Optics</vt:lpstr>
      <vt:lpstr>Fully-Integrated Camera</vt:lpstr>
      <vt:lpstr>Skirt Removed:  Standard Maintenance Configuration</vt:lpstr>
      <vt:lpstr>L1-L2 Assembly Removed:  Exposing Auto Changer</vt:lpstr>
      <vt:lpstr>Auto Changer Removed:  Showing Shutter</vt:lpstr>
      <vt:lpstr>Shutter Removed:  Exposing L3 Lens and Front of Cryostat</vt:lpstr>
      <vt:lpstr>Camera Housing Removed:  Showing Filters in Carousel</vt:lpstr>
      <vt:lpstr>Carousel Removed:  Showing Cryostat and Utility Trunk</vt:lpstr>
      <vt:lpstr>Cryostat Section:  Showing Raft Towers</vt:lpstr>
      <vt:lpstr>Science and Corner Raft Towers</vt:lpstr>
      <vt:lpstr>The LSST Focal Plane – 63.4 cm in diameter</vt:lpstr>
      <vt:lpstr>Reverse-Angle Camera View:  Utility Trunk Contents</vt:lpstr>
      <vt:lpstr>Camera Off-Telescope Components</vt:lpstr>
      <vt:lpstr>Design Reviews &amp; Project Risks</vt:lpstr>
      <vt:lpstr>Design reviews are required by the Project Office and well documented</vt:lpstr>
      <vt:lpstr>Successfully held System Requirement Review and Sub-System Conceptual Design Reviews</vt:lpstr>
      <vt:lpstr>Laboratory and Agency Reviews</vt:lpstr>
      <vt:lpstr>Project risk management process used to manage camera development, LCA-29</vt:lpstr>
      <vt:lpstr>CCD Performance Risk Mitigation Plan (Risk ID CA1)</vt:lpstr>
      <vt:lpstr>Sensors news: 2 vendors just recently fabricated prototypes </vt:lpstr>
      <vt:lpstr>Performance on key specs based on the results of Phase 1 and Phase 2 programs with e2v and ITL</vt:lpstr>
      <vt:lpstr>Cost &amp; Schedule Summary</vt:lpstr>
      <vt:lpstr> Level 2 Milestones – Key Milestones</vt:lpstr>
      <vt:lpstr>LSST Camera Summary Schedule</vt:lpstr>
      <vt:lpstr>Detailed technical logic with only funding constraints</vt:lpstr>
      <vt:lpstr>Cost Estimates Are Mature</vt:lpstr>
      <vt:lpstr>Camera Level 2 Cost &amp; Effort Summary </vt:lpstr>
      <vt:lpstr>Preliminary Funding Profile</vt:lpstr>
      <vt:lpstr>4700 Activities have been leveled with funding constraints and are consistent with DOE funding</vt:lpstr>
      <vt:lpstr>Commitment/Funding Profile – Consistent with “NSF Lowest Cost to the Government” Schedule</vt:lpstr>
      <vt:lpstr>Commitment/Funding Profile – Consistent with “NSF Lowest Cost to the Government” Schedule</vt:lpstr>
      <vt:lpstr>CD-1 Key Deliverables</vt:lpstr>
      <vt:lpstr>CD-1 Readiness</vt:lpstr>
      <vt:lpstr>Summary</vt:lpstr>
      <vt:lpstr>End of Presentation</vt:lpstr>
      <vt:lpstr>The LSST Optical System - Modified Paul-Baker Design</vt:lpstr>
    </vt:vector>
  </TitlesOfParts>
  <Company>Stanford Linear Accelerator Center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nordby</dc:creator>
  <cp:lastModifiedBy>kurita</cp:lastModifiedBy>
  <cp:revision>1105</cp:revision>
  <dcterms:created xsi:type="dcterms:W3CDTF">2011-06-03T18:19:47Z</dcterms:created>
  <dcterms:modified xsi:type="dcterms:W3CDTF">2011-10-31T22:06:22Z</dcterms:modified>
</cp:coreProperties>
</file>