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1.bin" ContentType="application/vnd.openxmlformats-officedocument.oleObject"/>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 id="2147483790" r:id="rId3"/>
  </p:sldMasterIdLst>
  <p:notesMasterIdLst>
    <p:notesMasterId r:id="rId46"/>
  </p:notesMasterIdLst>
  <p:sldIdLst>
    <p:sldId id="321" r:id="rId4"/>
    <p:sldId id="335" r:id="rId5"/>
    <p:sldId id="419" r:id="rId6"/>
    <p:sldId id="420" r:id="rId7"/>
    <p:sldId id="421" r:id="rId8"/>
    <p:sldId id="395" r:id="rId9"/>
    <p:sldId id="396" r:id="rId10"/>
    <p:sldId id="392" r:id="rId11"/>
    <p:sldId id="401" r:id="rId12"/>
    <p:sldId id="404" r:id="rId13"/>
    <p:sldId id="405" r:id="rId14"/>
    <p:sldId id="424" r:id="rId15"/>
    <p:sldId id="422"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423" r:id="rId32"/>
    <p:sldId id="425" r:id="rId33"/>
    <p:sldId id="407" r:id="rId34"/>
    <p:sldId id="416" r:id="rId35"/>
    <p:sldId id="351" r:id="rId36"/>
    <p:sldId id="352" r:id="rId37"/>
    <p:sldId id="418" r:id="rId38"/>
    <p:sldId id="417" r:id="rId39"/>
    <p:sldId id="353" r:id="rId40"/>
    <p:sldId id="354" r:id="rId41"/>
    <p:sldId id="409" r:id="rId42"/>
    <p:sldId id="410" r:id="rId43"/>
    <p:sldId id="426" r:id="rId44"/>
    <p:sldId id="333" r:id="rId4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81B0"/>
    <a:srgbClr val="4F81BD"/>
    <a:srgbClr val="4F95BD"/>
    <a:srgbClr val="4F8FBD"/>
    <a:srgbClr val="4D8BBF"/>
    <a:srgbClr val="1F497D"/>
    <a:srgbClr val="FFFFFF"/>
    <a:srgbClr val="006600"/>
    <a:srgbClr val="66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5" autoAdjust="0"/>
    <p:restoredTop sz="94660"/>
  </p:normalViewPr>
  <p:slideViewPr>
    <p:cSldViewPr snapToGrid="0">
      <p:cViewPr varScale="1">
        <p:scale>
          <a:sx n="102" d="100"/>
          <a:sy n="102" d="100"/>
        </p:scale>
        <p:origin x="-800" y="-120"/>
      </p:cViewPr>
      <p:guideLst>
        <p:guide orient="horz" pos="379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44"/>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1"/>
            <a:ext cx="3169596" cy="480705"/>
          </a:xfrm>
          <a:prstGeom prst="rect">
            <a:avLst/>
          </a:prstGeom>
          <a:noFill/>
          <a:ln w="9525">
            <a:noFill/>
            <a:miter lim="800000"/>
            <a:headEnd/>
            <a:tailEnd/>
          </a:ln>
          <a:effectLst/>
        </p:spPr>
        <p:txBody>
          <a:bodyPr vert="horz" wrap="square" lIns="96587" tIns="48294" rIns="96587" bIns="48294" numCol="1" anchor="t" anchorCtr="0" compatLnSpc="1">
            <a:prstTxWarp prst="textNoShape">
              <a:avLst/>
            </a:prstTxWarp>
          </a:bodyPr>
          <a:lstStyle>
            <a:lvl1pPr defTabSz="966698">
              <a:defRPr sz="1200">
                <a:latin typeface="Arial" charset="0"/>
                <a:ea typeface="+mn-ea"/>
              </a:defRPr>
            </a:lvl1pPr>
          </a:lstStyle>
          <a:p>
            <a:pPr>
              <a:defRPr/>
            </a:pPr>
            <a:endParaRPr lang="en-US"/>
          </a:p>
        </p:txBody>
      </p:sp>
      <p:sp>
        <p:nvSpPr>
          <p:cNvPr id="5123" name="Rectangle 3"/>
          <p:cNvSpPr>
            <a:spLocks noGrp="1" noChangeArrowheads="1"/>
          </p:cNvSpPr>
          <p:nvPr>
            <p:ph type="dt" idx="1"/>
          </p:nvPr>
        </p:nvSpPr>
        <p:spPr bwMode="auto">
          <a:xfrm>
            <a:off x="4143984" y="1"/>
            <a:ext cx="3169596" cy="480705"/>
          </a:xfrm>
          <a:prstGeom prst="rect">
            <a:avLst/>
          </a:prstGeom>
          <a:noFill/>
          <a:ln w="9525">
            <a:noFill/>
            <a:miter lim="800000"/>
            <a:headEnd/>
            <a:tailEnd/>
          </a:ln>
          <a:effectLst/>
        </p:spPr>
        <p:txBody>
          <a:bodyPr vert="horz" wrap="square" lIns="96587" tIns="48294" rIns="96587" bIns="48294" numCol="1" anchor="t" anchorCtr="0" compatLnSpc="1">
            <a:prstTxWarp prst="textNoShape">
              <a:avLst/>
            </a:prstTxWarp>
          </a:bodyPr>
          <a:lstStyle>
            <a:lvl1pPr algn="r" defTabSz="966698">
              <a:defRPr sz="1200">
                <a:latin typeface="Arial" charset="0"/>
                <a:ea typeface="+mn-ea"/>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1197" y="4560248"/>
            <a:ext cx="5852809" cy="4321507"/>
          </a:xfrm>
          <a:prstGeom prst="rect">
            <a:avLst/>
          </a:prstGeom>
          <a:noFill/>
          <a:ln w="9525">
            <a:noFill/>
            <a:miter lim="800000"/>
            <a:headEnd/>
            <a:tailEnd/>
          </a:ln>
          <a:effectLst/>
        </p:spPr>
        <p:txBody>
          <a:bodyPr vert="horz" wrap="square" lIns="96587" tIns="48294" rIns="96587" bIns="4829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1" y="9118883"/>
            <a:ext cx="3169596" cy="480705"/>
          </a:xfrm>
          <a:prstGeom prst="rect">
            <a:avLst/>
          </a:prstGeom>
          <a:noFill/>
          <a:ln w="9525">
            <a:noFill/>
            <a:miter lim="800000"/>
            <a:headEnd/>
            <a:tailEnd/>
          </a:ln>
          <a:effectLst/>
        </p:spPr>
        <p:txBody>
          <a:bodyPr vert="horz" wrap="square" lIns="96587" tIns="48294" rIns="96587" bIns="48294" numCol="1" anchor="b" anchorCtr="0" compatLnSpc="1">
            <a:prstTxWarp prst="textNoShape">
              <a:avLst/>
            </a:prstTxWarp>
          </a:bodyPr>
          <a:lstStyle>
            <a:lvl1pPr defTabSz="966698">
              <a:defRPr sz="1200">
                <a:latin typeface="Arial" charset="0"/>
                <a:ea typeface="+mn-ea"/>
              </a:defRPr>
            </a:lvl1pPr>
          </a:lstStyle>
          <a:p>
            <a:pPr>
              <a:defRPr/>
            </a:pPr>
            <a:endParaRPr lang="en-US"/>
          </a:p>
        </p:txBody>
      </p:sp>
      <p:sp>
        <p:nvSpPr>
          <p:cNvPr id="5127" name="Rectangle 7"/>
          <p:cNvSpPr>
            <a:spLocks noGrp="1" noChangeArrowheads="1"/>
          </p:cNvSpPr>
          <p:nvPr>
            <p:ph type="sldNum" sz="quarter" idx="5"/>
          </p:nvPr>
        </p:nvSpPr>
        <p:spPr bwMode="auto">
          <a:xfrm>
            <a:off x="4143984" y="9118883"/>
            <a:ext cx="3169596" cy="480705"/>
          </a:xfrm>
          <a:prstGeom prst="rect">
            <a:avLst/>
          </a:prstGeom>
          <a:noFill/>
          <a:ln w="9525">
            <a:noFill/>
            <a:miter lim="800000"/>
            <a:headEnd/>
            <a:tailEnd/>
          </a:ln>
          <a:effectLst/>
        </p:spPr>
        <p:txBody>
          <a:bodyPr vert="horz" wrap="square" lIns="96587" tIns="48294" rIns="96587" bIns="48294" numCol="1" anchor="b" anchorCtr="0" compatLnSpc="1">
            <a:prstTxWarp prst="textNoShape">
              <a:avLst/>
            </a:prstTxWarp>
          </a:bodyPr>
          <a:lstStyle>
            <a:lvl1pPr algn="r" defTabSz="966698">
              <a:defRPr sz="1200"/>
            </a:lvl1pPr>
          </a:lstStyle>
          <a:p>
            <a:fld id="{C13862D6-DACC-4751-806F-6C276E63C2A6}" type="slidenum">
              <a:rPr lang="en-US"/>
              <a:pPr/>
              <a:t>‹#›</a:t>
            </a:fld>
            <a:endParaRPr lang="en-US"/>
          </a:p>
        </p:txBody>
      </p:sp>
    </p:spTree>
    <p:extLst>
      <p:ext uri="{BB962C8B-B14F-4D97-AF65-F5344CB8AC3E}">
        <p14:creationId xmlns:p14="http://schemas.microsoft.com/office/powerpoint/2010/main" val="14136484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150AA20-0EDC-49BA-9148-81246CCA75A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430" eaLnBrk="0" hangingPunct="0">
              <a:defRPr sz="2500">
                <a:solidFill>
                  <a:schemeClr val="tx1"/>
                </a:solidFill>
                <a:latin typeface="Arial" charset="0"/>
                <a:ea typeface="ＭＳ Ｐゴシック" charset="0"/>
                <a:cs typeface="ＭＳ Ｐゴシック" charset="0"/>
              </a:defRPr>
            </a:lvl1pPr>
            <a:lvl2pPr marL="39676826" indent="-39198593" defTabSz="966430" eaLnBrk="0" hangingPunct="0">
              <a:defRPr sz="2500">
                <a:solidFill>
                  <a:schemeClr val="tx1"/>
                </a:solidFill>
                <a:latin typeface="Arial" charset="0"/>
                <a:ea typeface="ＭＳ Ｐゴシック" charset="0"/>
              </a:defRPr>
            </a:lvl2pPr>
            <a:lvl3pPr eaLnBrk="0" hangingPunct="0">
              <a:defRPr sz="2500">
                <a:solidFill>
                  <a:schemeClr val="tx1"/>
                </a:solidFill>
                <a:latin typeface="Arial" charset="0"/>
                <a:ea typeface="ＭＳ Ｐゴシック" charset="0"/>
              </a:defRPr>
            </a:lvl3pPr>
            <a:lvl4pPr eaLnBrk="0" hangingPunct="0">
              <a:defRPr sz="2500">
                <a:solidFill>
                  <a:schemeClr val="tx1"/>
                </a:solidFill>
                <a:latin typeface="Arial" charset="0"/>
                <a:ea typeface="ＭＳ Ｐゴシック" charset="0"/>
              </a:defRPr>
            </a:lvl4pPr>
            <a:lvl5pPr eaLnBrk="0" hangingPunct="0">
              <a:defRPr sz="2500">
                <a:solidFill>
                  <a:schemeClr val="tx1"/>
                </a:solidFill>
                <a:latin typeface="Arial" charset="0"/>
                <a:ea typeface="ＭＳ Ｐゴシック" charset="0"/>
              </a:defRPr>
            </a:lvl5pPr>
            <a:lvl6pPr marL="478234" eaLnBrk="0" fontAlgn="base" hangingPunct="0">
              <a:spcBef>
                <a:spcPct val="0"/>
              </a:spcBef>
              <a:spcAft>
                <a:spcPct val="0"/>
              </a:spcAft>
              <a:defRPr sz="2500">
                <a:solidFill>
                  <a:schemeClr val="tx1"/>
                </a:solidFill>
                <a:latin typeface="Arial" charset="0"/>
                <a:ea typeface="ＭＳ Ｐゴシック" charset="0"/>
              </a:defRPr>
            </a:lvl6pPr>
            <a:lvl7pPr marL="956467" eaLnBrk="0" fontAlgn="base" hangingPunct="0">
              <a:spcBef>
                <a:spcPct val="0"/>
              </a:spcBef>
              <a:spcAft>
                <a:spcPct val="0"/>
              </a:spcAft>
              <a:defRPr sz="2500">
                <a:solidFill>
                  <a:schemeClr val="tx1"/>
                </a:solidFill>
                <a:latin typeface="Arial" charset="0"/>
                <a:ea typeface="ＭＳ Ｐゴシック" charset="0"/>
              </a:defRPr>
            </a:lvl7pPr>
            <a:lvl8pPr marL="1434704" eaLnBrk="0" fontAlgn="base" hangingPunct="0">
              <a:spcBef>
                <a:spcPct val="0"/>
              </a:spcBef>
              <a:spcAft>
                <a:spcPct val="0"/>
              </a:spcAft>
              <a:defRPr sz="2500">
                <a:solidFill>
                  <a:schemeClr val="tx1"/>
                </a:solidFill>
                <a:latin typeface="Arial" charset="0"/>
                <a:ea typeface="ＭＳ Ｐゴシック" charset="0"/>
              </a:defRPr>
            </a:lvl8pPr>
            <a:lvl9pPr marL="1912937" eaLnBrk="0" fontAlgn="base" hangingPunct="0">
              <a:spcBef>
                <a:spcPct val="0"/>
              </a:spcBef>
              <a:spcAft>
                <a:spcPct val="0"/>
              </a:spcAft>
              <a:defRPr sz="2500">
                <a:solidFill>
                  <a:schemeClr val="tx1"/>
                </a:solidFill>
                <a:latin typeface="Arial" charset="0"/>
                <a:ea typeface="ＭＳ Ｐゴシック" charset="0"/>
              </a:defRPr>
            </a:lvl9pPr>
          </a:lstStyle>
          <a:p>
            <a:pPr eaLnBrk="1" hangingPunct="1"/>
            <a:fld id="{D0299405-D762-AD40-80F2-D0DC82B5C8DD}" type="slidenum">
              <a:rPr lang="en-US" sz="1200"/>
              <a:pPr eaLnBrk="1" hangingPunct="1"/>
              <a:t>21</a:t>
            </a:fld>
            <a:endParaRPr lang="en-US" sz="120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eaLnBrk="1" hangingPunct="1"/>
            <a:r>
              <a:rPr lang="en-US" smtClean="0"/>
              <a:t>The current design of the camera is meeting its technical challenges.  When completed it will be the largest astronomical camera.  To put things into perspective this camera is just a little taller than I am, but thankfully it is heavier than I am at 3000 kg.  </a:t>
            </a:r>
          </a:p>
        </p:txBody>
      </p:sp>
      <p:sp>
        <p:nvSpPr>
          <p:cNvPr id="45060" name="Slide Number Placeholder 3"/>
          <p:cNvSpPr txBox="1">
            <a:spLocks noGrp="1"/>
          </p:cNvSpPr>
          <p:nvPr/>
        </p:nvSpPr>
        <p:spPr bwMode="auto">
          <a:xfrm>
            <a:off x="4143270" y="9120893"/>
            <a:ext cx="3170255" cy="478657"/>
          </a:xfrm>
          <a:prstGeom prst="rect">
            <a:avLst/>
          </a:prstGeom>
          <a:noFill/>
          <a:ln w="9525">
            <a:noFill/>
            <a:miter lim="800000"/>
            <a:headEnd/>
            <a:tailEnd/>
          </a:ln>
        </p:spPr>
        <p:txBody>
          <a:bodyPr lIns="96638" tIns="48320" rIns="96638" bIns="48320" anchor="b">
            <a:prstTxWarp prst="textNoShape">
              <a:avLst/>
            </a:prstTxWarp>
          </a:bodyPr>
          <a:lstStyle/>
          <a:p>
            <a:pPr algn="r" defTabSz="966521"/>
            <a:fld id="{5D357C59-7DEA-D74D-BDB9-A970598DC82D}" type="slidenum">
              <a:rPr lang="en-US" sz="1300"/>
              <a:pPr algn="r" defTabSz="966521"/>
              <a:t>38</a:t>
            </a:fld>
            <a:endParaRPr lang="en-US" sz="13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42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4DCD89-A752-46A1-89A0-371C6B738DE2}"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4DCD89-A752-46A1-89A0-371C6B738DE2}"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D0A3A110-3D04-3F44-B3A3-8E82E923FA07}" type="slidenum">
              <a:rPr lang="en-US"/>
              <a:pPr/>
              <a:t>14</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761BE0A3-EF9E-3040-B32A-6F0D3B3C4B35}" type="slidenum">
              <a:rPr lang="en-US"/>
              <a:pPr/>
              <a:t>17</a:t>
            </a:fld>
            <a:endParaRPr lang="en-US"/>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0F02E314-D96A-8649-8D9A-4170BAA6CCE6}" type="slidenum">
              <a:rPr lang="en-US"/>
              <a:pPr/>
              <a:t>18</a:t>
            </a:fld>
            <a:endParaRPr lang="en-US"/>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2637D8C2-FA9C-2044-BC61-F35F8F3451E0}" type="slidenum">
              <a:rPr lang="en-US"/>
              <a:pPr/>
              <a:t>19</a:t>
            </a:fld>
            <a:endParaRPr lang="en-US"/>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194" name="Rectangle 2"/>
          <p:cNvSpPr>
            <a:spLocks noGrp="1" noChangeArrowheads="1"/>
          </p:cNvSpPr>
          <p:nvPr>
            <p:ph type="ctrTitle" hasCustomPrompt="1"/>
          </p:nvPr>
        </p:nvSpPr>
        <p:spPr>
          <a:xfrm>
            <a:off x="685804" y="1843321"/>
            <a:ext cx="7772400" cy="1081304"/>
          </a:xfrm>
        </p:spPr>
        <p:txBody>
          <a:bodyPr lIns="91440" tIns="45720" rIns="91440" anchor="ctr"/>
          <a:lstStyle>
            <a:lvl1pPr algn="ctr">
              <a:defRPr sz="3200">
                <a:solidFill>
                  <a:srgbClr val="1F497D"/>
                </a:solidFill>
              </a:defRPr>
            </a:lvl1pPr>
          </a:lstStyle>
          <a:p>
            <a:r>
              <a:rPr lang="en-US" dirty="0" smtClean="0"/>
              <a:t>End of Presentation</a:t>
            </a:r>
            <a:endParaRPr lang="en-US" dirty="0"/>
          </a:p>
        </p:txBody>
      </p:sp>
      <p:sp>
        <p:nvSpPr>
          <p:cNvPr id="5" name="Slide Number Placeholder 4"/>
          <p:cNvSpPr>
            <a:spLocks noGrp="1" noChangeArrowheads="1"/>
          </p:cNvSpPr>
          <p:nvPr>
            <p:ph type="sldNum" sz="quarter" idx="10"/>
          </p:nvPr>
        </p:nvSpPr>
        <p:spPr bwMode="auto">
          <a:xfrm>
            <a:off x="152400" y="6629400"/>
            <a:ext cx="8839200" cy="195263"/>
          </a:xfrm>
          <a:prstGeom prst="rect">
            <a:avLst/>
          </a:prstGeom>
          <a:ln>
            <a:miter lim="800000"/>
            <a:headEnd/>
            <a:tailEnd/>
          </a:ln>
        </p:spPr>
        <p:txBody>
          <a:bodyPr vert="horz" wrap="square" lIns="0" tIns="0" rIns="0" bIns="0" numCol="1" anchor="t" anchorCtr="0" compatLnSpc="1">
            <a:prstTxWarp prst="textNoShape">
              <a:avLst/>
            </a:prstTxWarp>
          </a:bodyPr>
          <a:lstStyle>
            <a:lvl1pPr>
              <a:defRPr sz="1200" b="1">
                <a:solidFill>
                  <a:srgbClr val="000099"/>
                </a:solidFill>
                <a:latin typeface="Calibri" charset="0"/>
              </a:defRPr>
            </a:lvl1pPr>
          </a:lstStyle>
          <a:p>
            <a:r>
              <a:rPr lang="en-US"/>
              <a:t>	</a:t>
            </a:r>
            <a:fld id="{D12B2820-3F65-45BE-91BA-AE09E0F8B74C}" type="slidenum">
              <a:rPr lang="en-US"/>
              <a:pPr/>
              <a:t>‹#›</a:t>
            </a:fld>
            <a:endParaRPr lang="en-US"/>
          </a:p>
        </p:txBody>
      </p:sp>
      <p:pic>
        <p:nvPicPr>
          <p:cNvPr id="6" name="Picture 5" descr="lsst_cutaway_final_small01.jpg"/>
          <p:cNvPicPr>
            <a:picLocks noChangeAspect="1"/>
          </p:cNvPicPr>
          <p:nvPr userDrawn="1"/>
        </p:nvPicPr>
        <p:blipFill>
          <a:blip r:embed="rId2" cstate="print">
            <a:clrChange>
              <a:clrFrom>
                <a:srgbClr val="FFFFFF"/>
              </a:clrFrom>
              <a:clrTo>
                <a:srgbClr val="FFFFFF">
                  <a:alpha val="0"/>
                </a:srgbClr>
              </a:clrTo>
            </a:clrChange>
            <a:lum/>
          </a:blip>
          <a:srcRect l="2285" t="2929" r="1835" b="2714"/>
          <a:stretch>
            <a:fillRect/>
          </a:stretch>
        </p:blipFill>
        <p:spPr>
          <a:xfrm>
            <a:off x="2510224" y="3281312"/>
            <a:ext cx="4104797" cy="2952572"/>
          </a:xfrm>
          <a:prstGeom prst="rect">
            <a:avLst/>
          </a:prstGeom>
        </p:spPr>
      </p:pic>
      <p:pic>
        <p:nvPicPr>
          <p:cNvPr id="8" name="Picture 5" descr="LSST_Logo"/>
          <p:cNvPicPr>
            <a:picLocks noChangeAspect="1" noChangeArrowheads="1"/>
          </p:cNvPicPr>
          <p:nvPr userDrawn="1"/>
        </p:nvPicPr>
        <p:blipFill>
          <a:blip r:embed="rId3" cstate="print"/>
          <a:srcRect b="9067"/>
          <a:stretch>
            <a:fillRect/>
          </a:stretch>
        </p:blipFill>
        <p:spPr bwMode="auto">
          <a:xfrm>
            <a:off x="3272969" y="640475"/>
            <a:ext cx="2576286" cy="731806"/>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835530"/>
          </a:xfrm>
        </p:spPr>
        <p:txBody>
          <a:bodyPr>
            <a:normAutofit/>
          </a:bodyPr>
          <a:lstStyle>
            <a:lvl1pPr>
              <a:defRPr sz="2800"/>
            </a:lvl1pPr>
            <a:lvl2pPr>
              <a:defRPr sz="2400"/>
            </a:lvl2pPr>
            <a:lvl3pPr>
              <a:defRPr sz="2000"/>
            </a:lvl3pPr>
            <a:lvl4pPr>
              <a:defRPr sz="1800">
                <a:solidFill>
                  <a:srgbClr val="002060"/>
                </a:solidFill>
              </a:defRPr>
            </a:lvl4pPr>
            <a:lvl5pPr>
              <a:defRPr sz="1800">
                <a:solidFill>
                  <a:srgbClr val="0066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818278"/>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5pPr>
              <a:defRPr/>
            </a:lvl5pPr>
            <a:lvl6pPr>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adfad</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651500"/>
          </a:xfrm>
        </p:spPr>
        <p:txBody>
          <a:bodyPr>
            <a:normAutofit/>
          </a:bodyPr>
          <a:lstStyle>
            <a:lvl1pPr>
              <a:defRPr sz="2800"/>
            </a:lvl1pPr>
            <a:lvl2pPr>
              <a:defRPr sz="2400"/>
            </a:lvl2pPr>
            <a:lvl3pPr>
              <a:defRPr sz="2000">
                <a:solidFill>
                  <a:srgbClr val="1F497D"/>
                </a:solidFill>
              </a:defRPr>
            </a:lvl3pPr>
            <a:lvl4pPr>
              <a:defRPr sz="1800">
                <a:solidFill>
                  <a:schemeClr val="tx1"/>
                </a:solidFill>
              </a:defRPr>
            </a:lvl4pPr>
            <a:lvl5pPr>
              <a:defRPr sz="1800">
                <a:solidFill>
                  <a:srgbClr val="1F497D"/>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6515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31763"/>
            <a:ext cx="8426450" cy="563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96875" y="906463"/>
            <a:ext cx="4062413"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1688" y="906463"/>
            <a:ext cx="4064000"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ne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bwMode="auto">
          <a:xfrm>
            <a:off x="457199" y="1014412"/>
            <a:ext cx="8229601" cy="5310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90161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5pPr>
              <a:defRPr/>
            </a:lvl5pPr>
            <a:lvl6pPr>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adfad</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651500"/>
          </a:xfrm>
        </p:spPr>
        <p:txBody>
          <a:bodyPr>
            <a:normAutofit/>
          </a:bodyPr>
          <a:lstStyle>
            <a:lvl1pPr>
              <a:defRPr sz="2800"/>
            </a:lvl1pPr>
            <a:lvl2pPr>
              <a:defRPr sz="2400"/>
            </a:lvl2pPr>
            <a:lvl3pPr>
              <a:defRPr sz="2000">
                <a:solidFill>
                  <a:srgbClr val="1F497D"/>
                </a:solidFill>
              </a:defRPr>
            </a:lvl3pPr>
            <a:lvl4pPr>
              <a:defRPr sz="1800">
                <a:solidFill>
                  <a:schemeClr val="tx1"/>
                </a:solidFill>
              </a:defRPr>
            </a:lvl4pPr>
            <a:lvl5pPr>
              <a:defRPr sz="1800">
                <a:solidFill>
                  <a:srgbClr val="1F497D"/>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6515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31763"/>
            <a:ext cx="8426450" cy="563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96875" y="906463"/>
            <a:ext cx="4062413"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1688" y="906463"/>
            <a:ext cx="4064000"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Main Title Layout">
    <p:spTree>
      <p:nvGrpSpPr>
        <p:cNvPr id="1" name=""/>
        <p:cNvGrpSpPr/>
        <p:nvPr/>
      </p:nvGrpSpPr>
      <p:grpSpPr>
        <a:xfrm>
          <a:off x="0" y="0"/>
          <a:ext cx="0" cy="0"/>
          <a:chOff x="0" y="0"/>
          <a:chExt cx="0" cy="0"/>
        </a:xfrm>
      </p:grpSpPr>
      <p:pic>
        <p:nvPicPr>
          <p:cNvPr id="8" name="Picture 7" descr="PDR-Camera.jpg"/>
          <p:cNvPicPr>
            <a:picLocks noChangeAspect="1"/>
          </p:cNvPicPr>
          <p:nvPr userDrawn="1"/>
        </p:nvPicPr>
        <p:blipFill>
          <a:blip r:embed="rId2" cstate="print"/>
          <a:stretch>
            <a:fillRect/>
          </a:stretch>
        </p:blipFill>
        <p:spPr>
          <a:xfrm>
            <a:off x="0" y="0"/>
            <a:ext cx="9144000" cy="6858000"/>
          </a:xfrm>
          <a:prstGeom prst="rect">
            <a:avLst/>
          </a:prstGeom>
        </p:spPr>
      </p:pic>
      <p:sp>
        <p:nvSpPr>
          <p:cNvPr id="4" name="Title 1"/>
          <p:cNvSpPr>
            <a:spLocks noGrp="1"/>
          </p:cNvSpPr>
          <p:nvPr>
            <p:ph type="ctrTitle"/>
          </p:nvPr>
        </p:nvSpPr>
        <p:spPr>
          <a:xfrm>
            <a:off x="685800" y="1181769"/>
            <a:ext cx="7772400" cy="3113162"/>
          </a:xfrm>
        </p:spPr>
        <p:txBody>
          <a:bodyPr/>
          <a:lstStyle>
            <a:lvl1pPr algn="r">
              <a:defRPr b="1">
                <a:solidFill>
                  <a:schemeClr val="tx2"/>
                </a:solidFill>
              </a:defRPr>
            </a:lvl1pPr>
          </a:lstStyle>
          <a:p>
            <a:r>
              <a:rPr lang="en-US" dirty="0" smtClean="0"/>
              <a:t>Click to edit Master title style</a:t>
            </a:r>
            <a:endParaRPr lang="en-US" dirty="0"/>
          </a:p>
        </p:txBody>
      </p:sp>
      <p:pic>
        <p:nvPicPr>
          <p:cNvPr id="5" name="Picture 10" descr="LogoW-ShadowTransBack.png"/>
          <p:cNvPicPr>
            <a:picLocks noChangeAspect="1"/>
          </p:cNvPicPr>
          <p:nvPr/>
        </p:nvPicPr>
        <p:blipFill>
          <a:blip r:embed="rId3" cstate="print"/>
          <a:srcRect/>
          <a:stretch>
            <a:fillRect/>
          </a:stretch>
        </p:blipFill>
        <p:spPr bwMode="auto">
          <a:xfrm>
            <a:off x="7110413" y="0"/>
            <a:ext cx="1984375" cy="1117600"/>
          </a:xfrm>
          <a:prstGeom prst="rect">
            <a:avLst/>
          </a:prstGeom>
          <a:noFill/>
          <a:ln w="9525">
            <a:noFill/>
            <a:miter lim="800000"/>
            <a:headEnd/>
            <a:tailEnd/>
          </a:ln>
        </p:spPr>
      </p:pic>
      <p:sp>
        <p:nvSpPr>
          <p:cNvPr id="6" name="TextBox 5"/>
          <p:cNvSpPr txBox="1"/>
          <p:nvPr/>
        </p:nvSpPr>
        <p:spPr>
          <a:xfrm>
            <a:off x="457200" y="6503812"/>
            <a:ext cx="8229600" cy="246063"/>
          </a:xfrm>
          <a:prstGeom prst="rect">
            <a:avLst/>
          </a:prstGeom>
          <a:noFill/>
        </p:spPr>
        <p:txBody>
          <a:bodyPr>
            <a:spAutoFit/>
          </a:bodyPr>
          <a:lstStyle/>
          <a:p>
            <a:pPr algn="ctr">
              <a:defRPr/>
            </a:pPr>
            <a:r>
              <a:rPr lang="en-US" sz="1000" dirty="0" smtClean="0">
                <a:solidFill>
                  <a:schemeClr val="bg1"/>
                </a:solidFill>
                <a:latin typeface="Calibri" charset="0"/>
              </a:rPr>
              <a:t>LSST CD-1 Review • SLAC, Menlo Park, CA • November 1 - 3, 2011</a:t>
            </a:r>
            <a:endParaRPr lang="en-US" sz="1000" dirty="0">
              <a:solidFill>
                <a:schemeClr val="bg1"/>
              </a:solidFill>
              <a:latin typeface="Calibri"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gradFill flip="none" rotWithShape="1">
            <a:gsLst>
              <a:gs pos="0">
                <a:schemeClr val="bg1"/>
              </a:gs>
              <a:gs pos="48000">
                <a:schemeClr val="bg1"/>
              </a:gs>
              <a:gs pos="57000">
                <a:schemeClr val="bg1"/>
              </a:gs>
              <a:gs pos="0">
                <a:srgbClr val="4281B0"/>
              </a:gs>
              <a:gs pos="50000">
                <a:srgbClr val="FFFFFF"/>
              </a:gs>
              <a:gs pos="100000">
                <a:srgbClr val="4F81BD"/>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 name="Slide Number Placeholder 4"/>
          <p:cNvSpPr>
            <a:spLocks noGrp="1" noChangeArrowheads="1"/>
          </p:cNvSpPr>
          <p:nvPr>
            <p:ph type="sldNum" sz="quarter" idx="10"/>
          </p:nvPr>
        </p:nvSpPr>
        <p:spPr bwMode="auto">
          <a:xfrm>
            <a:off x="152400" y="6629400"/>
            <a:ext cx="8839200" cy="195263"/>
          </a:xfrm>
          <a:prstGeom prst="rect">
            <a:avLst/>
          </a:prstGeom>
          <a:ln>
            <a:miter lim="800000"/>
            <a:headEnd/>
            <a:tailEnd/>
          </a:ln>
        </p:spPr>
        <p:txBody>
          <a:bodyPr vert="horz" wrap="square" lIns="0" tIns="0" rIns="0" bIns="0" numCol="1" anchor="t" anchorCtr="0" compatLnSpc="1">
            <a:prstTxWarp prst="textNoShape">
              <a:avLst/>
            </a:prstTxWarp>
          </a:bodyPr>
          <a:lstStyle>
            <a:lvl1pPr>
              <a:tabLst>
                <a:tab pos="8802688" algn="r"/>
              </a:tabLst>
              <a:defRPr sz="1200" b="1">
                <a:solidFill>
                  <a:srgbClr val="000099"/>
                </a:solidFill>
                <a:latin typeface="+mn-lt"/>
              </a:defRPr>
            </a:lvl1pPr>
          </a:lstStyle>
          <a:p>
            <a:pPr>
              <a:defRPr/>
            </a:pPr>
            <a:r>
              <a:rPr lang="en-US"/>
              <a:t>	</a:t>
            </a:r>
            <a:fld id="{1BE9A81E-27D7-4692-85B8-93898ECD27F9}" type="slidenum">
              <a:rPr lang="en-US"/>
              <a:pPr>
                <a:defRPr/>
              </a:pPr>
              <a:t>‹#›</a:t>
            </a:fld>
            <a:endParaRPr lang="en-US"/>
          </a:p>
        </p:txBody>
      </p:sp>
      <p:pic>
        <p:nvPicPr>
          <p:cNvPr id="6" name="Picture 5" descr="lsst_cutaway_final_small01.jpg"/>
          <p:cNvPicPr>
            <a:picLocks noChangeAspect="1"/>
          </p:cNvPicPr>
          <p:nvPr userDrawn="1"/>
        </p:nvPicPr>
        <p:blipFill>
          <a:blip r:embed="rId2" cstate="print">
            <a:clrChange>
              <a:clrFrom>
                <a:srgbClr val="FFFFFF"/>
              </a:clrFrom>
              <a:clrTo>
                <a:srgbClr val="FFFFFF">
                  <a:alpha val="0"/>
                </a:srgbClr>
              </a:clrTo>
            </a:clrChange>
            <a:lum/>
          </a:blip>
          <a:srcRect l="4730" t="7597" r="6617" b="5397"/>
          <a:stretch>
            <a:fillRect/>
          </a:stretch>
        </p:blipFill>
        <p:spPr>
          <a:xfrm>
            <a:off x="449943" y="2648857"/>
            <a:ext cx="5109028" cy="3664857"/>
          </a:xfrm>
          <a:prstGeom prst="rect">
            <a:avLst/>
          </a:prstGeom>
        </p:spPr>
      </p:pic>
      <p:pic>
        <p:nvPicPr>
          <p:cNvPr id="8" name="Picture 10" descr="LogoW-ShadowTransBack.png"/>
          <p:cNvPicPr>
            <a:picLocks noChangeAspect="1"/>
          </p:cNvPicPr>
          <p:nvPr userDrawn="1"/>
        </p:nvPicPr>
        <p:blipFill>
          <a:blip r:embed="rId3" cstate="print"/>
          <a:srcRect/>
          <a:stretch>
            <a:fillRect/>
          </a:stretch>
        </p:blipFill>
        <p:spPr bwMode="auto">
          <a:xfrm>
            <a:off x="7110413" y="0"/>
            <a:ext cx="1984375" cy="1117600"/>
          </a:xfrm>
          <a:prstGeom prst="rect">
            <a:avLst/>
          </a:prstGeom>
          <a:noFill/>
          <a:ln w="9525">
            <a:noFill/>
            <a:miter lim="800000"/>
            <a:headEnd/>
            <a:tailEnd/>
          </a:ln>
        </p:spPr>
      </p:pic>
      <p:sp>
        <p:nvSpPr>
          <p:cNvPr id="10" name="Title 1"/>
          <p:cNvSpPr>
            <a:spLocks noGrp="1"/>
          </p:cNvSpPr>
          <p:nvPr>
            <p:ph type="ctrTitle"/>
          </p:nvPr>
        </p:nvSpPr>
        <p:spPr>
          <a:xfrm>
            <a:off x="740230" y="1197430"/>
            <a:ext cx="7634514" cy="3032188"/>
          </a:xfrm>
        </p:spPr>
        <p:txBody>
          <a:bodyPr/>
          <a:lstStyle>
            <a:lvl1pPr algn="r">
              <a:defRPr sz="2800" b="1">
                <a:solidFill>
                  <a:schemeClr val="tx2"/>
                </a:solidFill>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6"/>
          <p:cNvSpPr>
            <a:spLocks noGrp="1" noChangeArrowheads="1"/>
          </p:cNvSpPr>
          <p:nvPr>
            <p:ph type="dt" sz="half" idx="10"/>
          </p:nvPr>
        </p:nvSpPr>
        <p:spPr>
          <a:xfrm>
            <a:off x="152400" y="6305550"/>
            <a:ext cx="2133600" cy="476250"/>
          </a:xfrm>
          <a:prstGeom prst="rect">
            <a:avLst/>
          </a:prstGeom>
          <a:ln/>
        </p:spPr>
        <p:txBody>
          <a:bodyPr/>
          <a:lstStyle>
            <a:lvl1pPr>
              <a:defRPr/>
            </a:lvl1pPr>
          </a:lstStyle>
          <a:p>
            <a:pPr>
              <a:defRPr/>
            </a:pPr>
            <a:endParaRPr lang="en-US"/>
          </a:p>
        </p:txBody>
      </p:sp>
      <p:sp>
        <p:nvSpPr>
          <p:cNvPr id="3" name="Rectangle 17"/>
          <p:cNvSpPr>
            <a:spLocks noGrp="1" noChangeArrowheads="1"/>
          </p:cNvSpPr>
          <p:nvPr>
            <p:ph type="ftr" sz="quarter" idx="11"/>
          </p:nvPr>
        </p:nvSpPr>
        <p:spPr>
          <a:xfrm>
            <a:off x="3581400" y="6019800"/>
            <a:ext cx="1828800" cy="838200"/>
          </a:xfrm>
          <a:prstGeom prst="rect">
            <a:avLst/>
          </a:prstGeom>
          <a:ln/>
        </p:spPr>
        <p:txBody>
          <a:bodyPr/>
          <a:lstStyle>
            <a:lvl1pPr>
              <a:defRPr/>
            </a:lvl1pPr>
          </a:lstStyle>
          <a:p>
            <a:pPr>
              <a:defRPr/>
            </a:pPr>
            <a:r>
              <a:rPr lang="en-US" smtClean="0"/>
              <a:t>Observational Pursuit of Dark Energy After Astro2010    7 October 2010</a:t>
            </a:r>
            <a:endParaRPr lang="en-US" dirty="0"/>
          </a:p>
        </p:txBody>
      </p:sp>
      <p:sp>
        <p:nvSpPr>
          <p:cNvPr id="4" name="Rectangle 18"/>
          <p:cNvSpPr>
            <a:spLocks noGrp="1" noChangeArrowheads="1"/>
          </p:cNvSpPr>
          <p:nvPr>
            <p:ph type="sldNum" sz="quarter" idx="12"/>
          </p:nvPr>
        </p:nvSpPr>
        <p:spPr>
          <a:xfrm>
            <a:off x="6858000" y="6248400"/>
            <a:ext cx="2133600" cy="476250"/>
          </a:xfrm>
          <a:prstGeom prst="rect">
            <a:avLst/>
          </a:prstGeom>
          <a:ln/>
        </p:spPr>
        <p:txBody>
          <a:bodyPr/>
          <a:lstStyle>
            <a:lvl1pPr>
              <a:defRPr/>
            </a:lvl1pPr>
          </a:lstStyle>
          <a:p>
            <a:pPr>
              <a:defRPr/>
            </a:pPr>
            <a:fld id="{613780BA-7EE5-AB43-B76F-EF1325D4FBF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4" Type="http://schemas.openxmlformats.org/officeDocument/2006/relationships/image" Target="../media/image7.jpeg"/><Relationship Id="rId1" Type="http://schemas.openxmlformats.org/officeDocument/2006/relationships/slideLayout" Target="../slideLayouts/slideLayout9.xml"/><Relationship Id="rId2"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theme" Target="../theme/theme3.xml"/><Relationship Id="rId6" Type="http://schemas.openxmlformats.org/officeDocument/2006/relationships/image" Target="../media/image1.png"/><Relationship Id="rId1" Type="http://schemas.openxmlformats.org/officeDocument/2006/relationships/slideLayout" Target="../slideLayouts/slideLayout11.xml"/><Relationship Id="rId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4" name="Text Box 10"/>
          <p:cNvSpPr txBox="1">
            <a:spLocks noChangeArrowheads="1"/>
          </p:cNvSpPr>
          <p:nvPr userDrawn="1"/>
        </p:nvSpPr>
        <p:spPr bwMode="auto">
          <a:xfrm>
            <a:off x="125413" y="6629400"/>
            <a:ext cx="8891587" cy="153888"/>
          </a:xfrm>
          <a:prstGeom prst="rect">
            <a:avLst/>
          </a:prstGeom>
          <a:noFill/>
          <a:ln w="9525">
            <a:noFill/>
            <a:miter lim="800000"/>
            <a:headEnd/>
            <a:tailEnd/>
          </a:ln>
          <a:effectLst/>
        </p:spPr>
        <p:txBody>
          <a:bodyPr lIns="0" tIns="0" rIns="0" bIns="0">
            <a:spAutoFit/>
          </a:bodyPr>
          <a:lstStyle/>
          <a:p>
            <a:pPr marL="0" marR="0" indent="0" algn="ctr" defTabSz="1600200" rtl="0" eaLnBrk="1" fontAlgn="base" latinLnBrk="0" hangingPunct="1">
              <a:lnSpc>
                <a:spcPct val="100000"/>
              </a:lnSpc>
              <a:spcBef>
                <a:spcPct val="50000"/>
              </a:spcBef>
              <a:spcAft>
                <a:spcPct val="0"/>
              </a:spcAft>
              <a:buClrTx/>
              <a:buSzTx/>
              <a:buFontTx/>
              <a:buNone/>
              <a:tabLst>
                <a:tab pos="914400" algn="l"/>
                <a:tab pos="8859838" algn="r"/>
              </a:tabLst>
              <a:defRPr/>
            </a:pPr>
            <a:r>
              <a:rPr lang="en-US" sz="1000" dirty="0" smtClean="0">
                <a:solidFill>
                  <a:prstClr val="white">
                    <a:lumMod val="65000"/>
                  </a:prstClr>
                </a:solidFill>
                <a:latin typeface="+mj-lt"/>
              </a:rPr>
              <a:t>                                                                                                 LSST CD-1 Review • SLAC, Menlo Park, CA • November 1 - 3, 2011	</a:t>
            </a:r>
            <a:fld id="{1376E7C9-C9E6-43A8-8BA8-CA44BAA9C55E}" type="slidenum">
              <a:rPr lang="en-US" sz="1000" kern="1200" smtClean="0">
                <a:solidFill>
                  <a:prstClr val="white">
                    <a:lumMod val="65000"/>
                  </a:prstClr>
                </a:solidFill>
                <a:latin typeface="+mj-lt"/>
                <a:ea typeface="ＭＳ Ｐゴシック" charset="-128"/>
                <a:cs typeface="+mn-cs"/>
              </a:rPr>
              <a:pPr marL="0" marR="0" indent="0" algn="ctr" defTabSz="1600200" rtl="0" eaLnBrk="1" fontAlgn="base" latinLnBrk="0" hangingPunct="1">
                <a:lnSpc>
                  <a:spcPct val="100000"/>
                </a:lnSpc>
                <a:spcBef>
                  <a:spcPct val="50000"/>
                </a:spcBef>
                <a:spcAft>
                  <a:spcPct val="0"/>
                </a:spcAft>
                <a:buClrTx/>
                <a:buSzTx/>
                <a:buFontTx/>
                <a:buNone/>
                <a:tabLst>
                  <a:tab pos="914400" algn="l"/>
                  <a:tab pos="8859838" algn="r"/>
                </a:tabLst>
                <a:defRPr/>
              </a:pPr>
              <a:t>‹#›</a:t>
            </a:fld>
            <a:endParaRPr lang="en-US" sz="1000" kern="1200" dirty="0">
              <a:solidFill>
                <a:prstClr val="white">
                  <a:lumMod val="65000"/>
                </a:prstClr>
              </a:solidFill>
              <a:latin typeface="+mj-lt"/>
              <a:ea typeface="ＭＳ Ｐゴシック" charset="-128"/>
              <a:cs typeface="+mn-cs"/>
            </a:endParaRPr>
          </a:p>
        </p:txBody>
      </p:sp>
      <p:cxnSp>
        <p:nvCxnSpPr>
          <p:cNvPr id="7" name="Straight Connector 6"/>
          <p:cNvCxnSpPr>
            <a:cxnSpLocks noChangeShapeType="1"/>
          </p:cNvCxnSpPr>
          <p:nvPr userDrawn="1"/>
        </p:nvCxnSpPr>
        <p:spPr bwMode="auto">
          <a:xfrm rot="10800000">
            <a:off x="66675" y="808038"/>
            <a:ext cx="9028113" cy="1587"/>
          </a:xfrm>
          <a:prstGeom prst="line">
            <a:avLst/>
          </a:prstGeom>
          <a:noFill/>
          <a:ln w="25400">
            <a:solidFill>
              <a:srgbClr val="4F81BD"/>
            </a:solidFill>
            <a:round/>
            <a:headEnd/>
            <a:tailEnd/>
          </a:ln>
          <a:effectLst>
            <a:outerShdw dist="20000" dir="5400000" rotWithShape="0">
              <a:srgbClr val="808080">
                <a:alpha val="37999"/>
              </a:srgbClr>
            </a:outerShdw>
          </a:effectLst>
        </p:spPr>
      </p:cxnSp>
      <p:pic>
        <p:nvPicPr>
          <p:cNvPr id="9" name="Picture 10" descr="LogoW-ShadowTransBack.png"/>
          <p:cNvPicPr>
            <a:picLocks noChangeAspect="1"/>
          </p:cNvPicPr>
          <p:nvPr userDrawn="1"/>
        </p:nvPicPr>
        <p:blipFill>
          <a:blip r:embed="rId10" cstate="print"/>
          <a:srcRect/>
          <a:stretch>
            <a:fillRect/>
          </a:stretch>
        </p:blipFill>
        <p:spPr bwMode="auto">
          <a:xfrm>
            <a:off x="7110413" y="0"/>
            <a:ext cx="1984375" cy="1117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6" r:id="rId1"/>
    <p:sldLayoutId id="2147483782" r:id="rId2"/>
    <p:sldLayoutId id="2147483783" r:id="rId3"/>
    <p:sldLayoutId id="2147483787" r:id="rId4"/>
    <p:sldLayoutId id="2147483788" r:id="rId5"/>
    <p:sldLayoutId id="2147483798" r:id="rId6"/>
    <p:sldLayoutId id="2147483800" r:id="rId7"/>
    <p:sldLayoutId id="2147483801" r:id="rId8"/>
  </p:sldLayoutIdLst>
  <p:txStyles>
    <p:titleStyle>
      <a:lvl1pPr algn="l" rtl="0" eaLnBrk="0" fontAlgn="base" hangingPunct="0">
        <a:spcBef>
          <a:spcPct val="0"/>
        </a:spcBef>
        <a:spcAft>
          <a:spcPct val="0"/>
        </a:spcAft>
        <a:defRPr sz="2400" b="1">
          <a:solidFill>
            <a:schemeClr val="tx1"/>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b="1">
          <a:solidFill>
            <a:srgbClr val="1F497D"/>
          </a:solidFill>
          <a:latin typeface="+mn-lt"/>
          <a:ea typeface="ＭＳ Ｐゴシック" pitchFamily="-111"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1600">
          <a:solidFill>
            <a:srgbClr val="1F497D"/>
          </a:solidFill>
          <a:latin typeface="+mn-lt"/>
          <a:ea typeface="ＭＳ Ｐゴシック" pitchFamily="-111"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dirty="0" smtClean="0"/>
              <a:t>Click to edit Master title style</a:t>
            </a:r>
          </a:p>
        </p:txBody>
      </p:sp>
      <p:sp>
        <p:nvSpPr>
          <p:cNvPr id="5123" name="Rectangle 3"/>
          <p:cNvSpPr>
            <a:spLocks noGrp="1" noChangeArrowheads="1"/>
          </p:cNvSpPr>
          <p:nvPr>
            <p:ph type="body" idx="1"/>
          </p:nvPr>
        </p:nvSpPr>
        <p:spPr bwMode="auto">
          <a:xfrm>
            <a:off x="152400" y="901700"/>
            <a:ext cx="8839200" cy="5792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5124" name="Picture 7" descr="LSST_Logo"/>
          <p:cNvPicPr>
            <a:picLocks noChangeAspect="1" noChangeArrowheads="1"/>
          </p:cNvPicPr>
          <p:nvPr userDrawn="1"/>
        </p:nvPicPr>
        <p:blipFill>
          <a:blip r:embed="rId4" cstate="print"/>
          <a:srcRect b="9067"/>
          <a:stretch>
            <a:fillRect/>
          </a:stretch>
        </p:blipFill>
        <p:spPr bwMode="auto">
          <a:xfrm>
            <a:off x="7239000" y="19050"/>
            <a:ext cx="1905000" cy="5413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4" r:id="rId1"/>
    <p:sldLayoutId id="2147483785" r:id="rId2"/>
  </p:sldLayoutIdLst>
  <p:txStyles>
    <p:titleStyle>
      <a:lvl1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b="1">
          <a:solidFill>
            <a:srgbClr val="1F497D"/>
          </a:solidFill>
          <a:latin typeface="+mn-lt"/>
          <a:ea typeface="ＭＳ Ｐゴシック" pitchFamily="-111"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1600">
          <a:solidFill>
            <a:srgbClr val="1F497D"/>
          </a:solidFill>
          <a:latin typeface="+mn-lt"/>
          <a:ea typeface="ＭＳ Ｐゴシック" pitchFamily="-111"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4" name="Text Box 10"/>
          <p:cNvSpPr txBox="1">
            <a:spLocks noChangeArrowheads="1"/>
          </p:cNvSpPr>
          <p:nvPr userDrawn="1"/>
        </p:nvSpPr>
        <p:spPr bwMode="auto">
          <a:xfrm>
            <a:off x="125413" y="6629400"/>
            <a:ext cx="8891587" cy="153888"/>
          </a:xfrm>
          <a:prstGeom prst="rect">
            <a:avLst/>
          </a:prstGeom>
          <a:noFill/>
          <a:ln w="9525">
            <a:noFill/>
            <a:miter lim="800000"/>
            <a:headEnd/>
            <a:tailEnd/>
          </a:ln>
          <a:effectLst/>
        </p:spPr>
        <p:txBody>
          <a:bodyPr lIns="0" tIns="0" rIns="0" bIns="0">
            <a:spAutoFit/>
          </a:bodyPr>
          <a:lstStyle/>
          <a:p>
            <a:pPr marL="0" marR="0" indent="0" algn="ctr" defTabSz="1600200" rtl="0" eaLnBrk="1" fontAlgn="base" latinLnBrk="0" hangingPunct="1">
              <a:lnSpc>
                <a:spcPct val="100000"/>
              </a:lnSpc>
              <a:spcBef>
                <a:spcPct val="50000"/>
              </a:spcBef>
              <a:spcAft>
                <a:spcPct val="0"/>
              </a:spcAft>
              <a:buClrTx/>
              <a:buSzTx/>
              <a:buFontTx/>
              <a:buNone/>
              <a:tabLst>
                <a:tab pos="914400" algn="l"/>
                <a:tab pos="8859838" algn="r"/>
              </a:tabLst>
              <a:defRPr/>
            </a:pPr>
            <a:r>
              <a:rPr lang="en-US" sz="1000" dirty="0" smtClean="0">
                <a:solidFill>
                  <a:prstClr val="white">
                    <a:lumMod val="65000"/>
                  </a:prstClr>
                </a:solidFill>
                <a:latin typeface="+mj-lt"/>
              </a:rPr>
              <a:t>                                                                                                 LSST CD-1 Review • SLAC, Menlo Park, CA • November 1 - 3, 2011	</a:t>
            </a:r>
            <a:fld id="{1376E7C9-C9E6-43A8-8BA8-CA44BAA9C55E}" type="slidenum">
              <a:rPr lang="en-US" sz="1000" kern="1200" smtClean="0">
                <a:solidFill>
                  <a:prstClr val="white">
                    <a:lumMod val="65000"/>
                  </a:prstClr>
                </a:solidFill>
                <a:latin typeface="+mj-lt"/>
                <a:ea typeface="ＭＳ Ｐゴシック" charset="-128"/>
                <a:cs typeface="+mn-cs"/>
              </a:rPr>
              <a:pPr marL="0" marR="0" indent="0" algn="ctr" defTabSz="1600200" rtl="0" eaLnBrk="1" fontAlgn="base" latinLnBrk="0" hangingPunct="1">
                <a:lnSpc>
                  <a:spcPct val="100000"/>
                </a:lnSpc>
                <a:spcBef>
                  <a:spcPct val="50000"/>
                </a:spcBef>
                <a:spcAft>
                  <a:spcPct val="0"/>
                </a:spcAft>
                <a:buClrTx/>
                <a:buSzTx/>
                <a:buFontTx/>
                <a:buNone/>
                <a:tabLst>
                  <a:tab pos="914400" algn="l"/>
                  <a:tab pos="8859838" algn="r"/>
                </a:tabLst>
                <a:defRPr/>
              </a:pPr>
              <a:t>‹#›</a:t>
            </a:fld>
            <a:endParaRPr lang="en-US" sz="1000" kern="1200" dirty="0">
              <a:solidFill>
                <a:prstClr val="white">
                  <a:lumMod val="65000"/>
                </a:prstClr>
              </a:solidFill>
              <a:latin typeface="+mj-lt"/>
              <a:ea typeface="ＭＳ Ｐゴシック" charset="-128"/>
              <a:cs typeface="+mn-cs"/>
            </a:endParaRPr>
          </a:p>
        </p:txBody>
      </p:sp>
      <p:cxnSp>
        <p:nvCxnSpPr>
          <p:cNvPr id="7" name="Straight Connector 6"/>
          <p:cNvCxnSpPr>
            <a:cxnSpLocks noChangeShapeType="1"/>
          </p:cNvCxnSpPr>
          <p:nvPr userDrawn="1"/>
        </p:nvCxnSpPr>
        <p:spPr bwMode="auto">
          <a:xfrm rot="10800000">
            <a:off x="66675" y="808038"/>
            <a:ext cx="9028113" cy="1587"/>
          </a:xfrm>
          <a:prstGeom prst="line">
            <a:avLst/>
          </a:prstGeom>
          <a:noFill/>
          <a:ln w="25400">
            <a:solidFill>
              <a:srgbClr val="4F81BD"/>
            </a:solidFill>
            <a:round/>
            <a:headEnd/>
            <a:tailEnd/>
          </a:ln>
          <a:effectLst>
            <a:outerShdw dist="20000" dir="5400000" rotWithShape="0">
              <a:srgbClr val="808080">
                <a:alpha val="37999"/>
              </a:srgbClr>
            </a:outerShdw>
          </a:effectLst>
        </p:spPr>
      </p:cxnSp>
      <p:pic>
        <p:nvPicPr>
          <p:cNvPr id="9" name="Picture 10" descr="LogoW-ShadowTransBack.png"/>
          <p:cNvPicPr>
            <a:picLocks noChangeAspect="1"/>
          </p:cNvPicPr>
          <p:nvPr userDrawn="1"/>
        </p:nvPicPr>
        <p:blipFill>
          <a:blip r:embed="rId6" cstate="print"/>
          <a:srcRect/>
          <a:stretch>
            <a:fillRect/>
          </a:stretch>
        </p:blipFill>
        <p:spPr bwMode="auto">
          <a:xfrm>
            <a:off x="7110413" y="0"/>
            <a:ext cx="1984375" cy="1117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6" r:id="rId4"/>
  </p:sldLayoutIdLst>
  <p:txStyles>
    <p:titleStyle>
      <a:lvl1pPr algn="l" rtl="0" eaLnBrk="0" fontAlgn="base" hangingPunct="0">
        <a:spcBef>
          <a:spcPct val="0"/>
        </a:spcBef>
        <a:spcAft>
          <a:spcPct val="0"/>
        </a:spcAft>
        <a:defRPr sz="2400" b="1">
          <a:solidFill>
            <a:schemeClr val="tx1"/>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b="1">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1.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 Id="rId3"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3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defTabSz="457200" eaLnBrk="1" hangingPunct="1"/>
            <a:r>
              <a:rPr lang="en-US" kern="1200" dirty="0" smtClean="0">
                <a:ea typeface="ＭＳ Ｐゴシック" charset="-128"/>
                <a:cs typeface="ＭＳ Ｐゴシック" charset="-128"/>
              </a:rPr>
              <a:t>Project Overview and </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Science Requirements</a:t>
            </a:r>
            <a:br>
              <a:rPr lang="en-US" kern="1200" dirty="0" smtClean="0">
                <a:ea typeface="ＭＳ Ｐゴシック" charset="-128"/>
                <a:cs typeface="ＭＳ Ｐゴシック" charset="-128"/>
              </a:rPr>
            </a:br>
            <a:r>
              <a:rPr lang="en-US" kern="1200" dirty="0">
                <a:ea typeface="ＭＳ Ｐゴシック" charset="-128"/>
                <a:cs typeface="ＭＳ Ｐゴシック" charset="-128"/>
              </a:rPr>
              <a:t/>
            </a:r>
            <a:br>
              <a:rPr lang="en-US" kern="1200" dirty="0">
                <a:ea typeface="ＭＳ Ｐゴシック" charset="-128"/>
                <a:cs typeface="ＭＳ Ｐゴシック" charset="-128"/>
              </a:rPr>
            </a:br>
            <a:r>
              <a:rPr lang="en-US" kern="1200" dirty="0" smtClean="0">
                <a:ea typeface="ＭＳ Ｐゴシック" charset="-128"/>
                <a:cs typeface="ＭＳ Ｐゴシック" charset="-128"/>
              </a:rPr>
              <a:t>Steven M. Kahn</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LSST Deputy Project Director </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and Camera Lead Scientist</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LSST DOE CD-1 Review</a:t>
            </a:r>
            <a:br>
              <a:rPr lang="en-US" kern="1200" dirty="0" smtClean="0">
                <a:ea typeface="ＭＳ Ｐゴシック" charset="-128"/>
                <a:cs typeface="ＭＳ Ｐゴシック" charset="-128"/>
              </a:rPr>
            </a:br>
            <a:r>
              <a:rPr lang="en-US" kern="1200" dirty="0" smtClean="0">
                <a:ea typeface="ＭＳ Ｐゴシック" charset="-128"/>
                <a:cs typeface="ＭＳ Ｐゴシック" charset="-128"/>
              </a:rPr>
              <a:t>November 1 - 3, 2011</a:t>
            </a:r>
            <a:endParaRPr lang="en-US" kern="1200" dirty="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p:nvPr/>
        </p:nvCxnSpPr>
        <p:spPr>
          <a:xfrm>
            <a:off x="2209800" y="1654366"/>
            <a:ext cx="1905000"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76200" y="6477000"/>
            <a:ext cx="9220200" cy="381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rot="5400000">
            <a:off x="4343400" y="2209800"/>
            <a:ext cx="9144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H="1">
            <a:off x="5918640" y="3257420"/>
            <a:ext cx="1237590" cy="3153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1615965" y="3880945"/>
            <a:ext cx="242789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4267200" y="1653540"/>
            <a:ext cx="2590800" cy="0"/>
          </a:xfrm>
          <a:prstGeom prst="line">
            <a:avLst/>
          </a:prstGeom>
          <a:ln w="38100">
            <a:prstDash val="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914400" y="4343400"/>
            <a:ext cx="1905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rot="5400000">
            <a:off x="718645" y="539837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rot="5400000">
            <a:off x="5650625" y="537735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3212225" y="539837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a:off x="7621315" y="537735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1442" y="135441"/>
            <a:ext cx="6978310" cy="557213"/>
          </a:xfrm>
        </p:spPr>
        <p:txBody>
          <a:bodyPr/>
          <a:lstStyle/>
          <a:p>
            <a:r>
              <a:rPr lang="en-US" sz="2000" dirty="0" smtClean="0"/>
              <a:t>Anticipated Organization When Project Moves into Construction</a:t>
            </a:r>
            <a:endParaRPr lang="en-US" sz="2000" b="1" dirty="0"/>
          </a:p>
        </p:txBody>
      </p:sp>
      <p:sp>
        <p:nvSpPr>
          <p:cNvPr id="4" name="Rounded Rectangle 3"/>
          <p:cNvSpPr/>
          <p:nvPr/>
        </p:nvSpPr>
        <p:spPr>
          <a:xfrm>
            <a:off x="3962400" y="1143000"/>
            <a:ext cx="1905000" cy="10668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Director</a:t>
            </a:r>
          </a:p>
          <a:p>
            <a:pPr algn="ctr"/>
            <a:r>
              <a:rPr lang="en-US" sz="1400" dirty="0" smtClean="0">
                <a:solidFill>
                  <a:srgbClr val="FF0000"/>
                </a:solidFill>
              </a:rPr>
              <a:t>New Hire</a:t>
            </a:r>
          </a:p>
          <a:p>
            <a:pPr algn="ctr"/>
            <a:r>
              <a:rPr lang="en-US" sz="1400" b="1" dirty="0" smtClean="0">
                <a:solidFill>
                  <a:schemeClr val="tx1"/>
                </a:solidFill>
              </a:rPr>
              <a:t>Deputy Director</a:t>
            </a:r>
          </a:p>
          <a:p>
            <a:pPr algn="ctr"/>
            <a:r>
              <a:rPr lang="en-US" sz="1400" dirty="0" smtClean="0">
                <a:solidFill>
                  <a:schemeClr val="tx1"/>
                </a:solidFill>
              </a:rPr>
              <a:t>Steve Kahn</a:t>
            </a:r>
          </a:p>
        </p:txBody>
      </p:sp>
      <p:sp>
        <p:nvSpPr>
          <p:cNvPr id="8" name="Rounded Rectangle 7"/>
          <p:cNvSpPr/>
          <p:nvPr/>
        </p:nvSpPr>
        <p:spPr>
          <a:xfrm>
            <a:off x="2286000" y="5257800"/>
            <a:ext cx="26670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Education &amp; Public Outreach</a:t>
            </a:r>
          </a:p>
          <a:p>
            <a:pPr algn="ctr"/>
            <a:r>
              <a:rPr lang="en-US" sz="1400" b="1" dirty="0" smtClean="0">
                <a:solidFill>
                  <a:schemeClr val="tx1"/>
                </a:solidFill>
              </a:rPr>
              <a:t>Project Manager:</a:t>
            </a:r>
          </a:p>
          <a:p>
            <a:pPr algn="ctr"/>
            <a:r>
              <a:rPr lang="en-US" sz="1400" dirty="0" smtClean="0">
                <a:solidFill>
                  <a:schemeClr val="tx1"/>
                </a:solidFill>
              </a:rPr>
              <a:t>Suzanne Jacoby</a:t>
            </a:r>
          </a:p>
          <a:p>
            <a:pPr algn="ctr"/>
            <a:r>
              <a:rPr lang="en-US" sz="1400" b="1" dirty="0" smtClean="0">
                <a:solidFill>
                  <a:schemeClr val="tx1"/>
                </a:solidFill>
              </a:rPr>
              <a:t>Project Scientist:</a:t>
            </a:r>
          </a:p>
          <a:p>
            <a:pPr algn="ctr"/>
            <a:r>
              <a:rPr lang="en-US" sz="1400" dirty="0" smtClean="0">
                <a:solidFill>
                  <a:schemeClr val="tx1"/>
                </a:solidFill>
              </a:rPr>
              <a:t>Open</a:t>
            </a:r>
          </a:p>
        </p:txBody>
      </p:sp>
      <p:sp>
        <p:nvSpPr>
          <p:cNvPr id="9" name="Rounded Rectangle 8"/>
          <p:cNvSpPr/>
          <p:nvPr/>
        </p:nvSpPr>
        <p:spPr>
          <a:xfrm>
            <a:off x="228600" y="5257800"/>
            <a:ext cx="18288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Telescope &amp; Site</a:t>
            </a:r>
          </a:p>
          <a:p>
            <a:pPr algn="ctr"/>
            <a:r>
              <a:rPr lang="en-US" sz="1400" b="1" dirty="0" smtClean="0">
                <a:solidFill>
                  <a:schemeClr val="tx1"/>
                </a:solidFill>
              </a:rPr>
              <a:t>Project Manager:</a:t>
            </a:r>
          </a:p>
          <a:p>
            <a:pPr algn="ctr"/>
            <a:r>
              <a:rPr lang="en-US" sz="1400" dirty="0" smtClean="0">
                <a:solidFill>
                  <a:schemeClr val="tx1"/>
                </a:solidFill>
              </a:rPr>
              <a:t>Victor Krabbendam</a:t>
            </a:r>
          </a:p>
          <a:p>
            <a:pPr algn="ctr"/>
            <a:r>
              <a:rPr lang="en-US" sz="1400" b="1" dirty="0" smtClean="0">
                <a:solidFill>
                  <a:schemeClr val="tx1"/>
                </a:solidFill>
              </a:rPr>
              <a:t>Project Scientist:</a:t>
            </a:r>
          </a:p>
          <a:p>
            <a:pPr algn="ctr"/>
            <a:r>
              <a:rPr lang="en-US" sz="1400" dirty="0" smtClean="0">
                <a:solidFill>
                  <a:schemeClr val="tx1"/>
                </a:solidFill>
              </a:rPr>
              <a:t>Open</a:t>
            </a:r>
          </a:p>
        </p:txBody>
      </p:sp>
      <p:sp>
        <p:nvSpPr>
          <p:cNvPr id="10" name="Rounded Rectangle 9"/>
          <p:cNvSpPr/>
          <p:nvPr/>
        </p:nvSpPr>
        <p:spPr>
          <a:xfrm>
            <a:off x="5181600" y="5257800"/>
            <a:ext cx="18288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Data Management</a:t>
            </a:r>
          </a:p>
          <a:p>
            <a:pPr algn="ctr"/>
            <a:r>
              <a:rPr lang="en-US" sz="1400" b="1" dirty="0" smtClean="0">
                <a:solidFill>
                  <a:schemeClr val="tx1"/>
                </a:solidFill>
              </a:rPr>
              <a:t>Project Manager:</a:t>
            </a:r>
          </a:p>
          <a:p>
            <a:pPr algn="ctr"/>
            <a:r>
              <a:rPr lang="en-US" sz="1400" dirty="0" smtClean="0">
                <a:solidFill>
                  <a:schemeClr val="tx1"/>
                </a:solidFill>
              </a:rPr>
              <a:t>Jeff Kantor</a:t>
            </a:r>
          </a:p>
          <a:p>
            <a:pPr algn="ctr"/>
            <a:r>
              <a:rPr lang="en-US" sz="1400" b="1" dirty="0" smtClean="0">
                <a:solidFill>
                  <a:schemeClr val="tx1"/>
                </a:solidFill>
              </a:rPr>
              <a:t>Project Scientist:</a:t>
            </a:r>
          </a:p>
          <a:p>
            <a:pPr algn="ctr"/>
            <a:r>
              <a:rPr lang="en-US" sz="1400" dirty="0" smtClean="0">
                <a:solidFill>
                  <a:schemeClr val="tx1"/>
                </a:solidFill>
              </a:rPr>
              <a:t>Mario Juric</a:t>
            </a:r>
          </a:p>
          <a:p>
            <a:pPr algn="ctr"/>
            <a:r>
              <a:rPr lang="en-US" sz="1200" dirty="0" smtClean="0">
                <a:solidFill>
                  <a:schemeClr val="tx1"/>
                </a:solidFill>
              </a:rPr>
              <a:t>Calibration: Tim Axelrod</a:t>
            </a:r>
          </a:p>
        </p:txBody>
      </p:sp>
      <p:sp>
        <p:nvSpPr>
          <p:cNvPr id="11" name="Rounded Rectangle 10"/>
          <p:cNvSpPr/>
          <p:nvPr/>
        </p:nvSpPr>
        <p:spPr>
          <a:xfrm>
            <a:off x="7239000" y="5257800"/>
            <a:ext cx="16764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Camera</a:t>
            </a:r>
          </a:p>
          <a:p>
            <a:pPr algn="ctr"/>
            <a:r>
              <a:rPr lang="en-US" sz="1400" b="1" dirty="0" smtClean="0">
                <a:solidFill>
                  <a:schemeClr val="tx1"/>
                </a:solidFill>
              </a:rPr>
              <a:t>Project Manager:</a:t>
            </a:r>
          </a:p>
          <a:p>
            <a:pPr algn="ctr"/>
            <a:r>
              <a:rPr lang="en-US" sz="1400" dirty="0" smtClean="0">
                <a:solidFill>
                  <a:schemeClr val="tx1"/>
                </a:solidFill>
              </a:rPr>
              <a:t>Nadine Kurita</a:t>
            </a:r>
          </a:p>
          <a:p>
            <a:pPr algn="ctr"/>
            <a:r>
              <a:rPr lang="en-US" sz="1400" b="1" dirty="0" smtClean="0">
                <a:solidFill>
                  <a:schemeClr val="tx1"/>
                </a:solidFill>
              </a:rPr>
              <a:t>Project Scientist:</a:t>
            </a:r>
          </a:p>
          <a:p>
            <a:pPr algn="ctr"/>
            <a:r>
              <a:rPr lang="en-US" sz="1400" dirty="0" smtClean="0">
                <a:solidFill>
                  <a:schemeClr val="tx1"/>
                </a:solidFill>
              </a:rPr>
              <a:t>Kirk Gilmore</a:t>
            </a:r>
          </a:p>
        </p:txBody>
      </p:sp>
      <p:sp>
        <p:nvSpPr>
          <p:cNvPr id="12" name="Rounded Rectangle 11"/>
          <p:cNvSpPr/>
          <p:nvPr/>
        </p:nvSpPr>
        <p:spPr>
          <a:xfrm>
            <a:off x="533400" y="1424940"/>
            <a:ext cx="1828800" cy="4572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NSF/DOE JOG</a:t>
            </a:r>
            <a:endParaRPr lang="en-US" sz="1400" dirty="0">
              <a:solidFill>
                <a:schemeClr val="tx1"/>
              </a:solidFill>
            </a:endParaRPr>
          </a:p>
        </p:txBody>
      </p:sp>
      <p:sp>
        <p:nvSpPr>
          <p:cNvPr id="13" name="Rounded Rectangle 12"/>
          <p:cNvSpPr/>
          <p:nvPr/>
        </p:nvSpPr>
        <p:spPr>
          <a:xfrm>
            <a:off x="1752600" y="2819400"/>
            <a:ext cx="2286000" cy="10668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Project Manager</a:t>
            </a:r>
          </a:p>
          <a:p>
            <a:pPr algn="ctr"/>
            <a:r>
              <a:rPr lang="en-US" sz="1400" dirty="0" smtClean="0">
                <a:solidFill>
                  <a:srgbClr val="FF0000"/>
                </a:solidFill>
              </a:rPr>
              <a:t>New Hire</a:t>
            </a:r>
          </a:p>
          <a:p>
            <a:pPr algn="ctr"/>
            <a:r>
              <a:rPr lang="en-US" sz="1200" dirty="0" smtClean="0">
                <a:solidFill>
                  <a:schemeClr val="tx1"/>
                </a:solidFill>
              </a:rPr>
              <a:t>(Donald Sweeney, new position)</a:t>
            </a:r>
          </a:p>
          <a:p>
            <a:pPr algn="ctr"/>
            <a:r>
              <a:rPr lang="en-US" sz="1400" b="1" dirty="0" smtClean="0">
                <a:solidFill>
                  <a:schemeClr val="tx1"/>
                </a:solidFill>
              </a:rPr>
              <a:t>Deputy Project Manager</a:t>
            </a:r>
          </a:p>
          <a:p>
            <a:pPr algn="ctr"/>
            <a:r>
              <a:rPr lang="en-US" sz="1400" dirty="0" smtClean="0">
                <a:solidFill>
                  <a:schemeClr val="tx1"/>
                </a:solidFill>
              </a:rPr>
              <a:t>Victor Krabbendam</a:t>
            </a:r>
          </a:p>
        </p:txBody>
      </p:sp>
      <p:sp>
        <p:nvSpPr>
          <p:cNvPr id="15" name="Rounded Rectangle 14"/>
          <p:cNvSpPr/>
          <p:nvPr/>
        </p:nvSpPr>
        <p:spPr>
          <a:xfrm>
            <a:off x="762000" y="3962400"/>
            <a:ext cx="1828800" cy="9906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Systems Engineer</a:t>
            </a:r>
          </a:p>
          <a:p>
            <a:pPr algn="ctr"/>
            <a:r>
              <a:rPr lang="en-US" sz="1400" dirty="0" smtClean="0">
                <a:solidFill>
                  <a:schemeClr val="tx1"/>
                </a:solidFill>
              </a:rPr>
              <a:t>New Hire</a:t>
            </a:r>
          </a:p>
          <a:p>
            <a:pPr algn="ctr"/>
            <a:r>
              <a:rPr lang="en-US" sz="1400" b="1" dirty="0" smtClean="0">
                <a:solidFill>
                  <a:schemeClr val="tx1"/>
                </a:solidFill>
              </a:rPr>
              <a:t>Systems Scientist</a:t>
            </a:r>
          </a:p>
          <a:p>
            <a:pPr algn="ctr"/>
            <a:r>
              <a:rPr lang="en-US" sz="1400" dirty="0" smtClean="0">
                <a:solidFill>
                  <a:schemeClr val="tx1"/>
                </a:solidFill>
              </a:rPr>
              <a:t>Chuck Claver</a:t>
            </a:r>
          </a:p>
        </p:txBody>
      </p:sp>
      <p:sp>
        <p:nvSpPr>
          <p:cNvPr id="16" name="Rounded Rectangle 15"/>
          <p:cNvSpPr/>
          <p:nvPr/>
        </p:nvSpPr>
        <p:spPr>
          <a:xfrm>
            <a:off x="5562600" y="2971800"/>
            <a:ext cx="1905000" cy="48006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Project Scientist</a:t>
            </a:r>
          </a:p>
          <a:p>
            <a:pPr algn="ctr"/>
            <a:r>
              <a:rPr lang="en-US" sz="1600" dirty="0" smtClean="0">
                <a:solidFill>
                  <a:schemeClr val="tx1"/>
                </a:solidFill>
              </a:rPr>
              <a:t>Zeljko Ivezic</a:t>
            </a:r>
            <a:endParaRPr lang="en-US" sz="1600" dirty="0">
              <a:solidFill>
                <a:schemeClr val="tx1"/>
              </a:solidFill>
            </a:endParaRPr>
          </a:p>
        </p:txBody>
      </p:sp>
      <p:sp>
        <p:nvSpPr>
          <p:cNvPr id="17" name="Rounded Rectangle 16"/>
          <p:cNvSpPr/>
          <p:nvPr/>
        </p:nvSpPr>
        <p:spPr>
          <a:xfrm>
            <a:off x="5486400" y="3581400"/>
            <a:ext cx="2057400" cy="61722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Science Council</a:t>
            </a:r>
          </a:p>
          <a:p>
            <a:pPr algn="ctr"/>
            <a:r>
              <a:rPr lang="en-US" sz="1400" dirty="0" smtClean="0">
                <a:solidFill>
                  <a:schemeClr val="tx1"/>
                </a:solidFill>
              </a:rPr>
              <a:t>Chair (SAC)</a:t>
            </a:r>
          </a:p>
          <a:p>
            <a:pPr algn="ctr"/>
            <a:r>
              <a:rPr lang="en-US" sz="1400" dirty="0" smtClean="0">
                <a:solidFill>
                  <a:schemeClr val="tx1"/>
                </a:solidFill>
              </a:rPr>
              <a:t>Ex Officio</a:t>
            </a:r>
          </a:p>
        </p:txBody>
      </p:sp>
      <p:cxnSp>
        <p:nvCxnSpPr>
          <p:cNvPr id="25" name="Straight Connector 24"/>
          <p:cNvCxnSpPr/>
          <p:nvPr/>
        </p:nvCxnSpPr>
        <p:spPr>
          <a:xfrm>
            <a:off x="2806260" y="2667000"/>
            <a:ext cx="37338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990600" y="5105400"/>
            <a:ext cx="4953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019800" y="5105400"/>
            <a:ext cx="1905000" cy="0"/>
          </a:xfrm>
          <a:prstGeom prst="line">
            <a:avLst/>
          </a:prstGeom>
          <a:ln w="38100">
            <a:prstDash val="dash"/>
          </a:ln>
        </p:spPr>
        <p:style>
          <a:lnRef idx="2">
            <a:schemeClr val="accent1"/>
          </a:lnRef>
          <a:fillRef idx="0">
            <a:schemeClr val="accent1"/>
          </a:fillRef>
          <a:effectRef idx="1">
            <a:schemeClr val="accent1"/>
          </a:effectRef>
          <a:fontRef idx="minor">
            <a:schemeClr val="tx1"/>
          </a:fontRef>
        </p:style>
      </p:cxnSp>
      <p:sp>
        <p:nvSpPr>
          <p:cNvPr id="28" name="Rounded Rectangle 27"/>
          <p:cNvSpPr/>
          <p:nvPr/>
        </p:nvSpPr>
        <p:spPr>
          <a:xfrm>
            <a:off x="6477000" y="1424940"/>
            <a:ext cx="1905000" cy="480060"/>
          </a:xfrm>
          <a:prstGeom prst="roundRect">
            <a:avLst/>
          </a:prstGeom>
          <a:solidFill>
            <a:schemeClr val="bg2"/>
          </a:solid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Chief Scientist</a:t>
            </a:r>
          </a:p>
          <a:p>
            <a:pPr algn="ctr"/>
            <a:r>
              <a:rPr lang="en-US" sz="1400" dirty="0" smtClean="0">
                <a:solidFill>
                  <a:schemeClr val="tx1"/>
                </a:solidFill>
              </a:rPr>
              <a:t>Tony Tyson</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Lead Organizations for Subsystems</a:t>
            </a:r>
            <a:endParaRPr lang="en-US" b="1" dirty="0"/>
          </a:p>
        </p:txBody>
      </p:sp>
      <p:sp>
        <p:nvSpPr>
          <p:cNvPr id="3" name="Rectangle 2"/>
          <p:cNvSpPr/>
          <p:nvPr/>
        </p:nvSpPr>
        <p:spPr>
          <a:xfrm>
            <a:off x="381000" y="1219200"/>
            <a:ext cx="8305800" cy="4967513"/>
          </a:xfrm>
          <a:prstGeom prst="rect">
            <a:avLst/>
          </a:prstGeom>
        </p:spPr>
        <p:txBody>
          <a:bodyPr wrap="square">
            <a:spAutoFit/>
          </a:bodyPr>
          <a:lstStyle/>
          <a:p>
            <a:pPr marL="347472" indent="-347472">
              <a:spcBef>
                <a:spcPts val="576"/>
              </a:spcBef>
              <a:buFont typeface="Calibri" pitchFamily="34" charset="0"/>
              <a:buChar char="–"/>
            </a:pPr>
            <a:r>
              <a:rPr lang="en-US" sz="2400" b="1" dirty="0" smtClean="0">
                <a:solidFill>
                  <a:srgbClr val="000000"/>
                </a:solidFill>
              </a:rPr>
              <a:t>SLAC</a:t>
            </a:r>
            <a:r>
              <a:rPr lang="en-US" sz="2400" dirty="0" smtClean="0">
                <a:solidFill>
                  <a:srgbClr val="000000"/>
                </a:solidFill>
              </a:rPr>
              <a:t> is lead organization for camera</a:t>
            </a:r>
          </a:p>
          <a:p>
            <a:pPr marL="347472" indent="-347472">
              <a:spcBef>
                <a:spcPts val="576"/>
              </a:spcBef>
              <a:buFont typeface="Calibri" pitchFamily="34" charset="0"/>
              <a:buChar char="–"/>
            </a:pPr>
            <a:r>
              <a:rPr lang="en-US" sz="2400" b="1" dirty="0" smtClean="0">
                <a:solidFill>
                  <a:srgbClr val="000000"/>
                </a:solidFill>
              </a:rPr>
              <a:t>NOAO</a:t>
            </a:r>
            <a:r>
              <a:rPr lang="en-US" sz="2400" dirty="0" smtClean="0">
                <a:solidFill>
                  <a:srgbClr val="000000"/>
                </a:solidFill>
              </a:rPr>
              <a:t> will provide telescope and site team</a:t>
            </a:r>
          </a:p>
          <a:p>
            <a:pPr marL="347472" indent="-347472">
              <a:spcBef>
                <a:spcPts val="576"/>
              </a:spcBef>
              <a:buFont typeface="Calibri" pitchFamily="34" charset="0"/>
              <a:buChar char="–"/>
            </a:pPr>
            <a:r>
              <a:rPr lang="en-US" sz="2400" b="1" dirty="0" smtClean="0">
                <a:solidFill>
                  <a:srgbClr val="000000"/>
                </a:solidFill>
              </a:rPr>
              <a:t>NCSA</a:t>
            </a:r>
            <a:r>
              <a:rPr lang="en-US" sz="2400" dirty="0" smtClean="0">
                <a:solidFill>
                  <a:srgbClr val="000000"/>
                </a:solidFill>
              </a:rPr>
              <a:t> will construct and test archive and data access center</a:t>
            </a:r>
          </a:p>
          <a:p>
            <a:pPr>
              <a:buFont typeface="Arial" charset="0"/>
              <a:buNone/>
            </a:pPr>
            <a:endParaRPr lang="en-US" sz="2400" b="1" dirty="0" smtClean="0">
              <a:solidFill>
                <a:srgbClr val="000000"/>
              </a:solidFill>
            </a:endParaRPr>
          </a:p>
          <a:p>
            <a:pPr>
              <a:buFont typeface="Arial" charset="0"/>
              <a:buNone/>
            </a:pPr>
            <a:r>
              <a:rPr lang="en-US" sz="2400" b="1" dirty="0" smtClean="0">
                <a:solidFill>
                  <a:srgbClr val="000000"/>
                </a:solidFill>
              </a:rPr>
              <a:t>−  Formal agreements define:</a:t>
            </a:r>
          </a:p>
          <a:p>
            <a:pPr marL="804672" lvl="1" indent="-347472">
              <a:spcBef>
                <a:spcPts val="576"/>
              </a:spcBef>
              <a:buFont typeface="Arial"/>
              <a:buChar char="•"/>
            </a:pPr>
            <a:r>
              <a:rPr lang="en-US" sz="2400" dirty="0" smtClean="0">
                <a:solidFill>
                  <a:srgbClr val="000000"/>
                </a:solidFill>
              </a:rPr>
              <a:t>Scope of work for the various partner organizations</a:t>
            </a:r>
          </a:p>
          <a:p>
            <a:pPr marL="804672" lvl="1" indent="-347472">
              <a:spcBef>
                <a:spcPts val="576"/>
              </a:spcBef>
              <a:buFont typeface="Arial"/>
              <a:buChar char="•"/>
            </a:pPr>
            <a:r>
              <a:rPr lang="en-US" sz="2400" dirty="0">
                <a:solidFill>
                  <a:srgbClr val="000000"/>
                </a:solidFill>
              </a:rPr>
              <a:t>C</a:t>
            </a:r>
            <a:r>
              <a:rPr lang="en-US" sz="2400" dirty="0" smtClean="0">
                <a:solidFill>
                  <a:srgbClr val="000000"/>
                </a:solidFill>
              </a:rPr>
              <a:t>ompliance with system specifications and subsystem requirements flowing down from the Science Requirements Document</a:t>
            </a:r>
          </a:p>
          <a:p>
            <a:pPr marL="804672" lvl="1" indent="-347472">
              <a:spcBef>
                <a:spcPts val="576"/>
              </a:spcBef>
              <a:buFont typeface="Arial"/>
              <a:buChar char="•"/>
            </a:pPr>
            <a:r>
              <a:rPr lang="en-US" sz="2400" dirty="0">
                <a:solidFill>
                  <a:srgbClr val="000000"/>
                </a:solidFill>
              </a:rPr>
              <a:t>I</a:t>
            </a:r>
            <a:r>
              <a:rPr lang="en-US" sz="2400" dirty="0" smtClean="0">
                <a:solidFill>
                  <a:srgbClr val="000000"/>
                </a:solidFill>
              </a:rPr>
              <a:t>ntegrated schedule with common reporting</a:t>
            </a:r>
          </a:p>
          <a:p>
            <a:pPr marL="804672" lvl="1" indent="-347472">
              <a:spcBef>
                <a:spcPts val="576"/>
              </a:spcBef>
              <a:buFont typeface="Arial"/>
              <a:buChar char="•"/>
            </a:pPr>
            <a:r>
              <a:rPr lang="en-US" sz="2400" dirty="0">
                <a:solidFill>
                  <a:srgbClr val="000000"/>
                </a:solidFill>
              </a:rPr>
              <a:t>U</a:t>
            </a:r>
            <a:r>
              <a:rPr lang="en-US" sz="2400" dirty="0" smtClean="0">
                <a:solidFill>
                  <a:srgbClr val="000000"/>
                </a:solidFill>
              </a:rPr>
              <a:t>se of a common LSST document archive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Preliminary Design Review</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smtClean="0"/>
              <a:t>Held Aug 29 – Sep 2, 2011 in Tucson, AZ.</a:t>
            </a:r>
          </a:p>
          <a:p>
            <a:endParaRPr lang="en-US" dirty="0"/>
          </a:p>
          <a:p>
            <a:r>
              <a:rPr lang="en-US" dirty="0" smtClean="0"/>
              <a:t>Reviewed all aspects of the technical system, including the camera.</a:t>
            </a:r>
          </a:p>
          <a:p>
            <a:endParaRPr lang="en-US" dirty="0" smtClean="0"/>
          </a:p>
          <a:p>
            <a:pPr marL="0" indent="0">
              <a:buNone/>
            </a:pPr>
            <a:r>
              <a:rPr lang="en-US" b="0" dirty="0" smtClean="0"/>
              <a:t>“The </a:t>
            </a:r>
            <a:r>
              <a:rPr lang="en-US" b="0" dirty="0"/>
              <a:t>Panel was very impressed by the strength of the project team (including both the DOE and </a:t>
            </a:r>
            <a:r>
              <a:rPr lang="en-US" b="0" dirty="0" smtClean="0"/>
              <a:t>the NSF </a:t>
            </a:r>
            <a:r>
              <a:rPr lang="en-US" b="0" dirty="0"/>
              <a:t>funded teams). The presentations were well prepared and informative, and the team </a:t>
            </a:r>
            <a:r>
              <a:rPr lang="en-US" b="0" dirty="0" smtClean="0"/>
              <a:t>members responded </a:t>
            </a:r>
            <a:r>
              <a:rPr lang="en-US" b="0" dirty="0"/>
              <a:t>promptly to all requests for additional information or documentation</a:t>
            </a:r>
            <a:r>
              <a:rPr lang="en-US" b="0" dirty="0" smtClean="0"/>
              <a:t>.</a:t>
            </a:r>
          </a:p>
          <a:p>
            <a:endParaRPr lang="en-US" b="0" dirty="0"/>
          </a:p>
          <a:p>
            <a:pPr marL="0" indent="0">
              <a:buNone/>
            </a:pPr>
            <a:r>
              <a:rPr lang="en-US" b="0" dirty="0" smtClean="0"/>
              <a:t>“The </a:t>
            </a:r>
            <a:r>
              <a:rPr lang="en-US" b="0" dirty="0"/>
              <a:t>design is well advanced and the Panel had no design related issues. In particular, the Panel </a:t>
            </a:r>
            <a:r>
              <a:rPr lang="en-US" b="0" dirty="0" smtClean="0"/>
              <a:t>was impressed </a:t>
            </a:r>
            <a:r>
              <a:rPr lang="en-US" b="0" dirty="0"/>
              <a:t>with the design of the camera. However, to ensure that all elements are examined </a:t>
            </a:r>
            <a:r>
              <a:rPr lang="en-US" b="0" dirty="0" smtClean="0"/>
              <a:t>in depth</a:t>
            </a:r>
            <a:r>
              <a:rPr lang="en-US" b="0" dirty="0"/>
              <a:t>, the project would benefit from more formalized subsystem level design reviews </a:t>
            </a:r>
            <a:r>
              <a:rPr lang="en-US" b="0" dirty="0" smtClean="0"/>
              <a:t>with external </a:t>
            </a:r>
            <a:r>
              <a:rPr lang="en-US" b="0" dirty="0"/>
              <a:t>reviewers included</a:t>
            </a:r>
            <a:r>
              <a:rPr lang="en-US" b="0" dirty="0" smtClean="0"/>
              <a:t>.</a:t>
            </a:r>
          </a:p>
          <a:p>
            <a:pPr marL="0" indent="0">
              <a:buNone/>
            </a:pPr>
            <a:endParaRPr lang="en-US" b="0" dirty="0" smtClean="0"/>
          </a:p>
          <a:p>
            <a:pPr marL="0" indent="0">
              <a:buNone/>
            </a:pPr>
            <a:r>
              <a:rPr lang="en-US" b="0" dirty="0" smtClean="0"/>
              <a:t>…</a:t>
            </a:r>
          </a:p>
          <a:p>
            <a:pPr marL="0" indent="0">
              <a:buNone/>
            </a:pPr>
            <a:endParaRPr lang="en-US" b="0" dirty="0"/>
          </a:p>
          <a:p>
            <a:pPr marL="0" indent="0">
              <a:buNone/>
            </a:pPr>
            <a:r>
              <a:rPr lang="en-US" dirty="0" smtClean="0"/>
              <a:t>“</a:t>
            </a:r>
            <a:r>
              <a:rPr lang="en-US" b="0" dirty="0"/>
              <a:t>The Panel considers that the LSST project has met the requirements for PDR</a:t>
            </a:r>
            <a:r>
              <a:rPr lang="en-US" b="0" dirty="0" smtClean="0"/>
              <a:t>.”</a:t>
            </a:r>
            <a:endParaRPr lang="en-US" dirty="0"/>
          </a:p>
        </p:txBody>
      </p:sp>
      <p:pic>
        <p:nvPicPr>
          <p:cNvPr id="5" name="Content Placeholder 4"/>
          <p:cNvPicPr>
            <a:picLocks noGrp="1" noChangeAspect="1"/>
          </p:cNvPicPr>
          <p:nvPr>
            <p:ph sz="half" idx="2"/>
          </p:nvPr>
        </p:nvPicPr>
        <p:blipFill>
          <a:blip r:embed="rId2"/>
          <a:srcRect t="639" b="639"/>
          <a:stretch>
            <a:fillRect/>
          </a:stretch>
        </p:blipFill>
        <p:spPr/>
      </p:pic>
    </p:spTree>
    <p:extLst>
      <p:ext uri="{BB962C8B-B14F-4D97-AF65-F5344CB8AC3E}">
        <p14:creationId xmlns:p14="http://schemas.microsoft.com/office/powerpoint/2010/main" val="814983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Science Requirements</a:t>
            </a:r>
            <a:endParaRPr lang="en-US" dirty="0"/>
          </a:p>
        </p:txBody>
      </p:sp>
    </p:spTree>
    <p:extLst>
      <p:ext uri="{BB962C8B-B14F-4D97-AF65-F5344CB8AC3E}">
        <p14:creationId xmlns:p14="http://schemas.microsoft.com/office/powerpoint/2010/main" val="36452329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ChangeArrowheads="1"/>
          </p:cNvSpPr>
          <p:nvPr>
            <p:ph type="title"/>
          </p:nvPr>
        </p:nvSpPr>
        <p:spPr>
          <a:xfrm>
            <a:off x="0" y="-1"/>
            <a:ext cx="7147106" cy="734675"/>
          </a:xfrm>
        </p:spPr>
        <p:txBody>
          <a:bodyPr>
            <a:noAutofit/>
          </a:bodyPr>
          <a:lstStyle/>
          <a:p>
            <a:pPr eaLnBrk="1" hangingPunct="1"/>
            <a:r>
              <a:rPr lang="en-US" dirty="0"/>
              <a:t>The Science </a:t>
            </a:r>
            <a:r>
              <a:rPr lang="en-US" dirty="0" smtClean="0"/>
              <a:t>Opportunities are Summarized in the LSST Science Book</a:t>
            </a:r>
            <a:endParaRPr lang="en-US" dirty="0"/>
          </a:p>
        </p:txBody>
      </p:sp>
      <p:sp>
        <p:nvSpPr>
          <p:cNvPr id="73732" name="Rectangle 3"/>
          <p:cNvSpPr>
            <a:spLocks noGrp="1" noChangeArrowheads="1"/>
          </p:cNvSpPr>
          <p:nvPr>
            <p:ph type="body" sz="half" idx="1"/>
          </p:nvPr>
        </p:nvSpPr>
        <p:spPr>
          <a:xfrm>
            <a:off x="457200" y="1295400"/>
            <a:ext cx="4043363" cy="4648200"/>
          </a:xfrm>
        </p:spPr>
        <p:txBody>
          <a:bodyPr/>
          <a:lstStyle/>
          <a:p>
            <a:pPr eaLnBrk="1" hangingPunct="1"/>
            <a:r>
              <a:rPr lang="en-US" sz="1600" dirty="0">
                <a:solidFill>
                  <a:schemeClr val="tx1"/>
                </a:solidFill>
              </a:rPr>
              <a:t>Contents:</a:t>
            </a:r>
          </a:p>
          <a:p>
            <a:pPr lvl="1" eaLnBrk="1" hangingPunct="1"/>
            <a:r>
              <a:rPr lang="en-US" sz="1400" dirty="0">
                <a:solidFill>
                  <a:schemeClr val="tx1"/>
                </a:solidFill>
              </a:rPr>
              <a:t>Introduction</a:t>
            </a:r>
          </a:p>
          <a:p>
            <a:pPr lvl="1" eaLnBrk="1" hangingPunct="1"/>
            <a:r>
              <a:rPr lang="en-US" sz="1400" dirty="0">
                <a:solidFill>
                  <a:schemeClr val="tx1"/>
                </a:solidFill>
              </a:rPr>
              <a:t>LSST System Design</a:t>
            </a:r>
          </a:p>
          <a:p>
            <a:pPr lvl="1" eaLnBrk="1" hangingPunct="1"/>
            <a:r>
              <a:rPr lang="en-US" sz="1400" dirty="0">
                <a:solidFill>
                  <a:schemeClr val="tx1"/>
                </a:solidFill>
              </a:rPr>
              <a:t>System Performance</a:t>
            </a:r>
          </a:p>
          <a:p>
            <a:pPr lvl="1" eaLnBrk="1" hangingPunct="1"/>
            <a:r>
              <a:rPr lang="en-US" sz="1400" dirty="0">
                <a:solidFill>
                  <a:schemeClr val="tx1"/>
                </a:solidFill>
              </a:rPr>
              <a:t>Education and Public Outreach</a:t>
            </a:r>
          </a:p>
          <a:p>
            <a:pPr lvl="1" eaLnBrk="1" hangingPunct="1"/>
            <a:r>
              <a:rPr lang="en-US" sz="1400" dirty="0">
                <a:solidFill>
                  <a:schemeClr val="tx1"/>
                </a:solidFill>
              </a:rPr>
              <a:t>The Solar System</a:t>
            </a:r>
          </a:p>
          <a:p>
            <a:pPr lvl="1" eaLnBrk="1" hangingPunct="1"/>
            <a:r>
              <a:rPr lang="en-US" sz="1400" dirty="0">
                <a:solidFill>
                  <a:schemeClr val="tx1"/>
                </a:solidFill>
              </a:rPr>
              <a:t>Stellar Populations</a:t>
            </a:r>
          </a:p>
          <a:p>
            <a:pPr lvl="1" eaLnBrk="1" hangingPunct="1"/>
            <a:r>
              <a:rPr lang="en-US" sz="1400" dirty="0">
                <a:solidFill>
                  <a:schemeClr val="tx1"/>
                </a:solidFill>
              </a:rPr>
              <a:t>Milky Way and Local Volume Structure</a:t>
            </a:r>
          </a:p>
          <a:p>
            <a:pPr lvl="1" eaLnBrk="1" hangingPunct="1"/>
            <a:r>
              <a:rPr lang="en-US" sz="1400" dirty="0">
                <a:solidFill>
                  <a:schemeClr val="tx1"/>
                </a:solidFill>
              </a:rPr>
              <a:t>The Transient and Variable Universe</a:t>
            </a:r>
          </a:p>
          <a:p>
            <a:pPr lvl="1" eaLnBrk="1" hangingPunct="1"/>
            <a:r>
              <a:rPr lang="en-US" sz="1400" dirty="0">
                <a:solidFill>
                  <a:schemeClr val="tx1"/>
                </a:solidFill>
              </a:rPr>
              <a:t>Galaxies</a:t>
            </a:r>
          </a:p>
          <a:p>
            <a:pPr lvl="1" eaLnBrk="1" hangingPunct="1"/>
            <a:r>
              <a:rPr lang="en-US" sz="1400" dirty="0">
                <a:solidFill>
                  <a:schemeClr val="tx1"/>
                </a:solidFill>
              </a:rPr>
              <a:t>Active Galactic Nuclei</a:t>
            </a:r>
          </a:p>
          <a:p>
            <a:pPr lvl="1" eaLnBrk="1" hangingPunct="1"/>
            <a:r>
              <a:rPr lang="en-US" sz="1400" dirty="0">
                <a:solidFill>
                  <a:schemeClr val="tx1"/>
                </a:solidFill>
              </a:rPr>
              <a:t>Supernovae</a:t>
            </a:r>
          </a:p>
          <a:p>
            <a:pPr lvl="1" eaLnBrk="1" hangingPunct="1"/>
            <a:r>
              <a:rPr lang="en-US" sz="1400" dirty="0">
                <a:solidFill>
                  <a:schemeClr val="tx1"/>
                </a:solidFill>
              </a:rPr>
              <a:t>Strong Lenses</a:t>
            </a:r>
          </a:p>
          <a:p>
            <a:pPr lvl="1" eaLnBrk="1" hangingPunct="1"/>
            <a:r>
              <a:rPr lang="en-US" sz="1400" dirty="0">
                <a:solidFill>
                  <a:schemeClr val="tx1"/>
                </a:solidFill>
              </a:rPr>
              <a:t>Large-Scale Structure</a:t>
            </a:r>
          </a:p>
          <a:p>
            <a:pPr lvl="1" eaLnBrk="1" hangingPunct="1"/>
            <a:r>
              <a:rPr lang="en-US" sz="1400" dirty="0">
                <a:solidFill>
                  <a:schemeClr val="tx1"/>
                </a:solidFill>
              </a:rPr>
              <a:t>Weak Lensing</a:t>
            </a:r>
          </a:p>
          <a:p>
            <a:pPr lvl="1" eaLnBrk="1" hangingPunct="1"/>
            <a:r>
              <a:rPr lang="en-US" sz="1400" dirty="0">
                <a:solidFill>
                  <a:schemeClr val="tx1"/>
                </a:solidFill>
              </a:rPr>
              <a:t>Cosmological Physics</a:t>
            </a:r>
          </a:p>
        </p:txBody>
      </p:sp>
      <p:pic>
        <p:nvPicPr>
          <p:cNvPr id="73733" name="Picture 4" descr="SBcover1"/>
          <p:cNvPicPr>
            <a:picLocks noGrp="1" noChangeAspect="1" noChangeArrowheads="1"/>
          </p:cNvPicPr>
          <p:nvPr>
            <p:ph sz="half" idx="2"/>
          </p:nvPr>
        </p:nvPicPr>
        <p:blipFill>
          <a:blip r:embed="rId3"/>
          <a:srcRect/>
          <a:stretch>
            <a:fillRect/>
          </a:stretch>
        </p:blipFill>
        <p:spPr>
          <a:xfrm>
            <a:off x="4643438" y="1463675"/>
            <a:ext cx="4043362" cy="4310063"/>
          </a:xfrm>
        </p:spPr>
      </p:pic>
      <p:sp>
        <p:nvSpPr>
          <p:cNvPr id="6" name="Rectangle 5"/>
          <p:cNvSpPr/>
          <p:nvPr/>
        </p:nvSpPr>
        <p:spPr>
          <a:xfrm>
            <a:off x="685800" y="4191000"/>
            <a:ext cx="2590800" cy="1371600"/>
          </a:xfrm>
          <a:prstGeom prst="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3735" name="TextBox 6"/>
          <p:cNvSpPr txBox="1">
            <a:spLocks noChangeArrowheads="1"/>
          </p:cNvSpPr>
          <p:nvPr/>
        </p:nvSpPr>
        <p:spPr bwMode="auto">
          <a:xfrm rot="5400000">
            <a:off x="3031494" y="4739759"/>
            <a:ext cx="1317300" cy="369332"/>
          </a:xfrm>
          <a:prstGeom prst="rect">
            <a:avLst/>
          </a:prstGeom>
          <a:noFill/>
          <a:ln w="9525">
            <a:noFill/>
            <a:miter lim="800000"/>
            <a:headEnd/>
            <a:tailEnd/>
          </a:ln>
        </p:spPr>
        <p:txBody>
          <a:bodyPr wrap="none">
            <a:prstTxWarp prst="textNoShape">
              <a:avLst/>
            </a:prstTxWarp>
            <a:spAutoFit/>
          </a:bodyPr>
          <a:lstStyle/>
          <a:p>
            <a:r>
              <a:rPr lang="en-US" dirty="0">
                <a:solidFill>
                  <a:schemeClr val="bg1">
                    <a:lumMod val="50000"/>
                  </a:schemeClr>
                </a:solidFill>
              </a:rPr>
              <a:t>Dark Energy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72" y="0"/>
            <a:ext cx="7048533" cy="723900"/>
          </a:xfrm>
        </p:spPr>
        <p:txBody>
          <a:bodyPr/>
          <a:lstStyle/>
          <a:p>
            <a:pPr algn="l"/>
            <a:r>
              <a:rPr lang="en-US" sz="2000" dirty="0" smtClean="0">
                <a:effectLst>
                  <a:outerShdw blurRad="38100" dist="38100" dir="2700000" algn="tl">
                    <a:srgbClr val="DDDDDD"/>
                  </a:outerShdw>
                </a:effectLst>
                <a:latin typeface="Arial" charset="0"/>
              </a:rPr>
              <a:t>The System </a:t>
            </a:r>
            <a:r>
              <a:rPr lang="en-US" sz="2000" dirty="0">
                <a:effectLst>
                  <a:outerShdw blurRad="38100" dist="38100" dir="2700000" algn="tl">
                    <a:srgbClr val="DDDDDD"/>
                  </a:outerShdw>
                </a:effectLst>
                <a:latin typeface="Arial" charset="0"/>
              </a:rPr>
              <a:t>Design is Driven by </a:t>
            </a:r>
            <a:r>
              <a:rPr lang="en-US" sz="2000" dirty="0" smtClean="0">
                <a:effectLst>
                  <a:outerShdw blurRad="38100" dist="38100" dir="2700000" algn="tl">
                    <a:srgbClr val="DDDDDD"/>
                  </a:outerShdw>
                </a:effectLst>
                <a:latin typeface="Arial" charset="0"/>
              </a:rPr>
              <a:t>Four </a:t>
            </a:r>
            <a:r>
              <a:rPr lang="en-US" sz="2000" dirty="0">
                <a:effectLst>
                  <a:outerShdw blurRad="38100" dist="38100" dir="2700000" algn="tl">
                    <a:srgbClr val="DDDDDD"/>
                  </a:outerShdw>
                </a:effectLst>
                <a:latin typeface="Arial" charset="0"/>
              </a:rPr>
              <a:t>Primary Science Missions</a:t>
            </a:r>
          </a:p>
        </p:txBody>
      </p:sp>
      <p:sp>
        <p:nvSpPr>
          <p:cNvPr id="15363" name="Content Placeholder 3"/>
          <p:cNvSpPr>
            <a:spLocks noGrp="1"/>
          </p:cNvSpPr>
          <p:nvPr>
            <p:ph idx="1"/>
          </p:nvPr>
        </p:nvSpPr>
        <p:spPr>
          <a:xfrm>
            <a:off x="152400" y="929898"/>
            <a:ext cx="8763000" cy="5547102"/>
          </a:xfrm>
        </p:spPr>
        <p:txBody>
          <a:bodyPr/>
          <a:lstStyle/>
          <a:p>
            <a:pPr marL="0" indent="0">
              <a:buNone/>
            </a:pPr>
            <a:endParaRPr lang="en-US" sz="1600" dirty="0" smtClean="0">
              <a:latin typeface="Arial" charset="0"/>
            </a:endParaRPr>
          </a:p>
          <a:p>
            <a:pPr>
              <a:buFontTx/>
              <a:buAutoNum type="arabicPeriod"/>
            </a:pPr>
            <a:r>
              <a:rPr lang="en-US" sz="1600" dirty="0" smtClean="0">
                <a:solidFill>
                  <a:schemeClr val="tx1"/>
                </a:solidFill>
                <a:latin typeface="Arial" charset="0"/>
              </a:rPr>
              <a:t>Dark Energy </a:t>
            </a:r>
            <a:r>
              <a:rPr lang="en-US" sz="1600" dirty="0">
                <a:solidFill>
                  <a:schemeClr val="tx1"/>
                </a:solidFill>
                <a:latin typeface="Arial" charset="0"/>
              </a:rPr>
              <a:t>and Dark </a:t>
            </a:r>
            <a:r>
              <a:rPr lang="en-US" sz="1600" dirty="0" smtClean="0">
                <a:solidFill>
                  <a:schemeClr val="tx1"/>
                </a:solidFill>
                <a:latin typeface="Arial" charset="0"/>
              </a:rPr>
              <a:t>Matter</a:t>
            </a:r>
            <a:endParaRPr lang="en-US" sz="1600" dirty="0">
              <a:solidFill>
                <a:schemeClr val="tx1"/>
              </a:solidFill>
              <a:latin typeface="Arial" charset="0"/>
            </a:endParaRPr>
          </a:p>
          <a:p>
            <a:pPr lvl="1"/>
            <a:r>
              <a:rPr lang="en-US" sz="1400" dirty="0">
                <a:solidFill>
                  <a:schemeClr val="tx1"/>
                </a:solidFill>
                <a:latin typeface="Arial" charset="0"/>
              </a:rPr>
              <a:t>Weak Lensing </a:t>
            </a:r>
            <a:r>
              <a:rPr lang="en-US" sz="1400" dirty="0" smtClean="0">
                <a:solidFill>
                  <a:schemeClr val="tx1"/>
                </a:solidFill>
                <a:latin typeface="Arial" charset="0"/>
              </a:rPr>
              <a:t>Tomography for Cosmic Shear Correlations</a:t>
            </a:r>
            <a:endParaRPr lang="en-US" sz="1400" dirty="0">
              <a:solidFill>
                <a:schemeClr val="tx1"/>
              </a:solidFill>
              <a:latin typeface="Arial" charset="0"/>
            </a:endParaRPr>
          </a:p>
          <a:p>
            <a:pPr lvl="1"/>
            <a:r>
              <a:rPr lang="en-US" sz="1400" dirty="0">
                <a:solidFill>
                  <a:schemeClr val="tx1"/>
                </a:solidFill>
                <a:latin typeface="Arial" charset="0"/>
                <a:cs typeface="Arial" charset="0"/>
              </a:rPr>
              <a:t>Baryon Acoustic Oscillations</a:t>
            </a:r>
          </a:p>
          <a:p>
            <a:pPr lvl="1"/>
            <a:r>
              <a:rPr lang="en-US" sz="1400" dirty="0">
                <a:solidFill>
                  <a:schemeClr val="tx1"/>
                </a:solidFill>
                <a:latin typeface="Arial" charset="0"/>
                <a:cs typeface="Arial" charset="0"/>
              </a:rPr>
              <a:t>Type </a:t>
            </a:r>
            <a:r>
              <a:rPr lang="en-US" sz="1400" dirty="0" err="1" smtClean="0">
                <a:solidFill>
                  <a:schemeClr val="tx1"/>
                </a:solidFill>
                <a:latin typeface="Arial" charset="0"/>
                <a:cs typeface="Arial" charset="0"/>
              </a:rPr>
              <a:t>Ia</a:t>
            </a:r>
            <a:r>
              <a:rPr lang="en-US" sz="1400" dirty="0" smtClean="0">
                <a:solidFill>
                  <a:schemeClr val="tx1"/>
                </a:solidFill>
                <a:latin typeface="Arial" charset="0"/>
                <a:cs typeface="Arial" charset="0"/>
              </a:rPr>
              <a:t> </a:t>
            </a:r>
            <a:r>
              <a:rPr lang="en-US" sz="1400" dirty="0">
                <a:solidFill>
                  <a:schemeClr val="tx1"/>
                </a:solidFill>
                <a:latin typeface="Arial" charset="0"/>
                <a:cs typeface="Arial" charset="0"/>
              </a:rPr>
              <a:t>supernovae</a:t>
            </a:r>
          </a:p>
          <a:p>
            <a:pPr lvl="1"/>
            <a:r>
              <a:rPr lang="en-US" sz="1400" dirty="0" smtClean="0">
                <a:solidFill>
                  <a:schemeClr val="tx1"/>
                </a:solidFill>
                <a:latin typeface="Arial" charset="0"/>
                <a:cs typeface="Arial" charset="0"/>
              </a:rPr>
              <a:t>Clusters of Galaxies as Cosmological Probes</a:t>
            </a:r>
            <a:endParaRPr lang="en-US" sz="1400" dirty="0">
              <a:solidFill>
                <a:schemeClr val="tx1"/>
              </a:solidFill>
              <a:latin typeface="Arial" charset="0"/>
            </a:endParaRPr>
          </a:p>
          <a:p>
            <a:pPr>
              <a:buFontTx/>
              <a:buAutoNum type="arabicPeriod"/>
            </a:pPr>
            <a:r>
              <a:rPr lang="en-US" sz="1600" dirty="0">
                <a:solidFill>
                  <a:schemeClr val="tx1"/>
                </a:solidFill>
                <a:latin typeface="Arial" charset="0"/>
              </a:rPr>
              <a:t>Hazardous Asteroids and the Remote Solar System</a:t>
            </a:r>
          </a:p>
          <a:p>
            <a:pPr lvl="1"/>
            <a:r>
              <a:rPr lang="en-US" sz="1400" dirty="0">
                <a:solidFill>
                  <a:schemeClr val="tx1"/>
                </a:solidFill>
                <a:latin typeface="Arial" charset="0"/>
              </a:rPr>
              <a:t>Earth crossing asteroids </a:t>
            </a:r>
            <a:r>
              <a:rPr lang="en-US" sz="1400" dirty="0">
                <a:solidFill>
                  <a:schemeClr val="tx1"/>
                </a:solidFill>
                <a:latin typeface="Arial" charset="0"/>
                <a:cs typeface="Arial" charset="0"/>
              </a:rPr>
              <a:t>to </a:t>
            </a:r>
            <a:r>
              <a:rPr lang="en-US" sz="1400" dirty="0">
                <a:solidFill>
                  <a:schemeClr val="tx1"/>
                </a:solidFill>
                <a:latin typeface="Arial" charset="0"/>
              </a:rPr>
              <a:t>140m diameter</a:t>
            </a:r>
          </a:p>
          <a:p>
            <a:pPr lvl="1"/>
            <a:r>
              <a:rPr lang="en-US" sz="1400" dirty="0">
                <a:solidFill>
                  <a:schemeClr val="tx1"/>
                </a:solidFill>
                <a:latin typeface="Arial" charset="0"/>
              </a:rPr>
              <a:t>Distant trans-Neptunian and Kuiper Belt objects </a:t>
            </a:r>
            <a:endParaRPr lang="en-US" dirty="0">
              <a:solidFill>
                <a:schemeClr val="tx1"/>
              </a:solidFill>
              <a:latin typeface="Arial" charset="0"/>
            </a:endParaRPr>
          </a:p>
          <a:p>
            <a:pPr>
              <a:buFontTx/>
              <a:buAutoNum type="arabicPeriod"/>
            </a:pPr>
            <a:r>
              <a:rPr lang="en-US" sz="1600" dirty="0">
                <a:solidFill>
                  <a:schemeClr val="tx1"/>
                </a:solidFill>
                <a:latin typeface="Arial" charset="0"/>
              </a:rPr>
              <a:t>The Transient Optical Sky</a:t>
            </a:r>
          </a:p>
          <a:p>
            <a:pPr lvl="1"/>
            <a:r>
              <a:rPr lang="en-US" sz="1400" dirty="0">
                <a:solidFill>
                  <a:schemeClr val="tx1"/>
                </a:solidFill>
                <a:latin typeface="Arial" charset="0"/>
              </a:rPr>
              <a:t>Open unexplored phase space</a:t>
            </a:r>
            <a:endParaRPr lang="en-US" dirty="0">
              <a:solidFill>
                <a:schemeClr val="tx1"/>
              </a:solidFill>
              <a:latin typeface="Arial" charset="0"/>
            </a:endParaRPr>
          </a:p>
          <a:p>
            <a:pPr>
              <a:buFontTx/>
              <a:buAutoNum type="arabicPeriod"/>
            </a:pPr>
            <a:r>
              <a:rPr lang="en-US" sz="1600" dirty="0">
                <a:solidFill>
                  <a:schemeClr val="tx1"/>
                </a:solidFill>
                <a:latin typeface="Arial" charset="0"/>
              </a:rPr>
              <a:t>The Formation and Structure of the Milky Way</a:t>
            </a:r>
          </a:p>
          <a:p>
            <a:pPr lvl="1"/>
            <a:r>
              <a:rPr lang="en-US" sz="1400" dirty="0">
                <a:solidFill>
                  <a:schemeClr val="tx1"/>
                </a:solidFill>
                <a:latin typeface="Arial" charset="0"/>
              </a:rPr>
              <a:t>Co-moving stellar streams in the Milky Way halo</a:t>
            </a:r>
          </a:p>
          <a:p>
            <a:pPr lvl="1"/>
            <a:r>
              <a:rPr lang="en-US" sz="1400" dirty="0">
                <a:solidFill>
                  <a:schemeClr val="tx1"/>
                </a:solidFill>
                <a:latin typeface="Arial" charset="0"/>
              </a:rPr>
              <a:t>Census and properties of stars within 300pc of the </a:t>
            </a:r>
            <a:r>
              <a:rPr lang="en-US" sz="1400" dirty="0" smtClean="0">
                <a:solidFill>
                  <a:schemeClr val="tx1"/>
                </a:solidFill>
                <a:latin typeface="Arial" charset="0"/>
              </a:rPr>
              <a:t>sun</a:t>
            </a:r>
          </a:p>
          <a:p>
            <a:pPr marL="457200" lvl="1" indent="0">
              <a:buNone/>
            </a:pPr>
            <a:endParaRPr lang="en-US" dirty="0">
              <a:solidFill>
                <a:schemeClr val="tx1"/>
              </a:solidFill>
              <a:latin typeface="Arial" charset="0"/>
            </a:endParaRPr>
          </a:p>
          <a:p>
            <a:pPr>
              <a:buFontTx/>
              <a:buNone/>
            </a:pPr>
            <a:r>
              <a:rPr lang="en-US" dirty="0">
                <a:solidFill>
                  <a:schemeClr val="tx1"/>
                </a:solidFill>
                <a:latin typeface="Arial" charset="0"/>
              </a:rPr>
              <a:t>	</a:t>
            </a:r>
            <a:r>
              <a:rPr lang="en-US" sz="1800" dirty="0">
                <a:solidFill>
                  <a:schemeClr val="tx1"/>
                </a:solidFill>
                <a:latin typeface="Arial" charset="0"/>
              </a:rPr>
              <a:t>These </a:t>
            </a:r>
            <a:r>
              <a:rPr lang="en-US" sz="1800" dirty="0" smtClean="0">
                <a:solidFill>
                  <a:schemeClr val="tx1"/>
                </a:solidFill>
                <a:latin typeface="Arial" charset="0"/>
              </a:rPr>
              <a:t>four primary </a:t>
            </a:r>
            <a:r>
              <a:rPr lang="en-US" sz="1800" dirty="0">
                <a:solidFill>
                  <a:schemeClr val="tx1"/>
                </a:solidFill>
                <a:latin typeface="Arial" charset="0"/>
              </a:rPr>
              <a:t>missions were </a:t>
            </a:r>
            <a:r>
              <a:rPr lang="en-US" sz="1800" dirty="0" smtClean="0">
                <a:solidFill>
                  <a:schemeClr val="tx1"/>
                </a:solidFill>
                <a:latin typeface="Arial" charset="0"/>
              </a:rPr>
              <a:t>chosen, because they </a:t>
            </a:r>
            <a:r>
              <a:rPr lang="en-US" sz="1800" dirty="0">
                <a:solidFill>
                  <a:schemeClr val="tx1"/>
                </a:solidFill>
                <a:latin typeface="Arial" charset="0"/>
              </a:rPr>
              <a:t>push the system design </a:t>
            </a:r>
            <a:r>
              <a:rPr lang="en-US" sz="1800" dirty="0" smtClean="0">
                <a:solidFill>
                  <a:schemeClr val="tx1"/>
                </a:solidFill>
                <a:latin typeface="Arial" charset="0"/>
              </a:rPr>
              <a:t>in complementary ways that also </a:t>
            </a:r>
            <a:r>
              <a:rPr lang="en-US" sz="1800" dirty="0">
                <a:solidFill>
                  <a:schemeClr val="tx1"/>
                </a:solidFill>
                <a:latin typeface="Arial" charset="0"/>
              </a:rPr>
              <a:t>enable many other parallel </a:t>
            </a:r>
            <a:r>
              <a:rPr lang="en-US" sz="1800" dirty="0" smtClean="0">
                <a:solidFill>
                  <a:schemeClr val="tx1"/>
                </a:solidFill>
                <a:latin typeface="Arial" charset="0"/>
              </a:rPr>
              <a:t>investigations</a:t>
            </a:r>
            <a:r>
              <a:rPr lang="en-US" sz="1800" dirty="0">
                <a:solidFill>
                  <a:schemeClr val="tx1"/>
                </a:solidFill>
                <a:latin typeface="Arial" charset="0"/>
              </a:rPr>
              <a:t>.</a:t>
            </a:r>
          </a:p>
          <a:p>
            <a:pPr>
              <a:buFontTx/>
              <a:buNone/>
            </a:pPr>
            <a:endParaRPr lang="en-US" dirty="0">
              <a:solidFill>
                <a:schemeClr val="tx1"/>
              </a:solidFill>
              <a:latin typeface="Arial" charset="0"/>
            </a:endParaRPr>
          </a:p>
          <a:p>
            <a:pPr>
              <a:buFontTx/>
              <a:buNone/>
            </a:pPr>
            <a:endParaRPr lang="en-US" dirty="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90" y="124520"/>
            <a:ext cx="6172200" cy="637479"/>
          </a:xfrm>
        </p:spPr>
        <p:txBody>
          <a:bodyPr/>
          <a:lstStyle/>
          <a:p>
            <a:pPr algn="l"/>
            <a:r>
              <a:rPr lang="en-US" sz="2400" dirty="0">
                <a:effectLst>
                  <a:outerShdw blurRad="38100" dist="38100" dir="2700000" algn="tl">
                    <a:srgbClr val="DDDDDD"/>
                  </a:outerShdw>
                </a:effectLst>
                <a:latin typeface="Arial" charset="0"/>
              </a:rPr>
              <a:t>Dark </a:t>
            </a:r>
            <a:r>
              <a:rPr lang="en-US" sz="2400" dirty="0" smtClean="0">
                <a:effectLst>
                  <a:outerShdw blurRad="38100" dist="38100" dir="2700000" algn="tl">
                    <a:srgbClr val="DDDDDD"/>
                  </a:outerShdw>
                </a:effectLst>
                <a:latin typeface="Arial" charset="0"/>
              </a:rPr>
              <a:t>Energy/Dark Matter Science Drivers</a:t>
            </a:r>
            <a:endParaRPr lang="en-US" sz="2400" dirty="0">
              <a:effectLst>
                <a:outerShdw blurRad="38100" dist="38100" dir="2700000" algn="tl">
                  <a:srgbClr val="DDDDDD"/>
                </a:outerShdw>
              </a:effectLst>
              <a:latin typeface="Arial" charset="0"/>
            </a:endParaRPr>
          </a:p>
        </p:txBody>
      </p:sp>
      <p:sp>
        <p:nvSpPr>
          <p:cNvPr id="16387" name="Content Placeholder 2"/>
          <p:cNvSpPr>
            <a:spLocks noGrp="1"/>
          </p:cNvSpPr>
          <p:nvPr>
            <p:ph idx="1"/>
          </p:nvPr>
        </p:nvSpPr>
        <p:spPr>
          <a:xfrm>
            <a:off x="457200" y="914400"/>
            <a:ext cx="8266113" cy="5486400"/>
          </a:xfrm>
        </p:spPr>
        <p:txBody>
          <a:bodyPr>
            <a:normAutofit lnSpcReduction="10000"/>
          </a:bodyPr>
          <a:lstStyle/>
          <a:p>
            <a:r>
              <a:rPr lang="en-US" sz="1600" dirty="0">
                <a:solidFill>
                  <a:schemeClr val="tx1"/>
                </a:solidFill>
                <a:latin typeface="Arial" charset="0"/>
              </a:rPr>
              <a:t>Weak Lensing </a:t>
            </a:r>
            <a:r>
              <a:rPr lang="en-US" sz="1600" dirty="0" smtClean="0">
                <a:solidFill>
                  <a:schemeClr val="tx1"/>
                </a:solidFill>
                <a:latin typeface="Arial" charset="0"/>
              </a:rPr>
              <a:t>for Cosmic Shear:</a:t>
            </a:r>
            <a:endParaRPr lang="en-US" sz="1600" dirty="0">
              <a:solidFill>
                <a:schemeClr val="tx1"/>
              </a:solidFill>
              <a:latin typeface="Arial" charset="0"/>
            </a:endParaRPr>
          </a:p>
          <a:p>
            <a:pPr lvl="1"/>
            <a:r>
              <a:rPr lang="en-US" sz="1400" dirty="0" smtClean="0">
                <a:solidFill>
                  <a:schemeClr val="tx1"/>
                </a:solidFill>
                <a:latin typeface="Arial" charset="0"/>
                <a:cs typeface="Arial" charset="0"/>
              </a:rPr>
              <a:t>Optimal image </a:t>
            </a:r>
            <a:r>
              <a:rPr lang="en-US" sz="1400" dirty="0">
                <a:solidFill>
                  <a:schemeClr val="tx1"/>
                </a:solidFill>
                <a:latin typeface="Arial" charset="0"/>
                <a:cs typeface="Arial" charset="0"/>
              </a:rPr>
              <a:t>quality for galaxy shape </a:t>
            </a:r>
            <a:r>
              <a:rPr lang="en-US" sz="1400" dirty="0" smtClean="0">
                <a:solidFill>
                  <a:schemeClr val="tx1"/>
                </a:solidFill>
                <a:latin typeface="Arial" charset="0"/>
                <a:cs typeface="Arial" charset="0"/>
              </a:rPr>
              <a:t>measurements</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Multi-</a:t>
            </a:r>
            <a:r>
              <a:rPr lang="en-US" sz="1400" dirty="0" smtClean="0">
                <a:solidFill>
                  <a:schemeClr val="tx1"/>
                </a:solidFill>
                <a:latin typeface="Arial" charset="0"/>
                <a:cs typeface="Arial" charset="0"/>
              </a:rPr>
              <a:t>color </a:t>
            </a:r>
            <a:r>
              <a:rPr lang="en-US" sz="1400" dirty="0">
                <a:solidFill>
                  <a:schemeClr val="tx1"/>
                </a:solidFill>
                <a:latin typeface="Arial" charset="0"/>
                <a:cs typeface="Arial" charset="0"/>
              </a:rPr>
              <a:t>precision photometry for photometric redshifts determination with </a:t>
            </a:r>
            <a:r>
              <a:rPr lang="en-US" sz="1400" dirty="0" smtClean="0">
                <a:solidFill>
                  <a:schemeClr val="tx1"/>
                </a:solidFill>
                <a:latin typeface="Arial" charset="0"/>
                <a:cs typeface="Arial" charset="0"/>
              </a:rPr>
              <a:t>&lt; 2-5% error</a:t>
            </a:r>
          </a:p>
          <a:p>
            <a:pPr lvl="1"/>
            <a:r>
              <a:rPr lang="en-US" sz="1400" dirty="0" smtClean="0">
                <a:solidFill>
                  <a:schemeClr val="tx1"/>
                </a:solidFill>
                <a:latin typeface="Arial" charset="0"/>
              </a:rPr>
              <a:t>Near full-sky coverage to reduce cosmic variance and galaxy shape noise</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Large number </a:t>
            </a:r>
            <a:r>
              <a:rPr lang="en-US" sz="1400" dirty="0" smtClean="0">
                <a:solidFill>
                  <a:schemeClr val="tx1"/>
                </a:solidFill>
                <a:latin typeface="Arial" charset="0"/>
                <a:cs typeface="Arial" charset="0"/>
              </a:rPr>
              <a:t>of distinct visits (~ 100 per color) for reduction and characterization of image systematics</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Faint co-added limiting magnitude (</a:t>
            </a:r>
            <a:r>
              <a:rPr lang="en-US" sz="1400" dirty="0" smtClean="0">
                <a:solidFill>
                  <a:schemeClr val="tx1"/>
                </a:solidFill>
                <a:latin typeface="Arial" charset="0"/>
                <a:cs typeface="Arial" charset="0"/>
              </a:rPr>
              <a:t>r ~ 27.5</a:t>
            </a:r>
            <a:r>
              <a:rPr lang="en-US" sz="1400" dirty="0">
                <a:solidFill>
                  <a:schemeClr val="tx1"/>
                </a:solidFill>
                <a:latin typeface="Arial" charset="0"/>
                <a:cs typeface="Arial" charset="0"/>
              </a:rPr>
              <a:t>) for sufficient galaxy surface density (</a:t>
            </a:r>
            <a:r>
              <a:rPr lang="en-US" sz="1400" dirty="0" smtClean="0">
                <a:solidFill>
                  <a:schemeClr val="tx1"/>
                </a:solidFill>
                <a:latin typeface="Arial" charset="0"/>
                <a:cs typeface="Arial" charset="0"/>
              </a:rPr>
              <a:t>~ 40</a:t>
            </a:r>
            <a:r>
              <a:rPr lang="en-US" sz="1400" dirty="0">
                <a:solidFill>
                  <a:schemeClr val="tx1"/>
                </a:solidFill>
                <a:latin typeface="Arial" charset="0"/>
                <a:cs typeface="Arial" charset="0"/>
              </a:rPr>
              <a:t>/sq. </a:t>
            </a:r>
            <a:r>
              <a:rPr lang="en-US" sz="1400" dirty="0" err="1" smtClean="0">
                <a:solidFill>
                  <a:schemeClr val="tx1"/>
                </a:solidFill>
                <a:latin typeface="Arial" charset="0"/>
                <a:cs typeface="Arial" charset="0"/>
              </a:rPr>
              <a:t>arcmin</a:t>
            </a:r>
            <a:r>
              <a:rPr lang="en-US" sz="1400" dirty="0" smtClean="0">
                <a:solidFill>
                  <a:schemeClr val="tx1"/>
                </a:solidFill>
                <a:latin typeface="Arial" charset="0"/>
                <a:cs typeface="Arial" charset="0"/>
              </a:rPr>
              <a:t>)</a:t>
            </a:r>
            <a:endParaRPr lang="en-US" sz="1400" dirty="0">
              <a:solidFill>
                <a:schemeClr val="tx1"/>
              </a:solidFill>
              <a:latin typeface="Arial" charset="0"/>
              <a:cs typeface="Arial" charset="0"/>
            </a:endParaRPr>
          </a:p>
          <a:p>
            <a:r>
              <a:rPr lang="en-US" sz="1600" dirty="0" smtClean="0">
                <a:solidFill>
                  <a:schemeClr val="tx1"/>
                </a:solidFill>
                <a:latin typeface="Arial" charset="0"/>
                <a:cs typeface="Arial" charset="0"/>
              </a:rPr>
              <a:t>Baryon </a:t>
            </a:r>
            <a:r>
              <a:rPr lang="en-US" sz="1600" dirty="0">
                <a:solidFill>
                  <a:schemeClr val="tx1"/>
                </a:solidFill>
                <a:latin typeface="Arial" charset="0"/>
                <a:cs typeface="Arial" charset="0"/>
              </a:rPr>
              <a:t>Acoustic Oscillations:</a:t>
            </a:r>
          </a:p>
          <a:p>
            <a:pPr lvl="1"/>
            <a:r>
              <a:rPr lang="en-US" sz="1400" dirty="0">
                <a:solidFill>
                  <a:schemeClr val="tx1"/>
                </a:solidFill>
                <a:latin typeface="Arial" charset="0"/>
                <a:cs typeface="Arial" charset="0"/>
              </a:rPr>
              <a:t>Large area sky coverage to measure low order angular </a:t>
            </a:r>
            <a:r>
              <a:rPr lang="en-US" sz="1400" dirty="0" smtClean="0">
                <a:solidFill>
                  <a:schemeClr val="tx1"/>
                </a:solidFill>
                <a:latin typeface="Arial" charset="0"/>
                <a:cs typeface="Arial" charset="0"/>
              </a:rPr>
              <a:t>correlations</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Multi-color (</a:t>
            </a:r>
            <a:r>
              <a:rPr lang="en-US" sz="1400" dirty="0" err="1">
                <a:solidFill>
                  <a:schemeClr val="tx1"/>
                </a:solidFill>
                <a:latin typeface="Arial" charset="0"/>
                <a:cs typeface="Arial" charset="0"/>
              </a:rPr>
              <a:t>ugrizy</a:t>
            </a:r>
            <a:r>
              <a:rPr lang="en-US" sz="1400" dirty="0">
                <a:solidFill>
                  <a:schemeClr val="tx1"/>
                </a:solidFill>
                <a:latin typeface="Arial" charset="0"/>
                <a:cs typeface="Arial" charset="0"/>
              </a:rPr>
              <a:t>) precision photometry for photometric redshift </a:t>
            </a:r>
            <a:r>
              <a:rPr lang="en-US" sz="1400" dirty="0" smtClean="0">
                <a:solidFill>
                  <a:schemeClr val="tx1"/>
                </a:solidFill>
                <a:latin typeface="Arial" charset="0"/>
                <a:cs typeface="Arial" charset="0"/>
              </a:rPr>
              <a:t>determination</a:t>
            </a:r>
            <a:endParaRPr lang="en-US" sz="1600" dirty="0">
              <a:solidFill>
                <a:schemeClr val="tx1"/>
              </a:solidFill>
              <a:latin typeface="Arial" charset="0"/>
              <a:cs typeface="Arial" charset="0"/>
            </a:endParaRPr>
          </a:p>
          <a:p>
            <a:r>
              <a:rPr lang="en-US" sz="1600" dirty="0">
                <a:solidFill>
                  <a:schemeClr val="tx1"/>
                </a:solidFill>
                <a:latin typeface="Arial" charset="0"/>
                <a:cs typeface="Arial" charset="0"/>
              </a:rPr>
              <a:t>Type </a:t>
            </a:r>
            <a:r>
              <a:rPr lang="en-US" sz="1600" dirty="0" err="1" smtClean="0">
                <a:solidFill>
                  <a:schemeClr val="tx1"/>
                </a:solidFill>
                <a:latin typeface="Arial" charset="0"/>
                <a:cs typeface="Arial" charset="0"/>
              </a:rPr>
              <a:t>Ia</a:t>
            </a:r>
            <a:r>
              <a:rPr lang="en-US" sz="1600" dirty="0" smtClean="0">
                <a:solidFill>
                  <a:schemeClr val="tx1"/>
                </a:solidFill>
                <a:latin typeface="Arial" charset="0"/>
                <a:cs typeface="Arial" charset="0"/>
              </a:rPr>
              <a:t> </a:t>
            </a:r>
            <a:r>
              <a:rPr lang="en-US" sz="1600" dirty="0">
                <a:solidFill>
                  <a:schemeClr val="tx1"/>
                </a:solidFill>
                <a:latin typeface="Arial" charset="0"/>
                <a:cs typeface="Arial" charset="0"/>
              </a:rPr>
              <a:t>supernovae:</a:t>
            </a:r>
          </a:p>
          <a:p>
            <a:pPr lvl="1"/>
            <a:r>
              <a:rPr lang="en-US" sz="1400" dirty="0">
                <a:solidFill>
                  <a:schemeClr val="tx1"/>
                </a:solidFill>
                <a:latin typeface="Arial" charset="0"/>
                <a:cs typeface="Arial" charset="0"/>
              </a:rPr>
              <a:t>Multi-color temporal sampling to measure chromatic effects in light </a:t>
            </a:r>
            <a:r>
              <a:rPr lang="en-US" sz="1400" dirty="0" smtClean="0">
                <a:solidFill>
                  <a:schemeClr val="tx1"/>
                </a:solidFill>
                <a:latin typeface="Arial" charset="0"/>
                <a:cs typeface="Arial" charset="0"/>
              </a:rPr>
              <a:t>curve</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Multicolor photometry needed to determine k-corrections and supernova </a:t>
            </a:r>
            <a:r>
              <a:rPr lang="en-US" sz="1400" dirty="0" smtClean="0">
                <a:solidFill>
                  <a:schemeClr val="tx1"/>
                </a:solidFill>
                <a:latin typeface="Arial" charset="0"/>
                <a:cs typeface="Arial" charset="0"/>
              </a:rPr>
              <a:t>type</a:t>
            </a:r>
            <a:endParaRPr lang="en-US" sz="1400" dirty="0">
              <a:solidFill>
                <a:schemeClr val="tx1"/>
              </a:solidFill>
              <a:latin typeface="Arial" charset="0"/>
              <a:cs typeface="Arial" charset="0"/>
            </a:endParaRPr>
          </a:p>
          <a:p>
            <a:pPr lvl="1"/>
            <a:r>
              <a:rPr lang="en-US" sz="1400" dirty="0">
                <a:solidFill>
                  <a:schemeClr val="tx1"/>
                </a:solidFill>
                <a:latin typeface="Arial" charset="0"/>
                <a:cs typeface="Arial" charset="0"/>
              </a:rPr>
              <a:t>Targeted deep areas with rapid cadence to probe high </a:t>
            </a:r>
            <a:r>
              <a:rPr lang="en-US" sz="1400" dirty="0" smtClean="0">
                <a:solidFill>
                  <a:schemeClr val="tx1"/>
                </a:solidFill>
                <a:latin typeface="Arial" charset="0"/>
                <a:cs typeface="Arial" charset="0"/>
              </a:rPr>
              <a:t>redshifts with well-sampled light curves</a:t>
            </a:r>
            <a:endParaRPr lang="en-US" sz="1600" dirty="0">
              <a:solidFill>
                <a:schemeClr val="tx1"/>
              </a:solidFill>
              <a:latin typeface="Arial" charset="0"/>
              <a:cs typeface="Arial" charset="0"/>
            </a:endParaRPr>
          </a:p>
          <a:p>
            <a:r>
              <a:rPr lang="en-US" sz="1600" dirty="0" smtClean="0">
                <a:solidFill>
                  <a:schemeClr val="tx1"/>
                </a:solidFill>
                <a:latin typeface="Arial" charset="0"/>
                <a:cs typeface="Arial" charset="0"/>
              </a:rPr>
              <a:t>Clusters of Galaxies</a:t>
            </a:r>
            <a:endParaRPr lang="en-US" sz="1600" dirty="0">
              <a:solidFill>
                <a:schemeClr val="tx1"/>
              </a:solidFill>
              <a:latin typeface="Arial" charset="0"/>
              <a:cs typeface="Arial" charset="0"/>
            </a:endParaRPr>
          </a:p>
          <a:p>
            <a:pPr lvl="1"/>
            <a:r>
              <a:rPr lang="en-US" sz="1400" dirty="0" smtClean="0">
                <a:solidFill>
                  <a:schemeClr val="tx1"/>
                </a:solidFill>
                <a:latin typeface="Arial" charset="0"/>
              </a:rPr>
              <a:t>Image quality for strong and weak lensing</a:t>
            </a:r>
          </a:p>
          <a:p>
            <a:pPr lvl="1"/>
            <a:r>
              <a:rPr lang="en-US" sz="1400" dirty="0" smtClean="0">
                <a:solidFill>
                  <a:schemeClr val="tx1"/>
                </a:solidFill>
                <a:latin typeface="Arial" charset="0"/>
              </a:rPr>
              <a:t>Multi</a:t>
            </a:r>
            <a:r>
              <a:rPr lang="en-US" sz="1400" dirty="0">
                <a:solidFill>
                  <a:schemeClr val="tx1"/>
                </a:solidFill>
                <a:latin typeface="Arial" charset="0"/>
              </a:rPr>
              <a:t>-color precision photometry for photometric redshift </a:t>
            </a:r>
            <a:r>
              <a:rPr lang="en-US" sz="1400" dirty="0" smtClean="0">
                <a:solidFill>
                  <a:schemeClr val="tx1"/>
                </a:solidFill>
                <a:latin typeface="Arial" charset="0"/>
              </a:rPr>
              <a:t>determination</a:t>
            </a:r>
            <a:endParaRPr lang="en-US" sz="1400" dirty="0">
              <a:solidFill>
                <a:schemeClr val="tx1"/>
              </a:solidFill>
              <a:latin typeface="Arial" charset="0"/>
            </a:endParaRPr>
          </a:p>
          <a:p>
            <a:pPr lvl="1"/>
            <a:r>
              <a:rPr lang="en-US" sz="1400" dirty="0">
                <a:solidFill>
                  <a:schemeClr val="tx1"/>
                </a:solidFill>
                <a:latin typeface="Arial" charset="0"/>
              </a:rPr>
              <a:t>Large area sky coverage </a:t>
            </a:r>
            <a:r>
              <a:rPr lang="en-US" sz="1400" dirty="0" smtClean="0">
                <a:solidFill>
                  <a:schemeClr val="tx1"/>
                </a:solidFill>
                <a:latin typeface="Arial" charset="0"/>
              </a:rPr>
              <a:t>with uniform sampling</a:t>
            </a:r>
          </a:p>
          <a:p>
            <a:pPr lvl="1"/>
            <a:r>
              <a:rPr lang="en-US" sz="1400" dirty="0" smtClean="0">
                <a:solidFill>
                  <a:schemeClr val="tx1"/>
                </a:solidFill>
                <a:latin typeface="Arial" charset="0"/>
              </a:rPr>
              <a:t>Several day cadence for time delay measurements of variable </a:t>
            </a:r>
            <a:r>
              <a:rPr lang="en-US" sz="1400" dirty="0" err="1" smtClean="0">
                <a:solidFill>
                  <a:schemeClr val="tx1"/>
                </a:solidFill>
                <a:latin typeface="Arial" charset="0"/>
              </a:rPr>
              <a:t>backlighters</a:t>
            </a:r>
            <a:r>
              <a:rPr lang="en-US" sz="1400" dirty="0" smtClean="0">
                <a:solidFill>
                  <a:schemeClr val="tx1"/>
                </a:solidFill>
                <a:latin typeface="Arial" charset="0"/>
              </a:rPr>
              <a:t> (AGNs and </a:t>
            </a:r>
            <a:r>
              <a:rPr lang="en-US" sz="1400" dirty="0" err="1" smtClean="0">
                <a:solidFill>
                  <a:schemeClr val="tx1"/>
                </a:solidFill>
                <a:latin typeface="Arial" charset="0"/>
              </a:rPr>
              <a:t>Sne</a:t>
            </a:r>
            <a:r>
              <a:rPr lang="en-US" sz="1400" dirty="0" smtClean="0">
                <a:solidFill>
                  <a:schemeClr val="tx1"/>
                </a:solidFill>
                <a:latin typeface="Arial" charset="0"/>
              </a:rPr>
              <a:t>)</a:t>
            </a:r>
            <a:endParaRPr lang="en-US" sz="1400" dirty="0">
              <a:solidFill>
                <a:schemeClr val="tx1"/>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2"/>
          <p:cNvSpPr>
            <a:spLocks noGrp="1" noChangeArrowheads="1"/>
          </p:cNvSpPr>
          <p:nvPr>
            <p:ph type="title"/>
          </p:nvPr>
        </p:nvSpPr>
        <p:spPr/>
        <p:txBody>
          <a:bodyPr/>
          <a:lstStyle/>
          <a:p>
            <a:pPr eaLnBrk="1" hangingPunct="1"/>
            <a:r>
              <a:rPr lang="en-US" dirty="0" smtClean="0"/>
              <a:t>Cosmic Shear Auto-Power </a:t>
            </a:r>
            <a:r>
              <a:rPr lang="en-US" dirty="0"/>
              <a:t>Spectra </a:t>
            </a:r>
            <a:r>
              <a:rPr lang="en-US" dirty="0" smtClean="0"/>
              <a:t>in Three </a:t>
            </a:r>
            <a:br>
              <a:rPr lang="en-US" dirty="0" smtClean="0"/>
            </a:br>
            <a:r>
              <a:rPr lang="en-US" dirty="0" smtClean="0"/>
              <a:t>Redshift Bands</a:t>
            </a:r>
            <a:endParaRPr lang="en-US" dirty="0"/>
          </a:p>
        </p:txBody>
      </p:sp>
      <p:pic>
        <p:nvPicPr>
          <p:cNvPr id="2" name="Picture 1" descr="cl_ns3_lsst_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8077" y="1080765"/>
            <a:ext cx="6592582" cy="529059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2"/>
          <p:cNvSpPr>
            <a:spLocks noGrp="1" noChangeArrowheads="1"/>
          </p:cNvSpPr>
          <p:nvPr>
            <p:ph type="title"/>
          </p:nvPr>
        </p:nvSpPr>
        <p:spPr/>
        <p:txBody>
          <a:bodyPr/>
          <a:lstStyle/>
          <a:p>
            <a:pPr eaLnBrk="1" hangingPunct="1"/>
            <a:r>
              <a:rPr lang="en-US" dirty="0" smtClean="0"/>
              <a:t>Galaxy </a:t>
            </a:r>
            <a:r>
              <a:rPr lang="en-US" dirty="0"/>
              <a:t>Auto and Cross Power </a:t>
            </a:r>
            <a:r>
              <a:rPr lang="en-US" dirty="0" smtClean="0"/>
              <a:t>Spectra with Baryon Acoustic Oscillations</a:t>
            </a:r>
            <a:endParaRPr lang="en-US" dirty="0"/>
          </a:p>
        </p:txBody>
      </p:sp>
      <p:pic>
        <p:nvPicPr>
          <p:cNvPr id="2" name="Picture 1" descr="bc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625" y="2002107"/>
            <a:ext cx="6999732" cy="317754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2"/>
          <p:cNvSpPr>
            <a:spLocks noGrp="1" noChangeArrowheads="1"/>
          </p:cNvSpPr>
          <p:nvPr>
            <p:ph type="title"/>
          </p:nvPr>
        </p:nvSpPr>
        <p:spPr/>
        <p:txBody>
          <a:bodyPr/>
          <a:lstStyle/>
          <a:p>
            <a:pPr eaLnBrk="1" hangingPunct="1"/>
            <a:r>
              <a:rPr lang="en-US" sz="2800" dirty="0" smtClean="0"/>
              <a:t>Type 1A Supernova </a:t>
            </a:r>
            <a:r>
              <a:rPr lang="en-US" sz="2800" dirty="0" err="1" smtClean="0"/>
              <a:t>Lightcurves</a:t>
            </a:r>
            <a:endParaRPr lang="en-US" sz="2800" dirty="0"/>
          </a:p>
        </p:txBody>
      </p:sp>
      <p:pic>
        <p:nvPicPr>
          <p:cNvPr id="130052" name="Picture 3"/>
          <p:cNvPicPr>
            <a:picLocks noChangeAspect="1" noChangeArrowheads="1"/>
          </p:cNvPicPr>
          <p:nvPr/>
        </p:nvPicPr>
        <p:blipFill>
          <a:blip r:embed="rId3"/>
          <a:srcRect l="22160" r="21201" b="27966"/>
          <a:stretch>
            <a:fillRect/>
          </a:stretch>
        </p:blipFill>
        <p:spPr bwMode="auto">
          <a:xfrm>
            <a:off x="533400" y="1905000"/>
            <a:ext cx="3733800" cy="2689225"/>
          </a:xfrm>
          <a:prstGeom prst="rect">
            <a:avLst/>
          </a:prstGeom>
          <a:noFill/>
          <a:ln w="9525">
            <a:noFill/>
            <a:miter lim="800000"/>
            <a:headEnd/>
            <a:tailEnd/>
          </a:ln>
        </p:spPr>
      </p:pic>
      <p:pic>
        <p:nvPicPr>
          <p:cNvPr id="130053" name="Picture 4"/>
          <p:cNvPicPr>
            <a:picLocks noChangeAspect="1" noChangeArrowheads="1"/>
          </p:cNvPicPr>
          <p:nvPr/>
        </p:nvPicPr>
        <p:blipFill>
          <a:blip r:embed="rId4"/>
          <a:srcRect l="21753" r="20779" b="17097"/>
          <a:stretch>
            <a:fillRect/>
          </a:stretch>
        </p:blipFill>
        <p:spPr bwMode="auto">
          <a:xfrm>
            <a:off x="4343400" y="1828800"/>
            <a:ext cx="3886200" cy="2822575"/>
          </a:xfrm>
          <a:prstGeom prst="rect">
            <a:avLst/>
          </a:prstGeom>
          <a:noFill/>
          <a:ln w="9525">
            <a:noFill/>
            <a:miter lim="800000"/>
            <a:headEnd/>
            <a:tailEnd/>
          </a:ln>
        </p:spPr>
      </p:pic>
      <p:sp>
        <p:nvSpPr>
          <p:cNvPr id="130054" name="Text Box 5"/>
          <p:cNvSpPr txBox="1">
            <a:spLocks noChangeArrowheads="1"/>
          </p:cNvSpPr>
          <p:nvPr/>
        </p:nvSpPr>
        <p:spPr bwMode="auto">
          <a:xfrm>
            <a:off x="1431925" y="4691063"/>
            <a:ext cx="1454150" cy="366712"/>
          </a:xfrm>
          <a:prstGeom prst="rect">
            <a:avLst/>
          </a:prstGeom>
          <a:noFill/>
          <a:ln w="9525">
            <a:noFill/>
            <a:miter lim="800000"/>
            <a:headEnd/>
            <a:tailEnd/>
          </a:ln>
        </p:spPr>
        <p:txBody>
          <a:bodyPr wrap="none">
            <a:prstTxWarp prst="textNoShape">
              <a:avLst/>
            </a:prstTxWarp>
            <a:spAutoFit/>
          </a:bodyPr>
          <a:lstStyle/>
          <a:p>
            <a:r>
              <a:rPr lang="en-US"/>
              <a:t>Main Survey</a:t>
            </a:r>
          </a:p>
        </p:txBody>
      </p:sp>
      <p:sp>
        <p:nvSpPr>
          <p:cNvPr id="130055" name="Text Box 6"/>
          <p:cNvSpPr txBox="1">
            <a:spLocks noChangeArrowheads="1"/>
          </p:cNvSpPr>
          <p:nvPr/>
        </p:nvSpPr>
        <p:spPr bwMode="auto">
          <a:xfrm>
            <a:off x="5089525" y="4691063"/>
            <a:ext cx="2165350" cy="366712"/>
          </a:xfrm>
          <a:prstGeom prst="rect">
            <a:avLst/>
          </a:prstGeom>
          <a:noFill/>
          <a:ln w="9525">
            <a:noFill/>
            <a:miter lim="800000"/>
            <a:headEnd/>
            <a:tailEnd/>
          </a:ln>
        </p:spPr>
        <p:txBody>
          <a:bodyPr wrap="none">
            <a:prstTxWarp prst="textNoShape">
              <a:avLst/>
            </a:prstTxWarp>
            <a:spAutoFit/>
          </a:bodyPr>
          <a:lstStyle/>
          <a:p>
            <a:r>
              <a:rPr lang="en-US"/>
              <a:t>Deep Drilling Fields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6400800" cy="762000"/>
          </a:xfrm>
        </p:spPr>
        <p:txBody>
          <a:bodyPr/>
          <a:lstStyle/>
          <a:p>
            <a:r>
              <a:rPr lang="en-US" dirty="0" smtClean="0"/>
              <a:t>The Essence of LSST is </a:t>
            </a:r>
            <a:r>
              <a:rPr lang="en-US" i="1" dirty="0" smtClean="0"/>
              <a:t>Wide, Deep, Fast</a:t>
            </a:r>
            <a:endParaRPr lang="en-US" dirty="0"/>
          </a:p>
        </p:txBody>
      </p:sp>
      <p:sp>
        <p:nvSpPr>
          <p:cNvPr id="3" name="Content Placeholder 2"/>
          <p:cNvSpPr>
            <a:spLocks noGrp="1"/>
          </p:cNvSpPr>
          <p:nvPr>
            <p:ph idx="1"/>
          </p:nvPr>
        </p:nvSpPr>
        <p:spPr/>
        <p:txBody>
          <a:bodyPr/>
          <a:lstStyle/>
          <a:p>
            <a:pPr marL="0" indent="0" eaLnBrk="1" hangingPunct="1">
              <a:lnSpc>
                <a:spcPct val="90000"/>
              </a:lnSpc>
              <a:buNone/>
            </a:pPr>
            <a:endParaRPr lang="en-US" b="0" dirty="0" smtClean="0"/>
          </a:p>
          <a:p>
            <a:pPr eaLnBrk="1" hangingPunct="1">
              <a:lnSpc>
                <a:spcPct val="90000"/>
              </a:lnSpc>
            </a:pPr>
            <a:r>
              <a:rPr lang="en-US" sz="1800" dirty="0" smtClean="0">
                <a:solidFill>
                  <a:schemeClr val="tx1"/>
                </a:solidFill>
              </a:rPr>
              <a:t>The LSST will be a large, wide-field ground-based telescope designed to provide time-lapse digital imaging of faint astronomical objects across the entire visible sky every few nights.</a:t>
            </a:r>
          </a:p>
          <a:p>
            <a:pPr eaLnBrk="1" hangingPunct="1">
              <a:lnSpc>
                <a:spcPct val="90000"/>
              </a:lnSpc>
            </a:pPr>
            <a:endParaRPr lang="en-US" sz="1800" dirty="0" smtClean="0">
              <a:solidFill>
                <a:schemeClr val="tx1"/>
              </a:solidFill>
            </a:endParaRPr>
          </a:p>
          <a:p>
            <a:pPr eaLnBrk="1" hangingPunct="1">
              <a:lnSpc>
                <a:spcPct val="90000"/>
              </a:lnSpc>
            </a:pPr>
            <a:r>
              <a:rPr lang="en-US" sz="1800" dirty="0" smtClean="0">
                <a:solidFill>
                  <a:schemeClr val="tx1"/>
                </a:solidFill>
              </a:rPr>
              <a:t>As such, it will enable an enormous variety of complementary scientific investigations, utilizing a common database.  These range from searches for small bodies in the solar system to precision astrometry of the outer regions of the galaxy to systematic monitoring for transient phenomena in the optical sky.  </a:t>
            </a:r>
          </a:p>
          <a:p>
            <a:pPr eaLnBrk="1" hangingPunct="1">
              <a:lnSpc>
                <a:spcPct val="90000"/>
              </a:lnSpc>
            </a:pPr>
            <a:endParaRPr lang="en-US" sz="1800" dirty="0" smtClean="0">
              <a:solidFill>
                <a:schemeClr val="tx1"/>
              </a:solidFill>
            </a:endParaRPr>
          </a:p>
          <a:p>
            <a:pPr eaLnBrk="1" hangingPunct="1">
              <a:lnSpc>
                <a:spcPct val="90000"/>
              </a:lnSpc>
            </a:pPr>
            <a:r>
              <a:rPr lang="en-US" sz="1800" dirty="0" smtClean="0">
                <a:solidFill>
                  <a:schemeClr val="tx1"/>
                </a:solidFill>
              </a:rPr>
              <a:t>Of particular interest for cosmology and fundamental physics, LSST will provide strong constraints on models of dark matter and dark energy through statistical studies of the shapes and distributions of faint galaxies at moderate to high redshift, and the detection of large numbers of Type </a:t>
            </a:r>
            <a:r>
              <a:rPr lang="en-US" sz="1800" dirty="0" err="1" smtClean="0">
                <a:solidFill>
                  <a:schemeClr val="tx1"/>
                </a:solidFill>
              </a:rPr>
              <a:t>Ia</a:t>
            </a:r>
            <a:r>
              <a:rPr lang="en-US" sz="1800" dirty="0" smtClean="0">
                <a:solidFill>
                  <a:schemeClr val="tx1"/>
                </a:solidFill>
              </a:rPr>
              <a:t> supernovae.</a:t>
            </a:r>
          </a:p>
          <a:p>
            <a:endParaRPr lang="en-US" dirty="0"/>
          </a:p>
        </p:txBody>
      </p:sp>
    </p:spTree>
    <p:extLst>
      <p:ext uri="{BB962C8B-B14F-4D97-AF65-F5344CB8AC3E}">
        <p14:creationId xmlns:p14="http://schemas.microsoft.com/office/powerpoint/2010/main" val="27150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Strongly Lensed Supernovae</a:t>
            </a:r>
            <a:endParaRPr lang="en-US" sz="2800" dirty="0"/>
          </a:p>
        </p:txBody>
      </p:sp>
      <p:pic>
        <p:nvPicPr>
          <p:cNvPr id="5" name="Picture 3"/>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1429" t="2636" r="63141" b="55362"/>
          <a:stretch/>
        </p:blipFill>
        <p:spPr bwMode="auto">
          <a:xfrm>
            <a:off x="461818" y="1674090"/>
            <a:ext cx="3411975" cy="3579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4765" r="52720" b="26680"/>
          <a:stretch/>
        </p:blipFill>
        <p:spPr bwMode="auto">
          <a:xfrm>
            <a:off x="4525819" y="1756064"/>
            <a:ext cx="3862252"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86779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Separate and Joint Constraints on the Dark Energy Equation of State</a:t>
            </a:r>
          </a:p>
        </p:txBody>
      </p:sp>
      <p:pic>
        <p:nvPicPr>
          <p:cNvPr id="2" name="Picture 1" descr="csw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342" y="1230553"/>
            <a:ext cx="5488042" cy="51366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90" y="136972"/>
            <a:ext cx="6324600" cy="625027"/>
          </a:xfrm>
        </p:spPr>
        <p:txBody>
          <a:bodyPr/>
          <a:lstStyle/>
          <a:p>
            <a:pPr algn="l"/>
            <a:r>
              <a:rPr lang="en-US" dirty="0">
                <a:effectLst>
                  <a:outerShdw blurRad="38100" dist="38100" dir="2700000" algn="tl">
                    <a:srgbClr val="DDDDDD"/>
                  </a:outerShdw>
                </a:effectLst>
                <a:latin typeface="Arial" charset="0"/>
              </a:rPr>
              <a:t>Asteroids and Solar System Drivers</a:t>
            </a:r>
          </a:p>
        </p:txBody>
      </p:sp>
      <p:sp>
        <p:nvSpPr>
          <p:cNvPr id="17411" name="Content Placeholder 2"/>
          <p:cNvSpPr>
            <a:spLocks noGrp="1"/>
          </p:cNvSpPr>
          <p:nvPr>
            <p:ph idx="1"/>
          </p:nvPr>
        </p:nvSpPr>
        <p:spPr>
          <a:xfrm>
            <a:off x="76200" y="990600"/>
            <a:ext cx="4335488" cy="4800600"/>
          </a:xfrm>
        </p:spPr>
        <p:txBody>
          <a:bodyPr>
            <a:normAutofit fontScale="92500" lnSpcReduction="10000"/>
          </a:bodyPr>
          <a:lstStyle/>
          <a:p>
            <a:pPr marL="400050" lvl="1" indent="0">
              <a:buNone/>
            </a:pPr>
            <a:r>
              <a:rPr lang="en-US" sz="1800" dirty="0">
                <a:solidFill>
                  <a:schemeClr val="tx1"/>
                </a:solidFill>
                <a:latin typeface="Arial" charset="0"/>
              </a:rPr>
              <a:t>Earth crossing asteroids </a:t>
            </a:r>
            <a:r>
              <a:rPr lang="en-US" sz="1800" dirty="0" smtClean="0">
                <a:solidFill>
                  <a:schemeClr val="tx1"/>
                </a:solidFill>
                <a:latin typeface="Arial" charset="0"/>
                <a:cs typeface="Arial" charset="0"/>
              </a:rPr>
              <a:t>≥ </a:t>
            </a:r>
            <a:r>
              <a:rPr lang="en-US" sz="1800" dirty="0" smtClean="0">
                <a:solidFill>
                  <a:schemeClr val="tx1"/>
                </a:solidFill>
                <a:latin typeface="Arial" charset="0"/>
              </a:rPr>
              <a:t>140m </a:t>
            </a:r>
            <a:r>
              <a:rPr lang="en-US" sz="1800" dirty="0">
                <a:solidFill>
                  <a:schemeClr val="tx1"/>
                </a:solidFill>
                <a:latin typeface="Arial" charset="0"/>
              </a:rPr>
              <a:t>diameter</a:t>
            </a:r>
          </a:p>
          <a:p>
            <a:pPr lvl="1"/>
            <a:r>
              <a:rPr lang="en-US" sz="1600" dirty="0">
                <a:solidFill>
                  <a:schemeClr val="tx1"/>
                </a:solidFill>
                <a:latin typeface="Arial" charset="0"/>
                <a:cs typeface="Arial" charset="0"/>
              </a:rPr>
              <a:t>Short exposures (15 sec) to avoid trailing of fast moving </a:t>
            </a:r>
            <a:r>
              <a:rPr lang="en-US" sz="1600" dirty="0" smtClean="0">
                <a:solidFill>
                  <a:schemeClr val="tx1"/>
                </a:solidFill>
                <a:latin typeface="Arial" charset="0"/>
                <a:cs typeface="Arial" charset="0"/>
              </a:rPr>
              <a:t>objects</a:t>
            </a:r>
            <a:endParaRPr lang="en-US" sz="1600" dirty="0">
              <a:solidFill>
                <a:schemeClr val="tx1"/>
              </a:solidFill>
              <a:latin typeface="Arial" charset="0"/>
              <a:cs typeface="Arial" charset="0"/>
            </a:endParaRPr>
          </a:p>
          <a:p>
            <a:pPr lvl="1"/>
            <a:r>
              <a:rPr lang="en-US" sz="1600" dirty="0">
                <a:solidFill>
                  <a:schemeClr val="tx1"/>
                </a:solidFill>
                <a:latin typeface="Arial" charset="0"/>
                <a:cs typeface="Arial" charset="0"/>
              </a:rPr>
              <a:t>Short and intermediate temporal sampling for object linking and orbit </a:t>
            </a:r>
            <a:r>
              <a:rPr lang="en-US" sz="1600" dirty="0" smtClean="0">
                <a:solidFill>
                  <a:schemeClr val="tx1"/>
                </a:solidFill>
                <a:latin typeface="Arial" charset="0"/>
                <a:cs typeface="Arial" charset="0"/>
              </a:rPr>
              <a:t>determination</a:t>
            </a:r>
            <a:endParaRPr lang="en-US" sz="1600" dirty="0">
              <a:solidFill>
                <a:schemeClr val="tx1"/>
              </a:solidFill>
              <a:latin typeface="Arial" charset="0"/>
              <a:cs typeface="Arial" charset="0"/>
            </a:endParaRPr>
          </a:p>
          <a:p>
            <a:pPr lvl="1"/>
            <a:r>
              <a:rPr lang="en-US" sz="1600" dirty="0">
                <a:solidFill>
                  <a:schemeClr val="tx1"/>
                </a:solidFill>
                <a:latin typeface="Arial" charset="0"/>
                <a:cs typeface="Arial" charset="0"/>
              </a:rPr>
              <a:t>Faint single visit limiting magnitude (</a:t>
            </a:r>
            <a:r>
              <a:rPr lang="en-US" sz="1600" dirty="0" smtClean="0">
                <a:solidFill>
                  <a:schemeClr val="tx1"/>
                </a:solidFill>
                <a:latin typeface="Arial" charset="0"/>
                <a:cs typeface="Arial" charset="0"/>
              </a:rPr>
              <a:t>r ~ 24.5</a:t>
            </a:r>
            <a:r>
              <a:rPr lang="en-US" sz="1600" dirty="0">
                <a:solidFill>
                  <a:schemeClr val="tx1"/>
                </a:solidFill>
                <a:latin typeface="Arial" charset="0"/>
                <a:cs typeface="Arial" charset="0"/>
              </a:rPr>
              <a:t>) to efficiently detect objects to </a:t>
            </a:r>
            <a:r>
              <a:rPr lang="en-US" sz="1600" dirty="0" smtClean="0">
                <a:solidFill>
                  <a:schemeClr val="tx1"/>
                </a:solidFill>
                <a:latin typeface="Arial" charset="0"/>
                <a:cs typeface="Arial" charset="0"/>
              </a:rPr>
              <a:t>140 m </a:t>
            </a:r>
            <a:r>
              <a:rPr lang="en-US" sz="1600" dirty="0">
                <a:solidFill>
                  <a:schemeClr val="tx1"/>
                </a:solidFill>
                <a:latin typeface="Arial" charset="0"/>
                <a:cs typeface="Arial" charset="0"/>
              </a:rPr>
              <a:t>in </a:t>
            </a:r>
            <a:r>
              <a:rPr lang="en-US" sz="1600" dirty="0" smtClean="0">
                <a:solidFill>
                  <a:schemeClr val="tx1"/>
                </a:solidFill>
                <a:latin typeface="Arial" charset="0"/>
                <a:cs typeface="Arial" charset="0"/>
              </a:rPr>
              <a:t>diameter</a:t>
            </a:r>
            <a:endParaRPr lang="en-US" sz="1600" dirty="0">
              <a:solidFill>
                <a:schemeClr val="tx1"/>
              </a:solidFill>
              <a:latin typeface="Arial" charset="0"/>
              <a:cs typeface="Arial" charset="0"/>
            </a:endParaRPr>
          </a:p>
          <a:p>
            <a:endParaRPr lang="en-US" sz="1800" dirty="0">
              <a:solidFill>
                <a:schemeClr val="tx1"/>
              </a:solidFill>
              <a:latin typeface="Arial" charset="0"/>
              <a:cs typeface="Arial" charset="0"/>
            </a:endParaRPr>
          </a:p>
          <a:p>
            <a:pPr marL="400050" lvl="1" indent="0">
              <a:buNone/>
            </a:pPr>
            <a:r>
              <a:rPr lang="en-US" sz="1800" dirty="0">
                <a:solidFill>
                  <a:schemeClr val="tx1"/>
                </a:solidFill>
                <a:latin typeface="Arial" charset="0"/>
                <a:cs typeface="Arial" charset="0"/>
              </a:rPr>
              <a:t>Small bodies in the distant Solar System (trans-Neptunian and Kuiper Belt objects)</a:t>
            </a:r>
            <a:endParaRPr lang="en-US" sz="1800" dirty="0">
              <a:solidFill>
                <a:schemeClr val="tx1"/>
              </a:solidFill>
              <a:latin typeface="Arial" charset="0"/>
            </a:endParaRPr>
          </a:p>
          <a:p>
            <a:pPr lvl="1"/>
            <a:r>
              <a:rPr lang="en-US" sz="1600" dirty="0">
                <a:solidFill>
                  <a:schemeClr val="tx1"/>
                </a:solidFill>
                <a:latin typeface="Arial" charset="0"/>
              </a:rPr>
              <a:t>Temporal sampling to link detections and determine </a:t>
            </a:r>
            <a:r>
              <a:rPr lang="en-US" sz="1600" dirty="0" smtClean="0">
                <a:solidFill>
                  <a:schemeClr val="tx1"/>
                </a:solidFill>
                <a:latin typeface="Arial" charset="0"/>
              </a:rPr>
              <a:t>orbits</a:t>
            </a:r>
            <a:endParaRPr lang="en-US" sz="1600" dirty="0">
              <a:solidFill>
                <a:schemeClr val="tx1"/>
              </a:solidFill>
              <a:latin typeface="Arial" charset="0"/>
            </a:endParaRPr>
          </a:p>
          <a:p>
            <a:pPr lvl="1"/>
            <a:r>
              <a:rPr lang="en-US" sz="1600" dirty="0">
                <a:solidFill>
                  <a:schemeClr val="tx1"/>
                </a:solidFill>
                <a:latin typeface="Arial" charset="0"/>
              </a:rPr>
              <a:t>Faint visit detection limit – </a:t>
            </a:r>
            <a:r>
              <a:rPr lang="en-US" sz="1600" dirty="0" smtClean="0">
                <a:solidFill>
                  <a:schemeClr val="tx1"/>
                </a:solidFill>
                <a:latin typeface="Arial" charset="0"/>
              </a:rPr>
              <a:t>r ~ 24.5</a:t>
            </a:r>
            <a:endParaRPr lang="en-US" sz="1600" dirty="0">
              <a:solidFill>
                <a:schemeClr val="tx1"/>
              </a:solidFill>
              <a:latin typeface="Arial" charset="0"/>
            </a:endParaRPr>
          </a:p>
          <a:p>
            <a:pPr lvl="1"/>
            <a:r>
              <a:rPr lang="en-US" sz="1600" dirty="0">
                <a:solidFill>
                  <a:schemeClr val="tx1"/>
                </a:solidFill>
                <a:latin typeface="Arial" charset="0"/>
              </a:rPr>
              <a:t>Small area with deep detection limit – </a:t>
            </a:r>
            <a:r>
              <a:rPr lang="en-US" sz="1600" dirty="0" smtClean="0">
                <a:solidFill>
                  <a:schemeClr val="tx1"/>
                </a:solidFill>
                <a:latin typeface="Arial" charset="0"/>
              </a:rPr>
              <a:t>r ~ 27</a:t>
            </a:r>
            <a:endParaRPr lang="en-US" sz="1600" dirty="0">
              <a:solidFill>
                <a:schemeClr val="tx1"/>
              </a:solidFill>
              <a:latin typeface="Arial" charset="0"/>
            </a:endParaRPr>
          </a:p>
        </p:txBody>
      </p:sp>
      <p:pic>
        <p:nvPicPr>
          <p:cNvPr id="174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7731" y="1394280"/>
            <a:ext cx="4343400"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5"/>
          <p:cNvSpPr txBox="1">
            <a:spLocks noChangeArrowheads="1"/>
          </p:cNvSpPr>
          <p:nvPr/>
        </p:nvSpPr>
        <p:spPr bwMode="auto">
          <a:xfrm>
            <a:off x="4953437" y="5105400"/>
            <a:ext cx="3657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t>LSST completeness functions for Potentially Hazardous Asteroids as a function of absolute magnitude for a 10-year (lower) and 12-year (upper).   </a:t>
            </a:r>
            <a:r>
              <a:rPr lang="en-US" sz="1400" dirty="0" smtClean="0"/>
              <a:t>H = 22 </a:t>
            </a:r>
            <a:r>
              <a:rPr lang="en-US" sz="1400" dirty="0">
                <a:cs typeface="Arial" charset="0"/>
              </a:rPr>
              <a:t>→ </a:t>
            </a:r>
            <a:r>
              <a:rPr lang="en-US" sz="1400" dirty="0" smtClean="0">
                <a:cs typeface="Arial" charset="0"/>
              </a:rPr>
              <a:t>~ 140 m</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98" y="136972"/>
            <a:ext cx="7140167" cy="625027"/>
          </a:xfrm>
        </p:spPr>
        <p:txBody>
          <a:bodyPr/>
          <a:lstStyle/>
          <a:p>
            <a:pPr algn="l"/>
            <a:r>
              <a:rPr lang="en-US" sz="2400" dirty="0" smtClean="0">
                <a:effectLst>
                  <a:outerShdw blurRad="38100" dist="38100" dir="2700000" algn="tl">
                    <a:srgbClr val="DDDDDD"/>
                  </a:outerShdw>
                </a:effectLst>
                <a:latin typeface="Arial" charset="0"/>
              </a:rPr>
              <a:t>Transient </a:t>
            </a:r>
            <a:r>
              <a:rPr lang="en-US" sz="2400" dirty="0">
                <a:effectLst>
                  <a:outerShdw blurRad="38100" dist="38100" dir="2700000" algn="tl">
                    <a:srgbClr val="DDDDDD"/>
                  </a:outerShdw>
                </a:effectLst>
                <a:latin typeface="Arial" charset="0"/>
              </a:rPr>
              <a:t>Time </a:t>
            </a:r>
            <a:r>
              <a:rPr lang="en-US" sz="2400" dirty="0" smtClean="0">
                <a:effectLst>
                  <a:outerShdw blurRad="38100" dist="38100" dir="2700000" algn="tl">
                    <a:srgbClr val="DDDDDD"/>
                  </a:outerShdw>
                </a:effectLst>
                <a:latin typeface="Arial" charset="0"/>
              </a:rPr>
              <a:t>Domain and Milky Way </a:t>
            </a:r>
            <a:r>
              <a:rPr lang="en-US" sz="2400" dirty="0">
                <a:effectLst>
                  <a:outerShdw blurRad="38100" dist="38100" dir="2700000" algn="tl">
                    <a:srgbClr val="DDDDDD"/>
                  </a:outerShdw>
                </a:effectLst>
                <a:latin typeface="Arial" charset="0"/>
              </a:rPr>
              <a:t>Drivers</a:t>
            </a:r>
          </a:p>
        </p:txBody>
      </p:sp>
      <p:sp>
        <p:nvSpPr>
          <p:cNvPr id="18435" name="Content Placeholder 2"/>
          <p:cNvSpPr>
            <a:spLocks noGrp="1"/>
          </p:cNvSpPr>
          <p:nvPr>
            <p:ph idx="1"/>
          </p:nvPr>
        </p:nvSpPr>
        <p:spPr>
          <a:xfrm>
            <a:off x="152400" y="914400"/>
            <a:ext cx="4191000" cy="5791200"/>
          </a:xfrm>
        </p:spPr>
        <p:txBody>
          <a:bodyPr/>
          <a:lstStyle/>
          <a:p>
            <a:endParaRPr lang="en-US" sz="1400" dirty="0" smtClean="0">
              <a:latin typeface="Arial" charset="0"/>
            </a:endParaRPr>
          </a:p>
          <a:p>
            <a:pPr>
              <a:buFont typeface="Arial"/>
              <a:buChar char="•"/>
            </a:pPr>
            <a:r>
              <a:rPr lang="en-US" sz="1600" dirty="0" smtClean="0">
                <a:solidFill>
                  <a:schemeClr val="tx1"/>
                </a:solidFill>
                <a:latin typeface="Arial" charset="0"/>
              </a:rPr>
              <a:t>Primary </a:t>
            </a:r>
            <a:r>
              <a:rPr lang="en-US" sz="1600" dirty="0">
                <a:solidFill>
                  <a:schemeClr val="tx1"/>
                </a:solidFill>
                <a:latin typeface="Arial" charset="0"/>
              </a:rPr>
              <a:t>objective is to fill in phase space</a:t>
            </a:r>
          </a:p>
          <a:p>
            <a:pPr>
              <a:buFont typeface="Arial"/>
              <a:buChar char="•"/>
            </a:pPr>
            <a:r>
              <a:rPr lang="en-US" sz="1600" dirty="0">
                <a:solidFill>
                  <a:schemeClr val="tx1"/>
                </a:solidFill>
                <a:latin typeface="Arial" charset="0"/>
              </a:rPr>
              <a:t>Desired survey properties include:</a:t>
            </a:r>
          </a:p>
          <a:p>
            <a:pPr lvl="1"/>
            <a:r>
              <a:rPr lang="en-US" sz="1400" dirty="0">
                <a:solidFill>
                  <a:schemeClr val="tx1"/>
                </a:solidFill>
                <a:latin typeface="Arial" charset="0"/>
              </a:rPr>
              <a:t>Uniform data over extended time </a:t>
            </a:r>
            <a:r>
              <a:rPr lang="en-US" sz="1400" dirty="0" smtClean="0">
                <a:solidFill>
                  <a:schemeClr val="tx1"/>
                </a:solidFill>
                <a:latin typeface="Arial" charset="0"/>
              </a:rPr>
              <a:t>base</a:t>
            </a:r>
            <a:endParaRPr lang="en-US" sz="1400" dirty="0">
              <a:solidFill>
                <a:schemeClr val="tx1"/>
              </a:solidFill>
              <a:latin typeface="Arial" charset="0"/>
            </a:endParaRPr>
          </a:p>
          <a:p>
            <a:pPr lvl="1"/>
            <a:r>
              <a:rPr lang="en-US" sz="1400" dirty="0">
                <a:solidFill>
                  <a:schemeClr val="tx1"/>
                </a:solidFill>
                <a:latin typeface="Arial" charset="0"/>
              </a:rPr>
              <a:t>Large area to detect rare </a:t>
            </a:r>
            <a:r>
              <a:rPr lang="en-US" sz="1400" dirty="0" smtClean="0">
                <a:solidFill>
                  <a:schemeClr val="tx1"/>
                </a:solidFill>
                <a:latin typeface="Arial" charset="0"/>
              </a:rPr>
              <a:t>events</a:t>
            </a:r>
            <a:endParaRPr lang="en-US" sz="1400" dirty="0">
              <a:solidFill>
                <a:schemeClr val="tx1"/>
              </a:solidFill>
              <a:latin typeface="Arial" charset="0"/>
            </a:endParaRPr>
          </a:p>
          <a:p>
            <a:pPr lvl="1"/>
            <a:r>
              <a:rPr lang="en-US" sz="1400" dirty="0">
                <a:solidFill>
                  <a:schemeClr val="tx1"/>
                </a:solidFill>
                <a:latin typeface="Arial" charset="0"/>
              </a:rPr>
              <a:t>Dense temporal coverage to produces well sampled light </a:t>
            </a:r>
            <a:r>
              <a:rPr lang="en-US" sz="1400" dirty="0" smtClean="0">
                <a:solidFill>
                  <a:schemeClr val="tx1"/>
                </a:solidFill>
                <a:latin typeface="Arial" charset="0"/>
              </a:rPr>
              <a:t>curves</a:t>
            </a:r>
            <a:endParaRPr lang="en-US" sz="1400" dirty="0">
              <a:solidFill>
                <a:schemeClr val="tx1"/>
              </a:solidFill>
              <a:latin typeface="Arial" charset="0"/>
            </a:endParaRPr>
          </a:p>
          <a:p>
            <a:pPr lvl="1"/>
            <a:r>
              <a:rPr lang="en-US" sz="1400" dirty="0">
                <a:solidFill>
                  <a:schemeClr val="tx1"/>
                </a:solidFill>
                <a:latin typeface="Arial" charset="0"/>
              </a:rPr>
              <a:t>Faint detection limits to probe unexplored phase </a:t>
            </a:r>
            <a:r>
              <a:rPr lang="en-US" sz="1400" dirty="0" smtClean="0">
                <a:solidFill>
                  <a:schemeClr val="tx1"/>
                </a:solidFill>
                <a:latin typeface="Arial" charset="0"/>
              </a:rPr>
              <a:t>space</a:t>
            </a:r>
            <a:endParaRPr lang="en-US" sz="1400" dirty="0">
              <a:solidFill>
                <a:schemeClr val="tx1"/>
              </a:solidFill>
              <a:latin typeface="Arial" charset="0"/>
            </a:endParaRPr>
          </a:p>
          <a:p>
            <a:pPr lvl="1"/>
            <a:r>
              <a:rPr lang="en-US" sz="1400" dirty="0">
                <a:solidFill>
                  <a:schemeClr val="tx1"/>
                </a:solidFill>
                <a:latin typeface="Arial" charset="0"/>
              </a:rPr>
              <a:t>Good image quality to enable reliable image differencing in crowded </a:t>
            </a:r>
            <a:r>
              <a:rPr lang="en-US" sz="1400" dirty="0" smtClean="0">
                <a:solidFill>
                  <a:schemeClr val="tx1"/>
                </a:solidFill>
                <a:latin typeface="Arial" charset="0"/>
              </a:rPr>
              <a:t>fields</a:t>
            </a:r>
            <a:endParaRPr lang="en-US" sz="1400" dirty="0">
              <a:solidFill>
                <a:schemeClr val="tx1"/>
              </a:solidFill>
              <a:latin typeface="Arial" charset="0"/>
            </a:endParaRPr>
          </a:p>
          <a:p>
            <a:pPr lvl="1"/>
            <a:r>
              <a:rPr lang="en-US" sz="1400" dirty="0">
                <a:solidFill>
                  <a:schemeClr val="tx1"/>
                </a:solidFill>
                <a:latin typeface="Arial" charset="0"/>
              </a:rPr>
              <a:t>Rapid data reduction and characterization to flag short timescale </a:t>
            </a:r>
            <a:r>
              <a:rPr lang="en-US" sz="1400" dirty="0" smtClean="0">
                <a:solidFill>
                  <a:schemeClr val="tx1"/>
                </a:solidFill>
                <a:latin typeface="Arial" charset="0"/>
              </a:rPr>
              <a:t>events</a:t>
            </a:r>
            <a:endParaRPr lang="en-US" sz="1400" dirty="0">
              <a:solidFill>
                <a:schemeClr val="tx1"/>
              </a:solidFill>
              <a:latin typeface="Arial" charset="0"/>
            </a:endParaRPr>
          </a:p>
          <a:p>
            <a:pPr lvl="1"/>
            <a:r>
              <a:rPr lang="en-US" sz="1400" dirty="0">
                <a:solidFill>
                  <a:schemeClr val="tx1"/>
                </a:solidFill>
                <a:latin typeface="Arial" charset="0"/>
              </a:rPr>
              <a:t>Publish transient events within ~60sec to enable spectroscopic follow </a:t>
            </a:r>
            <a:r>
              <a:rPr lang="en-US" sz="1400" dirty="0" smtClean="0">
                <a:solidFill>
                  <a:schemeClr val="tx1"/>
                </a:solidFill>
                <a:latin typeface="Arial" charset="0"/>
              </a:rPr>
              <a:t>up</a:t>
            </a:r>
            <a:endParaRPr lang="en-US" sz="1400" dirty="0">
              <a:solidFill>
                <a:schemeClr val="tx1"/>
              </a:solidFill>
              <a:latin typeface="Arial" charset="0"/>
            </a:endParaRPr>
          </a:p>
          <a:p>
            <a:pPr lvl="1"/>
            <a:endParaRPr lang="en-US" sz="1400" dirty="0">
              <a:solidFill>
                <a:schemeClr val="tx1"/>
              </a:solidFill>
              <a:latin typeface="Arial" charset="0"/>
            </a:endParaRPr>
          </a:p>
        </p:txBody>
      </p:sp>
      <p:sp>
        <p:nvSpPr>
          <p:cNvPr id="6" name="Content Placeholder 2"/>
          <p:cNvSpPr txBox="1">
            <a:spLocks/>
          </p:cNvSpPr>
          <p:nvPr/>
        </p:nvSpPr>
        <p:spPr bwMode="auto">
          <a:xfrm>
            <a:off x="4572000" y="914400"/>
            <a:ext cx="4495800" cy="5410200"/>
          </a:xfrm>
          <a:prstGeom prst="rect">
            <a:avLst/>
          </a:prstGeom>
          <a:noFill/>
          <a:ln w="9525">
            <a:noFill/>
            <a:miter lim="800000"/>
            <a:headEnd/>
            <a:tailEnd/>
          </a:ln>
        </p:spPr>
        <p:txBody>
          <a:bodyPr/>
          <a:lstStyle/>
          <a:p>
            <a:pPr marL="342900" indent="-342900" eaLnBrk="0" hangingPunct="0">
              <a:spcBef>
                <a:spcPct val="20000"/>
              </a:spcBef>
              <a:buFontTx/>
              <a:buChar char="•"/>
              <a:defRPr/>
            </a:pPr>
            <a:endParaRPr lang="en-US" sz="1600" b="1" kern="0" dirty="0" smtClean="0">
              <a:latin typeface="+mn-lt"/>
              <a:ea typeface="+mn-ea"/>
            </a:endParaRPr>
          </a:p>
          <a:p>
            <a:pPr marL="342900" indent="-342900" eaLnBrk="0" hangingPunct="0">
              <a:spcBef>
                <a:spcPct val="20000"/>
              </a:spcBef>
              <a:buFontTx/>
              <a:buChar char="•"/>
              <a:defRPr/>
            </a:pPr>
            <a:r>
              <a:rPr lang="en-US" sz="1600" b="1" kern="0" dirty="0" smtClean="0">
                <a:latin typeface="Arial"/>
                <a:ea typeface="+mn-ea"/>
                <a:cs typeface="Arial"/>
              </a:rPr>
              <a:t>Probing </a:t>
            </a:r>
            <a:r>
              <a:rPr lang="en-US" sz="1600" b="1" kern="0" dirty="0">
                <a:latin typeface="Arial"/>
                <a:ea typeface="+mn-ea"/>
                <a:cs typeface="Arial"/>
              </a:rPr>
              <a:t>the outer parts of the galaxy</a:t>
            </a:r>
          </a:p>
          <a:p>
            <a:pPr marL="742950" lvl="1" indent="-285750" eaLnBrk="0" hangingPunct="0">
              <a:spcBef>
                <a:spcPct val="20000"/>
              </a:spcBef>
              <a:buFontTx/>
              <a:buChar char="–"/>
              <a:defRPr/>
            </a:pPr>
            <a:r>
              <a:rPr lang="en-US" sz="1400" b="1" kern="0" dirty="0">
                <a:latin typeface="Arial"/>
                <a:ea typeface="+mn-ea"/>
                <a:cs typeface="Arial"/>
              </a:rPr>
              <a:t>Multi-color photometry, including u-band, to estimate chemical abundance and spectral </a:t>
            </a:r>
            <a:r>
              <a:rPr lang="en-US" sz="1400" b="1" kern="0" dirty="0" smtClean="0">
                <a:latin typeface="Arial"/>
                <a:ea typeface="+mn-ea"/>
                <a:cs typeface="Arial"/>
              </a:rPr>
              <a:t>type</a:t>
            </a:r>
            <a:endParaRPr lang="en-US" sz="1400" b="1" kern="0" dirty="0">
              <a:latin typeface="Arial"/>
              <a:ea typeface="+mn-ea"/>
              <a:cs typeface="Arial"/>
            </a:endParaRPr>
          </a:p>
          <a:p>
            <a:pPr marL="742950" lvl="1" indent="-285750" eaLnBrk="0" hangingPunct="0">
              <a:spcBef>
                <a:spcPct val="20000"/>
              </a:spcBef>
              <a:buFontTx/>
              <a:buChar char="–"/>
              <a:defRPr/>
            </a:pPr>
            <a:r>
              <a:rPr lang="en-US" sz="1400" b="1" kern="0" dirty="0">
                <a:latin typeface="Arial"/>
                <a:ea typeface="+mn-ea"/>
                <a:cs typeface="Arial"/>
              </a:rPr>
              <a:t>Faint detection limits to measure the stellar main-sequence turnoff in the Milky Way </a:t>
            </a:r>
            <a:r>
              <a:rPr lang="en-US" sz="1400" b="1" kern="0" dirty="0" smtClean="0">
                <a:latin typeface="Arial"/>
                <a:ea typeface="+mn-ea"/>
                <a:cs typeface="Arial"/>
              </a:rPr>
              <a:t>halo</a:t>
            </a:r>
            <a:endParaRPr lang="en-US" sz="1400" b="1" kern="0" dirty="0">
              <a:latin typeface="Arial"/>
              <a:ea typeface="+mn-ea"/>
              <a:cs typeface="Arial"/>
            </a:endParaRPr>
          </a:p>
          <a:p>
            <a:pPr marL="342900" indent="-342900" eaLnBrk="0" hangingPunct="0">
              <a:spcBef>
                <a:spcPct val="20000"/>
              </a:spcBef>
              <a:buFontTx/>
              <a:buChar char="•"/>
              <a:defRPr/>
            </a:pPr>
            <a:r>
              <a:rPr lang="en-US" sz="1600" b="1" kern="0" dirty="0">
                <a:latin typeface="Arial"/>
                <a:ea typeface="+mn-ea"/>
                <a:cs typeface="Arial"/>
              </a:rPr>
              <a:t>Stellar Kinematics</a:t>
            </a:r>
          </a:p>
          <a:p>
            <a:pPr marL="742950" lvl="1" indent="-285750" eaLnBrk="0" hangingPunct="0">
              <a:spcBef>
                <a:spcPct val="20000"/>
              </a:spcBef>
              <a:buFontTx/>
              <a:buChar char="–"/>
              <a:defRPr/>
            </a:pPr>
            <a:r>
              <a:rPr lang="en-US" sz="1400" b="1" kern="0" dirty="0">
                <a:latin typeface="Arial"/>
                <a:ea typeface="+mn-ea"/>
                <a:cs typeface="Arial"/>
              </a:rPr>
              <a:t>Uniform data over a long time span for measuring stellar proper </a:t>
            </a:r>
            <a:r>
              <a:rPr lang="en-US" sz="1400" b="1" kern="0" dirty="0" smtClean="0">
                <a:latin typeface="Arial"/>
                <a:ea typeface="+mn-ea"/>
                <a:cs typeface="Arial"/>
              </a:rPr>
              <a:t>motions</a:t>
            </a:r>
            <a:endParaRPr lang="en-US" sz="1400" b="1" kern="0" dirty="0">
              <a:latin typeface="Arial"/>
              <a:ea typeface="+mn-ea"/>
              <a:cs typeface="Arial"/>
            </a:endParaRPr>
          </a:p>
          <a:p>
            <a:pPr marL="342900" indent="-342900" eaLnBrk="0" hangingPunct="0">
              <a:spcBef>
                <a:spcPct val="20000"/>
              </a:spcBef>
              <a:buFontTx/>
              <a:buChar char="•"/>
              <a:defRPr/>
            </a:pPr>
            <a:r>
              <a:rPr lang="en-US" sz="1600" b="1" kern="0" dirty="0">
                <a:latin typeface="Arial"/>
                <a:ea typeface="+mn-ea"/>
                <a:cs typeface="Arial"/>
              </a:rPr>
              <a:t>Solar neighborhood census to 300 parsecs</a:t>
            </a:r>
          </a:p>
          <a:p>
            <a:pPr marL="742950" lvl="1" indent="-285750" eaLnBrk="0" hangingPunct="0">
              <a:spcBef>
                <a:spcPct val="20000"/>
              </a:spcBef>
              <a:buFontTx/>
              <a:buChar char="–"/>
              <a:defRPr/>
            </a:pPr>
            <a:r>
              <a:rPr lang="en-US" sz="1400" b="1" kern="0" dirty="0">
                <a:latin typeface="Arial"/>
                <a:ea typeface="+mn-ea"/>
                <a:cs typeface="Arial"/>
              </a:rPr>
              <a:t>Good image quality enables precision relative position </a:t>
            </a:r>
            <a:r>
              <a:rPr lang="en-US" sz="1400" b="1" kern="0" dirty="0" smtClean="0">
                <a:latin typeface="Arial"/>
                <a:ea typeface="+mn-ea"/>
                <a:cs typeface="Arial"/>
              </a:rPr>
              <a:t>measurements</a:t>
            </a:r>
            <a:endParaRPr lang="en-US" sz="1400" b="1" kern="0" dirty="0">
              <a:latin typeface="Arial"/>
              <a:ea typeface="+mn-ea"/>
              <a:cs typeface="Arial"/>
            </a:endParaRPr>
          </a:p>
          <a:p>
            <a:pPr marL="742950" lvl="1" indent="-285750" eaLnBrk="0" hangingPunct="0">
              <a:spcBef>
                <a:spcPct val="20000"/>
              </a:spcBef>
              <a:buFontTx/>
              <a:buChar char="–"/>
              <a:defRPr/>
            </a:pPr>
            <a:r>
              <a:rPr lang="en-US" sz="1400" b="1" kern="0" dirty="0">
                <a:latin typeface="Arial"/>
                <a:ea typeface="+mn-ea"/>
                <a:cs typeface="Arial"/>
              </a:rPr>
              <a:t>Uniform sampling of the parallax factor is </a:t>
            </a:r>
            <a:r>
              <a:rPr lang="en-US" sz="1400" b="1" kern="0" dirty="0" smtClean="0">
                <a:latin typeface="Arial"/>
                <a:ea typeface="+mn-ea"/>
                <a:cs typeface="Arial"/>
              </a:rPr>
              <a:t>required</a:t>
            </a:r>
            <a:endParaRPr lang="en-US" sz="1400" b="1" kern="0" dirty="0">
              <a:latin typeface="Arial"/>
              <a:ea typeface="+mn-ea"/>
              <a:cs typeface="Arial"/>
            </a:endParaRPr>
          </a:p>
          <a:p>
            <a:pPr marL="742950" lvl="1" indent="-285750" eaLnBrk="0" hangingPunct="0">
              <a:spcBef>
                <a:spcPct val="20000"/>
              </a:spcBef>
              <a:buFontTx/>
              <a:buChar char="–"/>
              <a:defRPr/>
            </a:pPr>
            <a:r>
              <a:rPr lang="en-US" sz="1400" b="1" kern="0" dirty="0">
                <a:latin typeface="Arial"/>
                <a:ea typeface="+mn-ea"/>
                <a:cs typeface="Arial"/>
              </a:rPr>
              <a:t>Many measurements to reach statistical significance of 0.003 </a:t>
            </a:r>
            <a:r>
              <a:rPr lang="en-US" sz="1400" b="1" kern="0" dirty="0" err="1">
                <a:latin typeface="Arial"/>
                <a:ea typeface="+mn-ea"/>
                <a:cs typeface="Arial"/>
              </a:rPr>
              <a:t>arcsec</a:t>
            </a:r>
            <a:r>
              <a:rPr lang="en-US" sz="1400" b="1" kern="0" dirty="0">
                <a:latin typeface="Arial"/>
                <a:ea typeface="+mn-ea"/>
                <a:cs typeface="Arial"/>
              </a:rPr>
              <a:t> parallax</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82" y="101104"/>
            <a:ext cx="6019800" cy="649574"/>
          </a:xfrm>
        </p:spPr>
        <p:txBody>
          <a:bodyPr/>
          <a:lstStyle/>
          <a:p>
            <a:pPr algn="l"/>
            <a:r>
              <a:rPr lang="en-US" sz="2000" dirty="0">
                <a:effectLst>
                  <a:outerShdw blurRad="38100" dist="38100" dir="2700000" algn="tl">
                    <a:srgbClr val="DDDDDD"/>
                  </a:outerShdw>
                </a:effectLst>
                <a:latin typeface="Arial" charset="0"/>
              </a:rPr>
              <a:t>The </a:t>
            </a:r>
            <a:r>
              <a:rPr lang="en-US" sz="2000" dirty="0" smtClean="0">
                <a:effectLst>
                  <a:outerShdw blurRad="38100" dist="38100" dir="2700000" algn="tl">
                    <a:srgbClr val="DDDDDD"/>
                  </a:outerShdw>
                </a:effectLst>
                <a:latin typeface="Arial" charset="0"/>
              </a:rPr>
              <a:t>Four Primary Drivers Can Be Fulfilled With A Single 10-Year Multicolor Imaging Survey</a:t>
            </a:r>
            <a:endParaRPr lang="en-US" sz="2000" dirty="0">
              <a:effectLst>
                <a:outerShdw blurRad="38100" dist="38100" dir="2700000" algn="tl">
                  <a:srgbClr val="DDDDDD"/>
                </a:outerShdw>
              </a:effectLst>
              <a:latin typeface="Arial" charset="0"/>
            </a:endParaRPr>
          </a:p>
        </p:txBody>
      </p:sp>
      <p:sp>
        <p:nvSpPr>
          <p:cNvPr id="19459" name="Content Placeholder 3"/>
          <p:cNvSpPr>
            <a:spLocks noGrp="1"/>
          </p:cNvSpPr>
          <p:nvPr>
            <p:ph idx="1"/>
          </p:nvPr>
        </p:nvSpPr>
        <p:spPr>
          <a:xfrm>
            <a:off x="419566" y="1000145"/>
            <a:ext cx="8175878" cy="5384401"/>
          </a:xfrm>
        </p:spPr>
        <p:txBody>
          <a:bodyPr/>
          <a:lstStyle/>
          <a:p>
            <a:r>
              <a:rPr lang="en-US" sz="1800" dirty="0">
                <a:solidFill>
                  <a:schemeClr val="tx1"/>
                </a:solidFill>
                <a:latin typeface="Arial" charset="0"/>
              </a:rPr>
              <a:t>The LSST Science Requirements Document (LSST archive number: LPM-17) defines the required 10-year survey performance</a:t>
            </a:r>
            <a:r>
              <a:rPr lang="en-US" sz="1800" dirty="0" smtClean="0">
                <a:solidFill>
                  <a:schemeClr val="tx1"/>
                </a:solidFill>
                <a:latin typeface="Arial" charset="0"/>
              </a:rPr>
              <a:t>.</a:t>
            </a:r>
          </a:p>
          <a:p>
            <a:endParaRPr lang="en-US" sz="1600" dirty="0">
              <a:solidFill>
                <a:schemeClr val="tx1"/>
              </a:solidFill>
              <a:latin typeface="Arial" charset="0"/>
            </a:endParaRPr>
          </a:p>
          <a:p>
            <a:r>
              <a:rPr lang="en-US" sz="1800" dirty="0">
                <a:solidFill>
                  <a:schemeClr val="tx1"/>
                </a:solidFill>
                <a:latin typeface="Arial" charset="0"/>
              </a:rPr>
              <a:t>The SRD defines 2 sets of requirements</a:t>
            </a:r>
            <a:r>
              <a:rPr lang="en-US" sz="1800" dirty="0" smtClean="0">
                <a:solidFill>
                  <a:schemeClr val="tx1"/>
                </a:solidFill>
                <a:latin typeface="Arial" charset="0"/>
              </a:rPr>
              <a:t>:</a:t>
            </a:r>
            <a:endParaRPr lang="en-US" sz="1800" dirty="0">
              <a:solidFill>
                <a:schemeClr val="tx1"/>
              </a:solidFill>
              <a:latin typeface="Arial" charset="0"/>
            </a:endParaRPr>
          </a:p>
          <a:p>
            <a:pPr lvl="1"/>
            <a:r>
              <a:rPr lang="en-US" sz="1600" dirty="0" smtClean="0">
                <a:solidFill>
                  <a:schemeClr val="tx1"/>
                </a:solidFill>
                <a:latin typeface="Arial" charset="0"/>
              </a:rPr>
              <a:t>Full Survey Performance (after 10-years)</a:t>
            </a:r>
          </a:p>
          <a:p>
            <a:pPr lvl="2"/>
            <a:r>
              <a:rPr lang="en-US" sz="1400" dirty="0" smtClean="0">
                <a:solidFill>
                  <a:schemeClr val="tx1"/>
                </a:solidFill>
                <a:latin typeface="Arial" charset="0"/>
              </a:rPr>
              <a:t>Area Coverage</a:t>
            </a:r>
          </a:p>
          <a:p>
            <a:pPr lvl="2"/>
            <a:r>
              <a:rPr lang="en-US" sz="1400" dirty="0" smtClean="0">
                <a:solidFill>
                  <a:schemeClr val="tx1"/>
                </a:solidFill>
                <a:latin typeface="Arial" charset="0"/>
              </a:rPr>
              <a:t>Number of visits over the area defined</a:t>
            </a:r>
          </a:p>
          <a:p>
            <a:pPr lvl="2"/>
            <a:r>
              <a:rPr lang="en-US" sz="1400" dirty="0" smtClean="0">
                <a:solidFill>
                  <a:schemeClr val="tx1"/>
                </a:solidFill>
                <a:latin typeface="Arial" charset="0"/>
              </a:rPr>
              <a:t>Distribution of visits in time</a:t>
            </a:r>
          </a:p>
          <a:p>
            <a:pPr lvl="2"/>
            <a:r>
              <a:rPr lang="en-US" sz="1400" dirty="0" err="1" smtClean="0">
                <a:solidFill>
                  <a:schemeClr val="tx1"/>
                </a:solidFill>
                <a:latin typeface="Arial" charset="0"/>
              </a:rPr>
              <a:t>Astrometric</a:t>
            </a:r>
            <a:r>
              <a:rPr lang="en-US" sz="1400" dirty="0" smtClean="0">
                <a:solidFill>
                  <a:schemeClr val="tx1"/>
                </a:solidFill>
                <a:latin typeface="Arial" charset="0"/>
              </a:rPr>
              <a:t> Parallax</a:t>
            </a:r>
          </a:p>
          <a:p>
            <a:pPr lvl="2"/>
            <a:r>
              <a:rPr lang="en-US" sz="1400" dirty="0" smtClean="0">
                <a:solidFill>
                  <a:schemeClr val="tx1"/>
                </a:solidFill>
                <a:latin typeface="Arial" charset="0"/>
              </a:rPr>
              <a:t>PSF shape residuals</a:t>
            </a:r>
          </a:p>
          <a:p>
            <a:pPr lvl="2"/>
            <a:r>
              <a:rPr lang="en-US" sz="1400" dirty="0" smtClean="0">
                <a:solidFill>
                  <a:schemeClr val="tx1"/>
                </a:solidFill>
                <a:latin typeface="Arial" charset="0"/>
              </a:rPr>
              <a:t>Data processing and release</a:t>
            </a:r>
            <a:endParaRPr lang="en-US" sz="1400" dirty="0">
              <a:solidFill>
                <a:schemeClr val="tx1"/>
              </a:solidFill>
              <a:latin typeface="Arial" charset="0"/>
            </a:endParaRPr>
          </a:p>
          <a:p>
            <a:pPr lvl="1"/>
            <a:r>
              <a:rPr lang="en-US" sz="1600" dirty="0">
                <a:solidFill>
                  <a:schemeClr val="tx1"/>
                </a:solidFill>
                <a:latin typeface="Arial" charset="0"/>
              </a:rPr>
              <a:t>Single Visit Performance</a:t>
            </a:r>
          </a:p>
          <a:p>
            <a:pPr lvl="2"/>
            <a:r>
              <a:rPr lang="en-US" sz="1400" dirty="0">
                <a:solidFill>
                  <a:schemeClr val="tx1"/>
                </a:solidFill>
                <a:latin typeface="Arial" charset="0"/>
              </a:rPr>
              <a:t>Filter set</a:t>
            </a:r>
          </a:p>
          <a:p>
            <a:pPr lvl="2"/>
            <a:r>
              <a:rPr lang="en-US" sz="1400" dirty="0">
                <a:solidFill>
                  <a:schemeClr val="tx1"/>
                </a:solidFill>
                <a:latin typeface="Arial" charset="0"/>
              </a:rPr>
              <a:t>Image depth</a:t>
            </a:r>
          </a:p>
          <a:p>
            <a:pPr lvl="2"/>
            <a:r>
              <a:rPr lang="en-US" sz="1400" dirty="0">
                <a:solidFill>
                  <a:schemeClr val="tx1"/>
                </a:solidFill>
                <a:latin typeface="Arial" charset="0"/>
              </a:rPr>
              <a:t>Image Quality and Shape</a:t>
            </a:r>
          </a:p>
          <a:p>
            <a:pPr lvl="2"/>
            <a:r>
              <a:rPr lang="en-US" sz="1400" dirty="0">
                <a:solidFill>
                  <a:schemeClr val="tx1"/>
                </a:solidFill>
                <a:latin typeface="Arial" charset="0"/>
              </a:rPr>
              <a:t>Photometric quality</a:t>
            </a:r>
          </a:p>
          <a:p>
            <a:pPr lvl="2"/>
            <a:r>
              <a:rPr lang="en-US" sz="1400" dirty="0" err="1">
                <a:solidFill>
                  <a:schemeClr val="tx1"/>
                </a:solidFill>
                <a:latin typeface="Arial" charset="0"/>
              </a:rPr>
              <a:t>Astrometric</a:t>
            </a:r>
            <a:r>
              <a:rPr lang="en-US" sz="1400" dirty="0">
                <a:solidFill>
                  <a:schemeClr val="tx1"/>
                </a:solidFill>
                <a:latin typeface="Arial" charset="0"/>
              </a:rPr>
              <a:t>  quality</a:t>
            </a:r>
          </a:p>
          <a:p>
            <a:pPr lvl="2"/>
            <a:endParaRPr lang="en-US" sz="1400" dirty="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063" y="88652"/>
            <a:ext cx="6172200" cy="633570"/>
          </a:xfrm>
        </p:spPr>
        <p:txBody>
          <a:bodyPr/>
          <a:lstStyle/>
          <a:p>
            <a:pPr algn="l"/>
            <a:r>
              <a:rPr lang="en-US" dirty="0">
                <a:effectLst>
                  <a:outerShdw blurRad="38100" dist="38100" dir="2700000" algn="tl">
                    <a:srgbClr val="DDDDDD"/>
                  </a:outerShdw>
                </a:effectLst>
                <a:latin typeface="Arial" charset="0"/>
              </a:rPr>
              <a:t>Requirements </a:t>
            </a:r>
            <a:r>
              <a:rPr lang="en-US" dirty="0" smtClean="0">
                <a:effectLst>
                  <a:outerShdw blurRad="38100" dist="38100" dir="2700000" algn="tl">
                    <a:srgbClr val="DDDDDD"/>
                  </a:outerShdw>
                </a:effectLst>
                <a:latin typeface="Arial" charset="0"/>
              </a:rPr>
              <a:t>Flow Down for LSST</a:t>
            </a:r>
            <a:endParaRPr lang="en-US" dirty="0">
              <a:effectLst>
                <a:outerShdw blurRad="38100" dist="38100" dir="2700000" algn="tl">
                  <a:srgbClr val="DDDDDD"/>
                </a:outerShdw>
              </a:effectLst>
              <a:latin typeface="Arial" charset="0"/>
            </a:endParaRPr>
          </a:p>
        </p:txBody>
      </p:sp>
      <p:sp>
        <p:nvSpPr>
          <p:cNvPr id="14339" name="Content Placeholder 4"/>
          <p:cNvSpPr>
            <a:spLocks noGrp="1"/>
          </p:cNvSpPr>
          <p:nvPr>
            <p:ph idx="1"/>
          </p:nvPr>
        </p:nvSpPr>
        <p:spPr>
          <a:xfrm>
            <a:off x="186419" y="912604"/>
            <a:ext cx="8794574" cy="5791200"/>
          </a:xfrm>
        </p:spPr>
        <p:txBody>
          <a:bodyPr/>
          <a:lstStyle/>
          <a:p>
            <a:endParaRPr lang="en-US" sz="1400" dirty="0" smtClean="0">
              <a:latin typeface="Arial" charset="0"/>
            </a:endParaRPr>
          </a:p>
          <a:p>
            <a:r>
              <a:rPr lang="en-US" sz="1800" dirty="0" smtClean="0">
                <a:solidFill>
                  <a:schemeClr val="tx1"/>
                </a:solidFill>
                <a:latin typeface="Arial" charset="0"/>
              </a:rPr>
              <a:t>Science </a:t>
            </a:r>
            <a:r>
              <a:rPr lang="en-US" sz="1800" dirty="0">
                <a:solidFill>
                  <a:schemeClr val="tx1"/>
                </a:solidFill>
                <a:latin typeface="Arial" charset="0"/>
              </a:rPr>
              <a:t>Requirements Document is the parent for all system flow down.</a:t>
            </a:r>
          </a:p>
          <a:p>
            <a:pPr lvl="1"/>
            <a:r>
              <a:rPr lang="en-US" sz="1800" dirty="0">
                <a:solidFill>
                  <a:schemeClr val="tx1"/>
                </a:solidFill>
                <a:latin typeface="Arial" charset="0"/>
              </a:rPr>
              <a:t>Defines a range (min, design, stretch goal) of acceptable performance for the survey</a:t>
            </a:r>
          </a:p>
          <a:p>
            <a:endParaRPr lang="en-US" sz="1800" dirty="0" smtClean="0">
              <a:solidFill>
                <a:schemeClr val="tx1"/>
              </a:solidFill>
              <a:latin typeface="Arial" charset="0"/>
            </a:endParaRPr>
          </a:p>
          <a:p>
            <a:r>
              <a:rPr lang="en-US" sz="1800" dirty="0" smtClean="0">
                <a:solidFill>
                  <a:schemeClr val="tx1"/>
                </a:solidFill>
                <a:latin typeface="Arial" charset="0"/>
              </a:rPr>
              <a:t>LSST </a:t>
            </a:r>
            <a:r>
              <a:rPr lang="en-US" sz="1800" dirty="0">
                <a:solidFill>
                  <a:schemeClr val="tx1"/>
                </a:solidFill>
                <a:latin typeface="Arial" charset="0"/>
              </a:rPr>
              <a:t>System </a:t>
            </a:r>
            <a:r>
              <a:rPr lang="en-US" sz="1800" dirty="0" smtClean="0">
                <a:solidFill>
                  <a:schemeClr val="tx1"/>
                </a:solidFill>
                <a:latin typeface="Arial" charset="0"/>
              </a:rPr>
              <a:t>Requirements </a:t>
            </a:r>
            <a:r>
              <a:rPr lang="en-US" sz="1800" dirty="0">
                <a:solidFill>
                  <a:schemeClr val="tx1"/>
                </a:solidFill>
                <a:latin typeface="Arial" charset="0"/>
              </a:rPr>
              <a:t>d</a:t>
            </a:r>
            <a:r>
              <a:rPr lang="en-US" sz="1800" dirty="0" smtClean="0">
                <a:solidFill>
                  <a:schemeClr val="tx1"/>
                </a:solidFill>
                <a:latin typeface="Arial" charset="0"/>
              </a:rPr>
              <a:t>efines </a:t>
            </a:r>
            <a:r>
              <a:rPr lang="en-US" sz="1800" dirty="0">
                <a:solidFill>
                  <a:schemeClr val="tx1"/>
                </a:solidFill>
                <a:latin typeface="Arial" charset="0"/>
              </a:rPr>
              <a:t>specific survey performance requirements</a:t>
            </a:r>
          </a:p>
          <a:p>
            <a:pPr lvl="1"/>
            <a:r>
              <a:rPr lang="en-US" sz="1800" dirty="0" smtClean="0">
                <a:solidFill>
                  <a:schemeClr val="tx1"/>
                </a:solidFill>
                <a:latin typeface="Arial" charset="0"/>
              </a:rPr>
              <a:t>System </a:t>
            </a:r>
            <a:r>
              <a:rPr lang="en-US" sz="1800" dirty="0">
                <a:solidFill>
                  <a:schemeClr val="tx1"/>
                </a:solidFill>
                <a:latin typeface="Arial" charset="0"/>
              </a:rPr>
              <a:t>Functional Capabilities</a:t>
            </a:r>
          </a:p>
          <a:p>
            <a:pPr lvl="1"/>
            <a:r>
              <a:rPr lang="en-US" sz="1800" dirty="0">
                <a:solidFill>
                  <a:schemeClr val="tx1"/>
                </a:solidFill>
                <a:latin typeface="Arial" charset="0"/>
              </a:rPr>
              <a:t>Operational and Administrative Functions</a:t>
            </a:r>
          </a:p>
          <a:p>
            <a:endParaRPr lang="en-US" sz="1800" dirty="0" smtClean="0">
              <a:solidFill>
                <a:schemeClr val="tx1"/>
              </a:solidFill>
              <a:latin typeface="Arial" charset="0"/>
            </a:endParaRPr>
          </a:p>
          <a:p>
            <a:r>
              <a:rPr lang="en-US" sz="1800" dirty="0" smtClean="0">
                <a:solidFill>
                  <a:schemeClr val="tx1"/>
                </a:solidFill>
                <a:latin typeface="Arial" charset="0"/>
              </a:rPr>
              <a:t>Observatory </a:t>
            </a:r>
            <a:r>
              <a:rPr lang="en-US" sz="1800" dirty="0">
                <a:solidFill>
                  <a:schemeClr val="tx1"/>
                </a:solidFill>
                <a:latin typeface="Arial" charset="0"/>
              </a:rPr>
              <a:t>System </a:t>
            </a:r>
            <a:r>
              <a:rPr lang="en-US" sz="1800" dirty="0" smtClean="0">
                <a:solidFill>
                  <a:schemeClr val="tx1"/>
                </a:solidFill>
                <a:latin typeface="Arial" charset="0"/>
              </a:rPr>
              <a:t>Specifications</a:t>
            </a:r>
            <a:endParaRPr lang="en-US" sz="1800" dirty="0">
              <a:solidFill>
                <a:schemeClr val="tx1"/>
              </a:solidFill>
              <a:latin typeface="Arial" charset="0"/>
            </a:endParaRPr>
          </a:p>
          <a:p>
            <a:pPr lvl="1"/>
            <a:r>
              <a:rPr lang="en-US" sz="1800" dirty="0">
                <a:solidFill>
                  <a:schemeClr val="tx1"/>
                </a:solidFill>
                <a:latin typeface="Arial" charset="0"/>
              </a:rPr>
              <a:t>System Composition and Constraints</a:t>
            </a:r>
          </a:p>
          <a:p>
            <a:pPr lvl="1"/>
            <a:r>
              <a:rPr lang="en-US" sz="1800" dirty="0" smtClean="0">
                <a:solidFill>
                  <a:schemeClr val="tx1"/>
                </a:solidFill>
                <a:latin typeface="Arial" charset="0"/>
              </a:rPr>
              <a:t>Common </a:t>
            </a:r>
            <a:r>
              <a:rPr lang="en-US" sz="1800" dirty="0">
                <a:solidFill>
                  <a:schemeClr val="tx1"/>
                </a:solidFill>
                <a:latin typeface="Arial" charset="0"/>
              </a:rPr>
              <a:t>System Functions &amp; Performance</a:t>
            </a:r>
          </a:p>
          <a:p>
            <a:pPr lvl="1"/>
            <a:r>
              <a:rPr lang="en-US" sz="1800" dirty="0">
                <a:solidFill>
                  <a:schemeClr val="tx1"/>
                </a:solidFill>
                <a:latin typeface="Arial" charset="0"/>
              </a:rPr>
              <a:t>Detailed System </a:t>
            </a:r>
            <a:r>
              <a:rPr lang="en-US" sz="1800" dirty="0" smtClean="0">
                <a:solidFill>
                  <a:schemeClr val="tx1"/>
                </a:solidFill>
                <a:latin typeface="Arial" charset="0"/>
              </a:rPr>
              <a:t>Specifications</a:t>
            </a:r>
            <a:endParaRPr lang="en-US" sz="1800" dirty="0">
              <a:solidFill>
                <a:schemeClr val="tx1"/>
              </a:solidFill>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112517" y="164852"/>
            <a:ext cx="6262602" cy="557212"/>
          </a:xfrm>
        </p:spPr>
        <p:txBody>
          <a:bodyPr/>
          <a:lstStyle/>
          <a:p>
            <a:pPr algn="l"/>
            <a:r>
              <a:rPr lang="en-US" sz="2800" dirty="0">
                <a:latin typeface="Calibri" charset="0"/>
                <a:ea typeface="ＭＳ Ｐゴシック" charset="0"/>
                <a:cs typeface="ＭＳ Ｐゴシック" charset="0"/>
              </a:rPr>
              <a:t>Driving requirements from the SRD</a:t>
            </a:r>
          </a:p>
        </p:txBody>
      </p:sp>
      <p:sp>
        <p:nvSpPr>
          <p:cNvPr id="13314" name="Content Placeholder 2"/>
          <p:cNvSpPr>
            <a:spLocks noGrp="1"/>
          </p:cNvSpPr>
          <p:nvPr>
            <p:ph idx="1"/>
          </p:nvPr>
        </p:nvSpPr>
        <p:spPr>
          <a:xfrm>
            <a:off x="152400" y="1066800"/>
            <a:ext cx="8839200" cy="4880225"/>
          </a:xfrm>
        </p:spPr>
        <p:txBody>
          <a:bodyPr/>
          <a:lstStyle/>
          <a:p>
            <a:pPr>
              <a:spcBef>
                <a:spcPct val="0"/>
              </a:spcBef>
            </a:pPr>
            <a:r>
              <a:rPr lang="en-US" sz="1800" dirty="0">
                <a:solidFill>
                  <a:schemeClr val="tx1"/>
                </a:solidFill>
                <a:latin typeface="Calibri" charset="0"/>
                <a:ea typeface="ＭＳ Ｐゴシック" charset="0"/>
                <a:cs typeface="ＭＳ Ｐゴシック" charset="0"/>
              </a:rPr>
              <a:t>6 spectral filters covering 320-1050nm</a:t>
            </a:r>
          </a:p>
          <a:p>
            <a:pPr lvl="1">
              <a:spcBef>
                <a:spcPct val="0"/>
              </a:spcBef>
            </a:pPr>
            <a:r>
              <a:rPr lang="en-US" sz="1800" dirty="0" err="1">
                <a:solidFill>
                  <a:schemeClr val="tx1"/>
                </a:solidFill>
                <a:latin typeface="Calibri" charset="0"/>
                <a:ea typeface="ＭＳ Ｐゴシック" charset="0"/>
              </a:rPr>
              <a:t>ugriz</a:t>
            </a:r>
            <a:r>
              <a:rPr lang="en-US" sz="1800" dirty="0">
                <a:solidFill>
                  <a:schemeClr val="tx1"/>
                </a:solidFill>
                <a:latin typeface="Calibri" charset="0"/>
                <a:ea typeface="ＭＳ Ｐゴシック" charset="0"/>
              </a:rPr>
              <a:t> (SDSS like) + y (~1μm)</a:t>
            </a:r>
          </a:p>
          <a:p>
            <a:pPr>
              <a:spcBef>
                <a:spcPct val="0"/>
              </a:spcBef>
            </a:pPr>
            <a:r>
              <a:rPr lang="en-US" sz="1800" dirty="0">
                <a:solidFill>
                  <a:schemeClr val="tx1"/>
                </a:solidFill>
                <a:latin typeface="Calibri" charset="0"/>
                <a:ea typeface="ＭＳ Ｐゴシック" charset="0"/>
                <a:cs typeface="ＭＳ Ｐゴシック" charset="0"/>
              </a:rPr>
              <a:t>The Main Survey Area</a:t>
            </a:r>
          </a:p>
          <a:p>
            <a:pPr lvl="1">
              <a:spcBef>
                <a:spcPct val="0"/>
              </a:spcBef>
            </a:pPr>
            <a:r>
              <a:rPr lang="en-US" sz="1800" dirty="0">
                <a:solidFill>
                  <a:schemeClr val="tx1"/>
                </a:solidFill>
                <a:latin typeface="Calibri" charset="0"/>
                <a:ea typeface="ＭＳ Ｐゴシック" charset="0"/>
              </a:rPr>
              <a:t>18,000 square degrees with;</a:t>
            </a:r>
          </a:p>
          <a:p>
            <a:pPr>
              <a:spcBef>
                <a:spcPct val="0"/>
              </a:spcBef>
            </a:pPr>
            <a:r>
              <a:rPr lang="en-US" sz="1800" dirty="0">
                <a:solidFill>
                  <a:schemeClr val="tx1"/>
                </a:solidFill>
                <a:latin typeface="Calibri" charset="0"/>
                <a:ea typeface="ＭＳ Ｐゴシック" charset="0"/>
                <a:cs typeface="ＭＳ Ｐゴシック" charset="0"/>
              </a:rPr>
              <a:t>Total Visits per unit area and Visits per </a:t>
            </a:r>
            <a:r>
              <a:rPr lang="en-US" sz="1800" dirty="0" smtClean="0">
                <a:solidFill>
                  <a:schemeClr val="tx1"/>
                </a:solidFill>
                <a:latin typeface="Calibri" charset="0"/>
                <a:ea typeface="ＭＳ Ｐゴシック" charset="0"/>
                <a:cs typeface="ＭＳ Ｐゴシック" charset="0"/>
              </a:rPr>
              <a:t>filter</a:t>
            </a:r>
          </a:p>
          <a:p>
            <a:pPr lvl="1">
              <a:spcBef>
                <a:spcPct val="0"/>
              </a:spcBef>
            </a:pPr>
            <a:r>
              <a:rPr lang="en-US" sz="1800" dirty="0" smtClean="0">
                <a:solidFill>
                  <a:schemeClr val="tx1"/>
                </a:solidFill>
                <a:latin typeface="Calibri" charset="0"/>
                <a:ea typeface="ＭＳ Ｐゴシック" charset="0"/>
                <a:cs typeface="ＭＳ Ｐゴシック" charset="0"/>
              </a:rPr>
              <a:t>Single visit = Two 15 sec exposures separated by 4 sec.</a:t>
            </a:r>
            <a:endParaRPr lang="en-US" sz="1800" dirty="0">
              <a:solidFill>
                <a:schemeClr val="tx1"/>
              </a:solidFill>
              <a:latin typeface="Calibri" charset="0"/>
              <a:ea typeface="ＭＳ Ｐゴシック" charset="0"/>
              <a:cs typeface="ＭＳ Ｐゴシック" charset="0"/>
            </a:endParaRPr>
          </a:p>
          <a:p>
            <a:pPr lvl="1">
              <a:spcBef>
                <a:spcPct val="0"/>
              </a:spcBef>
            </a:pPr>
            <a:r>
              <a:rPr lang="en-US" sz="1800" dirty="0">
                <a:solidFill>
                  <a:schemeClr val="tx1"/>
                </a:solidFill>
                <a:latin typeface="Calibri" charset="0"/>
                <a:ea typeface="ＭＳ Ｐゴシック" charset="0"/>
              </a:rPr>
              <a:t>825 visits on each patch of sky;</a:t>
            </a:r>
          </a:p>
          <a:p>
            <a:pPr lvl="1">
              <a:spcBef>
                <a:spcPct val="0"/>
              </a:spcBef>
            </a:pPr>
            <a:r>
              <a:rPr lang="en-US" sz="1800" dirty="0">
                <a:solidFill>
                  <a:schemeClr val="tx1"/>
                </a:solidFill>
                <a:latin typeface="Calibri" charset="0"/>
                <a:ea typeface="ＭＳ Ｐゴシック" charset="0"/>
              </a:rPr>
              <a:t>Median visit counts by filter u: 57, g: 80, r: 184, </a:t>
            </a:r>
            <a:r>
              <a:rPr lang="en-US" sz="1800" dirty="0" err="1">
                <a:solidFill>
                  <a:schemeClr val="tx1"/>
                </a:solidFill>
                <a:latin typeface="Calibri" charset="0"/>
                <a:ea typeface="ＭＳ Ｐゴシック" charset="0"/>
              </a:rPr>
              <a:t>i</a:t>
            </a:r>
            <a:r>
              <a:rPr lang="en-US" sz="1800" dirty="0">
                <a:solidFill>
                  <a:schemeClr val="tx1"/>
                </a:solidFill>
                <a:latin typeface="Calibri" charset="0"/>
                <a:ea typeface="ＭＳ Ｐゴシック" charset="0"/>
              </a:rPr>
              <a:t>: 184, z: 160, y: 160</a:t>
            </a:r>
          </a:p>
          <a:p>
            <a:pPr>
              <a:spcBef>
                <a:spcPct val="0"/>
              </a:spcBef>
            </a:pPr>
            <a:r>
              <a:rPr lang="en-US" sz="1800" dirty="0">
                <a:solidFill>
                  <a:schemeClr val="tx1"/>
                </a:solidFill>
                <a:latin typeface="Calibri" charset="0"/>
                <a:ea typeface="ＭＳ Ｐゴシック" charset="0"/>
                <a:cs typeface="ＭＳ Ｐゴシック" charset="0"/>
              </a:rPr>
              <a:t>Temporal Visit Distribution in Main Survey Area</a:t>
            </a:r>
          </a:p>
          <a:p>
            <a:pPr lvl="1">
              <a:spcBef>
                <a:spcPct val="0"/>
              </a:spcBef>
            </a:pPr>
            <a:r>
              <a:rPr lang="en-US" sz="1800" dirty="0">
                <a:solidFill>
                  <a:schemeClr val="tx1"/>
                </a:solidFill>
                <a:latin typeface="Calibri" charset="0"/>
                <a:ea typeface="ＭＳ Ｐゴシック" charset="0"/>
              </a:rPr>
              <a:t>Revisit after 30-60 minutes</a:t>
            </a:r>
          </a:p>
          <a:p>
            <a:pPr lvl="1">
              <a:spcBef>
                <a:spcPct val="0"/>
              </a:spcBef>
            </a:pPr>
            <a:r>
              <a:rPr lang="en-US" sz="1800" dirty="0">
                <a:solidFill>
                  <a:schemeClr val="tx1"/>
                </a:solidFill>
                <a:latin typeface="Calibri" charset="0"/>
                <a:ea typeface="ＭＳ Ｐゴシック" charset="0"/>
              </a:rPr>
              <a:t>Visit pairs every 4 nights</a:t>
            </a:r>
          </a:p>
          <a:p>
            <a:pPr lvl="1">
              <a:spcBef>
                <a:spcPct val="0"/>
              </a:spcBef>
            </a:pPr>
            <a:r>
              <a:rPr lang="en-US" sz="1800" dirty="0">
                <a:solidFill>
                  <a:schemeClr val="tx1"/>
                </a:solidFill>
                <a:latin typeface="Calibri" charset="0"/>
                <a:ea typeface="ＭＳ Ｐゴシック" charset="0"/>
              </a:rPr>
              <a:t>3 pairs per lunation</a:t>
            </a:r>
          </a:p>
          <a:p>
            <a:pPr>
              <a:spcBef>
                <a:spcPct val="0"/>
              </a:spcBef>
            </a:pPr>
            <a:r>
              <a:rPr lang="en-US" sz="1800" dirty="0">
                <a:solidFill>
                  <a:schemeClr val="tx1"/>
                </a:solidFill>
                <a:latin typeface="Calibri" charset="0"/>
                <a:ea typeface="ＭＳ Ｐゴシック" charset="0"/>
                <a:cs typeface="ＭＳ Ｐゴシック" charset="0"/>
              </a:rPr>
              <a:t>Image Quality</a:t>
            </a:r>
          </a:p>
          <a:p>
            <a:pPr lvl="1">
              <a:spcBef>
                <a:spcPct val="0"/>
              </a:spcBef>
            </a:pPr>
            <a:r>
              <a:rPr lang="en-US" sz="1800" dirty="0">
                <a:solidFill>
                  <a:schemeClr val="tx1"/>
                </a:solidFill>
                <a:latin typeface="Calibri" charset="0"/>
                <a:ea typeface="ＭＳ Ｐゴシック" charset="0"/>
              </a:rPr>
              <a:t>PSF FWHM &lt; 0.4 </a:t>
            </a:r>
            <a:r>
              <a:rPr lang="en-US" sz="1800" dirty="0" err="1" smtClean="0">
                <a:solidFill>
                  <a:schemeClr val="tx1"/>
                </a:solidFill>
                <a:latin typeface="Calibri" charset="0"/>
                <a:ea typeface="ＭＳ Ｐゴシック" charset="0"/>
              </a:rPr>
              <a:t>arcsec</a:t>
            </a:r>
            <a:r>
              <a:rPr lang="en-US" sz="1800" dirty="0" smtClean="0">
                <a:solidFill>
                  <a:schemeClr val="tx1"/>
                </a:solidFill>
                <a:latin typeface="Calibri" charset="0"/>
                <a:ea typeface="ＭＳ Ｐゴシック" charset="0"/>
              </a:rPr>
              <a:t> (without atmospheric seeing).</a:t>
            </a:r>
            <a:endParaRPr lang="en-US" sz="1800" dirty="0">
              <a:solidFill>
                <a:schemeClr val="tx1"/>
              </a:solidFill>
              <a:latin typeface="Calibri" charset="0"/>
              <a:ea typeface="ＭＳ Ｐゴシック" charset="0"/>
            </a:endParaRPr>
          </a:p>
          <a:p>
            <a:pPr lvl="1">
              <a:spcBef>
                <a:spcPct val="0"/>
              </a:spcBef>
            </a:pPr>
            <a:r>
              <a:rPr lang="en-US" sz="1800" dirty="0">
                <a:solidFill>
                  <a:schemeClr val="tx1"/>
                </a:solidFill>
                <a:latin typeface="Calibri" charset="0"/>
                <a:ea typeface="ＭＳ Ｐゴシック" charset="0"/>
              </a:rPr>
              <a:t>PSF </a:t>
            </a:r>
            <a:r>
              <a:rPr lang="en-US" sz="1800" dirty="0" err="1">
                <a:solidFill>
                  <a:schemeClr val="tx1"/>
                </a:solidFill>
                <a:latin typeface="Calibri" charset="0"/>
                <a:ea typeface="ＭＳ Ｐゴシック" charset="0"/>
              </a:rPr>
              <a:t>Ellipticity</a:t>
            </a:r>
            <a:r>
              <a:rPr lang="en-US" sz="1800" dirty="0">
                <a:solidFill>
                  <a:schemeClr val="tx1"/>
                </a:solidFill>
                <a:latin typeface="Calibri" charset="0"/>
                <a:ea typeface="ＭＳ Ｐゴシック" charset="0"/>
              </a:rPr>
              <a:t> &lt; 0.04 (referenced to 0.6 </a:t>
            </a:r>
            <a:r>
              <a:rPr lang="en-US" sz="1800" dirty="0" err="1">
                <a:solidFill>
                  <a:schemeClr val="tx1"/>
                </a:solidFill>
                <a:latin typeface="Calibri" charset="0"/>
                <a:ea typeface="ＭＳ Ｐゴシック" charset="0"/>
              </a:rPr>
              <a:t>arcsec</a:t>
            </a:r>
            <a:r>
              <a:rPr lang="en-US" sz="1800" dirty="0">
                <a:solidFill>
                  <a:schemeClr val="tx1"/>
                </a:solidFill>
                <a:latin typeface="Calibri" charset="0"/>
                <a:ea typeface="ＭＳ Ｐゴシック" charset="0"/>
              </a:rPr>
              <a:t> FWHM circular Gaussian)</a:t>
            </a:r>
          </a:p>
          <a:p>
            <a:pPr>
              <a:spcBef>
                <a:spcPct val="0"/>
              </a:spcBef>
            </a:pPr>
            <a:r>
              <a:rPr lang="en-US" sz="1800" dirty="0">
                <a:solidFill>
                  <a:schemeClr val="tx1"/>
                </a:solidFill>
                <a:latin typeface="Calibri" charset="0"/>
                <a:ea typeface="ＭＳ Ｐゴシック" charset="0"/>
                <a:cs typeface="ＭＳ Ｐゴシック" charset="0"/>
              </a:rPr>
              <a:t>5-sigma single visit limiting magnitudes</a:t>
            </a:r>
          </a:p>
          <a:p>
            <a:pPr lvl="1">
              <a:spcBef>
                <a:spcPct val="0"/>
              </a:spcBef>
            </a:pPr>
            <a:r>
              <a:rPr lang="en-US" sz="1800" dirty="0">
                <a:solidFill>
                  <a:schemeClr val="tx1"/>
                </a:solidFill>
                <a:latin typeface="Calibri" charset="0"/>
                <a:ea typeface="ＭＳ Ｐゴシック" charset="0"/>
              </a:rPr>
              <a:t>u: 23.9, g: 25.0, r: 24.7, </a:t>
            </a:r>
            <a:r>
              <a:rPr lang="en-US" sz="1800" dirty="0" err="1">
                <a:solidFill>
                  <a:schemeClr val="tx1"/>
                </a:solidFill>
                <a:latin typeface="Calibri" charset="0"/>
                <a:ea typeface="ＭＳ Ｐゴシック" charset="0"/>
              </a:rPr>
              <a:t>i</a:t>
            </a:r>
            <a:r>
              <a:rPr lang="en-US" sz="1800" dirty="0">
                <a:solidFill>
                  <a:schemeClr val="tx1"/>
                </a:solidFill>
                <a:latin typeface="Calibri" charset="0"/>
                <a:ea typeface="ＭＳ Ｐゴシック" charset="0"/>
              </a:rPr>
              <a:t>: 24.0, z: 23.3, y: 22.1</a:t>
            </a:r>
          </a:p>
        </p:txBody>
      </p:sp>
      <p:sp>
        <p:nvSpPr>
          <p:cNvPr id="13315" name="TextBox 1"/>
          <p:cNvSpPr txBox="1">
            <a:spLocks noChangeArrowheads="1"/>
          </p:cNvSpPr>
          <p:nvPr/>
        </p:nvSpPr>
        <p:spPr bwMode="auto">
          <a:xfrm>
            <a:off x="614011" y="5923285"/>
            <a:ext cx="77962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t>2.5 million visits, 5 million science images over 10 years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97082" y="0"/>
            <a:ext cx="7050024" cy="823913"/>
          </a:xfrm>
        </p:spPr>
        <p:txBody>
          <a:bodyPr/>
          <a:lstStyle/>
          <a:p>
            <a:pPr algn="l"/>
            <a:r>
              <a:rPr lang="en-US" sz="2400" dirty="0" smtClean="0">
                <a:latin typeface="Calibri" charset="0"/>
                <a:ea typeface="ＭＳ Ｐゴシック" charset="0"/>
                <a:cs typeface="ＭＳ Ｐゴシック" charset="0"/>
              </a:rPr>
              <a:t>An Operations Simulator has been developed to validate the visit requirements</a:t>
            </a:r>
            <a:endParaRPr lang="en-US" sz="2400" dirty="0">
              <a:latin typeface="Calibri" charset="0"/>
              <a:ea typeface="ＭＳ Ｐゴシック" charset="0"/>
              <a:cs typeface="ＭＳ Ｐゴシック" charset="0"/>
            </a:endParaRPr>
          </a:p>
        </p:txBody>
      </p:sp>
      <p:sp>
        <p:nvSpPr>
          <p:cNvPr id="15362" name="Content Placeholder 2"/>
          <p:cNvSpPr>
            <a:spLocks noGrp="1"/>
          </p:cNvSpPr>
          <p:nvPr>
            <p:ph idx="1"/>
          </p:nvPr>
        </p:nvSpPr>
        <p:spPr>
          <a:xfrm>
            <a:off x="152400" y="990600"/>
            <a:ext cx="8839200" cy="4800600"/>
          </a:xfrm>
        </p:spPr>
        <p:txBody>
          <a:bodyPr/>
          <a:lstStyle/>
          <a:p>
            <a:pPr marL="0" indent="0">
              <a:spcBef>
                <a:spcPct val="0"/>
              </a:spcBef>
              <a:buFont typeface="Arial" charset="0"/>
              <a:buNone/>
            </a:pPr>
            <a:r>
              <a:rPr lang="en-US" sz="1800" dirty="0">
                <a:solidFill>
                  <a:schemeClr val="tx1"/>
                </a:solidFill>
                <a:latin typeface="Calibri" charset="0"/>
                <a:ea typeface="ＭＳ Ｐゴシック" charset="0"/>
                <a:cs typeface="ＭＳ Ｐゴシック" charset="0"/>
              </a:rPr>
              <a:t>More than 18,000 square degrees with &gt; 825 visits on each patch of sky;</a:t>
            </a:r>
          </a:p>
          <a:p>
            <a:pPr lvl="1">
              <a:spcBef>
                <a:spcPct val="0"/>
              </a:spcBef>
            </a:pPr>
            <a:r>
              <a:rPr lang="en-US" sz="1800" dirty="0">
                <a:solidFill>
                  <a:schemeClr val="tx1"/>
                </a:solidFill>
                <a:latin typeface="Calibri" charset="0"/>
                <a:ea typeface="ＭＳ Ｐゴシック" charset="0"/>
              </a:rPr>
              <a:t>Median visit counts by filter u: 57, g: 80, r: 184, </a:t>
            </a:r>
            <a:r>
              <a:rPr lang="en-US" sz="1800" dirty="0" err="1">
                <a:solidFill>
                  <a:schemeClr val="tx1"/>
                </a:solidFill>
                <a:latin typeface="Calibri" charset="0"/>
                <a:ea typeface="ＭＳ Ｐゴシック" charset="0"/>
              </a:rPr>
              <a:t>i</a:t>
            </a:r>
            <a:r>
              <a:rPr lang="en-US" sz="1800" dirty="0">
                <a:solidFill>
                  <a:schemeClr val="tx1"/>
                </a:solidFill>
                <a:latin typeface="Calibri" charset="0"/>
                <a:ea typeface="ＭＳ Ｐゴシック" charset="0"/>
              </a:rPr>
              <a:t>: 184, z: 160, y: 160</a:t>
            </a:r>
          </a:p>
          <a:p>
            <a:pPr marL="0" indent="0">
              <a:spcBef>
                <a:spcPct val="0"/>
              </a:spcBef>
              <a:buFont typeface="Arial" charset="0"/>
              <a:buNone/>
            </a:pPr>
            <a:r>
              <a:rPr lang="en-US" sz="1800" dirty="0">
                <a:solidFill>
                  <a:schemeClr val="tx1"/>
                </a:solidFill>
                <a:latin typeface="Calibri" charset="0"/>
                <a:ea typeface="ＭＳ Ｐゴシック" charset="0"/>
                <a:cs typeface="ＭＳ Ｐゴシック" charset="0"/>
              </a:rPr>
              <a:t>For example more than 3 NEO pairs achieved per lunation</a:t>
            </a:r>
          </a:p>
        </p:txBody>
      </p:sp>
      <p:grpSp>
        <p:nvGrpSpPr>
          <p:cNvPr id="2" name="Group 7"/>
          <p:cNvGrpSpPr>
            <a:grpSpLocks noChangeAspect="1"/>
          </p:cNvGrpSpPr>
          <p:nvPr/>
        </p:nvGrpSpPr>
        <p:grpSpPr bwMode="auto">
          <a:xfrm>
            <a:off x="407988" y="2151063"/>
            <a:ext cx="8374062" cy="3105150"/>
            <a:chOff x="0" y="3009900"/>
            <a:chExt cx="9144000" cy="3390900"/>
          </a:xfrm>
        </p:grpSpPr>
        <p:pic>
          <p:nvPicPr>
            <p:cNvPr id="153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009900"/>
              <a:ext cx="678180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TextBox 5"/>
            <p:cNvSpPr txBox="1">
              <a:spLocks noChangeArrowheads="1"/>
            </p:cNvSpPr>
            <p:nvPr/>
          </p:nvSpPr>
          <p:spPr bwMode="auto">
            <a:xfrm>
              <a:off x="0" y="4038600"/>
              <a:ext cx="2438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t>OpsSim output meets SRD Area and Visit requirements</a:t>
              </a:r>
            </a:p>
          </p:txBody>
        </p:sp>
      </p:grpSp>
      <p:grpSp>
        <p:nvGrpSpPr>
          <p:cNvPr id="3" name="Group 9"/>
          <p:cNvGrpSpPr>
            <a:grpSpLocks noChangeAspect="1"/>
          </p:cNvGrpSpPr>
          <p:nvPr/>
        </p:nvGrpSpPr>
        <p:grpSpPr bwMode="auto">
          <a:xfrm>
            <a:off x="176213" y="1858963"/>
            <a:ext cx="8464550" cy="3775075"/>
            <a:chOff x="152400" y="2390775"/>
            <a:chExt cx="8991600" cy="4010025"/>
          </a:xfrm>
        </p:grpSpPr>
        <p:pic>
          <p:nvPicPr>
            <p:cNvPr id="1536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390775"/>
              <a:ext cx="571500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8"/>
            <p:cNvSpPr txBox="1">
              <a:spLocks noChangeArrowheads="1"/>
            </p:cNvSpPr>
            <p:nvPr/>
          </p:nvSpPr>
          <p:spPr bwMode="auto">
            <a:xfrm>
              <a:off x="152400" y="4038600"/>
              <a:ext cx="2438400" cy="1203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t>Revisit requirements are also met</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xit" presetSubtype="0" fill="hold" nodeType="withEffect">
                                  <p:stCondLst>
                                    <p:cond delay="0"/>
                                  </p:stCondLst>
                                  <p:childTnLst>
                                    <p:animEffect transition="out" filter="fade">
                                      <p:cBhvr>
                                        <p:cTn id="9" dur="2000"/>
                                        <p:tgtEl>
                                          <p:spTgt spid="2"/>
                                        </p:tgtEl>
                                      </p:cBhvr>
                                    </p:animEffect>
                                    <p:set>
                                      <p:cBhvr>
                                        <p:cTn id="10"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97082" y="140644"/>
            <a:ext cx="5759450" cy="643839"/>
          </a:xfrm>
        </p:spPr>
        <p:txBody>
          <a:bodyPr/>
          <a:lstStyle/>
          <a:p>
            <a:pPr algn="l"/>
            <a:r>
              <a:rPr lang="en-US" sz="2800" dirty="0">
                <a:latin typeface="Calibri" charset="0"/>
                <a:ea typeface="ＭＳ Ｐゴシック" charset="0"/>
                <a:cs typeface="ＭＳ Ｐゴシック" charset="0"/>
              </a:rPr>
              <a:t>System requirements from </a:t>
            </a:r>
            <a:r>
              <a:rPr lang="en-US" sz="2800" dirty="0" err="1">
                <a:latin typeface="Calibri" charset="0"/>
                <a:ea typeface="ＭＳ Ｐゴシック" charset="0"/>
                <a:cs typeface="ＭＳ Ｐゴシック" charset="0"/>
              </a:rPr>
              <a:t>OpsSim</a:t>
            </a:r>
            <a:endParaRPr lang="en-US" sz="2800" dirty="0">
              <a:latin typeface="Calibri" charset="0"/>
              <a:ea typeface="ＭＳ Ｐゴシック" charset="0"/>
              <a:cs typeface="ＭＳ Ｐゴシック" charset="0"/>
            </a:endParaRPr>
          </a:p>
        </p:txBody>
      </p:sp>
      <p:sp>
        <p:nvSpPr>
          <p:cNvPr id="16386" name="Content Placeholder 2"/>
          <p:cNvSpPr>
            <a:spLocks noGrp="1"/>
          </p:cNvSpPr>
          <p:nvPr>
            <p:ph idx="1"/>
          </p:nvPr>
        </p:nvSpPr>
        <p:spPr>
          <a:xfrm>
            <a:off x="381000" y="912921"/>
            <a:ext cx="8639175" cy="2728912"/>
          </a:xfrm>
        </p:spPr>
        <p:txBody>
          <a:bodyPr/>
          <a:lstStyle/>
          <a:p>
            <a:r>
              <a:rPr lang="en-US" sz="1600" dirty="0">
                <a:solidFill>
                  <a:schemeClr val="tx1"/>
                </a:solidFill>
                <a:latin typeface="Calibri" charset="0"/>
                <a:ea typeface="ＭＳ Ｐゴシック" charset="0"/>
                <a:cs typeface="ＭＳ Ｐゴシック" charset="0"/>
              </a:rPr>
              <a:t>Optical System Field of View = 3.5 degrees.</a:t>
            </a:r>
          </a:p>
          <a:p>
            <a:pPr lvl="1"/>
            <a:r>
              <a:rPr lang="en-US" sz="1600" dirty="0">
                <a:solidFill>
                  <a:schemeClr val="tx1"/>
                </a:solidFill>
                <a:latin typeface="Calibri" charset="0"/>
                <a:ea typeface="ＭＳ Ｐゴシック" charset="0"/>
              </a:rPr>
              <a:t>Early </a:t>
            </a:r>
            <a:r>
              <a:rPr lang="en-US" sz="1600" dirty="0" err="1">
                <a:solidFill>
                  <a:schemeClr val="tx1"/>
                </a:solidFill>
                <a:latin typeface="Calibri" charset="0"/>
                <a:ea typeface="ＭＳ Ｐゴシック" charset="0"/>
              </a:rPr>
              <a:t>OpsSim</a:t>
            </a:r>
            <a:r>
              <a:rPr lang="en-US" sz="1600" dirty="0">
                <a:solidFill>
                  <a:schemeClr val="tx1"/>
                </a:solidFill>
                <a:latin typeface="Calibri" charset="0"/>
                <a:ea typeface="ＭＳ Ｐゴシック" charset="0"/>
              </a:rPr>
              <a:t> runs with 3 degree FOV did not produce sufficient coverage and visit count</a:t>
            </a:r>
          </a:p>
          <a:p>
            <a:r>
              <a:rPr lang="en-US" sz="1600" dirty="0">
                <a:solidFill>
                  <a:schemeClr val="tx1"/>
                </a:solidFill>
                <a:latin typeface="Calibri" charset="0"/>
                <a:ea typeface="ＭＳ Ｐゴシック" charset="0"/>
                <a:cs typeface="ＭＳ Ｐゴシック" charset="0"/>
              </a:rPr>
              <a:t>Visit (2x15 sec exposure) duration = 34 seconds</a:t>
            </a:r>
          </a:p>
          <a:p>
            <a:r>
              <a:rPr lang="en-US" sz="1600" dirty="0">
                <a:solidFill>
                  <a:schemeClr val="tx1"/>
                </a:solidFill>
                <a:latin typeface="Calibri" charset="0"/>
                <a:ea typeface="ＭＳ Ｐゴシック" charset="0"/>
                <a:cs typeface="ＭＳ Ｐゴシック" charset="0"/>
              </a:rPr>
              <a:t>“Dead time” between visits; median ≤ 5sec, mean ≤ 10sec</a:t>
            </a:r>
          </a:p>
          <a:p>
            <a:pPr lvl="1"/>
            <a:r>
              <a:rPr lang="en-US" sz="1600" dirty="0">
                <a:solidFill>
                  <a:schemeClr val="tx1"/>
                </a:solidFill>
                <a:latin typeface="Calibri" charset="0"/>
                <a:ea typeface="ＭＳ Ｐゴシック" charset="0"/>
              </a:rPr>
              <a:t>Telescope mount accelerations and velocities</a:t>
            </a:r>
          </a:p>
          <a:p>
            <a:pPr lvl="1"/>
            <a:r>
              <a:rPr lang="en-US" sz="1600" dirty="0">
                <a:solidFill>
                  <a:schemeClr val="tx1"/>
                </a:solidFill>
                <a:latin typeface="Calibri" charset="0"/>
                <a:ea typeface="ＭＳ Ｐゴシック" charset="0"/>
              </a:rPr>
              <a:t>System settle time</a:t>
            </a:r>
          </a:p>
          <a:p>
            <a:pPr lvl="1"/>
            <a:r>
              <a:rPr lang="en-US" sz="1600" dirty="0">
                <a:solidFill>
                  <a:schemeClr val="tx1"/>
                </a:solidFill>
                <a:latin typeface="Calibri" charset="0"/>
                <a:ea typeface="ＭＳ Ｐゴシック" charset="0"/>
              </a:rPr>
              <a:t>Time to change internal filter = 120 sec</a:t>
            </a:r>
          </a:p>
          <a:p>
            <a:pPr lvl="1"/>
            <a:endParaRPr lang="en-US" sz="1800" dirty="0">
              <a:latin typeface="Calibri" charset="0"/>
              <a:ea typeface="ＭＳ Ｐゴシック" charset="0"/>
            </a:endParaRPr>
          </a:p>
        </p:txBody>
      </p:sp>
      <p:graphicFrame>
        <p:nvGraphicFramePr>
          <p:cNvPr id="16387" name="Object 10"/>
          <p:cNvGraphicFramePr>
            <a:graphicFrameLocks noChangeAspect="1"/>
          </p:cNvGraphicFramePr>
          <p:nvPr>
            <p:extLst>
              <p:ext uri="{D42A27DB-BD31-4B8C-83A1-F6EECF244321}">
                <p14:modId xmlns:p14="http://schemas.microsoft.com/office/powerpoint/2010/main" val="118018888"/>
              </p:ext>
            </p:extLst>
          </p:nvPr>
        </p:nvGraphicFramePr>
        <p:xfrm>
          <a:off x="990600" y="3124200"/>
          <a:ext cx="6994525" cy="3248025"/>
        </p:xfrm>
        <a:graphic>
          <a:graphicData uri="http://schemas.openxmlformats.org/presentationml/2006/ole">
            <mc:AlternateContent xmlns:mc="http://schemas.openxmlformats.org/markup-compatibility/2006">
              <mc:Choice xmlns:v="urn:schemas-microsoft-com:vml" Requires="v">
                <p:oleObj spid="_x0000_s1044" name="KGPlot" r:id="rId3" imgW="6989607" imgH="3245283" progId="KGraph_Plot">
                  <p:embed/>
                </p:oleObj>
              </mc:Choice>
              <mc:Fallback>
                <p:oleObj name="KGPlot" r:id="rId3" imgW="6989607" imgH="3245283" progId="KGraph_Plot">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124200"/>
                        <a:ext cx="69945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LSST System Design</a:t>
            </a:r>
            <a:endParaRPr lang="en-US" dirty="0"/>
          </a:p>
        </p:txBody>
      </p:sp>
    </p:spTree>
    <p:extLst>
      <p:ext uri="{BB962C8B-B14F-4D97-AF65-F5344CB8AC3E}">
        <p14:creationId xmlns:p14="http://schemas.microsoft.com/office/powerpoint/2010/main" val="30708954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LSST Concept Highly Ranked by a Series of</a:t>
            </a:r>
            <a:br>
              <a:rPr lang="en-US" dirty="0" smtClean="0"/>
            </a:br>
            <a:r>
              <a:rPr lang="en-US" dirty="0" smtClean="0"/>
              <a:t>National Advisory Committees</a:t>
            </a:r>
            <a:endParaRPr lang="en-US" dirty="0"/>
          </a:p>
        </p:txBody>
      </p:sp>
      <p:sp>
        <p:nvSpPr>
          <p:cNvPr id="3" name="Content Placeholder 2"/>
          <p:cNvSpPr>
            <a:spLocks noGrp="1"/>
          </p:cNvSpPr>
          <p:nvPr>
            <p:ph idx="1"/>
          </p:nvPr>
        </p:nvSpPr>
        <p:spPr/>
        <p:txBody>
          <a:bodyPr/>
          <a:lstStyle/>
          <a:p>
            <a:pPr>
              <a:lnSpc>
                <a:spcPct val="110000"/>
              </a:lnSpc>
            </a:pPr>
            <a:r>
              <a:rPr lang="en-US" dirty="0" smtClean="0">
                <a:solidFill>
                  <a:schemeClr val="tx1"/>
                </a:solidFill>
              </a:rPr>
              <a:t>NAS/NRC:  </a:t>
            </a:r>
            <a:r>
              <a:rPr lang="en-US" dirty="0">
                <a:solidFill>
                  <a:schemeClr val="tx1"/>
                </a:solidFill>
              </a:rPr>
              <a:t>Astronomy </a:t>
            </a:r>
            <a:r>
              <a:rPr lang="en-US" dirty="0" smtClean="0">
                <a:solidFill>
                  <a:schemeClr val="tx1"/>
                </a:solidFill>
              </a:rPr>
              <a:t>and Astrophysics in the New Millennium (2001)</a:t>
            </a:r>
            <a:endParaRPr lang="en-US" dirty="0">
              <a:solidFill>
                <a:schemeClr val="tx1"/>
              </a:solidFill>
            </a:endParaRPr>
          </a:p>
          <a:p>
            <a:pPr>
              <a:lnSpc>
                <a:spcPct val="110000"/>
              </a:lnSpc>
              <a:buFont typeface="Times" charset="0"/>
              <a:buChar char="•"/>
            </a:pPr>
            <a:r>
              <a:rPr lang="en-US" dirty="0" smtClean="0">
                <a:solidFill>
                  <a:schemeClr val="tx1"/>
                </a:solidFill>
              </a:rPr>
              <a:t>NAS/NRC:  </a:t>
            </a:r>
            <a:r>
              <a:rPr lang="en-US" dirty="0">
                <a:solidFill>
                  <a:schemeClr val="tx1"/>
                </a:solidFill>
              </a:rPr>
              <a:t>New Frontiers in the Solar </a:t>
            </a:r>
            <a:r>
              <a:rPr lang="en-US" dirty="0" smtClean="0">
                <a:solidFill>
                  <a:schemeClr val="tx1"/>
                </a:solidFill>
              </a:rPr>
              <a:t>System (2003)</a:t>
            </a:r>
            <a:endParaRPr lang="en-US" dirty="0">
              <a:solidFill>
                <a:schemeClr val="tx1"/>
              </a:solidFill>
            </a:endParaRPr>
          </a:p>
          <a:p>
            <a:pPr>
              <a:lnSpc>
                <a:spcPct val="110000"/>
              </a:lnSpc>
              <a:buFont typeface="Times" charset="0"/>
              <a:buChar char="•"/>
            </a:pPr>
            <a:r>
              <a:rPr lang="en-US" dirty="0" smtClean="0">
                <a:solidFill>
                  <a:schemeClr val="tx1"/>
                </a:solidFill>
              </a:rPr>
              <a:t>NAS/NRC:  Connecting Quarks with the Cosmos (2003)</a:t>
            </a:r>
            <a:endParaRPr lang="en-US" dirty="0">
              <a:solidFill>
                <a:schemeClr val="tx1"/>
              </a:solidFill>
            </a:endParaRPr>
          </a:p>
          <a:p>
            <a:pPr>
              <a:lnSpc>
                <a:spcPct val="110000"/>
              </a:lnSpc>
              <a:buFont typeface="Times" charset="0"/>
              <a:buChar char="•"/>
            </a:pPr>
            <a:r>
              <a:rPr lang="en-US" dirty="0" smtClean="0">
                <a:solidFill>
                  <a:schemeClr val="tx1"/>
                </a:solidFill>
              </a:rPr>
              <a:t>HEPAP:  Quantum Universe (2004)</a:t>
            </a:r>
            <a:endParaRPr lang="en-US" dirty="0">
              <a:solidFill>
                <a:schemeClr val="tx1"/>
              </a:solidFill>
            </a:endParaRPr>
          </a:p>
          <a:p>
            <a:pPr>
              <a:lnSpc>
                <a:spcPct val="110000"/>
              </a:lnSpc>
              <a:buFont typeface="Times" charset="0"/>
              <a:buChar char="•"/>
            </a:pPr>
            <a:r>
              <a:rPr lang="en-US" dirty="0" smtClean="0">
                <a:solidFill>
                  <a:schemeClr val="tx1"/>
                </a:solidFill>
              </a:rPr>
              <a:t>OSTP:  Physics </a:t>
            </a:r>
            <a:r>
              <a:rPr lang="en-US" dirty="0">
                <a:solidFill>
                  <a:schemeClr val="tx1"/>
                </a:solidFill>
              </a:rPr>
              <a:t>of the </a:t>
            </a:r>
            <a:r>
              <a:rPr lang="en-US" dirty="0" smtClean="0">
                <a:solidFill>
                  <a:schemeClr val="tx1"/>
                </a:solidFill>
              </a:rPr>
              <a:t>Universe (2004)</a:t>
            </a:r>
            <a:endParaRPr lang="en-US" dirty="0">
              <a:solidFill>
                <a:schemeClr val="tx1"/>
              </a:solidFill>
            </a:endParaRPr>
          </a:p>
          <a:p>
            <a:pPr>
              <a:lnSpc>
                <a:spcPct val="110000"/>
              </a:lnSpc>
              <a:buFont typeface="Times" charset="0"/>
              <a:buChar char="•"/>
            </a:pPr>
            <a:r>
              <a:rPr lang="en-US" dirty="0" smtClean="0">
                <a:solidFill>
                  <a:schemeClr val="tx1"/>
                </a:solidFill>
              </a:rPr>
              <a:t>HEPAP:  Scientific Assessment Group for Experiments in Non-Accelerator Physics (2004)</a:t>
            </a:r>
            <a:endParaRPr lang="en-US" dirty="0">
              <a:solidFill>
                <a:schemeClr val="tx1"/>
              </a:solidFill>
            </a:endParaRPr>
          </a:p>
          <a:p>
            <a:pPr>
              <a:lnSpc>
                <a:spcPct val="110000"/>
              </a:lnSpc>
              <a:buFont typeface="Times" charset="0"/>
              <a:buChar char="•"/>
            </a:pPr>
            <a:r>
              <a:rPr lang="en-US" dirty="0" smtClean="0">
                <a:solidFill>
                  <a:schemeClr val="tx1"/>
                </a:solidFill>
              </a:rPr>
              <a:t>NSF:  Optical-Infrared Long </a:t>
            </a:r>
            <a:r>
              <a:rPr lang="en-US" dirty="0">
                <a:solidFill>
                  <a:schemeClr val="tx1"/>
                </a:solidFill>
              </a:rPr>
              <a:t>Range </a:t>
            </a:r>
            <a:r>
              <a:rPr lang="en-US" dirty="0" smtClean="0">
                <a:solidFill>
                  <a:schemeClr val="tx1"/>
                </a:solidFill>
              </a:rPr>
              <a:t>Plan (2005)</a:t>
            </a:r>
            <a:endParaRPr lang="en-US" dirty="0">
              <a:solidFill>
                <a:schemeClr val="tx1"/>
              </a:solidFill>
            </a:endParaRPr>
          </a:p>
          <a:p>
            <a:pPr>
              <a:lnSpc>
                <a:spcPct val="110000"/>
              </a:lnSpc>
              <a:buFont typeface="Times" charset="0"/>
              <a:buChar char="•"/>
            </a:pPr>
            <a:r>
              <a:rPr lang="en-US" dirty="0" smtClean="0">
                <a:solidFill>
                  <a:schemeClr val="tx1"/>
                </a:solidFill>
              </a:rPr>
              <a:t>AAAC/HEPAP:  Dark </a:t>
            </a:r>
            <a:r>
              <a:rPr lang="en-US" dirty="0">
                <a:solidFill>
                  <a:schemeClr val="tx1"/>
                </a:solidFill>
              </a:rPr>
              <a:t>Energy Task </a:t>
            </a:r>
            <a:r>
              <a:rPr lang="en-US" dirty="0" smtClean="0">
                <a:solidFill>
                  <a:schemeClr val="tx1"/>
                </a:solidFill>
              </a:rPr>
              <a:t>Force (2006)</a:t>
            </a:r>
            <a:endParaRPr lang="en-US" dirty="0">
              <a:solidFill>
                <a:schemeClr val="tx1"/>
              </a:solidFill>
            </a:endParaRPr>
          </a:p>
          <a:p>
            <a:pPr>
              <a:lnSpc>
                <a:spcPct val="110000"/>
              </a:lnSpc>
              <a:buFont typeface="Times" charset="0"/>
              <a:buChar char="•"/>
            </a:pPr>
            <a:r>
              <a:rPr lang="en-US" dirty="0" smtClean="0">
                <a:solidFill>
                  <a:schemeClr val="tx1"/>
                </a:solidFill>
              </a:rPr>
              <a:t>HEPAP:  Particle Physics Project Prioritization Panel (2006)</a:t>
            </a:r>
            <a:endParaRPr lang="en-US" dirty="0">
              <a:solidFill>
                <a:schemeClr val="tx1"/>
              </a:solidFill>
            </a:endParaRPr>
          </a:p>
          <a:p>
            <a:pPr>
              <a:lnSpc>
                <a:spcPct val="110000"/>
              </a:lnSpc>
              <a:buFont typeface="Times" charset="0"/>
              <a:buChar char="•"/>
            </a:pPr>
            <a:r>
              <a:rPr lang="en-US" dirty="0" smtClean="0">
                <a:solidFill>
                  <a:schemeClr val="tx1"/>
                </a:solidFill>
              </a:rPr>
              <a:t>HEPAP:  Particle Physics Project Prioritization Panel (2008)</a:t>
            </a:r>
            <a:endParaRPr lang="en-US" dirty="0">
              <a:solidFill>
                <a:schemeClr val="tx1"/>
              </a:solidFill>
            </a:endParaRPr>
          </a:p>
          <a:p>
            <a:pPr>
              <a:lnSpc>
                <a:spcPct val="110000"/>
              </a:lnSpc>
              <a:buFont typeface="Times" charset="0"/>
              <a:buChar char="•"/>
            </a:pPr>
            <a:r>
              <a:rPr lang="en-US" dirty="0" smtClean="0">
                <a:solidFill>
                  <a:schemeClr val="tx1"/>
                </a:solidFill>
              </a:rPr>
              <a:t>HEPAP:  Particle Astrophysics Scientific Assessment Group (2009)</a:t>
            </a:r>
            <a:endParaRPr lang="en-US" dirty="0">
              <a:solidFill>
                <a:schemeClr val="tx1"/>
              </a:solidFill>
            </a:endParaRPr>
          </a:p>
          <a:p>
            <a:pPr>
              <a:lnSpc>
                <a:spcPct val="110000"/>
              </a:lnSpc>
              <a:buFont typeface="Times" charset="0"/>
              <a:buChar char="•"/>
            </a:pPr>
            <a:r>
              <a:rPr lang="en-US" dirty="0" smtClean="0">
                <a:solidFill>
                  <a:schemeClr val="tx1"/>
                </a:solidFill>
              </a:rPr>
              <a:t>NAS/NRC:  New Worlds New Horizons (2010)</a:t>
            </a:r>
            <a:endParaRPr lang="en-US" dirty="0">
              <a:solidFill>
                <a:schemeClr val="tx1"/>
              </a:solidFill>
            </a:endParaRPr>
          </a:p>
          <a:p>
            <a:endParaRPr lang="en-US" dirty="0"/>
          </a:p>
        </p:txBody>
      </p:sp>
    </p:spTree>
    <p:extLst>
      <p:ext uri="{BB962C8B-B14F-4D97-AF65-F5344CB8AC3E}">
        <p14:creationId xmlns:p14="http://schemas.microsoft.com/office/powerpoint/2010/main" val="223499701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Design Philosophy</a:t>
            </a:r>
            <a:endParaRPr lang="en-US" dirty="0"/>
          </a:p>
        </p:txBody>
      </p:sp>
      <p:sp>
        <p:nvSpPr>
          <p:cNvPr id="3" name="Content Placeholder 2"/>
          <p:cNvSpPr>
            <a:spLocks noGrp="1"/>
          </p:cNvSpPr>
          <p:nvPr>
            <p:ph idx="1"/>
          </p:nvPr>
        </p:nvSpPr>
        <p:spPr/>
        <p:txBody>
          <a:bodyPr/>
          <a:lstStyle/>
          <a:p>
            <a:r>
              <a:rPr lang="en-US" dirty="0" smtClean="0"/>
              <a:t>System level design efforts for LSST began in the late 1990’s, but became coordinated and focused beginning ~ 2003.</a:t>
            </a:r>
          </a:p>
          <a:p>
            <a:endParaRPr lang="en-US" dirty="0"/>
          </a:p>
          <a:p>
            <a:r>
              <a:rPr lang="en-US" dirty="0" smtClean="0"/>
              <a:t>From the start, the emphasis was on the development of an “integrated system”, including all aspects of the site facilities, the telescope, the camera, and the data management.</a:t>
            </a:r>
          </a:p>
          <a:p>
            <a:endParaRPr lang="en-US" dirty="0"/>
          </a:p>
          <a:p>
            <a:r>
              <a:rPr lang="en-US" dirty="0" smtClean="0"/>
              <a:t>The design process started with the science requirements, but involved many iterations and trades studies balancing performance, cost, and technical risk between the different subsystems.</a:t>
            </a:r>
          </a:p>
        </p:txBody>
      </p:sp>
    </p:spTree>
    <p:extLst>
      <p:ext uri="{BB962C8B-B14F-4D97-AF65-F5344CB8AC3E}">
        <p14:creationId xmlns:p14="http://schemas.microsoft.com/office/powerpoint/2010/main" val="2457172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 based on weather and seeing conditions, as well as programmatic considerations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3" cstate="screen"/>
          <a:srcRect t="3857" b="2277"/>
          <a:stretch>
            <a:fillRect/>
          </a:stretch>
        </p:blipFill>
        <p:spPr bwMode="auto">
          <a:xfrm>
            <a:off x="425450" y="914400"/>
            <a:ext cx="8439150" cy="5562600"/>
          </a:xfrm>
          <a:prstGeom prst="rect">
            <a:avLst/>
          </a:prstGeom>
          <a:noFill/>
          <a:ln w="19050" algn="ctr">
            <a:solidFill>
              <a:srgbClr val="000000"/>
            </a:solidFill>
            <a:miter lim="800000"/>
            <a:headEnd/>
            <a:tailEnd/>
          </a:ln>
        </p:spPr>
      </p:pic>
      <p:sp>
        <p:nvSpPr>
          <p:cNvPr id="5" name="Freeform 4"/>
          <p:cNvSpPr>
            <a:spLocks/>
          </p:cNvSpPr>
          <p:nvPr/>
        </p:nvSpPr>
        <p:spPr bwMode="auto">
          <a:xfrm>
            <a:off x="2871788" y="2195513"/>
            <a:ext cx="4795837" cy="1366837"/>
          </a:xfrm>
          <a:custGeom>
            <a:avLst/>
            <a:gdLst>
              <a:gd name="T0" fmla="*/ 0 w 3021"/>
              <a:gd name="T1" fmla="*/ 0 h 861"/>
              <a:gd name="T2" fmla="*/ 2147483647 w 3021"/>
              <a:gd name="T3" fmla="*/ 2147483647 h 861"/>
              <a:gd name="T4" fmla="*/ 2147483647 w 3021"/>
              <a:gd name="T5" fmla="*/ 2147483647 h 861"/>
              <a:gd name="T6" fmla="*/ 2147483647 w 3021"/>
              <a:gd name="T7" fmla="*/ 2147483647 h 861"/>
              <a:gd name="T8" fmla="*/ 2147483647 w 3021"/>
              <a:gd name="T9" fmla="*/ 2147483647 h 861"/>
              <a:gd name="T10" fmla="*/ 2147483647 w 3021"/>
              <a:gd name="T11" fmla="*/ 2147483647 h 861"/>
              <a:gd name="T12" fmla="*/ 2147483647 w 3021"/>
              <a:gd name="T13" fmla="*/ 2147483647 h 861"/>
              <a:gd name="T14" fmla="*/ 2147483647 w 3021"/>
              <a:gd name="T15" fmla="*/ 2147483647 h 861"/>
              <a:gd name="T16" fmla="*/ 2147483647 w 3021"/>
              <a:gd name="T17" fmla="*/ 2147483647 h 861"/>
              <a:gd name="T18" fmla="*/ 2147483647 w 3021"/>
              <a:gd name="T19" fmla="*/ 2147483647 h 861"/>
              <a:gd name="T20" fmla="*/ 2147483647 w 3021"/>
              <a:gd name="T21" fmla="*/ 2147483647 h 861"/>
              <a:gd name="T22" fmla="*/ 2147483647 w 3021"/>
              <a:gd name="T23" fmla="*/ 2147483647 h 861"/>
              <a:gd name="T24" fmla="*/ 2147483647 w 3021"/>
              <a:gd name="T25" fmla="*/ 2147483647 h 861"/>
              <a:gd name="T26" fmla="*/ 2147483647 w 3021"/>
              <a:gd name="T27" fmla="*/ 2147483647 h 861"/>
              <a:gd name="T28" fmla="*/ 2147483647 w 3021"/>
              <a:gd name="T29" fmla="*/ 2147483647 h 861"/>
              <a:gd name="T30" fmla="*/ 2147483647 w 3021"/>
              <a:gd name="T31" fmla="*/ 2147483647 h 861"/>
              <a:gd name="T32" fmla="*/ 2147483647 w 3021"/>
              <a:gd name="T33" fmla="*/ 2147483647 h 861"/>
              <a:gd name="T34" fmla="*/ 2147483647 w 3021"/>
              <a:gd name="T35" fmla="*/ 2147483647 h 861"/>
              <a:gd name="T36" fmla="*/ 2147483647 w 3021"/>
              <a:gd name="T37" fmla="*/ 2147483647 h 861"/>
              <a:gd name="T38" fmla="*/ 2147483647 w 3021"/>
              <a:gd name="T39" fmla="*/ 2147483647 h 861"/>
              <a:gd name="T40" fmla="*/ 2147483647 w 3021"/>
              <a:gd name="T41" fmla="*/ 2147483647 h 861"/>
              <a:gd name="T42" fmla="*/ 2147483647 w 3021"/>
              <a:gd name="T43" fmla="*/ 2147483647 h 861"/>
              <a:gd name="T44" fmla="*/ 2147483647 w 3021"/>
              <a:gd name="T45" fmla="*/ 2147483647 h 861"/>
              <a:gd name="T46" fmla="*/ 2147483647 w 3021"/>
              <a:gd name="T47" fmla="*/ 2147483647 h 861"/>
              <a:gd name="T48" fmla="*/ 2147483647 w 3021"/>
              <a:gd name="T49" fmla="*/ 2147483647 h 861"/>
              <a:gd name="T50" fmla="*/ 2147483647 w 3021"/>
              <a:gd name="T51" fmla="*/ 2147483647 h 861"/>
              <a:gd name="T52" fmla="*/ 2147483647 w 3021"/>
              <a:gd name="T53" fmla="*/ 2147483647 h 861"/>
              <a:gd name="T54" fmla="*/ 2147483647 w 3021"/>
              <a:gd name="T55" fmla="*/ 2147483647 h 861"/>
              <a:gd name="T56" fmla="*/ 2147483647 w 3021"/>
              <a:gd name="T57" fmla="*/ 2147483647 h 861"/>
              <a:gd name="T58" fmla="*/ 2147483647 w 3021"/>
              <a:gd name="T59" fmla="*/ 2147483647 h 861"/>
              <a:gd name="T60" fmla="*/ 2147483647 w 3021"/>
              <a:gd name="T61" fmla="*/ 2147483647 h 861"/>
              <a:gd name="T62" fmla="*/ 2147483647 w 3021"/>
              <a:gd name="T63" fmla="*/ 2147483647 h 861"/>
              <a:gd name="T64" fmla="*/ 2147483647 w 3021"/>
              <a:gd name="T65" fmla="*/ 2147483647 h 861"/>
              <a:gd name="T66" fmla="*/ 2147483647 w 3021"/>
              <a:gd name="T67" fmla="*/ 2147483647 h 861"/>
              <a:gd name="T68" fmla="*/ 2147483647 w 3021"/>
              <a:gd name="T69" fmla="*/ 2147483647 h 861"/>
              <a:gd name="T70" fmla="*/ 2147483647 w 3021"/>
              <a:gd name="T71" fmla="*/ 2147483647 h 861"/>
              <a:gd name="T72" fmla="*/ 2147483647 w 3021"/>
              <a:gd name="T73" fmla="*/ 2147483647 h 861"/>
              <a:gd name="T74" fmla="*/ 2147483647 w 3021"/>
              <a:gd name="T75" fmla="*/ 2147483647 h 861"/>
              <a:gd name="T76" fmla="*/ 2147483647 w 3021"/>
              <a:gd name="T77" fmla="*/ 2147483647 h 861"/>
              <a:gd name="T78" fmla="*/ 2147483647 w 3021"/>
              <a:gd name="T79" fmla="*/ 2147483647 h 861"/>
              <a:gd name="T80" fmla="*/ 2147483647 w 3021"/>
              <a:gd name="T81" fmla="*/ 2147483647 h 861"/>
              <a:gd name="T82" fmla="*/ 2147483647 w 3021"/>
              <a:gd name="T83" fmla="*/ 2147483647 h 861"/>
              <a:gd name="T84" fmla="*/ 2147483647 w 3021"/>
              <a:gd name="T85" fmla="*/ 2147483647 h 861"/>
              <a:gd name="T86" fmla="*/ 2147483647 w 3021"/>
              <a:gd name="T87" fmla="*/ 2147483647 h 861"/>
              <a:gd name="T88" fmla="*/ 2147483647 w 3021"/>
              <a:gd name="T89" fmla="*/ 2147483647 h 861"/>
              <a:gd name="T90" fmla="*/ 2147483647 w 3021"/>
              <a:gd name="T91" fmla="*/ 2147483647 h 861"/>
              <a:gd name="T92" fmla="*/ 2147483647 w 3021"/>
              <a:gd name="T93" fmla="*/ 2147483647 h 861"/>
              <a:gd name="T94" fmla="*/ 2147483647 w 3021"/>
              <a:gd name="T95" fmla="*/ 2147483647 h 861"/>
              <a:gd name="T96" fmla="*/ 2147483647 w 3021"/>
              <a:gd name="T97" fmla="*/ 2147483647 h 861"/>
              <a:gd name="T98" fmla="*/ 2147483647 w 3021"/>
              <a:gd name="T99" fmla="*/ 2147483647 h 861"/>
              <a:gd name="T100" fmla="*/ 2147483647 w 3021"/>
              <a:gd name="T101" fmla="*/ 2147483647 h 861"/>
              <a:gd name="T102" fmla="*/ 2147483647 w 3021"/>
              <a:gd name="T103" fmla="*/ 2147483647 h 861"/>
              <a:gd name="T104" fmla="*/ 2147483647 w 3021"/>
              <a:gd name="T105" fmla="*/ 2147483647 h 861"/>
              <a:gd name="T106" fmla="*/ 2147483647 w 3021"/>
              <a:gd name="T107" fmla="*/ 2147483647 h 861"/>
              <a:gd name="T108" fmla="*/ 2147483647 w 3021"/>
              <a:gd name="T109" fmla="*/ 2147483647 h 861"/>
              <a:gd name="T110" fmla="*/ 2147483647 w 3021"/>
              <a:gd name="T111" fmla="*/ 2147483647 h 861"/>
              <a:gd name="T112" fmla="*/ 2147483647 w 3021"/>
              <a:gd name="T113" fmla="*/ 2147483647 h 8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21"/>
              <a:gd name="T172" fmla="*/ 0 h 861"/>
              <a:gd name="T173" fmla="*/ 3021 w 3021"/>
              <a:gd name="T174" fmla="*/ 861 h 86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21" h="861">
                <a:moveTo>
                  <a:pt x="0" y="0"/>
                </a:moveTo>
                <a:lnTo>
                  <a:pt x="540" y="186"/>
                </a:lnTo>
                <a:lnTo>
                  <a:pt x="606" y="240"/>
                </a:lnTo>
                <a:lnTo>
                  <a:pt x="639" y="285"/>
                </a:lnTo>
                <a:lnTo>
                  <a:pt x="687" y="315"/>
                </a:lnTo>
                <a:lnTo>
                  <a:pt x="738" y="369"/>
                </a:lnTo>
                <a:lnTo>
                  <a:pt x="801" y="387"/>
                </a:lnTo>
                <a:lnTo>
                  <a:pt x="840" y="387"/>
                </a:lnTo>
                <a:lnTo>
                  <a:pt x="897" y="390"/>
                </a:lnTo>
                <a:lnTo>
                  <a:pt x="942" y="420"/>
                </a:lnTo>
                <a:lnTo>
                  <a:pt x="984" y="456"/>
                </a:lnTo>
                <a:lnTo>
                  <a:pt x="999" y="504"/>
                </a:lnTo>
                <a:lnTo>
                  <a:pt x="1044" y="561"/>
                </a:lnTo>
                <a:lnTo>
                  <a:pt x="1086" y="594"/>
                </a:lnTo>
                <a:lnTo>
                  <a:pt x="1125" y="615"/>
                </a:lnTo>
                <a:lnTo>
                  <a:pt x="1152" y="603"/>
                </a:lnTo>
                <a:lnTo>
                  <a:pt x="1209" y="621"/>
                </a:lnTo>
                <a:lnTo>
                  <a:pt x="1248" y="612"/>
                </a:lnTo>
                <a:lnTo>
                  <a:pt x="1296" y="588"/>
                </a:lnTo>
                <a:lnTo>
                  <a:pt x="1338" y="573"/>
                </a:lnTo>
                <a:lnTo>
                  <a:pt x="1353" y="546"/>
                </a:lnTo>
                <a:lnTo>
                  <a:pt x="1392" y="525"/>
                </a:lnTo>
                <a:lnTo>
                  <a:pt x="1446" y="495"/>
                </a:lnTo>
                <a:lnTo>
                  <a:pt x="1470" y="441"/>
                </a:lnTo>
                <a:lnTo>
                  <a:pt x="1509" y="420"/>
                </a:lnTo>
                <a:lnTo>
                  <a:pt x="1551" y="411"/>
                </a:lnTo>
                <a:lnTo>
                  <a:pt x="1605" y="444"/>
                </a:lnTo>
                <a:lnTo>
                  <a:pt x="1632" y="486"/>
                </a:lnTo>
                <a:lnTo>
                  <a:pt x="1674" y="507"/>
                </a:lnTo>
                <a:lnTo>
                  <a:pt x="1734" y="510"/>
                </a:lnTo>
                <a:lnTo>
                  <a:pt x="1785" y="519"/>
                </a:lnTo>
                <a:lnTo>
                  <a:pt x="1818" y="513"/>
                </a:lnTo>
                <a:lnTo>
                  <a:pt x="1875" y="519"/>
                </a:lnTo>
                <a:lnTo>
                  <a:pt x="1911" y="510"/>
                </a:lnTo>
                <a:lnTo>
                  <a:pt x="1962" y="537"/>
                </a:lnTo>
                <a:lnTo>
                  <a:pt x="1989" y="549"/>
                </a:lnTo>
                <a:lnTo>
                  <a:pt x="2037" y="558"/>
                </a:lnTo>
                <a:lnTo>
                  <a:pt x="2070" y="579"/>
                </a:lnTo>
                <a:lnTo>
                  <a:pt x="2115" y="582"/>
                </a:lnTo>
                <a:lnTo>
                  <a:pt x="2148" y="600"/>
                </a:lnTo>
                <a:lnTo>
                  <a:pt x="2199" y="615"/>
                </a:lnTo>
                <a:lnTo>
                  <a:pt x="2256" y="639"/>
                </a:lnTo>
                <a:lnTo>
                  <a:pt x="2271" y="675"/>
                </a:lnTo>
                <a:lnTo>
                  <a:pt x="2304" y="717"/>
                </a:lnTo>
                <a:lnTo>
                  <a:pt x="2337" y="744"/>
                </a:lnTo>
                <a:lnTo>
                  <a:pt x="2388" y="789"/>
                </a:lnTo>
                <a:lnTo>
                  <a:pt x="2448" y="768"/>
                </a:lnTo>
                <a:lnTo>
                  <a:pt x="2505" y="759"/>
                </a:lnTo>
                <a:lnTo>
                  <a:pt x="2562" y="774"/>
                </a:lnTo>
                <a:lnTo>
                  <a:pt x="2643" y="795"/>
                </a:lnTo>
                <a:lnTo>
                  <a:pt x="2697" y="792"/>
                </a:lnTo>
                <a:lnTo>
                  <a:pt x="2766" y="819"/>
                </a:lnTo>
                <a:lnTo>
                  <a:pt x="2808" y="843"/>
                </a:lnTo>
                <a:lnTo>
                  <a:pt x="2856" y="840"/>
                </a:lnTo>
                <a:lnTo>
                  <a:pt x="2910" y="846"/>
                </a:lnTo>
                <a:lnTo>
                  <a:pt x="2976" y="861"/>
                </a:lnTo>
                <a:lnTo>
                  <a:pt x="3021" y="837"/>
                </a:lnTo>
              </a:path>
            </a:pathLst>
          </a:custGeom>
          <a:noFill/>
          <a:ln w="28575" cap="flat" cmpd="sng">
            <a:solidFill>
              <a:srgbClr val="FF9900"/>
            </a:solidFill>
            <a:prstDash val="solid"/>
            <a:miter lim="800000"/>
            <a:headEnd type="none" w="med" len="med"/>
            <a:tailEnd type="none" w="med" len="med"/>
          </a:ln>
        </p:spPr>
        <p:txBody>
          <a:bodyPr wrap="none"/>
          <a:lstStyle/>
          <a:p>
            <a:endParaRPr lang="en-US"/>
          </a:p>
        </p:txBody>
      </p:sp>
      <p:sp>
        <p:nvSpPr>
          <p:cNvPr id="6" name="Text Box 5"/>
          <p:cNvSpPr txBox="1">
            <a:spLocks noChangeArrowheads="1"/>
          </p:cNvSpPr>
          <p:nvPr/>
        </p:nvSpPr>
        <p:spPr bwMode="auto">
          <a:xfrm>
            <a:off x="2665413" y="2473325"/>
            <a:ext cx="2476500" cy="581025"/>
          </a:xfrm>
          <a:prstGeom prst="rect">
            <a:avLst/>
          </a:prstGeom>
          <a:noFill/>
          <a:ln w="9525">
            <a:noFill/>
            <a:miter lim="800000"/>
            <a:headEnd/>
            <a:tailEnd/>
          </a:ln>
        </p:spPr>
        <p:txBody>
          <a:bodyPr lIns="91429" tIns="45714" rIns="91429" bIns="45714">
            <a:spAutoFit/>
          </a:bodyPr>
          <a:lstStyle/>
          <a:p>
            <a:pPr>
              <a:spcBef>
                <a:spcPct val="50000"/>
              </a:spcBef>
            </a:pPr>
            <a:r>
              <a:rPr lang="en-US" sz="1600" b="1">
                <a:solidFill>
                  <a:schemeClr val="bg1"/>
                </a:solidFill>
              </a:rPr>
              <a:t>LSST</a:t>
            </a:r>
            <a:r>
              <a:rPr lang="en-US" sz="1600">
                <a:solidFill>
                  <a:schemeClr val="bg1"/>
                </a:solidFill>
              </a:rPr>
              <a:t/>
            </a:r>
            <a:br>
              <a:rPr lang="en-US" sz="1600">
                <a:solidFill>
                  <a:schemeClr val="bg1"/>
                </a:solidFill>
              </a:rPr>
            </a:br>
            <a:r>
              <a:rPr lang="en-US" sz="1600" b="1">
                <a:solidFill>
                  <a:schemeClr val="bg1"/>
                </a:solidFill>
              </a:rPr>
              <a:t>Base Facility</a:t>
            </a:r>
          </a:p>
        </p:txBody>
      </p:sp>
      <p:sp>
        <p:nvSpPr>
          <p:cNvPr id="7" name="Text Box 6"/>
          <p:cNvSpPr txBox="1">
            <a:spLocks noChangeArrowheads="1"/>
          </p:cNvSpPr>
          <p:nvPr/>
        </p:nvSpPr>
        <p:spPr bwMode="auto">
          <a:xfrm rot="755599">
            <a:off x="3692525" y="2443163"/>
            <a:ext cx="2476500" cy="304800"/>
          </a:xfrm>
          <a:prstGeom prst="rect">
            <a:avLst/>
          </a:prstGeom>
          <a:noFill/>
          <a:ln w="9525">
            <a:noFill/>
            <a:miter lim="800000"/>
            <a:headEnd/>
            <a:tailEnd/>
          </a:ln>
        </p:spPr>
        <p:txBody>
          <a:bodyPr lIns="91429" tIns="45714" rIns="91429" bIns="45714">
            <a:spAutoFit/>
          </a:bodyPr>
          <a:lstStyle/>
          <a:p>
            <a:pPr>
              <a:spcBef>
                <a:spcPct val="50000"/>
              </a:spcBef>
            </a:pPr>
            <a:r>
              <a:rPr lang="en-US" sz="1400">
                <a:solidFill>
                  <a:srgbClr val="FF9900"/>
                </a:solidFill>
              </a:rPr>
              <a:t>50 km paved highway</a:t>
            </a:r>
          </a:p>
        </p:txBody>
      </p:sp>
      <p:sp>
        <p:nvSpPr>
          <p:cNvPr id="8" name="Text Box 7"/>
          <p:cNvSpPr txBox="1">
            <a:spLocks noChangeArrowheads="1"/>
          </p:cNvSpPr>
          <p:nvPr/>
        </p:nvSpPr>
        <p:spPr bwMode="auto">
          <a:xfrm>
            <a:off x="4835525" y="4672013"/>
            <a:ext cx="952500" cy="739775"/>
          </a:xfrm>
          <a:prstGeom prst="rect">
            <a:avLst/>
          </a:prstGeom>
          <a:noFill/>
          <a:ln w="9525">
            <a:solidFill>
              <a:srgbClr val="FFFF00"/>
            </a:solidFill>
            <a:miter lim="800000"/>
            <a:headEnd/>
            <a:tailEnd/>
          </a:ln>
        </p:spPr>
        <p:txBody>
          <a:bodyPr lIns="91429" tIns="45714" rIns="91429" bIns="45714">
            <a:spAutoFit/>
          </a:bodyPr>
          <a:lstStyle/>
          <a:p>
            <a:pPr algn="ctr">
              <a:spcBef>
                <a:spcPct val="50000"/>
              </a:spcBef>
            </a:pPr>
            <a:r>
              <a:rPr lang="en-US" sz="1400" b="1" dirty="0">
                <a:solidFill>
                  <a:srgbClr val="FFFF00"/>
                </a:solidFill>
              </a:rPr>
              <a:t>AURA</a:t>
            </a:r>
            <a:br>
              <a:rPr lang="en-US" sz="1400" b="1" dirty="0">
                <a:solidFill>
                  <a:srgbClr val="FFFF00"/>
                </a:solidFill>
              </a:rPr>
            </a:br>
            <a:r>
              <a:rPr lang="en-US" sz="1400" b="1" dirty="0">
                <a:solidFill>
                  <a:srgbClr val="FFFF00"/>
                </a:solidFill>
              </a:rPr>
              <a:t>property</a:t>
            </a:r>
            <a:br>
              <a:rPr lang="en-US" sz="1400" b="1" dirty="0">
                <a:solidFill>
                  <a:srgbClr val="FFFF00"/>
                </a:solidFill>
              </a:rPr>
            </a:br>
            <a:r>
              <a:rPr lang="en-US" sz="1400" b="1" dirty="0">
                <a:solidFill>
                  <a:srgbClr val="FFFF00"/>
                </a:solidFill>
              </a:rPr>
              <a:t>(</a:t>
            </a:r>
            <a:r>
              <a:rPr lang="en-US" sz="1400" b="1" dirty="0" err="1">
                <a:solidFill>
                  <a:srgbClr val="FFFF00"/>
                </a:solidFill>
              </a:rPr>
              <a:t>Totoral</a:t>
            </a:r>
            <a:r>
              <a:rPr lang="en-US" sz="1400" b="1" dirty="0">
                <a:solidFill>
                  <a:srgbClr val="FFFF00"/>
                </a:solidFill>
              </a:rPr>
              <a:t>)</a:t>
            </a:r>
          </a:p>
        </p:txBody>
      </p:sp>
      <p:sp>
        <p:nvSpPr>
          <p:cNvPr id="9" name="Line 8"/>
          <p:cNvSpPr>
            <a:spLocks noChangeAspect="1" noChangeShapeType="1"/>
          </p:cNvSpPr>
          <p:nvPr/>
        </p:nvSpPr>
        <p:spPr bwMode="auto">
          <a:xfrm flipH="1" flipV="1">
            <a:off x="3436938" y="6280150"/>
            <a:ext cx="1004887" cy="1587"/>
          </a:xfrm>
          <a:prstGeom prst="line">
            <a:avLst/>
          </a:prstGeom>
          <a:noFill/>
          <a:ln w="76200">
            <a:solidFill>
              <a:srgbClr val="00FFFF"/>
            </a:solidFill>
            <a:miter lim="800000"/>
            <a:headEnd/>
            <a:tailEnd/>
          </a:ln>
        </p:spPr>
        <p:txBody>
          <a:bodyPr wrap="none"/>
          <a:lstStyle/>
          <a:p>
            <a:endParaRPr lang="en-US"/>
          </a:p>
        </p:txBody>
      </p:sp>
      <p:sp>
        <p:nvSpPr>
          <p:cNvPr id="10" name="Line 9"/>
          <p:cNvSpPr>
            <a:spLocks noChangeAspect="1" noChangeShapeType="1"/>
          </p:cNvSpPr>
          <p:nvPr/>
        </p:nvSpPr>
        <p:spPr bwMode="auto">
          <a:xfrm flipH="1" flipV="1">
            <a:off x="4440238" y="6208712"/>
            <a:ext cx="1004887" cy="1588"/>
          </a:xfrm>
          <a:prstGeom prst="line">
            <a:avLst/>
          </a:prstGeom>
          <a:noFill/>
          <a:ln w="76200">
            <a:solidFill>
              <a:srgbClr val="00FFFF"/>
            </a:solidFill>
            <a:miter lim="800000"/>
            <a:headEnd/>
            <a:tailEnd/>
          </a:ln>
        </p:spPr>
        <p:txBody>
          <a:bodyPr wrap="none"/>
          <a:lstStyle/>
          <a:p>
            <a:endParaRPr lang="en-US"/>
          </a:p>
        </p:txBody>
      </p:sp>
      <p:sp>
        <p:nvSpPr>
          <p:cNvPr id="11" name="Text Box 10"/>
          <p:cNvSpPr txBox="1">
            <a:spLocks noChangeArrowheads="1"/>
          </p:cNvSpPr>
          <p:nvPr/>
        </p:nvSpPr>
        <p:spPr bwMode="auto">
          <a:xfrm>
            <a:off x="3330575" y="5908675"/>
            <a:ext cx="314325" cy="304800"/>
          </a:xfrm>
          <a:prstGeom prst="rect">
            <a:avLst/>
          </a:prstGeom>
          <a:noFill/>
          <a:ln w="9525">
            <a:noFill/>
            <a:miter lim="800000"/>
            <a:headEnd/>
            <a:tailEnd/>
          </a:ln>
        </p:spPr>
        <p:txBody>
          <a:bodyPr lIns="91429" tIns="45714" rIns="91429" bIns="45714">
            <a:spAutoFit/>
          </a:bodyPr>
          <a:lstStyle/>
          <a:p>
            <a:pPr>
              <a:spcBef>
                <a:spcPct val="50000"/>
              </a:spcBef>
            </a:pPr>
            <a:r>
              <a:rPr lang="en-US" sz="1400">
                <a:solidFill>
                  <a:srgbClr val="38ECF0"/>
                </a:solidFill>
              </a:rPr>
              <a:t>0</a:t>
            </a:r>
          </a:p>
        </p:txBody>
      </p:sp>
      <p:sp>
        <p:nvSpPr>
          <p:cNvPr id="12" name="Text Box 11"/>
          <p:cNvSpPr txBox="1">
            <a:spLocks noChangeArrowheads="1"/>
          </p:cNvSpPr>
          <p:nvPr/>
        </p:nvSpPr>
        <p:spPr bwMode="auto">
          <a:xfrm>
            <a:off x="4244975" y="5908675"/>
            <a:ext cx="457200" cy="304800"/>
          </a:xfrm>
          <a:prstGeom prst="rect">
            <a:avLst/>
          </a:prstGeom>
          <a:noFill/>
          <a:ln w="9525">
            <a:noFill/>
            <a:miter lim="800000"/>
            <a:headEnd/>
            <a:tailEnd/>
          </a:ln>
        </p:spPr>
        <p:txBody>
          <a:bodyPr lIns="91429" tIns="45714" rIns="91429" bIns="45714">
            <a:spAutoFit/>
          </a:bodyPr>
          <a:lstStyle/>
          <a:p>
            <a:pPr>
              <a:spcBef>
                <a:spcPct val="50000"/>
              </a:spcBef>
            </a:pPr>
            <a:r>
              <a:rPr lang="en-US" sz="1400">
                <a:solidFill>
                  <a:srgbClr val="38ECF0"/>
                </a:solidFill>
              </a:rPr>
              <a:t>10</a:t>
            </a:r>
          </a:p>
        </p:txBody>
      </p:sp>
      <p:sp>
        <p:nvSpPr>
          <p:cNvPr id="13" name="Text Box 12"/>
          <p:cNvSpPr txBox="1">
            <a:spLocks noChangeArrowheads="1"/>
          </p:cNvSpPr>
          <p:nvPr/>
        </p:nvSpPr>
        <p:spPr bwMode="auto">
          <a:xfrm>
            <a:off x="5292725" y="5908675"/>
            <a:ext cx="704850" cy="304800"/>
          </a:xfrm>
          <a:prstGeom prst="rect">
            <a:avLst/>
          </a:prstGeom>
          <a:noFill/>
          <a:ln w="9525">
            <a:noFill/>
            <a:miter lim="800000"/>
            <a:headEnd/>
            <a:tailEnd/>
          </a:ln>
        </p:spPr>
        <p:txBody>
          <a:bodyPr lIns="91429" tIns="45714" rIns="91429" bIns="45714">
            <a:spAutoFit/>
          </a:bodyPr>
          <a:lstStyle/>
          <a:p>
            <a:pPr>
              <a:spcBef>
                <a:spcPct val="50000"/>
              </a:spcBef>
            </a:pPr>
            <a:r>
              <a:rPr lang="en-US" sz="1400">
                <a:solidFill>
                  <a:srgbClr val="38ECF0"/>
                </a:solidFill>
              </a:rPr>
              <a:t>20 km</a:t>
            </a:r>
          </a:p>
        </p:txBody>
      </p:sp>
      <p:sp>
        <p:nvSpPr>
          <p:cNvPr id="14" name="Text Box 13"/>
          <p:cNvSpPr txBox="1">
            <a:spLocks noChangeArrowheads="1"/>
          </p:cNvSpPr>
          <p:nvPr/>
        </p:nvSpPr>
        <p:spPr bwMode="auto">
          <a:xfrm>
            <a:off x="7253288" y="5853113"/>
            <a:ext cx="1438275" cy="338137"/>
          </a:xfrm>
          <a:prstGeom prst="rect">
            <a:avLst/>
          </a:prstGeom>
          <a:noFill/>
          <a:ln w="9525">
            <a:noFill/>
            <a:miter lim="800000"/>
            <a:headEnd/>
            <a:tailEnd/>
          </a:ln>
        </p:spPr>
        <p:txBody>
          <a:bodyPr lIns="91429" tIns="45714" rIns="91429" bIns="45714">
            <a:spAutoFit/>
          </a:bodyPr>
          <a:lstStyle/>
          <a:p>
            <a:pPr>
              <a:spcBef>
                <a:spcPct val="50000"/>
              </a:spcBef>
            </a:pPr>
            <a:r>
              <a:rPr lang="en-US" sz="1600" b="1" dirty="0">
                <a:solidFill>
                  <a:schemeClr val="bg1"/>
                </a:solidFill>
              </a:rPr>
              <a:t>LSST SITE</a:t>
            </a:r>
          </a:p>
        </p:txBody>
      </p:sp>
      <p:sp>
        <p:nvSpPr>
          <p:cNvPr id="15" name="Text Box 14"/>
          <p:cNvSpPr txBox="1">
            <a:spLocks noChangeArrowheads="1"/>
          </p:cNvSpPr>
          <p:nvPr/>
        </p:nvSpPr>
        <p:spPr bwMode="auto">
          <a:xfrm>
            <a:off x="6557963" y="4624388"/>
            <a:ext cx="581025" cy="274637"/>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rPr>
              <a:t>CTIO</a:t>
            </a:r>
          </a:p>
        </p:txBody>
      </p:sp>
      <p:sp>
        <p:nvSpPr>
          <p:cNvPr id="16" name="Line 15"/>
          <p:cNvSpPr>
            <a:spLocks noChangeShapeType="1"/>
          </p:cNvSpPr>
          <p:nvPr/>
        </p:nvSpPr>
        <p:spPr bwMode="auto">
          <a:xfrm flipH="1" flipV="1">
            <a:off x="2903538" y="2276475"/>
            <a:ext cx="0" cy="261938"/>
          </a:xfrm>
          <a:prstGeom prst="line">
            <a:avLst/>
          </a:prstGeom>
          <a:noFill/>
          <a:ln w="12700">
            <a:solidFill>
              <a:schemeClr val="bg1"/>
            </a:solidFill>
            <a:miter lim="800000"/>
            <a:headEnd/>
            <a:tailEnd type="triangle" w="med" len="med"/>
          </a:ln>
        </p:spPr>
        <p:txBody>
          <a:bodyPr wrap="none"/>
          <a:lstStyle/>
          <a:p>
            <a:endParaRPr lang="en-US"/>
          </a:p>
        </p:txBody>
      </p:sp>
      <p:sp>
        <p:nvSpPr>
          <p:cNvPr id="17" name="Line 16"/>
          <p:cNvSpPr>
            <a:spLocks noChangeShapeType="1"/>
          </p:cNvSpPr>
          <p:nvPr/>
        </p:nvSpPr>
        <p:spPr bwMode="auto">
          <a:xfrm flipH="1" flipV="1">
            <a:off x="3132138" y="5946775"/>
            <a:ext cx="0" cy="365125"/>
          </a:xfrm>
          <a:prstGeom prst="line">
            <a:avLst/>
          </a:prstGeom>
          <a:noFill/>
          <a:ln w="50800">
            <a:solidFill>
              <a:srgbClr val="00FFFF"/>
            </a:solidFill>
            <a:miter lim="800000"/>
            <a:headEnd/>
            <a:tailEnd type="triangle" w="med" len="med"/>
          </a:ln>
        </p:spPr>
        <p:txBody>
          <a:bodyPr wrap="none"/>
          <a:lstStyle/>
          <a:p>
            <a:endParaRPr lang="en-US"/>
          </a:p>
        </p:txBody>
      </p:sp>
      <p:sp>
        <p:nvSpPr>
          <p:cNvPr id="18" name="Text Box 17"/>
          <p:cNvSpPr txBox="1">
            <a:spLocks noChangeArrowheads="1"/>
          </p:cNvSpPr>
          <p:nvPr/>
        </p:nvSpPr>
        <p:spPr bwMode="auto">
          <a:xfrm>
            <a:off x="2968625" y="5661025"/>
            <a:ext cx="704850" cy="336550"/>
          </a:xfrm>
          <a:prstGeom prst="rect">
            <a:avLst/>
          </a:prstGeom>
          <a:noFill/>
          <a:ln w="9525">
            <a:noFill/>
            <a:miter lim="800000"/>
            <a:headEnd/>
            <a:tailEnd/>
          </a:ln>
        </p:spPr>
        <p:txBody>
          <a:bodyPr lIns="91429" tIns="45714" rIns="91429" bIns="45714">
            <a:spAutoFit/>
          </a:bodyPr>
          <a:lstStyle/>
          <a:p>
            <a:pPr>
              <a:spcBef>
                <a:spcPct val="50000"/>
              </a:spcBef>
            </a:pPr>
            <a:r>
              <a:rPr lang="en-US" sz="1600" b="1">
                <a:solidFill>
                  <a:srgbClr val="38ECF0"/>
                </a:solidFill>
              </a:rPr>
              <a:t>N</a:t>
            </a:r>
          </a:p>
        </p:txBody>
      </p:sp>
      <p:sp>
        <p:nvSpPr>
          <p:cNvPr id="19" name="Freeform 18"/>
          <p:cNvSpPr>
            <a:spLocks noChangeAspect="1"/>
          </p:cNvSpPr>
          <p:nvPr/>
        </p:nvSpPr>
        <p:spPr bwMode="auto">
          <a:xfrm>
            <a:off x="5730875" y="3432175"/>
            <a:ext cx="2209800" cy="2414588"/>
          </a:xfrm>
          <a:custGeom>
            <a:avLst/>
            <a:gdLst>
              <a:gd name="T0" fmla="*/ 2147483647 w 3105"/>
              <a:gd name="T1" fmla="*/ 2147483647 h 3398"/>
              <a:gd name="T2" fmla="*/ 2147483647 w 3105"/>
              <a:gd name="T3" fmla="*/ 2147483647 h 3398"/>
              <a:gd name="T4" fmla="*/ 2147483647 w 3105"/>
              <a:gd name="T5" fmla="*/ 2147483647 h 3398"/>
              <a:gd name="T6" fmla="*/ 2147483647 w 3105"/>
              <a:gd name="T7" fmla="*/ 2147483647 h 3398"/>
              <a:gd name="T8" fmla="*/ 2147483647 w 3105"/>
              <a:gd name="T9" fmla="*/ 2147483647 h 3398"/>
              <a:gd name="T10" fmla="*/ 2147483647 w 3105"/>
              <a:gd name="T11" fmla="*/ 2147483647 h 3398"/>
              <a:gd name="T12" fmla="*/ 2147483647 w 3105"/>
              <a:gd name="T13" fmla="*/ 2147483647 h 3398"/>
              <a:gd name="T14" fmla="*/ 2147483647 w 3105"/>
              <a:gd name="T15" fmla="*/ 2147483647 h 3398"/>
              <a:gd name="T16" fmla="*/ 2147483647 w 3105"/>
              <a:gd name="T17" fmla="*/ 2147483647 h 3398"/>
              <a:gd name="T18" fmla="*/ 2147483647 w 3105"/>
              <a:gd name="T19" fmla="*/ 2147483647 h 3398"/>
              <a:gd name="T20" fmla="*/ 2147483647 w 3105"/>
              <a:gd name="T21" fmla="*/ 2147483647 h 3398"/>
              <a:gd name="T22" fmla="*/ 2147483647 w 3105"/>
              <a:gd name="T23" fmla="*/ 2147483647 h 3398"/>
              <a:gd name="T24" fmla="*/ 2147483647 w 3105"/>
              <a:gd name="T25" fmla="*/ 2147483647 h 3398"/>
              <a:gd name="T26" fmla="*/ 2147483647 w 3105"/>
              <a:gd name="T27" fmla="*/ 2147483647 h 3398"/>
              <a:gd name="T28" fmla="*/ 2147483647 w 3105"/>
              <a:gd name="T29" fmla="*/ 2147483647 h 3398"/>
              <a:gd name="T30" fmla="*/ 2147483647 w 3105"/>
              <a:gd name="T31" fmla="*/ 2147483647 h 3398"/>
              <a:gd name="T32" fmla="*/ 2147483647 w 3105"/>
              <a:gd name="T33" fmla="*/ 2147483647 h 3398"/>
              <a:gd name="T34" fmla="*/ 2147483647 w 3105"/>
              <a:gd name="T35" fmla="*/ 2147483647 h 3398"/>
              <a:gd name="T36" fmla="*/ 2147483647 w 3105"/>
              <a:gd name="T37" fmla="*/ 2147483647 h 3398"/>
              <a:gd name="T38" fmla="*/ 2147483647 w 3105"/>
              <a:gd name="T39" fmla="*/ 2147483647 h 3398"/>
              <a:gd name="T40" fmla="*/ 2147483647 w 3105"/>
              <a:gd name="T41" fmla="*/ 2147483647 h 3398"/>
              <a:gd name="T42" fmla="*/ 2147483647 w 3105"/>
              <a:gd name="T43" fmla="*/ 2147483647 h 3398"/>
              <a:gd name="T44" fmla="*/ 2147483647 w 3105"/>
              <a:gd name="T45" fmla="*/ 2147483647 h 3398"/>
              <a:gd name="T46" fmla="*/ 2147483647 w 3105"/>
              <a:gd name="T47" fmla="*/ 2147483647 h 3398"/>
              <a:gd name="T48" fmla="*/ 2147483647 w 3105"/>
              <a:gd name="T49" fmla="*/ 2147483647 h 3398"/>
              <a:gd name="T50" fmla="*/ 2147483647 w 3105"/>
              <a:gd name="T51" fmla="*/ 2147483647 h 3398"/>
              <a:gd name="T52" fmla="*/ 2147483647 w 3105"/>
              <a:gd name="T53" fmla="*/ 2147483647 h 3398"/>
              <a:gd name="T54" fmla="*/ 2147483647 w 3105"/>
              <a:gd name="T55" fmla="*/ 2147483647 h 3398"/>
              <a:gd name="T56" fmla="*/ 2147483647 w 3105"/>
              <a:gd name="T57" fmla="*/ 2147483647 h 3398"/>
              <a:gd name="T58" fmla="*/ 2147483647 w 3105"/>
              <a:gd name="T59" fmla="*/ 2147483647 h 3398"/>
              <a:gd name="T60" fmla="*/ 2147483647 w 3105"/>
              <a:gd name="T61" fmla="*/ 2147483647 h 3398"/>
              <a:gd name="T62" fmla="*/ 2147483647 w 3105"/>
              <a:gd name="T63" fmla="*/ 2147483647 h 3398"/>
              <a:gd name="T64" fmla="*/ 2147483647 w 3105"/>
              <a:gd name="T65" fmla="*/ 2147483647 h 3398"/>
              <a:gd name="T66" fmla="*/ 2147483647 w 3105"/>
              <a:gd name="T67" fmla="*/ 2147483647 h 3398"/>
              <a:gd name="T68" fmla="*/ 2147483647 w 3105"/>
              <a:gd name="T69" fmla="*/ 2147483647 h 3398"/>
              <a:gd name="T70" fmla="*/ 2147483647 w 3105"/>
              <a:gd name="T71" fmla="*/ 2147483647 h 3398"/>
              <a:gd name="T72" fmla="*/ 2147483647 w 3105"/>
              <a:gd name="T73" fmla="*/ 2147483647 h 3398"/>
              <a:gd name="T74" fmla="*/ 2147483647 w 3105"/>
              <a:gd name="T75" fmla="*/ 2147483647 h 3398"/>
              <a:gd name="T76" fmla="*/ 2147483647 w 3105"/>
              <a:gd name="T77" fmla="*/ 2147483647 h 3398"/>
              <a:gd name="T78" fmla="*/ 2147483647 w 3105"/>
              <a:gd name="T79" fmla="*/ 2147483647 h 3398"/>
              <a:gd name="T80" fmla="*/ 2147483647 w 3105"/>
              <a:gd name="T81" fmla="*/ 2147483647 h 3398"/>
              <a:gd name="T82" fmla="*/ 2147483647 w 3105"/>
              <a:gd name="T83" fmla="*/ 2147483647 h 3398"/>
              <a:gd name="T84" fmla="*/ 2147483647 w 3105"/>
              <a:gd name="T85" fmla="*/ 2147483647 h 3398"/>
              <a:gd name="T86" fmla="*/ 2147483647 w 3105"/>
              <a:gd name="T87" fmla="*/ 2147483647 h 3398"/>
              <a:gd name="T88" fmla="*/ 2147483647 w 3105"/>
              <a:gd name="T89" fmla="*/ 2147483647 h 3398"/>
              <a:gd name="T90" fmla="*/ 2147483647 w 3105"/>
              <a:gd name="T91" fmla="*/ 2147483647 h 3398"/>
              <a:gd name="T92" fmla="*/ 2147483647 w 3105"/>
              <a:gd name="T93" fmla="*/ 2147483647 h 3398"/>
              <a:gd name="T94" fmla="*/ 2147483647 w 3105"/>
              <a:gd name="T95" fmla="*/ 2147483647 h 3398"/>
              <a:gd name="T96" fmla="*/ 2147483647 w 3105"/>
              <a:gd name="T97" fmla="*/ 2147483647 h 3398"/>
              <a:gd name="T98" fmla="*/ 2147483647 w 3105"/>
              <a:gd name="T99" fmla="*/ 2147483647 h 3398"/>
              <a:gd name="T100" fmla="*/ 2147483647 w 3105"/>
              <a:gd name="T101" fmla="*/ 2147483647 h 3398"/>
              <a:gd name="T102" fmla="*/ 2147483647 w 3105"/>
              <a:gd name="T103" fmla="*/ 2147483647 h 3398"/>
              <a:gd name="T104" fmla="*/ 2147483647 w 3105"/>
              <a:gd name="T105" fmla="*/ 2147483647 h 3398"/>
              <a:gd name="T106" fmla="*/ 2147483647 w 3105"/>
              <a:gd name="T107" fmla="*/ 2147483647 h 3398"/>
              <a:gd name="T108" fmla="*/ 2147483647 w 3105"/>
              <a:gd name="T109" fmla="*/ 2147483647 h 3398"/>
              <a:gd name="T110" fmla="*/ 2147483647 w 3105"/>
              <a:gd name="T111" fmla="*/ 2147483647 h 3398"/>
              <a:gd name="T112" fmla="*/ 2147483647 w 3105"/>
              <a:gd name="T113" fmla="*/ 2147483647 h 3398"/>
              <a:gd name="T114" fmla="*/ 2147483647 w 3105"/>
              <a:gd name="T115" fmla="*/ 2147483647 h 3398"/>
              <a:gd name="T116" fmla="*/ 2147483647 w 3105"/>
              <a:gd name="T117" fmla="*/ 2147483647 h 3398"/>
              <a:gd name="T118" fmla="*/ 2147483647 w 3105"/>
              <a:gd name="T119" fmla="*/ 2147483647 h 3398"/>
              <a:gd name="T120" fmla="*/ 2147483647 w 3105"/>
              <a:gd name="T121" fmla="*/ 2147483647 h 3398"/>
              <a:gd name="T122" fmla="*/ 2147483647 w 3105"/>
              <a:gd name="T123" fmla="*/ 2147483647 h 339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105"/>
              <a:gd name="T187" fmla="*/ 0 h 3398"/>
              <a:gd name="T188" fmla="*/ 3105 w 3105"/>
              <a:gd name="T189" fmla="*/ 3398 h 339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105" h="3398">
                <a:moveTo>
                  <a:pt x="43" y="2827"/>
                </a:moveTo>
                <a:lnTo>
                  <a:pt x="9" y="2669"/>
                </a:lnTo>
                <a:lnTo>
                  <a:pt x="38" y="2635"/>
                </a:lnTo>
                <a:lnTo>
                  <a:pt x="100" y="2549"/>
                </a:lnTo>
                <a:lnTo>
                  <a:pt x="158" y="2486"/>
                </a:lnTo>
                <a:lnTo>
                  <a:pt x="158" y="2448"/>
                </a:lnTo>
                <a:lnTo>
                  <a:pt x="105" y="2424"/>
                </a:lnTo>
                <a:lnTo>
                  <a:pt x="96" y="2136"/>
                </a:lnTo>
                <a:lnTo>
                  <a:pt x="115" y="2093"/>
                </a:lnTo>
                <a:lnTo>
                  <a:pt x="96" y="2054"/>
                </a:lnTo>
                <a:lnTo>
                  <a:pt x="72" y="2006"/>
                </a:lnTo>
                <a:lnTo>
                  <a:pt x="52" y="1987"/>
                </a:lnTo>
                <a:lnTo>
                  <a:pt x="28" y="2001"/>
                </a:lnTo>
                <a:lnTo>
                  <a:pt x="0" y="1944"/>
                </a:lnTo>
                <a:lnTo>
                  <a:pt x="14" y="1891"/>
                </a:lnTo>
                <a:lnTo>
                  <a:pt x="19" y="1824"/>
                </a:lnTo>
                <a:lnTo>
                  <a:pt x="57" y="1824"/>
                </a:lnTo>
                <a:lnTo>
                  <a:pt x="120" y="1771"/>
                </a:lnTo>
                <a:lnTo>
                  <a:pt x="148" y="1723"/>
                </a:lnTo>
                <a:lnTo>
                  <a:pt x="220" y="1689"/>
                </a:lnTo>
                <a:lnTo>
                  <a:pt x="268" y="1680"/>
                </a:lnTo>
                <a:lnTo>
                  <a:pt x="302" y="1675"/>
                </a:lnTo>
                <a:lnTo>
                  <a:pt x="384" y="1574"/>
                </a:lnTo>
                <a:lnTo>
                  <a:pt x="441" y="1555"/>
                </a:lnTo>
                <a:lnTo>
                  <a:pt x="465" y="1531"/>
                </a:lnTo>
                <a:lnTo>
                  <a:pt x="484" y="1421"/>
                </a:lnTo>
                <a:lnTo>
                  <a:pt x="547" y="1339"/>
                </a:lnTo>
                <a:lnTo>
                  <a:pt x="556" y="1281"/>
                </a:lnTo>
                <a:lnTo>
                  <a:pt x="556" y="1205"/>
                </a:lnTo>
                <a:lnTo>
                  <a:pt x="614" y="1147"/>
                </a:lnTo>
                <a:lnTo>
                  <a:pt x="614" y="1099"/>
                </a:lnTo>
                <a:lnTo>
                  <a:pt x="566" y="1046"/>
                </a:lnTo>
                <a:lnTo>
                  <a:pt x="609" y="955"/>
                </a:lnTo>
                <a:lnTo>
                  <a:pt x="657" y="893"/>
                </a:lnTo>
                <a:lnTo>
                  <a:pt x="652" y="811"/>
                </a:lnTo>
                <a:lnTo>
                  <a:pt x="657" y="744"/>
                </a:lnTo>
                <a:lnTo>
                  <a:pt x="672" y="720"/>
                </a:lnTo>
                <a:lnTo>
                  <a:pt x="720" y="667"/>
                </a:lnTo>
                <a:lnTo>
                  <a:pt x="777" y="624"/>
                </a:lnTo>
                <a:lnTo>
                  <a:pt x="806" y="585"/>
                </a:lnTo>
                <a:lnTo>
                  <a:pt x="840" y="585"/>
                </a:lnTo>
                <a:lnTo>
                  <a:pt x="888" y="566"/>
                </a:lnTo>
                <a:lnTo>
                  <a:pt x="955" y="494"/>
                </a:lnTo>
                <a:lnTo>
                  <a:pt x="1036" y="446"/>
                </a:lnTo>
                <a:lnTo>
                  <a:pt x="1070" y="451"/>
                </a:lnTo>
                <a:lnTo>
                  <a:pt x="1108" y="504"/>
                </a:lnTo>
                <a:lnTo>
                  <a:pt x="1080" y="398"/>
                </a:lnTo>
                <a:lnTo>
                  <a:pt x="1080" y="283"/>
                </a:lnTo>
                <a:lnTo>
                  <a:pt x="1104" y="249"/>
                </a:lnTo>
                <a:lnTo>
                  <a:pt x="1104" y="182"/>
                </a:lnTo>
                <a:lnTo>
                  <a:pt x="1161" y="115"/>
                </a:lnTo>
                <a:lnTo>
                  <a:pt x="1228" y="33"/>
                </a:lnTo>
                <a:lnTo>
                  <a:pt x="1262" y="0"/>
                </a:lnTo>
                <a:lnTo>
                  <a:pt x="1296" y="48"/>
                </a:lnTo>
                <a:lnTo>
                  <a:pt x="1262" y="86"/>
                </a:lnTo>
                <a:lnTo>
                  <a:pt x="1281" y="163"/>
                </a:lnTo>
                <a:lnTo>
                  <a:pt x="1296" y="235"/>
                </a:lnTo>
                <a:lnTo>
                  <a:pt x="1300" y="283"/>
                </a:lnTo>
                <a:lnTo>
                  <a:pt x="1305" y="336"/>
                </a:lnTo>
                <a:lnTo>
                  <a:pt x="1353" y="326"/>
                </a:lnTo>
                <a:lnTo>
                  <a:pt x="1358" y="264"/>
                </a:lnTo>
                <a:lnTo>
                  <a:pt x="1392" y="211"/>
                </a:lnTo>
                <a:lnTo>
                  <a:pt x="1401" y="173"/>
                </a:lnTo>
                <a:lnTo>
                  <a:pt x="1420" y="139"/>
                </a:lnTo>
                <a:lnTo>
                  <a:pt x="1488" y="149"/>
                </a:lnTo>
                <a:lnTo>
                  <a:pt x="1540" y="120"/>
                </a:lnTo>
                <a:lnTo>
                  <a:pt x="1584" y="129"/>
                </a:lnTo>
                <a:lnTo>
                  <a:pt x="1632" y="91"/>
                </a:lnTo>
                <a:lnTo>
                  <a:pt x="1641" y="182"/>
                </a:lnTo>
                <a:lnTo>
                  <a:pt x="1598" y="240"/>
                </a:lnTo>
                <a:lnTo>
                  <a:pt x="1608" y="317"/>
                </a:lnTo>
                <a:lnTo>
                  <a:pt x="1574" y="422"/>
                </a:lnTo>
                <a:lnTo>
                  <a:pt x="1584" y="494"/>
                </a:lnTo>
                <a:lnTo>
                  <a:pt x="1612" y="533"/>
                </a:lnTo>
                <a:lnTo>
                  <a:pt x="1680" y="557"/>
                </a:lnTo>
                <a:lnTo>
                  <a:pt x="1708" y="633"/>
                </a:lnTo>
                <a:lnTo>
                  <a:pt x="1699" y="681"/>
                </a:lnTo>
                <a:lnTo>
                  <a:pt x="1747" y="720"/>
                </a:lnTo>
                <a:lnTo>
                  <a:pt x="1747" y="782"/>
                </a:lnTo>
                <a:lnTo>
                  <a:pt x="1780" y="811"/>
                </a:lnTo>
                <a:lnTo>
                  <a:pt x="1804" y="845"/>
                </a:lnTo>
                <a:lnTo>
                  <a:pt x="1814" y="912"/>
                </a:lnTo>
                <a:lnTo>
                  <a:pt x="1800" y="974"/>
                </a:lnTo>
                <a:lnTo>
                  <a:pt x="1804" y="1022"/>
                </a:lnTo>
                <a:lnTo>
                  <a:pt x="1838" y="1075"/>
                </a:lnTo>
                <a:lnTo>
                  <a:pt x="1814" y="1152"/>
                </a:lnTo>
                <a:lnTo>
                  <a:pt x="1800" y="1195"/>
                </a:lnTo>
                <a:lnTo>
                  <a:pt x="1833" y="1344"/>
                </a:lnTo>
                <a:lnTo>
                  <a:pt x="1886" y="1440"/>
                </a:lnTo>
                <a:lnTo>
                  <a:pt x="1948" y="1526"/>
                </a:lnTo>
                <a:lnTo>
                  <a:pt x="2001" y="1555"/>
                </a:lnTo>
                <a:lnTo>
                  <a:pt x="2059" y="1555"/>
                </a:lnTo>
                <a:lnTo>
                  <a:pt x="2088" y="1608"/>
                </a:lnTo>
                <a:lnTo>
                  <a:pt x="2078" y="1641"/>
                </a:lnTo>
                <a:lnTo>
                  <a:pt x="2112" y="1661"/>
                </a:lnTo>
                <a:lnTo>
                  <a:pt x="2160" y="1699"/>
                </a:lnTo>
                <a:lnTo>
                  <a:pt x="2198" y="1747"/>
                </a:lnTo>
                <a:lnTo>
                  <a:pt x="2308" y="1809"/>
                </a:lnTo>
                <a:lnTo>
                  <a:pt x="2448" y="1877"/>
                </a:lnTo>
                <a:lnTo>
                  <a:pt x="2534" y="1963"/>
                </a:lnTo>
                <a:lnTo>
                  <a:pt x="2572" y="1987"/>
                </a:lnTo>
                <a:lnTo>
                  <a:pt x="2606" y="1982"/>
                </a:lnTo>
                <a:lnTo>
                  <a:pt x="2649" y="1997"/>
                </a:lnTo>
                <a:lnTo>
                  <a:pt x="2712" y="1944"/>
                </a:lnTo>
                <a:lnTo>
                  <a:pt x="2764" y="1944"/>
                </a:lnTo>
                <a:lnTo>
                  <a:pt x="2827" y="2016"/>
                </a:lnTo>
                <a:lnTo>
                  <a:pt x="2798" y="2059"/>
                </a:lnTo>
                <a:lnTo>
                  <a:pt x="2764" y="2117"/>
                </a:lnTo>
                <a:lnTo>
                  <a:pt x="2740" y="2155"/>
                </a:lnTo>
                <a:lnTo>
                  <a:pt x="2702" y="2169"/>
                </a:lnTo>
                <a:lnTo>
                  <a:pt x="2726" y="2222"/>
                </a:lnTo>
                <a:lnTo>
                  <a:pt x="2692" y="2299"/>
                </a:lnTo>
                <a:lnTo>
                  <a:pt x="2692" y="2385"/>
                </a:lnTo>
                <a:lnTo>
                  <a:pt x="2659" y="2414"/>
                </a:lnTo>
                <a:lnTo>
                  <a:pt x="2683" y="2457"/>
                </a:lnTo>
                <a:lnTo>
                  <a:pt x="2808" y="2481"/>
                </a:lnTo>
                <a:lnTo>
                  <a:pt x="2884" y="2525"/>
                </a:lnTo>
                <a:lnTo>
                  <a:pt x="2937" y="2606"/>
                </a:lnTo>
                <a:lnTo>
                  <a:pt x="2980" y="2683"/>
                </a:lnTo>
                <a:lnTo>
                  <a:pt x="3004" y="2769"/>
                </a:lnTo>
                <a:lnTo>
                  <a:pt x="3057" y="2813"/>
                </a:lnTo>
                <a:lnTo>
                  <a:pt x="3105" y="2827"/>
                </a:lnTo>
                <a:lnTo>
                  <a:pt x="3009" y="2880"/>
                </a:lnTo>
                <a:lnTo>
                  <a:pt x="2980" y="2894"/>
                </a:lnTo>
                <a:lnTo>
                  <a:pt x="2976" y="2990"/>
                </a:lnTo>
                <a:lnTo>
                  <a:pt x="2918" y="3029"/>
                </a:lnTo>
                <a:lnTo>
                  <a:pt x="2846" y="3072"/>
                </a:lnTo>
                <a:lnTo>
                  <a:pt x="2793" y="3105"/>
                </a:lnTo>
                <a:lnTo>
                  <a:pt x="2736" y="3139"/>
                </a:lnTo>
                <a:lnTo>
                  <a:pt x="2712" y="3197"/>
                </a:lnTo>
                <a:lnTo>
                  <a:pt x="2611" y="3230"/>
                </a:lnTo>
                <a:lnTo>
                  <a:pt x="2558" y="3288"/>
                </a:lnTo>
                <a:lnTo>
                  <a:pt x="2558" y="3345"/>
                </a:lnTo>
                <a:lnTo>
                  <a:pt x="2457" y="3326"/>
                </a:lnTo>
                <a:lnTo>
                  <a:pt x="2361" y="3341"/>
                </a:lnTo>
                <a:lnTo>
                  <a:pt x="2328" y="3331"/>
                </a:lnTo>
                <a:lnTo>
                  <a:pt x="2265" y="3345"/>
                </a:lnTo>
                <a:lnTo>
                  <a:pt x="2203" y="3360"/>
                </a:lnTo>
                <a:lnTo>
                  <a:pt x="2164" y="3379"/>
                </a:lnTo>
                <a:lnTo>
                  <a:pt x="1771" y="3182"/>
                </a:lnTo>
                <a:lnTo>
                  <a:pt x="1718" y="3201"/>
                </a:lnTo>
                <a:lnTo>
                  <a:pt x="1689" y="3187"/>
                </a:lnTo>
                <a:lnTo>
                  <a:pt x="1684" y="3134"/>
                </a:lnTo>
                <a:lnTo>
                  <a:pt x="1651" y="3096"/>
                </a:lnTo>
                <a:lnTo>
                  <a:pt x="1622" y="3129"/>
                </a:lnTo>
                <a:lnTo>
                  <a:pt x="1564" y="3101"/>
                </a:lnTo>
                <a:lnTo>
                  <a:pt x="1516" y="3091"/>
                </a:lnTo>
                <a:lnTo>
                  <a:pt x="1492" y="3144"/>
                </a:lnTo>
                <a:lnTo>
                  <a:pt x="1449" y="3201"/>
                </a:lnTo>
                <a:lnTo>
                  <a:pt x="1411" y="3197"/>
                </a:lnTo>
                <a:lnTo>
                  <a:pt x="1377" y="3211"/>
                </a:lnTo>
                <a:lnTo>
                  <a:pt x="1320" y="3273"/>
                </a:lnTo>
                <a:lnTo>
                  <a:pt x="1315" y="3317"/>
                </a:lnTo>
                <a:lnTo>
                  <a:pt x="1276" y="3336"/>
                </a:lnTo>
                <a:lnTo>
                  <a:pt x="1238" y="3355"/>
                </a:lnTo>
                <a:lnTo>
                  <a:pt x="1238" y="3398"/>
                </a:lnTo>
                <a:lnTo>
                  <a:pt x="1219" y="3264"/>
                </a:lnTo>
                <a:lnTo>
                  <a:pt x="1200" y="3235"/>
                </a:lnTo>
                <a:lnTo>
                  <a:pt x="1152" y="3216"/>
                </a:lnTo>
                <a:lnTo>
                  <a:pt x="1108" y="3192"/>
                </a:lnTo>
                <a:lnTo>
                  <a:pt x="1051" y="3139"/>
                </a:lnTo>
                <a:lnTo>
                  <a:pt x="950" y="3153"/>
                </a:lnTo>
                <a:lnTo>
                  <a:pt x="878" y="3158"/>
                </a:lnTo>
                <a:lnTo>
                  <a:pt x="849" y="3187"/>
                </a:lnTo>
                <a:lnTo>
                  <a:pt x="787" y="3149"/>
                </a:lnTo>
                <a:lnTo>
                  <a:pt x="744" y="3139"/>
                </a:lnTo>
                <a:lnTo>
                  <a:pt x="691" y="3134"/>
                </a:lnTo>
                <a:lnTo>
                  <a:pt x="619" y="3139"/>
                </a:lnTo>
                <a:lnTo>
                  <a:pt x="528" y="3129"/>
                </a:lnTo>
                <a:lnTo>
                  <a:pt x="489" y="3110"/>
                </a:lnTo>
                <a:lnTo>
                  <a:pt x="451" y="3086"/>
                </a:lnTo>
                <a:lnTo>
                  <a:pt x="408" y="3043"/>
                </a:lnTo>
                <a:lnTo>
                  <a:pt x="393" y="3019"/>
                </a:lnTo>
                <a:lnTo>
                  <a:pt x="355" y="3033"/>
                </a:lnTo>
                <a:lnTo>
                  <a:pt x="302" y="3043"/>
                </a:lnTo>
                <a:lnTo>
                  <a:pt x="331" y="3000"/>
                </a:lnTo>
                <a:lnTo>
                  <a:pt x="302" y="2971"/>
                </a:lnTo>
                <a:lnTo>
                  <a:pt x="316" y="2928"/>
                </a:lnTo>
                <a:lnTo>
                  <a:pt x="288" y="2865"/>
                </a:lnTo>
                <a:lnTo>
                  <a:pt x="288" y="2808"/>
                </a:lnTo>
                <a:lnTo>
                  <a:pt x="268" y="2784"/>
                </a:lnTo>
                <a:lnTo>
                  <a:pt x="240" y="2798"/>
                </a:lnTo>
                <a:lnTo>
                  <a:pt x="220" y="2832"/>
                </a:lnTo>
                <a:lnTo>
                  <a:pt x="206" y="2856"/>
                </a:lnTo>
                <a:lnTo>
                  <a:pt x="124" y="2851"/>
                </a:lnTo>
                <a:lnTo>
                  <a:pt x="81" y="2841"/>
                </a:lnTo>
                <a:lnTo>
                  <a:pt x="43" y="2827"/>
                </a:lnTo>
                <a:close/>
              </a:path>
            </a:pathLst>
          </a:custGeom>
          <a:noFill/>
          <a:ln w="25400" cap="flat">
            <a:solidFill>
              <a:srgbClr val="FFFF00"/>
            </a:solidFill>
            <a:prstDash val="sysDot"/>
            <a:round/>
            <a:headEnd/>
            <a:tailEnd/>
          </a:ln>
        </p:spPr>
        <p:txBody>
          <a:bodyPr/>
          <a:lstStyle/>
          <a:p>
            <a:endParaRPr lang="en-US"/>
          </a:p>
        </p:txBody>
      </p:sp>
      <p:sp>
        <p:nvSpPr>
          <p:cNvPr id="20" name="Oval 19"/>
          <p:cNvSpPr>
            <a:spLocks noChangeAspect="1" noChangeArrowheads="1"/>
          </p:cNvSpPr>
          <p:nvPr/>
        </p:nvSpPr>
        <p:spPr bwMode="auto">
          <a:xfrm>
            <a:off x="7480300" y="5540375"/>
            <a:ext cx="47625" cy="47625"/>
          </a:xfrm>
          <a:prstGeom prst="ellipse">
            <a:avLst/>
          </a:prstGeom>
          <a:solidFill>
            <a:schemeClr val="bg1"/>
          </a:solidFill>
          <a:ln w="9525" algn="ctr">
            <a:solidFill>
              <a:schemeClr val="tx1"/>
            </a:solidFill>
            <a:miter lim="800000"/>
            <a:headEnd/>
            <a:tailEnd/>
          </a:ln>
        </p:spPr>
        <p:txBody>
          <a:bodyPr wrap="none" anchor="ctr"/>
          <a:lstStyle/>
          <a:p>
            <a:endParaRPr lang="en-US"/>
          </a:p>
        </p:txBody>
      </p:sp>
      <p:sp>
        <p:nvSpPr>
          <p:cNvPr id="21" name="Line 20"/>
          <p:cNvSpPr>
            <a:spLocks noChangeAspect="1" noChangeShapeType="1"/>
          </p:cNvSpPr>
          <p:nvPr/>
        </p:nvSpPr>
        <p:spPr bwMode="auto">
          <a:xfrm flipH="1" flipV="1">
            <a:off x="7302500" y="5627688"/>
            <a:ext cx="60325" cy="3175"/>
          </a:xfrm>
          <a:prstGeom prst="line">
            <a:avLst/>
          </a:prstGeom>
          <a:noFill/>
          <a:ln w="19050">
            <a:solidFill>
              <a:srgbClr val="0000FF"/>
            </a:solidFill>
            <a:miter lim="800000"/>
            <a:headEnd/>
            <a:tailEnd/>
          </a:ln>
        </p:spPr>
        <p:txBody>
          <a:bodyPr wrap="none"/>
          <a:lstStyle/>
          <a:p>
            <a:endParaRPr lang="en-US"/>
          </a:p>
        </p:txBody>
      </p:sp>
      <p:sp>
        <p:nvSpPr>
          <p:cNvPr id="22" name="Oval 21"/>
          <p:cNvSpPr>
            <a:spLocks noChangeAspect="1" noChangeArrowheads="1"/>
          </p:cNvSpPr>
          <p:nvPr/>
        </p:nvSpPr>
        <p:spPr bwMode="auto">
          <a:xfrm>
            <a:off x="7269163" y="5581650"/>
            <a:ext cx="95250" cy="95250"/>
          </a:xfrm>
          <a:prstGeom prst="ellipse">
            <a:avLst/>
          </a:prstGeom>
          <a:solidFill>
            <a:schemeClr val="bg1"/>
          </a:solidFill>
          <a:ln w="9525">
            <a:solidFill>
              <a:srgbClr val="0000FF"/>
            </a:solidFill>
            <a:miter lim="800000"/>
            <a:headEnd/>
            <a:tailEnd/>
          </a:ln>
        </p:spPr>
        <p:txBody>
          <a:bodyPr wrap="none" anchor="ctr"/>
          <a:lstStyle/>
          <a:p>
            <a:endParaRPr lang="en-US"/>
          </a:p>
        </p:txBody>
      </p:sp>
      <p:sp>
        <p:nvSpPr>
          <p:cNvPr id="23" name="Line 22"/>
          <p:cNvSpPr>
            <a:spLocks noChangeAspect="1" noChangeShapeType="1"/>
          </p:cNvSpPr>
          <p:nvPr/>
        </p:nvSpPr>
        <p:spPr bwMode="auto">
          <a:xfrm>
            <a:off x="7318375" y="5545138"/>
            <a:ext cx="0" cy="138112"/>
          </a:xfrm>
          <a:prstGeom prst="line">
            <a:avLst/>
          </a:prstGeom>
          <a:noFill/>
          <a:ln w="9525">
            <a:solidFill>
              <a:srgbClr val="0000FF"/>
            </a:solidFill>
            <a:miter lim="800000"/>
            <a:headEnd/>
            <a:tailEnd/>
          </a:ln>
        </p:spPr>
        <p:txBody>
          <a:bodyPr wrap="none"/>
          <a:lstStyle/>
          <a:p>
            <a:endParaRPr lang="en-US"/>
          </a:p>
        </p:txBody>
      </p:sp>
      <p:sp>
        <p:nvSpPr>
          <p:cNvPr id="24" name="Line 23"/>
          <p:cNvSpPr>
            <a:spLocks noChangeAspect="1" noChangeShapeType="1"/>
          </p:cNvSpPr>
          <p:nvPr/>
        </p:nvSpPr>
        <p:spPr bwMode="auto">
          <a:xfrm>
            <a:off x="7246938" y="5630863"/>
            <a:ext cx="133350" cy="3175"/>
          </a:xfrm>
          <a:prstGeom prst="line">
            <a:avLst/>
          </a:prstGeom>
          <a:noFill/>
          <a:ln w="9525">
            <a:solidFill>
              <a:srgbClr val="0000FF"/>
            </a:solidFill>
            <a:miter lim="800000"/>
            <a:headEnd/>
            <a:tailEnd/>
          </a:ln>
        </p:spPr>
        <p:txBody>
          <a:bodyPr wrap="none"/>
          <a:lstStyle/>
          <a:p>
            <a:endParaRPr lang="en-US"/>
          </a:p>
        </p:txBody>
      </p:sp>
      <p:sp>
        <p:nvSpPr>
          <p:cNvPr id="25" name="Line 24"/>
          <p:cNvSpPr>
            <a:spLocks noChangeAspect="1" noChangeShapeType="1"/>
          </p:cNvSpPr>
          <p:nvPr/>
        </p:nvSpPr>
        <p:spPr bwMode="auto">
          <a:xfrm flipH="1" flipV="1">
            <a:off x="7313613" y="5653088"/>
            <a:ext cx="11112" cy="433387"/>
          </a:xfrm>
          <a:prstGeom prst="line">
            <a:avLst/>
          </a:prstGeom>
          <a:noFill/>
          <a:ln w="12700">
            <a:solidFill>
              <a:schemeClr val="bg1"/>
            </a:solidFill>
            <a:miter lim="800000"/>
            <a:headEnd/>
            <a:tailEnd type="triangle" w="med" len="med"/>
          </a:ln>
        </p:spPr>
        <p:txBody>
          <a:bodyPr wrap="none"/>
          <a:lstStyle/>
          <a:p>
            <a:endParaRPr lang="en-US"/>
          </a:p>
        </p:txBody>
      </p:sp>
      <p:sp>
        <p:nvSpPr>
          <p:cNvPr id="26" name="Line 25"/>
          <p:cNvSpPr>
            <a:spLocks noChangeAspect="1" noChangeShapeType="1"/>
          </p:cNvSpPr>
          <p:nvPr/>
        </p:nvSpPr>
        <p:spPr bwMode="auto">
          <a:xfrm flipH="1">
            <a:off x="7458075" y="5326063"/>
            <a:ext cx="0" cy="246062"/>
          </a:xfrm>
          <a:prstGeom prst="line">
            <a:avLst/>
          </a:prstGeom>
          <a:noFill/>
          <a:ln w="9525">
            <a:solidFill>
              <a:schemeClr val="bg1"/>
            </a:solidFill>
            <a:miter lim="800000"/>
            <a:headEnd/>
            <a:tailEnd type="triangle" w="med" len="med"/>
          </a:ln>
        </p:spPr>
        <p:txBody>
          <a:bodyPr wrap="none"/>
          <a:lstStyle/>
          <a:p>
            <a:endParaRPr lang="en-US"/>
          </a:p>
        </p:txBody>
      </p:sp>
      <p:sp>
        <p:nvSpPr>
          <p:cNvPr id="27" name="Oval 26"/>
          <p:cNvSpPr>
            <a:spLocks noChangeAspect="1" noChangeArrowheads="1"/>
          </p:cNvSpPr>
          <p:nvPr/>
        </p:nvSpPr>
        <p:spPr bwMode="auto">
          <a:xfrm>
            <a:off x="7407275" y="5562600"/>
            <a:ext cx="47625" cy="49213"/>
          </a:xfrm>
          <a:prstGeom prst="ellipse">
            <a:avLst/>
          </a:prstGeom>
          <a:solidFill>
            <a:schemeClr val="bg1"/>
          </a:solidFill>
          <a:ln w="9525" algn="ctr">
            <a:solidFill>
              <a:schemeClr val="tx1"/>
            </a:solidFill>
            <a:miter lim="800000"/>
            <a:headEnd/>
            <a:tailEnd/>
          </a:ln>
        </p:spPr>
        <p:txBody>
          <a:bodyPr wrap="none" anchor="ctr"/>
          <a:lstStyle/>
          <a:p>
            <a:endParaRPr lang="en-US"/>
          </a:p>
        </p:txBody>
      </p:sp>
      <p:sp>
        <p:nvSpPr>
          <p:cNvPr id="28" name="Oval 27"/>
          <p:cNvSpPr>
            <a:spLocks noChangeAspect="1" noChangeArrowheads="1"/>
          </p:cNvSpPr>
          <p:nvPr/>
        </p:nvSpPr>
        <p:spPr bwMode="auto">
          <a:xfrm>
            <a:off x="7515225" y="3459163"/>
            <a:ext cx="47625" cy="47625"/>
          </a:xfrm>
          <a:prstGeom prst="ellipse">
            <a:avLst/>
          </a:prstGeom>
          <a:solidFill>
            <a:schemeClr val="bg1"/>
          </a:solidFill>
          <a:ln w="9525">
            <a:solidFill>
              <a:schemeClr val="tx1"/>
            </a:solidFill>
            <a:miter lim="800000"/>
            <a:headEnd/>
            <a:tailEnd/>
          </a:ln>
        </p:spPr>
        <p:txBody>
          <a:bodyPr wrap="none" anchor="ctr"/>
          <a:lstStyle/>
          <a:p>
            <a:endParaRPr lang="en-US"/>
          </a:p>
        </p:txBody>
      </p:sp>
      <p:sp>
        <p:nvSpPr>
          <p:cNvPr id="29" name="Oval 28"/>
          <p:cNvSpPr>
            <a:spLocks noChangeAspect="1" noChangeArrowheads="1"/>
          </p:cNvSpPr>
          <p:nvPr/>
        </p:nvSpPr>
        <p:spPr bwMode="auto">
          <a:xfrm>
            <a:off x="4267200" y="5562600"/>
            <a:ext cx="47625" cy="47625"/>
          </a:xfrm>
          <a:prstGeom prst="ellipse">
            <a:avLst/>
          </a:prstGeom>
          <a:solidFill>
            <a:schemeClr val="bg1"/>
          </a:solidFill>
          <a:ln w="9525">
            <a:solidFill>
              <a:schemeClr val="tx1"/>
            </a:solidFill>
            <a:miter lim="800000"/>
            <a:headEnd/>
            <a:tailEnd/>
          </a:ln>
        </p:spPr>
        <p:txBody>
          <a:bodyPr wrap="none" anchor="ctr"/>
          <a:lstStyle/>
          <a:p>
            <a:endParaRPr lang="en-US"/>
          </a:p>
        </p:txBody>
      </p:sp>
      <p:sp>
        <p:nvSpPr>
          <p:cNvPr id="30" name="Text Box 29"/>
          <p:cNvSpPr txBox="1">
            <a:spLocks noChangeArrowheads="1"/>
          </p:cNvSpPr>
          <p:nvPr/>
        </p:nvSpPr>
        <p:spPr bwMode="auto">
          <a:xfrm>
            <a:off x="609600" y="2751138"/>
            <a:ext cx="1063625" cy="304800"/>
          </a:xfrm>
          <a:prstGeom prst="rect">
            <a:avLst/>
          </a:prstGeom>
          <a:noFill/>
          <a:ln w="9525" algn="ctr">
            <a:noFill/>
            <a:miter lim="800000"/>
            <a:headEnd/>
            <a:tailEnd/>
          </a:ln>
        </p:spPr>
        <p:txBody>
          <a:bodyPr>
            <a:spAutoFit/>
          </a:bodyPr>
          <a:lstStyle/>
          <a:p>
            <a:pPr algn="ctr">
              <a:spcBef>
                <a:spcPct val="50000"/>
              </a:spcBef>
            </a:pPr>
            <a:r>
              <a:rPr lang="en-US" sz="1400" b="1">
                <a:solidFill>
                  <a:srgbClr val="FFCC00"/>
                </a:solidFill>
                <a:latin typeface="Tempus Sans ITC" pitchFamily="82" charset="0"/>
              </a:rPr>
              <a:t>Coquimbo</a:t>
            </a:r>
          </a:p>
        </p:txBody>
      </p:sp>
      <p:sp>
        <p:nvSpPr>
          <p:cNvPr id="31" name="Text Box 30"/>
          <p:cNvSpPr txBox="1">
            <a:spLocks noChangeArrowheads="1"/>
          </p:cNvSpPr>
          <p:nvPr/>
        </p:nvSpPr>
        <p:spPr bwMode="auto">
          <a:xfrm>
            <a:off x="7315200" y="5443538"/>
            <a:ext cx="1676400" cy="274637"/>
          </a:xfrm>
          <a:prstGeom prst="rect">
            <a:avLst/>
          </a:prstGeom>
          <a:noFill/>
          <a:ln w="9525">
            <a:noFill/>
            <a:miter lim="800000"/>
            <a:headEnd/>
            <a:tailEnd/>
          </a:ln>
        </p:spPr>
        <p:txBody>
          <a:bodyPr lIns="91429" tIns="45714" rIns="91429" bIns="45714">
            <a:spAutoFit/>
          </a:bodyPr>
          <a:lstStyle/>
          <a:p>
            <a:pPr>
              <a:spcBef>
                <a:spcPct val="50000"/>
              </a:spcBef>
            </a:pPr>
            <a:r>
              <a:rPr lang="en-US" sz="1200" b="1" dirty="0">
                <a:solidFill>
                  <a:schemeClr val="bg1"/>
                </a:solidFill>
              </a:rPr>
              <a:t>Gemini &amp; SOAR</a:t>
            </a:r>
          </a:p>
        </p:txBody>
      </p:sp>
      <p:sp>
        <p:nvSpPr>
          <p:cNvPr id="32" name="Oval 31"/>
          <p:cNvSpPr>
            <a:spLocks noChangeAspect="1" noChangeArrowheads="1"/>
          </p:cNvSpPr>
          <p:nvPr/>
        </p:nvSpPr>
        <p:spPr bwMode="auto">
          <a:xfrm>
            <a:off x="6753225" y="4878388"/>
            <a:ext cx="47625" cy="47625"/>
          </a:xfrm>
          <a:prstGeom prst="ellipse">
            <a:avLst/>
          </a:prstGeom>
          <a:solidFill>
            <a:schemeClr val="bg1"/>
          </a:solidFill>
          <a:ln w="9525">
            <a:solidFill>
              <a:schemeClr val="tx1"/>
            </a:solidFill>
            <a:miter lim="800000"/>
            <a:headEnd/>
            <a:tailEnd/>
          </a:ln>
        </p:spPr>
        <p:txBody>
          <a:bodyPr wrap="none" anchor="ctr"/>
          <a:lstStyle/>
          <a:p>
            <a:endParaRPr lang="en-US"/>
          </a:p>
        </p:txBody>
      </p:sp>
      <p:sp>
        <p:nvSpPr>
          <p:cNvPr id="33" name="Text Box 32"/>
          <p:cNvSpPr txBox="1">
            <a:spLocks noChangeArrowheads="1"/>
          </p:cNvSpPr>
          <p:nvPr/>
        </p:nvSpPr>
        <p:spPr bwMode="auto">
          <a:xfrm>
            <a:off x="5291138" y="3141663"/>
            <a:ext cx="1676400" cy="457200"/>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1"/>
                </a:solidFill>
              </a:rPr>
              <a:t>Puclaro</a:t>
            </a:r>
            <a:br>
              <a:rPr lang="en-US" sz="1200">
                <a:solidFill>
                  <a:schemeClr val="bg1"/>
                </a:solidFill>
              </a:rPr>
            </a:br>
            <a:r>
              <a:rPr lang="en-US" sz="1200">
                <a:solidFill>
                  <a:schemeClr val="bg1"/>
                </a:solidFill>
              </a:rPr>
              <a:t>dam &amp; tunnel</a:t>
            </a:r>
          </a:p>
        </p:txBody>
      </p:sp>
      <p:sp>
        <p:nvSpPr>
          <p:cNvPr id="34" name="Line 33"/>
          <p:cNvSpPr>
            <a:spLocks noChangeShapeType="1"/>
          </p:cNvSpPr>
          <p:nvPr/>
        </p:nvSpPr>
        <p:spPr bwMode="auto">
          <a:xfrm flipV="1">
            <a:off x="6024563" y="3148013"/>
            <a:ext cx="269875" cy="195262"/>
          </a:xfrm>
          <a:prstGeom prst="line">
            <a:avLst/>
          </a:prstGeom>
          <a:noFill/>
          <a:ln w="12700">
            <a:solidFill>
              <a:schemeClr val="bg1"/>
            </a:solidFill>
            <a:miter lim="800000"/>
            <a:headEnd/>
            <a:tailEnd type="triangle" w="med" len="med"/>
          </a:ln>
        </p:spPr>
        <p:txBody>
          <a:bodyPr wrap="none"/>
          <a:lstStyle/>
          <a:p>
            <a:endParaRPr lang="en-US"/>
          </a:p>
        </p:txBody>
      </p:sp>
      <p:sp>
        <p:nvSpPr>
          <p:cNvPr id="35" name="Text Box 34"/>
          <p:cNvSpPr txBox="1">
            <a:spLocks noChangeArrowheads="1"/>
          </p:cNvSpPr>
          <p:nvPr/>
        </p:nvSpPr>
        <p:spPr bwMode="auto">
          <a:xfrm>
            <a:off x="3200400" y="1836738"/>
            <a:ext cx="1131888" cy="457200"/>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1"/>
                </a:solidFill>
              </a:rPr>
              <a:t>La Serena airport</a:t>
            </a:r>
          </a:p>
        </p:txBody>
      </p:sp>
      <p:sp>
        <p:nvSpPr>
          <p:cNvPr id="36" name="Line 35"/>
          <p:cNvSpPr>
            <a:spLocks noChangeShapeType="1"/>
          </p:cNvSpPr>
          <p:nvPr/>
        </p:nvSpPr>
        <p:spPr bwMode="auto">
          <a:xfrm flipH="1">
            <a:off x="3133725" y="2216150"/>
            <a:ext cx="138113" cy="0"/>
          </a:xfrm>
          <a:prstGeom prst="line">
            <a:avLst/>
          </a:prstGeom>
          <a:noFill/>
          <a:ln w="12700">
            <a:solidFill>
              <a:schemeClr val="bg1"/>
            </a:solidFill>
            <a:miter lim="800000"/>
            <a:headEnd/>
            <a:tailEnd type="triangle" w="med" len="med"/>
          </a:ln>
        </p:spPr>
        <p:txBody>
          <a:bodyPr wrap="none"/>
          <a:lstStyle/>
          <a:p>
            <a:endParaRPr lang="en-US"/>
          </a:p>
        </p:txBody>
      </p:sp>
      <p:sp>
        <p:nvSpPr>
          <p:cNvPr id="37" name="Text Box 36"/>
          <p:cNvSpPr txBox="1">
            <a:spLocks noChangeArrowheads="1"/>
          </p:cNvSpPr>
          <p:nvPr/>
        </p:nvSpPr>
        <p:spPr bwMode="auto">
          <a:xfrm>
            <a:off x="7239000" y="3203575"/>
            <a:ext cx="647700" cy="274638"/>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1"/>
                </a:solidFill>
              </a:rPr>
              <a:t>Vicuña</a:t>
            </a:r>
          </a:p>
        </p:txBody>
      </p:sp>
      <p:sp>
        <p:nvSpPr>
          <p:cNvPr id="38" name="Freeform 37"/>
          <p:cNvSpPr>
            <a:spLocks/>
          </p:cNvSpPr>
          <p:nvPr/>
        </p:nvSpPr>
        <p:spPr bwMode="auto">
          <a:xfrm>
            <a:off x="6696075" y="3349625"/>
            <a:ext cx="2179638" cy="509588"/>
          </a:xfrm>
          <a:custGeom>
            <a:avLst/>
            <a:gdLst>
              <a:gd name="T0" fmla="*/ 0 w 1373"/>
              <a:gd name="T1" fmla="*/ 2147483647 h 321"/>
              <a:gd name="T2" fmla="*/ 2147483647 w 1373"/>
              <a:gd name="T3" fmla="*/ 2147483647 h 321"/>
              <a:gd name="T4" fmla="*/ 2147483647 w 1373"/>
              <a:gd name="T5" fmla="*/ 2147483647 h 321"/>
              <a:gd name="T6" fmla="*/ 2147483647 w 1373"/>
              <a:gd name="T7" fmla="*/ 2147483647 h 321"/>
              <a:gd name="T8" fmla="*/ 2147483647 w 1373"/>
              <a:gd name="T9" fmla="*/ 2147483647 h 321"/>
              <a:gd name="T10" fmla="*/ 2147483647 w 1373"/>
              <a:gd name="T11" fmla="*/ 2147483647 h 321"/>
              <a:gd name="T12" fmla="*/ 2147483647 w 1373"/>
              <a:gd name="T13" fmla="*/ 2147483647 h 321"/>
              <a:gd name="T14" fmla="*/ 2147483647 w 1373"/>
              <a:gd name="T15" fmla="*/ 2147483647 h 321"/>
              <a:gd name="T16" fmla="*/ 2147483647 w 1373"/>
              <a:gd name="T17" fmla="*/ 2147483647 h 321"/>
              <a:gd name="T18" fmla="*/ 2147483647 w 1373"/>
              <a:gd name="T19" fmla="*/ 2147483647 h 321"/>
              <a:gd name="T20" fmla="*/ 2147483647 w 1373"/>
              <a:gd name="T21" fmla="*/ 2147483647 h 321"/>
              <a:gd name="T22" fmla="*/ 2147483647 w 1373"/>
              <a:gd name="T23" fmla="*/ 2147483647 h 321"/>
              <a:gd name="T24" fmla="*/ 2147483647 w 1373"/>
              <a:gd name="T25" fmla="*/ 2147483647 h 321"/>
              <a:gd name="T26" fmla="*/ 2147483647 w 1373"/>
              <a:gd name="T27" fmla="*/ 2147483647 h 321"/>
              <a:gd name="T28" fmla="*/ 2147483647 w 1373"/>
              <a:gd name="T29" fmla="*/ 2147483647 h 321"/>
              <a:gd name="T30" fmla="*/ 2147483647 w 1373"/>
              <a:gd name="T31" fmla="*/ 2147483647 h 321"/>
              <a:gd name="T32" fmla="*/ 2147483647 w 1373"/>
              <a:gd name="T33" fmla="*/ 2147483647 h 321"/>
              <a:gd name="T34" fmla="*/ 2147483647 w 1373"/>
              <a:gd name="T35" fmla="*/ 2147483647 h 321"/>
              <a:gd name="T36" fmla="*/ 2147483647 w 1373"/>
              <a:gd name="T37" fmla="*/ 2147483647 h 321"/>
              <a:gd name="T38" fmla="*/ 2147483647 w 1373"/>
              <a:gd name="T39" fmla="*/ 2147483647 h 321"/>
              <a:gd name="T40" fmla="*/ 2147483647 w 1373"/>
              <a:gd name="T41" fmla="*/ 2147483647 h 321"/>
              <a:gd name="T42" fmla="*/ 2147483647 w 1373"/>
              <a:gd name="T43" fmla="*/ 2147483647 h 321"/>
              <a:gd name="T44" fmla="*/ 2147483647 w 1373"/>
              <a:gd name="T45" fmla="*/ 0 h 32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73"/>
              <a:gd name="T70" fmla="*/ 0 h 321"/>
              <a:gd name="T71" fmla="*/ 1373 w 1373"/>
              <a:gd name="T72" fmla="*/ 321 h 32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73" h="321">
                <a:moveTo>
                  <a:pt x="0" y="243"/>
                </a:moveTo>
                <a:lnTo>
                  <a:pt x="35" y="230"/>
                </a:lnTo>
                <a:lnTo>
                  <a:pt x="92" y="219"/>
                </a:lnTo>
                <a:lnTo>
                  <a:pt x="237" y="257"/>
                </a:lnTo>
                <a:lnTo>
                  <a:pt x="285" y="251"/>
                </a:lnTo>
                <a:lnTo>
                  <a:pt x="354" y="278"/>
                </a:lnTo>
                <a:lnTo>
                  <a:pt x="398" y="303"/>
                </a:lnTo>
                <a:lnTo>
                  <a:pt x="444" y="300"/>
                </a:lnTo>
                <a:lnTo>
                  <a:pt x="492" y="305"/>
                </a:lnTo>
                <a:lnTo>
                  <a:pt x="569" y="321"/>
                </a:lnTo>
                <a:lnTo>
                  <a:pt x="609" y="299"/>
                </a:lnTo>
                <a:lnTo>
                  <a:pt x="675" y="278"/>
                </a:lnTo>
                <a:lnTo>
                  <a:pt x="726" y="276"/>
                </a:lnTo>
                <a:lnTo>
                  <a:pt x="756" y="294"/>
                </a:lnTo>
                <a:lnTo>
                  <a:pt x="825" y="282"/>
                </a:lnTo>
                <a:lnTo>
                  <a:pt x="912" y="279"/>
                </a:lnTo>
                <a:lnTo>
                  <a:pt x="1017" y="242"/>
                </a:lnTo>
                <a:lnTo>
                  <a:pt x="1088" y="219"/>
                </a:lnTo>
                <a:lnTo>
                  <a:pt x="1157" y="185"/>
                </a:lnTo>
                <a:lnTo>
                  <a:pt x="1232" y="126"/>
                </a:lnTo>
                <a:lnTo>
                  <a:pt x="1287" y="71"/>
                </a:lnTo>
                <a:lnTo>
                  <a:pt x="1320" y="12"/>
                </a:lnTo>
                <a:lnTo>
                  <a:pt x="1373" y="0"/>
                </a:lnTo>
              </a:path>
            </a:pathLst>
          </a:custGeom>
          <a:noFill/>
          <a:ln w="19050" cap="flat" cmpd="sng">
            <a:solidFill>
              <a:srgbClr val="0E39EE"/>
            </a:solidFill>
            <a:prstDash val="solid"/>
            <a:miter lim="800000"/>
            <a:headEnd type="none" w="med" len="med"/>
            <a:tailEnd type="none" w="med" len="med"/>
          </a:ln>
        </p:spPr>
        <p:txBody>
          <a:bodyPr wrap="none"/>
          <a:lstStyle/>
          <a:p>
            <a:endParaRPr lang="en-US"/>
          </a:p>
        </p:txBody>
      </p:sp>
      <p:sp>
        <p:nvSpPr>
          <p:cNvPr id="39" name="Freeform 38"/>
          <p:cNvSpPr>
            <a:spLocks/>
          </p:cNvSpPr>
          <p:nvPr/>
        </p:nvSpPr>
        <p:spPr bwMode="auto">
          <a:xfrm>
            <a:off x="1604963" y="914400"/>
            <a:ext cx="1138237" cy="4510088"/>
          </a:xfrm>
          <a:custGeom>
            <a:avLst/>
            <a:gdLst>
              <a:gd name="T0" fmla="*/ 2147483647 w 726"/>
              <a:gd name="T1" fmla="*/ 0 h 2976"/>
              <a:gd name="T2" fmla="*/ 2147483647 w 726"/>
              <a:gd name="T3" fmla="*/ 2147483647 h 2976"/>
              <a:gd name="T4" fmla="*/ 2147483647 w 726"/>
              <a:gd name="T5" fmla="*/ 2147483647 h 2976"/>
              <a:gd name="T6" fmla="*/ 2147483647 w 726"/>
              <a:gd name="T7" fmla="*/ 2147483647 h 2976"/>
              <a:gd name="T8" fmla="*/ 2147483647 w 726"/>
              <a:gd name="T9" fmla="*/ 2147483647 h 2976"/>
              <a:gd name="T10" fmla="*/ 2147483647 w 726"/>
              <a:gd name="T11" fmla="*/ 2147483647 h 2976"/>
              <a:gd name="T12" fmla="*/ 2147483647 w 726"/>
              <a:gd name="T13" fmla="*/ 2147483647 h 2976"/>
              <a:gd name="T14" fmla="*/ 2147483647 w 726"/>
              <a:gd name="T15" fmla="*/ 2147483647 h 2976"/>
              <a:gd name="T16" fmla="*/ 2147483647 w 726"/>
              <a:gd name="T17" fmla="*/ 2147483647 h 2976"/>
              <a:gd name="T18" fmla="*/ 2147483647 w 726"/>
              <a:gd name="T19" fmla="*/ 2147483647 h 2976"/>
              <a:gd name="T20" fmla="*/ 2147483647 w 726"/>
              <a:gd name="T21" fmla="*/ 2147483647 h 2976"/>
              <a:gd name="T22" fmla="*/ 2147483647 w 726"/>
              <a:gd name="T23" fmla="*/ 2147483647 h 2976"/>
              <a:gd name="T24" fmla="*/ 2147483647 w 726"/>
              <a:gd name="T25" fmla="*/ 2147483647 h 2976"/>
              <a:gd name="T26" fmla="*/ 2147483647 w 726"/>
              <a:gd name="T27" fmla="*/ 2147483647 h 2976"/>
              <a:gd name="T28" fmla="*/ 2147483647 w 726"/>
              <a:gd name="T29" fmla="*/ 2147483647 h 2976"/>
              <a:gd name="T30" fmla="*/ 2147483647 w 726"/>
              <a:gd name="T31" fmla="*/ 2147483647 h 2976"/>
              <a:gd name="T32" fmla="*/ 2147483647 w 726"/>
              <a:gd name="T33" fmla="*/ 2147483647 h 2976"/>
              <a:gd name="T34" fmla="*/ 2147483647 w 726"/>
              <a:gd name="T35" fmla="*/ 2147483647 h 2976"/>
              <a:gd name="T36" fmla="*/ 2147483647 w 726"/>
              <a:gd name="T37" fmla="*/ 2147483647 h 2976"/>
              <a:gd name="T38" fmla="*/ 2147483647 w 726"/>
              <a:gd name="T39" fmla="*/ 2147483647 h 2976"/>
              <a:gd name="T40" fmla="*/ 2147483647 w 726"/>
              <a:gd name="T41" fmla="*/ 2147483647 h 2976"/>
              <a:gd name="T42" fmla="*/ 2147483647 w 726"/>
              <a:gd name="T43" fmla="*/ 2147483647 h 2976"/>
              <a:gd name="T44" fmla="*/ 2147483647 w 726"/>
              <a:gd name="T45" fmla="*/ 2147483647 h 2976"/>
              <a:gd name="T46" fmla="*/ 2147483647 w 726"/>
              <a:gd name="T47" fmla="*/ 2147483647 h 2976"/>
              <a:gd name="T48" fmla="*/ 2147483647 w 726"/>
              <a:gd name="T49" fmla="*/ 2147483647 h 2976"/>
              <a:gd name="T50" fmla="*/ 2147483647 w 726"/>
              <a:gd name="T51" fmla="*/ 2147483647 h 2976"/>
              <a:gd name="T52" fmla="*/ 2147483647 w 726"/>
              <a:gd name="T53" fmla="*/ 2147483647 h 2976"/>
              <a:gd name="T54" fmla="*/ 2147483647 w 726"/>
              <a:gd name="T55" fmla="*/ 2147483647 h 2976"/>
              <a:gd name="T56" fmla="*/ 2147483647 w 726"/>
              <a:gd name="T57" fmla="*/ 2147483647 h 2976"/>
              <a:gd name="T58" fmla="*/ 2147483647 w 726"/>
              <a:gd name="T59" fmla="*/ 2147483647 h 2976"/>
              <a:gd name="T60" fmla="*/ 2147483647 w 726"/>
              <a:gd name="T61" fmla="*/ 2147483647 h 2976"/>
              <a:gd name="T62" fmla="*/ 2147483647 w 726"/>
              <a:gd name="T63" fmla="*/ 2147483647 h 2976"/>
              <a:gd name="T64" fmla="*/ 2147483647 w 726"/>
              <a:gd name="T65" fmla="*/ 2147483647 h 2976"/>
              <a:gd name="T66" fmla="*/ 0 w 726"/>
              <a:gd name="T67" fmla="*/ 2147483647 h 29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6"/>
              <a:gd name="T103" fmla="*/ 0 h 2976"/>
              <a:gd name="T104" fmla="*/ 726 w 726"/>
              <a:gd name="T105" fmla="*/ 2976 h 29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6" h="2976">
                <a:moveTo>
                  <a:pt x="711" y="0"/>
                </a:moveTo>
                <a:lnTo>
                  <a:pt x="726" y="84"/>
                </a:lnTo>
                <a:lnTo>
                  <a:pt x="714" y="150"/>
                </a:lnTo>
                <a:lnTo>
                  <a:pt x="672" y="201"/>
                </a:lnTo>
                <a:lnTo>
                  <a:pt x="651" y="258"/>
                </a:lnTo>
                <a:lnTo>
                  <a:pt x="651" y="333"/>
                </a:lnTo>
                <a:lnTo>
                  <a:pt x="624" y="393"/>
                </a:lnTo>
                <a:lnTo>
                  <a:pt x="645" y="480"/>
                </a:lnTo>
                <a:lnTo>
                  <a:pt x="666" y="546"/>
                </a:lnTo>
                <a:lnTo>
                  <a:pt x="687" y="636"/>
                </a:lnTo>
                <a:lnTo>
                  <a:pt x="693" y="714"/>
                </a:lnTo>
                <a:lnTo>
                  <a:pt x="708" y="789"/>
                </a:lnTo>
                <a:lnTo>
                  <a:pt x="699" y="891"/>
                </a:lnTo>
                <a:lnTo>
                  <a:pt x="681" y="981"/>
                </a:lnTo>
                <a:lnTo>
                  <a:pt x="672" y="1026"/>
                </a:lnTo>
                <a:lnTo>
                  <a:pt x="636" y="1098"/>
                </a:lnTo>
                <a:lnTo>
                  <a:pt x="618" y="1155"/>
                </a:lnTo>
                <a:lnTo>
                  <a:pt x="588" y="1224"/>
                </a:lnTo>
                <a:lnTo>
                  <a:pt x="537" y="1275"/>
                </a:lnTo>
                <a:lnTo>
                  <a:pt x="441" y="1338"/>
                </a:lnTo>
                <a:lnTo>
                  <a:pt x="345" y="1356"/>
                </a:lnTo>
                <a:lnTo>
                  <a:pt x="255" y="1449"/>
                </a:lnTo>
                <a:lnTo>
                  <a:pt x="147" y="1506"/>
                </a:lnTo>
                <a:lnTo>
                  <a:pt x="69" y="1572"/>
                </a:lnTo>
                <a:lnTo>
                  <a:pt x="45" y="1686"/>
                </a:lnTo>
                <a:lnTo>
                  <a:pt x="57" y="1839"/>
                </a:lnTo>
                <a:lnTo>
                  <a:pt x="111" y="2013"/>
                </a:lnTo>
                <a:lnTo>
                  <a:pt x="126" y="2178"/>
                </a:lnTo>
                <a:lnTo>
                  <a:pt x="132" y="2313"/>
                </a:lnTo>
                <a:lnTo>
                  <a:pt x="129" y="2451"/>
                </a:lnTo>
                <a:lnTo>
                  <a:pt x="111" y="2577"/>
                </a:lnTo>
                <a:lnTo>
                  <a:pt x="60" y="2703"/>
                </a:lnTo>
                <a:lnTo>
                  <a:pt x="18" y="2862"/>
                </a:lnTo>
                <a:lnTo>
                  <a:pt x="0" y="2976"/>
                </a:lnTo>
              </a:path>
            </a:pathLst>
          </a:custGeom>
          <a:noFill/>
          <a:ln w="19050" cap="flat" cmpd="sng">
            <a:solidFill>
              <a:srgbClr val="0E39EE"/>
            </a:solidFill>
            <a:prstDash val="solid"/>
            <a:miter lim="800000"/>
            <a:headEnd type="none" w="med" len="med"/>
            <a:tailEnd type="none" w="med" len="med"/>
          </a:ln>
        </p:spPr>
        <p:txBody>
          <a:bodyPr wrap="none"/>
          <a:lstStyle/>
          <a:p>
            <a:endParaRPr lang="en-US"/>
          </a:p>
        </p:txBody>
      </p:sp>
      <p:sp>
        <p:nvSpPr>
          <p:cNvPr id="41" name="Freeform 40"/>
          <p:cNvSpPr>
            <a:spLocks/>
          </p:cNvSpPr>
          <p:nvPr/>
        </p:nvSpPr>
        <p:spPr bwMode="auto">
          <a:xfrm>
            <a:off x="2860675" y="2195513"/>
            <a:ext cx="14288" cy="84137"/>
          </a:xfrm>
          <a:custGeom>
            <a:avLst/>
            <a:gdLst>
              <a:gd name="T0" fmla="*/ 2147483647 w 9"/>
              <a:gd name="T1" fmla="*/ 0 h 53"/>
              <a:gd name="T2" fmla="*/ 0 w 9"/>
              <a:gd name="T3" fmla="*/ 2147483647 h 53"/>
              <a:gd name="T4" fmla="*/ 2147483647 w 9"/>
              <a:gd name="T5" fmla="*/ 2147483647 h 53"/>
              <a:gd name="T6" fmla="*/ 0 60000 65536"/>
              <a:gd name="T7" fmla="*/ 0 60000 65536"/>
              <a:gd name="T8" fmla="*/ 0 60000 65536"/>
              <a:gd name="T9" fmla="*/ 0 w 9"/>
              <a:gd name="T10" fmla="*/ 0 h 53"/>
              <a:gd name="T11" fmla="*/ 9 w 9"/>
              <a:gd name="T12" fmla="*/ 53 h 53"/>
            </a:gdLst>
            <a:ahLst/>
            <a:cxnLst>
              <a:cxn ang="T6">
                <a:pos x="T0" y="T1"/>
              </a:cxn>
              <a:cxn ang="T7">
                <a:pos x="T2" y="T3"/>
              </a:cxn>
              <a:cxn ang="T8">
                <a:pos x="T4" y="T5"/>
              </a:cxn>
            </a:cxnLst>
            <a:rect l="T9" t="T10" r="T11" b="T12"/>
            <a:pathLst>
              <a:path w="9" h="53">
                <a:moveTo>
                  <a:pt x="9" y="0"/>
                </a:moveTo>
                <a:lnTo>
                  <a:pt x="0" y="33"/>
                </a:lnTo>
                <a:lnTo>
                  <a:pt x="5" y="53"/>
                </a:lnTo>
              </a:path>
            </a:pathLst>
          </a:custGeom>
          <a:noFill/>
          <a:ln w="19050" cap="flat" cmpd="sng">
            <a:solidFill>
              <a:srgbClr val="FEF92A"/>
            </a:solidFill>
            <a:prstDash val="solid"/>
            <a:miter lim="800000"/>
            <a:headEnd type="none" w="med" len="med"/>
            <a:tailEnd type="none" w="med" len="med"/>
          </a:ln>
        </p:spPr>
        <p:txBody>
          <a:bodyPr wrap="none"/>
          <a:lstStyle/>
          <a:p>
            <a:endParaRPr lang="en-US"/>
          </a:p>
        </p:txBody>
      </p:sp>
      <p:sp>
        <p:nvSpPr>
          <p:cNvPr id="42" name="Line 41"/>
          <p:cNvSpPr>
            <a:spLocks noChangeShapeType="1"/>
          </p:cNvSpPr>
          <p:nvPr/>
        </p:nvSpPr>
        <p:spPr bwMode="auto">
          <a:xfrm flipH="1" flipV="1">
            <a:off x="2697163" y="2227263"/>
            <a:ext cx="146050" cy="11112"/>
          </a:xfrm>
          <a:prstGeom prst="line">
            <a:avLst/>
          </a:prstGeom>
          <a:noFill/>
          <a:ln w="19050">
            <a:solidFill>
              <a:srgbClr val="0E39EE"/>
            </a:solidFill>
            <a:miter lim="800000"/>
            <a:headEnd/>
            <a:tailEnd/>
          </a:ln>
        </p:spPr>
        <p:txBody>
          <a:bodyPr wrap="none"/>
          <a:lstStyle/>
          <a:p>
            <a:endParaRPr lang="en-US"/>
          </a:p>
        </p:txBody>
      </p:sp>
      <p:sp>
        <p:nvSpPr>
          <p:cNvPr id="43" name="Text Box 42"/>
          <p:cNvSpPr txBox="1">
            <a:spLocks noChangeArrowheads="1"/>
          </p:cNvSpPr>
          <p:nvPr/>
        </p:nvSpPr>
        <p:spPr bwMode="auto">
          <a:xfrm rot="16865618">
            <a:off x="808832" y="5022056"/>
            <a:ext cx="2057400" cy="274637"/>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1"/>
                </a:solidFill>
              </a:rPr>
              <a:t>Pan-American Highway</a:t>
            </a:r>
          </a:p>
        </p:txBody>
      </p:sp>
      <p:sp>
        <p:nvSpPr>
          <p:cNvPr id="44" name="Text Box 43"/>
          <p:cNvSpPr txBox="1">
            <a:spLocks noChangeArrowheads="1"/>
          </p:cNvSpPr>
          <p:nvPr/>
        </p:nvSpPr>
        <p:spPr bwMode="auto">
          <a:xfrm>
            <a:off x="1487488" y="2422525"/>
            <a:ext cx="647700" cy="274638"/>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1"/>
                </a:solidFill>
              </a:rPr>
              <a:t>port</a:t>
            </a:r>
          </a:p>
        </p:txBody>
      </p:sp>
      <p:sp>
        <p:nvSpPr>
          <p:cNvPr id="45" name="Rectangle 44" descr="Rectangle: Click to edit Master text styles&#10;Second level&#10;Third level&#10;Fourth level&#10;Fifth level"/>
          <p:cNvSpPr>
            <a:spLocks noChangeArrowheads="1"/>
          </p:cNvSpPr>
          <p:nvPr/>
        </p:nvSpPr>
        <p:spPr bwMode="auto">
          <a:xfrm>
            <a:off x="457200" y="957262"/>
            <a:ext cx="2295525" cy="414338"/>
          </a:xfrm>
          <a:prstGeom prst="rect">
            <a:avLst/>
          </a:prstGeom>
          <a:noFill/>
          <a:ln w="9525">
            <a:noFill/>
            <a:miter lim="800000"/>
            <a:headEnd/>
            <a:tailEnd/>
          </a:ln>
        </p:spPr>
        <p:txBody>
          <a:bodyPr/>
          <a:lstStyle/>
          <a:p>
            <a:pPr>
              <a:spcBef>
                <a:spcPct val="20000"/>
              </a:spcBef>
            </a:pPr>
            <a:r>
              <a:rPr lang="en-US" sz="1600" b="1">
                <a:solidFill>
                  <a:schemeClr val="bg1"/>
                </a:solidFill>
              </a:rPr>
              <a:t>Central Chile Location Map</a:t>
            </a:r>
          </a:p>
        </p:txBody>
      </p:sp>
      <p:sp>
        <p:nvSpPr>
          <p:cNvPr id="46" name="Text Box 45"/>
          <p:cNvSpPr txBox="1">
            <a:spLocks noChangeArrowheads="1"/>
          </p:cNvSpPr>
          <p:nvPr/>
        </p:nvSpPr>
        <p:spPr bwMode="auto">
          <a:xfrm>
            <a:off x="1600200" y="1912938"/>
            <a:ext cx="1143000" cy="304800"/>
          </a:xfrm>
          <a:prstGeom prst="rect">
            <a:avLst/>
          </a:prstGeom>
          <a:noFill/>
          <a:ln w="9525">
            <a:noFill/>
            <a:miter lim="800000"/>
            <a:headEnd/>
            <a:tailEnd/>
          </a:ln>
        </p:spPr>
        <p:txBody>
          <a:bodyPr>
            <a:spAutoFit/>
          </a:bodyPr>
          <a:lstStyle/>
          <a:p>
            <a:pPr algn="ctr">
              <a:spcBef>
                <a:spcPct val="50000"/>
              </a:spcBef>
            </a:pPr>
            <a:r>
              <a:rPr lang="en-US" sz="1400" b="1">
                <a:solidFill>
                  <a:srgbClr val="FFCC00"/>
                </a:solidFill>
                <a:latin typeface="Tempus Sans ITC" pitchFamily="82" charset="0"/>
              </a:rPr>
              <a:t>La Serena</a:t>
            </a:r>
          </a:p>
        </p:txBody>
      </p:sp>
      <p:pic>
        <p:nvPicPr>
          <p:cNvPr id="47" name="Picture 46" descr="MAP118"/>
          <p:cNvPicPr preferRelativeResize="0">
            <a:picLocks noChangeAspect="1" noChangeArrowheads="1"/>
          </p:cNvPicPr>
          <p:nvPr>
            <p:custDataLst>
              <p:tags r:id="rId1"/>
            </p:custDataLst>
          </p:nvPr>
        </p:nvPicPr>
        <p:blipFill>
          <a:blip r:embed="rId4" cstate="screen"/>
          <a:srcRect/>
          <a:stretch>
            <a:fillRect/>
          </a:stretch>
        </p:blipFill>
        <p:spPr bwMode="auto">
          <a:xfrm>
            <a:off x="107950" y="3429000"/>
            <a:ext cx="2330450" cy="3030906"/>
          </a:xfrm>
          <a:prstGeom prst="rect">
            <a:avLst/>
          </a:prstGeom>
          <a:noFill/>
          <a:ln w="38100">
            <a:solidFill>
              <a:srgbClr val="FFFF99"/>
            </a:solidFill>
            <a:miter lim="800000"/>
            <a:headEnd/>
            <a:tailEnd/>
          </a:ln>
        </p:spPr>
      </p:pic>
      <p:sp>
        <p:nvSpPr>
          <p:cNvPr id="48" name="Rectangle 47"/>
          <p:cNvSpPr>
            <a:spLocks noChangeArrowheads="1"/>
          </p:cNvSpPr>
          <p:nvPr/>
        </p:nvSpPr>
        <p:spPr bwMode="auto">
          <a:xfrm>
            <a:off x="771776" y="5569786"/>
            <a:ext cx="228600" cy="152400"/>
          </a:xfrm>
          <a:prstGeom prst="rect">
            <a:avLst/>
          </a:prstGeom>
          <a:noFill/>
          <a:ln w="28575">
            <a:solidFill>
              <a:schemeClr val="hlink"/>
            </a:solidFill>
            <a:miter lim="800000"/>
            <a:headEnd/>
            <a:tailEnd/>
          </a:ln>
        </p:spPr>
        <p:txBody>
          <a:bodyPr wrap="none" anchor="ctr"/>
          <a:lstStyle/>
          <a:p>
            <a:endParaRPr lang="en-US"/>
          </a:p>
        </p:txBody>
      </p:sp>
      <p:sp>
        <p:nvSpPr>
          <p:cNvPr id="49" name="Freeform 48"/>
          <p:cNvSpPr>
            <a:spLocks noChangeAspect="1"/>
          </p:cNvSpPr>
          <p:nvPr/>
        </p:nvSpPr>
        <p:spPr bwMode="auto">
          <a:xfrm>
            <a:off x="6221413" y="3436938"/>
            <a:ext cx="1169987" cy="2286000"/>
          </a:xfrm>
          <a:custGeom>
            <a:avLst/>
            <a:gdLst>
              <a:gd name="T0" fmla="*/ 2147483647 w 666"/>
              <a:gd name="T1" fmla="*/ 2147483647 h 1338"/>
              <a:gd name="T2" fmla="*/ 2147483647 w 666"/>
              <a:gd name="T3" fmla="*/ 2147483647 h 1338"/>
              <a:gd name="T4" fmla="*/ 2147483647 w 666"/>
              <a:gd name="T5" fmla="*/ 2147483647 h 1338"/>
              <a:gd name="T6" fmla="*/ 2147483647 w 666"/>
              <a:gd name="T7" fmla="*/ 2147483647 h 1338"/>
              <a:gd name="T8" fmla="*/ 2147483647 w 666"/>
              <a:gd name="T9" fmla="*/ 2147483647 h 1338"/>
              <a:gd name="T10" fmla="*/ 2147483647 w 666"/>
              <a:gd name="T11" fmla="*/ 2147483647 h 1338"/>
              <a:gd name="T12" fmla="*/ 2147483647 w 666"/>
              <a:gd name="T13" fmla="*/ 2147483647 h 1338"/>
              <a:gd name="T14" fmla="*/ 2147483647 w 666"/>
              <a:gd name="T15" fmla="*/ 2147483647 h 1338"/>
              <a:gd name="T16" fmla="*/ 2147483647 w 666"/>
              <a:gd name="T17" fmla="*/ 2147483647 h 1338"/>
              <a:gd name="T18" fmla="*/ 2147483647 w 666"/>
              <a:gd name="T19" fmla="*/ 2147483647 h 1338"/>
              <a:gd name="T20" fmla="*/ 2147483647 w 666"/>
              <a:gd name="T21" fmla="*/ 2147483647 h 1338"/>
              <a:gd name="T22" fmla="*/ 2147483647 w 666"/>
              <a:gd name="T23" fmla="*/ 2147483647 h 1338"/>
              <a:gd name="T24" fmla="*/ 2147483647 w 666"/>
              <a:gd name="T25" fmla="*/ 2147483647 h 1338"/>
              <a:gd name="T26" fmla="*/ 2147483647 w 666"/>
              <a:gd name="T27" fmla="*/ 2147483647 h 1338"/>
              <a:gd name="T28" fmla="*/ 2147483647 w 666"/>
              <a:gd name="T29" fmla="*/ 2147483647 h 1338"/>
              <a:gd name="T30" fmla="*/ 2147483647 w 666"/>
              <a:gd name="T31" fmla="*/ 2147483647 h 1338"/>
              <a:gd name="T32" fmla="*/ 2147483647 w 666"/>
              <a:gd name="T33" fmla="*/ 2147483647 h 1338"/>
              <a:gd name="T34" fmla="*/ 2147483647 w 666"/>
              <a:gd name="T35" fmla="*/ 2147483647 h 1338"/>
              <a:gd name="T36" fmla="*/ 2147483647 w 666"/>
              <a:gd name="T37" fmla="*/ 2147483647 h 1338"/>
              <a:gd name="T38" fmla="*/ 2147483647 w 666"/>
              <a:gd name="T39" fmla="*/ 2147483647 h 1338"/>
              <a:gd name="T40" fmla="*/ 2147483647 w 666"/>
              <a:gd name="T41" fmla="*/ 2147483647 h 1338"/>
              <a:gd name="T42" fmla="*/ 2147483647 w 666"/>
              <a:gd name="T43" fmla="*/ 2147483647 h 1338"/>
              <a:gd name="T44" fmla="*/ 2147483647 w 666"/>
              <a:gd name="T45" fmla="*/ 2147483647 h 1338"/>
              <a:gd name="T46" fmla="*/ 2147483647 w 666"/>
              <a:gd name="T47" fmla="*/ 2147483647 h 1338"/>
              <a:gd name="T48" fmla="*/ 2147483647 w 666"/>
              <a:gd name="T49" fmla="*/ 2147483647 h 1338"/>
              <a:gd name="T50" fmla="*/ 2147483647 w 666"/>
              <a:gd name="T51" fmla="*/ 2147483647 h 1338"/>
              <a:gd name="T52" fmla="*/ 2147483647 w 666"/>
              <a:gd name="T53" fmla="*/ 2147483647 h 1338"/>
              <a:gd name="T54" fmla="*/ 2147483647 w 666"/>
              <a:gd name="T55" fmla="*/ 2147483647 h 1338"/>
              <a:gd name="T56" fmla="*/ 2147483647 w 666"/>
              <a:gd name="T57" fmla="*/ 2147483647 h 1338"/>
              <a:gd name="T58" fmla="*/ 2147483647 w 666"/>
              <a:gd name="T59" fmla="*/ 2147483647 h 1338"/>
              <a:gd name="T60" fmla="*/ 2147483647 w 666"/>
              <a:gd name="T61" fmla="*/ 2147483647 h 1338"/>
              <a:gd name="T62" fmla="*/ 2147483647 w 666"/>
              <a:gd name="T63" fmla="*/ 2147483647 h 1338"/>
              <a:gd name="T64" fmla="*/ 2147483647 w 666"/>
              <a:gd name="T65" fmla="*/ 2147483647 h 13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6"/>
              <a:gd name="T100" fmla="*/ 0 h 1338"/>
              <a:gd name="T101" fmla="*/ 666 w 666"/>
              <a:gd name="T102" fmla="*/ 1338 h 13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6" h="1338">
                <a:moveTo>
                  <a:pt x="255" y="0"/>
                </a:moveTo>
                <a:lnTo>
                  <a:pt x="243" y="87"/>
                </a:lnTo>
                <a:lnTo>
                  <a:pt x="228" y="117"/>
                </a:lnTo>
                <a:lnTo>
                  <a:pt x="228" y="147"/>
                </a:lnTo>
                <a:lnTo>
                  <a:pt x="237" y="168"/>
                </a:lnTo>
                <a:lnTo>
                  <a:pt x="228" y="189"/>
                </a:lnTo>
                <a:lnTo>
                  <a:pt x="237" y="219"/>
                </a:lnTo>
                <a:lnTo>
                  <a:pt x="249" y="246"/>
                </a:lnTo>
                <a:lnTo>
                  <a:pt x="246" y="264"/>
                </a:lnTo>
                <a:lnTo>
                  <a:pt x="222" y="291"/>
                </a:lnTo>
                <a:lnTo>
                  <a:pt x="192" y="333"/>
                </a:lnTo>
                <a:lnTo>
                  <a:pt x="162" y="360"/>
                </a:lnTo>
                <a:lnTo>
                  <a:pt x="129" y="381"/>
                </a:lnTo>
                <a:lnTo>
                  <a:pt x="69" y="396"/>
                </a:lnTo>
                <a:lnTo>
                  <a:pt x="45" y="414"/>
                </a:lnTo>
                <a:lnTo>
                  <a:pt x="30" y="429"/>
                </a:lnTo>
                <a:lnTo>
                  <a:pt x="24" y="462"/>
                </a:lnTo>
                <a:lnTo>
                  <a:pt x="30" y="483"/>
                </a:lnTo>
                <a:lnTo>
                  <a:pt x="12" y="495"/>
                </a:lnTo>
                <a:lnTo>
                  <a:pt x="18" y="531"/>
                </a:lnTo>
                <a:lnTo>
                  <a:pt x="39" y="558"/>
                </a:lnTo>
                <a:lnTo>
                  <a:pt x="24" y="579"/>
                </a:lnTo>
                <a:lnTo>
                  <a:pt x="33" y="600"/>
                </a:lnTo>
                <a:lnTo>
                  <a:pt x="9" y="621"/>
                </a:lnTo>
                <a:lnTo>
                  <a:pt x="0" y="645"/>
                </a:lnTo>
                <a:lnTo>
                  <a:pt x="9" y="669"/>
                </a:lnTo>
                <a:lnTo>
                  <a:pt x="42" y="669"/>
                </a:lnTo>
                <a:lnTo>
                  <a:pt x="63" y="687"/>
                </a:lnTo>
                <a:lnTo>
                  <a:pt x="81" y="711"/>
                </a:lnTo>
                <a:lnTo>
                  <a:pt x="81" y="747"/>
                </a:lnTo>
                <a:lnTo>
                  <a:pt x="96" y="783"/>
                </a:lnTo>
                <a:lnTo>
                  <a:pt x="105" y="813"/>
                </a:lnTo>
                <a:lnTo>
                  <a:pt x="105" y="846"/>
                </a:lnTo>
                <a:lnTo>
                  <a:pt x="120" y="870"/>
                </a:lnTo>
                <a:lnTo>
                  <a:pt x="120" y="906"/>
                </a:lnTo>
                <a:lnTo>
                  <a:pt x="147" y="936"/>
                </a:lnTo>
                <a:lnTo>
                  <a:pt x="171" y="963"/>
                </a:lnTo>
                <a:lnTo>
                  <a:pt x="222" y="984"/>
                </a:lnTo>
                <a:lnTo>
                  <a:pt x="249" y="990"/>
                </a:lnTo>
                <a:lnTo>
                  <a:pt x="285" y="993"/>
                </a:lnTo>
                <a:lnTo>
                  <a:pt x="309" y="978"/>
                </a:lnTo>
                <a:lnTo>
                  <a:pt x="342" y="981"/>
                </a:lnTo>
                <a:lnTo>
                  <a:pt x="375" y="984"/>
                </a:lnTo>
                <a:lnTo>
                  <a:pt x="405" y="996"/>
                </a:lnTo>
                <a:lnTo>
                  <a:pt x="426" y="1011"/>
                </a:lnTo>
                <a:lnTo>
                  <a:pt x="438" y="1035"/>
                </a:lnTo>
                <a:lnTo>
                  <a:pt x="456" y="1059"/>
                </a:lnTo>
                <a:lnTo>
                  <a:pt x="450" y="1086"/>
                </a:lnTo>
                <a:lnTo>
                  <a:pt x="468" y="1098"/>
                </a:lnTo>
                <a:lnTo>
                  <a:pt x="459" y="1119"/>
                </a:lnTo>
                <a:lnTo>
                  <a:pt x="486" y="1140"/>
                </a:lnTo>
                <a:lnTo>
                  <a:pt x="519" y="1155"/>
                </a:lnTo>
                <a:lnTo>
                  <a:pt x="492" y="1176"/>
                </a:lnTo>
                <a:lnTo>
                  <a:pt x="489" y="1203"/>
                </a:lnTo>
                <a:lnTo>
                  <a:pt x="492" y="1248"/>
                </a:lnTo>
                <a:lnTo>
                  <a:pt x="510" y="1278"/>
                </a:lnTo>
                <a:lnTo>
                  <a:pt x="528" y="1275"/>
                </a:lnTo>
                <a:lnTo>
                  <a:pt x="555" y="1290"/>
                </a:lnTo>
                <a:lnTo>
                  <a:pt x="564" y="1311"/>
                </a:lnTo>
                <a:lnTo>
                  <a:pt x="573" y="1335"/>
                </a:lnTo>
                <a:lnTo>
                  <a:pt x="600" y="1338"/>
                </a:lnTo>
                <a:lnTo>
                  <a:pt x="606" y="1317"/>
                </a:lnTo>
                <a:lnTo>
                  <a:pt x="621" y="1305"/>
                </a:lnTo>
                <a:lnTo>
                  <a:pt x="651" y="1293"/>
                </a:lnTo>
                <a:lnTo>
                  <a:pt x="666" y="1272"/>
                </a:lnTo>
                <a:lnTo>
                  <a:pt x="645" y="1275"/>
                </a:lnTo>
                <a:lnTo>
                  <a:pt x="627" y="1266"/>
                </a:lnTo>
              </a:path>
            </a:pathLst>
          </a:custGeom>
          <a:noFill/>
          <a:ln w="28575" cap="flat" cmpd="sng">
            <a:solidFill>
              <a:srgbClr val="2AFE34"/>
            </a:solidFill>
            <a:prstDash val="solid"/>
            <a:miter lim="800000"/>
            <a:headEnd type="none" w="med" len="med"/>
            <a:tailEnd type="none" w="med" len="med"/>
          </a:ln>
        </p:spPr>
        <p:txBody>
          <a:bodyPr wrap="none"/>
          <a:lstStyle/>
          <a:p>
            <a:endParaRPr lang="en-US"/>
          </a:p>
        </p:txBody>
      </p:sp>
      <p:sp>
        <p:nvSpPr>
          <p:cNvPr id="50" name="Text Box 49"/>
          <p:cNvSpPr txBox="1">
            <a:spLocks noChangeArrowheads="1"/>
          </p:cNvSpPr>
          <p:nvPr/>
        </p:nvSpPr>
        <p:spPr bwMode="auto">
          <a:xfrm rot="3468256">
            <a:off x="5740400" y="5013326"/>
            <a:ext cx="1419225" cy="304800"/>
          </a:xfrm>
          <a:prstGeom prst="rect">
            <a:avLst/>
          </a:prstGeom>
          <a:noFill/>
          <a:ln w="9525">
            <a:noFill/>
            <a:miter lim="800000"/>
            <a:headEnd/>
            <a:tailEnd/>
          </a:ln>
        </p:spPr>
        <p:txBody>
          <a:bodyPr lIns="91429" tIns="45714" rIns="91429" bIns="45714">
            <a:spAutoFit/>
          </a:bodyPr>
          <a:lstStyle/>
          <a:p>
            <a:pPr>
              <a:spcBef>
                <a:spcPct val="50000"/>
              </a:spcBef>
            </a:pPr>
            <a:r>
              <a:rPr lang="en-US" sz="1400">
                <a:solidFill>
                  <a:srgbClr val="2AFE34"/>
                </a:solidFill>
              </a:rPr>
              <a:t>40km dirt road</a:t>
            </a:r>
          </a:p>
        </p:txBody>
      </p:sp>
      <p:sp>
        <p:nvSpPr>
          <p:cNvPr id="52" name="Rounded Rectangle 51"/>
          <p:cNvSpPr/>
          <p:nvPr/>
        </p:nvSpPr>
        <p:spPr>
          <a:xfrm>
            <a:off x="4572000" y="990600"/>
            <a:ext cx="4114800" cy="1066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b="1" dirty="0" smtClean="0">
                <a:solidFill>
                  <a:schemeClr val="bg1"/>
                </a:solidFill>
              </a:rPr>
              <a:t>Cerro Pachón chosen in 2006 after 2 year global evaluation by international committee. </a:t>
            </a:r>
            <a:endParaRPr lang="en-US"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facility designed to minimalize atmospheric turbulence in the vicinity of the dome</a:t>
            </a:r>
            <a:endParaRPr lang="en-US" dirty="0"/>
          </a:p>
        </p:txBody>
      </p:sp>
      <p:sp>
        <p:nvSpPr>
          <p:cNvPr id="4" name="Content Placeholder 3"/>
          <p:cNvSpPr>
            <a:spLocks noGrp="1"/>
          </p:cNvSpPr>
          <p:nvPr>
            <p:ph idx="1"/>
          </p:nvPr>
        </p:nvSpPr>
        <p:spPr>
          <a:xfrm>
            <a:off x="152400" y="1069473"/>
            <a:ext cx="5062538" cy="5111750"/>
          </a:xfrm>
        </p:spPr>
        <p:txBody>
          <a:bodyPr/>
          <a:lstStyle/>
          <a:p>
            <a:r>
              <a:rPr lang="en-US" sz="2000" dirty="0" smtClean="0"/>
              <a:t>Design is well advanced.</a:t>
            </a:r>
          </a:p>
          <a:p>
            <a:r>
              <a:rPr lang="en-US" sz="2000" dirty="0" smtClean="0"/>
              <a:t>ARCADIS Chile has delivered the 50% package.</a:t>
            </a:r>
          </a:p>
          <a:p>
            <a:r>
              <a:rPr lang="en-US" sz="2000" dirty="0" smtClean="0"/>
              <a:t>Internal and external reviews conducted.</a:t>
            </a:r>
          </a:p>
          <a:p>
            <a:r>
              <a:rPr lang="en-US" sz="2000" dirty="0" smtClean="0"/>
              <a:t>90% package due this year.</a:t>
            </a:r>
          </a:p>
          <a:p>
            <a:r>
              <a:rPr lang="en-US" sz="2000" dirty="0" smtClean="0"/>
              <a:t>One 3 month phase from a full procurement package.</a:t>
            </a:r>
            <a:endParaRPr lang="en-US" sz="2000" dirty="0"/>
          </a:p>
        </p:txBody>
      </p:sp>
      <p:pic>
        <p:nvPicPr>
          <p:cNvPr id="5" name="Picture 59"/>
          <p:cNvPicPr>
            <a:picLocks noChangeAspect="1" noChangeArrowheads="1"/>
          </p:cNvPicPr>
          <p:nvPr/>
        </p:nvPicPr>
        <p:blipFill>
          <a:blip r:embed="rId2" cstate="screen"/>
          <a:srcRect/>
          <a:stretch>
            <a:fillRect/>
          </a:stretch>
        </p:blipFill>
        <p:spPr bwMode="auto">
          <a:xfrm>
            <a:off x="5257800" y="1066800"/>
            <a:ext cx="3471033" cy="2737776"/>
          </a:xfrm>
          <a:prstGeom prst="rect">
            <a:avLst/>
          </a:prstGeom>
          <a:noFill/>
          <a:ln w="9525">
            <a:noFill/>
            <a:miter lim="800000"/>
            <a:headEnd/>
            <a:tailEnd/>
          </a:ln>
        </p:spPr>
      </p:pic>
      <p:pic>
        <p:nvPicPr>
          <p:cNvPr id="6" name="Picture 7" descr="002firstblast.jpg"/>
          <p:cNvPicPr>
            <a:picLocks noChangeAspect="1"/>
          </p:cNvPicPr>
          <p:nvPr/>
        </p:nvPicPr>
        <p:blipFill>
          <a:blip r:embed="rId3" cstate="screen"/>
          <a:stretch>
            <a:fillRect/>
          </a:stretch>
        </p:blipFill>
        <p:spPr bwMode="auto">
          <a:xfrm>
            <a:off x="238802" y="4145990"/>
            <a:ext cx="5095198" cy="2026210"/>
          </a:xfrm>
          <a:prstGeom prst="rect">
            <a:avLst/>
          </a:prstGeom>
          <a:noFill/>
          <a:ln w="9525">
            <a:noFill/>
            <a:miter lim="800000"/>
            <a:headEnd/>
            <a:tailEnd/>
          </a:ln>
        </p:spPr>
      </p:pic>
      <p:sp>
        <p:nvSpPr>
          <p:cNvPr id="7" name="TextBox 6"/>
          <p:cNvSpPr txBox="1">
            <a:spLocks noChangeArrowheads="1"/>
          </p:cNvSpPr>
          <p:nvPr/>
        </p:nvSpPr>
        <p:spPr bwMode="auto">
          <a:xfrm>
            <a:off x="543602" y="4267200"/>
            <a:ext cx="4484783" cy="923330"/>
          </a:xfrm>
          <a:prstGeom prst="rect">
            <a:avLst/>
          </a:prstGeom>
          <a:noFill/>
          <a:ln w="9525">
            <a:noFill/>
            <a:miter lim="800000"/>
            <a:headEnd/>
            <a:tailEnd/>
          </a:ln>
        </p:spPr>
        <p:txBody>
          <a:bodyPr wrap="square">
            <a:spAutoFit/>
          </a:bodyPr>
          <a:lstStyle/>
          <a:p>
            <a:pPr algn="ctr"/>
            <a:r>
              <a:rPr lang="en-US" dirty="0" smtClean="0"/>
              <a:t>After ~4,000 </a:t>
            </a:r>
            <a:r>
              <a:rPr lang="en-US" dirty="0"/>
              <a:t>kg of </a:t>
            </a:r>
            <a:r>
              <a:rPr lang="en-US" dirty="0" smtClean="0"/>
              <a:t>explosives and</a:t>
            </a:r>
            <a:r>
              <a:rPr lang="en-US" baseline="0" dirty="0" smtClean="0"/>
              <a:t> ~12,500</a:t>
            </a:r>
            <a:r>
              <a:rPr lang="en-US" dirty="0" smtClean="0"/>
              <a:t> </a:t>
            </a:r>
            <a:r>
              <a:rPr lang="en-US" dirty="0"/>
              <a:t>m</a:t>
            </a:r>
            <a:r>
              <a:rPr lang="en-US" baseline="30000" dirty="0"/>
              <a:t>3 </a:t>
            </a:r>
            <a:r>
              <a:rPr lang="en-US" baseline="0" dirty="0" smtClean="0"/>
              <a:t> </a:t>
            </a:r>
            <a:r>
              <a:rPr lang="en-US" dirty="0" smtClean="0"/>
              <a:t>of rock</a:t>
            </a:r>
            <a:r>
              <a:rPr lang="en-US" baseline="0" dirty="0" smtClean="0"/>
              <a:t> removal, Stage I of the El Peñón summit leveling is completed.</a:t>
            </a:r>
            <a:endParaRPr lang="en-US" baseline="30000" dirty="0"/>
          </a:p>
        </p:txBody>
      </p:sp>
      <p:sp>
        <p:nvSpPr>
          <p:cNvPr id="8" name="Content Placeholder 3"/>
          <p:cNvSpPr txBox="1">
            <a:spLocks/>
          </p:cNvSpPr>
          <p:nvPr/>
        </p:nvSpPr>
        <p:spPr bwMode="auto">
          <a:xfrm>
            <a:off x="5486400" y="4419600"/>
            <a:ext cx="3429000" cy="1858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en-US" sz="2000" dirty="0" smtClean="0">
                <a:ea typeface="ＭＳ Ｐゴシック" charset="-128"/>
                <a:cs typeface="ＭＳ Ｐゴシック" charset="-128"/>
              </a:rPr>
              <a:t>Non-Federal funds.</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en-US" sz="2000" dirty="0" smtClean="0">
                <a:ea typeface="ＭＳ Ｐゴシック" charset="-128"/>
                <a:cs typeface="ＭＳ Ｐゴシック" charset="-128"/>
              </a:rPr>
              <a:t>5 month, $1.3 M effort to level the site “completed.”</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en-US" sz="2000" dirty="0" smtClean="0">
                <a:ea typeface="ＭＳ Ｐゴシック" charset="-128"/>
                <a:cs typeface="ＭＳ Ｐゴシック" charset="-128"/>
              </a:rPr>
              <a:t>No surprises!</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lang="en-US" sz="2000" dirty="0" smtClean="0">
              <a:ea typeface="ＭＳ Ｐゴシック" charset="-128"/>
              <a:cs typeface="ＭＳ Ｐゴシック" charset="-128"/>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chemeClr val="tx1"/>
              </a:solidFill>
              <a:effectLst/>
              <a:uLnTx/>
              <a:uFillTx/>
              <a:latin typeface="+mn-lt"/>
              <a:ea typeface="ＭＳ Ｐゴシック" charset="-128"/>
              <a:cs typeface="ＭＳ Ｐゴシック" charset="-128"/>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of the design details of the telescope and camera flow from the constraints on the optical </a:t>
            </a:r>
            <a:r>
              <a:rPr lang="en-US" dirty="0" smtClean="0"/>
              <a:t>design</a:t>
            </a:r>
            <a:endParaRPr lang="en-US" dirty="0"/>
          </a:p>
        </p:txBody>
      </p:sp>
      <p:sp>
        <p:nvSpPr>
          <p:cNvPr id="3" name="Content Placeholder 2"/>
          <p:cNvSpPr>
            <a:spLocks noGrp="1"/>
          </p:cNvSpPr>
          <p:nvPr>
            <p:ph idx="1"/>
          </p:nvPr>
        </p:nvSpPr>
        <p:spPr>
          <a:xfrm>
            <a:off x="492476" y="935227"/>
            <a:ext cx="8279649" cy="5437745"/>
          </a:xfrm>
        </p:spPr>
        <p:txBody>
          <a:bodyPr/>
          <a:lstStyle/>
          <a:p>
            <a:r>
              <a:rPr lang="en-US" sz="2000" dirty="0" smtClean="0">
                <a:solidFill>
                  <a:schemeClr val="tx1"/>
                </a:solidFill>
              </a:rPr>
              <a:t>Median delivered seeing at the site is ~ 0.6 </a:t>
            </a:r>
            <a:r>
              <a:rPr lang="en-US" sz="2000" dirty="0" err="1" smtClean="0">
                <a:solidFill>
                  <a:schemeClr val="tx1"/>
                </a:solidFill>
              </a:rPr>
              <a:t>arcsec</a:t>
            </a:r>
            <a:r>
              <a:rPr lang="en-US" sz="2000" dirty="0" smtClean="0">
                <a:solidFill>
                  <a:schemeClr val="tx1"/>
                </a:solidFill>
              </a:rPr>
              <a:t>.</a:t>
            </a:r>
          </a:p>
          <a:p>
            <a:pPr lvl="1"/>
            <a:r>
              <a:rPr lang="en-US" sz="1800" dirty="0" smtClean="0">
                <a:solidFill>
                  <a:schemeClr val="tx1"/>
                </a:solidFill>
              </a:rPr>
              <a:t>Assuming 3X oversampling -&gt; </a:t>
            </a:r>
            <a:r>
              <a:rPr lang="en-US" sz="1800" dirty="0" smtClean="0">
                <a:solidFill>
                  <a:srgbClr val="FF0000"/>
                </a:solidFill>
              </a:rPr>
              <a:t>a plate scale of 0.2 </a:t>
            </a:r>
            <a:r>
              <a:rPr lang="en-US" sz="1800" dirty="0" err="1" smtClean="0">
                <a:solidFill>
                  <a:srgbClr val="FF0000"/>
                </a:solidFill>
              </a:rPr>
              <a:t>arcsec</a:t>
            </a:r>
            <a:r>
              <a:rPr lang="en-US" sz="1800" dirty="0" smtClean="0">
                <a:solidFill>
                  <a:srgbClr val="FF0000"/>
                </a:solidFill>
              </a:rPr>
              <a:t> per pixel.</a:t>
            </a:r>
          </a:p>
          <a:p>
            <a:r>
              <a:rPr lang="en-US" sz="2000" dirty="0" smtClean="0">
                <a:solidFill>
                  <a:schemeClr val="tx1"/>
                </a:solidFill>
              </a:rPr>
              <a:t>Keep camera size as small as possible.  </a:t>
            </a:r>
            <a:r>
              <a:rPr lang="en-US" sz="2000" dirty="0" smtClean="0">
                <a:solidFill>
                  <a:srgbClr val="FF0000"/>
                </a:solidFill>
              </a:rPr>
              <a:t>Minimum pixel size is ~ 10 </a:t>
            </a:r>
            <a:r>
              <a:rPr lang="en-US" sz="2000" dirty="0" smtClean="0">
                <a:solidFill>
                  <a:srgbClr val="FF0000"/>
                </a:solidFill>
                <a:latin typeface="Symbol" charset="2"/>
                <a:cs typeface="Symbol" charset="2"/>
              </a:rPr>
              <a:t>m</a:t>
            </a:r>
            <a:r>
              <a:rPr lang="en-US" sz="2000" dirty="0" smtClean="0">
                <a:solidFill>
                  <a:srgbClr val="FF0000"/>
                </a:solidFill>
                <a:cs typeface="Symbol" charset="2"/>
              </a:rPr>
              <a:t>m.</a:t>
            </a:r>
            <a:endParaRPr lang="en-US" sz="2000" dirty="0">
              <a:solidFill>
                <a:srgbClr val="FF0000"/>
              </a:solidFill>
            </a:endParaRPr>
          </a:p>
          <a:p>
            <a:pPr lvl="1"/>
            <a:r>
              <a:rPr lang="en-US" sz="1800" dirty="0" smtClean="0">
                <a:solidFill>
                  <a:schemeClr val="tx1"/>
                </a:solidFill>
                <a:cs typeface="Symbol" charset="2"/>
              </a:rPr>
              <a:t>Driven by charge diffusion in the CCD and full well capacity, given the 100 </a:t>
            </a:r>
            <a:r>
              <a:rPr lang="en-US" sz="1800" dirty="0" smtClean="0">
                <a:solidFill>
                  <a:schemeClr val="tx1"/>
                </a:solidFill>
                <a:latin typeface="Symbol" charset="2"/>
                <a:cs typeface="Symbol" charset="2"/>
              </a:rPr>
              <a:t>m</a:t>
            </a:r>
            <a:r>
              <a:rPr lang="en-US" sz="1800" dirty="0" smtClean="0">
                <a:solidFill>
                  <a:schemeClr val="tx1"/>
                </a:solidFill>
                <a:cs typeface="Symbol" charset="2"/>
              </a:rPr>
              <a:t>m depletion depth necessary to achieve the desired spectral range.</a:t>
            </a:r>
          </a:p>
          <a:p>
            <a:r>
              <a:rPr lang="en-US" sz="2000" dirty="0" smtClean="0">
                <a:solidFill>
                  <a:schemeClr val="tx1"/>
                </a:solidFill>
                <a:cs typeface="Symbol" charset="2"/>
              </a:rPr>
              <a:t>Plate scale -&gt; </a:t>
            </a:r>
            <a:r>
              <a:rPr lang="en-US" sz="2000" dirty="0" smtClean="0">
                <a:solidFill>
                  <a:srgbClr val="FF0000"/>
                </a:solidFill>
                <a:cs typeface="Symbol" charset="2"/>
              </a:rPr>
              <a:t>a focal length of 10.3 m.</a:t>
            </a:r>
            <a:endParaRPr lang="en-US" sz="2000" dirty="0">
              <a:solidFill>
                <a:srgbClr val="FF0000"/>
              </a:solidFill>
              <a:cs typeface="Symbol" charset="2"/>
            </a:endParaRPr>
          </a:p>
          <a:p>
            <a:r>
              <a:rPr lang="en-US" sz="2000" dirty="0" smtClean="0">
                <a:solidFill>
                  <a:schemeClr val="tx1"/>
                </a:solidFill>
                <a:cs typeface="Symbol" charset="2"/>
              </a:rPr>
              <a:t>Single visit depth requirements -&gt; Minimum aperture diameter of 6.5 m.</a:t>
            </a:r>
          </a:p>
          <a:p>
            <a:pPr lvl="1"/>
            <a:r>
              <a:rPr lang="en-US" sz="1800" dirty="0" smtClean="0">
                <a:solidFill>
                  <a:schemeClr val="tx1"/>
                </a:solidFill>
                <a:cs typeface="Symbol" charset="2"/>
              </a:rPr>
              <a:t>Assumes nominal throughput losses in the atmosphere, mirrors, lenses, and CCD detectors.</a:t>
            </a:r>
          </a:p>
          <a:p>
            <a:r>
              <a:rPr lang="en-US" sz="2000" dirty="0" smtClean="0">
                <a:solidFill>
                  <a:srgbClr val="FF0000"/>
                </a:solidFill>
                <a:cs typeface="Symbol" charset="2"/>
              </a:rPr>
              <a:t>Implied focal ratio is &lt; 1.5.</a:t>
            </a:r>
          </a:p>
          <a:p>
            <a:r>
              <a:rPr lang="en-US" sz="2000" dirty="0" smtClean="0">
                <a:solidFill>
                  <a:schemeClr val="tx1"/>
                </a:solidFill>
                <a:cs typeface="Symbol" charset="2"/>
              </a:rPr>
              <a:t>No. of required visits -&gt; </a:t>
            </a:r>
            <a:r>
              <a:rPr lang="en-US" sz="2000" dirty="0" smtClean="0">
                <a:solidFill>
                  <a:srgbClr val="FF0000"/>
                </a:solidFill>
                <a:cs typeface="Symbol" charset="2"/>
              </a:rPr>
              <a:t>FOV &gt; 3.5 </a:t>
            </a:r>
            <a:r>
              <a:rPr lang="en-US" sz="2000" dirty="0" err="1" smtClean="0">
                <a:solidFill>
                  <a:srgbClr val="FF0000"/>
                </a:solidFill>
                <a:cs typeface="Symbol" charset="2"/>
              </a:rPr>
              <a:t>degs</a:t>
            </a:r>
            <a:r>
              <a:rPr lang="en-US" sz="2000" dirty="0" smtClean="0">
                <a:solidFill>
                  <a:srgbClr val="FF0000"/>
                </a:solidFill>
                <a:cs typeface="Symbol" charset="2"/>
              </a:rPr>
              <a:t>.</a:t>
            </a:r>
          </a:p>
          <a:p>
            <a:pPr lvl="1"/>
            <a:r>
              <a:rPr lang="en-US" sz="1800" dirty="0" smtClean="0">
                <a:solidFill>
                  <a:schemeClr val="tx1"/>
                </a:solidFill>
                <a:cs typeface="Symbol" charset="2"/>
              </a:rPr>
              <a:t>Implies </a:t>
            </a:r>
            <a:r>
              <a:rPr lang="en-US" sz="1800" dirty="0" smtClean="0">
                <a:solidFill>
                  <a:srgbClr val="FF0000"/>
                </a:solidFill>
                <a:cs typeface="Symbol" charset="2"/>
              </a:rPr>
              <a:t>3.2 </a:t>
            </a:r>
            <a:r>
              <a:rPr lang="en-US" sz="1800" dirty="0" err="1" smtClean="0">
                <a:solidFill>
                  <a:srgbClr val="FF0000"/>
                </a:solidFill>
                <a:cs typeface="Symbol" charset="2"/>
              </a:rPr>
              <a:t>Gigapixels</a:t>
            </a:r>
            <a:r>
              <a:rPr lang="en-US" sz="1800" dirty="0" smtClean="0">
                <a:solidFill>
                  <a:srgbClr val="FF0000"/>
                </a:solidFill>
                <a:cs typeface="Symbol" charset="2"/>
              </a:rPr>
              <a:t>.</a:t>
            </a:r>
          </a:p>
          <a:p>
            <a:r>
              <a:rPr lang="en-US" sz="2000" dirty="0" smtClean="0">
                <a:solidFill>
                  <a:schemeClr val="tx1"/>
                </a:solidFill>
                <a:cs typeface="Symbol" charset="2"/>
              </a:rPr>
              <a:t>Implied </a:t>
            </a:r>
            <a:r>
              <a:rPr lang="en-US" sz="2000" dirty="0" smtClean="0">
                <a:solidFill>
                  <a:srgbClr val="FF0000"/>
                </a:solidFill>
                <a:cs typeface="Symbol" charset="2"/>
              </a:rPr>
              <a:t>focal plane diameter is 63 cm.</a:t>
            </a:r>
          </a:p>
          <a:p>
            <a:r>
              <a:rPr lang="en-US" sz="2000" dirty="0" smtClean="0">
                <a:solidFill>
                  <a:schemeClr val="tx1"/>
                </a:solidFill>
                <a:cs typeface="Symbol" charset="2"/>
              </a:rPr>
              <a:t>Fast slew and settling -&gt; Keep telescope mount as compact as possible.</a:t>
            </a:r>
          </a:p>
        </p:txBody>
      </p:sp>
    </p:spTree>
    <p:extLst>
      <p:ext uri="{BB962C8B-B14F-4D97-AF65-F5344CB8AC3E}">
        <p14:creationId xmlns:p14="http://schemas.microsoft.com/office/powerpoint/2010/main" val="297670371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00065" y="12452"/>
            <a:ext cx="5486400" cy="719138"/>
          </a:xfrm>
        </p:spPr>
        <p:txBody>
          <a:bodyPr/>
          <a:lstStyle/>
          <a:p>
            <a:pPr algn="l"/>
            <a:r>
              <a:rPr lang="en-US" dirty="0" smtClean="0">
                <a:latin typeface="Calibri" charset="0"/>
                <a:ea typeface="ＭＳ Ｐゴシック" charset="0"/>
                <a:cs typeface="ＭＳ Ｐゴシック" charset="0"/>
              </a:rPr>
              <a:t>Resulting Optical Design</a:t>
            </a:r>
            <a:endParaRPr lang="en-US" dirty="0">
              <a:latin typeface="Calibri" charset="0"/>
              <a:ea typeface="ＭＳ Ｐゴシック" charset="0"/>
              <a:cs typeface="ＭＳ Ｐゴシック"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449738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8" descr="lenses_filt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990600"/>
            <a:ext cx="2771775" cy="387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38200" y="5257800"/>
            <a:ext cx="7391400" cy="1200329"/>
          </a:xfrm>
          <a:prstGeom prst="rect">
            <a:avLst/>
          </a:prstGeom>
          <a:noFill/>
        </p:spPr>
        <p:txBody>
          <a:bodyPr wrap="square" rtlCol="0">
            <a:spAutoFit/>
          </a:bodyPr>
          <a:lstStyle/>
          <a:p>
            <a:r>
              <a:rPr lang="en-US" dirty="0" smtClean="0"/>
              <a:t>3 Mirror Modified Paul-Baker Design is the only feasible approach for achieving such a low focal ratio over such a large field.  The camera optics correct for chromatic aberration introduced by the need to have a </a:t>
            </a:r>
            <a:r>
              <a:rPr lang="en-US" dirty="0" err="1" smtClean="0"/>
              <a:t>dewar</a:t>
            </a:r>
            <a:r>
              <a:rPr lang="en-US" dirty="0" smtClean="0"/>
              <a:t> window.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t>Primary/Tertiary cast from a single borosilicate blank.  Secondary uses a thin meniscus </a:t>
            </a:r>
            <a:r>
              <a:rPr lang="en-US" dirty="0" smtClean="0"/>
              <a:t>technology</a:t>
            </a:r>
            <a:endParaRPr lang="en-US" dirty="0"/>
          </a:p>
        </p:txBody>
      </p:sp>
      <p:sp>
        <p:nvSpPr>
          <p:cNvPr id="22531" name="Content Placeholder 6"/>
          <p:cNvSpPr>
            <a:spLocks noGrp="1"/>
          </p:cNvSpPr>
          <p:nvPr>
            <p:ph idx="1"/>
          </p:nvPr>
        </p:nvSpPr>
        <p:spPr>
          <a:xfrm>
            <a:off x="4267200" y="3886200"/>
            <a:ext cx="4800600" cy="2590800"/>
          </a:xfrm>
        </p:spPr>
        <p:txBody>
          <a:bodyPr>
            <a:normAutofit lnSpcReduction="10000"/>
          </a:bodyPr>
          <a:lstStyle/>
          <a:p>
            <a:r>
              <a:rPr lang="en-US" sz="1600" dirty="0" smtClean="0"/>
              <a:t>Primary-Tertiary was cast in the spring of 2008.</a:t>
            </a:r>
          </a:p>
          <a:p>
            <a:r>
              <a:rPr lang="en-US" sz="1600" dirty="0" smtClean="0"/>
              <a:t>Fabrication underway at the Steward Observatory Mirror Lab - completion by the end of 2012.</a:t>
            </a:r>
          </a:p>
          <a:p>
            <a:r>
              <a:rPr lang="en-US" sz="1600" b="1" dirty="0" smtClean="0"/>
              <a:t>MREFC effort focused on support hardware.</a:t>
            </a:r>
          </a:p>
          <a:p>
            <a:pPr lvl="1"/>
            <a:endParaRPr lang="en-US" sz="800" dirty="0" smtClean="0"/>
          </a:p>
          <a:p>
            <a:r>
              <a:rPr lang="en-US" sz="1600" dirty="0" smtClean="0"/>
              <a:t>Secondary substrate fabricated by Corning in 2009.</a:t>
            </a:r>
          </a:p>
          <a:p>
            <a:r>
              <a:rPr lang="en-US" sz="1600" dirty="0" smtClean="0"/>
              <a:t>Currently in storage waiting for construction. </a:t>
            </a:r>
          </a:p>
          <a:p>
            <a:r>
              <a:rPr lang="en-US" sz="1600" b="1" dirty="0" smtClean="0"/>
              <a:t>MREFC effort has optical surface finishing and support hardware.</a:t>
            </a:r>
          </a:p>
        </p:txBody>
      </p:sp>
      <p:pic>
        <p:nvPicPr>
          <p:cNvPr id="22533" name="Picture 3" descr="M!M3 SPIEexhibit2010"/>
          <p:cNvPicPr>
            <a:picLocks noChangeAspect="1" noChangeArrowheads="1"/>
          </p:cNvPicPr>
          <p:nvPr/>
        </p:nvPicPr>
        <p:blipFill>
          <a:blip r:embed="rId2" cstate="screen"/>
          <a:srcRect/>
          <a:stretch>
            <a:fillRect/>
          </a:stretch>
        </p:blipFill>
        <p:spPr bwMode="auto">
          <a:xfrm>
            <a:off x="228600" y="3785206"/>
            <a:ext cx="3962400" cy="2647343"/>
          </a:xfrm>
          <a:prstGeom prst="rect">
            <a:avLst/>
          </a:prstGeom>
          <a:noFill/>
          <a:ln w="9525">
            <a:noFill/>
            <a:miter lim="800000"/>
            <a:headEnd/>
            <a:tailEnd/>
          </a:ln>
        </p:spPr>
      </p:pic>
      <p:pic>
        <p:nvPicPr>
          <p:cNvPr id="5" name="Picture 21" descr="M2 SPIEexhibit 2010"/>
          <p:cNvPicPr>
            <a:picLocks noChangeAspect="1" noChangeArrowheads="1"/>
          </p:cNvPicPr>
          <p:nvPr/>
        </p:nvPicPr>
        <p:blipFill>
          <a:blip r:embed="rId3" cstate="screen"/>
          <a:srcRect/>
          <a:stretch>
            <a:fillRect/>
          </a:stretch>
        </p:blipFill>
        <p:spPr bwMode="auto">
          <a:xfrm>
            <a:off x="4876800" y="914400"/>
            <a:ext cx="3962400" cy="2825750"/>
          </a:xfrm>
          <a:prstGeom prst="rect">
            <a:avLst/>
          </a:prstGeom>
          <a:noFill/>
          <a:ln w="9525">
            <a:noFill/>
            <a:miter lim="800000"/>
            <a:headEnd/>
            <a:tailEnd/>
          </a:ln>
        </p:spPr>
      </p:pic>
      <p:pic>
        <p:nvPicPr>
          <p:cNvPr id="22535" name="Picture 4" descr="mirror-nocaption"/>
          <p:cNvPicPr>
            <a:picLocks noChangeAspect="1" noChangeArrowheads="1"/>
          </p:cNvPicPr>
          <p:nvPr/>
        </p:nvPicPr>
        <p:blipFill>
          <a:blip r:embed="rId4" cstate="screen"/>
          <a:srcRect/>
          <a:stretch>
            <a:fillRect/>
          </a:stretch>
        </p:blipFill>
        <p:spPr bwMode="auto">
          <a:xfrm>
            <a:off x="228600" y="901494"/>
            <a:ext cx="3962400" cy="2803732"/>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6" descr="LSST tel &amp; floor"/>
          <p:cNvPicPr>
            <a:picLocks noChangeAspect="1" noChangeArrowheads="1"/>
          </p:cNvPicPr>
          <p:nvPr/>
        </p:nvPicPr>
        <p:blipFill>
          <a:blip r:embed="rId2" cstate="screen"/>
          <a:srcRect/>
          <a:stretch>
            <a:fillRect/>
          </a:stretch>
        </p:blipFill>
        <p:spPr bwMode="auto">
          <a:xfrm>
            <a:off x="5486400" y="1792299"/>
            <a:ext cx="3659835" cy="3236901"/>
          </a:xfrm>
          <a:prstGeom prst="rect">
            <a:avLst/>
          </a:prstGeom>
          <a:noFill/>
        </p:spPr>
      </p:pic>
      <p:sp>
        <p:nvSpPr>
          <p:cNvPr id="2" name="Title 1"/>
          <p:cNvSpPr>
            <a:spLocks noGrp="1"/>
          </p:cNvSpPr>
          <p:nvPr>
            <p:ph type="title"/>
          </p:nvPr>
        </p:nvSpPr>
        <p:spPr>
          <a:xfrm>
            <a:off x="111761" y="0"/>
            <a:ext cx="6326470" cy="748632"/>
          </a:xfrm>
        </p:spPr>
        <p:txBody>
          <a:bodyPr/>
          <a:lstStyle/>
          <a:p>
            <a:pPr algn="l"/>
            <a:r>
              <a:rPr lang="en-US" sz="2400" dirty="0" smtClean="0"/>
              <a:t>Telescope System Designed to Slew and Settle within 5 seconds</a:t>
            </a:r>
            <a:endParaRPr lang="en-US" sz="2400" dirty="0"/>
          </a:p>
        </p:txBody>
      </p:sp>
      <p:pic>
        <p:nvPicPr>
          <p:cNvPr id="5" name="Picture 4" descr="comp medel"/>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1901" y="3460259"/>
            <a:ext cx="6444299" cy="29718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04800" y="1014413"/>
            <a:ext cx="7024688" cy="5111750"/>
          </a:xfrm>
        </p:spPr>
        <p:txBody>
          <a:bodyPr/>
          <a:lstStyle/>
          <a:p>
            <a:pPr marL="341313" indent="-341313">
              <a:spcBef>
                <a:spcPct val="50000"/>
              </a:spcBef>
            </a:pPr>
            <a:r>
              <a:rPr lang="en-US" sz="2000" dirty="0" smtClean="0">
                <a:latin typeface="Arial" charset="0"/>
                <a:cs typeface="+mn-cs"/>
              </a:rPr>
              <a:t>Demanding 3.5 degree cadence is met with stiff structure.</a:t>
            </a:r>
          </a:p>
          <a:p>
            <a:pPr marL="741363" lvl="1" indent="-341313">
              <a:spcBef>
                <a:spcPts val="600"/>
              </a:spcBef>
            </a:pPr>
            <a:r>
              <a:rPr lang="en-US" sz="1800" dirty="0" smtClean="0">
                <a:latin typeface="Arial" charset="0"/>
                <a:cs typeface="+mn-cs"/>
              </a:rPr>
              <a:t>Moving Structure 350 tons (60 tons optical </a:t>
            </a:r>
            <a:r>
              <a:rPr lang="en-US" sz="1800" dirty="0" smtClean="0">
                <a:latin typeface="Arial" charset="0"/>
              </a:rPr>
              <a:t>s</a:t>
            </a:r>
            <a:r>
              <a:rPr lang="en-US" sz="1800" dirty="0" smtClean="0">
                <a:latin typeface="Arial" charset="0"/>
                <a:cs typeface="+mn-cs"/>
              </a:rPr>
              <a:t>ystems).</a:t>
            </a:r>
          </a:p>
          <a:p>
            <a:pPr marL="741363" lvl="1" indent="-341313">
              <a:spcBef>
                <a:spcPts val="600"/>
              </a:spcBef>
            </a:pPr>
            <a:r>
              <a:rPr lang="en-US" sz="1800" dirty="0" smtClean="0">
                <a:latin typeface="Arial" charset="0"/>
              </a:rPr>
              <a:t>Pier design structured to maximize stiffness.</a:t>
            </a:r>
          </a:p>
          <a:p>
            <a:pPr marL="741363" lvl="1" indent="-341313">
              <a:spcBef>
                <a:spcPts val="600"/>
              </a:spcBef>
            </a:pPr>
            <a:r>
              <a:rPr lang="en-US" sz="1800" dirty="0" smtClean="0">
                <a:latin typeface="Arial" charset="0"/>
                <a:cs typeface="+mn-cs"/>
              </a:rPr>
              <a:t>First system frequencies at 7.5 </a:t>
            </a:r>
            <a:r>
              <a:rPr lang="en-US" sz="1800" dirty="0" smtClean="0">
                <a:latin typeface="Arial" charset="0"/>
              </a:rPr>
              <a:t>H</a:t>
            </a:r>
            <a:r>
              <a:rPr lang="en-US" sz="1800" dirty="0" smtClean="0">
                <a:latin typeface="Arial" charset="0"/>
                <a:cs typeface="+mn-cs"/>
              </a:rPr>
              <a:t>z and 8.9 Hz.</a:t>
            </a:r>
          </a:p>
          <a:p>
            <a:pPr marL="341313" indent="-341313">
              <a:spcBef>
                <a:spcPct val="50000"/>
              </a:spcBef>
            </a:pPr>
            <a:r>
              <a:rPr lang="en-US" sz="2000" dirty="0" smtClean="0">
                <a:latin typeface="Arial" charset="0"/>
                <a:cs typeface="+mn-cs"/>
              </a:rPr>
              <a:t>Models reviewed with vendors.</a:t>
            </a:r>
          </a:p>
          <a:p>
            <a:pPr marL="741363" lvl="1" indent="-341313">
              <a:spcBef>
                <a:spcPts val="600"/>
              </a:spcBef>
            </a:pPr>
            <a:r>
              <a:rPr lang="en-US" sz="1800" dirty="0" smtClean="0">
                <a:latin typeface="Arial" charset="0"/>
              </a:rPr>
              <a:t>FEA and solid model.</a:t>
            </a:r>
          </a:p>
          <a:p>
            <a:pPr marL="741363" lvl="1" indent="-341313">
              <a:spcBef>
                <a:spcPts val="600"/>
              </a:spcBef>
            </a:pPr>
            <a:r>
              <a:rPr lang="en-US" sz="1800" dirty="0" smtClean="0">
                <a:latin typeface="Arial" charset="0"/>
                <a:cs typeface="+mn-cs"/>
              </a:rPr>
              <a:t>Two detailed vendor quotes. </a:t>
            </a:r>
            <a:endParaRPr lang="en-US" sz="1800" dirty="0" smtClean="0">
              <a:latin typeface="Arial" charset="0"/>
            </a:endParaRPr>
          </a:p>
          <a:p>
            <a:pPr marL="741363" lvl="1" indent="-341313">
              <a:spcBef>
                <a:spcPct val="50000"/>
              </a:spcBef>
            </a:pPr>
            <a:endParaRPr lang="en-US" sz="1600" dirty="0" smtClean="0">
              <a:latin typeface="Arial" charset="0"/>
              <a:cs typeface="+mn-cs"/>
            </a:endParaRPr>
          </a:p>
          <a:p>
            <a:pPr marL="341313" indent="-341313">
              <a:spcBef>
                <a:spcPct val="50000"/>
              </a:spcBef>
              <a:buNone/>
            </a:pPr>
            <a:r>
              <a:rPr lang="en-US" sz="1600" i="1" dirty="0" smtClean="0">
                <a:latin typeface="Arial" charset="0"/>
                <a:cs typeface="+mn-cs"/>
              </a:rPr>
              <a:t>	</a:t>
            </a:r>
            <a:endParaRPr lang="en-US" sz="1800" i="1" dirty="0" smtClean="0">
              <a:latin typeface="Arial" charset="0"/>
              <a:cs typeface="+mn-cs"/>
            </a:endParaRPr>
          </a:p>
        </p:txBody>
      </p:sp>
      <p:sp>
        <p:nvSpPr>
          <p:cNvPr id="9" name="TextBox 8"/>
          <p:cNvSpPr txBox="1"/>
          <p:nvPr/>
        </p:nvSpPr>
        <p:spPr>
          <a:xfrm>
            <a:off x="1066800" y="4495800"/>
            <a:ext cx="2655536" cy="830997"/>
          </a:xfrm>
          <a:prstGeom prst="rect">
            <a:avLst/>
          </a:prstGeom>
          <a:noFill/>
        </p:spPr>
        <p:txBody>
          <a:bodyPr wrap="square" rtlCol="0">
            <a:spAutoFit/>
          </a:bodyPr>
          <a:lstStyle/>
          <a:p>
            <a:pPr algn="ctr"/>
            <a:r>
              <a:rPr lang="en-US" sz="1600" i="1" dirty="0" smtClean="0"/>
              <a:t>FEA model is loaded structure on bearings, pier, and summit rock</a:t>
            </a:r>
            <a:endParaRPr lang="en-US" sz="1600" dirty="0"/>
          </a:p>
        </p:txBody>
      </p:sp>
      <p:sp>
        <p:nvSpPr>
          <p:cNvPr id="7" name="TextBox 6"/>
          <p:cNvSpPr txBox="1"/>
          <p:nvPr/>
        </p:nvSpPr>
        <p:spPr>
          <a:xfrm>
            <a:off x="6001720" y="4800600"/>
            <a:ext cx="3142280" cy="584775"/>
          </a:xfrm>
          <a:prstGeom prst="rect">
            <a:avLst/>
          </a:prstGeom>
          <a:noFill/>
        </p:spPr>
        <p:txBody>
          <a:bodyPr wrap="square" rtlCol="0">
            <a:spAutoFit/>
          </a:bodyPr>
          <a:lstStyle/>
          <a:p>
            <a:pPr algn="ctr"/>
            <a:r>
              <a:rPr lang="en-US" sz="1600" i="1" dirty="0" smtClean="0"/>
              <a:t>Telescope model with system design details included</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95589" y="0"/>
            <a:ext cx="6172201" cy="762000"/>
          </a:xfrm>
        </p:spPr>
        <p:txBody>
          <a:bodyPr/>
          <a:lstStyle/>
          <a:p>
            <a:r>
              <a:rPr lang="en-US" sz="2400" dirty="0"/>
              <a:t>Unique Technical Challenges </a:t>
            </a:r>
            <a:r>
              <a:rPr lang="en-US" sz="2400" dirty="0" smtClean="0"/>
              <a:t>Drive </a:t>
            </a:r>
            <a:r>
              <a:rPr lang="en-US" sz="2400" dirty="0"/>
              <a:t>the </a:t>
            </a:r>
            <a:r>
              <a:rPr lang="en-US" sz="2400" dirty="0" smtClean="0"/>
              <a:t>Basis of the Camera </a:t>
            </a:r>
            <a:r>
              <a:rPr lang="en-US" sz="2400" dirty="0"/>
              <a:t>Design</a:t>
            </a:r>
          </a:p>
        </p:txBody>
      </p:sp>
      <p:sp>
        <p:nvSpPr>
          <p:cNvPr id="54275" name="Rectangle 3"/>
          <p:cNvSpPr>
            <a:spLocks noGrp="1" noChangeArrowheads="1"/>
          </p:cNvSpPr>
          <p:nvPr>
            <p:ph type="body" sz="half" idx="1"/>
          </p:nvPr>
        </p:nvSpPr>
        <p:spPr>
          <a:xfrm>
            <a:off x="381000" y="1066800"/>
            <a:ext cx="4038600" cy="5334000"/>
          </a:xfrm>
        </p:spPr>
        <p:txBody>
          <a:bodyPr/>
          <a:lstStyle/>
          <a:p>
            <a:pPr eaLnBrk="1" hangingPunct="1">
              <a:lnSpc>
                <a:spcPct val="90000"/>
              </a:lnSpc>
            </a:pPr>
            <a:endParaRPr lang="en-US" sz="1400" dirty="0" smtClean="0"/>
          </a:p>
          <a:p>
            <a:pPr eaLnBrk="1" hangingPunct="1">
              <a:lnSpc>
                <a:spcPct val="90000"/>
              </a:lnSpc>
              <a:buFont typeface="Arial"/>
              <a:buChar char="•"/>
            </a:pPr>
            <a:r>
              <a:rPr lang="en-US" sz="1600" dirty="0" smtClean="0">
                <a:solidFill>
                  <a:schemeClr val="tx1"/>
                </a:solidFill>
              </a:rPr>
              <a:t>Very </a:t>
            </a:r>
            <a:r>
              <a:rPr lang="en-US" sz="1600" dirty="0">
                <a:solidFill>
                  <a:schemeClr val="tx1"/>
                </a:solidFill>
              </a:rPr>
              <a:t>large field of view implies a physically large focal plane (</a:t>
            </a:r>
            <a:r>
              <a:rPr lang="en-US" sz="1600" dirty="0" smtClean="0">
                <a:solidFill>
                  <a:schemeClr val="tx1"/>
                </a:solidFill>
              </a:rPr>
              <a:t>634-</a:t>
            </a:r>
            <a:r>
              <a:rPr lang="en-US" sz="1600" dirty="0">
                <a:solidFill>
                  <a:schemeClr val="tx1"/>
                </a:solidFill>
              </a:rPr>
              <a:t>m</a:t>
            </a:r>
            <a:r>
              <a:rPr lang="en-US" sz="1600" dirty="0" smtClean="0">
                <a:solidFill>
                  <a:schemeClr val="tx1"/>
                </a:solidFill>
              </a:rPr>
              <a:t>m </a:t>
            </a:r>
            <a:r>
              <a:rPr lang="en-US" sz="1600" dirty="0">
                <a:solidFill>
                  <a:schemeClr val="tx1"/>
                </a:solidFill>
              </a:rPr>
              <a:t>diameter) with small (10</a:t>
            </a:r>
            <a:r>
              <a:rPr lang="en-US" sz="1600" dirty="0">
                <a:solidFill>
                  <a:schemeClr val="tx1"/>
                </a:solidFill>
                <a:sym typeface="Symbol" charset="2"/>
              </a:rPr>
              <a:t> micron</a:t>
            </a:r>
            <a:r>
              <a:rPr lang="en-US" sz="1600" dirty="0">
                <a:solidFill>
                  <a:schemeClr val="tx1"/>
                </a:solidFill>
              </a:rPr>
              <a:t>) pixels.  </a:t>
            </a:r>
          </a:p>
          <a:p>
            <a:pPr marL="0" indent="0" eaLnBrk="1" hangingPunct="1">
              <a:lnSpc>
                <a:spcPct val="90000"/>
              </a:lnSpc>
              <a:buNone/>
            </a:pPr>
            <a:endParaRPr lang="en-US" sz="1600" dirty="0">
              <a:solidFill>
                <a:schemeClr val="tx1"/>
              </a:solidFill>
            </a:endParaRPr>
          </a:p>
          <a:p>
            <a:pPr eaLnBrk="1" hangingPunct="1">
              <a:lnSpc>
                <a:spcPct val="90000"/>
              </a:lnSpc>
              <a:buFont typeface="Arial"/>
              <a:buChar char="•"/>
            </a:pPr>
            <a:r>
              <a:rPr lang="en-US" sz="1600" dirty="0">
                <a:solidFill>
                  <a:schemeClr val="tx1"/>
                </a:solidFill>
              </a:rPr>
              <a:t> Fast f/1.2 beam leads to short depth-of-</a:t>
            </a:r>
            <a:r>
              <a:rPr lang="en-US" sz="1600" dirty="0" smtClean="0">
                <a:solidFill>
                  <a:schemeClr val="tx1"/>
                </a:solidFill>
              </a:rPr>
              <a:t>focus.</a:t>
            </a:r>
            <a:endParaRPr lang="en-US" sz="1600" dirty="0">
              <a:solidFill>
                <a:schemeClr val="tx1"/>
              </a:solidFill>
            </a:endParaRP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r>
              <a:rPr lang="en-US" sz="1600" dirty="0">
                <a:solidFill>
                  <a:schemeClr val="tx1"/>
                </a:solidFill>
              </a:rPr>
              <a:t>Camera located in the telescope beam.</a:t>
            </a: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r>
              <a:rPr lang="en-US" sz="1600" dirty="0">
                <a:solidFill>
                  <a:schemeClr val="tx1"/>
                </a:solidFill>
              </a:rPr>
              <a:t>Broad spectral coverage.</a:t>
            </a: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r>
              <a:rPr lang="en-US" sz="1600" dirty="0">
                <a:solidFill>
                  <a:schemeClr val="tx1"/>
                </a:solidFill>
              </a:rPr>
              <a:t>Fast readout (</a:t>
            </a:r>
            <a:r>
              <a:rPr lang="en-US" sz="1600" dirty="0" smtClean="0">
                <a:solidFill>
                  <a:schemeClr val="tx1"/>
                </a:solidFill>
              </a:rPr>
              <a:t>3.2 </a:t>
            </a:r>
            <a:r>
              <a:rPr lang="en-US" sz="1600" dirty="0" err="1">
                <a:solidFill>
                  <a:schemeClr val="tx1"/>
                </a:solidFill>
              </a:rPr>
              <a:t>Gigapixels</a:t>
            </a:r>
            <a:r>
              <a:rPr lang="en-US" sz="1600" dirty="0">
                <a:solidFill>
                  <a:schemeClr val="tx1"/>
                </a:solidFill>
              </a:rPr>
              <a:t> in 2 seconds).</a:t>
            </a:r>
          </a:p>
          <a:p>
            <a:pPr eaLnBrk="1" hangingPunct="1">
              <a:lnSpc>
                <a:spcPct val="90000"/>
              </a:lnSpc>
              <a:buFont typeface="Arial"/>
              <a:buChar char="•"/>
            </a:pPr>
            <a:endParaRPr lang="en-US" sz="1600" dirty="0">
              <a:solidFill>
                <a:schemeClr val="tx1"/>
              </a:solidFill>
            </a:endParaRPr>
          </a:p>
          <a:p>
            <a:pPr eaLnBrk="1" hangingPunct="1">
              <a:lnSpc>
                <a:spcPct val="90000"/>
              </a:lnSpc>
              <a:buFont typeface="Arial"/>
              <a:buChar char="•"/>
            </a:pPr>
            <a:r>
              <a:rPr lang="en-US" sz="1600" dirty="0">
                <a:solidFill>
                  <a:schemeClr val="tx1"/>
                </a:solidFill>
              </a:rPr>
              <a:t>Large number of signal lines and large cryostat</a:t>
            </a:r>
          </a:p>
          <a:p>
            <a:pPr eaLnBrk="1" hangingPunct="1">
              <a:lnSpc>
                <a:spcPct val="90000"/>
              </a:lnSpc>
            </a:pPr>
            <a:endParaRPr lang="en-US" sz="1400" dirty="0"/>
          </a:p>
          <a:p>
            <a:pPr>
              <a:lnSpc>
                <a:spcPct val="90000"/>
              </a:lnSpc>
            </a:pPr>
            <a:endParaRPr lang="en-US" sz="1600" dirty="0"/>
          </a:p>
        </p:txBody>
      </p:sp>
      <p:sp>
        <p:nvSpPr>
          <p:cNvPr id="54276" name="Rectangle 4"/>
          <p:cNvSpPr>
            <a:spLocks noGrp="1" noChangeArrowheads="1"/>
          </p:cNvSpPr>
          <p:nvPr>
            <p:ph type="body" sz="half" idx="2"/>
          </p:nvPr>
        </p:nvSpPr>
        <p:spPr>
          <a:xfrm>
            <a:off x="4648200" y="1066800"/>
            <a:ext cx="4038600" cy="5257800"/>
          </a:xfrm>
        </p:spPr>
        <p:txBody>
          <a:bodyPr/>
          <a:lstStyle/>
          <a:p>
            <a:pPr>
              <a:lnSpc>
                <a:spcPct val="90000"/>
              </a:lnSpc>
              <a:buFont typeface="Wingdings" charset="2"/>
              <a:buChar char="Ø"/>
            </a:pPr>
            <a:endParaRPr lang="en-US" sz="1400" dirty="0" smtClean="0">
              <a:solidFill>
                <a:srgbClr val="0033CC"/>
              </a:solidFill>
            </a:endParaRPr>
          </a:p>
          <a:p>
            <a:pPr>
              <a:lnSpc>
                <a:spcPct val="90000"/>
              </a:lnSpc>
              <a:buFont typeface="Lucida Grande"/>
              <a:buChar char="⇒"/>
            </a:pPr>
            <a:r>
              <a:rPr lang="en-US" sz="1600" dirty="0" err="1" smtClean="0">
                <a:solidFill>
                  <a:schemeClr val="tx1"/>
                </a:solidFill>
              </a:rPr>
              <a:t>Mosaicing</a:t>
            </a:r>
            <a:r>
              <a:rPr lang="en-US" sz="1600" dirty="0" smtClean="0">
                <a:solidFill>
                  <a:schemeClr val="tx1"/>
                </a:solidFill>
              </a:rPr>
              <a:t> </a:t>
            </a:r>
            <a:r>
              <a:rPr lang="en-US" sz="1600" dirty="0">
                <a:solidFill>
                  <a:schemeClr val="tx1"/>
                </a:solidFill>
              </a:rPr>
              <a:t>a large number </a:t>
            </a:r>
            <a:r>
              <a:rPr lang="en-US" sz="1600" dirty="0" smtClean="0">
                <a:solidFill>
                  <a:schemeClr val="tx1"/>
                </a:solidFill>
              </a:rPr>
              <a:t>of sensors </a:t>
            </a:r>
            <a:r>
              <a:rPr lang="en-US" sz="1600" dirty="0">
                <a:solidFill>
                  <a:schemeClr val="tx1"/>
                </a:solidFill>
              </a:rPr>
              <a:t>with narrow </a:t>
            </a:r>
            <a:r>
              <a:rPr lang="en-US" sz="1600" dirty="0" err="1">
                <a:solidFill>
                  <a:schemeClr val="tx1"/>
                </a:solidFill>
              </a:rPr>
              <a:t>interchip</a:t>
            </a:r>
            <a:r>
              <a:rPr lang="en-US" sz="1600" dirty="0">
                <a:solidFill>
                  <a:schemeClr val="tx1"/>
                </a:solidFill>
              </a:rPr>
              <a:t> </a:t>
            </a:r>
            <a:r>
              <a:rPr lang="en-US" sz="1600" dirty="0" smtClean="0">
                <a:solidFill>
                  <a:schemeClr val="tx1"/>
                </a:solidFill>
              </a:rPr>
              <a:t>gaps.  Modular array to ease integration and test.</a:t>
            </a:r>
          </a:p>
          <a:p>
            <a:pPr marL="0" indent="0">
              <a:lnSpc>
                <a:spcPct val="90000"/>
              </a:lnSpc>
              <a:buNone/>
            </a:pPr>
            <a:endParaRPr lang="en-US" sz="1600" dirty="0" smtClean="0">
              <a:solidFill>
                <a:schemeClr val="tx1"/>
              </a:solidFill>
            </a:endParaRPr>
          </a:p>
          <a:p>
            <a:pPr>
              <a:lnSpc>
                <a:spcPct val="90000"/>
              </a:lnSpc>
              <a:buFont typeface="Lucida Grande"/>
              <a:buChar char="⇒"/>
            </a:pPr>
            <a:r>
              <a:rPr lang="en-US" sz="1600" dirty="0" smtClean="0">
                <a:solidFill>
                  <a:schemeClr val="tx1"/>
                </a:solidFill>
              </a:rPr>
              <a:t>Tight </a:t>
            </a:r>
            <a:r>
              <a:rPr lang="en-US" sz="1600" dirty="0">
                <a:solidFill>
                  <a:schemeClr val="tx1"/>
                </a:solidFill>
              </a:rPr>
              <a:t>alignment and flatness tolerances </a:t>
            </a:r>
            <a:r>
              <a:rPr lang="en-US" sz="1600" dirty="0" smtClean="0">
                <a:solidFill>
                  <a:schemeClr val="tx1"/>
                </a:solidFill>
              </a:rPr>
              <a:t>(13.5 </a:t>
            </a:r>
            <a:r>
              <a:rPr lang="en-US" sz="1600" dirty="0" smtClean="0">
                <a:solidFill>
                  <a:schemeClr val="tx1"/>
                </a:solidFill>
                <a:sym typeface="Symbol" charset="2"/>
              </a:rPr>
              <a:t>micron</a:t>
            </a:r>
            <a:r>
              <a:rPr lang="en-US" sz="1600" dirty="0" smtClean="0">
                <a:solidFill>
                  <a:schemeClr val="tx1"/>
                </a:solidFill>
              </a:rPr>
              <a:t> </a:t>
            </a:r>
            <a:r>
              <a:rPr lang="en-US" sz="1600" dirty="0">
                <a:solidFill>
                  <a:schemeClr val="tx1"/>
                </a:solidFill>
              </a:rPr>
              <a:t>p-to-v) on the sensor array</a:t>
            </a:r>
            <a:r>
              <a:rPr lang="en-US" sz="1600" dirty="0" smtClean="0">
                <a:solidFill>
                  <a:schemeClr val="tx1"/>
                </a:solidFill>
              </a:rPr>
              <a:t>.</a:t>
            </a:r>
          </a:p>
          <a:p>
            <a:pPr>
              <a:lnSpc>
                <a:spcPct val="90000"/>
              </a:lnSpc>
              <a:buFont typeface="Lucida Grande"/>
              <a:buChar char="⇒"/>
            </a:pPr>
            <a:endParaRPr lang="en-US" sz="1600" dirty="0" smtClean="0">
              <a:solidFill>
                <a:schemeClr val="tx1"/>
              </a:solidFill>
            </a:endParaRPr>
          </a:p>
          <a:p>
            <a:pPr>
              <a:lnSpc>
                <a:spcPct val="90000"/>
              </a:lnSpc>
              <a:buFont typeface="Lucida Grande"/>
              <a:buChar char="⇒"/>
            </a:pPr>
            <a:endParaRPr lang="en-US" sz="1600" dirty="0" smtClean="0">
              <a:solidFill>
                <a:schemeClr val="tx1"/>
              </a:solidFill>
            </a:endParaRPr>
          </a:p>
          <a:p>
            <a:pPr>
              <a:lnSpc>
                <a:spcPct val="90000"/>
              </a:lnSpc>
              <a:buFont typeface="Lucida Grande"/>
              <a:buChar char="⇒"/>
            </a:pPr>
            <a:r>
              <a:rPr lang="en-US" sz="1600" dirty="0" smtClean="0">
                <a:solidFill>
                  <a:schemeClr val="tx1"/>
                </a:solidFill>
              </a:rPr>
              <a:t>Tight </a:t>
            </a:r>
            <a:r>
              <a:rPr lang="en-US" sz="1600" dirty="0">
                <a:solidFill>
                  <a:schemeClr val="tx1"/>
                </a:solidFill>
              </a:rPr>
              <a:t>constraints on envelope, mass, and dissipation of heat to ambient.</a:t>
            </a:r>
          </a:p>
          <a:p>
            <a:pPr>
              <a:lnSpc>
                <a:spcPct val="90000"/>
              </a:lnSpc>
              <a:buFont typeface="Lucida Grande"/>
              <a:buChar char="⇒"/>
            </a:pPr>
            <a:endParaRPr lang="en-US" sz="1600" dirty="0">
              <a:solidFill>
                <a:schemeClr val="tx1"/>
              </a:solidFill>
            </a:endParaRPr>
          </a:p>
          <a:p>
            <a:pPr>
              <a:lnSpc>
                <a:spcPct val="90000"/>
              </a:lnSpc>
              <a:buFont typeface="Lucida Grande"/>
              <a:buChar char="⇒"/>
            </a:pPr>
            <a:r>
              <a:rPr lang="en-US" sz="1600" dirty="0">
                <a:solidFill>
                  <a:schemeClr val="tx1"/>
                </a:solidFill>
              </a:rPr>
              <a:t>Deep, fully depleted </a:t>
            </a:r>
            <a:r>
              <a:rPr lang="en-US" sz="1600" dirty="0" err="1">
                <a:solidFill>
                  <a:schemeClr val="tx1"/>
                </a:solidFill>
              </a:rPr>
              <a:t>CCDs</a:t>
            </a:r>
            <a:r>
              <a:rPr lang="en-US" sz="1600" dirty="0">
                <a:solidFill>
                  <a:schemeClr val="tx1"/>
                </a:solidFill>
              </a:rPr>
              <a:t>, but with minimal charge spreading.</a:t>
            </a:r>
          </a:p>
          <a:p>
            <a:pPr>
              <a:lnSpc>
                <a:spcPct val="90000"/>
              </a:lnSpc>
              <a:buFont typeface="Lucida Grande"/>
              <a:buChar char="⇒"/>
            </a:pPr>
            <a:endParaRPr lang="en-US" sz="1600" dirty="0">
              <a:solidFill>
                <a:schemeClr val="tx1"/>
              </a:solidFill>
            </a:endParaRPr>
          </a:p>
          <a:p>
            <a:pPr>
              <a:lnSpc>
                <a:spcPct val="90000"/>
              </a:lnSpc>
              <a:buFont typeface="Lucida Grande"/>
              <a:buChar char="⇒"/>
            </a:pPr>
            <a:r>
              <a:rPr lang="en-US" sz="1600" dirty="0">
                <a:solidFill>
                  <a:schemeClr val="tx1"/>
                </a:solidFill>
              </a:rPr>
              <a:t>Sensors must be highly segmented (16 readout ports).</a:t>
            </a:r>
          </a:p>
          <a:p>
            <a:pPr>
              <a:lnSpc>
                <a:spcPct val="90000"/>
              </a:lnSpc>
              <a:buFont typeface="Lucida Grande"/>
              <a:buChar char="⇒"/>
            </a:pPr>
            <a:endParaRPr lang="en-US" sz="1600" dirty="0">
              <a:solidFill>
                <a:schemeClr val="tx1"/>
              </a:solidFill>
            </a:endParaRPr>
          </a:p>
          <a:p>
            <a:pPr>
              <a:lnSpc>
                <a:spcPct val="90000"/>
              </a:lnSpc>
              <a:buFont typeface="Lucida Grande"/>
              <a:buChar char="⇒"/>
            </a:pPr>
            <a:r>
              <a:rPr lang="en-US" sz="1600" dirty="0">
                <a:solidFill>
                  <a:schemeClr val="tx1"/>
                </a:solidFill>
              </a:rPr>
              <a:t>Electronics </a:t>
            </a:r>
            <a:r>
              <a:rPr lang="en-US" sz="1600" dirty="0" smtClean="0">
                <a:solidFill>
                  <a:schemeClr val="tx1"/>
                </a:solidFill>
              </a:rPr>
              <a:t>through digitizing must </a:t>
            </a:r>
            <a:r>
              <a:rPr lang="en-US" sz="1600" dirty="0">
                <a:solidFill>
                  <a:schemeClr val="tx1"/>
                </a:solidFill>
              </a:rPr>
              <a:t>be implemented in the cryostat.</a:t>
            </a:r>
          </a:p>
          <a:p>
            <a:pPr>
              <a:lnSpc>
                <a:spcPct val="90000"/>
              </a:lnSpc>
              <a:buFont typeface="Arial"/>
              <a:buChar char="•"/>
            </a:pPr>
            <a:endParaRPr lang="en-US" sz="20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pPr eaLnBrk="1" hangingPunct="1"/>
            <a:r>
              <a:rPr lang="en-US" dirty="0" smtClean="0"/>
              <a:t>Camera Design</a:t>
            </a:r>
          </a:p>
        </p:txBody>
      </p:sp>
      <p:graphicFrame>
        <p:nvGraphicFramePr>
          <p:cNvPr id="7" name="Table 6"/>
          <p:cNvGraphicFramePr>
            <a:graphicFrameLocks noGrp="1"/>
          </p:cNvGraphicFramePr>
          <p:nvPr/>
        </p:nvGraphicFramePr>
        <p:xfrm>
          <a:off x="7081838" y="4862513"/>
          <a:ext cx="1977658" cy="1523999"/>
        </p:xfrm>
        <a:graphic>
          <a:graphicData uri="http://schemas.openxmlformats.org/drawingml/2006/table">
            <a:tbl>
              <a:tblPr firstRow="1" bandRow="1">
                <a:tableStyleId>{21E4AEA4-8DFA-4A89-87EB-49C32662AFE0}</a:tableStyleId>
              </a:tblPr>
              <a:tblGrid>
                <a:gridCol w="1113052"/>
                <a:gridCol w="864606"/>
              </a:tblGrid>
              <a:tr h="225960">
                <a:tc>
                  <a:txBody>
                    <a:bodyPr/>
                    <a:lstStyle/>
                    <a:p>
                      <a:pPr algn="ctr"/>
                      <a:r>
                        <a:rPr lang="en-US" sz="1400" dirty="0" smtClean="0"/>
                        <a:t>Parameter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dirty="0" smtClean="0"/>
                        <a:t>Diameter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t>1.65 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5960">
                <a:tc>
                  <a:txBody>
                    <a:bodyPr/>
                    <a:lstStyle/>
                    <a:p>
                      <a:r>
                        <a:rPr lang="en-US" sz="1400" dirty="0" smtClean="0"/>
                        <a:t>Length</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t>3.7 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4917">
                <a:tc>
                  <a:txBody>
                    <a:bodyPr/>
                    <a:lstStyle/>
                    <a:p>
                      <a:r>
                        <a:rPr lang="en-US" sz="1400" dirty="0" smtClean="0"/>
                        <a:t>Weight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t>3000 kg</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4917">
                <a:tc>
                  <a:txBody>
                    <a:bodyPr/>
                    <a:lstStyle/>
                    <a:p>
                      <a:r>
                        <a:rPr lang="en-US" sz="1400" dirty="0" smtClean="0"/>
                        <a:t>F.P.</a:t>
                      </a:r>
                      <a:r>
                        <a:rPr lang="en-US" sz="1400" baseline="0" dirty="0" smtClean="0"/>
                        <a:t> </a:t>
                      </a:r>
                      <a:r>
                        <a:rPr lang="en-US" sz="1400" baseline="0" dirty="0" err="1" smtClean="0"/>
                        <a:t>Diam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t>634 mm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44055" name="Straight Arrow Connector 18"/>
          <p:cNvCxnSpPr>
            <a:cxnSpLocks noChangeShapeType="1"/>
          </p:cNvCxnSpPr>
          <p:nvPr/>
        </p:nvCxnSpPr>
        <p:spPr bwMode="auto">
          <a:xfrm>
            <a:off x="1682750" y="3059113"/>
            <a:ext cx="41275" cy="3290887"/>
          </a:xfrm>
          <a:prstGeom prst="straightConnector1">
            <a:avLst/>
          </a:prstGeom>
          <a:noFill/>
          <a:ln w="9525">
            <a:solidFill>
              <a:srgbClr val="0033CC"/>
            </a:solidFill>
            <a:round/>
            <a:headEnd type="arrow" w="med" len="med"/>
            <a:tailEnd type="arrow" w="med" len="med"/>
          </a:ln>
        </p:spPr>
      </p:cxnSp>
      <p:sp>
        <p:nvSpPr>
          <p:cNvPr id="44056" name="TextBox 6"/>
          <p:cNvSpPr txBox="1">
            <a:spLocks noChangeArrowheads="1"/>
          </p:cNvSpPr>
          <p:nvPr/>
        </p:nvSpPr>
        <p:spPr bwMode="auto">
          <a:xfrm>
            <a:off x="1363663" y="4348163"/>
            <a:ext cx="741362" cy="585787"/>
          </a:xfrm>
          <a:prstGeom prst="rect">
            <a:avLst/>
          </a:prstGeom>
          <a:solidFill>
            <a:schemeClr val="bg1"/>
          </a:solidFill>
          <a:ln w="9525">
            <a:noFill/>
            <a:miter lim="800000"/>
            <a:headEnd/>
            <a:tailEnd/>
          </a:ln>
        </p:spPr>
        <p:txBody>
          <a:bodyPr lIns="45720" rIns="45720" anchor="ctr">
            <a:prstTxWarp prst="textNoShape">
              <a:avLst/>
            </a:prstTxWarp>
            <a:spAutoFit/>
          </a:bodyPr>
          <a:lstStyle/>
          <a:p>
            <a:pPr algn="ctr"/>
            <a:r>
              <a:rPr lang="en-US" sz="1600">
                <a:solidFill>
                  <a:srgbClr val="0033CC"/>
                </a:solidFill>
              </a:rPr>
              <a:t>1.65 m</a:t>
            </a:r>
          </a:p>
          <a:p>
            <a:pPr algn="ctr"/>
            <a:r>
              <a:rPr lang="en-US" sz="1600">
                <a:solidFill>
                  <a:srgbClr val="0033CC"/>
                </a:solidFill>
              </a:rPr>
              <a:t>5’-5”</a:t>
            </a:r>
          </a:p>
        </p:txBody>
      </p:sp>
      <p:cxnSp>
        <p:nvCxnSpPr>
          <p:cNvPr id="44057" name="Straight Arrow Connector 18"/>
          <p:cNvCxnSpPr>
            <a:cxnSpLocks noChangeShapeType="1"/>
          </p:cNvCxnSpPr>
          <p:nvPr/>
        </p:nvCxnSpPr>
        <p:spPr bwMode="auto">
          <a:xfrm rot="10800000">
            <a:off x="192088" y="6343650"/>
            <a:ext cx="3635375" cy="1588"/>
          </a:xfrm>
          <a:prstGeom prst="straightConnector1">
            <a:avLst/>
          </a:prstGeom>
          <a:noFill/>
          <a:ln w="9525">
            <a:solidFill>
              <a:srgbClr val="0033CC"/>
            </a:solidFill>
            <a:round/>
            <a:headEnd/>
            <a:tailEnd/>
          </a:ln>
        </p:spPr>
      </p:cxnSp>
      <p:cxnSp>
        <p:nvCxnSpPr>
          <p:cNvPr id="44058" name="Straight Arrow Connector 18"/>
          <p:cNvCxnSpPr>
            <a:cxnSpLocks noChangeShapeType="1"/>
          </p:cNvCxnSpPr>
          <p:nvPr/>
        </p:nvCxnSpPr>
        <p:spPr bwMode="auto">
          <a:xfrm rot="10800000">
            <a:off x="468313" y="3081338"/>
            <a:ext cx="2232025" cy="1587"/>
          </a:xfrm>
          <a:prstGeom prst="straightConnector1">
            <a:avLst/>
          </a:prstGeom>
          <a:noFill/>
          <a:ln w="9525">
            <a:solidFill>
              <a:srgbClr val="0033CC"/>
            </a:solidFill>
            <a:round/>
            <a:headEnd/>
            <a:tailEnd/>
          </a:ln>
        </p:spPr>
      </p:cxnSp>
      <p:sp>
        <p:nvSpPr>
          <p:cNvPr id="44059" name="Rectangle 3"/>
          <p:cNvSpPr>
            <a:spLocks noChangeArrowheads="1"/>
          </p:cNvSpPr>
          <p:nvPr/>
        </p:nvSpPr>
        <p:spPr bwMode="auto">
          <a:xfrm>
            <a:off x="101600" y="1006475"/>
            <a:ext cx="3679825" cy="1914525"/>
          </a:xfrm>
          <a:prstGeom prst="rect">
            <a:avLst/>
          </a:prstGeom>
          <a:noFill/>
          <a:ln w="9525">
            <a:noFill/>
            <a:miter lim="800000"/>
            <a:headEnd/>
            <a:tailEnd/>
          </a:ln>
        </p:spPr>
        <p:txBody>
          <a:bodyPr>
            <a:prstTxWarp prst="textNoShape">
              <a:avLst/>
            </a:prstTxWarp>
          </a:bodyPr>
          <a:lstStyle/>
          <a:p>
            <a:pPr marL="742950" lvl="1" indent="-285750">
              <a:spcBef>
                <a:spcPts val="200"/>
              </a:spcBef>
              <a:spcAft>
                <a:spcPts val="200"/>
              </a:spcAft>
              <a:buFontTx/>
              <a:buChar char="–"/>
            </a:pPr>
            <a:r>
              <a:rPr lang="en-US" dirty="0"/>
              <a:t>3.2 </a:t>
            </a:r>
            <a:r>
              <a:rPr lang="en-US" dirty="0" err="1"/>
              <a:t>Gigapixels</a:t>
            </a:r>
            <a:endParaRPr lang="en-US" dirty="0"/>
          </a:p>
          <a:p>
            <a:pPr marL="742950" lvl="1" indent="-285750">
              <a:spcBef>
                <a:spcPts val="200"/>
              </a:spcBef>
              <a:spcAft>
                <a:spcPts val="200"/>
              </a:spcAft>
              <a:buFontTx/>
              <a:buChar char="–"/>
            </a:pPr>
            <a:r>
              <a:rPr lang="en-US" dirty="0"/>
              <a:t>0.2 </a:t>
            </a:r>
            <a:r>
              <a:rPr lang="en-US" dirty="0" err="1"/>
              <a:t>arcsec</a:t>
            </a:r>
            <a:r>
              <a:rPr lang="en-US" dirty="0"/>
              <a:t> pixels</a:t>
            </a:r>
          </a:p>
          <a:p>
            <a:pPr marL="742950" lvl="1" indent="-285750">
              <a:spcBef>
                <a:spcPts val="200"/>
              </a:spcBef>
              <a:spcAft>
                <a:spcPts val="200"/>
              </a:spcAft>
              <a:buFontTx/>
              <a:buChar char="–"/>
            </a:pPr>
            <a:r>
              <a:rPr lang="en-US" dirty="0"/>
              <a:t>9.6 square degree FOV</a:t>
            </a:r>
          </a:p>
          <a:p>
            <a:pPr marL="742950" lvl="1" indent="-285750">
              <a:spcBef>
                <a:spcPts val="200"/>
              </a:spcBef>
              <a:spcAft>
                <a:spcPts val="200"/>
              </a:spcAft>
              <a:buFontTx/>
              <a:buChar char="–"/>
            </a:pPr>
            <a:r>
              <a:rPr lang="en-US" dirty="0"/>
              <a:t>2 second readout</a:t>
            </a:r>
          </a:p>
          <a:p>
            <a:pPr marL="742950" lvl="1" indent="-285750">
              <a:spcBef>
                <a:spcPts val="200"/>
              </a:spcBef>
              <a:spcAft>
                <a:spcPts val="200"/>
              </a:spcAft>
              <a:buFontTx/>
              <a:buChar char="–"/>
            </a:pPr>
            <a:r>
              <a:rPr lang="en-US" dirty="0"/>
              <a:t>6 filters</a:t>
            </a:r>
          </a:p>
          <a:p>
            <a:pPr marL="347663" indent="-347663">
              <a:spcBef>
                <a:spcPts val="200"/>
              </a:spcBef>
              <a:spcAft>
                <a:spcPts val="200"/>
              </a:spcAft>
            </a:pPr>
            <a:endParaRPr lang="en-US" sz="2000" dirty="0"/>
          </a:p>
        </p:txBody>
      </p:sp>
      <p:pic>
        <p:nvPicPr>
          <p:cNvPr id="44060" name="Content Placeholder 9" descr="CamAssy2010-08-06ARen.JPG"/>
          <p:cNvPicPr>
            <a:picLocks noChangeAspect="1"/>
          </p:cNvPicPr>
          <p:nvPr/>
        </p:nvPicPr>
        <p:blipFill>
          <a:blip r:embed="rId3">
            <a:clrChange>
              <a:clrFrom>
                <a:srgbClr val="FFFFFF"/>
              </a:clrFrom>
              <a:clrTo>
                <a:srgbClr val="FFFFFF">
                  <a:alpha val="0"/>
                </a:srgbClr>
              </a:clrTo>
            </a:clrChange>
          </a:blip>
          <a:srcRect l="23427" t="7877" r="8563" b="6979"/>
          <a:stretch>
            <a:fillRect/>
          </a:stretch>
        </p:blipFill>
        <p:spPr bwMode="auto">
          <a:xfrm>
            <a:off x="2049463" y="668338"/>
            <a:ext cx="6592887" cy="5827712"/>
          </a:xfrm>
          <a:prstGeom prst="rect">
            <a:avLst/>
          </a:prstGeom>
          <a:noFill/>
          <a:ln w="9525">
            <a:noFill/>
            <a:miter lim="800000"/>
            <a:headEnd/>
            <a:tailEnd/>
          </a:ln>
        </p:spPr>
      </p:pic>
      <p:pic>
        <p:nvPicPr>
          <p:cNvPr id="44061" name="Content Placeholder 9" descr="CamAssy2010-08-06ARen.JPG"/>
          <p:cNvPicPr>
            <a:picLocks noChangeAspect="1"/>
          </p:cNvPicPr>
          <p:nvPr/>
        </p:nvPicPr>
        <p:blipFill>
          <a:blip r:embed="rId3">
            <a:clrChange>
              <a:clrFrom>
                <a:srgbClr val="FFFFFF"/>
              </a:clrFrom>
              <a:clrTo>
                <a:srgbClr val="FFFFFF">
                  <a:alpha val="0"/>
                </a:srgbClr>
              </a:clrTo>
            </a:clrChange>
          </a:blip>
          <a:srcRect l="8044" t="39420" r="76700" b="6979"/>
          <a:stretch>
            <a:fillRect/>
          </a:stretch>
        </p:blipFill>
        <p:spPr bwMode="auto">
          <a:xfrm>
            <a:off x="163513" y="3063875"/>
            <a:ext cx="1335087" cy="33115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 Management Faces Many Challenges</a:t>
            </a:r>
            <a:endParaRPr lang="en-US" dirty="0"/>
          </a:p>
        </p:txBody>
      </p:sp>
      <p:sp>
        <p:nvSpPr>
          <p:cNvPr id="4" name="Content Placeholder 3"/>
          <p:cNvSpPr>
            <a:spLocks noGrp="1"/>
          </p:cNvSpPr>
          <p:nvPr>
            <p:ph idx="1"/>
          </p:nvPr>
        </p:nvSpPr>
        <p:spPr/>
        <p:txBody>
          <a:bodyPr/>
          <a:lstStyle/>
          <a:p>
            <a:r>
              <a:rPr lang="en-US" dirty="0" smtClean="0"/>
              <a:t>LSST Data Management system must deal with an unprecedented data volume.</a:t>
            </a:r>
          </a:p>
          <a:p>
            <a:pPr lvl="1"/>
            <a:r>
              <a:rPr lang="en-US" sz="2000" dirty="0" smtClean="0"/>
              <a:t>one 6-gigabyte image every 17 seconds</a:t>
            </a:r>
          </a:p>
          <a:p>
            <a:pPr lvl="1"/>
            <a:r>
              <a:rPr lang="en-US" sz="2000" dirty="0" smtClean="0"/>
              <a:t>15 terabytes of raw scientific image data / night</a:t>
            </a:r>
          </a:p>
          <a:p>
            <a:pPr lvl="1"/>
            <a:r>
              <a:rPr lang="en-US" sz="2000" dirty="0" smtClean="0"/>
              <a:t>100-petabyte final image data archive</a:t>
            </a:r>
          </a:p>
          <a:p>
            <a:pPr lvl="1"/>
            <a:r>
              <a:rPr lang="en-US" sz="2000" dirty="0" smtClean="0"/>
              <a:t>20-petabyte final database catalog</a:t>
            </a:r>
          </a:p>
          <a:p>
            <a:pPr lvl="1"/>
            <a:r>
              <a:rPr lang="en-US" sz="2000" dirty="0" smtClean="0"/>
              <a:t>2 million real time events per night every night for 10 years</a:t>
            </a:r>
          </a:p>
          <a:p>
            <a:r>
              <a:rPr lang="en-US" dirty="0" smtClean="0"/>
              <a:t>The software, framework and database designs are in place for highly reliable open source system.</a:t>
            </a:r>
          </a:p>
          <a:p>
            <a:r>
              <a:rPr lang="en-US" dirty="0" smtClean="0"/>
              <a:t>Infrastructure is identified and anticipates modest technical advancement consistent with trends.</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Recent Astro2010 Endorsement</a:t>
            </a:r>
          </a:p>
        </p:txBody>
      </p:sp>
      <p:sp>
        <p:nvSpPr>
          <p:cNvPr id="25603" name="Text Placeholder 2"/>
          <p:cNvSpPr>
            <a:spLocks noGrp="1"/>
          </p:cNvSpPr>
          <p:nvPr>
            <p:ph type="body" sz="half" idx="1"/>
          </p:nvPr>
        </p:nvSpPr>
        <p:spPr/>
        <p:txBody>
          <a:bodyPr/>
          <a:lstStyle/>
          <a:p>
            <a:pPr eaLnBrk="1" hangingPunct="1"/>
            <a:r>
              <a:rPr lang="en-US" sz="1600" dirty="0" smtClean="0">
                <a:solidFill>
                  <a:schemeClr val="tx1"/>
                </a:solidFill>
              </a:rPr>
              <a:t>LSST ranked as the highest priority large ground-based facility for the next decade.</a:t>
            </a:r>
          </a:p>
          <a:p>
            <a:pPr eaLnBrk="1" hangingPunct="1"/>
            <a:endParaRPr lang="en-US" sz="1600" dirty="0" smtClean="0">
              <a:solidFill>
                <a:schemeClr val="tx1"/>
              </a:solidFill>
            </a:endParaRPr>
          </a:p>
          <a:p>
            <a:pPr eaLnBrk="1" hangingPunct="1"/>
            <a:r>
              <a:rPr lang="en-US" sz="1600" dirty="0" smtClean="0">
                <a:solidFill>
                  <a:schemeClr val="tx1"/>
                </a:solidFill>
              </a:rPr>
              <a:t>“The top rank accorded to LSST is a result of (1) its compelling science case and capacity to address so many of the science goals of this survey and (2) its readiness for submission to the MREFC process as informed by its technical maturity, the survey’s assessment of risk, and appraised construction and operations costs. Having made considerable progress in terms of its readiness since the 2001 survey, the committee judged that LSST was the most ‘ready-to-go.’”</a:t>
            </a:r>
          </a:p>
        </p:txBody>
      </p:sp>
      <p:pic>
        <p:nvPicPr>
          <p:cNvPr id="25604" name="Content Placeholder 7" descr="astro2010_cover.jpg"/>
          <p:cNvPicPr>
            <a:picLocks noGrp="1" noChangeAspect="1"/>
          </p:cNvPicPr>
          <p:nvPr>
            <p:ph sz="half" idx="2"/>
          </p:nvPr>
        </p:nvPicPr>
        <p:blipFill>
          <a:blip r:embed="rId2"/>
          <a:srcRect l="-12357" r="-12357"/>
          <a:stretch>
            <a:fillRect/>
          </a:stretch>
        </p:blipFill>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pPr algn="l">
              <a:defRPr/>
            </a:pPr>
            <a:r>
              <a:rPr lang="en-US" dirty="0" smtClean="0"/>
              <a:t>Cyber infrastructure is defined and capacity has been identified to handle data volume</a:t>
            </a:r>
            <a:endParaRPr lang="en-US" dirty="0"/>
          </a:p>
        </p:txBody>
      </p:sp>
      <p:sp>
        <p:nvSpPr>
          <p:cNvPr id="25604" name="Content Placeholder 12"/>
          <p:cNvSpPr>
            <a:spLocks noGrp="1"/>
          </p:cNvSpPr>
          <p:nvPr>
            <p:ph idx="1"/>
          </p:nvPr>
        </p:nvSpPr>
        <p:spPr>
          <a:xfrm>
            <a:off x="914400" y="5334000"/>
            <a:ext cx="8000999" cy="1066800"/>
          </a:xfrm>
          <a:solidFill>
            <a:schemeClr val="bg1"/>
          </a:solidFill>
        </p:spPr>
        <p:txBody>
          <a:bodyPr>
            <a:normAutofit lnSpcReduction="10000"/>
          </a:bodyPr>
          <a:lstStyle/>
          <a:p>
            <a:r>
              <a:rPr lang="en-US" sz="2000" dirty="0" smtClean="0">
                <a:solidFill>
                  <a:schemeClr val="tx1"/>
                </a:solidFill>
              </a:rPr>
              <a:t>Summit-Base network will be installed by the project.</a:t>
            </a:r>
          </a:p>
          <a:p>
            <a:r>
              <a:rPr lang="en-US" sz="2000" dirty="0" smtClean="0">
                <a:solidFill>
                  <a:schemeClr val="tx1"/>
                </a:solidFill>
              </a:rPr>
              <a:t>Working with NSF funded network consortiums on capacity.</a:t>
            </a:r>
          </a:p>
          <a:p>
            <a:r>
              <a:rPr lang="en-US" sz="2000" dirty="0" smtClean="0">
                <a:solidFill>
                  <a:schemeClr val="tx1"/>
                </a:solidFill>
              </a:rPr>
              <a:t>International protected network identified and quoted.</a:t>
            </a:r>
          </a:p>
        </p:txBody>
      </p:sp>
      <p:pic>
        <p:nvPicPr>
          <p:cNvPr id="16" name="Picture 15"/>
          <p:cNvPicPr>
            <a:picLocks noChangeAspect="1"/>
          </p:cNvPicPr>
          <p:nvPr/>
        </p:nvPicPr>
        <p:blipFill>
          <a:blip r:embed="rId2" cstate="print"/>
          <a:stretch>
            <a:fillRect/>
          </a:stretch>
        </p:blipFill>
        <p:spPr>
          <a:xfrm>
            <a:off x="873760" y="838200"/>
            <a:ext cx="7508240" cy="4511040"/>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The LSST Project involves an interagency collaboration between NSF and DOE to deliver a versatile survey facility that will enable a wide variety of scientific investigations in astronomy and fundamental physics.</a:t>
            </a:r>
          </a:p>
          <a:p>
            <a:endParaRPr lang="en-US" dirty="0"/>
          </a:p>
          <a:p>
            <a:r>
              <a:rPr lang="en-US" dirty="0" smtClean="0"/>
              <a:t>The science requirements have been flowed down in detail from four major scientific themes and are well-understood.  Most of the requirements can be met with a single observing strategy, and will utilize a common database.</a:t>
            </a:r>
          </a:p>
          <a:p>
            <a:endParaRPr lang="en-US" dirty="0"/>
          </a:p>
          <a:p>
            <a:r>
              <a:rPr lang="en-US" dirty="0" smtClean="0"/>
              <a:t>The overall system design has been developed by an integrated project team, with R&amp;D funding from both agencies, as well as from private sources.  The design has been optimized and is well-advanced in all areas.</a:t>
            </a:r>
          </a:p>
          <a:p>
            <a:endParaRPr lang="en-US" dirty="0"/>
          </a:p>
          <a:p>
            <a:r>
              <a:rPr lang="en-US" dirty="0" smtClean="0"/>
              <a:t>The Project successfully passed an NSF Preliminary Design Review in September and is technically on track for an MREFC construction start in 2014.</a:t>
            </a:r>
          </a:p>
          <a:p>
            <a:endParaRPr lang="en-US" dirty="0" smtClean="0"/>
          </a:p>
          <a:p>
            <a:endParaRPr lang="en-US" dirty="0"/>
          </a:p>
          <a:p>
            <a:endParaRPr lang="en-US" dirty="0"/>
          </a:p>
        </p:txBody>
      </p:sp>
    </p:spTree>
    <p:extLst>
      <p:ext uri="{BB962C8B-B14F-4D97-AF65-F5344CB8AC3E}">
        <p14:creationId xmlns:p14="http://schemas.microsoft.com/office/powerpoint/2010/main" val="21649230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End of Presentation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Overall Project Organization</a:t>
            </a:r>
            <a:endParaRPr lang="en-US" dirty="0"/>
          </a:p>
        </p:txBody>
      </p:sp>
    </p:spTree>
    <p:extLst>
      <p:ext uri="{BB962C8B-B14F-4D97-AF65-F5344CB8AC3E}">
        <p14:creationId xmlns:p14="http://schemas.microsoft.com/office/powerpoint/2010/main" val="35640199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LSST:  Joint DOE/NSF Project</a:t>
            </a:r>
            <a:endParaRPr lang="en-US" b="1" dirty="0"/>
          </a:p>
        </p:txBody>
      </p:sp>
      <p:sp>
        <p:nvSpPr>
          <p:cNvPr id="3" name="Rectangle 2"/>
          <p:cNvSpPr/>
          <p:nvPr/>
        </p:nvSpPr>
        <p:spPr>
          <a:xfrm>
            <a:off x="381000" y="1143000"/>
            <a:ext cx="8305800" cy="3416320"/>
          </a:xfrm>
          <a:prstGeom prst="rect">
            <a:avLst/>
          </a:prstGeom>
        </p:spPr>
        <p:txBody>
          <a:bodyPr wrap="square">
            <a:spAutoFit/>
          </a:bodyPr>
          <a:lstStyle/>
          <a:p>
            <a:pPr>
              <a:buFont typeface="Arial" charset="0"/>
              <a:buNone/>
            </a:pPr>
            <a:r>
              <a:rPr lang="en-US" sz="2400" b="1" dirty="0" smtClean="0">
                <a:solidFill>
                  <a:srgbClr val="000000"/>
                </a:solidFill>
              </a:rPr>
              <a:t>NSF </a:t>
            </a:r>
          </a:p>
          <a:p>
            <a:pPr marL="347472" indent="-347472">
              <a:spcBef>
                <a:spcPts val="576"/>
              </a:spcBef>
              <a:buFont typeface="Calibri" pitchFamily="34" charset="0"/>
              <a:buChar char="–"/>
            </a:pPr>
            <a:r>
              <a:rPr lang="en-US" sz="2400" dirty="0" smtClean="0">
                <a:solidFill>
                  <a:srgbClr val="000000"/>
                </a:solidFill>
              </a:rPr>
              <a:t>Lead agency</a:t>
            </a:r>
          </a:p>
          <a:p>
            <a:pPr marL="804672" lvl="1" indent="-347472">
              <a:spcBef>
                <a:spcPts val="576"/>
              </a:spcBef>
              <a:buFont typeface="Arial"/>
              <a:buChar char="•"/>
            </a:pPr>
            <a:r>
              <a:rPr lang="en-US" sz="2400" dirty="0" smtClean="0">
                <a:solidFill>
                  <a:srgbClr val="000000"/>
                </a:solidFill>
              </a:rPr>
              <a:t>Telescope and site</a:t>
            </a:r>
          </a:p>
          <a:p>
            <a:pPr marL="804672" lvl="1" indent="-347472">
              <a:spcBef>
                <a:spcPts val="576"/>
              </a:spcBef>
              <a:buFont typeface="Arial"/>
              <a:buChar char="•"/>
            </a:pPr>
            <a:r>
              <a:rPr lang="en-US" sz="2400" dirty="0" smtClean="0">
                <a:solidFill>
                  <a:srgbClr val="000000"/>
                </a:solidFill>
              </a:rPr>
              <a:t>Data Management</a:t>
            </a:r>
          </a:p>
          <a:p>
            <a:pPr>
              <a:buFont typeface="Arial" charset="0"/>
              <a:buNone/>
            </a:pPr>
            <a:endParaRPr lang="en-US" sz="2400" b="1" dirty="0" smtClean="0">
              <a:solidFill>
                <a:srgbClr val="000000"/>
              </a:solidFill>
            </a:endParaRPr>
          </a:p>
          <a:p>
            <a:pPr>
              <a:buFont typeface="Arial" charset="0"/>
              <a:buNone/>
            </a:pPr>
            <a:r>
              <a:rPr lang="en-US" sz="2400" b="1" dirty="0" smtClean="0">
                <a:solidFill>
                  <a:srgbClr val="000000"/>
                </a:solidFill>
              </a:rPr>
              <a:t>DOE </a:t>
            </a:r>
            <a:endParaRPr lang="en-US" sz="2400" b="1" dirty="0">
              <a:solidFill>
                <a:srgbClr val="000000"/>
              </a:solidFill>
            </a:endParaRPr>
          </a:p>
          <a:p>
            <a:pPr marL="347472" indent="-347472">
              <a:spcBef>
                <a:spcPts val="576"/>
              </a:spcBef>
              <a:buFont typeface="Calibri" pitchFamily="34" charset="0"/>
              <a:buChar char="–"/>
            </a:pPr>
            <a:r>
              <a:rPr lang="en-US" sz="2400" dirty="0">
                <a:solidFill>
                  <a:srgbClr val="000000"/>
                </a:solidFill>
              </a:rPr>
              <a:t>Deliver a camera that meets project requirements</a:t>
            </a:r>
          </a:p>
          <a:p>
            <a:pPr>
              <a:spcBef>
                <a:spcPts val="576"/>
              </a:spcBef>
            </a:pPr>
            <a:endParaRPr lang="en-US" sz="2400" dirty="0" smtClean="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Agency Coordination</a:t>
            </a:r>
            <a:endParaRPr lang="en-US" b="1" dirty="0"/>
          </a:p>
        </p:txBody>
      </p:sp>
      <p:sp>
        <p:nvSpPr>
          <p:cNvPr id="3" name="Rectangle 2"/>
          <p:cNvSpPr/>
          <p:nvPr/>
        </p:nvSpPr>
        <p:spPr>
          <a:xfrm>
            <a:off x="381000" y="990600"/>
            <a:ext cx="8305800" cy="4450449"/>
          </a:xfrm>
          <a:prstGeom prst="rect">
            <a:avLst/>
          </a:prstGeom>
        </p:spPr>
        <p:txBody>
          <a:bodyPr wrap="square">
            <a:spAutoFit/>
          </a:bodyPr>
          <a:lstStyle/>
          <a:p>
            <a:pPr>
              <a:buFont typeface="Arial" charset="0"/>
              <a:buNone/>
            </a:pPr>
            <a:r>
              <a:rPr lang="en-US" sz="2000" b="1" dirty="0" smtClean="0">
                <a:solidFill>
                  <a:srgbClr val="000000"/>
                </a:solidFill>
              </a:rPr>
              <a:t>NSF/DOE  </a:t>
            </a:r>
          </a:p>
          <a:p>
            <a:pPr marL="347472" indent="-347472">
              <a:spcBef>
                <a:spcPts val="576"/>
              </a:spcBef>
              <a:buFont typeface="Calibri" pitchFamily="34" charset="0"/>
              <a:buChar char="–"/>
            </a:pPr>
            <a:r>
              <a:rPr lang="en-US" sz="2000" dirty="0" smtClean="0">
                <a:solidFill>
                  <a:srgbClr val="000000"/>
                </a:solidFill>
              </a:rPr>
              <a:t>MOU describing commitments will be developed by agencies</a:t>
            </a:r>
          </a:p>
          <a:p>
            <a:pPr marL="804672" lvl="1" indent="-347472">
              <a:spcBef>
                <a:spcPts val="576"/>
              </a:spcBef>
              <a:buFont typeface="Calibri" pitchFamily="34" charset="0"/>
              <a:buChar char="–"/>
            </a:pPr>
            <a:r>
              <a:rPr lang="en-US" sz="2000" i="1" dirty="0" smtClean="0">
                <a:solidFill>
                  <a:schemeClr val="accent2"/>
                </a:solidFill>
              </a:rPr>
              <a:t>Funding schedules must be coordinated</a:t>
            </a:r>
          </a:p>
          <a:p>
            <a:pPr marL="347472" indent="-347472">
              <a:spcBef>
                <a:spcPts val="576"/>
              </a:spcBef>
              <a:buFont typeface="Calibri" pitchFamily="34" charset="0"/>
              <a:buChar char="–"/>
            </a:pPr>
            <a:r>
              <a:rPr lang="en-US" sz="2000" dirty="0" smtClean="0">
                <a:solidFill>
                  <a:srgbClr val="000000"/>
                </a:solidFill>
              </a:rPr>
              <a:t>Joint Oversight Group (JOG) already established</a:t>
            </a:r>
          </a:p>
          <a:p>
            <a:pPr marL="347472" indent="-347472">
              <a:spcBef>
                <a:spcPts val="576"/>
              </a:spcBef>
            </a:pPr>
            <a:r>
              <a:rPr lang="en-US" sz="2000" b="1" dirty="0" smtClean="0">
                <a:solidFill>
                  <a:srgbClr val="000000"/>
                </a:solidFill>
              </a:rPr>
              <a:t>Funding Flow</a:t>
            </a:r>
            <a:endParaRPr lang="en-US" sz="2000" dirty="0" smtClean="0">
              <a:solidFill>
                <a:srgbClr val="000000"/>
              </a:solidFill>
            </a:endParaRPr>
          </a:p>
          <a:p>
            <a:pPr marL="347472" indent="-347472">
              <a:spcBef>
                <a:spcPts val="576"/>
              </a:spcBef>
              <a:buFont typeface="Calibri" pitchFamily="34" charset="0"/>
              <a:buChar char="–"/>
            </a:pPr>
            <a:r>
              <a:rPr lang="en-US" sz="2000" dirty="0" smtClean="0">
                <a:solidFill>
                  <a:srgbClr val="000000"/>
                </a:solidFill>
              </a:rPr>
              <a:t>DOE funds to SLAC</a:t>
            </a:r>
          </a:p>
          <a:p>
            <a:pPr marL="347472" indent="-347472">
              <a:spcBef>
                <a:spcPts val="576"/>
              </a:spcBef>
              <a:buFont typeface="Calibri" pitchFamily="34" charset="0"/>
              <a:buChar char="–"/>
            </a:pPr>
            <a:r>
              <a:rPr lang="en-US" sz="2000" dirty="0" smtClean="0">
                <a:solidFill>
                  <a:srgbClr val="000000"/>
                </a:solidFill>
              </a:rPr>
              <a:t>NSF funds via  AURA to LSST Project Office</a:t>
            </a:r>
          </a:p>
          <a:p>
            <a:pPr marL="347472" indent="-347472">
              <a:spcBef>
                <a:spcPts val="576"/>
              </a:spcBef>
              <a:buFont typeface="Calibri" pitchFamily="34" charset="0"/>
              <a:buChar char="–"/>
            </a:pPr>
            <a:r>
              <a:rPr lang="en-US" sz="2000" dirty="0" smtClean="0">
                <a:solidFill>
                  <a:srgbClr val="000000"/>
                </a:solidFill>
              </a:rPr>
              <a:t>Agency funds (including contingency) will not be co-mingled</a:t>
            </a:r>
          </a:p>
          <a:p>
            <a:pPr marL="804672" lvl="1" indent="-347472">
              <a:spcBef>
                <a:spcPts val="576"/>
              </a:spcBef>
              <a:buFont typeface="Arial"/>
              <a:buChar char="•"/>
            </a:pPr>
            <a:r>
              <a:rPr lang="en-US" sz="2000" dirty="0" smtClean="0">
                <a:solidFill>
                  <a:srgbClr val="000000"/>
                </a:solidFill>
              </a:rPr>
              <a:t>Management procedures will be appropriate to each agency</a:t>
            </a:r>
          </a:p>
          <a:p>
            <a:pPr marL="804672" lvl="1" indent="-347472">
              <a:spcBef>
                <a:spcPts val="576"/>
              </a:spcBef>
              <a:buFont typeface="Arial"/>
              <a:buChar char="•"/>
            </a:pPr>
            <a:r>
              <a:rPr lang="en-US" sz="2000" dirty="0" smtClean="0">
                <a:solidFill>
                  <a:srgbClr val="000000"/>
                </a:solidFill>
              </a:rPr>
              <a:t>Coordination of technical aspects of project established through system requirements and </a:t>
            </a:r>
            <a:r>
              <a:rPr lang="en-US" sz="2000" dirty="0" err="1" smtClean="0">
                <a:solidFill>
                  <a:srgbClr val="000000"/>
                </a:solidFill>
              </a:rPr>
              <a:t>ICDs</a:t>
            </a:r>
            <a:r>
              <a:rPr lang="en-US" sz="2000" dirty="0" smtClean="0">
                <a:solidFill>
                  <a:srgbClr val="000000"/>
                </a:solidFill>
              </a:rPr>
              <a:t>; shared management information; common document archive, etc</a:t>
            </a:r>
            <a:r>
              <a:rPr lang="en-US" sz="2000" dirty="0" smtClean="0">
                <a:solidFill>
                  <a:schemeClr val="tx2"/>
                </a:solidFill>
              </a:rPr>
              <a: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a:t>
            </a:r>
            <a:r>
              <a:rPr lang="en-US" b="1" dirty="0" smtClean="0"/>
              <a:t>Project is Overseen by Board of Directors of the LSST Corporation</a:t>
            </a:r>
            <a:endParaRPr lang="en-US" b="1" dirty="0"/>
          </a:p>
        </p:txBody>
      </p:sp>
      <p:sp>
        <p:nvSpPr>
          <p:cNvPr id="3" name="Rectangle 2"/>
          <p:cNvSpPr/>
          <p:nvPr/>
        </p:nvSpPr>
        <p:spPr>
          <a:xfrm>
            <a:off x="381000" y="1219200"/>
            <a:ext cx="8305800" cy="461665"/>
          </a:xfrm>
          <a:prstGeom prst="rect">
            <a:avLst/>
          </a:prstGeom>
        </p:spPr>
        <p:txBody>
          <a:bodyPr wrap="square">
            <a:spAutoFit/>
          </a:bodyPr>
          <a:lstStyle/>
          <a:p>
            <a:pPr>
              <a:buFont typeface="Arial" charset="0"/>
              <a:buNone/>
            </a:pPr>
            <a:endParaRPr lang="en-US" sz="2400" dirty="0" smtClean="0">
              <a:solidFill>
                <a:schemeClr val="tx2"/>
              </a:solidFill>
            </a:endParaRPr>
          </a:p>
        </p:txBody>
      </p:sp>
      <p:sp>
        <p:nvSpPr>
          <p:cNvPr id="5" name="Content Placeholder 2"/>
          <p:cNvSpPr txBox="1">
            <a:spLocks/>
          </p:cNvSpPr>
          <p:nvPr/>
        </p:nvSpPr>
        <p:spPr bwMode="auto">
          <a:xfrm>
            <a:off x="457200" y="1000126"/>
            <a:ext cx="4038600" cy="5126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80000"/>
              </a:lnSpc>
              <a:spcBef>
                <a:spcPct val="20000"/>
              </a:spcBef>
              <a:spcAft>
                <a:spcPct val="0"/>
              </a:spcAft>
              <a:buClrTx/>
              <a:buSzTx/>
              <a:buFontTx/>
              <a:buNone/>
              <a:tabLst/>
              <a:defRPr/>
            </a:pPr>
            <a:r>
              <a:rPr kumimoji="0" lang="en-US" sz="10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t>
            </a:r>
            <a:r>
              <a:rPr kumimoji="0" lang="en-US" sz="1600" b="0" i="0" u="none" strike="noStrike" kern="1200" cap="none" spc="0" normalizeH="0" baseline="0" noProof="0" dirty="0" smtClean="0">
                <a:ln>
                  <a:noFill/>
                </a:ln>
                <a:effectLst/>
                <a:uLnTx/>
                <a:uFillTx/>
                <a:latin typeface="+mn-lt"/>
                <a:ea typeface="ＭＳ Ｐゴシック" charset="-128"/>
                <a:cs typeface="ＭＳ Ｐゴシック" charset="-128"/>
              </a:rPr>
              <a:t>- </a:t>
            </a:r>
            <a:r>
              <a:rPr kumimoji="0" lang="en-US" sz="1600" b="0" i="0" u="none" strike="noStrike" kern="1200" cap="none" spc="0" normalizeH="0" baseline="0" noProof="0" dirty="0" smtClean="0">
                <a:ln>
                  <a:noFill/>
                </a:ln>
                <a:solidFill>
                  <a:srgbClr val="FF0000"/>
                </a:solidFill>
                <a:effectLst/>
                <a:uLnTx/>
                <a:uFillTx/>
                <a:latin typeface="+mn-lt"/>
                <a:ea typeface="ＭＳ Ｐゴシック" charset="-128"/>
                <a:cs typeface="ＭＳ Ｐゴシック" charset="-128"/>
              </a:rPr>
              <a:t>The University of Arizona	</a:t>
            </a:r>
          </a:p>
          <a:p>
            <a:pPr marL="342900" marR="0" lvl="0" indent="-342900" algn="l" defTabSz="457200" rtl="0" eaLnBrk="0" fontAlgn="base" latinLnBrk="0" hangingPunct="0">
              <a:lnSpc>
                <a:spcPct val="80000"/>
              </a:lnSpc>
              <a:spcBef>
                <a:spcPct val="20000"/>
              </a:spcBef>
              <a:spcAft>
                <a:spcPct val="0"/>
              </a:spcAft>
              <a:buClrTx/>
              <a:buSzTx/>
              <a:buFontTx/>
              <a:buNone/>
              <a:tabLst/>
              <a:defRPr/>
            </a:pPr>
            <a:r>
              <a:rPr kumimoji="0" lang="en-US" sz="1600" b="0" i="0" u="none" strike="noStrike" kern="1200" cap="none" spc="0" normalizeH="0" baseline="0" noProof="0" dirty="0" smtClean="0">
                <a:ln>
                  <a:noFill/>
                </a:ln>
                <a:solidFill>
                  <a:srgbClr val="FF0000"/>
                </a:solidFill>
                <a:effectLst/>
                <a:uLnTx/>
                <a:uFillTx/>
                <a:latin typeface="+mn-lt"/>
                <a:ea typeface="ＭＳ Ｐゴシック" charset="-128"/>
                <a:cs typeface="ＭＳ Ｐゴシック" charset="-128"/>
              </a:rPr>
              <a:t>	- University of Washington</a:t>
            </a:r>
          </a:p>
          <a:p>
            <a:pPr marL="342900" marR="0" lvl="0" indent="-342900" algn="l" defTabSz="457200" rtl="0" eaLnBrk="0" fontAlgn="base" latinLnBrk="0" hangingPunct="0">
              <a:lnSpc>
                <a:spcPct val="80000"/>
              </a:lnSpc>
              <a:spcBef>
                <a:spcPct val="20000"/>
              </a:spcBef>
              <a:spcAft>
                <a:spcPct val="0"/>
              </a:spcAft>
              <a:buClrTx/>
              <a:buSzTx/>
              <a:buFontTx/>
              <a:buNone/>
              <a:tabLst/>
              <a:defRPr/>
            </a:pPr>
            <a:r>
              <a:rPr kumimoji="0" lang="en-US" sz="1600" b="0" i="0" u="none" strike="noStrike" kern="1200" cap="none" spc="0" normalizeH="0" baseline="0" noProof="0" dirty="0" smtClean="0">
                <a:ln>
                  <a:noFill/>
                </a:ln>
                <a:solidFill>
                  <a:srgbClr val="FF0000"/>
                </a:solidFill>
                <a:effectLst/>
                <a:uLnTx/>
                <a:uFillTx/>
                <a:latin typeface="+mn-lt"/>
                <a:ea typeface="ＭＳ Ｐゴシック" charset="-128"/>
                <a:cs typeface="ＭＳ Ｐゴシック" charset="-128"/>
              </a:rPr>
              <a:t>	- National Optical Astronomy Observatory</a:t>
            </a:r>
          </a:p>
          <a:p>
            <a:pPr marL="342900" marR="0" lvl="0" indent="-342900" algn="l" defTabSz="457200" rtl="0" eaLnBrk="0" fontAlgn="base" latinLnBrk="0" hangingPunct="0">
              <a:lnSpc>
                <a:spcPct val="80000"/>
              </a:lnSpc>
              <a:spcBef>
                <a:spcPct val="20000"/>
              </a:spcBef>
              <a:spcAft>
                <a:spcPct val="0"/>
              </a:spcAft>
              <a:buClrTx/>
              <a:buSzTx/>
              <a:buFontTx/>
              <a:buNone/>
              <a:tabLst/>
              <a:defRPr/>
            </a:pPr>
            <a:r>
              <a:rPr kumimoji="0" lang="en-US" sz="1600" b="0" i="0" u="none" strike="noStrike" kern="1200" cap="none" spc="0" normalizeH="0" baseline="0" noProof="0" dirty="0" smtClean="0">
                <a:ln>
                  <a:noFill/>
                </a:ln>
                <a:solidFill>
                  <a:srgbClr val="FF0000"/>
                </a:solidFill>
                <a:effectLst/>
                <a:uLnTx/>
                <a:uFillTx/>
                <a:latin typeface="+mn-lt"/>
                <a:ea typeface="ＭＳ Ｐゴシック" charset="-128"/>
                <a:cs typeface="ＭＳ Ｐゴシック" charset="-128"/>
              </a:rPr>
              <a:t>	- Research Corporation for Science 	Advancement</a:t>
            </a:r>
          </a:p>
          <a:p>
            <a:pPr marL="342900" marR="0" lvl="0" indent="-342900" algn="l" defTabSz="457200" rtl="0" eaLnBrk="0" fontAlgn="base" latinLnBrk="0" hangingPunct="0">
              <a:lnSpc>
                <a:spcPct val="80000"/>
              </a:lnSpc>
              <a:spcBef>
                <a:spcPct val="20000"/>
              </a:spcBef>
              <a:spcAft>
                <a:spcPct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 Adler Planetarium</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Brookhaven National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Laboratory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California Institute of Technology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Carnegie Mellon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Chile</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Cornell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Drexel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Fermi National Accelerator Laboratory </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George Mason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Google, Inc.</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Harvard-Smithsonian Center for         	Astrophysics</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t>
            </a:r>
            <a:r>
              <a:rPr kumimoji="0" lang="en-US" sz="1600" b="0" i="0" u="none" strike="noStrike" kern="1200" cap="none" spc="0" normalizeH="0" baseline="0" noProof="0" dirty="0" err="1" smtClean="0">
                <a:ln>
                  <a:noFill/>
                </a:ln>
                <a:solidFill>
                  <a:schemeClr val="tx1"/>
                </a:solidFill>
                <a:effectLst/>
                <a:uLnTx/>
                <a:uFillTx/>
                <a:latin typeface="+mn-lt"/>
                <a:ea typeface="ＭＳ Ｐゴシック" charset="-128"/>
                <a:cs typeface="ＭＳ Ｐゴシック" charset="-128"/>
              </a:rPr>
              <a:t>Institut</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de Physique </a:t>
            </a:r>
            <a:r>
              <a:rPr kumimoji="0" lang="en-US" sz="1600" b="0" i="0" u="none" strike="noStrike" kern="1200" cap="none" spc="0" normalizeH="0" baseline="0" noProof="0" dirty="0" err="1" smtClean="0">
                <a:ln>
                  <a:noFill/>
                </a:ln>
                <a:solidFill>
                  <a:schemeClr val="tx1"/>
                </a:solidFill>
                <a:effectLst/>
                <a:uLnTx/>
                <a:uFillTx/>
                <a:latin typeface="+mn-lt"/>
                <a:ea typeface="ＭＳ Ｐゴシック" charset="-128"/>
                <a:cs typeface="ＭＳ Ｐゴシック" charset="-128"/>
              </a:rPr>
              <a:t>Nucléaire</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et de 		Physique des </a:t>
            </a:r>
            <a:r>
              <a:rPr kumimoji="0" lang="en-US" sz="1600" b="0" i="0" u="none" strike="noStrike" kern="1200" cap="none" spc="0" normalizeH="0" baseline="0" noProof="0" dirty="0" err="1" smtClean="0">
                <a:ln>
                  <a:noFill/>
                </a:ln>
                <a:solidFill>
                  <a:schemeClr val="tx1"/>
                </a:solidFill>
                <a:effectLst/>
                <a:uLnTx/>
                <a:uFillTx/>
                <a:latin typeface="+mn-lt"/>
                <a:ea typeface="ＭＳ Ｐゴシック" charset="-128"/>
                <a:cs typeface="ＭＳ Ｐゴシック" charset="-128"/>
              </a:rPr>
              <a:t>Particules</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Johns Hopkins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t>
            </a:r>
            <a:r>
              <a:rPr kumimoji="0" lang="en-US" sz="1600" b="0" i="0" u="none" strike="noStrike" kern="1200" cap="none" spc="0" normalizeH="0" baseline="0" noProof="0" dirty="0" err="1" smtClean="0">
                <a:ln>
                  <a:noFill/>
                </a:ln>
                <a:solidFill>
                  <a:schemeClr val="tx1"/>
                </a:solidFill>
                <a:effectLst/>
                <a:uLnTx/>
                <a:uFillTx/>
                <a:latin typeface="+mn-lt"/>
                <a:ea typeface="ＭＳ Ｐゴシック" charset="-128"/>
                <a:cs typeface="ＭＳ Ｐゴシック" charset="-128"/>
              </a:rPr>
              <a:t>Kavli</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Institute for Particle Astrophysics 	and 	Cosmology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Stanford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University</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Las </a:t>
            </a:r>
            <a:r>
              <a:rPr kumimoji="0" lang="en-US" sz="1600" b="0" i="0" u="none" strike="noStrike" kern="1200" cap="none" spc="0" normalizeH="0" baseline="0" noProof="0" dirty="0" err="1" smtClean="0">
                <a:ln>
                  <a:noFill/>
                </a:ln>
                <a:solidFill>
                  <a:schemeClr val="tx1"/>
                </a:solidFill>
                <a:effectLst/>
                <a:uLnTx/>
                <a:uFillTx/>
                <a:latin typeface="+mn-lt"/>
                <a:ea typeface="ＭＳ Ｐゴシック" charset="-128"/>
                <a:cs typeface="ＭＳ Ｐゴシック" charset="-128"/>
              </a:rPr>
              <a:t>Cumbres</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Observatory Global 	Telescope 	Network, Inc.</a:t>
            </a:r>
            <a:endParaRPr kumimoji="0" lang="en-US" sz="1600" b="0" i="0" u="none" strike="noStrike" kern="1200" cap="none" spc="0" normalizeH="0" baseline="0" noProof="0" dirty="0">
              <a:ln>
                <a:noFill/>
              </a:ln>
              <a:solidFill>
                <a:schemeClr val="tx1"/>
              </a:solidFill>
              <a:effectLst/>
              <a:uLnTx/>
              <a:uFillTx/>
              <a:latin typeface="+mn-lt"/>
              <a:ea typeface="ＭＳ Ｐゴシック" charset="-128"/>
              <a:cs typeface="ＭＳ Ｐゴシック" charset="-128"/>
            </a:endParaRPr>
          </a:p>
        </p:txBody>
      </p:sp>
      <p:sp>
        <p:nvSpPr>
          <p:cNvPr id="6" name="Content Placeholder 3"/>
          <p:cNvSpPr txBox="1">
            <a:spLocks/>
          </p:cNvSpPr>
          <p:nvPr/>
        </p:nvSpPr>
        <p:spPr bwMode="auto">
          <a:xfrm>
            <a:off x="4648200" y="1000126"/>
            <a:ext cx="4038600"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457200" rtl="0" eaLnBrk="0" fontAlgn="base" latinLnBrk="0" hangingPunct="0">
              <a:lnSpc>
                <a:spcPct val="80000"/>
              </a:lnSpc>
              <a:spcBef>
                <a:spcPts val="0"/>
              </a:spcBef>
              <a:spcAft>
                <a:spcPct val="0"/>
              </a:spcAft>
              <a:buClrTx/>
              <a:buSzTx/>
              <a:tabLst/>
              <a:defRPr/>
            </a:pP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Lawrence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Livermore National Laboratory </a:t>
            </a:r>
            <a:endPar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R="0" lvl="0" algn="l" defTabSz="457200" rtl="0" eaLnBrk="0" fontAlgn="base" latinLnBrk="0" hangingPunct="0">
              <a:lnSpc>
                <a:spcPct val="80000"/>
              </a:lnSpc>
              <a:spcBef>
                <a:spcPts val="0"/>
              </a:spcBef>
              <a:spcAft>
                <a:spcPct val="0"/>
              </a:spcAft>
              <a:buClrTx/>
              <a:buSzTx/>
              <a:tabLst/>
              <a:defRPr/>
            </a:pPr>
            <a:r>
              <a:rPr lang="en-US" sz="1600" dirty="0" smtClean="0">
                <a:latin typeface="+mn-lt"/>
                <a:cs typeface="ＭＳ Ｐゴシック" charset="-128"/>
              </a:rPr>
              <a:t>-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Los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Alamos National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Laboratory</a:t>
            </a:r>
          </a:p>
          <a:p>
            <a:pPr marR="0" lvl="0" algn="l" defTabSz="457200" rtl="0" eaLnBrk="0" fontAlgn="base" latinLnBrk="0" hangingPunct="0">
              <a:lnSpc>
                <a:spcPct val="80000"/>
              </a:lnSpc>
              <a:spcBef>
                <a:spcPts val="0"/>
              </a:spcBef>
              <a:spcAft>
                <a:spcPct val="0"/>
              </a:spcAft>
              <a:buClrTx/>
              <a:buSzTx/>
              <a:tabLst/>
              <a:defRPr/>
            </a:pP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National</a:t>
            </a:r>
            <a:r>
              <a:rPr kumimoji="0" lang="en-US" sz="1600" b="0" i="0" u="none" strike="noStrike" kern="1200" cap="none" spc="0" normalizeH="0" noProof="0" dirty="0" smtClean="0">
                <a:ln>
                  <a:noFill/>
                </a:ln>
                <a:solidFill>
                  <a:schemeClr val="tx1"/>
                </a:solidFill>
                <a:effectLst/>
                <a:uLnTx/>
                <a:uFillTx/>
                <a:latin typeface="+mn-lt"/>
                <a:ea typeface="ＭＳ Ｐゴシック" charset="-128"/>
                <a:cs typeface="ＭＳ Ｐゴシック" charset="-128"/>
              </a:rPr>
              <a:t> Radio Astronomy Observatory</a:t>
            </a:r>
            <a:endParaRPr lang="en-US" sz="1600" dirty="0">
              <a:latin typeface="+mn-lt"/>
              <a:cs typeface="ＭＳ Ｐゴシック" charset="-128"/>
            </a:endParaRPr>
          </a:p>
          <a:p>
            <a:pPr marR="0" lvl="0" algn="l" defTabSz="457200" rtl="0" eaLnBrk="0" fontAlgn="base" latinLnBrk="0" hangingPunct="0">
              <a:lnSpc>
                <a:spcPct val="80000"/>
              </a:lnSpc>
              <a:spcBef>
                <a:spcPts val="0"/>
              </a:spcBef>
              <a:spcAft>
                <a:spcPct val="0"/>
              </a:spcAft>
              <a:buClrTx/>
              <a:buSzTx/>
              <a:tabLst/>
              <a:defRPr/>
            </a:pPr>
            <a:r>
              <a:rPr lang="en-US" sz="1600" dirty="0" smtClean="0">
                <a:latin typeface="+mn-lt"/>
                <a:cs typeface="ＭＳ Ｐゴシック" charset="-128"/>
              </a:rPr>
              <a:t>-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Princeton </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Purdue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Rutgers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SLAC National Accelerator Laboratory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Space Telescope Science Institute</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Texas A &amp; M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The Pennsylvania State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California at Davis</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California at Irvine</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Illinois at Urbana</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-Champaign</a:t>
            </a: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Michigan</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Pennsylvania</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University of Pittsburgh</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t>- Vanderbilt University</a:t>
            </a:r>
            <a:br>
              <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rPr>
            </a:br>
            <a:endParaRPr kumimoji="0" lang="en-US" sz="16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342900" marR="0" lvl="0" indent="-342900" algn="l" defTabSz="457200" rtl="0" eaLnBrk="0" fontAlgn="base" latinLnBrk="0" hangingPunct="0">
              <a:lnSpc>
                <a:spcPct val="90000"/>
              </a:lnSpc>
              <a:spcBef>
                <a:spcPct val="20000"/>
              </a:spcBef>
              <a:spcAft>
                <a:spcPct val="0"/>
              </a:spcAft>
              <a:buClrTx/>
              <a:buSzTx/>
              <a:buFont typeface="Arial" charset="0"/>
              <a:buChar char="•"/>
              <a:tabLst/>
              <a:defRPr/>
            </a:pPr>
            <a:endParaRPr kumimoji="0" lang="en-US" sz="1600" b="0" i="0" u="none" strike="noStrike" kern="1200" cap="none" spc="0" normalizeH="0" baseline="0" noProof="0" dirty="0">
              <a:ln>
                <a:noFill/>
              </a:ln>
              <a:solidFill>
                <a:schemeClr val="tx1"/>
              </a:solidFill>
              <a:effectLst/>
              <a:uLnTx/>
              <a:uFillTx/>
              <a:latin typeface="+mn-lt"/>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p:cNvCxnSpPr/>
          <p:nvPr/>
        </p:nvCxnSpPr>
        <p:spPr>
          <a:xfrm rot="5400000">
            <a:off x="4343400" y="1776250"/>
            <a:ext cx="9144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5302470" y="3447390"/>
            <a:ext cx="24384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1475390" y="3587970"/>
            <a:ext cx="270904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209800" y="1219200"/>
            <a:ext cx="1905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914400" y="4038600"/>
            <a:ext cx="1905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rot="5400000">
            <a:off x="718645" y="524597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rot="5400000">
            <a:off x="5650625" y="522495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3212225" y="524597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a:off x="7621315" y="5224955"/>
            <a:ext cx="585950"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2566" y="156814"/>
            <a:ext cx="6188357" cy="557213"/>
          </a:xfrm>
        </p:spPr>
        <p:txBody>
          <a:bodyPr/>
          <a:lstStyle/>
          <a:p>
            <a:r>
              <a:rPr lang="en-US" b="1" dirty="0" smtClean="0"/>
              <a:t>Organization Chart: 2011</a:t>
            </a:r>
            <a:endParaRPr lang="en-US" b="1" dirty="0"/>
          </a:p>
        </p:txBody>
      </p:sp>
      <p:sp>
        <p:nvSpPr>
          <p:cNvPr id="4" name="Rounded Rectangle 3"/>
          <p:cNvSpPr/>
          <p:nvPr/>
        </p:nvSpPr>
        <p:spPr>
          <a:xfrm>
            <a:off x="3886200" y="990600"/>
            <a:ext cx="1905000" cy="4572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LSSTC President</a:t>
            </a:r>
          </a:p>
          <a:p>
            <a:pPr algn="ctr"/>
            <a:r>
              <a:rPr lang="en-US" sz="1400" dirty="0" smtClean="0">
                <a:solidFill>
                  <a:schemeClr val="tx1"/>
                </a:solidFill>
              </a:rPr>
              <a:t>Sidney Wolff</a:t>
            </a:r>
          </a:p>
        </p:txBody>
      </p:sp>
      <p:sp>
        <p:nvSpPr>
          <p:cNvPr id="8" name="Rounded Rectangle 7"/>
          <p:cNvSpPr/>
          <p:nvPr/>
        </p:nvSpPr>
        <p:spPr>
          <a:xfrm>
            <a:off x="2286000" y="5105400"/>
            <a:ext cx="26670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Education &amp; Public Outreach</a:t>
            </a:r>
          </a:p>
          <a:p>
            <a:pPr algn="ctr"/>
            <a:r>
              <a:rPr lang="en-US" sz="1400" b="1" dirty="0" smtClean="0">
                <a:solidFill>
                  <a:schemeClr val="tx1"/>
                </a:solidFill>
              </a:rPr>
              <a:t>Project Manager:</a:t>
            </a:r>
          </a:p>
          <a:p>
            <a:pPr algn="ctr"/>
            <a:r>
              <a:rPr lang="en-US" sz="1400" dirty="0" smtClean="0">
                <a:solidFill>
                  <a:schemeClr val="tx1"/>
                </a:solidFill>
              </a:rPr>
              <a:t>Suzanne Jacoby</a:t>
            </a:r>
          </a:p>
          <a:p>
            <a:pPr algn="ctr"/>
            <a:r>
              <a:rPr lang="en-US" sz="1400" b="1" dirty="0" smtClean="0">
                <a:solidFill>
                  <a:schemeClr val="tx1"/>
                </a:solidFill>
              </a:rPr>
              <a:t>Project Scientist:</a:t>
            </a:r>
          </a:p>
          <a:p>
            <a:pPr algn="ctr"/>
            <a:r>
              <a:rPr lang="en-US" sz="1400" dirty="0" smtClean="0">
                <a:solidFill>
                  <a:schemeClr val="tx1"/>
                </a:solidFill>
              </a:rPr>
              <a:t>Open</a:t>
            </a:r>
          </a:p>
        </p:txBody>
      </p:sp>
      <p:sp>
        <p:nvSpPr>
          <p:cNvPr id="9" name="Rounded Rectangle 8"/>
          <p:cNvSpPr/>
          <p:nvPr/>
        </p:nvSpPr>
        <p:spPr>
          <a:xfrm>
            <a:off x="228600" y="5105400"/>
            <a:ext cx="18288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Telescope &amp; Site</a:t>
            </a:r>
          </a:p>
          <a:p>
            <a:pPr algn="ctr"/>
            <a:r>
              <a:rPr lang="en-US" sz="1400" b="1" dirty="0" smtClean="0">
                <a:solidFill>
                  <a:schemeClr val="tx1"/>
                </a:solidFill>
              </a:rPr>
              <a:t>Project Manager:</a:t>
            </a:r>
          </a:p>
          <a:p>
            <a:pPr algn="ctr"/>
            <a:r>
              <a:rPr lang="en-US" sz="1400" dirty="0" smtClean="0">
                <a:solidFill>
                  <a:schemeClr val="tx1"/>
                </a:solidFill>
              </a:rPr>
              <a:t>Victor Krabbendam</a:t>
            </a:r>
          </a:p>
          <a:p>
            <a:pPr algn="ctr"/>
            <a:r>
              <a:rPr lang="en-US" sz="1400" b="1" dirty="0" smtClean="0">
                <a:solidFill>
                  <a:schemeClr val="tx1"/>
                </a:solidFill>
              </a:rPr>
              <a:t>Project Scientist:</a:t>
            </a:r>
          </a:p>
          <a:p>
            <a:pPr algn="ctr"/>
            <a:r>
              <a:rPr lang="en-US" sz="1400" dirty="0" smtClean="0">
                <a:solidFill>
                  <a:schemeClr val="tx1"/>
                </a:solidFill>
              </a:rPr>
              <a:t>Open</a:t>
            </a:r>
          </a:p>
        </p:txBody>
      </p:sp>
      <p:sp>
        <p:nvSpPr>
          <p:cNvPr id="10" name="Rounded Rectangle 9"/>
          <p:cNvSpPr/>
          <p:nvPr/>
        </p:nvSpPr>
        <p:spPr>
          <a:xfrm>
            <a:off x="5181600" y="5105400"/>
            <a:ext cx="18288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Data Management</a:t>
            </a:r>
          </a:p>
          <a:p>
            <a:pPr algn="ctr"/>
            <a:r>
              <a:rPr lang="en-US" sz="1400" b="1" dirty="0" smtClean="0">
                <a:solidFill>
                  <a:schemeClr val="tx1"/>
                </a:solidFill>
              </a:rPr>
              <a:t>Project Manager:</a:t>
            </a:r>
          </a:p>
          <a:p>
            <a:pPr algn="ctr"/>
            <a:r>
              <a:rPr lang="en-US" sz="1400" dirty="0" smtClean="0">
                <a:solidFill>
                  <a:schemeClr val="tx1"/>
                </a:solidFill>
              </a:rPr>
              <a:t>Jeff Kantor</a:t>
            </a:r>
          </a:p>
          <a:p>
            <a:pPr algn="ctr"/>
            <a:r>
              <a:rPr lang="en-US" sz="1400" b="1" dirty="0" smtClean="0">
                <a:solidFill>
                  <a:schemeClr val="tx1"/>
                </a:solidFill>
              </a:rPr>
              <a:t>Project Scientist:</a:t>
            </a:r>
          </a:p>
          <a:p>
            <a:pPr algn="ctr"/>
            <a:r>
              <a:rPr lang="en-US" sz="1400" dirty="0" smtClean="0">
                <a:solidFill>
                  <a:schemeClr val="tx1"/>
                </a:solidFill>
              </a:rPr>
              <a:t>Tim Axelrod</a:t>
            </a:r>
          </a:p>
        </p:txBody>
      </p:sp>
      <p:sp>
        <p:nvSpPr>
          <p:cNvPr id="11" name="Rounded Rectangle 10"/>
          <p:cNvSpPr/>
          <p:nvPr/>
        </p:nvSpPr>
        <p:spPr>
          <a:xfrm>
            <a:off x="7239000" y="5105400"/>
            <a:ext cx="1676400" cy="12954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Camera</a:t>
            </a:r>
          </a:p>
          <a:p>
            <a:pPr algn="ctr"/>
            <a:r>
              <a:rPr lang="en-US" sz="1400" b="1" dirty="0" smtClean="0">
                <a:solidFill>
                  <a:schemeClr val="tx1"/>
                </a:solidFill>
              </a:rPr>
              <a:t>Project Manager:</a:t>
            </a:r>
          </a:p>
          <a:p>
            <a:pPr algn="ctr"/>
            <a:r>
              <a:rPr lang="en-US" sz="1400" dirty="0" smtClean="0">
                <a:solidFill>
                  <a:schemeClr val="tx1"/>
                </a:solidFill>
              </a:rPr>
              <a:t>Nadine Kurita</a:t>
            </a:r>
          </a:p>
          <a:p>
            <a:pPr algn="ctr"/>
            <a:r>
              <a:rPr lang="en-US" sz="1400" b="1" dirty="0" smtClean="0">
                <a:solidFill>
                  <a:schemeClr val="tx1"/>
                </a:solidFill>
              </a:rPr>
              <a:t>Project Scientist:</a:t>
            </a:r>
          </a:p>
          <a:p>
            <a:pPr algn="ctr"/>
            <a:r>
              <a:rPr lang="en-US" sz="1400" dirty="0" smtClean="0">
                <a:solidFill>
                  <a:schemeClr val="tx1"/>
                </a:solidFill>
              </a:rPr>
              <a:t>Kirk Gilmore</a:t>
            </a:r>
          </a:p>
        </p:txBody>
      </p:sp>
      <p:sp>
        <p:nvSpPr>
          <p:cNvPr id="12" name="Rounded Rectangle 11"/>
          <p:cNvSpPr/>
          <p:nvPr/>
        </p:nvSpPr>
        <p:spPr>
          <a:xfrm>
            <a:off x="533400" y="990600"/>
            <a:ext cx="1828800" cy="4572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NSF/DOE JOG</a:t>
            </a:r>
            <a:endParaRPr lang="en-US" sz="1400" dirty="0">
              <a:solidFill>
                <a:schemeClr val="tx1"/>
              </a:solidFill>
            </a:endParaRPr>
          </a:p>
        </p:txBody>
      </p:sp>
      <p:sp>
        <p:nvSpPr>
          <p:cNvPr id="13" name="Rounded Rectangle 12"/>
          <p:cNvSpPr/>
          <p:nvPr/>
        </p:nvSpPr>
        <p:spPr>
          <a:xfrm>
            <a:off x="1752600" y="2362200"/>
            <a:ext cx="2286000" cy="9906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Project Manager</a:t>
            </a:r>
          </a:p>
          <a:p>
            <a:pPr algn="ctr"/>
            <a:r>
              <a:rPr lang="en-US" sz="1400" dirty="0" smtClean="0">
                <a:solidFill>
                  <a:schemeClr val="tx1"/>
                </a:solidFill>
              </a:rPr>
              <a:t> Donald Sweeney</a:t>
            </a:r>
          </a:p>
          <a:p>
            <a:pPr algn="ctr"/>
            <a:r>
              <a:rPr lang="en-US" sz="1400" b="1" dirty="0" smtClean="0">
                <a:solidFill>
                  <a:schemeClr val="tx1"/>
                </a:solidFill>
              </a:rPr>
              <a:t>Deputy Project Manager</a:t>
            </a:r>
          </a:p>
          <a:p>
            <a:pPr algn="ctr"/>
            <a:r>
              <a:rPr lang="en-US" sz="1400" dirty="0" smtClean="0">
                <a:solidFill>
                  <a:schemeClr val="tx1"/>
                </a:solidFill>
              </a:rPr>
              <a:t>Victor Krabbendam</a:t>
            </a:r>
          </a:p>
        </p:txBody>
      </p:sp>
      <p:sp>
        <p:nvSpPr>
          <p:cNvPr id="14" name="Rounded Rectangle 13"/>
          <p:cNvSpPr/>
          <p:nvPr/>
        </p:nvSpPr>
        <p:spPr>
          <a:xfrm>
            <a:off x="5520560" y="2362200"/>
            <a:ext cx="2133600" cy="99060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Director</a:t>
            </a:r>
          </a:p>
          <a:p>
            <a:pPr algn="ctr"/>
            <a:r>
              <a:rPr lang="en-US" sz="1400" dirty="0" smtClean="0">
                <a:solidFill>
                  <a:schemeClr val="tx1"/>
                </a:solidFill>
              </a:rPr>
              <a:t> Tony Tyson</a:t>
            </a:r>
          </a:p>
          <a:p>
            <a:pPr algn="ctr"/>
            <a:r>
              <a:rPr lang="en-US" sz="1400" b="1" dirty="0" smtClean="0">
                <a:solidFill>
                  <a:schemeClr val="tx1"/>
                </a:solidFill>
              </a:rPr>
              <a:t>Deputy Director</a:t>
            </a:r>
          </a:p>
          <a:p>
            <a:pPr algn="ctr"/>
            <a:r>
              <a:rPr lang="en-US" sz="1400" dirty="0" smtClean="0">
                <a:solidFill>
                  <a:schemeClr val="tx1"/>
                </a:solidFill>
              </a:rPr>
              <a:t>Steve Kahn</a:t>
            </a:r>
          </a:p>
        </p:txBody>
      </p:sp>
      <p:sp>
        <p:nvSpPr>
          <p:cNvPr id="15" name="Rounded Rectangle 14"/>
          <p:cNvSpPr/>
          <p:nvPr/>
        </p:nvSpPr>
        <p:spPr>
          <a:xfrm>
            <a:off x="762000" y="3810000"/>
            <a:ext cx="1828800" cy="48006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Systems Engineer</a:t>
            </a:r>
          </a:p>
          <a:p>
            <a:pPr algn="ctr"/>
            <a:r>
              <a:rPr lang="en-US" sz="1400" dirty="0" smtClean="0">
                <a:solidFill>
                  <a:schemeClr val="tx1"/>
                </a:solidFill>
              </a:rPr>
              <a:t>Chuck Claver</a:t>
            </a:r>
          </a:p>
        </p:txBody>
      </p:sp>
      <p:sp>
        <p:nvSpPr>
          <p:cNvPr id="16" name="Rounded Rectangle 15"/>
          <p:cNvSpPr/>
          <p:nvPr/>
        </p:nvSpPr>
        <p:spPr>
          <a:xfrm>
            <a:off x="5672960" y="3482340"/>
            <a:ext cx="1905000" cy="48006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Systems Scientist</a:t>
            </a:r>
          </a:p>
          <a:p>
            <a:pPr algn="ctr"/>
            <a:r>
              <a:rPr lang="en-US" sz="1600" dirty="0" smtClean="0">
                <a:solidFill>
                  <a:schemeClr val="tx1"/>
                </a:solidFill>
              </a:rPr>
              <a:t>Zeljko Ivezic</a:t>
            </a:r>
            <a:endParaRPr lang="en-US" sz="1600" dirty="0">
              <a:solidFill>
                <a:schemeClr val="tx1"/>
              </a:solidFill>
            </a:endParaRPr>
          </a:p>
        </p:txBody>
      </p:sp>
      <p:sp>
        <p:nvSpPr>
          <p:cNvPr id="17" name="Rounded Rectangle 16"/>
          <p:cNvSpPr/>
          <p:nvPr/>
        </p:nvSpPr>
        <p:spPr>
          <a:xfrm>
            <a:off x="5596760" y="4107180"/>
            <a:ext cx="2057400" cy="617220"/>
          </a:xfrm>
          <a:prstGeom prst="roundRect">
            <a:avLst/>
          </a:prstGeom>
          <a:solidFill>
            <a:schemeClr val="bg2"/>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Science Council</a:t>
            </a:r>
          </a:p>
          <a:p>
            <a:pPr algn="ctr"/>
            <a:r>
              <a:rPr lang="en-US" sz="1400" dirty="0" smtClean="0">
                <a:solidFill>
                  <a:schemeClr val="tx1"/>
                </a:solidFill>
              </a:rPr>
              <a:t>Chair (SAC)</a:t>
            </a:r>
          </a:p>
          <a:p>
            <a:pPr algn="ctr"/>
            <a:r>
              <a:rPr lang="en-US" sz="1400" dirty="0" smtClean="0">
                <a:solidFill>
                  <a:schemeClr val="tx1"/>
                </a:solidFill>
              </a:rPr>
              <a:t>Ex Officio</a:t>
            </a:r>
          </a:p>
        </p:txBody>
      </p:sp>
      <p:cxnSp>
        <p:nvCxnSpPr>
          <p:cNvPr id="25" name="Straight Connector 24"/>
          <p:cNvCxnSpPr/>
          <p:nvPr/>
        </p:nvCxnSpPr>
        <p:spPr>
          <a:xfrm>
            <a:off x="2806260" y="2241330"/>
            <a:ext cx="37338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990600" y="4953000"/>
            <a:ext cx="4953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019800" y="4953000"/>
            <a:ext cx="1905000" cy="0"/>
          </a:xfrm>
          <a:prstGeom prst="line">
            <a:avLst/>
          </a:prstGeom>
          <a:ln w="38100">
            <a:prstDash val="dash"/>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HOTO" val="TRUE"/>
  <p:tag name="FILENAME" val="C:\Documents and Settings\Victor Krabbendam\My Documents\La Serena Special\MAP118.JPG"/>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36210</TotalTime>
  <Words>3301</Words>
  <Application>Microsoft Macintosh PowerPoint</Application>
  <PresentationFormat>On-screen Show (4:3)</PresentationFormat>
  <Paragraphs>473</Paragraphs>
  <Slides>42</Slides>
  <Notes>13</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42</vt:i4>
      </vt:variant>
    </vt:vector>
  </HeadingPairs>
  <TitlesOfParts>
    <vt:vector size="46" baseType="lpstr">
      <vt:lpstr>Default Design</vt:lpstr>
      <vt:lpstr>1_Default Design</vt:lpstr>
      <vt:lpstr>2_Default Design</vt:lpstr>
      <vt:lpstr>KGPlot</vt:lpstr>
      <vt:lpstr>Project Overview and  Science Requirements  Steven M. Kahn LSST Deputy Project Director  and Camera Lead Scientist  LSST DOE CD-1 Review November 1 - 3, 2011</vt:lpstr>
      <vt:lpstr>The Essence of LSST is Wide, Deep, Fast</vt:lpstr>
      <vt:lpstr>The LSST Concept Highly Ranked by a Series of National Advisory Committees</vt:lpstr>
      <vt:lpstr>Recent Astro2010 Endorsement</vt:lpstr>
      <vt:lpstr>Overall Project Organization</vt:lpstr>
      <vt:lpstr>LSST:  Joint DOE/NSF Project</vt:lpstr>
      <vt:lpstr>Agency Coordination</vt:lpstr>
      <vt:lpstr>The Project is Overseen by Board of Directors of the LSST Corporation</vt:lpstr>
      <vt:lpstr>Organization Chart: 2011</vt:lpstr>
      <vt:lpstr>Anticipated Organization When Project Moves into Construction</vt:lpstr>
      <vt:lpstr>Lead Organizations for Subsystems</vt:lpstr>
      <vt:lpstr>NSF Preliminary Design Review</vt:lpstr>
      <vt:lpstr>Science Requirements</vt:lpstr>
      <vt:lpstr>The Science Opportunities are Summarized in the LSST Science Book</vt:lpstr>
      <vt:lpstr>The System Design is Driven by Four Primary Science Missions</vt:lpstr>
      <vt:lpstr>Dark Energy/Dark Matter Science Drivers</vt:lpstr>
      <vt:lpstr>Cosmic Shear Auto-Power Spectra in Three  Redshift Bands</vt:lpstr>
      <vt:lpstr>Galaxy Auto and Cross Power Spectra with Baryon Acoustic Oscillations</vt:lpstr>
      <vt:lpstr>Type 1A Supernova Lightcurves</vt:lpstr>
      <vt:lpstr>Strongly Lensed Supernovae</vt:lpstr>
      <vt:lpstr>Separate and Joint Constraints on the Dark Energy Equation of State</vt:lpstr>
      <vt:lpstr>Asteroids and Solar System Drivers</vt:lpstr>
      <vt:lpstr>Transient Time Domain and Milky Way Drivers</vt:lpstr>
      <vt:lpstr>The Four Primary Drivers Can Be Fulfilled With A Single 10-Year Multicolor Imaging Survey</vt:lpstr>
      <vt:lpstr>Requirements Flow Down for LSST</vt:lpstr>
      <vt:lpstr>Driving requirements from the SRD</vt:lpstr>
      <vt:lpstr>An Operations Simulator has been developed to validate the visit requirements</vt:lpstr>
      <vt:lpstr>System requirements from OpsSim</vt:lpstr>
      <vt:lpstr>LSST System Design</vt:lpstr>
      <vt:lpstr>Integrated Design Philosophy</vt:lpstr>
      <vt:lpstr>Site selection based on weather and seeing conditions, as well as programmatic considerations</vt:lpstr>
      <vt:lpstr>Site facility designed to minimalize atmospheric turbulence in the vicinity of the dome</vt:lpstr>
      <vt:lpstr>Most of the design details of the telescope and camera flow from the constraints on the optical design</vt:lpstr>
      <vt:lpstr>Resulting Optical Design</vt:lpstr>
      <vt:lpstr>Primary/Tertiary cast from a single borosilicate blank.  Secondary uses a thin meniscus technology</vt:lpstr>
      <vt:lpstr>Telescope System Designed to Slew and Settle within 5 seconds</vt:lpstr>
      <vt:lpstr>Unique Technical Challenges Drive the Basis of the Camera Design</vt:lpstr>
      <vt:lpstr>Camera Design</vt:lpstr>
      <vt:lpstr>Data Management Faces Many Challenges</vt:lpstr>
      <vt:lpstr>Cyber infrastructure is defined and capacity has been identified to handle data volume</vt:lpstr>
      <vt:lpstr>Summary</vt:lpstr>
      <vt:lpstr>End of Presentation</vt:lpstr>
    </vt:vector>
  </TitlesOfParts>
  <Company>Stanford Linear Accelerator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nordby</dc:creator>
  <cp:lastModifiedBy>Steve Kahn</cp:lastModifiedBy>
  <cp:revision>894</cp:revision>
  <dcterms:created xsi:type="dcterms:W3CDTF">2011-06-03T18:19:47Z</dcterms:created>
  <dcterms:modified xsi:type="dcterms:W3CDTF">2011-10-27T23:06:08Z</dcterms:modified>
</cp:coreProperties>
</file>