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6" r:id="rId2"/>
    <p:sldId id="257" r:id="rId3"/>
    <p:sldId id="267" r:id="rId4"/>
    <p:sldId id="269" r:id="rId5"/>
    <p:sldId id="292" r:id="rId6"/>
    <p:sldId id="282" r:id="rId7"/>
    <p:sldId id="283" r:id="rId8"/>
    <p:sldId id="284" r:id="rId9"/>
    <p:sldId id="273" r:id="rId10"/>
    <p:sldId id="275" r:id="rId11"/>
    <p:sldId id="290" r:id="rId12"/>
    <p:sldId id="291" r:id="rId13"/>
    <p:sldId id="274" r:id="rId14"/>
    <p:sldId id="289" r:id="rId15"/>
    <p:sldId id="293" r:id="rId16"/>
    <p:sldId id="259" r:id="rId17"/>
    <p:sldId id="286" r:id="rId18"/>
    <p:sldId id="271" r:id="rId19"/>
    <p:sldId id="270" r:id="rId20"/>
    <p:sldId id="272" r:id="rId21"/>
    <p:sldId id="268" r:id="rId22"/>
    <p:sldId id="295" r:id="rId23"/>
    <p:sldId id="260" r:id="rId24"/>
    <p:sldId id="277" r:id="rId25"/>
    <p:sldId id="294" r:id="rId26"/>
    <p:sldId id="261" r:id="rId27"/>
    <p:sldId id="297" r:id="rId28"/>
    <p:sldId id="298" r:id="rId29"/>
    <p:sldId id="299" r:id="rId30"/>
    <p:sldId id="300" r:id="rId31"/>
    <p:sldId id="296" r:id="rId32"/>
    <p:sldId id="262" r:id="rId33"/>
    <p:sldId id="301" r:id="rId34"/>
    <p:sldId id="264" r:id="rId35"/>
    <p:sldId id="263" r:id="rId36"/>
    <p:sldId id="280" r:id="rId37"/>
    <p:sldId id="279" r:id="rId38"/>
    <p:sldId id="278" r:id="rId39"/>
    <p:sldId id="302" r:id="rId40"/>
    <p:sldId id="276" r:id="rId41"/>
    <p:sldId id="266" r:id="rId42"/>
    <p:sldId id="265" r:id="rId43"/>
  </p:sldIdLst>
  <p:sldSz cx="10080625" cy="7559675"/>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428" y="-114"/>
      </p:cViewPr>
      <p:guideLst>
        <p:guide orient="horz" pos="2381"/>
        <p:guide pos="3175"/>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ony%20Johnson\AppData\Local\Temp\PipelineStat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ony%20Johnson\AppData\Local\Temp\PipelineStat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200"/>
            </a:pPr>
            <a:r>
              <a:rPr lang="en-US" sz="1200"/>
              <a:t>CPU-use by Month and Application </a:t>
            </a:r>
          </a:p>
        </c:rich>
      </c:tx>
      <c:layout>
        <c:manualLayout>
          <c:xMode val="edge"/>
          <c:yMode val="edge"/>
          <c:x val="0.19187035067615668"/>
          <c:y val="0"/>
        </c:manualLayout>
      </c:layout>
    </c:title>
    <c:plotArea>
      <c:layout>
        <c:manualLayout>
          <c:layoutTarget val="inner"/>
          <c:xMode val="edge"/>
          <c:yMode val="edge"/>
          <c:x val="8.3087745826752477E-2"/>
          <c:y val="0.10114190482069009"/>
          <c:w val="0.80254682051291859"/>
          <c:h val="0.6388301648046415"/>
        </c:manualLayout>
      </c:layout>
      <c:barChart>
        <c:barDir val="col"/>
        <c:grouping val="stacked"/>
        <c:ser>
          <c:idx val="1"/>
          <c:order val="0"/>
          <c:tx>
            <c:strRef>
              <c:f>'Processing-stats TABLE'!$C$1</c:f>
              <c:strCache>
                <c:ptCount val="1"/>
                <c:pt idx="0">
                  <c:v>Level-1 Processing</c:v>
                </c:pt>
              </c:strCache>
            </c:strRef>
          </c:tx>
          <c:cat>
            <c:strRef>
              <c:f>'Processing-stats TABLE'!$A$2:$A$23</c:f>
              <c:strCache>
                <c:ptCount val="22"/>
                <c:pt idx="0">
                  <c:v>2008-01</c:v>
                </c:pt>
                <c:pt idx="1">
                  <c:v>2008-02</c:v>
                </c:pt>
                <c:pt idx="2">
                  <c:v>2008-03</c:v>
                </c:pt>
                <c:pt idx="3">
                  <c:v>2008-04</c:v>
                </c:pt>
                <c:pt idx="4">
                  <c:v>2008-05</c:v>
                </c:pt>
                <c:pt idx="5">
                  <c:v>2008-06</c:v>
                </c:pt>
                <c:pt idx="6">
                  <c:v>2008-07</c:v>
                </c:pt>
                <c:pt idx="7">
                  <c:v>2008-08</c:v>
                </c:pt>
                <c:pt idx="8">
                  <c:v>2008-09</c:v>
                </c:pt>
                <c:pt idx="9">
                  <c:v>2008-10</c:v>
                </c:pt>
                <c:pt idx="10">
                  <c:v>2008-11</c:v>
                </c:pt>
                <c:pt idx="11">
                  <c:v>2008-12</c:v>
                </c:pt>
                <c:pt idx="12">
                  <c:v>2009-01</c:v>
                </c:pt>
                <c:pt idx="13">
                  <c:v>2009-02</c:v>
                </c:pt>
                <c:pt idx="14">
                  <c:v>2009-03</c:v>
                </c:pt>
                <c:pt idx="15">
                  <c:v>2009-04</c:v>
                </c:pt>
                <c:pt idx="16">
                  <c:v>2009-05</c:v>
                </c:pt>
                <c:pt idx="17">
                  <c:v>2009-06</c:v>
                </c:pt>
                <c:pt idx="18">
                  <c:v>2009-07</c:v>
                </c:pt>
                <c:pt idx="19">
                  <c:v>2009-08</c:v>
                </c:pt>
                <c:pt idx="20">
                  <c:v>2009-09</c:v>
                </c:pt>
                <c:pt idx="21">
                  <c:v>2009-10</c:v>
                </c:pt>
              </c:strCache>
            </c:strRef>
          </c:cat>
          <c:val>
            <c:numRef>
              <c:f>'Processing-stats TABLE'!$C$2:$C$23</c:f>
              <c:numCache>
                <c:formatCode>0.000</c:formatCode>
                <c:ptCount val="22"/>
                <c:pt idx="0">
                  <c:v>5.852647767630647E-2</c:v>
                </c:pt>
                <c:pt idx="1">
                  <c:v>0.82449946093353665</c:v>
                </c:pt>
                <c:pt idx="2">
                  <c:v>0.957586726281075</c:v>
                </c:pt>
                <c:pt idx="3">
                  <c:v>1.1863031456113615</c:v>
                </c:pt>
                <c:pt idx="4">
                  <c:v>1.82247142947742</c:v>
                </c:pt>
                <c:pt idx="5">
                  <c:v>1.6972986745306899</c:v>
                </c:pt>
                <c:pt idx="6">
                  <c:v>15.194379502790387</c:v>
                </c:pt>
                <c:pt idx="7">
                  <c:v>13.217313356164301</c:v>
                </c:pt>
                <c:pt idx="8">
                  <c:v>9.7756635273972705</c:v>
                </c:pt>
                <c:pt idx="9">
                  <c:v>9.9585245116692249</c:v>
                </c:pt>
                <c:pt idx="10">
                  <c:v>9.9028608891425591</c:v>
                </c:pt>
                <c:pt idx="11">
                  <c:v>10.292352961694498</c:v>
                </c:pt>
                <c:pt idx="12">
                  <c:v>10.614435502283104</c:v>
                </c:pt>
                <c:pt idx="13">
                  <c:v>9.1691354642313492</c:v>
                </c:pt>
                <c:pt idx="14">
                  <c:v>9.0017902397260343</c:v>
                </c:pt>
                <c:pt idx="15">
                  <c:v>9.9273215372907089</c:v>
                </c:pt>
                <c:pt idx="16">
                  <c:v>10.102108574327712</c:v>
                </c:pt>
                <c:pt idx="17">
                  <c:v>9.7064706684424102</c:v>
                </c:pt>
                <c:pt idx="18">
                  <c:v>10.530516552511402</c:v>
                </c:pt>
                <c:pt idx="19">
                  <c:v>10.185455511161814</c:v>
                </c:pt>
                <c:pt idx="20">
                  <c:v>10.020518106291201</c:v>
                </c:pt>
                <c:pt idx="21">
                  <c:v>7.3972602105530099</c:v>
                </c:pt>
              </c:numCache>
            </c:numRef>
          </c:val>
        </c:ser>
        <c:ser>
          <c:idx val="2"/>
          <c:order val="1"/>
          <c:tx>
            <c:strRef>
              <c:f>'Processing-stats TABLE'!$D$1</c:f>
              <c:strCache>
                <c:ptCount val="1"/>
                <c:pt idx="0">
                  <c:v>SLAC Monte Carlo</c:v>
                </c:pt>
              </c:strCache>
            </c:strRef>
          </c:tx>
          <c:cat>
            <c:strRef>
              <c:f>'Processing-stats TABLE'!$A$2:$A$23</c:f>
              <c:strCache>
                <c:ptCount val="22"/>
                <c:pt idx="0">
                  <c:v>2008-01</c:v>
                </c:pt>
                <c:pt idx="1">
                  <c:v>2008-02</c:v>
                </c:pt>
                <c:pt idx="2">
                  <c:v>2008-03</c:v>
                </c:pt>
                <c:pt idx="3">
                  <c:v>2008-04</c:v>
                </c:pt>
                <c:pt idx="4">
                  <c:v>2008-05</c:v>
                </c:pt>
                <c:pt idx="5">
                  <c:v>2008-06</c:v>
                </c:pt>
                <c:pt idx="6">
                  <c:v>2008-07</c:v>
                </c:pt>
                <c:pt idx="7">
                  <c:v>2008-08</c:v>
                </c:pt>
                <c:pt idx="8">
                  <c:v>2008-09</c:v>
                </c:pt>
                <c:pt idx="9">
                  <c:v>2008-10</c:v>
                </c:pt>
                <c:pt idx="10">
                  <c:v>2008-11</c:v>
                </c:pt>
                <c:pt idx="11">
                  <c:v>2008-12</c:v>
                </c:pt>
                <c:pt idx="12">
                  <c:v>2009-01</c:v>
                </c:pt>
                <c:pt idx="13">
                  <c:v>2009-02</c:v>
                </c:pt>
                <c:pt idx="14">
                  <c:v>2009-03</c:v>
                </c:pt>
                <c:pt idx="15">
                  <c:v>2009-04</c:v>
                </c:pt>
                <c:pt idx="16">
                  <c:v>2009-05</c:v>
                </c:pt>
                <c:pt idx="17">
                  <c:v>2009-06</c:v>
                </c:pt>
                <c:pt idx="18">
                  <c:v>2009-07</c:v>
                </c:pt>
                <c:pt idx="19">
                  <c:v>2009-08</c:v>
                </c:pt>
                <c:pt idx="20">
                  <c:v>2009-09</c:v>
                </c:pt>
                <c:pt idx="21">
                  <c:v>2009-10</c:v>
                </c:pt>
              </c:strCache>
            </c:strRef>
          </c:cat>
          <c:val>
            <c:numRef>
              <c:f>'Processing-stats TABLE'!$D$2:$D$23</c:f>
              <c:numCache>
                <c:formatCode>0.000</c:formatCode>
                <c:ptCount val="22"/>
                <c:pt idx="0">
                  <c:v>5.1303781709791902</c:v>
                </c:pt>
                <c:pt idx="1">
                  <c:v>28.515554255453999</c:v>
                </c:pt>
                <c:pt idx="2">
                  <c:v>0.17327267250126799</c:v>
                </c:pt>
                <c:pt idx="3">
                  <c:v>1.20737014840182</c:v>
                </c:pt>
                <c:pt idx="4">
                  <c:v>7.3276028031456075</c:v>
                </c:pt>
                <c:pt idx="5">
                  <c:v>3.4091806189751299</c:v>
                </c:pt>
                <c:pt idx="6">
                  <c:v>0.46835866945712845</c:v>
                </c:pt>
                <c:pt idx="7">
                  <c:v>1.4182214928969976</c:v>
                </c:pt>
                <c:pt idx="8">
                  <c:v>1.4475238140537698</c:v>
                </c:pt>
                <c:pt idx="9">
                  <c:v>22.560238743023771</c:v>
                </c:pt>
                <c:pt idx="10">
                  <c:v>8.8861919393708693</c:v>
                </c:pt>
                <c:pt idx="11">
                  <c:v>8.0744265601217595</c:v>
                </c:pt>
                <c:pt idx="12">
                  <c:v>2.2752013888888798</c:v>
                </c:pt>
                <c:pt idx="13">
                  <c:v>7.8276332445459031</c:v>
                </c:pt>
                <c:pt idx="14">
                  <c:v>10.476532692795512</c:v>
                </c:pt>
                <c:pt idx="15">
                  <c:v>12.0744631532217</c:v>
                </c:pt>
                <c:pt idx="16">
                  <c:v>6.1122453703703696</c:v>
                </c:pt>
                <c:pt idx="17">
                  <c:v>13.7954139713343</c:v>
                </c:pt>
                <c:pt idx="18">
                  <c:v>18.282999873160733</c:v>
                </c:pt>
                <c:pt idx="19">
                  <c:v>13.639571790969001</c:v>
                </c:pt>
                <c:pt idx="20">
                  <c:v>0.99435898655504751</c:v>
                </c:pt>
                <c:pt idx="21">
                  <c:v>17.406465594875588</c:v>
                </c:pt>
              </c:numCache>
            </c:numRef>
          </c:val>
        </c:ser>
        <c:ser>
          <c:idx val="3"/>
          <c:order val="2"/>
          <c:tx>
            <c:strRef>
              <c:f>'Processing-stats TABLE'!$E$1</c:f>
              <c:strCache>
                <c:ptCount val="1"/>
                <c:pt idx="0">
                  <c:v>IN2P3</c:v>
                </c:pt>
              </c:strCache>
            </c:strRef>
          </c:tx>
          <c:cat>
            <c:strRef>
              <c:f>'Processing-stats TABLE'!$A$2:$A$23</c:f>
              <c:strCache>
                <c:ptCount val="22"/>
                <c:pt idx="0">
                  <c:v>2008-01</c:v>
                </c:pt>
                <c:pt idx="1">
                  <c:v>2008-02</c:v>
                </c:pt>
                <c:pt idx="2">
                  <c:v>2008-03</c:v>
                </c:pt>
                <c:pt idx="3">
                  <c:v>2008-04</c:v>
                </c:pt>
                <c:pt idx="4">
                  <c:v>2008-05</c:v>
                </c:pt>
                <c:pt idx="5">
                  <c:v>2008-06</c:v>
                </c:pt>
                <c:pt idx="6">
                  <c:v>2008-07</c:v>
                </c:pt>
                <c:pt idx="7">
                  <c:v>2008-08</c:v>
                </c:pt>
                <c:pt idx="8">
                  <c:v>2008-09</c:v>
                </c:pt>
                <c:pt idx="9">
                  <c:v>2008-10</c:v>
                </c:pt>
                <c:pt idx="10">
                  <c:v>2008-11</c:v>
                </c:pt>
                <c:pt idx="11">
                  <c:v>2008-12</c:v>
                </c:pt>
                <c:pt idx="12">
                  <c:v>2009-01</c:v>
                </c:pt>
                <c:pt idx="13">
                  <c:v>2009-02</c:v>
                </c:pt>
                <c:pt idx="14">
                  <c:v>2009-03</c:v>
                </c:pt>
                <c:pt idx="15">
                  <c:v>2009-04</c:v>
                </c:pt>
                <c:pt idx="16">
                  <c:v>2009-05</c:v>
                </c:pt>
                <c:pt idx="17">
                  <c:v>2009-06</c:v>
                </c:pt>
                <c:pt idx="18">
                  <c:v>2009-07</c:v>
                </c:pt>
                <c:pt idx="19">
                  <c:v>2009-08</c:v>
                </c:pt>
                <c:pt idx="20">
                  <c:v>2009-09</c:v>
                </c:pt>
                <c:pt idx="21">
                  <c:v>2009-10</c:v>
                </c:pt>
              </c:strCache>
            </c:strRef>
          </c:cat>
          <c:val>
            <c:numRef>
              <c:f>'Processing-stats TABLE'!$E$2:$E$23</c:f>
              <c:numCache>
                <c:formatCode>0.000</c:formatCode>
                <c:ptCount val="22"/>
                <c:pt idx="0">
                  <c:v>0</c:v>
                </c:pt>
                <c:pt idx="1">
                  <c:v>0.85095436960933502</c:v>
                </c:pt>
                <c:pt idx="2">
                  <c:v>9.9914542110603966E-2</c:v>
                </c:pt>
                <c:pt idx="3">
                  <c:v>1.6607179096905154E-2</c:v>
                </c:pt>
                <c:pt idx="4">
                  <c:v>1.4688627283105</c:v>
                </c:pt>
                <c:pt idx="5">
                  <c:v>7.5517630644343067E-2</c:v>
                </c:pt>
                <c:pt idx="6">
                  <c:v>5.8362442922374483E-2</c:v>
                </c:pt>
                <c:pt idx="7">
                  <c:v>0</c:v>
                </c:pt>
                <c:pt idx="8">
                  <c:v>3.8495243531202442E-2</c:v>
                </c:pt>
                <c:pt idx="9">
                  <c:v>0</c:v>
                </c:pt>
                <c:pt idx="10">
                  <c:v>3.0421423135464217E-3</c:v>
                </c:pt>
                <c:pt idx="11">
                  <c:v>7.2523975773718865</c:v>
                </c:pt>
                <c:pt idx="12">
                  <c:v>1.7552741945712809</c:v>
                </c:pt>
                <c:pt idx="13">
                  <c:v>11.387162671232799</c:v>
                </c:pt>
                <c:pt idx="14">
                  <c:v>5.8442081430745834</c:v>
                </c:pt>
                <c:pt idx="15">
                  <c:v>4.3848079972095295</c:v>
                </c:pt>
                <c:pt idx="16">
                  <c:v>1.0191137113140498</c:v>
                </c:pt>
                <c:pt idx="17">
                  <c:v>2.0391960299340397</c:v>
                </c:pt>
                <c:pt idx="18">
                  <c:v>0</c:v>
                </c:pt>
                <c:pt idx="19">
                  <c:v>0.38425377346524653</c:v>
                </c:pt>
                <c:pt idx="20">
                  <c:v>1.5401624175545399</c:v>
                </c:pt>
                <c:pt idx="21">
                  <c:v>9.8740909753931998</c:v>
                </c:pt>
              </c:numCache>
            </c:numRef>
          </c:val>
        </c:ser>
        <c:ser>
          <c:idx val="4"/>
          <c:order val="3"/>
          <c:tx>
            <c:strRef>
              <c:f>'Processing-stats TABLE'!$F$1</c:f>
              <c:strCache>
                <c:ptCount val="1"/>
                <c:pt idx="0">
                  <c:v>Other</c:v>
                </c:pt>
              </c:strCache>
            </c:strRef>
          </c:tx>
          <c:cat>
            <c:strRef>
              <c:f>'Processing-stats TABLE'!$A$2:$A$23</c:f>
              <c:strCache>
                <c:ptCount val="22"/>
                <c:pt idx="0">
                  <c:v>2008-01</c:v>
                </c:pt>
                <c:pt idx="1">
                  <c:v>2008-02</c:v>
                </c:pt>
                <c:pt idx="2">
                  <c:v>2008-03</c:v>
                </c:pt>
                <c:pt idx="3">
                  <c:v>2008-04</c:v>
                </c:pt>
                <c:pt idx="4">
                  <c:v>2008-05</c:v>
                </c:pt>
                <c:pt idx="5">
                  <c:v>2008-06</c:v>
                </c:pt>
                <c:pt idx="6">
                  <c:v>2008-07</c:v>
                </c:pt>
                <c:pt idx="7">
                  <c:v>2008-08</c:v>
                </c:pt>
                <c:pt idx="8">
                  <c:v>2008-09</c:v>
                </c:pt>
                <c:pt idx="9">
                  <c:v>2008-10</c:v>
                </c:pt>
                <c:pt idx="10">
                  <c:v>2008-11</c:v>
                </c:pt>
                <c:pt idx="11">
                  <c:v>2008-12</c:v>
                </c:pt>
                <c:pt idx="12">
                  <c:v>2009-01</c:v>
                </c:pt>
                <c:pt idx="13">
                  <c:v>2009-02</c:v>
                </c:pt>
                <c:pt idx="14">
                  <c:v>2009-03</c:v>
                </c:pt>
                <c:pt idx="15">
                  <c:v>2009-04</c:v>
                </c:pt>
                <c:pt idx="16">
                  <c:v>2009-05</c:v>
                </c:pt>
                <c:pt idx="17">
                  <c:v>2009-06</c:v>
                </c:pt>
                <c:pt idx="18">
                  <c:v>2009-07</c:v>
                </c:pt>
                <c:pt idx="19">
                  <c:v>2009-08</c:v>
                </c:pt>
                <c:pt idx="20">
                  <c:v>2009-09</c:v>
                </c:pt>
                <c:pt idx="21">
                  <c:v>2009-10</c:v>
                </c:pt>
              </c:strCache>
            </c:strRef>
          </c:cat>
          <c:val>
            <c:numRef>
              <c:f>'Processing-stats TABLE'!$F$2:$F$23</c:f>
              <c:numCache>
                <c:formatCode>0.000</c:formatCode>
                <c:ptCount val="22"/>
                <c:pt idx="0">
                  <c:v>3.9287290715373492E-2</c:v>
                </c:pt>
                <c:pt idx="1">
                  <c:v>4.2355435058429085E-2</c:v>
                </c:pt>
                <c:pt idx="2">
                  <c:v>0.15889830669710364</c:v>
                </c:pt>
                <c:pt idx="3">
                  <c:v>1.2637239979715442E-2</c:v>
                </c:pt>
                <c:pt idx="4">
                  <c:v>1.3828989091770463E-2</c:v>
                </c:pt>
                <c:pt idx="5">
                  <c:v>2.0682014205997142E-2</c:v>
                </c:pt>
                <c:pt idx="6">
                  <c:v>0.22184665144599716</c:v>
                </c:pt>
                <c:pt idx="7">
                  <c:v>0.14345630390669944</c:v>
                </c:pt>
                <c:pt idx="8">
                  <c:v>0.21019323947226851</c:v>
                </c:pt>
                <c:pt idx="9">
                  <c:v>0.42456288051749924</c:v>
                </c:pt>
                <c:pt idx="10">
                  <c:v>2.0963162417554311</c:v>
                </c:pt>
                <c:pt idx="11">
                  <c:v>2.0549033168442477</c:v>
                </c:pt>
                <c:pt idx="12">
                  <c:v>1.7909814180618406</c:v>
                </c:pt>
                <c:pt idx="13">
                  <c:v>6.5096425038052423</c:v>
                </c:pt>
                <c:pt idx="14">
                  <c:v>1.1294898528665982</c:v>
                </c:pt>
                <c:pt idx="15">
                  <c:v>0.49942253297815914</c:v>
                </c:pt>
                <c:pt idx="16">
                  <c:v>4.4856837265347904</c:v>
                </c:pt>
                <c:pt idx="17">
                  <c:v>0.97997231735164869</c:v>
                </c:pt>
                <c:pt idx="18">
                  <c:v>0.46989830669710031</c:v>
                </c:pt>
                <c:pt idx="19">
                  <c:v>3.1891347666159624</c:v>
                </c:pt>
                <c:pt idx="20">
                  <c:v>0.49663229325211095</c:v>
                </c:pt>
                <c:pt idx="21">
                  <c:v>1.3592749873161898</c:v>
                </c:pt>
              </c:numCache>
            </c:numRef>
          </c:val>
        </c:ser>
        <c:overlap val="100"/>
        <c:axId val="243633152"/>
        <c:axId val="243877376"/>
      </c:barChart>
      <c:catAx>
        <c:axId val="243633152"/>
        <c:scaling>
          <c:orientation val="minMax"/>
        </c:scaling>
        <c:axPos val="b"/>
        <c:numFmt formatCode="General" sourceLinked="1"/>
        <c:tickLblPos val="nextTo"/>
        <c:txPr>
          <a:bodyPr rot="-4500000" vert="horz"/>
          <a:lstStyle/>
          <a:p>
            <a:pPr>
              <a:defRPr/>
            </a:pPr>
            <a:endParaRPr lang="en-US"/>
          </a:p>
        </c:txPr>
        <c:crossAx val="243877376"/>
        <c:crosses val="autoZero"/>
        <c:auto val="1"/>
        <c:lblAlgn val="ctr"/>
        <c:lblOffset val="100"/>
        <c:tickLblSkip val="2"/>
        <c:tickMarkSkip val="1"/>
      </c:catAx>
      <c:valAx>
        <c:axId val="243877376"/>
        <c:scaling>
          <c:orientation val="minMax"/>
        </c:scaling>
        <c:axPos val="r"/>
        <c:majorGridlines/>
        <c:title>
          <c:tx>
            <c:rich>
              <a:bodyPr/>
              <a:lstStyle/>
              <a:p>
                <a:pPr>
                  <a:defRPr/>
                </a:pPr>
                <a:r>
                  <a:rPr lang="en-US" dirty="0"/>
                  <a:t>CPU-years/month</a:t>
                </a:r>
              </a:p>
            </c:rich>
          </c:tx>
          <c:layout>
            <c:manualLayout>
              <c:xMode val="edge"/>
              <c:yMode val="edge"/>
              <c:x val="0.94828217901333756"/>
              <c:y val="0.23312179803715818"/>
            </c:manualLayout>
          </c:layout>
        </c:title>
        <c:numFmt formatCode="0" sourceLinked="0"/>
        <c:tickLblPos val="nextTo"/>
        <c:txPr>
          <a:bodyPr rot="0" vert="horz"/>
          <a:lstStyle/>
          <a:p>
            <a:pPr>
              <a:defRPr/>
            </a:pPr>
            <a:endParaRPr lang="en-US"/>
          </a:p>
        </c:txPr>
        <c:crossAx val="243633152"/>
        <c:crosses val="max"/>
        <c:crossBetween val="between"/>
      </c:valAx>
      <c:spPr>
        <a:ln>
          <a:solidFill>
            <a:schemeClr val="tx1"/>
          </a:solidFill>
        </a:ln>
      </c:spPr>
    </c:plotArea>
    <c:legend>
      <c:legendPos val="r"/>
      <c:layout>
        <c:manualLayout>
          <c:xMode val="edge"/>
          <c:yMode val="edge"/>
          <c:x val="0.16032674487117693"/>
          <c:y val="0.13051624899697564"/>
          <c:w val="0.2461701215919439"/>
          <c:h val="0.26294673168322941"/>
        </c:manualLayout>
      </c:layout>
      <c:spPr>
        <a:solidFill>
          <a:schemeClr val="bg1"/>
        </a:solidFill>
        <a:ln>
          <a:solidFill>
            <a:schemeClr val="accent1"/>
          </a:solidFill>
        </a:ln>
      </c:spPr>
      <c:txPr>
        <a:bodyPr/>
        <a:lstStyle/>
        <a:p>
          <a:pPr>
            <a:defRPr sz="800"/>
          </a:pPr>
          <a:endParaRPr lang="en-US"/>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1200" b="1" i="0" u="none" strike="noStrike" baseline="0">
                <a:solidFill>
                  <a:srgbClr val="000000"/>
                </a:solidFill>
                <a:latin typeface="+mn-lt"/>
                <a:ea typeface="Arial"/>
                <a:cs typeface="Arial"/>
              </a:defRPr>
            </a:pPr>
            <a:r>
              <a:rPr lang="en-US" sz="1200" dirty="0">
                <a:latin typeface="+mn-lt"/>
              </a:rPr>
              <a:t>Job Failure Rates</a:t>
            </a:r>
          </a:p>
        </c:rich>
      </c:tx>
      <c:layout>
        <c:manualLayout>
          <c:xMode val="edge"/>
          <c:yMode val="edge"/>
          <c:x val="0.40873926776102126"/>
          <c:y val="5.2830896137982862E-4"/>
        </c:manualLayout>
      </c:layout>
      <c:spPr>
        <a:noFill/>
        <a:ln w="25400">
          <a:noFill/>
        </a:ln>
      </c:spPr>
    </c:title>
    <c:plotArea>
      <c:layout>
        <c:manualLayout>
          <c:layoutTarget val="inner"/>
          <c:xMode val="edge"/>
          <c:yMode val="edge"/>
          <c:x val="0.14175575455578321"/>
          <c:y val="8.7769778777652935E-2"/>
          <c:w val="0.81530830622178874"/>
          <c:h val="0.65096439832449349"/>
        </c:manualLayout>
      </c:layout>
      <c:barChart>
        <c:barDir val="col"/>
        <c:grouping val="clustered"/>
        <c:ser>
          <c:idx val="0"/>
          <c:order val="0"/>
          <c:tx>
            <c:strRef>
              <c:f>'Reliability TABLE'!$H$1</c:f>
              <c:strCache>
                <c:ptCount val="1"/>
                <c:pt idx="0">
                  <c:v>% Fail</c:v>
                </c:pt>
              </c:strCache>
            </c:strRef>
          </c:tx>
          <c:spPr>
            <a:solidFill>
              <a:srgbClr val="9999FF"/>
            </a:solidFill>
            <a:ln w="12700">
              <a:solidFill>
                <a:srgbClr val="000000"/>
              </a:solidFill>
              <a:prstDash val="solid"/>
            </a:ln>
          </c:spPr>
          <c:dLbls>
            <c:delete val="1"/>
          </c:dLbls>
          <c:cat>
            <c:strRef>
              <c:f>'Reliability TABLE'!$A$11:$A$32</c:f>
              <c:strCache>
                <c:ptCount val="22"/>
                <c:pt idx="0">
                  <c:v>2008-01</c:v>
                </c:pt>
                <c:pt idx="1">
                  <c:v>2008-02</c:v>
                </c:pt>
                <c:pt idx="2">
                  <c:v>2008-03</c:v>
                </c:pt>
                <c:pt idx="3">
                  <c:v>2008-04</c:v>
                </c:pt>
                <c:pt idx="4">
                  <c:v>2008-05</c:v>
                </c:pt>
                <c:pt idx="5">
                  <c:v>2008-06</c:v>
                </c:pt>
                <c:pt idx="6">
                  <c:v>2008-07</c:v>
                </c:pt>
                <c:pt idx="7">
                  <c:v>2008-08</c:v>
                </c:pt>
                <c:pt idx="8">
                  <c:v>2008-09</c:v>
                </c:pt>
                <c:pt idx="9">
                  <c:v>2008-10</c:v>
                </c:pt>
                <c:pt idx="10">
                  <c:v>2008-11</c:v>
                </c:pt>
                <c:pt idx="11">
                  <c:v>2008-12</c:v>
                </c:pt>
                <c:pt idx="12">
                  <c:v>2009-01</c:v>
                </c:pt>
                <c:pt idx="13">
                  <c:v>2009-02</c:v>
                </c:pt>
                <c:pt idx="14">
                  <c:v>2009-03</c:v>
                </c:pt>
                <c:pt idx="15">
                  <c:v>2009-04</c:v>
                </c:pt>
                <c:pt idx="16">
                  <c:v>2009-05</c:v>
                </c:pt>
                <c:pt idx="17">
                  <c:v>2009-06</c:v>
                </c:pt>
                <c:pt idx="18">
                  <c:v>2009-07</c:v>
                </c:pt>
                <c:pt idx="19">
                  <c:v>2009-08</c:v>
                </c:pt>
                <c:pt idx="20">
                  <c:v>2009-09</c:v>
                </c:pt>
                <c:pt idx="21">
                  <c:v>2009-10</c:v>
                </c:pt>
              </c:strCache>
            </c:strRef>
          </c:cat>
          <c:val>
            <c:numRef>
              <c:f>'Reliability TABLE'!$H$11:$H$32</c:f>
              <c:numCache>
                <c:formatCode>0.000%</c:formatCode>
                <c:ptCount val="22"/>
                <c:pt idx="0">
                  <c:v>5.222456563221854E-3</c:v>
                </c:pt>
                <c:pt idx="1">
                  <c:v>1.6226557702300554E-2</c:v>
                </c:pt>
                <c:pt idx="2">
                  <c:v>1.0817519349942586E-3</c:v>
                </c:pt>
                <c:pt idx="3">
                  <c:v>1.4188595154986465E-2</c:v>
                </c:pt>
                <c:pt idx="4">
                  <c:v>1.7280105148021963E-2</c:v>
                </c:pt>
                <c:pt idx="5">
                  <c:v>9.9057416385696633E-3</c:v>
                </c:pt>
                <c:pt idx="6">
                  <c:v>4.6981348003292652E-3</c:v>
                </c:pt>
                <c:pt idx="7">
                  <c:v>2.5013170342484802E-3</c:v>
                </c:pt>
                <c:pt idx="8">
                  <c:v>2.1695558848002336E-3</c:v>
                </c:pt>
                <c:pt idx="9">
                  <c:v>1.8921163651564594E-3</c:v>
                </c:pt>
                <c:pt idx="10">
                  <c:v>1.8153502008820721E-3</c:v>
                </c:pt>
                <c:pt idx="11">
                  <c:v>2.281663246051262E-3</c:v>
                </c:pt>
                <c:pt idx="12">
                  <c:v>1.3503056926516301E-2</c:v>
                </c:pt>
                <c:pt idx="13">
                  <c:v>3.9800332224530542E-3</c:v>
                </c:pt>
                <c:pt idx="14">
                  <c:v>1.7742264883079751E-3</c:v>
                </c:pt>
                <c:pt idx="15">
                  <c:v>4.7049289981854385E-3</c:v>
                </c:pt>
                <c:pt idx="16">
                  <c:v>4.1375767710778305E-3</c:v>
                </c:pt>
                <c:pt idx="17">
                  <c:v>1.5354677561452601E-3</c:v>
                </c:pt>
                <c:pt idx="18">
                  <c:v>3.9672601033818242E-3</c:v>
                </c:pt>
                <c:pt idx="19">
                  <c:v>2.0126591789781773E-3</c:v>
                </c:pt>
                <c:pt idx="20">
                  <c:v>2.2582462069208292E-3</c:v>
                </c:pt>
                <c:pt idx="21">
                  <c:v>4.5383868599887915E-4</c:v>
                </c:pt>
              </c:numCache>
            </c:numRef>
          </c:val>
        </c:ser>
        <c:ser>
          <c:idx val="1"/>
          <c:order val="1"/>
          <c:tx>
            <c:strRef>
              <c:f>'Reliability TABLE'!$I$1</c:f>
              <c:strCache>
                <c:ptCount val="1"/>
                <c:pt idx="0">
                  <c:v>% Hard Fail (all)</c:v>
                </c:pt>
              </c:strCache>
            </c:strRef>
          </c:tx>
          <c:spPr>
            <a:solidFill>
              <a:srgbClr val="92D050"/>
            </a:solidFill>
            <a:ln w="12700">
              <a:solidFill>
                <a:srgbClr val="000000"/>
              </a:solidFill>
              <a:prstDash val="solid"/>
            </a:ln>
          </c:spPr>
          <c:dLbls>
            <c:delete val="1"/>
          </c:dLbls>
          <c:cat>
            <c:strRef>
              <c:f>'Reliability TABLE'!$A$11:$A$32</c:f>
              <c:strCache>
                <c:ptCount val="22"/>
                <c:pt idx="0">
                  <c:v>2008-01</c:v>
                </c:pt>
                <c:pt idx="1">
                  <c:v>2008-02</c:v>
                </c:pt>
                <c:pt idx="2">
                  <c:v>2008-03</c:v>
                </c:pt>
                <c:pt idx="3">
                  <c:v>2008-04</c:v>
                </c:pt>
                <c:pt idx="4">
                  <c:v>2008-05</c:v>
                </c:pt>
                <c:pt idx="5">
                  <c:v>2008-06</c:v>
                </c:pt>
                <c:pt idx="6">
                  <c:v>2008-07</c:v>
                </c:pt>
                <c:pt idx="7">
                  <c:v>2008-08</c:v>
                </c:pt>
                <c:pt idx="8">
                  <c:v>2008-09</c:v>
                </c:pt>
                <c:pt idx="9">
                  <c:v>2008-10</c:v>
                </c:pt>
                <c:pt idx="10">
                  <c:v>2008-11</c:v>
                </c:pt>
                <c:pt idx="11">
                  <c:v>2008-12</c:v>
                </c:pt>
                <c:pt idx="12">
                  <c:v>2009-01</c:v>
                </c:pt>
                <c:pt idx="13">
                  <c:v>2009-02</c:v>
                </c:pt>
                <c:pt idx="14">
                  <c:v>2009-03</c:v>
                </c:pt>
                <c:pt idx="15">
                  <c:v>2009-04</c:v>
                </c:pt>
                <c:pt idx="16">
                  <c:v>2009-05</c:v>
                </c:pt>
                <c:pt idx="17">
                  <c:v>2009-06</c:v>
                </c:pt>
                <c:pt idx="18">
                  <c:v>2009-07</c:v>
                </c:pt>
                <c:pt idx="19">
                  <c:v>2009-08</c:v>
                </c:pt>
                <c:pt idx="20">
                  <c:v>2009-09</c:v>
                </c:pt>
                <c:pt idx="21">
                  <c:v>2009-10</c:v>
                </c:pt>
              </c:strCache>
            </c:strRef>
          </c:cat>
          <c:val>
            <c:numRef>
              <c:f>'Reliability TABLE'!$I$11:$I$32</c:f>
              <c:numCache>
                <c:formatCode>0.000%</c:formatCode>
                <c:ptCount val="22"/>
                <c:pt idx="0">
                  <c:v>5.222456563221854E-3</c:v>
                </c:pt>
                <c:pt idx="1">
                  <c:v>1.6226557702300554E-2</c:v>
                </c:pt>
                <c:pt idx="2">
                  <c:v>1.0817519349942586E-3</c:v>
                </c:pt>
                <c:pt idx="3">
                  <c:v>1.4188595154986465E-2</c:v>
                </c:pt>
                <c:pt idx="4">
                  <c:v>1.7280105148021963E-2</c:v>
                </c:pt>
                <c:pt idx="5">
                  <c:v>9.9057416385696633E-3</c:v>
                </c:pt>
                <c:pt idx="6">
                  <c:v>4.6981348003292652E-3</c:v>
                </c:pt>
                <c:pt idx="7">
                  <c:v>2.5013170342484802E-3</c:v>
                </c:pt>
                <c:pt idx="8">
                  <c:v>8.1478449526598701E-4</c:v>
                </c:pt>
                <c:pt idx="9">
                  <c:v>5.2803247399715154E-4</c:v>
                </c:pt>
                <c:pt idx="10">
                  <c:v>1.4245590123570869E-4</c:v>
                </c:pt>
                <c:pt idx="11">
                  <c:v>6.8224362299555696E-4</c:v>
                </c:pt>
                <c:pt idx="12">
                  <c:v>3.9491127548138012E-3</c:v>
                </c:pt>
                <c:pt idx="13">
                  <c:v>7.8684757222136786E-4</c:v>
                </c:pt>
                <c:pt idx="14">
                  <c:v>3.9356342966064261E-4</c:v>
                </c:pt>
                <c:pt idx="15">
                  <c:v>3.0231002582995631E-3</c:v>
                </c:pt>
                <c:pt idx="16">
                  <c:v>1.6291591364144269E-3</c:v>
                </c:pt>
                <c:pt idx="17">
                  <c:v>2.6914251967741622E-4</c:v>
                </c:pt>
                <c:pt idx="18">
                  <c:v>2.607156025852419E-3</c:v>
                </c:pt>
                <c:pt idx="19">
                  <c:v>4.7946014219213558E-4</c:v>
                </c:pt>
                <c:pt idx="20">
                  <c:v>8.5542295912979327E-4</c:v>
                </c:pt>
                <c:pt idx="21">
                  <c:v>1.3812481747792009E-5</c:v>
                </c:pt>
              </c:numCache>
            </c:numRef>
          </c:val>
        </c:ser>
        <c:ser>
          <c:idx val="2"/>
          <c:order val="2"/>
          <c:tx>
            <c:strRef>
              <c:f>'Reliability TABLE'!$J$1</c:f>
              <c:strCache>
                <c:ptCount val="1"/>
                <c:pt idx="0">
                  <c:v>% Hard Fail (w/ AutoRetry)</c:v>
                </c:pt>
              </c:strCache>
            </c:strRef>
          </c:tx>
          <c:spPr>
            <a:solidFill>
              <a:srgbClr val="FFC000"/>
            </a:solidFill>
            <a:ln w="12700">
              <a:solidFill>
                <a:srgbClr val="000000"/>
              </a:solidFill>
              <a:prstDash val="solid"/>
            </a:ln>
          </c:spPr>
          <c:dLbls>
            <c:delete val="1"/>
          </c:dLbls>
          <c:val>
            <c:numRef>
              <c:f>'Reliability TABLE'!$J$11:$J$32</c:f>
              <c:numCache>
                <c:formatCode>0.000%</c:formatCode>
                <c:ptCount val="22"/>
                <c:pt idx="0">
                  <c:v>0</c:v>
                </c:pt>
                <c:pt idx="1">
                  <c:v>0</c:v>
                </c:pt>
                <c:pt idx="2">
                  <c:v>0</c:v>
                </c:pt>
                <c:pt idx="3">
                  <c:v>0</c:v>
                </c:pt>
                <c:pt idx="4">
                  <c:v>0</c:v>
                </c:pt>
                <c:pt idx="5">
                  <c:v>0</c:v>
                </c:pt>
                <c:pt idx="6">
                  <c:v>0</c:v>
                </c:pt>
                <c:pt idx="7">
                  <c:v>0</c:v>
                </c:pt>
                <c:pt idx="8">
                  <c:v>4.6312043245071513E-4</c:v>
                </c:pt>
                <c:pt idx="9">
                  <c:v>4.1069192422000622E-4</c:v>
                </c:pt>
                <c:pt idx="10">
                  <c:v>9.6253987321424827E-5</c:v>
                </c:pt>
                <c:pt idx="11">
                  <c:v>3.063518196922203E-4</c:v>
                </c:pt>
                <c:pt idx="12">
                  <c:v>2.4295060998689231E-3</c:v>
                </c:pt>
                <c:pt idx="13">
                  <c:v>2.5395609473811341E-4</c:v>
                </c:pt>
                <c:pt idx="14">
                  <c:v>3.0846863405834164E-4</c:v>
                </c:pt>
                <c:pt idx="15">
                  <c:v>3.1261406483860265E-4</c:v>
                </c:pt>
                <c:pt idx="16">
                  <c:v>1.1173519508665128E-3</c:v>
                </c:pt>
                <c:pt idx="17">
                  <c:v>1.8201004927825297E-4</c:v>
                </c:pt>
                <c:pt idx="18">
                  <c:v>1.6696929852023476E-4</c:v>
                </c:pt>
                <c:pt idx="19">
                  <c:v>2.7014358757840464E-4</c:v>
                </c:pt>
                <c:pt idx="20">
                  <c:v>8.5542295912979327E-4</c:v>
                </c:pt>
                <c:pt idx="21">
                  <c:v>1.3812481747792009E-5</c:v>
                </c:pt>
              </c:numCache>
            </c:numRef>
          </c:val>
        </c:ser>
        <c:dLbls>
          <c:showVal val="1"/>
        </c:dLbls>
        <c:axId val="130449408"/>
        <c:axId val="148636800"/>
      </c:barChart>
      <c:catAx>
        <c:axId val="130449408"/>
        <c:scaling>
          <c:orientation val="minMax"/>
        </c:scaling>
        <c:axPos val="b"/>
        <c:numFmt formatCode="General" sourceLinked="0"/>
        <c:tickLblPos val="nextTo"/>
        <c:spPr>
          <a:ln w="3175">
            <a:solidFill>
              <a:srgbClr val="000000"/>
            </a:solidFill>
            <a:prstDash val="solid"/>
          </a:ln>
        </c:spPr>
        <c:txPr>
          <a:bodyPr rot="-4500000" vert="horz"/>
          <a:lstStyle/>
          <a:p>
            <a:pPr>
              <a:defRPr sz="1000" b="0" i="0" u="none" strike="noStrike" baseline="0">
                <a:solidFill>
                  <a:srgbClr val="000000"/>
                </a:solidFill>
                <a:latin typeface="+mn-lt"/>
                <a:ea typeface="Arial"/>
                <a:cs typeface="Arial"/>
              </a:defRPr>
            </a:pPr>
            <a:endParaRPr lang="en-US"/>
          </a:p>
        </c:txPr>
        <c:crossAx val="148636800"/>
        <c:crosses val="autoZero"/>
        <c:auto val="1"/>
        <c:lblAlgn val="ctr"/>
        <c:lblOffset val="100"/>
        <c:tickLblSkip val="2"/>
        <c:tickMarkSkip val="1"/>
      </c:catAx>
      <c:valAx>
        <c:axId val="148636800"/>
        <c:scaling>
          <c:orientation val="minMax"/>
        </c:scaling>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mn-lt"/>
                    <a:ea typeface="Arial"/>
                    <a:cs typeface="Arial"/>
                  </a:defRPr>
                </a:pPr>
                <a:r>
                  <a:rPr lang="en-US" sz="1000">
                    <a:latin typeface="+mn-lt"/>
                  </a:rPr>
                  <a:t>Failure Rate</a:t>
                </a:r>
              </a:p>
            </c:rich>
          </c:tx>
          <c:layout>
            <c:manualLayout>
              <c:xMode val="edge"/>
              <c:yMode val="edge"/>
              <c:x val="7.2072158892542782E-3"/>
              <c:y val="0.29659664538287173"/>
            </c:manualLayout>
          </c:layout>
          <c:spPr>
            <a:noFill/>
            <a:ln w="25400">
              <a:noFill/>
            </a:ln>
          </c:spPr>
        </c:title>
        <c:numFmt formatCode="0.0%" sourceLinked="0"/>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30449408"/>
        <c:crosses val="autoZero"/>
        <c:crossBetween val="between"/>
      </c:valAx>
      <c:spPr>
        <a:ln>
          <a:solidFill>
            <a:srgbClr val="000000"/>
          </a:solidFill>
        </a:ln>
      </c:spPr>
    </c:plotArea>
    <c:legend>
      <c:legendPos val="r"/>
      <c:layout>
        <c:manualLayout>
          <c:xMode val="edge"/>
          <c:yMode val="edge"/>
          <c:x val="0.62995942354538415"/>
          <c:y val="0.1101484821879436"/>
          <c:w val="0.29409256232667003"/>
          <c:h val="0.17598913347561651"/>
        </c:manualLayout>
      </c:layout>
      <c:spPr>
        <a:solidFill>
          <a:srgbClr val="FFFFFF"/>
        </a:solidFill>
        <a:ln w="3175">
          <a:solidFill>
            <a:srgbClr val="000000"/>
          </a:solidFill>
          <a:prstDash val="solid"/>
        </a:ln>
      </c:spPr>
      <c:txPr>
        <a:bodyPr/>
        <a:lstStyle/>
        <a:p>
          <a:pPr>
            <a:defRPr sz="800" b="0" i="0" u="none" strike="noStrike" baseline="0">
              <a:solidFill>
                <a:srgbClr val="000000"/>
              </a:solidFill>
              <a:latin typeface="+mn-lt"/>
              <a:ea typeface="Arial"/>
              <a:cs typeface="Arial"/>
            </a:defRPr>
          </a:pPr>
          <a:endParaRPr lang="en-US"/>
        </a:p>
      </c:txPr>
    </c:legend>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280498" cy="534104"/>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defRPr sz="1400"/>
            </a:pPr>
            <a:endParaRPr lang="fi-FI" sz="1400" b="0" i="0" u="none" strike="noStrike">
              <a:ln>
                <a:noFill/>
              </a:ln>
              <a:latin typeface="Arial" pitchFamily="18"/>
              <a:ea typeface="DejaVu Sans" pitchFamily="2"/>
              <a:cs typeface="DejaVu Sans" pitchFamily="2"/>
            </a:endParaRPr>
          </a:p>
        </p:txBody>
      </p:sp>
      <p:sp>
        <p:nvSpPr>
          <p:cNvPr id="3" name="Date Placeholder 2"/>
          <p:cNvSpPr txBox="1">
            <a:spLocks noGrp="1"/>
          </p:cNvSpPr>
          <p:nvPr>
            <p:ph type="dt" sz="quarter" idx="1"/>
          </p:nvPr>
        </p:nvSpPr>
        <p:spPr>
          <a:xfrm>
            <a:off x="4279055" y="0"/>
            <a:ext cx="3280498" cy="534104"/>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defRPr sz="1400"/>
            </a:pPr>
            <a:endParaRPr lang="fi-FI" sz="1400" b="0" i="0" u="none" strike="noStrike">
              <a:ln>
                <a:noFill/>
              </a:ln>
              <a:latin typeface="Arial" pitchFamily="18"/>
              <a:ea typeface="DejaVu Sans" pitchFamily="2"/>
              <a:cs typeface="DejaVu Sans" pitchFamily="2"/>
            </a:endParaRPr>
          </a:p>
        </p:txBody>
      </p:sp>
      <p:sp>
        <p:nvSpPr>
          <p:cNvPr id="4" name="Footer Placeholder 3"/>
          <p:cNvSpPr txBox="1">
            <a:spLocks noGrp="1"/>
          </p:cNvSpPr>
          <p:nvPr>
            <p:ph type="ftr" sz="quarter" idx="2"/>
          </p:nvPr>
        </p:nvSpPr>
        <p:spPr>
          <a:xfrm>
            <a:off x="0" y="10157659"/>
            <a:ext cx="3280498" cy="534104"/>
          </a:xfrm>
          <a:prstGeom prst="rect">
            <a:avLst/>
          </a:prstGeom>
          <a:noFill/>
          <a:ln>
            <a:noFill/>
          </a:ln>
        </p:spPr>
        <p:txBody>
          <a:bodyPr vert="horz" lIns="90000" tIns="45000" rIns="90000" bIns="45000" anchor="b"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defRPr sz="1400"/>
            </a:pPr>
            <a:endParaRPr lang="fi-FI" sz="1400" b="0" i="0" u="none" strike="noStrike">
              <a:ln>
                <a:noFill/>
              </a:ln>
              <a:latin typeface="Arial" pitchFamily="18"/>
              <a:ea typeface="DejaVu Sans" pitchFamily="2"/>
              <a:cs typeface="DejaVu Sans" pitchFamily="2"/>
            </a:endParaRPr>
          </a:p>
        </p:txBody>
      </p:sp>
      <p:sp>
        <p:nvSpPr>
          <p:cNvPr id="5" name="Slide Number Placeholder 4"/>
          <p:cNvSpPr txBox="1">
            <a:spLocks noGrp="1"/>
          </p:cNvSpPr>
          <p:nvPr>
            <p:ph type="sldNum" sz="quarter" idx="3"/>
          </p:nvPr>
        </p:nvSpPr>
        <p:spPr>
          <a:xfrm>
            <a:off x="4279055" y="10157659"/>
            <a:ext cx="3280498" cy="534104"/>
          </a:xfrm>
          <a:prstGeom prst="rect">
            <a:avLst/>
          </a:prstGeom>
          <a:noFill/>
          <a:ln>
            <a:noFill/>
          </a:ln>
        </p:spPr>
        <p:txBody>
          <a:bodyPr vert="horz" lIns="90000" tIns="45000" rIns="90000" bIns="45000" anchor="b"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defRPr sz="1400"/>
            </a:pPr>
            <a:fld id="{AC984648-8370-4E2D-866D-74C18611D262}" type="slidenum">
              <a:rPr/>
              <a:pPr marL="0" marR="0" lvl="0" indent="0" algn="r" rtl="0" hangingPunct="0">
                <a:lnSpc>
                  <a:spcPct val="100000"/>
                </a:lnSpc>
                <a:spcBef>
                  <a:spcPts val="0"/>
                </a:spcBef>
                <a:spcAft>
                  <a:spcPts val="0"/>
                </a:spcAft>
                <a:buNone/>
                <a:tabLst/>
                <a:defRPr sz="1400"/>
              </a:pPr>
              <a:t>‹#›</a:t>
            </a:fld>
            <a:endParaRPr lang="fi-FI" sz="1400" b="0" i="0" u="none" strike="noStrike">
              <a:ln>
                <a:noFill/>
              </a:ln>
              <a:latin typeface="Arial" pitchFamily="18"/>
              <a:ea typeface="DejaVu Sans" pitchFamily="2"/>
              <a:cs typeface="DejaVu Sans" pitchFamily="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107000" y="812520"/>
            <a:ext cx="5345280" cy="4008600"/>
          </a:xfrm>
          <a:prstGeom prst="rect">
            <a:avLst/>
          </a:prstGeom>
          <a:noFill/>
          <a:ln>
            <a:noFill/>
            <a:prstDash val="solid"/>
          </a:ln>
        </p:spPr>
      </p:sp>
      <p:sp>
        <p:nvSpPr>
          <p:cNvPr id="3" name="Notes Placeholder 2"/>
          <p:cNvSpPr txBox="1">
            <a:spLocks noGrp="1"/>
          </p:cNvSpPr>
          <p:nvPr>
            <p:ph type="body" sz="quarter" idx="3"/>
          </p:nvPr>
        </p:nvSpPr>
        <p:spPr>
          <a:xfrm>
            <a:off x="756000" y="5078520"/>
            <a:ext cx="6047640" cy="4811040"/>
          </a:xfrm>
          <a:prstGeom prst="rect">
            <a:avLst/>
          </a:prstGeom>
          <a:noFill/>
          <a:ln>
            <a:noFill/>
          </a:ln>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
        <p:nvSpPr>
          <p:cNvPr id="4" name="Header Placeholder 3"/>
          <p:cNvSpPr txBox="1">
            <a:spLocks noGrp="1"/>
          </p:cNvSpPr>
          <p:nvPr>
            <p:ph type="hdr" sz="quarter"/>
          </p:nvPr>
        </p:nvSpPr>
        <p:spPr>
          <a:xfrm>
            <a:off x="0" y="0"/>
            <a:ext cx="3280320" cy="534240"/>
          </a:xfrm>
          <a:prstGeom prst="rect">
            <a:avLst/>
          </a:prstGeom>
          <a:noFill/>
          <a:ln>
            <a:noFill/>
          </a:ln>
        </p:spPr>
        <p:txBody>
          <a:bodyPr lIns="0" tIns="0" rIns="0" bIns="0"/>
          <a:lstStyle>
            <a:lvl1pPr marL="0" marR="0" lvl="0" indent="0" rtl="0" hangingPunct="0">
              <a:buNone/>
              <a:tabLst/>
              <a:defRPr lang="fi-FI" sz="1400">
                <a:latin typeface="Times New Roman" pitchFamily="18"/>
                <a:ea typeface="DejaVu Sans" pitchFamily="2"/>
                <a:cs typeface="DejaVu Sans" pitchFamily="2"/>
              </a:defRPr>
            </a:lvl1pPr>
          </a:lstStyle>
          <a:p>
            <a:pPr lvl="0"/>
            <a:endParaRPr lang="fi-FI"/>
          </a:p>
        </p:txBody>
      </p:sp>
      <p:sp>
        <p:nvSpPr>
          <p:cNvPr id="5" name="Date Placeholder 4"/>
          <p:cNvSpPr txBox="1">
            <a:spLocks noGrp="1"/>
          </p:cNvSpPr>
          <p:nvPr>
            <p:ph type="dt" idx="1"/>
          </p:nvPr>
        </p:nvSpPr>
        <p:spPr>
          <a:xfrm>
            <a:off x="4279320" y="0"/>
            <a:ext cx="3280320" cy="534240"/>
          </a:xfrm>
          <a:prstGeom prst="rect">
            <a:avLst/>
          </a:prstGeom>
          <a:noFill/>
          <a:ln>
            <a:noFill/>
          </a:ln>
        </p:spPr>
        <p:txBody>
          <a:bodyPr lIns="0" tIns="0" rIns="0" bIns="0"/>
          <a:lstStyle>
            <a:lvl1pPr marL="0" marR="0" lvl="0" indent="0" algn="r" rtl="0" hangingPunct="0">
              <a:buNone/>
              <a:tabLst/>
              <a:defRPr lang="fi-FI" sz="1400">
                <a:latin typeface="Times New Roman" pitchFamily="18"/>
                <a:ea typeface="DejaVu Sans" pitchFamily="2"/>
                <a:cs typeface="DejaVu Sans" pitchFamily="2"/>
              </a:defRPr>
            </a:lvl1pPr>
          </a:lstStyle>
          <a:p>
            <a:pPr lvl="0"/>
            <a:endParaRPr lang="fi-FI"/>
          </a:p>
        </p:txBody>
      </p:sp>
      <p:sp>
        <p:nvSpPr>
          <p:cNvPr id="6" name="Footer Placeholder 5"/>
          <p:cNvSpPr txBox="1">
            <a:spLocks noGrp="1"/>
          </p:cNvSpPr>
          <p:nvPr>
            <p:ph type="ftr" sz="quarter" idx="4"/>
          </p:nvPr>
        </p:nvSpPr>
        <p:spPr>
          <a:xfrm>
            <a:off x="0" y="10157400"/>
            <a:ext cx="3280320" cy="534240"/>
          </a:xfrm>
          <a:prstGeom prst="rect">
            <a:avLst/>
          </a:prstGeom>
          <a:noFill/>
          <a:ln>
            <a:noFill/>
          </a:ln>
        </p:spPr>
        <p:txBody>
          <a:bodyPr lIns="0" tIns="0" rIns="0" bIns="0" anchor="b"/>
          <a:lstStyle>
            <a:lvl1pPr marL="0" marR="0" lvl="0" indent="0" rtl="0" hangingPunct="0">
              <a:buNone/>
              <a:tabLst/>
              <a:defRPr lang="fi-FI" sz="1400">
                <a:latin typeface="Times New Roman" pitchFamily="18"/>
                <a:ea typeface="DejaVu Sans" pitchFamily="2"/>
                <a:cs typeface="DejaVu Sans" pitchFamily="2"/>
              </a:defRPr>
            </a:lvl1pPr>
          </a:lstStyle>
          <a:p>
            <a:pPr lvl="0"/>
            <a:endParaRPr lang="fi-FI"/>
          </a:p>
        </p:txBody>
      </p:sp>
      <p:sp>
        <p:nvSpPr>
          <p:cNvPr id="7" name="Slide Number Placeholder 6"/>
          <p:cNvSpPr txBox="1">
            <a:spLocks noGrp="1"/>
          </p:cNvSpPr>
          <p:nvPr>
            <p:ph type="sldNum" sz="quarter" idx="5"/>
          </p:nvPr>
        </p:nvSpPr>
        <p:spPr>
          <a:xfrm>
            <a:off x="4279320" y="10157400"/>
            <a:ext cx="3280320" cy="534240"/>
          </a:xfrm>
          <a:prstGeom prst="rect">
            <a:avLst/>
          </a:prstGeom>
          <a:noFill/>
          <a:ln>
            <a:noFill/>
          </a:ln>
        </p:spPr>
        <p:txBody>
          <a:bodyPr lIns="0" tIns="0" rIns="0" bIns="0" anchor="b"/>
          <a:lstStyle>
            <a:lvl1pPr marL="0" marR="0" lvl="0" indent="0" algn="r" rtl="0" hangingPunct="0">
              <a:buNone/>
              <a:tabLst/>
              <a:defRPr lang="fi-FI" sz="1400">
                <a:latin typeface="Times New Roman" pitchFamily="18"/>
                <a:ea typeface="DejaVu Sans" pitchFamily="2"/>
                <a:cs typeface="DejaVu Sans" pitchFamily="2"/>
              </a:defRPr>
            </a:lvl1pPr>
          </a:lstStyle>
          <a:p>
            <a:pPr lvl="0"/>
            <a:fld id="{645D7BDB-5E89-4ADC-A97F-8F0A860DD6E7}" type="slidenum">
              <a:rPr/>
              <a:pPr lvl="0"/>
              <a:t>‹#›</a:t>
            </a:fld>
            <a:endParaRPr lang="fi-FI"/>
          </a:p>
        </p:txBody>
      </p:sp>
    </p:spTree>
  </p:cSld>
  <p:clrMap bg1="lt1" tx1="dk1" bg2="lt2" tx2="dk2" accent1="accent1" accent2="accent2" accent3="accent3" accent4="accent4" accent5="accent5" accent6="accent6" hlink="hlink" folHlink="folHlink"/>
  <p:notesStyle>
    <a:lvl1pPr marL="216000" marR="0" indent="-216000" rtl="0" hangingPunct="0">
      <a:tabLst/>
      <a:defRPr lang="fi-FI" sz="2000" b="0" i="0" u="none" strike="noStrike">
        <a:ln>
          <a:noFill/>
        </a:ln>
        <a:latin typeface="Arial"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34063-1088-4157-88E3-286E2F1D38A3}" type="slidenum">
              <a:rPr lang="en-US"/>
              <a:pPr/>
              <a:t>27</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1006700" y="5078611"/>
            <a:ext cx="5546277" cy="4811316"/>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3676D1-7352-42BF-B97F-2F110D52440B}" type="slidenum">
              <a:rPr lang="en-US" smtClean="0"/>
              <a:pPr/>
              <a:t>28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D5D16EB4-47EF-48F4-B39E-CC2CE3A75352}" type="slidenum">
              <a:rPr/>
              <a:pPr lvl="0"/>
              <a:t>‹#›</a:t>
            </a:fld>
            <a:endParaRPr lang="fi-FI"/>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8E7C8BA4-DEDA-40CE-8E07-F236EAABA907}" type="slidenum">
              <a:rPr/>
              <a:pPr lvl="0"/>
              <a:t>‹#›</a:t>
            </a:fld>
            <a:endParaRPr lang="fi-FI"/>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325" y="0"/>
            <a:ext cx="2276475" cy="67579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68313" y="0"/>
            <a:ext cx="6678612" cy="67579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308EC2EB-E820-4251-83A3-3E36D343052C}" type="slidenum">
              <a:rPr/>
              <a:pPr lvl="0"/>
              <a:t>‹#›</a:t>
            </a:fld>
            <a:endParaRPr lang="fi-FI"/>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5B3D34FF-D0E9-4BFD-87DA-1A23E8CB3098}" type="slidenum">
              <a:rPr/>
              <a:pPr lvl="0"/>
              <a:t>‹#›</a:t>
            </a:fld>
            <a:endParaRPr lang="fi-FI"/>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BB1A339E-7A83-4C3B-9BDD-1F9B39C2194D}" type="slidenum">
              <a:rPr/>
              <a:pPr lvl="0"/>
              <a:t>‹#›</a:t>
            </a:fld>
            <a:endParaRPr lang="fi-FI"/>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9287"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768475"/>
            <a:ext cx="4460875"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endParaRPr lang="fi-FI"/>
          </a:p>
        </p:txBody>
      </p:sp>
      <p:sp>
        <p:nvSpPr>
          <p:cNvPr id="6" name="Footer Placeholder 5"/>
          <p:cNvSpPr>
            <a:spLocks noGrp="1"/>
          </p:cNvSpPr>
          <p:nvPr>
            <p:ph type="ftr" sz="quarter" idx="11"/>
          </p:nvPr>
        </p:nvSpPr>
        <p:spPr/>
        <p:txBody>
          <a:bodyPr/>
          <a:lstStyle/>
          <a:p>
            <a:pPr lvl="0"/>
            <a:endParaRPr lang="fi-FI"/>
          </a:p>
        </p:txBody>
      </p:sp>
      <p:sp>
        <p:nvSpPr>
          <p:cNvPr id="7" name="Slide Number Placeholder 6"/>
          <p:cNvSpPr>
            <a:spLocks noGrp="1"/>
          </p:cNvSpPr>
          <p:nvPr>
            <p:ph type="sldNum" sz="quarter" idx="12"/>
          </p:nvPr>
        </p:nvSpPr>
        <p:spPr/>
        <p:txBody>
          <a:bodyPr/>
          <a:lstStyle/>
          <a:p>
            <a:pPr lvl="0"/>
            <a:fld id="{6AEEB71A-FD28-47C9-A194-4E2E4D65C8FB}" type="slidenum">
              <a:rPr/>
              <a:pPr lvl="0"/>
              <a:t>‹#›</a:t>
            </a:fld>
            <a:endParaRPr lang="fi-FI"/>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endParaRPr lang="fi-FI"/>
          </a:p>
        </p:txBody>
      </p:sp>
      <p:sp>
        <p:nvSpPr>
          <p:cNvPr id="8" name="Footer Placeholder 7"/>
          <p:cNvSpPr>
            <a:spLocks noGrp="1"/>
          </p:cNvSpPr>
          <p:nvPr>
            <p:ph type="ftr" sz="quarter" idx="11"/>
          </p:nvPr>
        </p:nvSpPr>
        <p:spPr/>
        <p:txBody>
          <a:bodyPr/>
          <a:lstStyle/>
          <a:p>
            <a:pPr lvl="0"/>
            <a:endParaRPr lang="fi-FI"/>
          </a:p>
        </p:txBody>
      </p:sp>
      <p:sp>
        <p:nvSpPr>
          <p:cNvPr id="9" name="Slide Number Placeholder 8"/>
          <p:cNvSpPr>
            <a:spLocks noGrp="1"/>
          </p:cNvSpPr>
          <p:nvPr>
            <p:ph type="sldNum" sz="quarter" idx="12"/>
          </p:nvPr>
        </p:nvSpPr>
        <p:spPr/>
        <p:txBody>
          <a:bodyPr/>
          <a:lstStyle/>
          <a:p>
            <a:pPr lvl="0"/>
            <a:fld id="{994914C3-E4E8-40A4-AC7D-9DEFBF29D25A}" type="slidenum">
              <a:rPr/>
              <a:pPr lvl="0"/>
              <a:t>‹#›</a:t>
            </a:fld>
            <a:endParaRPr lang="fi-FI"/>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endParaRPr lang="fi-FI"/>
          </a:p>
        </p:txBody>
      </p:sp>
      <p:sp>
        <p:nvSpPr>
          <p:cNvPr id="4" name="Footer Placeholder 3"/>
          <p:cNvSpPr>
            <a:spLocks noGrp="1"/>
          </p:cNvSpPr>
          <p:nvPr>
            <p:ph type="ftr" sz="quarter" idx="11"/>
          </p:nvPr>
        </p:nvSpPr>
        <p:spPr/>
        <p:txBody>
          <a:bodyPr/>
          <a:lstStyle/>
          <a:p>
            <a:pPr lvl="0"/>
            <a:endParaRPr lang="fi-FI"/>
          </a:p>
        </p:txBody>
      </p:sp>
      <p:sp>
        <p:nvSpPr>
          <p:cNvPr id="5" name="Slide Number Placeholder 4"/>
          <p:cNvSpPr>
            <a:spLocks noGrp="1"/>
          </p:cNvSpPr>
          <p:nvPr>
            <p:ph type="sldNum" sz="quarter" idx="12"/>
          </p:nvPr>
        </p:nvSpPr>
        <p:spPr/>
        <p:txBody>
          <a:bodyPr/>
          <a:lstStyle/>
          <a:p>
            <a:pPr lvl="0"/>
            <a:fld id="{372A96F6-8906-4DF7-B4C2-2D320B5F1685}" type="slidenum">
              <a:rPr/>
              <a:pPr lvl="0"/>
              <a:t>‹#›</a:t>
            </a:fld>
            <a:endParaRPr lang="fi-FI"/>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fi-FI"/>
          </a:p>
        </p:txBody>
      </p:sp>
      <p:sp>
        <p:nvSpPr>
          <p:cNvPr id="3" name="Footer Placeholder 2"/>
          <p:cNvSpPr>
            <a:spLocks noGrp="1"/>
          </p:cNvSpPr>
          <p:nvPr>
            <p:ph type="ftr" sz="quarter" idx="11"/>
          </p:nvPr>
        </p:nvSpPr>
        <p:spPr/>
        <p:txBody>
          <a:bodyPr/>
          <a:lstStyle/>
          <a:p>
            <a:pPr lvl="0"/>
            <a:endParaRPr lang="fi-FI"/>
          </a:p>
        </p:txBody>
      </p:sp>
      <p:sp>
        <p:nvSpPr>
          <p:cNvPr id="4" name="Slide Number Placeholder 3"/>
          <p:cNvSpPr>
            <a:spLocks noGrp="1"/>
          </p:cNvSpPr>
          <p:nvPr>
            <p:ph type="sldNum" sz="quarter" idx="12"/>
          </p:nvPr>
        </p:nvSpPr>
        <p:spPr/>
        <p:txBody>
          <a:bodyPr/>
          <a:lstStyle/>
          <a:p>
            <a:pPr lvl="0"/>
            <a:fld id="{C95971D8-AC2B-4030-9081-0B2BD6B1D977}" type="slidenum">
              <a:rPr/>
              <a:pPr lvl="0"/>
              <a:t>‹#›</a:t>
            </a:fld>
            <a:endParaRPr lang="fi-FI"/>
          </a:p>
        </p:txBody>
      </p:sp>
    </p:spTree>
  </p:cSld>
  <p:clrMapOvr>
    <a:masterClrMapping/>
  </p:clrMapOvr>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fi-FI"/>
          </a:p>
        </p:txBody>
      </p:sp>
      <p:sp>
        <p:nvSpPr>
          <p:cNvPr id="6" name="Footer Placeholder 5"/>
          <p:cNvSpPr>
            <a:spLocks noGrp="1"/>
          </p:cNvSpPr>
          <p:nvPr>
            <p:ph type="ftr" sz="quarter" idx="11"/>
          </p:nvPr>
        </p:nvSpPr>
        <p:spPr/>
        <p:txBody>
          <a:bodyPr/>
          <a:lstStyle/>
          <a:p>
            <a:pPr lvl="0"/>
            <a:endParaRPr lang="fi-FI"/>
          </a:p>
        </p:txBody>
      </p:sp>
      <p:sp>
        <p:nvSpPr>
          <p:cNvPr id="7" name="Slide Number Placeholder 6"/>
          <p:cNvSpPr>
            <a:spLocks noGrp="1"/>
          </p:cNvSpPr>
          <p:nvPr>
            <p:ph type="sldNum" sz="quarter" idx="12"/>
          </p:nvPr>
        </p:nvSpPr>
        <p:spPr/>
        <p:txBody>
          <a:bodyPr/>
          <a:lstStyle/>
          <a:p>
            <a:pPr lvl="0"/>
            <a:fld id="{ED5FFBF1-9C89-4291-8883-5771CB7E63F9}" type="slidenum">
              <a:rPr/>
              <a:pPr lvl="0"/>
              <a:t>‹#›</a:t>
            </a:fld>
            <a:endParaRPr lang="fi-FI"/>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fi-FI"/>
          </a:p>
        </p:txBody>
      </p:sp>
      <p:sp>
        <p:nvSpPr>
          <p:cNvPr id="6" name="Footer Placeholder 5"/>
          <p:cNvSpPr>
            <a:spLocks noGrp="1"/>
          </p:cNvSpPr>
          <p:nvPr>
            <p:ph type="ftr" sz="quarter" idx="11"/>
          </p:nvPr>
        </p:nvSpPr>
        <p:spPr/>
        <p:txBody>
          <a:bodyPr/>
          <a:lstStyle/>
          <a:p>
            <a:pPr lvl="0"/>
            <a:endParaRPr lang="fi-FI"/>
          </a:p>
        </p:txBody>
      </p:sp>
      <p:sp>
        <p:nvSpPr>
          <p:cNvPr id="7" name="Slide Number Placeholder 6"/>
          <p:cNvSpPr>
            <a:spLocks noGrp="1"/>
          </p:cNvSpPr>
          <p:nvPr>
            <p:ph type="sldNum" sz="quarter" idx="12"/>
          </p:nvPr>
        </p:nvSpPr>
        <p:spPr/>
        <p:txBody>
          <a:bodyPr/>
          <a:lstStyle/>
          <a:p>
            <a:pPr lvl="0"/>
            <a:fld id="{09799FAF-47B5-4F14-AEE9-8116B04F58C5}" type="slidenum">
              <a:rPr/>
              <a:pPr lvl="0"/>
              <a:t>‹#›</a:t>
            </a:fld>
            <a:endParaRPr lang="fi-FI"/>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Pictures/1000000000000640000004B02C5236E4.png"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r:link="rId14" cstate="print"/>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468360" y="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fi-FI"/>
              <a:t>Muokkaa otsikon tekstimuotoa napsauttamalla</a:t>
            </a:r>
          </a:p>
        </p:txBody>
      </p:sp>
      <p:sp>
        <p:nvSpPr>
          <p:cNvPr id="3" name="Text Placeholder 2"/>
          <p:cNvSpPr txBox="1">
            <a:spLocks noGrp="1"/>
          </p:cNvSpPr>
          <p:nvPr>
            <p:ph type="body" idx="1"/>
          </p:nvPr>
        </p:nvSpPr>
        <p:spPr>
          <a:xfrm>
            <a:off x="503999" y="1769040"/>
            <a:ext cx="9071640" cy="4989240"/>
          </a:xfrm>
          <a:prstGeom prst="rect">
            <a:avLst/>
          </a:prstGeom>
          <a:noFill/>
          <a:ln>
            <a:noFill/>
          </a:ln>
        </p:spPr>
        <p:txBody>
          <a:bodyPr lIns="0" tIns="0" rIns="0" bIns="0"/>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a:t>Muokkaa jäsennyksen tekstimuotoa napsauttamalla</a:t>
            </a:r>
          </a:p>
          <a:p>
            <a:pPr lvl="1"/>
            <a:r>
              <a:rPr lang="fi-FI"/>
              <a:t>Toinen jäsennystaso</a:t>
            </a:r>
          </a:p>
          <a:p>
            <a:pPr lvl="2"/>
            <a:r>
              <a:rPr lang="fi-FI"/>
              <a:t>Kolmas jäsennystaso</a:t>
            </a:r>
          </a:p>
          <a:p>
            <a:pPr lvl="3"/>
            <a:r>
              <a:rPr lang="fi-FI"/>
              <a:t>Neljäs jäsennystaso</a:t>
            </a:r>
          </a:p>
          <a:p>
            <a:pPr lvl="4"/>
            <a:r>
              <a:rPr lang="fi-FI"/>
              <a:t>Viides jäsennystaso</a:t>
            </a:r>
          </a:p>
          <a:p>
            <a:pPr lvl="5"/>
            <a:r>
              <a:rPr lang="fi-FI"/>
              <a:t>Kuudes jäsennystaso</a:t>
            </a:r>
          </a:p>
          <a:p>
            <a:pPr lvl="6"/>
            <a:r>
              <a:rPr lang="fi-FI"/>
              <a:t>Seitsemäs jäsennystaso</a:t>
            </a:r>
          </a:p>
          <a:p>
            <a:pPr lvl="7"/>
            <a:r>
              <a:rPr lang="fi-FI"/>
              <a:t>Kahdeksas jäsennystaso</a:t>
            </a:r>
          </a:p>
          <a:p>
            <a:pPr lvl="8"/>
            <a:r>
              <a:rPr lang="fi-FI"/>
              <a:t>Yhdeksäs jäsennystaso</a:t>
            </a:r>
          </a:p>
        </p:txBody>
      </p:sp>
      <p:sp>
        <p:nvSpPr>
          <p:cNvPr id="4" name="Date Placeholder 3"/>
          <p:cNvSpPr txBox="1">
            <a:spLocks noGrp="1"/>
          </p:cNvSpPr>
          <p:nvPr>
            <p:ph type="dt" sz="half" idx="2"/>
          </p:nvPr>
        </p:nvSpPr>
        <p:spPr>
          <a:xfrm>
            <a:off x="503999" y="6887160"/>
            <a:ext cx="2348280" cy="521280"/>
          </a:xfrm>
          <a:prstGeom prst="rect">
            <a:avLst/>
          </a:prstGeom>
          <a:noFill/>
          <a:ln>
            <a:noFill/>
          </a:ln>
        </p:spPr>
        <p:txBody>
          <a:bodyPr lIns="0" tIns="0" rIns="0" bIns="0"/>
          <a:lstStyle>
            <a:lvl1pPr marL="0" marR="0" lvl="0" indent="0" rtl="0" hangingPunct="0">
              <a:buNone/>
              <a:tabLst/>
              <a:defRPr lang="fi-FI" sz="1400">
                <a:latin typeface="Times New Roman" pitchFamily="18"/>
                <a:ea typeface="DejaVu Sans" pitchFamily="2"/>
                <a:cs typeface="DejaVu Sans" pitchFamily="2"/>
              </a:defRPr>
            </a:lvl1pPr>
          </a:lstStyle>
          <a:p>
            <a:pPr lvl="0"/>
            <a:endParaRPr lang="fi-FI"/>
          </a:p>
        </p:txBody>
      </p:sp>
      <p:sp>
        <p:nvSpPr>
          <p:cNvPr id="5" name="Footer Placeholder 4"/>
          <p:cNvSpPr txBox="1">
            <a:spLocks noGrp="1"/>
          </p:cNvSpPr>
          <p:nvPr>
            <p:ph type="ftr" sz="quarter" idx="3"/>
          </p:nvPr>
        </p:nvSpPr>
        <p:spPr>
          <a:xfrm>
            <a:off x="3447360" y="6887160"/>
            <a:ext cx="3195000" cy="521280"/>
          </a:xfrm>
          <a:prstGeom prst="rect">
            <a:avLst/>
          </a:prstGeom>
          <a:noFill/>
          <a:ln>
            <a:noFill/>
          </a:ln>
        </p:spPr>
        <p:txBody>
          <a:bodyPr lIns="0" tIns="0" rIns="0" bIns="0"/>
          <a:lstStyle>
            <a:lvl1pPr marL="0" marR="0" lvl="0" indent="0" algn="ctr" rtl="0" hangingPunct="0">
              <a:buNone/>
              <a:tabLst/>
              <a:defRPr lang="fi-FI" sz="1400">
                <a:latin typeface="Times New Roman" pitchFamily="18"/>
                <a:ea typeface="DejaVu Sans" pitchFamily="2"/>
                <a:cs typeface="DejaVu Sans" pitchFamily="2"/>
              </a:defRPr>
            </a:lvl1pPr>
          </a:lstStyle>
          <a:p>
            <a:pPr lvl="0"/>
            <a:endParaRPr lang="fi-FI"/>
          </a:p>
        </p:txBody>
      </p:sp>
      <p:sp>
        <p:nvSpPr>
          <p:cNvPr id="6" name="Slide Number Placeholder 5"/>
          <p:cNvSpPr txBox="1">
            <a:spLocks noGrp="1"/>
          </p:cNvSpPr>
          <p:nvPr>
            <p:ph type="sldNum" sz="quarter" idx="4"/>
          </p:nvPr>
        </p:nvSpPr>
        <p:spPr>
          <a:xfrm>
            <a:off x="7227000" y="6887160"/>
            <a:ext cx="2348280" cy="521280"/>
          </a:xfrm>
          <a:prstGeom prst="rect">
            <a:avLst/>
          </a:prstGeom>
          <a:noFill/>
          <a:ln>
            <a:noFill/>
          </a:ln>
        </p:spPr>
        <p:txBody>
          <a:bodyPr lIns="0" tIns="0" rIns="0" bIns="0"/>
          <a:lstStyle>
            <a:lvl1pPr marL="0" marR="0" lvl="0" indent="0" algn="r" rtl="0" hangingPunct="0">
              <a:buNone/>
              <a:tabLst/>
              <a:defRPr lang="fi-FI" sz="1400">
                <a:latin typeface="Times New Roman" pitchFamily="18"/>
                <a:ea typeface="DejaVu Sans" pitchFamily="2"/>
                <a:cs typeface="DejaVu Sans" pitchFamily="2"/>
              </a:defRPr>
            </a:lvl1pPr>
          </a:lstStyle>
          <a:p>
            <a:pPr lvl="0"/>
            <a:fld id="{56AC1759-C0C1-43F5-82F6-940BDF20AE80}" type="slidenum">
              <a:rPr/>
              <a:pPr lvl="0"/>
              <a:t>‹#›</a:t>
            </a:fld>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marL="0" marR="0" lvl="0" indent="0" algn="ctr" rtl="0" hangingPunct="0">
        <a:buNone/>
        <a:tabLst/>
        <a:defRPr lang="fi-FI" sz="4400" b="1" i="0" u="none" strike="noStrike">
          <a:ln>
            <a:noFill/>
          </a:ln>
          <a:solidFill>
            <a:srgbClr val="FFFFFF"/>
          </a:solidFill>
          <a:latin typeface="Arial" pitchFamily="18"/>
          <a:ea typeface="DejaVu Sans" pitchFamily="2"/>
          <a:cs typeface="DejaVu Sans" pitchFamily="2"/>
        </a:defRPr>
      </a:lvl1pPr>
    </p:titleStyle>
    <p:bodyStyle>
      <a:lvl1pPr marL="0" marR="0" lvl="0" indent="0" rtl="0" hangingPunct="0">
        <a:buClr>
          <a:srgbClr val="0066CC"/>
        </a:buClr>
        <a:buSzPct val="45000"/>
        <a:buFont typeface="StarSymbol"/>
        <a:buChar char=""/>
        <a:tabLst/>
        <a:defRPr lang="fi-FI"/>
      </a:lvl1pPr>
      <a:lvl2pPr marL="0" marR="0" lvl="1" indent="0" rtl="0" hangingPunct="0">
        <a:buClr>
          <a:srgbClr val="0066CC"/>
        </a:buClr>
        <a:buSzPct val="45000"/>
        <a:buFont typeface="StarSymbol"/>
        <a:buChar char=""/>
        <a:tabLst/>
        <a:defRPr lang="fi-FI"/>
      </a:lvl2pPr>
      <a:lvl3pPr marL="0" marR="0" lvl="2" indent="0" rtl="0" hangingPunct="0">
        <a:buClr>
          <a:srgbClr val="0066CC"/>
        </a:buClr>
        <a:buSzPct val="45000"/>
        <a:buFont typeface="StarSymbol"/>
        <a:buChar char=""/>
        <a:tabLst/>
        <a:defRPr lang="fi-FI"/>
      </a:lvl3pPr>
      <a:lvl4pPr marL="0" marR="0" lvl="3" indent="0" rtl="0" hangingPunct="0">
        <a:buClr>
          <a:srgbClr val="0066CC"/>
        </a:buClr>
        <a:buSzPct val="45000"/>
        <a:buFont typeface="StarSymbol"/>
        <a:buChar char=""/>
        <a:tabLst/>
        <a:defRPr lang="fi-FI"/>
      </a:lvl4pPr>
      <a:lvl5pPr marL="0" marR="0" lvl="4" indent="0" rtl="0" hangingPunct="0">
        <a:buClr>
          <a:srgbClr val="0066CC"/>
        </a:buClr>
        <a:buSzPct val="45000"/>
        <a:buFont typeface="StarSymbol"/>
        <a:buChar char=""/>
        <a:tabLst/>
        <a:defRPr lang="fi-FI"/>
      </a:lvl5pPr>
      <a:lvl6pPr marL="0" marR="0" lvl="5" indent="0" rtl="0" hangingPunct="0">
        <a:buClr>
          <a:srgbClr val="0066CC"/>
        </a:buClr>
        <a:buSzPct val="45000"/>
        <a:buFont typeface="StarSymbol"/>
        <a:buChar char=""/>
        <a:tabLst/>
        <a:defRPr lang="fi-FI"/>
      </a:lvl6pPr>
      <a:lvl7pPr marL="0" marR="0" lvl="6" indent="0" rtl="0" hangingPunct="0">
        <a:buClr>
          <a:srgbClr val="0066CC"/>
        </a:buClr>
        <a:buSzPct val="45000"/>
        <a:buFont typeface="StarSymbol"/>
        <a:buChar char=""/>
        <a:tabLst/>
        <a:defRPr lang="fi-FI"/>
      </a:lvl7pPr>
      <a:lvl8pPr marL="0" marR="0" lvl="7" indent="0" rtl="0" hangingPunct="0">
        <a:buClr>
          <a:srgbClr val="0066CC"/>
        </a:buClr>
        <a:buSzPct val="45000"/>
        <a:buFont typeface="StarSymbol"/>
        <a:buChar char=""/>
        <a:tabLst/>
        <a:defRPr lang="fi-FI"/>
      </a:lvl8pPr>
      <a:lvl9pPr marL="0" marR="0" lvl="8" indent="0" rtl="0" hangingPunct="0">
        <a:buClr>
          <a:srgbClr val="0066CC"/>
        </a:buClr>
        <a:buSzPct val="45000"/>
        <a:buFont typeface="StarSymbol"/>
        <a:buChar char=""/>
        <a:tabLst/>
        <a:defRPr lang="fi-FI"/>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exo-data.slac.stanford.edu/ExoRunHistory/" TargetMode="External"/><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hyperlink" Target="http://www.exo200.org/ExoDaqGuiGwt/?ignoreIpBasedRedirect=true" TargetMode="Externa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www.slac.stanford.edu/~tonyj/ShutterGUI/launch.jnlp"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Data Handling Group</a:t>
            </a:r>
          </a:p>
        </p:txBody>
      </p:sp>
      <p:sp>
        <p:nvSpPr>
          <p:cNvPr id="3" name="Text Placeholder 2"/>
          <p:cNvSpPr txBox="1">
            <a:spLocks noGrp="1"/>
          </p:cNvSpPr>
          <p:nvPr>
            <p:ph type="body" idx="4294967295"/>
          </p:nvPr>
        </p:nvSpPr>
        <p:spPr>
          <a:xfrm>
            <a:off x="303840" y="1313280"/>
            <a:ext cx="9071640" cy="6246720"/>
          </a:xfrm>
        </p:spPr>
        <p:txBody>
          <a:bodyPr>
            <a:normAutofit fontScale="70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a:t>Status and Plans</a:t>
            </a:r>
          </a:p>
          <a:p>
            <a:pPr lvl="1"/>
            <a:r>
              <a:rPr lang="fi-FI" dirty="0" smtClean="0"/>
              <a:t>People and Goals</a:t>
            </a:r>
          </a:p>
          <a:p>
            <a:pPr lvl="1"/>
            <a:r>
              <a:rPr lang="fi-FI" dirty="0" smtClean="0"/>
              <a:t>Major </a:t>
            </a:r>
            <a:r>
              <a:rPr lang="fi-FI" dirty="0"/>
              <a:t>Experiments</a:t>
            </a:r>
          </a:p>
          <a:p>
            <a:pPr lvl="2"/>
            <a:r>
              <a:rPr lang="fi-FI" dirty="0" smtClean="0"/>
              <a:t>Fermi, EXO</a:t>
            </a:r>
            <a:r>
              <a:rPr lang="fi-FI" dirty="0" smtClean="0"/>
              <a:t>, </a:t>
            </a:r>
            <a:r>
              <a:rPr lang="fi-FI" dirty="0" smtClean="0"/>
              <a:t>LSST </a:t>
            </a:r>
            <a:r>
              <a:rPr lang="fi-FI" dirty="0"/>
              <a:t>Camera Control System</a:t>
            </a:r>
          </a:p>
          <a:p>
            <a:pPr lvl="1"/>
            <a:r>
              <a:rPr lang="fi-FI" dirty="0"/>
              <a:t>Cross Experiment Projects</a:t>
            </a:r>
          </a:p>
          <a:p>
            <a:pPr lvl="2"/>
            <a:r>
              <a:rPr lang="fi-FI" dirty="0" smtClean="0"/>
              <a:t>Pipeline + Data Catalog</a:t>
            </a:r>
            <a:endParaRPr lang="fi-FI" dirty="0" smtClean="0"/>
          </a:p>
          <a:p>
            <a:pPr lvl="2"/>
            <a:r>
              <a:rPr lang="fi-FI" dirty="0" smtClean="0"/>
              <a:t>Developer </a:t>
            </a:r>
            <a:r>
              <a:rPr lang="fi-FI" dirty="0"/>
              <a:t>Infrastructure</a:t>
            </a:r>
          </a:p>
          <a:p>
            <a:pPr lvl="2"/>
            <a:r>
              <a:rPr lang="fi-FI" dirty="0" smtClean="0"/>
              <a:t>User/Group </a:t>
            </a:r>
            <a:r>
              <a:rPr lang="fi-FI" dirty="0" smtClean="0"/>
              <a:t>manager</a:t>
            </a:r>
            <a:endParaRPr lang="fi-FI" dirty="0" smtClean="0"/>
          </a:p>
          <a:p>
            <a:pPr lvl="2"/>
            <a:r>
              <a:rPr lang="fi-FI" dirty="0" smtClean="0"/>
              <a:t>Web </a:t>
            </a:r>
            <a:r>
              <a:rPr lang="fi-FI" dirty="0"/>
              <a:t>Infrastructure</a:t>
            </a:r>
          </a:p>
          <a:p>
            <a:pPr lvl="3"/>
            <a:r>
              <a:rPr lang="fi-FI" dirty="0" smtClean="0"/>
              <a:t>Login/CAS/Crowd </a:t>
            </a:r>
            <a:r>
              <a:rPr lang="fi-FI" dirty="0"/>
              <a:t>support</a:t>
            </a:r>
          </a:p>
          <a:p>
            <a:pPr lvl="2"/>
            <a:r>
              <a:rPr lang="fi-FI" dirty="0" smtClean="0"/>
              <a:t>Freehep/AIDA/WIRED/JAS</a:t>
            </a:r>
            <a:endParaRPr lang="fi-FI" dirty="0"/>
          </a:p>
          <a:p>
            <a:pPr lvl="2"/>
            <a:r>
              <a:rPr lang="fi-FI" dirty="0" smtClean="0"/>
              <a:t>Nagios</a:t>
            </a:r>
            <a:endParaRPr lang="fi-FI" dirty="0"/>
          </a:p>
          <a:p>
            <a:pPr lvl="1"/>
            <a:r>
              <a:rPr lang="fi-FI" dirty="0"/>
              <a:t>Miscellaneous</a:t>
            </a:r>
          </a:p>
          <a:p>
            <a:pPr lvl="2"/>
            <a:r>
              <a:rPr lang="fi-FI" dirty="0"/>
              <a:t>SSRL data access</a:t>
            </a:r>
          </a:p>
          <a:p>
            <a:pPr lvl="2"/>
            <a:r>
              <a:rPr lang="fi-FI" dirty="0"/>
              <a:t>LCIO/lcsim support</a:t>
            </a:r>
          </a:p>
          <a:p>
            <a:pPr lvl="1"/>
            <a:r>
              <a:rPr lang="fi-FI" dirty="0"/>
              <a:t>Stuff we are not working on</a:t>
            </a:r>
          </a:p>
          <a:p>
            <a:pPr lvl="1"/>
            <a:r>
              <a:rPr lang="fi-FI" dirty="0" smtClean="0"/>
              <a:t>Issues </a:t>
            </a:r>
            <a:r>
              <a:rPr lang="fi-FI" dirty="0"/>
              <a:t>and </a:t>
            </a:r>
            <a:r>
              <a:rPr lang="fi-FI" dirty="0" smtClean="0"/>
              <a:t>Problems</a:t>
            </a:r>
          </a:p>
          <a:p>
            <a:pPr lvl="1"/>
            <a:r>
              <a:rPr lang="fi-FI" dirty="0" smtClean="0"/>
              <a:t>Roadmap Development</a:t>
            </a:r>
            <a:endParaRPr lang="fi-FI"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Fermi </a:t>
            </a:r>
            <a:r>
              <a:rPr lang="en-US" dirty="0" err="1" smtClean="0"/>
              <a:t>Astro</a:t>
            </a:r>
            <a:r>
              <a:rPr lang="en-US" dirty="0" smtClean="0"/>
              <a:t> Server</a:t>
            </a:r>
            <a:endParaRPr lang="en-US" dirty="0"/>
          </a:p>
        </p:txBody>
      </p:sp>
      <p:sp>
        <p:nvSpPr>
          <p:cNvPr id="3" name="Content Placeholder 2"/>
          <p:cNvSpPr>
            <a:spLocks noGrp="1"/>
          </p:cNvSpPr>
          <p:nvPr>
            <p:ph idx="1"/>
          </p:nvPr>
        </p:nvSpPr>
        <p:spPr>
          <a:xfrm>
            <a:off x="0" y="1493837"/>
            <a:ext cx="4724400" cy="5515997"/>
          </a:xfrm>
        </p:spPr>
        <p:txBody>
          <a:bodyPr>
            <a:normAutofit fontScale="70000" lnSpcReduction="20000"/>
          </a:bodyPr>
          <a:lstStyle/>
          <a:p>
            <a:r>
              <a:rPr lang="en-US" dirty="0" smtClean="0"/>
              <a:t>The </a:t>
            </a:r>
            <a:r>
              <a:rPr lang="en-US" dirty="0" err="1" smtClean="0"/>
              <a:t>Astro</a:t>
            </a:r>
            <a:r>
              <a:rPr lang="en-US" dirty="0" smtClean="0"/>
              <a:t> Server </a:t>
            </a:r>
            <a:r>
              <a:rPr lang="en-US" dirty="0" smtClean="0"/>
              <a:t>is both a portal to our events database and the software used to retrieve events  </a:t>
            </a:r>
            <a:r>
              <a:rPr lang="en-US" dirty="0" smtClean="0"/>
              <a:t>(.fits, .root), </a:t>
            </a:r>
            <a:r>
              <a:rPr lang="en-US" dirty="0" smtClean="0"/>
              <a:t>consisting of: </a:t>
            </a:r>
            <a:endParaRPr lang="en-US" dirty="0" smtClean="0"/>
          </a:p>
          <a:p>
            <a:pPr lvl="1"/>
            <a:r>
              <a:rPr lang="en-US" dirty="0" smtClean="0"/>
              <a:t>Several </a:t>
            </a:r>
            <a:r>
              <a:rPr lang="en-US" dirty="0" smtClean="0"/>
              <a:t>databases of events and event metadata, separated by reconstruction pass version </a:t>
            </a:r>
          </a:p>
          <a:p>
            <a:pPr lvl="1"/>
            <a:r>
              <a:rPr lang="en-US" dirty="0" smtClean="0"/>
              <a:t>Software </a:t>
            </a:r>
            <a:r>
              <a:rPr lang="en-US" dirty="0" smtClean="0"/>
              <a:t>for reading/writing events from various types of files, and loading them into the database </a:t>
            </a:r>
            <a:endParaRPr lang="en-US" dirty="0" smtClean="0"/>
          </a:p>
          <a:p>
            <a:pPr lvl="1"/>
            <a:r>
              <a:rPr lang="en-US" dirty="0" smtClean="0"/>
              <a:t>Software </a:t>
            </a:r>
            <a:r>
              <a:rPr lang="en-US" dirty="0" smtClean="0"/>
              <a:t>for the retrieval of the metadata from the events, and a Pipeline task which constructs files based on </a:t>
            </a:r>
            <a:r>
              <a:rPr lang="en-US" dirty="0" smtClean="0"/>
              <a:t>searches </a:t>
            </a:r>
          </a:p>
          <a:p>
            <a:pPr lvl="1"/>
            <a:r>
              <a:rPr lang="en-US" dirty="0" smtClean="0"/>
              <a:t>A </a:t>
            </a:r>
            <a:r>
              <a:rPr lang="en-US" dirty="0" smtClean="0"/>
              <a:t>web interface for </a:t>
            </a:r>
            <a:r>
              <a:rPr lang="en-US" dirty="0" smtClean="0"/>
              <a:t>the previous </a:t>
            </a:r>
            <a:r>
              <a:rPr lang="en-US" dirty="0" smtClean="0"/>
              <a:t>pipeline </a:t>
            </a:r>
            <a:r>
              <a:rPr lang="en-US" dirty="0" smtClean="0"/>
              <a:t>task</a:t>
            </a:r>
            <a:endParaRPr lang="en-US" dirty="0" smtClean="0"/>
          </a:p>
        </p:txBody>
      </p:sp>
      <p:cxnSp>
        <p:nvCxnSpPr>
          <p:cNvPr id="8" name="Straight Arrow Connector 7"/>
          <p:cNvCxnSpPr/>
          <p:nvPr/>
        </p:nvCxnSpPr>
        <p:spPr>
          <a:xfrm flipV="1">
            <a:off x="1302081" y="2144183"/>
            <a:ext cx="168011" cy="5437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4928552" y="1427797"/>
            <a:ext cx="4735513" cy="5729111"/>
            <a:chOff x="252016" y="839964"/>
            <a:chExt cx="4956307" cy="6719711"/>
          </a:xfrm>
        </p:grpSpPr>
        <p:sp>
          <p:nvSpPr>
            <p:cNvPr id="19" name="Rectangle 18"/>
            <p:cNvSpPr/>
            <p:nvPr/>
          </p:nvSpPr>
          <p:spPr>
            <a:xfrm>
              <a:off x="252016" y="839964"/>
              <a:ext cx="2436151" cy="1259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r>
                <a:rPr lang="en-US" dirty="0" smtClean="0"/>
                <a:t>User Request</a:t>
              </a:r>
            </a:p>
            <a:p>
              <a:pPr algn="ctr"/>
              <a:r>
                <a:rPr lang="en-US" dirty="0" smtClean="0"/>
                <a:t>Time/Energy Range</a:t>
              </a:r>
            </a:p>
            <a:p>
              <a:pPr algn="ctr"/>
              <a:r>
                <a:rPr lang="en-US" dirty="0" smtClean="0"/>
                <a:t>Position in Sky </a:t>
              </a:r>
            </a:p>
            <a:p>
              <a:pPr algn="ctr"/>
              <a:r>
                <a:rPr lang="en-US" dirty="0" smtClean="0"/>
                <a:t>Quality</a:t>
              </a:r>
            </a:p>
          </p:txBody>
        </p:sp>
        <p:sp>
          <p:nvSpPr>
            <p:cNvPr id="20" name="Can 19"/>
            <p:cNvSpPr/>
            <p:nvPr/>
          </p:nvSpPr>
          <p:spPr>
            <a:xfrm>
              <a:off x="3360208" y="2183906"/>
              <a:ext cx="1680104" cy="209991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r>
                <a:rPr lang="en-US" dirty="0" smtClean="0"/>
                <a:t>Dedicated</a:t>
              </a:r>
            </a:p>
            <a:p>
              <a:pPr algn="ctr"/>
              <a:r>
                <a:rPr lang="en-US" dirty="0" smtClean="0"/>
                <a:t>Oracle</a:t>
              </a:r>
            </a:p>
            <a:p>
              <a:pPr algn="ctr"/>
              <a:r>
                <a:rPr lang="en-US" dirty="0" smtClean="0"/>
                <a:t>Database</a:t>
              </a:r>
            </a:p>
            <a:p>
              <a:pPr algn="ctr"/>
              <a:r>
                <a:rPr lang="en-US" dirty="0" smtClean="0"/>
                <a:t>~</a:t>
              </a:r>
              <a:r>
                <a:rPr lang="en-US" dirty="0" smtClean="0"/>
                <a:t>5</a:t>
              </a:r>
              <a:r>
                <a:rPr lang="en-US" dirty="0" smtClean="0"/>
                <a:t> Billion </a:t>
              </a:r>
              <a:r>
                <a:rPr lang="en-US" dirty="0" smtClean="0"/>
                <a:t>Photons </a:t>
              </a:r>
            </a:p>
          </p:txBody>
        </p:sp>
        <p:sp>
          <p:nvSpPr>
            <p:cNvPr id="21" name="Can 20"/>
            <p:cNvSpPr/>
            <p:nvPr/>
          </p:nvSpPr>
          <p:spPr>
            <a:xfrm>
              <a:off x="3192198" y="5459765"/>
              <a:ext cx="2016125" cy="209991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r>
                <a:rPr lang="en-US" dirty="0" err="1" smtClean="0"/>
                <a:t>Xroot</a:t>
              </a:r>
              <a:r>
                <a:rPr lang="en-US" dirty="0" smtClean="0"/>
                <a:t> File Server</a:t>
              </a:r>
            </a:p>
            <a:p>
              <a:pPr algn="ctr"/>
              <a:r>
                <a:rPr lang="en-US" dirty="0" smtClean="0"/>
                <a:t>Root </a:t>
              </a:r>
              <a:r>
                <a:rPr lang="en-US" dirty="0" err="1" smtClean="0"/>
                <a:t>Tuples</a:t>
              </a:r>
              <a:endParaRPr lang="en-US" dirty="0" smtClean="0"/>
            </a:p>
            <a:p>
              <a:pPr algn="ctr"/>
              <a:r>
                <a:rPr lang="en-US" dirty="0" smtClean="0"/>
                <a:t>Fits </a:t>
              </a:r>
              <a:r>
                <a:rPr lang="en-US" dirty="0" smtClean="0"/>
                <a:t>Files</a:t>
              </a:r>
              <a:endParaRPr lang="en-US" dirty="0" smtClean="0"/>
            </a:p>
          </p:txBody>
        </p:sp>
        <p:sp>
          <p:nvSpPr>
            <p:cNvPr id="22" name="Rectangle 21"/>
            <p:cNvSpPr/>
            <p:nvPr/>
          </p:nvSpPr>
          <p:spPr>
            <a:xfrm>
              <a:off x="3486216" y="4619802"/>
              <a:ext cx="1428089" cy="503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r>
                <a:rPr lang="en-US" dirty="0" smtClean="0"/>
                <a:t>Event List</a:t>
              </a:r>
            </a:p>
          </p:txBody>
        </p:sp>
        <p:pic>
          <p:nvPicPr>
            <p:cNvPr id="23" name="Picture 3" descr="C:\Users\Tony Johnson\AppData\Local\Microsoft\Windows\Temporary Internet Files\Content.IE5\8ARC9P0F\MCj03971840000[1].wmf"/>
            <p:cNvPicPr>
              <a:picLocks noChangeAspect="1" noChangeArrowheads="1"/>
            </p:cNvPicPr>
            <p:nvPr/>
          </p:nvPicPr>
          <p:blipFill>
            <a:blip r:embed="rId2" cstate="print"/>
            <a:srcRect/>
            <a:stretch>
              <a:fillRect/>
            </a:stretch>
          </p:blipFill>
          <p:spPr bwMode="auto">
            <a:xfrm>
              <a:off x="756047" y="2687885"/>
              <a:ext cx="1092068" cy="1379947"/>
            </a:xfrm>
            <a:prstGeom prst="rect">
              <a:avLst/>
            </a:prstGeom>
            <a:noFill/>
          </p:spPr>
        </p:pic>
        <p:cxnSp>
          <p:nvCxnSpPr>
            <p:cNvPr id="24" name="Straight Arrow Connector 23"/>
            <p:cNvCxnSpPr>
              <a:stCxn id="23" idx="0"/>
              <a:endCxn id="19" idx="2"/>
            </p:cNvCxnSpPr>
            <p:nvPr/>
          </p:nvCxnSpPr>
          <p:spPr>
            <a:xfrm rot="5400000" flipH="1" flipV="1">
              <a:off x="1092098" y="2309892"/>
              <a:ext cx="587975" cy="1680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hape 24"/>
            <p:cNvCxnSpPr>
              <a:stCxn id="19" idx="3"/>
              <a:endCxn id="20" idx="1"/>
            </p:cNvCxnSpPr>
            <p:nvPr/>
          </p:nvCxnSpPr>
          <p:spPr>
            <a:xfrm>
              <a:off x="2688167" y="1469937"/>
              <a:ext cx="1512094" cy="71396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0" idx="3"/>
              <a:endCxn id="22" idx="0"/>
            </p:cNvCxnSpPr>
            <p:nvPr/>
          </p:nvCxnSpPr>
          <p:spPr>
            <a:xfrm rot="5400000">
              <a:off x="4032267" y="4451808"/>
              <a:ext cx="335986" cy="17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hape 26"/>
            <p:cNvCxnSpPr>
              <a:stCxn id="22" idx="1"/>
              <a:endCxn id="23" idx="2"/>
            </p:cNvCxnSpPr>
            <p:nvPr/>
          </p:nvCxnSpPr>
          <p:spPr>
            <a:xfrm rot="10800000">
              <a:off x="1302081" y="4067833"/>
              <a:ext cx="2184135" cy="8039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1" idx="1"/>
              <a:endCxn id="22" idx="2"/>
            </p:cNvCxnSpPr>
            <p:nvPr/>
          </p:nvCxnSpPr>
          <p:spPr>
            <a:xfrm rot="5400000" flipH="1" flipV="1">
              <a:off x="4032267" y="5291772"/>
              <a:ext cx="335986" cy="17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31" name="Picture 30" descr="AstroHtmPartitionsAndRegions.PNG"/>
          <p:cNvPicPr>
            <a:picLocks noChangeAspect="1"/>
          </p:cNvPicPr>
          <p:nvPr/>
        </p:nvPicPr>
        <p:blipFill>
          <a:blip r:embed="rId3" cstate="print"/>
          <a:stretch>
            <a:fillRect/>
          </a:stretch>
        </p:blipFill>
        <p:spPr>
          <a:xfrm>
            <a:off x="8575685" y="2027237"/>
            <a:ext cx="1504940" cy="762000"/>
          </a:xfrm>
          <a:prstGeom prst="rect">
            <a:avLst/>
          </a:prstGeo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31" y="0"/>
            <a:ext cx="9072563" cy="923960"/>
          </a:xfrm>
        </p:spPr>
        <p:txBody>
          <a:bodyPr/>
          <a:lstStyle/>
          <a:p>
            <a:pPr>
              <a:buNone/>
            </a:pPr>
            <a:r>
              <a:rPr lang="en-US" dirty="0" smtClean="0"/>
              <a:t>“</a:t>
            </a:r>
            <a:r>
              <a:rPr lang="en-US" dirty="0" err="1" smtClean="0"/>
              <a:t>Astro</a:t>
            </a:r>
            <a:r>
              <a:rPr lang="en-US" dirty="0" smtClean="0"/>
              <a:t>” Server Web Interface</a:t>
            </a:r>
            <a:endParaRPr lang="en-US" dirty="0"/>
          </a:p>
        </p:txBody>
      </p:sp>
      <p:grpSp>
        <p:nvGrpSpPr>
          <p:cNvPr id="3" name="Group 27"/>
          <p:cNvGrpSpPr/>
          <p:nvPr/>
        </p:nvGrpSpPr>
        <p:grpSpPr>
          <a:xfrm>
            <a:off x="168010" y="1570037"/>
            <a:ext cx="4568146" cy="3443852"/>
            <a:chOff x="152400" y="762000"/>
            <a:chExt cx="4143704" cy="3124200"/>
          </a:xfrm>
        </p:grpSpPr>
        <p:pic>
          <p:nvPicPr>
            <p:cNvPr id="3074" name="Picture 2"/>
            <p:cNvPicPr>
              <a:picLocks noChangeAspect="1" noChangeArrowheads="1"/>
            </p:cNvPicPr>
            <p:nvPr/>
          </p:nvPicPr>
          <p:blipFill>
            <a:blip r:embed="rId2" cstate="print"/>
            <a:srcRect l="10451" t="42872" r="10689" b="10212"/>
            <a:stretch>
              <a:fillRect/>
            </a:stretch>
          </p:blipFill>
          <p:spPr bwMode="auto">
            <a:xfrm>
              <a:off x="152400" y="990600"/>
              <a:ext cx="4143704" cy="28956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l="1196" t="42872" r="5531" b="53084"/>
            <a:stretch>
              <a:fillRect/>
            </a:stretch>
          </p:blipFill>
          <p:spPr bwMode="auto">
            <a:xfrm>
              <a:off x="204952" y="762000"/>
              <a:ext cx="4038600" cy="258885"/>
            </a:xfrm>
            <a:prstGeom prst="rect">
              <a:avLst/>
            </a:prstGeom>
            <a:noFill/>
            <a:ln w="9525">
              <a:noFill/>
              <a:miter lim="800000"/>
              <a:headEnd/>
              <a:tailEnd/>
            </a:ln>
          </p:spPr>
        </p:pic>
      </p:grpSp>
      <p:pic>
        <p:nvPicPr>
          <p:cNvPr id="3077" name="Picture 5"/>
          <p:cNvPicPr>
            <a:picLocks noChangeAspect="1" noChangeArrowheads="1"/>
          </p:cNvPicPr>
          <p:nvPr/>
        </p:nvPicPr>
        <p:blipFill>
          <a:blip r:embed="rId4" cstate="print"/>
          <a:srcRect l="1196" t="40445" r="67713" b="57128"/>
          <a:stretch>
            <a:fillRect/>
          </a:stretch>
        </p:blipFill>
        <p:spPr bwMode="auto">
          <a:xfrm>
            <a:off x="5292328" y="840964"/>
            <a:ext cx="1764109" cy="203529"/>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l="11139" t="43680" r="10886" b="22346"/>
          <a:stretch>
            <a:fillRect/>
          </a:stretch>
        </p:blipFill>
        <p:spPr bwMode="auto">
          <a:xfrm>
            <a:off x="5292328" y="1823026"/>
            <a:ext cx="4466277" cy="2435895"/>
          </a:xfrm>
          <a:prstGeom prst="rect">
            <a:avLst/>
          </a:prstGeom>
          <a:noFill/>
          <a:ln w="9525">
            <a:noFill/>
            <a:miter lim="800000"/>
            <a:headEnd/>
            <a:tailEnd/>
          </a:ln>
        </p:spPr>
      </p:pic>
      <p:pic>
        <p:nvPicPr>
          <p:cNvPr id="3079" name="Picture 7"/>
          <p:cNvPicPr>
            <a:picLocks noChangeAspect="1" noChangeArrowheads="1"/>
          </p:cNvPicPr>
          <p:nvPr/>
        </p:nvPicPr>
        <p:blipFill>
          <a:blip r:embed="rId6" cstate="print"/>
          <a:srcRect l="1013" t="33165" r="13924" b="51466"/>
          <a:stretch>
            <a:fillRect/>
          </a:stretch>
        </p:blipFill>
        <p:spPr bwMode="auto">
          <a:xfrm>
            <a:off x="5460339" y="4510911"/>
            <a:ext cx="4452276" cy="1006957"/>
          </a:xfrm>
          <a:prstGeom prst="rect">
            <a:avLst/>
          </a:prstGeom>
          <a:noFill/>
          <a:ln w="9525">
            <a:noFill/>
            <a:miter lim="800000"/>
            <a:headEnd/>
            <a:tailEnd/>
          </a:ln>
        </p:spPr>
      </p:pic>
      <p:pic>
        <p:nvPicPr>
          <p:cNvPr id="3080" name="Picture 8"/>
          <p:cNvPicPr>
            <a:picLocks noChangeAspect="1" noChangeArrowheads="1"/>
          </p:cNvPicPr>
          <p:nvPr/>
        </p:nvPicPr>
        <p:blipFill>
          <a:blip r:embed="rId7" cstate="print"/>
          <a:srcRect l="12686" t="25885" r="16418" b="60364"/>
          <a:stretch>
            <a:fillRect/>
          </a:stretch>
        </p:blipFill>
        <p:spPr bwMode="auto">
          <a:xfrm>
            <a:off x="5376333" y="5937849"/>
            <a:ext cx="4536281" cy="811670"/>
          </a:xfrm>
          <a:prstGeom prst="rect">
            <a:avLst/>
          </a:prstGeom>
          <a:noFill/>
          <a:ln w="9525">
            <a:noFill/>
            <a:miter lim="800000"/>
            <a:headEnd/>
            <a:tailEnd/>
          </a:ln>
        </p:spPr>
      </p:pic>
      <p:grpSp>
        <p:nvGrpSpPr>
          <p:cNvPr id="4" name="Group 21"/>
          <p:cNvGrpSpPr/>
          <p:nvPr/>
        </p:nvGrpSpPr>
        <p:grpSpPr>
          <a:xfrm>
            <a:off x="0" y="5685860"/>
            <a:ext cx="5124319" cy="1427939"/>
            <a:chOff x="-152400" y="6858000"/>
            <a:chExt cx="8610600" cy="4953000"/>
          </a:xfrm>
        </p:grpSpPr>
        <p:grpSp>
          <p:nvGrpSpPr>
            <p:cNvPr id="5" name="Group 14"/>
            <p:cNvGrpSpPr/>
            <p:nvPr/>
          </p:nvGrpSpPr>
          <p:grpSpPr>
            <a:xfrm>
              <a:off x="-152400" y="6858000"/>
              <a:ext cx="8610600" cy="1600200"/>
              <a:chOff x="1905000" y="7162800"/>
              <a:chExt cx="8610600" cy="1600200"/>
            </a:xfrm>
          </p:grpSpPr>
          <p:pic>
            <p:nvPicPr>
              <p:cNvPr id="3081" name="Picture 9"/>
              <p:cNvPicPr>
                <a:picLocks noChangeAspect="1" noChangeArrowheads="1"/>
              </p:cNvPicPr>
              <p:nvPr/>
            </p:nvPicPr>
            <p:blipFill>
              <a:blip r:embed="rId8" cstate="print"/>
              <a:srcRect l="694" t="21918" r="86111" b="61644"/>
              <a:stretch>
                <a:fillRect/>
              </a:stretch>
            </p:blipFill>
            <p:spPr bwMode="auto">
              <a:xfrm>
                <a:off x="1905000" y="7162800"/>
                <a:ext cx="1447800" cy="1600200"/>
              </a:xfrm>
              <a:prstGeom prst="rect">
                <a:avLst/>
              </a:prstGeom>
              <a:noFill/>
              <a:ln w="9525">
                <a:noFill/>
                <a:miter lim="800000"/>
                <a:headEnd/>
                <a:tailEnd/>
              </a:ln>
            </p:spPr>
          </p:pic>
          <p:pic>
            <p:nvPicPr>
              <p:cNvPr id="14" name="Picture 9"/>
              <p:cNvPicPr>
                <a:picLocks noChangeAspect="1" noChangeArrowheads="1"/>
              </p:cNvPicPr>
              <p:nvPr/>
            </p:nvPicPr>
            <p:blipFill>
              <a:blip r:embed="rId8" cstate="print"/>
              <a:srcRect l="32639" t="21918" r="2083" b="61644"/>
              <a:stretch>
                <a:fillRect/>
              </a:stretch>
            </p:blipFill>
            <p:spPr bwMode="auto">
              <a:xfrm>
                <a:off x="3352800" y="7162800"/>
                <a:ext cx="7162800" cy="1600200"/>
              </a:xfrm>
              <a:prstGeom prst="rect">
                <a:avLst/>
              </a:prstGeom>
              <a:noFill/>
              <a:ln w="9525">
                <a:noFill/>
                <a:miter lim="800000"/>
                <a:headEnd/>
                <a:tailEnd/>
              </a:ln>
            </p:spPr>
          </p:pic>
        </p:grpSp>
        <p:grpSp>
          <p:nvGrpSpPr>
            <p:cNvPr id="6" name="Group 18"/>
            <p:cNvGrpSpPr/>
            <p:nvPr/>
          </p:nvGrpSpPr>
          <p:grpSpPr>
            <a:xfrm>
              <a:off x="-152400" y="8382000"/>
              <a:ext cx="8610600" cy="3429000"/>
              <a:chOff x="1905000" y="9296400"/>
              <a:chExt cx="8610600" cy="3429000"/>
            </a:xfrm>
          </p:grpSpPr>
          <p:pic>
            <p:nvPicPr>
              <p:cNvPr id="20" name="Picture 9"/>
              <p:cNvPicPr>
                <a:picLocks noChangeAspect="1" noChangeArrowheads="1"/>
              </p:cNvPicPr>
              <p:nvPr/>
            </p:nvPicPr>
            <p:blipFill>
              <a:blip r:embed="rId8" cstate="print"/>
              <a:srcRect l="694" t="44619" r="86111" b="20939"/>
              <a:stretch>
                <a:fillRect/>
              </a:stretch>
            </p:blipFill>
            <p:spPr bwMode="auto">
              <a:xfrm>
                <a:off x="1905000" y="9372600"/>
                <a:ext cx="1447800" cy="3352800"/>
              </a:xfrm>
              <a:prstGeom prst="rect">
                <a:avLst/>
              </a:prstGeom>
              <a:noFill/>
              <a:ln w="9525">
                <a:noFill/>
                <a:miter lim="800000"/>
                <a:headEnd/>
                <a:tailEnd/>
              </a:ln>
            </p:spPr>
          </p:pic>
          <p:pic>
            <p:nvPicPr>
              <p:cNvPr id="21" name="Picture 9"/>
              <p:cNvPicPr>
                <a:picLocks noChangeAspect="1" noChangeArrowheads="1"/>
              </p:cNvPicPr>
              <p:nvPr/>
            </p:nvPicPr>
            <p:blipFill>
              <a:blip r:embed="rId8" cstate="print"/>
              <a:srcRect l="32639" t="43836" r="2083" b="20939"/>
              <a:stretch>
                <a:fillRect/>
              </a:stretch>
            </p:blipFill>
            <p:spPr bwMode="auto">
              <a:xfrm>
                <a:off x="3352800" y="9296400"/>
                <a:ext cx="7162800" cy="3429000"/>
              </a:xfrm>
              <a:prstGeom prst="rect">
                <a:avLst/>
              </a:prstGeom>
              <a:noFill/>
              <a:ln w="9525">
                <a:noFill/>
                <a:miter lim="800000"/>
                <a:headEnd/>
                <a:tailEnd/>
              </a:ln>
            </p:spPr>
          </p:pic>
        </p:grpSp>
      </p:grpSp>
      <p:sp>
        <p:nvSpPr>
          <p:cNvPr id="23" name="Right Arrow 22"/>
          <p:cNvSpPr/>
          <p:nvPr/>
        </p:nvSpPr>
        <p:spPr>
          <a:xfrm>
            <a:off x="4704292" y="1931917"/>
            <a:ext cx="504031" cy="3359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24" name="Right Arrow 23"/>
          <p:cNvSpPr/>
          <p:nvPr/>
        </p:nvSpPr>
        <p:spPr>
          <a:xfrm rot="5400000">
            <a:off x="7560495" y="3611827"/>
            <a:ext cx="503978" cy="336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25" name="Right Arrow 24"/>
          <p:cNvSpPr/>
          <p:nvPr/>
        </p:nvSpPr>
        <p:spPr>
          <a:xfrm rot="5400000">
            <a:off x="7560495" y="4787776"/>
            <a:ext cx="503978" cy="336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26" name="Right Arrow 25"/>
          <p:cNvSpPr/>
          <p:nvPr/>
        </p:nvSpPr>
        <p:spPr>
          <a:xfrm rot="10800000">
            <a:off x="5040313" y="5543761"/>
            <a:ext cx="504031" cy="3359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27" name="Right Arrow 26"/>
          <p:cNvSpPr/>
          <p:nvPr/>
        </p:nvSpPr>
        <p:spPr>
          <a:xfrm rot="16200000">
            <a:off x="2352172" y="4283798"/>
            <a:ext cx="503978" cy="336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pic>
        <p:nvPicPr>
          <p:cNvPr id="3082" name="Picture 10"/>
          <p:cNvPicPr>
            <a:picLocks noChangeAspect="1" noChangeArrowheads="1"/>
          </p:cNvPicPr>
          <p:nvPr/>
        </p:nvPicPr>
        <p:blipFill>
          <a:blip r:embed="rId9" cstate="print"/>
          <a:srcRect l="1103" t="39139" r="5103" b="58513"/>
          <a:stretch>
            <a:fillRect/>
          </a:stretch>
        </p:blipFill>
        <p:spPr bwMode="auto">
          <a:xfrm>
            <a:off x="0" y="4703798"/>
            <a:ext cx="5124318" cy="18083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None/>
            </a:pPr>
            <a:r>
              <a:rPr lang="en-US" dirty="0" smtClean="0"/>
              <a:t>“</a:t>
            </a:r>
            <a:r>
              <a:rPr lang="en-US" dirty="0" err="1" smtClean="0"/>
              <a:t>Astro</a:t>
            </a:r>
            <a:r>
              <a:rPr lang="en-US" dirty="0" smtClean="0"/>
              <a:t>” Server </a:t>
            </a:r>
            <a:r>
              <a:rPr lang="en-US" dirty="0" smtClean="0"/>
              <a:t>Improvements</a:t>
            </a:r>
            <a:endParaRPr lang="en-US" dirty="0"/>
          </a:p>
        </p:txBody>
      </p:sp>
      <p:sp>
        <p:nvSpPr>
          <p:cNvPr id="25" name="Content Placeholder 24"/>
          <p:cNvSpPr>
            <a:spLocks noGrp="1"/>
          </p:cNvSpPr>
          <p:nvPr>
            <p:ph idx="1"/>
          </p:nvPr>
        </p:nvSpPr>
        <p:spPr>
          <a:xfrm>
            <a:off x="392111" y="1341437"/>
            <a:ext cx="9688513" cy="6218238"/>
          </a:xfrm>
        </p:spPr>
        <p:txBody>
          <a:bodyPr>
            <a:normAutofit fontScale="77500" lnSpcReduction="20000"/>
          </a:bodyPr>
          <a:lstStyle/>
          <a:p>
            <a:pPr>
              <a:buNone/>
            </a:pPr>
            <a:r>
              <a:rPr lang="en-US" dirty="0" smtClean="0"/>
              <a:t>	Major </a:t>
            </a:r>
            <a:r>
              <a:rPr lang="en-US" dirty="0" smtClean="0"/>
              <a:t>work so far has been </a:t>
            </a:r>
            <a:r>
              <a:rPr lang="en-US" dirty="0" err="1" smtClean="0"/>
              <a:t>bugfixes</a:t>
            </a:r>
            <a:r>
              <a:rPr lang="en-US" dirty="0" smtClean="0"/>
              <a:t>, database optimization, and code maintenance issues as we've been migrating packages to SRS. </a:t>
            </a:r>
            <a:endParaRPr lang="en-US" dirty="0" smtClean="0"/>
          </a:p>
          <a:p>
            <a:pPr>
              <a:buNone/>
            </a:pPr>
            <a:r>
              <a:rPr lang="en-US" dirty="0" smtClean="0"/>
              <a:t>	</a:t>
            </a:r>
            <a:r>
              <a:rPr lang="en-US" dirty="0" smtClean="0"/>
              <a:t>Support </a:t>
            </a:r>
            <a:r>
              <a:rPr lang="en-US" dirty="0" smtClean="0"/>
              <a:t>issues: </a:t>
            </a:r>
          </a:p>
          <a:p>
            <a:pPr lvl="1"/>
            <a:r>
              <a:rPr lang="en-US" dirty="0" smtClean="0"/>
              <a:t>Adding </a:t>
            </a:r>
            <a:r>
              <a:rPr lang="en-US" dirty="0" smtClean="0"/>
              <a:t>support for new passes (in code, database), such as: </a:t>
            </a:r>
          </a:p>
          <a:p>
            <a:pPr lvl="2"/>
            <a:r>
              <a:rPr lang="en-US" dirty="0" smtClean="0"/>
              <a:t>New </a:t>
            </a:r>
            <a:r>
              <a:rPr lang="en-US" dirty="0" err="1" smtClean="0"/>
              <a:t>filetypes</a:t>
            </a:r>
            <a:r>
              <a:rPr lang="en-US" dirty="0" smtClean="0"/>
              <a:t> (reading/loading and dumping/writing metadata) </a:t>
            </a:r>
            <a:endParaRPr lang="en-US" dirty="0" smtClean="0"/>
          </a:p>
          <a:p>
            <a:pPr lvl="2"/>
            <a:r>
              <a:rPr lang="en-US" dirty="0" smtClean="0"/>
              <a:t>Metadata </a:t>
            </a:r>
            <a:r>
              <a:rPr lang="en-US" dirty="0" smtClean="0"/>
              <a:t>in the new passes/</a:t>
            </a:r>
            <a:r>
              <a:rPr lang="en-US" dirty="0" err="1" smtClean="0"/>
              <a:t>filetypes</a:t>
            </a:r>
            <a:r>
              <a:rPr lang="en-US" dirty="0" smtClean="0"/>
              <a:t> (event classes, event parameters, etc</a:t>
            </a:r>
            <a:r>
              <a:rPr lang="en-US" dirty="0" smtClean="0"/>
              <a:t>...)</a:t>
            </a:r>
          </a:p>
          <a:p>
            <a:pPr lvl="1"/>
            <a:r>
              <a:rPr lang="en-US" dirty="0" smtClean="0"/>
              <a:t>(</a:t>
            </a:r>
            <a:r>
              <a:rPr lang="en-US" dirty="0" smtClean="0"/>
              <a:t>Continued) work on query optimization and maintenance in Oracle </a:t>
            </a:r>
            <a:endParaRPr lang="en-US" dirty="0" smtClean="0"/>
          </a:p>
          <a:p>
            <a:r>
              <a:rPr lang="en-US" dirty="0" smtClean="0"/>
              <a:t>Working </a:t>
            </a:r>
            <a:r>
              <a:rPr lang="en-US" dirty="0" smtClean="0"/>
              <a:t>on: </a:t>
            </a:r>
          </a:p>
          <a:p>
            <a:pPr lvl="1"/>
            <a:r>
              <a:rPr lang="en-US" dirty="0" smtClean="0"/>
              <a:t>New (html5) web </a:t>
            </a:r>
            <a:r>
              <a:rPr lang="en-US" dirty="0" smtClean="0"/>
              <a:t>interface for the </a:t>
            </a:r>
            <a:r>
              <a:rPr lang="en-US" dirty="0" err="1" smtClean="0"/>
              <a:t>astroserver</a:t>
            </a:r>
            <a:endParaRPr lang="en-US" dirty="0" smtClean="0"/>
          </a:p>
          <a:p>
            <a:pPr lvl="1"/>
            <a:r>
              <a:rPr lang="en-US" dirty="0" smtClean="0"/>
              <a:t>Further optimization of Oracle for our large tables (over 5 billion rows)</a:t>
            </a:r>
            <a:endParaRPr lang="en-US" dirty="0" smtClean="0"/>
          </a:p>
          <a:p>
            <a:pPr lvl="1"/>
            <a:r>
              <a:rPr lang="en-US" b="1" dirty="0" smtClean="0"/>
              <a:t>Support </a:t>
            </a:r>
            <a:r>
              <a:rPr lang="en-US" b="1" dirty="0" smtClean="0"/>
              <a:t>for end-to-end processing </a:t>
            </a:r>
            <a:r>
              <a:rPr lang="en-US" b="1" dirty="0" smtClean="0"/>
              <a:t>?</a:t>
            </a:r>
          </a:p>
          <a:p>
            <a:pPr lvl="2"/>
            <a:r>
              <a:rPr lang="en-US" b="1" dirty="0" smtClean="0"/>
              <a:t>Fermi analysis is fairly standardized. Some steps time consuming</a:t>
            </a:r>
          </a:p>
          <a:p>
            <a:pPr lvl="2"/>
            <a:r>
              <a:rPr lang="en-US" b="1" dirty="0" smtClean="0"/>
              <a:t>Currently users download data and run analysis apps themselves</a:t>
            </a:r>
          </a:p>
          <a:p>
            <a:pPr lvl="2"/>
            <a:r>
              <a:rPr lang="en-US" b="1" dirty="0" err="1" smtClean="0"/>
              <a:t>Astro</a:t>
            </a:r>
            <a:r>
              <a:rPr lang="en-US" b="1" dirty="0" smtClean="0"/>
              <a:t> server could perform some analysis</a:t>
            </a:r>
          </a:p>
          <a:p>
            <a:pPr lvl="3"/>
            <a:r>
              <a:rPr lang="en-US" b="1" dirty="0" smtClean="0"/>
              <a:t>Needs collaboration from science users</a:t>
            </a:r>
            <a:endParaRPr lang="en-US" b="1"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buNone/>
            </a:pPr>
            <a:r>
              <a:rPr lang="en-US" dirty="0" smtClean="0"/>
              <a:t>Fermi – WIRED Event Display</a:t>
            </a:r>
            <a:endParaRPr lang="en-US" dirty="0"/>
          </a:p>
        </p:txBody>
      </p:sp>
      <p:sp>
        <p:nvSpPr>
          <p:cNvPr id="4" name="Content Placeholder 3"/>
          <p:cNvSpPr>
            <a:spLocks noGrp="1"/>
          </p:cNvSpPr>
          <p:nvPr>
            <p:ph idx="1"/>
          </p:nvPr>
        </p:nvSpPr>
        <p:spPr>
          <a:xfrm>
            <a:off x="239711" y="1570037"/>
            <a:ext cx="9840913" cy="5715000"/>
          </a:xfrm>
        </p:spPr>
        <p:txBody>
          <a:bodyPr>
            <a:normAutofit fontScale="85000" lnSpcReduction="20000"/>
          </a:bodyPr>
          <a:lstStyle/>
          <a:p>
            <a:r>
              <a:rPr lang="en-US" dirty="0" smtClean="0"/>
              <a:t>WIRED: </a:t>
            </a:r>
            <a:r>
              <a:rPr lang="en-US" dirty="0" smtClean="0"/>
              <a:t>Experiment independent event display</a:t>
            </a:r>
          </a:p>
          <a:p>
            <a:pPr lvl="1"/>
            <a:r>
              <a:rPr lang="en-US" dirty="0" smtClean="0"/>
              <a:t>Originally developed at CERN (by Mark </a:t>
            </a:r>
            <a:r>
              <a:rPr lang="en-US" dirty="0" err="1" smtClean="0"/>
              <a:t>Donszelmann</a:t>
            </a:r>
            <a:r>
              <a:rPr lang="en-US" dirty="0" smtClean="0"/>
              <a:t>)</a:t>
            </a:r>
          </a:p>
          <a:p>
            <a:pPr lvl="1"/>
            <a:r>
              <a:rPr lang="en-US" dirty="0" smtClean="0"/>
              <a:t>JAS+WIRED projects merged when Mark came to SLAC</a:t>
            </a:r>
          </a:p>
          <a:p>
            <a:pPr lvl="1"/>
            <a:r>
              <a:rPr lang="en-US" dirty="0" smtClean="0"/>
              <a:t>Has been used by </a:t>
            </a:r>
            <a:r>
              <a:rPr lang="en-US" dirty="0" err="1" smtClean="0"/>
              <a:t>BaBar</a:t>
            </a:r>
            <a:r>
              <a:rPr lang="en-US" dirty="0" smtClean="0"/>
              <a:t>, </a:t>
            </a:r>
            <a:r>
              <a:rPr lang="en-US" dirty="0" err="1" smtClean="0"/>
              <a:t>SiD</a:t>
            </a:r>
            <a:r>
              <a:rPr lang="en-US" dirty="0" smtClean="0"/>
              <a:t>/</a:t>
            </a:r>
            <a:r>
              <a:rPr lang="en-US" dirty="0" err="1" smtClean="0"/>
              <a:t>lcsim</a:t>
            </a:r>
            <a:r>
              <a:rPr lang="en-US" dirty="0" smtClean="0"/>
              <a:t>, LCIO, Fermi, Geant4</a:t>
            </a:r>
          </a:p>
          <a:p>
            <a:pPr lvl="1"/>
            <a:r>
              <a:rPr lang="en-US" dirty="0" smtClean="0"/>
              <a:t>Had been mostly un-owned since 2007</a:t>
            </a:r>
          </a:p>
          <a:p>
            <a:pPr lvl="1"/>
            <a:r>
              <a:rPr lang="en-US" dirty="0" smtClean="0"/>
              <a:t>Development renewed in 2011 by </a:t>
            </a:r>
            <a:r>
              <a:rPr lang="en-US" dirty="0" err="1" smtClean="0"/>
              <a:t>Dimitry</a:t>
            </a:r>
            <a:r>
              <a:rPr lang="en-US" dirty="0" smtClean="0"/>
              <a:t> </a:t>
            </a:r>
            <a:r>
              <a:rPr lang="en-US" dirty="0" err="1" smtClean="0"/>
              <a:t>Onoprienko</a:t>
            </a:r>
            <a:endParaRPr lang="en-US" dirty="0" smtClean="0"/>
          </a:p>
          <a:p>
            <a:pPr lvl="2"/>
            <a:r>
              <a:rPr lang="en-US" dirty="0" smtClean="0"/>
              <a:t>Focusing on bugs/features from Fermi</a:t>
            </a:r>
          </a:p>
          <a:p>
            <a:r>
              <a:rPr lang="en-US" dirty="0" smtClean="0"/>
              <a:t>Core Features</a:t>
            </a:r>
          </a:p>
          <a:p>
            <a:pPr lvl="1"/>
            <a:r>
              <a:rPr lang="en-US" dirty="0" smtClean="0"/>
              <a:t>3d “wire-frame” event display</a:t>
            </a:r>
          </a:p>
          <a:p>
            <a:pPr lvl="1"/>
            <a:r>
              <a:rPr lang="en-US" dirty="0" smtClean="0"/>
              <a:t>Easy to interface to different experiments</a:t>
            </a:r>
          </a:p>
          <a:p>
            <a:pPr lvl="1"/>
            <a:r>
              <a:rPr lang="en-US" dirty="0" smtClean="0"/>
              <a:t>Many standard features: projections, picking, attributes, cuts</a:t>
            </a:r>
          </a:p>
          <a:p>
            <a:pPr lvl="1"/>
            <a:r>
              <a:rPr lang="en-US" dirty="0" smtClean="0"/>
              <a:t>Fermi: Started from web, directly interfaced to data catalog</a:t>
            </a:r>
          </a:p>
          <a:p>
            <a:pPr lvl="2"/>
            <a:r>
              <a:rPr lang="en-US" dirty="0" smtClean="0"/>
              <a:t>Type in run/event number and event opens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0080625" cy="778887"/>
          </a:xfrm>
          <a:prstGeom prst="rect">
            <a:avLst/>
          </a:prstGeom>
          <a:noFill/>
        </p:spPr>
        <p:txBody>
          <a:bodyPr wrap="square" lIns="100794" tIns="50397" rIns="100794" bIns="50397">
            <a:spAutoFit/>
          </a:bodyPr>
          <a:lstStyle/>
          <a:p>
            <a:pPr algn="ctr">
              <a:defRPr/>
            </a:pPr>
            <a:r>
              <a:rPr lang="en-US" sz="4400" dirty="0" smtClean="0"/>
              <a:t>Fermi – WIRED Event Display</a:t>
            </a:r>
            <a:endParaRPr lang="en-US" sz="4400" u="sng" dirty="0">
              <a:solidFill>
                <a:srgbClr val="C00000"/>
              </a:solidFill>
              <a:uFill>
                <a:solidFill>
                  <a:srgbClr val="C00000"/>
                </a:solidFill>
              </a:uFill>
              <a:latin typeface="+mn-lt"/>
              <a:cs typeface="+mn-cs"/>
            </a:endParaRPr>
          </a:p>
        </p:txBody>
      </p:sp>
      <p:sp>
        <p:nvSpPr>
          <p:cNvPr id="3075" name="TextBox 4"/>
          <p:cNvSpPr txBox="1">
            <a:spLocks noChangeArrowheads="1"/>
          </p:cNvSpPr>
          <p:nvPr/>
        </p:nvSpPr>
        <p:spPr bwMode="auto">
          <a:xfrm>
            <a:off x="6259512" y="1417637"/>
            <a:ext cx="3612224" cy="6031607"/>
          </a:xfrm>
          <a:prstGeom prst="rect">
            <a:avLst/>
          </a:prstGeom>
          <a:noFill/>
          <a:ln w="9525">
            <a:noFill/>
            <a:miter lim="800000"/>
            <a:headEnd/>
            <a:tailEnd/>
          </a:ln>
        </p:spPr>
        <p:txBody>
          <a:bodyPr wrap="square" lIns="100794" tIns="50397" rIns="100794" bIns="50397">
            <a:spAutoFit/>
          </a:bodyPr>
          <a:lstStyle/>
          <a:p>
            <a:pPr>
              <a:spcBef>
                <a:spcPts val="1323"/>
              </a:spcBef>
            </a:pPr>
            <a:r>
              <a:rPr lang="en-US" dirty="0">
                <a:latin typeface="Calibri" pitchFamily="34" charset="0"/>
              </a:rPr>
              <a:t>Most of the new features and bug fixes were requested by Fermi. Some by org.lcsim users and others.</a:t>
            </a:r>
          </a:p>
          <a:p>
            <a:pPr>
              <a:spcBef>
                <a:spcPts val="1323"/>
              </a:spcBef>
            </a:pPr>
            <a:r>
              <a:rPr lang="en-US" dirty="0">
                <a:latin typeface="Calibri" pitchFamily="34" charset="0"/>
              </a:rPr>
              <a:t>Heavy re-factoring and re-coding was required to return the project to a maintainable and extendable state, and to enable new functionality requested by users.</a:t>
            </a:r>
          </a:p>
          <a:p>
            <a:pPr>
              <a:spcBef>
                <a:spcPts val="1323"/>
              </a:spcBef>
            </a:pPr>
            <a:r>
              <a:rPr lang="en-US" dirty="0">
                <a:latin typeface="Calibri" pitchFamily="34" charset="0"/>
              </a:rPr>
              <a:t>Since WIRED is implemented as Jas3 </a:t>
            </a:r>
            <a:r>
              <a:rPr lang="en-US" dirty="0" err="1">
                <a:latin typeface="Calibri" pitchFamily="34" charset="0"/>
              </a:rPr>
              <a:t>plugin</a:t>
            </a:r>
            <a:r>
              <a:rPr lang="en-US" dirty="0">
                <a:latin typeface="Calibri" pitchFamily="34" charset="0"/>
              </a:rPr>
              <a:t>, many changes and additions to WIRED were in fact implemented as changes and improvements to Jas3 and </a:t>
            </a:r>
            <a:r>
              <a:rPr lang="en-US" dirty="0" err="1">
                <a:latin typeface="Calibri" pitchFamily="34" charset="0"/>
              </a:rPr>
              <a:t>FreeHEP</a:t>
            </a:r>
            <a:r>
              <a:rPr lang="en-US" dirty="0">
                <a:latin typeface="Calibri" pitchFamily="34" charset="0"/>
              </a:rPr>
              <a:t> libraries – will benefit other projects as well</a:t>
            </a:r>
            <a:r>
              <a:rPr lang="en-US" dirty="0" smtClean="0">
                <a:latin typeface="Calibri" pitchFamily="34" charset="0"/>
              </a:rPr>
              <a:t>.</a:t>
            </a:r>
          </a:p>
          <a:p>
            <a:pPr>
              <a:spcBef>
                <a:spcPts val="1323"/>
              </a:spcBef>
            </a:pPr>
            <a:r>
              <a:rPr lang="en-US" dirty="0" smtClean="0">
                <a:latin typeface="Calibri" pitchFamily="34" charset="0"/>
              </a:rPr>
              <a:t>Very good progress made, Pass 8 developers seem satisfied</a:t>
            </a:r>
          </a:p>
          <a:p>
            <a:pPr>
              <a:spcBef>
                <a:spcPts val="1323"/>
              </a:spcBef>
            </a:pPr>
            <a:r>
              <a:rPr lang="en-US" b="1" dirty="0" smtClean="0">
                <a:latin typeface="Calibri" pitchFamily="34" charset="0"/>
              </a:rPr>
              <a:t>How much effort for future? Should we try to re-productize this and encourage other users?</a:t>
            </a:r>
          </a:p>
        </p:txBody>
      </p:sp>
      <p:pic>
        <p:nvPicPr>
          <p:cNvPr id="3076" name="Picture 7" descr="Wired2.tif"/>
          <p:cNvPicPr>
            <a:picLocks noChangeAspect="1"/>
          </p:cNvPicPr>
          <p:nvPr/>
        </p:nvPicPr>
        <p:blipFill>
          <a:blip r:embed="rId2" cstate="print"/>
          <a:srcRect/>
          <a:stretch>
            <a:fillRect/>
          </a:stretch>
        </p:blipFill>
        <p:spPr bwMode="auto">
          <a:xfrm>
            <a:off x="239712" y="1493837"/>
            <a:ext cx="5862863" cy="5064282"/>
          </a:xfrm>
          <a:prstGeom prst="rect">
            <a:avLst/>
          </a:prstGeom>
          <a:noFill/>
          <a:ln w="9525">
            <a:solidFill>
              <a:schemeClr val="tx1"/>
            </a:solid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buNone/>
            </a:pPr>
            <a:r>
              <a:rPr lang="en-US" dirty="0" smtClean="0"/>
              <a:t>Experiment Support</a:t>
            </a:r>
            <a:endParaRPr lang="en-US" dirty="0"/>
          </a:p>
        </p:txBody>
      </p:sp>
      <p:sp>
        <p:nvSpPr>
          <p:cNvPr id="5" name="Subtitle 4"/>
          <p:cNvSpPr>
            <a:spLocks noGrp="1"/>
          </p:cNvSpPr>
          <p:nvPr>
            <p:ph type="subTitle" idx="1"/>
          </p:nvPr>
        </p:nvSpPr>
        <p:spPr/>
        <p:txBody>
          <a:bodyPr/>
          <a:lstStyle/>
          <a:p>
            <a:r>
              <a:rPr lang="en-US" dirty="0" smtClean="0"/>
              <a:t>EXO</a:t>
            </a:r>
            <a:endParaRPr lang="en-US"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EXO</a:t>
            </a:r>
          </a:p>
        </p:txBody>
      </p:sp>
      <p:sp>
        <p:nvSpPr>
          <p:cNvPr id="3" name="Text Placeholder 2"/>
          <p:cNvSpPr txBox="1">
            <a:spLocks noGrp="1"/>
          </p:cNvSpPr>
          <p:nvPr>
            <p:ph type="body" idx="4294967295"/>
          </p:nvPr>
        </p:nvSpPr>
        <p:spPr>
          <a:xfrm>
            <a:off x="574200" y="1265238"/>
            <a:ext cx="9071640" cy="6194322"/>
          </a:xfrm>
        </p:spPr>
        <p:txBody>
          <a:bodyPr>
            <a:normAutofit fontScale="925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smtClean="0"/>
              <a:t>Data handling group made contributions to</a:t>
            </a:r>
          </a:p>
          <a:p>
            <a:pPr lvl="1"/>
            <a:r>
              <a:rPr lang="fi-FI" dirty="0" smtClean="0"/>
              <a:t>DAQ (web based </a:t>
            </a:r>
            <a:r>
              <a:rPr lang="fi-FI" dirty="0" smtClean="0"/>
              <a:t>GUI based on GWT)</a:t>
            </a:r>
            <a:endParaRPr lang="fi-FI" dirty="0" smtClean="0"/>
          </a:p>
          <a:p>
            <a:pPr lvl="1"/>
            <a:r>
              <a:rPr lang="fi-FI" dirty="0" smtClean="0"/>
              <a:t>Online monitoring and Online Event Display</a:t>
            </a:r>
          </a:p>
          <a:p>
            <a:pPr lvl="1"/>
            <a:r>
              <a:rPr lang="fi-FI" dirty="0" smtClean="0"/>
              <a:t>Data Transport, Data Processing, MC Infrastructure (Pipeline)</a:t>
            </a:r>
          </a:p>
          <a:p>
            <a:pPr lvl="1"/>
            <a:r>
              <a:rPr lang="fi-FI" dirty="0" smtClean="0"/>
              <a:t>Monitoring (Nagios), Resource Monitoring</a:t>
            </a:r>
          </a:p>
          <a:p>
            <a:pPr lvl="1"/>
            <a:r>
              <a:rPr lang="fi-FI" dirty="0" smtClean="0"/>
              <a:t>Web Applications for </a:t>
            </a:r>
          </a:p>
          <a:p>
            <a:pPr lvl="2"/>
            <a:r>
              <a:rPr lang="fi-FI" dirty="0" smtClean="0"/>
              <a:t>Trending, Data Quality, Shifts, Portal, User/Group Manager, Login, Data Mover, Data Catalog</a:t>
            </a:r>
          </a:p>
          <a:p>
            <a:pPr lvl="1"/>
            <a:r>
              <a:rPr lang="fi-FI" dirty="0" smtClean="0"/>
              <a:t>Offline</a:t>
            </a:r>
          </a:p>
          <a:p>
            <a:pPr lvl="2"/>
            <a:r>
              <a:rPr lang="fi-FI" dirty="0" smtClean="0"/>
              <a:t>Build system (make)</a:t>
            </a:r>
          </a:p>
          <a:p>
            <a:pPr lvl="2"/>
            <a:r>
              <a:rPr lang="fi-FI" dirty="0" smtClean="0"/>
              <a:t>Subversion/Automated build (hudson)</a:t>
            </a:r>
          </a:p>
          <a:p>
            <a:pPr lvl="2"/>
            <a:r>
              <a:rPr lang="fi-FI" dirty="0" smtClean="0"/>
              <a:t>Documentation (confluence)</a:t>
            </a:r>
          </a:p>
          <a:p>
            <a:pPr lvl="2"/>
            <a:r>
              <a:rPr lang="fi-FI" dirty="0" smtClean="0"/>
              <a:t>Conditions system (with Joanne Bogart)</a:t>
            </a:r>
          </a:p>
          <a:p>
            <a:pPr lvl="1"/>
            <a:r>
              <a:rPr lang="fi-FI" dirty="0" smtClean="0"/>
              <a:t>Extensive reuse of </a:t>
            </a:r>
            <a:r>
              <a:rPr lang="fi-FI" dirty="0" smtClean="0"/>
              <a:t>Fermi/SRS/FreeHEP </a:t>
            </a:r>
            <a:r>
              <a:rPr lang="fi-FI" dirty="0" smtClean="0"/>
              <a:t>tools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buNone/>
            </a:pPr>
            <a:r>
              <a:rPr lang="en-US" dirty="0" smtClean="0">
                <a:latin typeface="Arial Narrow" pitchFamily="34" charset="0"/>
              </a:rPr>
              <a:t>DAQ/Online Architecture</a:t>
            </a:r>
            <a:endParaRPr lang="en-US" dirty="0">
              <a:latin typeface="Arial Narrow" pitchFamily="34" charset="0"/>
            </a:endParaRPr>
          </a:p>
        </p:txBody>
      </p:sp>
      <p:grpSp>
        <p:nvGrpSpPr>
          <p:cNvPr id="84" name="Group 83"/>
          <p:cNvGrpSpPr/>
          <p:nvPr/>
        </p:nvGrpSpPr>
        <p:grpSpPr>
          <a:xfrm>
            <a:off x="239712" y="1265237"/>
            <a:ext cx="8469873" cy="6072182"/>
            <a:chOff x="609039" y="1060455"/>
            <a:chExt cx="9093563" cy="5921744"/>
          </a:xfrm>
        </p:grpSpPr>
        <p:sp>
          <p:nvSpPr>
            <p:cNvPr id="104" name="Rectangle 103"/>
            <p:cNvSpPr/>
            <p:nvPr/>
          </p:nvSpPr>
          <p:spPr>
            <a:xfrm>
              <a:off x="7980495" y="1301944"/>
              <a:ext cx="1575098" cy="1007957"/>
            </a:xfrm>
            <a:prstGeom prst="rect">
              <a:avLst/>
            </a:prstGeom>
            <a:solidFill>
              <a:schemeClr val="accent3">
                <a:lumMod val="20000"/>
                <a:lumOff val="80000"/>
              </a:schemeClr>
            </a:solidFill>
            <a:ln w="127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lIns="100794" tIns="50397" rIns="100794" bIns="50397" rtlCol="0" anchor="ctr"/>
            <a:lstStyle/>
            <a:p>
              <a:pPr algn="ctr"/>
              <a:endParaRPr lang="en-US" dirty="0"/>
            </a:p>
          </p:txBody>
        </p:sp>
        <p:sp>
          <p:nvSpPr>
            <p:cNvPr id="105" name="Oval 104"/>
            <p:cNvSpPr/>
            <p:nvPr/>
          </p:nvSpPr>
          <p:spPr>
            <a:xfrm>
              <a:off x="8085501" y="2834878"/>
              <a:ext cx="1365085" cy="608974"/>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sp>
          <p:nvSpPr>
            <p:cNvPr id="106" name="Cloud Callout 105"/>
            <p:cNvSpPr/>
            <p:nvPr/>
          </p:nvSpPr>
          <p:spPr>
            <a:xfrm>
              <a:off x="8127504" y="3926831"/>
              <a:ext cx="1428089" cy="675331"/>
            </a:xfrm>
            <a:prstGeom prst="cloudCallout">
              <a:avLst/>
            </a:prstGeom>
            <a:solidFill>
              <a:schemeClr val="accent5">
                <a:lumMod val="20000"/>
                <a:lumOff val="8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cxnSp>
          <p:nvCxnSpPr>
            <p:cNvPr id="107" name="Straight Arrow Connector 106"/>
            <p:cNvCxnSpPr/>
            <p:nvPr/>
          </p:nvCxnSpPr>
          <p:spPr>
            <a:xfrm rot="-60000">
              <a:off x="8075001" y="5312771"/>
              <a:ext cx="1585598" cy="3150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V="1">
              <a:off x="8117007" y="6236732"/>
              <a:ext cx="1585595" cy="10502"/>
            </a:xfrm>
            <a:prstGeom prst="straightConnector1">
              <a:avLst/>
            </a:prstGeom>
            <a:ln w="762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8085502" y="5291773"/>
              <a:ext cx="1585598"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command flow</a:t>
              </a:r>
              <a:endParaRPr lang="en-US" sz="1300" dirty="0">
                <a:latin typeface="Arial Narrow" pitchFamily="34" charset="0"/>
              </a:endParaRPr>
            </a:p>
          </p:txBody>
        </p:sp>
        <p:sp>
          <p:nvSpPr>
            <p:cNvPr id="122" name="TextBox 121"/>
            <p:cNvSpPr txBox="1"/>
            <p:nvPr/>
          </p:nvSpPr>
          <p:spPr>
            <a:xfrm>
              <a:off x="7938493" y="2026413"/>
              <a:ext cx="645382" cy="305340"/>
            </a:xfrm>
            <a:prstGeom prst="rect">
              <a:avLst/>
            </a:prstGeom>
            <a:noFill/>
          </p:spPr>
          <p:txBody>
            <a:bodyPr wrap="none" lIns="100794" tIns="50397" rIns="100794" bIns="50397" rtlCol="0">
              <a:spAutoFit/>
            </a:bodyPr>
            <a:lstStyle/>
            <a:p>
              <a:r>
                <a:rPr lang="en-US" sz="1300" dirty="0" smtClean="0">
                  <a:latin typeface="Arial Narrow" pitchFamily="34" charset="0"/>
                </a:rPr>
                <a:t>(name)</a:t>
              </a:r>
              <a:endParaRPr lang="en-US" sz="1300" dirty="0">
                <a:latin typeface="Arial Narrow" pitchFamily="34" charset="0"/>
              </a:endParaRPr>
            </a:p>
          </p:txBody>
        </p:sp>
        <p:sp>
          <p:nvSpPr>
            <p:cNvPr id="131" name="TextBox 130"/>
            <p:cNvSpPr txBox="1"/>
            <p:nvPr/>
          </p:nvSpPr>
          <p:spPr>
            <a:xfrm>
              <a:off x="8096003" y="2992372"/>
              <a:ext cx="1354583"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(process)</a:t>
              </a:r>
              <a:endParaRPr lang="en-US" sz="1300" dirty="0">
                <a:latin typeface="Arial Narrow" pitchFamily="34" charset="0"/>
              </a:endParaRPr>
            </a:p>
          </p:txBody>
        </p:sp>
        <p:sp>
          <p:nvSpPr>
            <p:cNvPr id="132" name="TextBox 131"/>
            <p:cNvSpPr txBox="1"/>
            <p:nvPr/>
          </p:nvSpPr>
          <p:spPr>
            <a:xfrm>
              <a:off x="7980495" y="1648430"/>
              <a:ext cx="1575098"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(computer)</a:t>
              </a:r>
              <a:endParaRPr lang="en-US" sz="1300" dirty="0">
                <a:latin typeface="Arial Narrow" pitchFamily="34" charset="0"/>
              </a:endParaRPr>
            </a:p>
          </p:txBody>
        </p:sp>
        <p:sp>
          <p:nvSpPr>
            <p:cNvPr id="134" name="TextBox 133"/>
            <p:cNvSpPr txBox="1"/>
            <p:nvPr/>
          </p:nvSpPr>
          <p:spPr>
            <a:xfrm>
              <a:off x="8106502" y="4084325"/>
              <a:ext cx="1459590"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(WEB application)</a:t>
              </a:r>
              <a:endParaRPr lang="en-US" sz="1300" dirty="0">
                <a:latin typeface="Arial Narrow" pitchFamily="34" charset="0"/>
              </a:endParaRPr>
            </a:p>
          </p:txBody>
        </p:sp>
        <p:sp>
          <p:nvSpPr>
            <p:cNvPr id="144" name="TextBox 143"/>
            <p:cNvSpPr txBox="1"/>
            <p:nvPr/>
          </p:nvSpPr>
          <p:spPr>
            <a:xfrm>
              <a:off x="8106503" y="6226233"/>
              <a:ext cx="1585598"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data flow</a:t>
              </a:r>
              <a:endParaRPr lang="en-US" sz="1300" dirty="0">
                <a:latin typeface="Arial Narrow" pitchFamily="34" charset="0"/>
              </a:endParaRPr>
            </a:p>
          </p:txBody>
        </p:sp>
        <p:grpSp>
          <p:nvGrpSpPr>
            <p:cNvPr id="5" name="Group 9"/>
            <p:cNvGrpSpPr/>
            <p:nvPr/>
          </p:nvGrpSpPr>
          <p:grpSpPr>
            <a:xfrm>
              <a:off x="5292328" y="4724079"/>
              <a:ext cx="924057" cy="504890"/>
              <a:chOff x="4981575" y="3095624"/>
              <a:chExt cx="838200" cy="523875"/>
            </a:xfrm>
          </p:grpSpPr>
          <p:sp>
            <p:nvSpPr>
              <p:cNvPr id="6" name="Flowchart: Magnetic Disk 5"/>
              <p:cNvSpPr/>
              <p:nvPr/>
            </p:nvSpPr>
            <p:spPr>
              <a:xfrm>
                <a:off x="4981575" y="30956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Flowchart: Magnetic Disk 6"/>
              <p:cNvSpPr/>
              <p:nvPr/>
            </p:nvSpPr>
            <p:spPr>
              <a:xfrm>
                <a:off x="5019675" y="31337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Flowchart: Magnetic Disk 7"/>
              <p:cNvSpPr/>
              <p:nvPr/>
            </p:nvSpPr>
            <p:spPr>
              <a:xfrm>
                <a:off x="5057775" y="31718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Flowchart: Magnetic Disk 8"/>
              <p:cNvSpPr/>
              <p:nvPr/>
            </p:nvSpPr>
            <p:spPr>
              <a:xfrm>
                <a:off x="5095875" y="32099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grpSp>
        <p:sp>
          <p:nvSpPr>
            <p:cNvPr id="11" name="Rectangle 10"/>
            <p:cNvSpPr/>
            <p:nvPr/>
          </p:nvSpPr>
          <p:spPr>
            <a:xfrm>
              <a:off x="609039" y="1112952"/>
              <a:ext cx="7297952" cy="5869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cxnSp>
          <p:nvCxnSpPr>
            <p:cNvPr id="13" name="Straight Connector 12"/>
            <p:cNvCxnSpPr/>
            <p:nvPr/>
          </p:nvCxnSpPr>
          <p:spPr>
            <a:xfrm>
              <a:off x="619538" y="3120307"/>
              <a:ext cx="728745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40539" y="4252977"/>
              <a:ext cx="726645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Cloud Callout 22"/>
            <p:cNvSpPr/>
            <p:nvPr/>
          </p:nvSpPr>
          <p:spPr>
            <a:xfrm>
              <a:off x="1344084" y="1307106"/>
              <a:ext cx="1911118" cy="590446"/>
            </a:xfrm>
            <a:prstGeom prst="cloudCallout">
              <a:avLst/>
            </a:prstGeom>
            <a:solidFill>
              <a:schemeClr val="accent5">
                <a:lumMod val="20000"/>
                <a:lumOff val="8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r>
                <a:rPr lang="en-US" sz="1300" dirty="0" smtClean="0">
                  <a:solidFill>
                    <a:schemeClr val="tx1"/>
                  </a:solidFill>
                  <a:latin typeface="Arial Narrow" pitchFamily="34" charset="0"/>
                </a:rPr>
                <a:t>EXO DAQ GUI</a:t>
              </a:r>
            </a:p>
            <a:p>
              <a:pPr algn="ctr"/>
              <a:r>
                <a:rPr lang="en-US" sz="1300" dirty="0" smtClean="0">
                  <a:solidFill>
                    <a:schemeClr val="tx1"/>
                  </a:solidFill>
                  <a:latin typeface="Arial Narrow" pitchFamily="34" charset="0"/>
                </a:rPr>
                <a:t>Run History</a:t>
              </a:r>
              <a:endParaRPr lang="en-US" sz="1300" dirty="0">
                <a:solidFill>
                  <a:schemeClr val="tx1"/>
                </a:solidFill>
                <a:latin typeface="Arial Narrow" pitchFamily="34" charset="0"/>
              </a:endParaRPr>
            </a:p>
          </p:txBody>
        </p:sp>
        <p:sp>
          <p:nvSpPr>
            <p:cNvPr id="15" name="Rectangle 14"/>
            <p:cNvSpPr/>
            <p:nvPr/>
          </p:nvSpPr>
          <p:spPr>
            <a:xfrm>
              <a:off x="1491093" y="5491264"/>
              <a:ext cx="5071814" cy="1344058"/>
            </a:xfrm>
            <a:prstGeom prst="rect">
              <a:avLst/>
            </a:prstGeom>
            <a:solidFill>
              <a:schemeClr val="accent3">
                <a:lumMod val="20000"/>
                <a:lumOff val="80000"/>
              </a:schemeClr>
            </a:solidFill>
            <a:ln w="127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lIns="100794" tIns="50397" rIns="100794" bIns="50397" rtlCol="0" anchor="ctr"/>
            <a:lstStyle/>
            <a:p>
              <a:pPr algn="ctr"/>
              <a:endParaRPr lang="en-US" dirty="0"/>
            </a:p>
          </p:txBody>
        </p:sp>
        <p:sp>
          <p:nvSpPr>
            <p:cNvPr id="22" name="Oval 21"/>
            <p:cNvSpPr/>
            <p:nvPr/>
          </p:nvSpPr>
          <p:spPr>
            <a:xfrm>
              <a:off x="1617100" y="6246610"/>
              <a:ext cx="1365085" cy="532430"/>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cxnSp>
          <p:nvCxnSpPr>
            <p:cNvPr id="33" name="Straight Arrow Connector 32"/>
            <p:cNvCxnSpPr>
              <a:stCxn id="22" idx="7"/>
            </p:cNvCxnSpPr>
            <p:nvPr/>
          </p:nvCxnSpPr>
          <p:spPr>
            <a:xfrm rot="5400000" flipH="1" flipV="1">
              <a:off x="3730914" y="4899678"/>
              <a:ext cx="476265" cy="2373547"/>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3135312" y="3627437"/>
              <a:ext cx="3045189" cy="881263"/>
            </a:xfrm>
            <a:prstGeom prst="rect">
              <a:avLst/>
            </a:prstGeom>
            <a:solidFill>
              <a:schemeClr val="accent3">
                <a:lumMod val="20000"/>
                <a:lumOff val="80000"/>
              </a:schemeClr>
            </a:solidFill>
            <a:ln w="127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lIns="100794" tIns="50397" rIns="100794" bIns="50397" rtlCol="0" anchor="ctr"/>
            <a:lstStyle/>
            <a:p>
              <a:pPr algn="ctr"/>
              <a:endParaRPr lang="en-US" dirty="0"/>
            </a:p>
          </p:txBody>
        </p:sp>
        <p:sp>
          <p:nvSpPr>
            <p:cNvPr id="49" name="Oval 48"/>
            <p:cNvSpPr/>
            <p:nvPr/>
          </p:nvSpPr>
          <p:spPr>
            <a:xfrm>
              <a:off x="3633225" y="3457380"/>
              <a:ext cx="1365085" cy="532430"/>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cxnSp>
          <p:nvCxnSpPr>
            <p:cNvPr id="41" name="Straight Arrow Connector 40"/>
            <p:cNvCxnSpPr>
              <a:endCxn id="111" idx="5"/>
            </p:cNvCxnSpPr>
            <p:nvPr/>
          </p:nvCxnSpPr>
          <p:spPr>
            <a:xfrm rot="5400000" flipH="1" flipV="1">
              <a:off x="5433360" y="4778469"/>
              <a:ext cx="1733263" cy="1751"/>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endCxn id="19" idx="6"/>
            </p:cNvCxnSpPr>
            <p:nvPr/>
          </p:nvCxnSpPr>
          <p:spPr>
            <a:xfrm rot="10800000" flipV="1">
              <a:off x="6499903" y="5827249"/>
              <a:ext cx="441027" cy="6095"/>
            </a:xfrm>
            <a:prstGeom prst="straightConnector1">
              <a:avLst/>
            </a:prstGeom>
            <a:ln w="762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22" idx="6"/>
            </p:cNvCxnSpPr>
            <p:nvPr/>
          </p:nvCxnSpPr>
          <p:spPr>
            <a:xfrm>
              <a:off x="2982185" y="6512826"/>
              <a:ext cx="3979747" cy="7394"/>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4672790" y="3179345"/>
              <a:ext cx="924057" cy="305340"/>
            </a:xfrm>
            <a:prstGeom prst="rect">
              <a:avLst/>
            </a:prstGeom>
            <a:noFill/>
          </p:spPr>
          <p:txBody>
            <a:bodyPr wrap="square" lIns="100794" tIns="50397" rIns="100794" bIns="50397" rtlCol="0">
              <a:spAutoFit/>
            </a:bodyPr>
            <a:lstStyle/>
            <a:p>
              <a:r>
                <a:rPr lang="en-US" sz="1300" dirty="0" smtClean="0">
                  <a:latin typeface="Arial Narrow" pitchFamily="34" charset="0"/>
                </a:rPr>
                <a:t>exodata01</a:t>
              </a:r>
              <a:endParaRPr lang="en-US" sz="1300" dirty="0">
                <a:latin typeface="Arial Narrow" pitchFamily="34" charset="0"/>
              </a:endParaRPr>
            </a:p>
          </p:txBody>
        </p:sp>
        <p:sp>
          <p:nvSpPr>
            <p:cNvPr id="123" name="TextBox 122"/>
            <p:cNvSpPr txBox="1"/>
            <p:nvPr/>
          </p:nvSpPr>
          <p:spPr>
            <a:xfrm>
              <a:off x="3591223" y="5422018"/>
              <a:ext cx="661286" cy="305340"/>
            </a:xfrm>
            <a:prstGeom prst="rect">
              <a:avLst/>
            </a:prstGeom>
            <a:noFill/>
          </p:spPr>
          <p:txBody>
            <a:bodyPr wrap="none" lIns="100794" tIns="50397" rIns="100794" bIns="50397" rtlCol="0">
              <a:spAutoFit/>
            </a:bodyPr>
            <a:lstStyle/>
            <a:p>
              <a:r>
                <a:rPr lang="en-US" sz="1300" dirty="0" err="1" smtClean="0">
                  <a:latin typeface="Arial Narrow" pitchFamily="34" charset="0"/>
                </a:rPr>
                <a:t>exodaq</a:t>
              </a:r>
              <a:endParaRPr lang="en-US" sz="1300" dirty="0">
                <a:latin typeface="Arial Narrow" pitchFamily="34" charset="0"/>
              </a:endParaRPr>
            </a:p>
          </p:txBody>
        </p:sp>
        <p:sp>
          <p:nvSpPr>
            <p:cNvPr id="16" name="Rectangle 15"/>
            <p:cNvSpPr/>
            <p:nvPr/>
          </p:nvSpPr>
          <p:spPr>
            <a:xfrm>
              <a:off x="1963622" y="4391004"/>
              <a:ext cx="3150195" cy="963882"/>
            </a:xfrm>
            <a:prstGeom prst="rect">
              <a:avLst/>
            </a:prstGeom>
            <a:solidFill>
              <a:schemeClr val="accent3">
                <a:lumMod val="20000"/>
                <a:lumOff val="80000"/>
              </a:schemeClr>
            </a:solidFill>
            <a:ln w="127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lIns="100794" tIns="50397" rIns="100794" bIns="50397" rtlCol="0" anchor="ctr"/>
            <a:lstStyle/>
            <a:p>
              <a:pPr algn="ctr"/>
              <a:endParaRPr lang="en-US" dirty="0"/>
            </a:p>
          </p:txBody>
        </p:sp>
        <p:sp>
          <p:nvSpPr>
            <p:cNvPr id="21" name="Oval 20"/>
            <p:cNvSpPr/>
            <p:nvPr/>
          </p:nvSpPr>
          <p:spPr>
            <a:xfrm>
              <a:off x="2100130" y="4655737"/>
              <a:ext cx="1365085" cy="532430"/>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sp>
          <p:nvSpPr>
            <p:cNvPr id="120" name="TextBox 119"/>
            <p:cNvSpPr txBox="1"/>
            <p:nvPr/>
          </p:nvSpPr>
          <p:spPr>
            <a:xfrm>
              <a:off x="2079130" y="4788377"/>
              <a:ext cx="1375585" cy="305340"/>
            </a:xfrm>
            <a:prstGeom prst="rect">
              <a:avLst/>
            </a:prstGeom>
            <a:noFill/>
          </p:spPr>
          <p:txBody>
            <a:bodyPr wrap="square" lIns="100794" tIns="50397" rIns="100794" bIns="50397" rtlCol="0">
              <a:spAutoFit/>
            </a:bodyPr>
            <a:lstStyle/>
            <a:p>
              <a:pPr algn="ctr"/>
              <a:r>
                <a:rPr lang="en-US" sz="1300" dirty="0" err="1" smtClean="0">
                  <a:latin typeface="Arial Narrow" pitchFamily="34" charset="0"/>
                </a:rPr>
                <a:t>MySQL</a:t>
              </a:r>
              <a:r>
                <a:rPr lang="en-US" sz="1300" dirty="0" smtClean="0">
                  <a:latin typeface="Arial Narrow" pitchFamily="34" charset="0"/>
                </a:rPr>
                <a:t> daemon</a:t>
              </a:r>
              <a:endParaRPr lang="en-US" sz="1300" dirty="0">
                <a:latin typeface="Arial Narrow" pitchFamily="34" charset="0"/>
              </a:endParaRPr>
            </a:p>
          </p:txBody>
        </p:sp>
        <p:sp>
          <p:nvSpPr>
            <p:cNvPr id="124" name="TextBox 123"/>
            <p:cNvSpPr txBox="1"/>
            <p:nvPr/>
          </p:nvSpPr>
          <p:spPr>
            <a:xfrm>
              <a:off x="3202699" y="4306426"/>
              <a:ext cx="698397" cy="305340"/>
            </a:xfrm>
            <a:prstGeom prst="rect">
              <a:avLst/>
            </a:prstGeom>
            <a:noFill/>
          </p:spPr>
          <p:txBody>
            <a:bodyPr wrap="none" lIns="100794" tIns="50397" rIns="100794" bIns="50397" rtlCol="0">
              <a:spAutoFit/>
            </a:bodyPr>
            <a:lstStyle/>
            <a:p>
              <a:r>
                <a:rPr lang="en-US" sz="1300" dirty="0" err="1" smtClean="0">
                  <a:latin typeface="Arial Narrow" pitchFamily="34" charset="0"/>
                </a:rPr>
                <a:t>exouser</a:t>
              </a:r>
              <a:endParaRPr lang="en-US" sz="1300" dirty="0">
                <a:latin typeface="Arial Narrow" pitchFamily="34" charset="0"/>
              </a:endParaRPr>
            </a:p>
          </p:txBody>
        </p:sp>
        <p:sp>
          <p:nvSpPr>
            <p:cNvPr id="125" name="TextBox 124"/>
            <p:cNvSpPr txBox="1"/>
            <p:nvPr/>
          </p:nvSpPr>
          <p:spPr>
            <a:xfrm>
              <a:off x="5428837" y="4763264"/>
              <a:ext cx="777048" cy="508900"/>
            </a:xfrm>
            <a:prstGeom prst="rect">
              <a:avLst/>
            </a:prstGeom>
            <a:noFill/>
          </p:spPr>
          <p:txBody>
            <a:bodyPr wrap="square" lIns="100794" tIns="50397" rIns="100794" bIns="50397" rtlCol="0">
              <a:spAutoFit/>
            </a:bodyPr>
            <a:lstStyle/>
            <a:p>
              <a:pPr algn="ctr"/>
              <a:r>
                <a:rPr lang="en-US" sz="1300" dirty="0" smtClean="0">
                  <a:latin typeface="Arial Narrow" pitchFamily="34" charset="0"/>
                </a:rPr>
                <a:t>RAID (12TB)</a:t>
              </a:r>
              <a:endParaRPr lang="en-US" sz="1300" dirty="0">
                <a:latin typeface="Arial Narrow" pitchFamily="34" charset="0"/>
              </a:endParaRPr>
            </a:p>
          </p:txBody>
        </p:sp>
        <p:sp>
          <p:nvSpPr>
            <p:cNvPr id="130" name="TextBox 129"/>
            <p:cNvSpPr txBox="1"/>
            <p:nvPr/>
          </p:nvSpPr>
          <p:spPr>
            <a:xfrm>
              <a:off x="1617100" y="6364629"/>
              <a:ext cx="1365085" cy="305340"/>
            </a:xfrm>
            <a:prstGeom prst="rect">
              <a:avLst/>
            </a:prstGeom>
            <a:noFill/>
          </p:spPr>
          <p:txBody>
            <a:bodyPr wrap="square" lIns="100794" tIns="50397" rIns="100794" bIns="50397" rtlCol="0">
              <a:spAutoFit/>
            </a:bodyPr>
            <a:lstStyle/>
            <a:p>
              <a:pPr algn="ctr"/>
              <a:r>
                <a:rPr lang="en-US" sz="1300" dirty="0" err="1" smtClean="0">
                  <a:latin typeface="Arial Narrow" pitchFamily="34" charset="0"/>
                </a:rPr>
                <a:t>ExoControl</a:t>
              </a:r>
              <a:endParaRPr lang="en-US" sz="1300" dirty="0">
                <a:latin typeface="Arial Narrow" pitchFamily="34" charset="0"/>
              </a:endParaRPr>
            </a:p>
          </p:txBody>
        </p:sp>
        <p:grpSp>
          <p:nvGrpSpPr>
            <p:cNvPr id="10" name="Group 95"/>
            <p:cNvGrpSpPr/>
            <p:nvPr/>
          </p:nvGrpSpPr>
          <p:grpSpPr>
            <a:xfrm>
              <a:off x="5134818" y="5567129"/>
              <a:ext cx="1386086" cy="532430"/>
              <a:chOff x="3438525" y="5126598"/>
              <a:chExt cx="1257300" cy="483011"/>
            </a:xfrm>
          </p:grpSpPr>
          <p:sp>
            <p:nvSpPr>
              <p:cNvPr id="19" name="Oval 18"/>
              <p:cNvSpPr/>
              <p:nvPr/>
            </p:nvSpPr>
            <p:spPr>
              <a:xfrm>
                <a:off x="3438525" y="5126598"/>
                <a:ext cx="1238250" cy="483011"/>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TextBox 132"/>
              <p:cNvSpPr txBox="1"/>
              <p:nvPr/>
            </p:nvSpPr>
            <p:spPr>
              <a:xfrm>
                <a:off x="3457575" y="5243187"/>
                <a:ext cx="1238250" cy="265249"/>
              </a:xfrm>
              <a:prstGeom prst="rect">
                <a:avLst/>
              </a:prstGeom>
              <a:noFill/>
            </p:spPr>
            <p:txBody>
              <a:bodyPr wrap="square" rtlCol="0">
                <a:spAutoFit/>
              </a:bodyPr>
              <a:lstStyle/>
              <a:p>
                <a:pPr algn="ctr"/>
                <a:r>
                  <a:rPr lang="en-US" sz="1300" dirty="0" err="1" smtClean="0">
                    <a:latin typeface="Arial Narrow" pitchFamily="34" charset="0"/>
                  </a:rPr>
                  <a:t>ExoData</a:t>
                </a:r>
                <a:endParaRPr lang="en-US" sz="1300" dirty="0">
                  <a:latin typeface="Arial Narrow" pitchFamily="34" charset="0"/>
                </a:endParaRPr>
              </a:p>
            </p:txBody>
          </p:sp>
        </p:grpSp>
        <p:sp>
          <p:nvSpPr>
            <p:cNvPr id="146" name="TextBox 145"/>
            <p:cNvSpPr txBox="1"/>
            <p:nvPr/>
          </p:nvSpPr>
          <p:spPr>
            <a:xfrm>
              <a:off x="6961932" y="4179481"/>
              <a:ext cx="1018563" cy="305340"/>
            </a:xfrm>
            <a:prstGeom prst="rect">
              <a:avLst/>
            </a:prstGeom>
            <a:noFill/>
          </p:spPr>
          <p:txBody>
            <a:bodyPr wrap="square" lIns="100794" tIns="50397" rIns="100794" bIns="50397" rtlCol="0">
              <a:spAutoFit/>
            </a:bodyPr>
            <a:lstStyle/>
            <a:p>
              <a:pPr algn="r"/>
              <a:r>
                <a:rPr lang="en-US" sz="1300" dirty="0" smtClean="0">
                  <a:latin typeface="Arial Narrow" pitchFamily="34" charset="0"/>
                </a:rPr>
                <a:t>underground</a:t>
              </a:r>
              <a:endParaRPr lang="en-US" sz="1300" dirty="0">
                <a:latin typeface="Arial Narrow" pitchFamily="34" charset="0"/>
              </a:endParaRPr>
            </a:p>
          </p:txBody>
        </p:sp>
        <p:sp>
          <p:nvSpPr>
            <p:cNvPr id="147" name="TextBox 146"/>
            <p:cNvSpPr txBox="1"/>
            <p:nvPr/>
          </p:nvSpPr>
          <p:spPr>
            <a:xfrm>
              <a:off x="7266451" y="3046811"/>
              <a:ext cx="703544" cy="305340"/>
            </a:xfrm>
            <a:prstGeom prst="rect">
              <a:avLst/>
            </a:prstGeom>
            <a:noFill/>
          </p:spPr>
          <p:txBody>
            <a:bodyPr wrap="square" lIns="100794" tIns="50397" rIns="100794" bIns="50397" rtlCol="0">
              <a:spAutoFit/>
            </a:bodyPr>
            <a:lstStyle/>
            <a:p>
              <a:pPr algn="r"/>
              <a:r>
                <a:rPr lang="en-US" sz="1300" dirty="0" smtClean="0">
                  <a:latin typeface="Arial Narrow" pitchFamily="34" charset="0"/>
                </a:rPr>
                <a:t>surface</a:t>
              </a:r>
              <a:endParaRPr lang="en-US" sz="1300" dirty="0">
                <a:latin typeface="Arial Narrow" pitchFamily="34" charset="0"/>
              </a:endParaRPr>
            </a:p>
          </p:txBody>
        </p:sp>
        <p:sp>
          <p:nvSpPr>
            <p:cNvPr id="148" name="TextBox 147"/>
            <p:cNvSpPr txBox="1"/>
            <p:nvPr/>
          </p:nvSpPr>
          <p:spPr>
            <a:xfrm>
              <a:off x="6552407" y="1060455"/>
              <a:ext cx="1417588" cy="305340"/>
            </a:xfrm>
            <a:prstGeom prst="rect">
              <a:avLst/>
            </a:prstGeom>
            <a:noFill/>
          </p:spPr>
          <p:txBody>
            <a:bodyPr wrap="square" lIns="100794" tIns="50397" rIns="100794" bIns="50397" rtlCol="0">
              <a:spAutoFit/>
            </a:bodyPr>
            <a:lstStyle/>
            <a:p>
              <a:pPr algn="r"/>
              <a:r>
                <a:rPr lang="en-US" sz="1300" dirty="0" smtClean="0">
                  <a:latin typeface="Arial Narrow" pitchFamily="34" charset="0"/>
                </a:rPr>
                <a:t>anywhere (almost)</a:t>
              </a:r>
              <a:endParaRPr lang="en-US" sz="1300" dirty="0">
                <a:latin typeface="Arial Narrow" pitchFamily="34" charset="0"/>
              </a:endParaRPr>
            </a:p>
          </p:txBody>
        </p:sp>
        <p:grpSp>
          <p:nvGrpSpPr>
            <p:cNvPr id="12" name="Group 63"/>
            <p:cNvGrpSpPr/>
            <p:nvPr/>
          </p:nvGrpSpPr>
          <p:grpSpPr>
            <a:xfrm>
              <a:off x="2394149" y="3413478"/>
              <a:ext cx="924057" cy="504890"/>
              <a:chOff x="4981575" y="3095624"/>
              <a:chExt cx="838200" cy="523875"/>
            </a:xfrm>
          </p:grpSpPr>
          <p:sp>
            <p:nvSpPr>
              <p:cNvPr id="65" name="Flowchart: Magnetic Disk 64"/>
              <p:cNvSpPr/>
              <p:nvPr/>
            </p:nvSpPr>
            <p:spPr>
              <a:xfrm>
                <a:off x="4981575" y="30956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6" name="Flowchart: Magnetic Disk 65"/>
              <p:cNvSpPr/>
              <p:nvPr/>
            </p:nvSpPr>
            <p:spPr>
              <a:xfrm>
                <a:off x="5019675" y="31337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7" name="Flowchart: Magnetic Disk 66"/>
              <p:cNvSpPr/>
              <p:nvPr/>
            </p:nvSpPr>
            <p:spPr>
              <a:xfrm>
                <a:off x="5057775" y="31718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8" name="Flowchart: Magnetic Disk 67"/>
              <p:cNvSpPr/>
              <p:nvPr/>
            </p:nvSpPr>
            <p:spPr>
              <a:xfrm>
                <a:off x="5095875" y="3209924"/>
                <a:ext cx="723900" cy="409575"/>
              </a:xfrm>
              <a:prstGeom prst="flowChartMagneticDisk">
                <a:avLst/>
              </a:prstGeom>
              <a:solidFill>
                <a:schemeClr val="accent2">
                  <a:lumMod val="60000"/>
                  <a:lumOff val="40000"/>
                </a:schemeClr>
              </a:solidFill>
              <a:ln w="127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69" name="TextBox 68"/>
            <p:cNvSpPr txBox="1"/>
            <p:nvPr/>
          </p:nvSpPr>
          <p:spPr>
            <a:xfrm>
              <a:off x="2520157" y="3620656"/>
              <a:ext cx="808550"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JBOD</a:t>
              </a:r>
              <a:endParaRPr lang="en-US" sz="1300" dirty="0">
                <a:latin typeface="Arial Narrow" pitchFamily="34" charset="0"/>
              </a:endParaRPr>
            </a:p>
          </p:txBody>
        </p:sp>
        <p:sp>
          <p:nvSpPr>
            <p:cNvPr id="93" name="Flowchart: Magnetic Disk 92"/>
            <p:cNvSpPr/>
            <p:nvPr/>
          </p:nvSpPr>
          <p:spPr>
            <a:xfrm rot="5400000">
              <a:off x="6683002" y="5558898"/>
              <a:ext cx="1450413" cy="955559"/>
            </a:xfrm>
            <a:prstGeom prst="flowChartMagneticDisk">
              <a:avLst/>
            </a:prstGeom>
            <a:solidFill>
              <a:schemeClr val="accent6">
                <a:lumMod val="40000"/>
                <a:lumOff val="60000"/>
              </a:schemeClr>
            </a:solidFill>
            <a:ln w="12700">
              <a:solidFill>
                <a:schemeClr val="accent6"/>
              </a:solidFill>
            </a:ln>
          </p:spPr>
          <p:style>
            <a:lnRef idx="2">
              <a:schemeClr val="accent6"/>
            </a:lnRef>
            <a:fillRef idx="1">
              <a:schemeClr val="lt1"/>
            </a:fillRef>
            <a:effectRef idx="0">
              <a:schemeClr val="accent6"/>
            </a:effectRef>
            <a:fontRef idx="minor">
              <a:schemeClr val="dk1"/>
            </a:fontRef>
          </p:style>
          <p:txBody>
            <a:bodyPr lIns="100794" tIns="50397" rIns="100794" bIns="50397" rtlCol="0" anchor="ctr"/>
            <a:lstStyle/>
            <a:p>
              <a:pPr algn="ctr"/>
              <a:endParaRPr lang="en-US"/>
            </a:p>
          </p:txBody>
        </p:sp>
        <p:sp>
          <p:nvSpPr>
            <p:cNvPr id="145" name="TextBox 144"/>
            <p:cNvSpPr txBox="1"/>
            <p:nvPr/>
          </p:nvSpPr>
          <p:spPr>
            <a:xfrm>
              <a:off x="6468403" y="5898981"/>
              <a:ext cx="1554095"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EXO</a:t>
              </a:r>
              <a:endParaRPr lang="en-US" sz="1300" dirty="0">
                <a:latin typeface="Arial Narrow" pitchFamily="34" charset="0"/>
              </a:endParaRPr>
            </a:p>
          </p:txBody>
        </p:sp>
        <p:cxnSp>
          <p:nvCxnSpPr>
            <p:cNvPr id="82" name="Elbow Connector 81"/>
            <p:cNvCxnSpPr>
              <a:stCxn id="127" idx="0"/>
              <a:endCxn id="49" idx="4"/>
            </p:cNvCxnSpPr>
            <p:nvPr/>
          </p:nvCxnSpPr>
          <p:spPr>
            <a:xfrm rot="5400000" flipH="1" flipV="1">
              <a:off x="3982805" y="4322774"/>
              <a:ext cx="665927" cy="1751"/>
            </a:xfrm>
            <a:prstGeom prst="bentConnector3">
              <a:avLst>
                <a:gd name="adj1" fmla="val 50000"/>
              </a:avLst>
            </a:prstGeom>
            <a:ln w="76200">
              <a:solidFill>
                <a:schemeClr val="accent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Oval 110"/>
            <p:cNvSpPr/>
            <p:nvPr/>
          </p:nvSpPr>
          <p:spPr>
            <a:xfrm>
              <a:off x="5134818" y="3457380"/>
              <a:ext cx="1365085" cy="532430"/>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cxnSp>
          <p:nvCxnSpPr>
            <p:cNvPr id="116" name="Elbow Connector 115"/>
            <p:cNvCxnSpPr/>
            <p:nvPr/>
          </p:nvCxnSpPr>
          <p:spPr>
            <a:xfrm rot="5400000" flipH="1" flipV="1">
              <a:off x="5648282" y="5398049"/>
              <a:ext cx="338160" cy="1751"/>
            </a:xfrm>
            <a:prstGeom prst="bentConnector3">
              <a:avLst>
                <a:gd name="adj1" fmla="val 50000"/>
              </a:avLst>
            </a:prstGeom>
            <a:ln w="762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Oval 126"/>
            <p:cNvSpPr/>
            <p:nvPr/>
          </p:nvSpPr>
          <p:spPr>
            <a:xfrm>
              <a:off x="3633225" y="4655737"/>
              <a:ext cx="1365085" cy="532430"/>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cxnSp>
          <p:nvCxnSpPr>
            <p:cNvPr id="166" name="Straight Arrow Connector 165"/>
            <p:cNvCxnSpPr>
              <a:stCxn id="49" idx="2"/>
            </p:cNvCxnSpPr>
            <p:nvPr/>
          </p:nvCxnSpPr>
          <p:spPr>
            <a:xfrm rot="10800000">
              <a:off x="3318205" y="3721003"/>
              <a:ext cx="315020" cy="2594"/>
            </a:xfrm>
            <a:prstGeom prst="straightConnector1">
              <a:avLst/>
            </a:prstGeom>
            <a:ln w="762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3633226" y="4770658"/>
              <a:ext cx="1375585"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NFS daemon</a:t>
              </a:r>
              <a:endParaRPr lang="en-US" sz="1300" dirty="0">
                <a:latin typeface="Arial Narrow" pitchFamily="34" charset="0"/>
              </a:endParaRPr>
            </a:p>
          </p:txBody>
        </p:sp>
        <p:sp>
          <p:nvSpPr>
            <p:cNvPr id="177" name="TextBox 176"/>
            <p:cNvSpPr txBox="1"/>
            <p:nvPr/>
          </p:nvSpPr>
          <p:spPr>
            <a:xfrm>
              <a:off x="3633226" y="3564898"/>
              <a:ext cx="1375585"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NFS client</a:t>
              </a:r>
              <a:endParaRPr lang="en-US" sz="1300" dirty="0">
                <a:latin typeface="Arial Narrow" pitchFamily="34" charset="0"/>
              </a:endParaRPr>
            </a:p>
          </p:txBody>
        </p:sp>
        <p:cxnSp>
          <p:nvCxnSpPr>
            <p:cNvPr id="138" name="Elbow Connector 115"/>
            <p:cNvCxnSpPr>
              <a:endCxn id="127" idx="6"/>
            </p:cNvCxnSpPr>
            <p:nvPr/>
          </p:nvCxnSpPr>
          <p:spPr>
            <a:xfrm rot="10800000" flipV="1">
              <a:off x="4998310" y="4921444"/>
              <a:ext cx="294018" cy="508"/>
            </a:xfrm>
            <a:prstGeom prst="bentConnector3">
              <a:avLst>
                <a:gd name="adj1" fmla="val 50000"/>
              </a:avLst>
            </a:prstGeom>
            <a:ln w="762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3" name="Elbow Connector 24"/>
            <p:cNvCxnSpPr>
              <a:stCxn id="187" idx="1"/>
              <a:endCxn id="111" idx="0"/>
            </p:cNvCxnSpPr>
            <p:nvPr/>
          </p:nvCxnSpPr>
          <p:spPr>
            <a:xfrm rot="16200000" flipH="1">
              <a:off x="5041078" y="2681096"/>
              <a:ext cx="1547316" cy="5251"/>
            </a:xfrm>
            <a:prstGeom prst="bentConnector3">
              <a:avLst>
                <a:gd name="adj1" fmla="val 50000"/>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6" name="TextBox 185"/>
            <p:cNvSpPr txBox="1"/>
            <p:nvPr/>
          </p:nvSpPr>
          <p:spPr>
            <a:xfrm>
              <a:off x="5103317" y="3559736"/>
              <a:ext cx="1375585" cy="305340"/>
            </a:xfrm>
            <a:prstGeom prst="rect">
              <a:avLst/>
            </a:prstGeom>
            <a:noFill/>
          </p:spPr>
          <p:txBody>
            <a:bodyPr wrap="square" lIns="100794" tIns="50397" rIns="100794" bIns="50397" rtlCol="0">
              <a:spAutoFit/>
            </a:bodyPr>
            <a:lstStyle/>
            <a:p>
              <a:pPr algn="ctr"/>
              <a:r>
                <a:rPr lang="en-US" sz="1300" dirty="0" smtClean="0">
                  <a:latin typeface="Arial Narrow" pitchFamily="34" charset="0"/>
                </a:rPr>
                <a:t>Online Monitoring</a:t>
              </a:r>
              <a:endParaRPr lang="en-US" sz="1300" dirty="0">
                <a:latin typeface="Arial Narrow" pitchFamily="34" charset="0"/>
              </a:endParaRPr>
            </a:p>
          </p:txBody>
        </p:sp>
        <p:sp>
          <p:nvSpPr>
            <p:cNvPr id="187" name="Cloud Callout 186"/>
            <p:cNvSpPr/>
            <p:nvPr/>
          </p:nvSpPr>
          <p:spPr>
            <a:xfrm>
              <a:off x="4641287" y="1320246"/>
              <a:ext cx="2341645" cy="590446"/>
            </a:xfrm>
            <a:prstGeom prst="cloudCallout">
              <a:avLst/>
            </a:prstGeom>
            <a:solidFill>
              <a:schemeClr val="accent5">
                <a:lumMod val="20000"/>
                <a:lumOff val="8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r>
                <a:rPr lang="en-US" sz="1300" dirty="0" smtClean="0">
                  <a:solidFill>
                    <a:schemeClr val="tx1"/>
                  </a:solidFill>
                  <a:latin typeface="Arial Narrow" pitchFamily="34" charset="0"/>
                </a:rPr>
                <a:t>Online/Trending</a:t>
              </a:r>
            </a:p>
            <a:p>
              <a:pPr algn="ctr"/>
              <a:r>
                <a:rPr lang="en-US" sz="1300" dirty="0" smtClean="0">
                  <a:solidFill>
                    <a:schemeClr val="tx1"/>
                  </a:solidFill>
                  <a:latin typeface="Arial Narrow" pitchFamily="34" charset="0"/>
                </a:rPr>
                <a:t>Live Event Display</a:t>
              </a:r>
              <a:endParaRPr lang="en-US" sz="1300" dirty="0">
                <a:solidFill>
                  <a:schemeClr val="tx1"/>
                </a:solidFill>
                <a:latin typeface="Arial Narrow" pitchFamily="34" charset="0"/>
              </a:endParaRPr>
            </a:p>
          </p:txBody>
        </p:sp>
        <p:cxnSp>
          <p:nvCxnSpPr>
            <p:cNvPr id="72" name="Straight Connector 71"/>
            <p:cNvCxnSpPr/>
            <p:nvPr/>
          </p:nvCxnSpPr>
          <p:spPr>
            <a:xfrm>
              <a:off x="619538" y="2049353"/>
              <a:ext cx="728745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381958" y="1986356"/>
              <a:ext cx="609038" cy="305340"/>
            </a:xfrm>
            <a:prstGeom prst="rect">
              <a:avLst/>
            </a:prstGeom>
            <a:noFill/>
          </p:spPr>
          <p:txBody>
            <a:bodyPr wrap="square" lIns="100794" tIns="50397" rIns="100794" bIns="50397" rtlCol="0">
              <a:spAutoFit/>
            </a:bodyPr>
            <a:lstStyle/>
            <a:p>
              <a:pPr algn="r"/>
              <a:r>
                <a:rPr lang="en-US" sz="1300" dirty="0" smtClean="0">
                  <a:latin typeface="Arial Narrow" pitchFamily="34" charset="0"/>
                </a:rPr>
                <a:t>SLAC</a:t>
              </a:r>
            </a:p>
          </p:txBody>
        </p:sp>
        <p:grpSp>
          <p:nvGrpSpPr>
            <p:cNvPr id="17" name="Group 161"/>
            <p:cNvGrpSpPr/>
            <p:nvPr/>
          </p:nvGrpSpPr>
          <p:grpSpPr>
            <a:xfrm>
              <a:off x="850554" y="2156560"/>
              <a:ext cx="829099" cy="898809"/>
              <a:chOff x="952500" y="1956392"/>
              <a:chExt cx="752065" cy="815383"/>
            </a:xfrm>
          </p:grpSpPr>
          <p:sp>
            <p:nvSpPr>
              <p:cNvPr id="78" name="Flowchart: Magnetic Disk 77"/>
              <p:cNvSpPr/>
              <p:nvPr/>
            </p:nvSpPr>
            <p:spPr>
              <a:xfrm>
                <a:off x="962025" y="1956392"/>
                <a:ext cx="704850" cy="815383"/>
              </a:xfrm>
              <a:prstGeom prst="flowChartMagneticDisk">
                <a:avLst/>
              </a:prstGeom>
              <a:solidFill>
                <a:schemeClr val="tx2">
                  <a:lumMod val="20000"/>
                  <a:lumOff val="80000"/>
                </a:schemeClr>
              </a:solid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9" name="TextBox 78"/>
              <p:cNvSpPr txBox="1"/>
              <p:nvPr/>
            </p:nvSpPr>
            <p:spPr>
              <a:xfrm>
                <a:off x="952500" y="2072981"/>
                <a:ext cx="752065" cy="628221"/>
              </a:xfrm>
              <a:prstGeom prst="rect">
                <a:avLst/>
              </a:prstGeom>
              <a:noFill/>
            </p:spPr>
            <p:txBody>
              <a:bodyPr wrap="square" rtlCol="0">
                <a:spAutoFit/>
              </a:bodyPr>
              <a:lstStyle/>
              <a:p>
                <a:pPr algn="ctr"/>
                <a:r>
                  <a:rPr lang="en-US" sz="1300" dirty="0" err="1" smtClean="0">
                    <a:latin typeface="Arial Narrow" pitchFamily="34" charset="0"/>
                  </a:rPr>
                  <a:t>MySQL</a:t>
                </a:r>
                <a:r>
                  <a:rPr lang="en-US" sz="1300" dirty="0" smtClean="0">
                    <a:latin typeface="Arial Narrow" pitchFamily="34" charset="0"/>
                  </a:rPr>
                  <a:t/>
                </a:r>
                <a:br>
                  <a:rPr lang="en-US" sz="1300" dirty="0" smtClean="0">
                    <a:latin typeface="Arial Narrow" pitchFamily="34" charset="0"/>
                  </a:rPr>
                </a:br>
                <a:r>
                  <a:rPr lang="en-US" sz="1300" dirty="0" smtClean="0">
                    <a:latin typeface="Arial Narrow" pitchFamily="34" charset="0"/>
                  </a:rPr>
                  <a:t>database</a:t>
                </a:r>
                <a:br>
                  <a:rPr lang="en-US" sz="1300" dirty="0" smtClean="0">
                    <a:latin typeface="Arial Narrow" pitchFamily="34" charset="0"/>
                  </a:rPr>
                </a:br>
                <a:r>
                  <a:rPr lang="en-US" sz="1300" dirty="0" smtClean="0">
                    <a:latin typeface="Arial Narrow" pitchFamily="34" charset="0"/>
                  </a:rPr>
                  <a:t>(replica)</a:t>
                </a:r>
                <a:endParaRPr lang="en-US" sz="1300" dirty="0">
                  <a:latin typeface="Arial Narrow" pitchFamily="34" charset="0"/>
                </a:endParaRPr>
              </a:p>
            </p:txBody>
          </p:sp>
        </p:grpSp>
        <p:cxnSp>
          <p:nvCxnSpPr>
            <p:cNvPr id="28" name="Straight Arrow Connector 27"/>
            <p:cNvCxnSpPr>
              <a:stCxn id="21" idx="2"/>
              <a:endCxn id="164" idx="4"/>
            </p:cNvCxnSpPr>
            <p:nvPr/>
          </p:nvCxnSpPr>
          <p:spPr>
            <a:xfrm rot="10800000">
              <a:off x="1638101" y="4915866"/>
              <a:ext cx="462029" cy="6087"/>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2" idx="0"/>
              <a:endCxn id="21" idx="3"/>
            </p:cNvCxnSpPr>
            <p:nvPr/>
          </p:nvCxnSpPr>
          <p:spPr>
            <a:xfrm rot="5400000" flipH="1" flipV="1">
              <a:off x="1731636" y="5678204"/>
              <a:ext cx="1136415" cy="40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a:xfrm>
              <a:off x="1963622" y="2152971"/>
              <a:ext cx="1701105" cy="881263"/>
            </a:xfrm>
            <a:prstGeom prst="rect">
              <a:avLst/>
            </a:prstGeom>
            <a:solidFill>
              <a:schemeClr val="accent3">
                <a:lumMod val="20000"/>
                <a:lumOff val="80000"/>
              </a:schemeClr>
            </a:solidFill>
            <a:ln w="127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lIns="100794" tIns="50397" rIns="100794" bIns="50397" rtlCol="0" anchor="ctr"/>
            <a:lstStyle/>
            <a:p>
              <a:pPr algn="ctr"/>
              <a:endParaRPr lang="en-US" dirty="0"/>
            </a:p>
          </p:txBody>
        </p:sp>
        <p:sp>
          <p:nvSpPr>
            <p:cNvPr id="141" name="Oval 140"/>
            <p:cNvSpPr/>
            <p:nvPr/>
          </p:nvSpPr>
          <p:spPr>
            <a:xfrm>
              <a:off x="2100130" y="2340778"/>
              <a:ext cx="1365085" cy="532430"/>
            </a:xfrm>
            <a:prstGeom prst="ellipse">
              <a:avLst/>
            </a:prstGeom>
            <a:solidFill>
              <a:schemeClr val="accent3">
                <a:lumMod val="60000"/>
                <a:lumOff val="4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dirty="0"/>
            </a:p>
          </p:txBody>
        </p:sp>
        <p:sp>
          <p:nvSpPr>
            <p:cNvPr id="142" name="TextBox 141"/>
            <p:cNvSpPr txBox="1"/>
            <p:nvPr/>
          </p:nvSpPr>
          <p:spPr>
            <a:xfrm>
              <a:off x="2110632" y="2457477"/>
              <a:ext cx="1375585" cy="305340"/>
            </a:xfrm>
            <a:prstGeom prst="rect">
              <a:avLst/>
            </a:prstGeom>
            <a:noFill/>
          </p:spPr>
          <p:txBody>
            <a:bodyPr wrap="square" lIns="100794" tIns="50397" rIns="100794" bIns="50397" rtlCol="0">
              <a:spAutoFit/>
            </a:bodyPr>
            <a:lstStyle/>
            <a:p>
              <a:pPr algn="ctr"/>
              <a:r>
                <a:rPr lang="en-US" sz="1300" dirty="0" err="1" smtClean="0">
                  <a:latin typeface="Arial Narrow" pitchFamily="34" charset="0"/>
                </a:rPr>
                <a:t>MySQL</a:t>
              </a:r>
              <a:r>
                <a:rPr lang="en-US" sz="1300" dirty="0" smtClean="0">
                  <a:latin typeface="Arial Narrow" pitchFamily="34" charset="0"/>
                </a:rPr>
                <a:t> daemon</a:t>
              </a:r>
              <a:endParaRPr lang="en-US" sz="1300" dirty="0">
                <a:latin typeface="Arial Narrow" pitchFamily="34" charset="0"/>
              </a:endParaRPr>
            </a:p>
          </p:txBody>
        </p:sp>
        <p:cxnSp>
          <p:nvCxnSpPr>
            <p:cNvPr id="80" name="Elbow Connector 24"/>
            <p:cNvCxnSpPr>
              <a:stCxn id="141" idx="1"/>
              <a:endCxn id="23" idx="1"/>
            </p:cNvCxnSpPr>
            <p:nvPr/>
          </p:nvCxnSpPr>
          <p:spPr>
            <a:xfrm rot="16200000" flipV="1">
              <a:off x="2038931" y="2157637"/>
              <a:ext cx="521826" cy="400"/>
            </a:xfrm>
            <a:prstGeom prst="bentConnector3">
              <a:avLst>
                <a:gd name="adj1" fmla="val 50000"/>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1" name="Elbow Connector 24"/>
            <p:cNvCxnSpPr>
              <a:stCxn id="23" idx="0"/>
              <a:endCxn id="22" idx="2"/>
            </p:cNvCxnSpPr>
            <p:nvPr/>
          </p:nvCxnSpPr>
          <p:spPr>
            <a:xfrm rot="10800000" flipH="1" flipV="1">
              <a:off x="1350011" y="1602329"/>
              <a:ext cx="267089" cy="4910496"/>
            </a:xfrm>
            <a:prstGeom prst="bentConnector3">
              <a:avLst>
                <a:gd name="adj1" fmla="val -234179"/>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4" name="TextBox 153"/>
            <p:cNvSpPr txBox="1"/>
            <p:nvPr/>
          </p:nvSpPr>
          <p:spPr>
            <a:xfrm>
              <a:off x="2341645" y="2076893"/>
              <a:ext cx="924057" cy="305340"/>
            </a:xfrm>
            <a:prstGeom prst="rect">
              <a:avLst/>
            </a:prstGeom>
            <a:noFill/>
          </p:spPr>
          <p:txBody>
            <a:bodyPr wrap="square" lIns="100794" tIns="50397" rIns="100794" bIns="50397" rtlCol="0">
              <a:spAutoFit/>
            </a:bodyPr>
            <a:lstStyle/>
            <a:p>
              <a:r>
                <a:rPr lang="en-US" sz="1300" dirty="0" smtClean="0">
                  <a:latin typeface="Arial Narrow" pitchFamily="34" charset="0"/>
                </a:rPr>
                <a:t>glastlnx09</a:t>
              </a:r>
              <a:endParaRPr lang="en-US" sz="1300" dirty="0">
                <a:latin typeface="Arial Narrow" pitchFamily="34" charset="0"/>
              </a:endParaRPr>
            </a:p>
          </p:txBody>
        </p:sp>
        <p:cxnSp>
          <p:nvCxnSpPr>
            <p:cNvPr id="86" name="Elbow Connector 24"/>
            <p:cNvCxnSpPr>
              <a:stCxn id="78" idx="4"/>
              <a:endCxn id="141" idx="2"/>
            </p:cNvCxnSpPr>
            <p:nvPr/>
          </p:nvCxnSpPr>
          <p:spPr>
            <a:xfrm>
              <a:off x="1638101" y="2605966"/>
              <a:ext cx="462029" cy="1028"/>
            </a:xfrm>
            <a:prstGeom prst="bentConnector3">
              <a:avLst>
                <a:gd name="adj1" fmla="val 50000"/>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21" idx="1"/>
              <a:endCxn id="141" idx="3"/>
            </p:cNvCxnSpPr>
            <p:nvPr/>
          </p:nvCxnSpPr>
          <p:spPr>
            <a:xfrm rot="5400000" flipH="1" flipV="1">
              <a:off x="1330806" y="3764472"/>
              <a:ext cx="1938474" cy="1751"/>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8" name="Group 162"/>
            <p:cNvGrpSpPr/>
            <p:nvPr/>
          </p:nvGrpSpPr>
          <p:grpSpPr>
            <a:xfrm>
              <a:off x="850554" y="4466461"/>
              <a:ext cx="829099" cy="898809"/>
              <a:chOff x="952500" y="1956392"/>
              <a:chExt cx="752065" cy="815383"/>
            </a:xfrm>
          </p:grpSpPr>
          <p:sp>
            <p:nvSpPr>
              <p:cNvPr id="164" name="Flowchart: Magnetic Disk 163"/>
              <p:cNvSpPr/>
              <p:nvPr/>
            </p:nvSpPr>
            <p:spPr>
              <a:xfrm>
                <a:off x="962025" y="1956392"/>
                <a:ext cx="704850" cy="815383"/>
              </a:xfrm>
              <a:prstGeom prst="flowChartMagneticDisk">
                <a:avLst/>
              </a:prstGeom>
              <a:solidFill>
                <a:schemeClr val="tx2">
                  <a:lumMod val="20000"/>
                  <a:lumOff val="80000"/>
                </a:schemeClr>
              </a:solid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65" name="TextBox 164"/>
              <p:cNvSpPr txBox="1"/>
              <p:nvPr/>
            </p:nvSpPr>
            <p:spPr>
              <a:xfrm>
                <a:off x="952500" y="2072981"/>
                <a:ext cx="752065" cy="628221"/>
              </a:xfrm>
              <a:prstGeom prst="rect">
                <a:avLst/>
              </a:prstGeom>
              <a:noFill/>
            </p:spPr>
            <p:txBody>
              <a:bodyPr wrap="square" rtlCol="0">
                <a:spAutoFit/>
              </a:bodyPr>
              <a:lstStyle/>
              <a:p>
                <a:pPr algn="ctr"/>
                <a:r>
                  <a:rPr lang="en-US" sz="1300" dirty="0" err="1" smtClean="0">
                    <a:latin typeface="Arial Narrow" pitchFamily="34" charset="0"/>
                  </a:rPr>
                  <a:t>MySQL</a:t>
                </a:r>
                <a:r>
                  <a:rPr lang="en-US" sz="1300" dirty="0" smtClean="0">
                    <a:latin typeface="Arial Narrow" pitchFamily="34" charset="0"/>
                  </a:rPr>
                  <a:t/>
                </a:r>
                <a:br>
                  <a:rPr lang="en-US" sz="1300" dirty="0" smtClean="0">
                    <a:latin typeface="Arial Narrow" pitchFamily="34" charset="0"/>
                  </a:rPr>
                </a:br>
                <a:r>
                  <a:rPr lang="en-US" sz="1300" dirty="0" smtClean="0">
                    <a:latin typeface="Arial Narrow" pitchFamily="34" charset="0"/>
                  </a:rPr>
                  <a:t>database</a:t>
                </a:r>
                <a:br>
                  <a:rPr lang="en-US" sz="1300" dirty="0" smtClean="0">
                    <a:latin typeface="Arial Narrow" pitchFamily="34" charset="0"/>
                  </a:rPr>
                </a:br>
                <a:r>
                  <a:rPr lang="en-US" sz="1300" dirty="0" smtClean="0">
                    <a:latin typeface="Arial Narrow" pitchFamily="34" charset="0"/>
                  </a:rPr>
                  <a:t>(master)</a:t>
                </a:r>
                <a:endParaRPr lang="en-US" sz="1300" dirty="0">
                  <a:latin typeface="Arial Narrow" pitchFamily="34" charset="0"/>
                </a:endParaRPr>
              </a:p>
            </p:txBody>
          </p:sp>
        </p:gr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None/>
            </a:pPr>
            <a:r>
              <a:rPr lang="en-US" dirty="0" smtClean="0"/>
              <a:t>EXO Online Tools</a:t>
            </a:r>
            <a:endParaRPr lang="en-US" dirty="0"/>
          </a:p>
        </p:txBody>
      </p:sp>
      <p:sp>
        <p:nvSpPr>
          <p:cNvPr id="4" name="Date Placeholder 3"/>
          <p:cNvSpPr>
            <a:spLocks noGrp="1"/>
          </p:cNvSpPr>
          <p:nvPr>
            <p:ph type="dt" sz="half" idx="10"/>
          </p:nvPr>
        </p:nvSpPr>
        <p:spPr>
          <a:xfrm>
            <a:off x="0" y="7157193"/>
            <a:ext cx="2352146" cy="402483"/>
          </a:xfrm>
        </p:spPr>
        <p:txBody>
          <a:bodyPr/>
          <a:lstStyle/>
          <a:p>
            <a:r>
              <a:rPr lang="en-US" dirty="0" smtClean="0"/>
              <a:t>March 2011</a:t>
            </a:r>
          </a:p>
        </p:txBody>
      </p:sp>
      <p:sp>
        <p:nvSpPr>
          <p:cNvPr id="5" name="Slide Number Placeholder 4"/>
          <p:cNvSpPr>
            <a:spLocks noGrp="1"/>
          </p:cNvSpPr>
          <p:nvPr>
            <p:ph type="sldNum" sz="quarter" idx="12"/>
          </p:nvPr>
        </p:nvSpPr>
        <p:spPr/>
        <p:txBody>
          <a:bodyPr/>
          <a:lstStyle/>
          <a:p>
            <a:fld id="{FC809555-78C8-4D90-8F19-9A1C5EBB07D1}" type="slidenum">
              <a:rPr lang="en-US" smtClean="0"/>
              <a:pPr/>
              <a:t>18</a:t>
            </a:fld>
            <a:endParaRPr lang="en-US"/>
          </a:p>
        </p:txBody>
      </p:sp>
      <p:pic>
        <p:nvPicPr>
          <p:cNvPr id="1026" name="Picture 2">
            <a:hlinkClick r:id="rId2"/>
          </p:cNvPr>
          <p:cNvPicPr>
            <a:picLocks noChangeAspect="1" noChangeArrowheads="1"/>
          </p:cNvPicPr>
          <p:nvPr/>
        </p:nvPicPr>
        <p:blipFill>
          <a:blip r:embed="rId3" cstate="print"/>
          <a:srcRect l="707" t="14038" r="1469" b="3750"/>
          <a:stretch>
            <a:fillRect/>
          </a:stretch>
        </p:blipFill>
        <p:spPr bwMode="auto">
          <a:xfrm>
            <a:off x="252016" y="1133951"/>
            <a:ext cx="3908525" cy="3716840"/>
          </a:xfrm>
          <a:prstGeom prst="rect">
            <a:avLst/>
          </a:prstGeom>
          <a:noFill/>
          <a:ln w="9525">
            <a:noFill/>
            <a:miter lim="800000"/>
            <a:headEnd/>
            <a:tailEnd/>
          </a:ln>
        </p:spPr>
      </p:pic>
      <p:grpSp>
        <p:nvGrpSpPr>
          <p:cNvPr id="3" name="Group 10"/>
          <p:cNvGrpSpPr/>
          <p:nvPr/>
        </p:nvGrpSpPr>
        <p:grpSpPr>
          <a:xfrm>
            <a:off x="4284269" y="1018457"/>
            <a:ext cx="3202696" cy="3559346"/>
            <a:chOff x="990601" y="866776"/>
            <a:chExt cx="5573933" cy="5819774"/>
          </a:xfrm>
        </p:grpSpPr>
        <p:pic>
          <p:nvPicPr>
            <p:cNvPr id="9" name="Picture 1"/>
            <p:cNvPicPr>
              <a:picLocks noChangeAspect="1" noChangeArrowheads="1"/>
            </p:cNvPicPr>
            <p:nvPr/>
          </p:nvPicPr>
          <p:blipFill>
            <a:blip r:embed="rId4" cstate="print"/>
            <a:srcRect l="686" t="7885" r="881" b="962"/>
            <a:stretch>
              <a:fillRect/>
            </a:stretch>
          </p:blipFill>
          <p:spPr bwMode="auto">
            <a:xfrm>
              <a:off x="990601" y="866776"/>
              <a:ext cx="5573933" cy="5257799"/>
            </a:xfrm>
            <a:prstGeom prst="rect">
              <a:avLst/>
            </a:prstGeom>
            <a:noFill/>
            <a:ln w="9525">
              <a:noFill/>
              <a:miter lim="800000"/>
              <a:headEnd/>
              <a:tailEnd/>
            </a:ln>
          </p:spPr>
        </p:pic>
        <p:pic>
          <p:nvPicPr>
            <p:cNvPr id="10" name="Picture 2"/>
            <p:cNvPicPr>
              <a:picLocks noChangeAspect="1" noChangeArrowheads="1"/>
            </p:cNvPicPr>
            <p:nvPr/>
          </p:nvPicPr>
          <p:blipFill>
            <a:blip r:embed="rId5" cstate="print"/>
            <a:srcRect l="31048" t="26442" r="11166" b="32019"/>
            <a:stretch>
              <a:fillRect/>
            </a:stretch>
          </p:blipFill>
          <p:spPr bwMode="auto">
            <a:xfrm>
              <a:off x="2676526" y="4352343"/>
              <a:ext cx="3187921" cy="2334207"/>
            </a:xfrm>
            <a:prstGeom prst="rect">
              <a:avLst/>
            </a:prstGeom>
            <a:noFill/>
            <a:ln w="9525">
              <a:noFill/>
              <a:miter lim="800000"/>
              <a:headEnd/>
              <a:tailEnd/>
            </a:ln>
          </p:spPr>
        </p:pic>
      </p:grpSp>
      <p:grpSp>
        <p:nvGrpSpPr>
          <p:cNvPr id="6" name="Group 11"/>
          <p:cNvGrpSpPr/>
          <p:nvPr/>
        </p:nvGrpSpPr>
        <p:grpSpPr>
          <a:xfrm>
            <a:off x="2982912" y="3517349"/>
            <a:ext cx="3402211" cy="4042326"/>
            <a:chOff x="2205508" y="652096"/>
            <a:chExt cx="5467350" cy="6205904"/>
          </a:xfrm>
        </p:grpSpPr>
        <p:pic>
          <p:nvPicPr>
            <p:cNvPr id="13" name="Picture 1"/>
            <p:cNvPicPr>
              <a:picLocks noChangeAspect="1" noChangeArrowheads="1"/>
            </p:cNvPicPr>
            <p:nvPr/>
          </p:nvPicPr>
          <p:blipFill>
            <a:blip r:embed="rId6" cstate="print"/>
            <a:srcRect l="784" t="7981" r="1438" b="1271"/>
            <a:stretch>
              <a:fillRect/>
            </a:stretch>
          </p:blipFill>
          <p:spPr bwMode="auto">
            <a:xfrm>
              <a:off x="2205508" y="652096"/>
              <a:ext cx="5467350" cy="5168638"/>
            </a:xfrm>
            <a:prstGeom prst="rect">
              <a:avLst/>
            </a:prstGeom>
            <a:noFill/>
            <a:ln w="9525">
              <a:noFill/>
              <a:miter lim="800000"/>
              <a:headEnd/>
              <a:tailEnd/>
            </a:ln>
          </p:spPr>
        </p:pic>
        <p:pic>
          <p:nvPicPr>
            <p:cNvPr id="14" name="Picture 2"/>
            <p:cNvPicPr>
              <a:picLocks noChangeAspect="1" noChangeArrowheads="1"/>
            </p:cNvPicPr>
            <p:nvPr/>
          </p:nvPicPr>
          <p:blipFill>
            <a:blip r:embed="rId7" cstate="print"/>
            <a:srcRect l="21548" t="53846" r="11949" b="3365"/>
            <a:stretch>
              <a:fillRect/>
            </a:stretch>
          </p:blipFill>
          <p:spPr bwMode="auto">
            <a:xfrm>
              <a:off x="2733677" y="4410960"/>
              <a:ext cx="3733798" cy="2447040"/>
            </a:xfrm>
            <a:prstGeom prst="rect">
              <a:avLst/>
            </a:prstGeom>
            <a:noFill/>
            <a:ln w="9525">
              <a:noFill/>
              <a:miter lim="800000"/>
              <a:headEnd/>
              <a:tailEnd/>
            </a:ln>
          </p:spPr>
        </p:pic>
      </p:grpSp>
      <p:pic>
        <p:nvPicPr>
          <p:cNvPr id="15" name="Picture 3">
            <a:hlinkClick r:id="rId8"/>
          </p:cNvPr>
          <p:cNvPicPr>
            <a:picLocks noChangeAspect="1" noChangeArrowheads="1"/>
          </p:cNvPicPr>
          <p:nvPr/>
        </p:nvPicPr>
        <p:blipFill>
          <a:blip r:embed="rId9" cstate="print"/>
          <a:srcRect l="1105" t="8519" r="3315" b="1116"/>
          <a:stretch>
            <a:fillRect/>
          </a:stretch>
        </p:blipFill>
        <p:spPr bwMode="auto">
          <a:xfrm>
            <a:off x="6491029" y="3905832"/>
            <a:ext cx="3547594" cy="3653843"/>
          </a:xfrm>
          <a:prstGeom prst="rect">
            <a:avLst/>
          </a:prstGeom>
          <a:noFill/>
          <a:ln w="9525">
            <a:noFill/>
            <a:miter lim="800000"/>
            <a:headEnd/>
            <a:tailEnd/>
          </a:ln>
        </p:spPr>
      </p:pic>
      <p:pic>
        <p:nvPicPr>
          <p:cNvPr id="3074" name="Picture 2"/>
          <p:cNvPicPr>
            <a:picLocks noChangeAspect="1" noChangeArrowheads="1"/>
          </p:cNvPicPr>
          <p:nvPr/>
        </p:nvPicPr>
        <p:blipFill>
          <a:blip r:embed="rId10" cstate="print"/>
          <a:srcRect/>
          <a:stretch>
            <a:fillRect/>
          </a:stretch>
        </p:blipFill>
        <p:spPr bwMode="auto">
          <a:xfrm>
            <a:off x="0" y="4826034"/>
            <a:ext cx="3444263" cy="2492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More EXO Web Applications</a:t>
            </a:r>
            <a:endParaRPr lang="en-US" dirty="0"/>
          </a:p>
        </p:txBody>
      </p:sp>
      <p:pic>
        <p:nvPicPr>
          <p:cNvPr id="3073" name="Picture 1"/>
          <p:cNvPicPr>
            <a:picLocks noChangeAspect="1" noChangeArrowheads="1"/>
          </p:cNvPicPr>
          <p:nvPr/>
        </p:nvPicPr>
        <p:blipFill>
          <a:blip r:embed="rId2" cstate="print"/>
          <a:srcRect l="794" t="8462" r="3175" b="1538"/>
          <a:stretch>
            <a:fillRect/>
          </a:stretch>
        </p:blipFill>
        <p:spPr bwMode="auto">
          <a:xfrm>
            <a:off x="-1" y="1189037"/>
            <a:ext cx="6383215" cy="6172200"/>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t="6154" r="833" b="2308"/>
          <a:stretch>
            <a:fillRect/>
          </a:stretch>
        </p:blipFill>
        <p:spPr bwMode="auto">
          <a:xfrm>
            <a:off x="2830512" y="3934618"/>
            <a:ext cx="7250112" cy="362505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People</a:t>
            </a:r>
          </a:p>
        </p:txBody>
      </p:sp>
      <p:sp>
        <p:nvSpPr>
          <p:cNvPr id="3" name="Text Placeholder 2"/>
          <p:cNvSpPr txBox="1">
            <a:spLocks noGrp="1"/>
          </p:cNvSpPr>
          <p:nvPr>
            <p:ph type="body" idx="4294967295"/>
          </p:nvPr>
        </p:nvSpPr>
        <p:spPr>
          <a:xfrm>
            <a:off x="503999" y="1769040"/>
            <a:ext cx="9071640" cy="5066280"/>
          </a:xfrm>
        </p:spPr>
        <p:txBody>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a:t>Karen Heidenreich</a:t>
            </a:r>
          </a:p>
          <a:p>
            <a:pPr lvl="0"/>
            <a:r>
              <a:rPr lang="fi-FI" dirty="0"/>
              <a:t>Chalotte Hee</a:t>
            </a:r>
          </a:p>
          <a:p>
            <a:pPr lvl="0"/>
            <a:r>
              <a:rPr lang="fi-FI" dirty="0"/>
              <a:t>Tony Johnson*</a:t>
            </a:r>
          </a:p>
          <a:p>
            <a:pPr lvl="0"/>
            <a:r>
              <a:rPr lang="fi-FI" dirty="0"/>
              <a:t>Dimitry Onoprienko</a:t>
            </a:r>
          </a:p>
          <a:p>
            <a:pPr lvl="0"/>
            <a:r>
              <a:rPr lang="fi-FI" dirty="0"/>
              <a:t>Max Turri</a:t>
            </a:r>
          </a:p>
          <a:p>
            <a:pPr lvl="0"/>
            <a:r>
              <a:rPr lang="fi-FI" dirty="0"/>
              <a:t>Brian Van Kleveren</a:t>
            </a:r>
          </a:p>
          <a:p>
            <a:pPr lvl="0">
              <a:buNone/>
            </a:pPr>
            <a:r>
              <a:rPr lang="fi-FI" dirty="0"/>
              <a:t/>
            </a:r>
            <a:br>
              <a:rPr lang="fi-FI" dirty="0"/>
            </a:br>
            <a:r>
              <a:rPr lang="fi-FI" dirty="0"/>
              <a:t>* </a:t>
            </a:r>
            <a:r>
              <a:rPr lang="fi-FI" sz="2400" dirty="0"/>
              <a:t>It is not clear what of the stuff I do should be included in the work of the DH group, so I made somewhat arbitrary decisions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EXO Data Taking Ramp Up</a:t>
            </a:r>
            <a:endParaRPr lang="en-US" dirty="0"/>
          </a:p>
        </p:txBody>
      </p:sp>
      <p:sp>
        <p:nvSpPr>
          <p:cNvPr id="3" name="Content Placeholder 2"/>
          <p:cNvSpPr>
            <a:spLocks noGrp="1"/>
          </p:cNvSpPr>
          <p:nvPr>
            <p:ph idx="1"/>
          </p:nvPr>
        </p:nvSpPr>
        <p:spPr>
          <a:xfrm>
            <a:off x="163512" y="4922836"/>
            <a:ext cx="6934199" cy="2286001"/>
          </a:xfrm>
        </p:spPr>
        <p:txBody>
          <a:bodyPr>
            <a:normAutofit fontScale="62500" lnSpcReduction="20000"/>
          </a:bodyPr>
          <a:lstStyle/>
          <a:p>
            <a:r>
              <a:rPr lang="en-US" dirty="0" smtClean="0"/>
              <a:t>Data processed/reconstructed (x2) as it arrives at SLAC</a:t>
            </a:r>
          </a:p>
          <a:p>
            <a:pPr lvl="1"/>
            <a:r>
              <a:rPr lang="en-US" dirty="0" smtClean="0"/>
              <a:t>Fully automated using pipeline</a:t>
            </a:r>
          </a:p>
          <a:p>
            <a:pPr lvl="1"/>
            <a:r>
              <a:rPr lang="en-US" dirty="0" smtClean="0"/>
              <a:t>On demand reprocessing (24 hour turnaround)</a:t>
            </a:r>
          </a:p>
          <a:p>
            <a:pPr lvl="1"/>
            <a:r>
              <a:rPr lang="en-US" dirty="0" smtClean="0"/>
              <a:t>Remarkably few problems with software</a:t>
            </a:r>
          </a:p>
          <a:p>
            <a:r>
              <a:rPr lang="en-US" b="1" dirty="0" smtClean="0"/>
              <a:t>Observation of Two-Neutrino Double-Beta Decay in Xe-136 with EXO-200</a:t>
            </a:r>
          </a:p>
        </p:txBody>
      </p:sp>
      <p:sp>
        <p:nvSpPr>
          <p:cNvPr id="5" name="TextBox 4"/>
          <p:cNvSpPr txBox="1"/>
          <p:nvPr/>
        </p:nvSpPr>
        <p:spPr>
          <a:xfrm>
            <a:off x="1001712" y="1417637"/>
            <a:ext cx="2193999" cy="369332"/>
          </a:xfrm>
          <a:prstGeom prst="rect">
            <a:avLst/>
          </a:prstGeom>
          <a:noFill/>
        </p:spPr>
        <p:txBody>
          <a:bodyPr wrap="none" rtlCol="0">
            <a:spAutoFit/>
          </a:bodyPr>
          <a:lstStyle/>
          <a:p>
            <a:r>
              <a:rPr lang="en-US" dirty="0" smtClean="0"/>
              <a:t>Data taking efficiency</a:t>
            </a:r>
            <a:endParaRPr lang="en-US" dirty="0"/>
          </a:p>
        </p:txBody>
      </p:sp>
      <p:pic>
        <p:nvPicPr>
          <p:cNvPr id="1026" name="Picture 2" descr="help"/>
          <p:cNvPicPr>
            <a:picLocks noChangeAspect="1" noChangeArrowheads="1"/>
          </p:cNvPicPr>
          <p:nvPr/>
        </p:nvPicPr>
        <p:blipFill>
          <a:blip r:embed="rId2" cstate="print"/>
          <a:srcRect r="7213"/>
          <a:stretch>
            <a:fillRect/>
          </a:stretch>
        </p:blipFill>
        <p:spPr bwMode="auto">
          <a:xfrm>
            <a:off x="7173912" y="4511093"/>
            <a:ext cx="2906713" cy="3048582"/>
          </a:xfrm>
          <a:prstGeom prst="rect">
            <a:avLst/>
          </a:prstGeom>
          <a:noFill/>
        </p:spPr>
      </p:pic>
      <p:cxnSp>
        <p:nvCxnSpPr>
          <p:cNvPr id="8" name="Straight Arrow Connector 7"/>
          <p:cNvCxnSpPr/>
          <p:nvPr/>
        </p:nvCxnSpPr>
        <p:spPr>
          <a:xfrm>
            <a:off x="6792912" y="6599237"/>
            <a:ext cx="990600" cy="1588"/>
          </a:xfrm>
          <a:prstGeom prst="straightConnector1">
            <a:avLst/>
          </a:prstGeom>
          <a:ln w="4445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4" name="Picture 3" descr="Efficiency.png"/>
          <p:cNvPicPr>
            <a:picLocks noChangeAspect="1"/>
          </p:cNvPicPr>
          <p:nvPr/>
        </p:nvPicPr>
        <p:blipFill>
          <a:blip r:embed="rId3" cstate="print"/>
          <a:srcRect t="6330"/>
          <a:stretch>
            <a:fillRect/>
          </a:stretch>
        </p:blipFill>
        <p:spPr>
          <a:xfrm>
            <a:off x="544512" y="1265237"/>
            <a:ext cx="9144000" cy="3432346"/>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EXO</a:t>
            </a:r>
            <a:endParaRPr lang="en-US" dirty="0"/>
          </a:p>
        </p:txBody>
      </p:sp>
      <p:sp>
        <p:nvSpPr>
          <p:cNvPr id="3" name="Content Placeholder 2"/>
          <p:cNvSpPr>
            <a:spLocks noGrp="1"/>
          </p:cNvSpPr>
          <p:nvPr>
            <p:ph idx="1"/>
          </p:nvPr>
        </p:nvSpPr>
        <p:spPr>
          <a:xfrm>
            <a:off x="163512" y="1417637"/>
            <a:ext cx="9412127" cy="5791200"/>
          </a:xfrm>
        </p:spPr>
        <p:txBody>
          <a:bodyPr>
            <a:normAutofit fontScale="85000" lnSpcReduction="20000"/>
          </a:bodyPr>
          <a:lstStyle/>
          <a:p>
            <a:pPr lvl="0"/>
            <a:r>
              <a:rPr lang="fi-FI" dirty="0" smtClean="0"/>
              <a:t>Reuse of many Fermi/FreeHEP projects very successful</a:t>
            </a:r>
          </a:p>
          <a:p>
            <a:pPr lvl="1"/>
            <a:r>
              <a:rPr lang="fi-FI" dirty="0" smtClean="0"/>
              <a:t>Shows that tools can be easily adapted/reused</a:t>
            </a:r>
          </a:p>
          <a:p>
            <a:pPr lvl="2"/>
            <a:r>
              <a:rPr lang="fi-FI" dirty="0" smtClean="0"/>
              <a:t>But for the most part we did it ourselves</a:t>
            </a:r>
          </a:p>
          <a:p>
            <a:pPr lvl="3"/>
            <a:r>
              <a:rPr lang="fi-FI" dirty="0" smtClean="0"/>
              <a:t>On EXO there was no one else to do it</a:t>
            </a:r>
          </a:p>
          <a:p>
            <a:pPr lvl="3"/>
            <a:r>
              <a:rPr lang="fi-FI" b="1" dirty="0" smtClean="0"/>
              <a:t>Not enough documentation that we could just hand it to others</a:t>
            </a:r>
          </a:p>
          <a:p>
            <a:pPr lvl="0"/>
            <a:r>
              <a:rPr lang="fi-FI" dirty="0" smtClean="0"/>
              <a:t>What is left to do?</a:t>
            </a:r>
          </a:p>
          <a:p>
            <a:pPr lvl="1"/>
            <a:r>
              <a:rPr lang="fi-FI" dirty="0" smtClean="0"/>
              <a:t>For EXO 200 not much</a:t>
            </a:r>
          </a:p>
          <a:p>
            <a:pPr lvl="2"/>
            <a:r>
              <a:rPr lang="fi-FI" dirty="0" smtClean="0"/>
              <a:t>Adapt to new analysis group structure</a:t>
            </a:r>
          </a:p>
          <a:p>
            <a:pPr lvl="2"/>
            <a:r>
              <a:rPr lang="fi-FI" dirty="0" smtClean="0"/>
              <a:t>More effective use of monitoring to improve data quality</a:t>
            </a:r>
          </a:p>
          <a:p>
            <a:pPr lvl="2"/>
            <a:r>
              <a:rPr lang="fi-FI" b="1" dirty="0" smtClean="0"/>
              <a:t>More use of xrootd for managing data location and migration</a:t>
            </a:r>
          </a:p>
          <a:p>
            <a:pPr lvl="3"/>
            <a:r>
              <a:rPr lang="fi-FI" b="1" dirty="0" smtClean="0"/>
              <a:t>With Wilko, Andy</a:t>
            </a:r>
          </a:p>
          <a:p>
            <a:pPr lvl="2"/>
            <a:r>
              <a:rPr lang="fi-FI" b="1" dirty="0" smtClean="0"/>
              <a:t>Implement MC </a:t>
            </a:r>
            <a:r>
              <a:rPr lang="fi-FI" b="1" dirty="0" smtClean="0"/>
              <a:t>Infrastructure</a:t>
            </a:r>
          </a:p>
          <a:p>
            <a:pPr lvl="3"/>
            <a:r>
              <a:rPr lang="fi-FI" b="1" dirty="0" smtClean="0"/>
              <a:t>But need to ramp down (my) involvement in EXO</a:t>
            </a:r>
          </a:p>
          <a:p>
            <a:pPr lvl="3"/>
            <a:r>
              <a:rPr lang="fi-FI" b="1" dirty="0" smtClean="0"/>
              <a:t>Need to get some help with EXO support </a:t>
            </a:r>
            <a:r>
              <a:rPr lang="fi-FI" b="1" dirty="0" smtClean="0"/>
              <a:t>from somewhere</a:t>
            </a:r>
            <a:endParaRPr lang="fi-FI" b="1" dirty="0" smtClean="0"/>
          </a:p>
          <a:p>
            <a:pPr lvl="1"/>
            <a:r>
              <a:rPr lang="fi-FI" dirty="0" smtClean="0"/>
              <a:t>Design work for EXO full</a:t>
            </a:r>
          </a:p>
          <a:p>
            <a:pPr lvl="2"/>
            <a:r>
              <a:rPr lang="fi-FI" dirty="0" smtClean="0"/>
              <a:t>Not until 2022 – so no hurry</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buNone/>
            </a:pPr>
            <a:r>
              <a:rPr lang="en-US" dirty="0" smtClean="0"/>
              <a:t>Experiment Support</a:t>
            </a:r>
            <a:endParaRPr lang="en-US" dirty="0"/>
          </a:p>
        </p:txBody>
      </p:sp>
      <p:sp>
        <p:nvSpPr>
          <p:cNvPr id="3" name="Subtitle 2"/>
          <p:cNvSpPr>
            <a:spLocks noGrp="1"/>
          </p:cNvSpPr>
          <p:nvPr>
            <p:ph type="subTitle" idx="1"/>
          </p:nvPr>
        </p:nvSpPr>
        <p:spPr/>
        <p:txBody>
          <a:bodyPr/>
          <a:lstStyle/>
          <a:p>
            <a:r>
              <a:rPr lang="en-US" dirty="0" smtClean="0"/>
              <a:t>LSST Camera Control System</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LSST Camera Control System</a:t>
            </a:r>
          </a:p>
        </p:txBody>
      </p:sp>
      <p:sp>
        <p:nvSpPr>
          <p:cNvPr id="3" name="Text Placeholder 2"/>
          <p:cNvSpPr txBox="1">
            <a:spLocks noGrp="1"/>
          </p:cNvSpPr>
          <p:nvPr>
            <p:ph type="body" idx="4294967295"/>
          </p:nvPr>
        </p:nvSpPr>
        <p:spPr>
          <a:xfrm>
            <a:off x="503999" y="1265237"/>
            <a:ext cx="9071640" cy="6244363"/>
          </a:xfrm>
        </p:spPr>
        <p:txBody>
          <a:bodyPr>
            <a:normAutofit fontScale="70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smtClean="0"/>
              <a:t>Developed in Paris by small group (~2-3 FTE)</a:t>
            </a:r>
          </a:p>
          <a:p>
            <a:pPr lvl="1"/>
            <a:r>
              <a:rPr lang="fi-FI" dirty="0" smtClean="0"/>
              <a:t>Basic Java control system written (but no users)</a:t>
            </a:r>
          </a:p>
          <a:p>
            <a:pPr lvl="1"/>
            <a:r>
              <a:rPr lang="fi-FI" dirty="0" smtClean="0"/>
              <a:t>Already interested in using our freehep/plotting/trending tools</a:t>
            </a:r>
            <a:endParaRPr lang="fi-FI" dirty="0"/>
          </a:p>
          <a:p>
            <a:pPr lvl="0"/>
            <a:r>
              <a:rPr lang="fi-FI" dirty="0"/>
              <a:t>At SLAC with </a:t>
            </a:r>
            <a:r>
              <a:rPr lang="fi-FI" dirty="0" smtClean="0"/>
              <a:t>Tofigh, Stuart, Owen Saxton </a:t>
            </a:r>
            <a:endParaRPr lang="fi-FI" dirty="0"/>
          </a:p>
          <a:p>
            <a:pPr lvl="1"/>
            <a:r>
              <a:rPr lang="fi-FI" dirty="0"/>
              <a:t>Understand existing infrastructure</a:t>
            </a:r>
          </a:p>
          <a:p>
            <a:pPr lvl="1"/>
            <a:r>
              <a:rPr lang="fi-FI" dirty="0"/>
              <a:t>Move to supportable build/management/test </a:t>
            </a:r>
            <a:r>
              <a:rPr lang="fi-FI" dirty="0" smtClean="0"/>
              <a:t>system</a:t>
            </a:r>
            <a:endParaRPr lang="fi-FI" dirty="0"/>
          </a:p>
          <a:p>
            <a:pPr lvl="1"/>
            <a:r>
              <a:rPr lang="fi-FI" dirty="0"/>
              <a:t>Developed GUI's for shutter/carousel</a:t>
            </a:r>
          </a:p>
          <a:p>
            <a:pPr lvl="1"/>
            <a:r>
              <a:rPr lang="fi-FI" dirty="0"/>
              <a:t>Demoed working </a:t>
            </a:r>
            <a:r>
              <a:rPr lang="fi-FI" dirty="0" smtClean="0"/>
              <a:t>system interfaced to prototype hardware</a:t>
            </a:r>
            <a:endParaRPr lang="fi-FI" dirty="0"/>
          </a:p>
          <a:p>
            <a:pPr lvl="1"/>
            <a:r>
              <a:rPr lang="fi-FI" dirty="0"/>
              <a:t>Developing engineering console based on </a:t>
            </a:r>
            <a:r>
              <a:rPr lang="fi-FI" dirty="0" smtClean="0"/>
              <a:t>JAS</a:t>
            </a:r>
          </a:p>
          <a:p>
            <a:pPr lvl="1"/>
            <a:r>
              <a:rPr lang="fi-FI" dirty="0" smtClean="0"/>
              <a:t>Developing web interface/trending system built on web app</a:t>
            </a:r>
            <a:endParaRPr lang="fi-FI" dirty="0"/>
          </a:p>
          <a:p>
            <a:pPr lvl="1"/>
            <a:r>
              <a:rPr lang="fi-FI" dirty="0"/>
              <a:t>Beginning to support first sets of </a:t>
            </a:r>
            <a:r>
              <a:rPr lang="fi-FI" dirty="0" smtClean="0"/>
              <a:t>users</a:t>
            </a:r>
          </a:p>
          <a:p>
            <a:pPr lvl="2"/>
            <a:r>
              <a:rPr lang="fi-FI" dirty="0" smtClean="0"/>
              <a:t>Established user support mailing list</a:t>
            </a:r>
            <a:endParaRPr lang="fi-FI" dirty="0"/>
          </a:p>
          <a:p>
            <a:pPr lvl="1"/>
            <a:r>
              <a:rPr lang="fi-FI" dirty="0" smtClean="0"/>
              <a:t>Developer/User </a:t>
            </a:r>
            <a:r>
              <a:rPr lang="fi-FI" dirty="0"/>
              <a:t>workshop </a:t>
            </a:r>
            <a:r>
              <a:rPr lang="fi-FI" dirty="0" smtClean="0"/>
              <a:t>held at </a:t>
            </a:r>
            <a:r>
              <a:rPr lang="fi-FI" dirty="0"/>
              <a:t>SLAC in October</a:t>
            </a:r>
          </a:p>
          <a:p>
            <a:pPr lvl="2"/>
            <a:r>
              <a:rPr lang="fi-FI" dirty="0" smtClean="0"/>
              <a:t>Developed roadmap for next 6 months</a:t>
            </a:r>
            <a:endParaRPr lang="fi-FI" dirty="0"/>
          </a:p>
          <a:p>
            <a:pPr lvl="1"/>
            <a:r>
              <a:rPr lang="fi-FI" dirty="0"/>
              <a:t>Longer term involvement in LSST?</a:t>
            </a:r>
          </a:p>
          <a:p>
            <a:pPr lvl="2"/>
            <a:r>
              <a:rPr lang="fi-FI" dirty="0"/>
              <a:t>Camera control system is a bit of a </a:t>
            </a:r>
            <a:r>
              <a:rPr lang="fi-FI" dirty="0" smtClean="0"/>
              <a:t>niche involvment</a:t>
            </a:r>
            <a:endParaRPr lang="fi-FI" dirty="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LSST Camera Control System</a:t>
            </a:r>
            <a:endParaRPr lang="en-US" dirty="0"/>
          </a:p>
        </p:txBody>
      </p:sp>
      <p:grpSp>
        <p:nvGrpSpPr>
          <p:cNvPr id="5" name="Group 4"/>
          <p:cNvGrpSpPr/>
          <p:nvPr/>
        </p:nvGrpSpPr>
        <p:grpSpPr>
          <a:xfrm>
            <a:off x="0" y="1341437"/>
            <a:ext cx="5421312" cy="4191000"/>
            <a:chOff x="655162" y="604445"/>
            <a:chExt cx="8342722" cy="5863941"/>
          </a:xfrm>
        </p:grpSpPr>
        <p:grpSp>
          <p:nvGrpSpPr>
            <p:cNvPr id="6" name="Group 3"/>
            <p:cNvGrpSpPr/>
            <p:nvPr/>
          </p:nvGrpSpPr>
          <p:grpSpPr>
            <a:xfrm>
              <a:off x="4491872" y="1970386"/>
              <a:ext cx="4506012" cy="3165671"/>
              <a:chOff x="1430665" y="999339"/>
              <a:chExt cx="6506704" cy="5201763"/>
            </a:xfrm>
          </p:grpSpPr>
          <p:pic>
            <p:nvPicPr>
              <p:cNvPr id="11" name="Picture 2" descr="C:\Users\Tony Johnson\Documents\My Dropbox\SLAC\LSST\Screenshot-JAS3.png"/>
              <p:cNvPicPr>
                <a:picLocks noChangeAspect="1" noChangeArrowheads="1"/>
              </p:cNvPicPr>
              <p:nvPr/>
            </p:nvPicPr>
            <p:blipFill>
              <a:blip r:embed="rId2" cstate="print"/>
              <a:srcRect/>
              <a:stretch>
                <a:fillRect/>
              </a:stretch>
            </p:blipFill>
            <p:spPr bwMode="auto">
              <a:xfrm>
                <a:off x="1430665" y="999339"/>
                <a:ext cx="6506704" cy="5201763"/>
              </a:xfrm>
              <a:prstGeom prst="rect">
                <a:avLst/>
              </a:prstGeom>
              <a:noFill/>
            </p:spPr>
          </p:pic>
          <p:pic>
            <p:nvPicPr>
              <p:cNvPr id="12" name="Picture 2" descr="C:\Users\Tony Johnson\Documents\My Dropbox\SLAC\LSST\Screenshot-LSST Camera Control - Plots - Google Chrome.png"/>
              <p:cNvPicPr>
                <a:picLocks noChangeAspect="1" noChangeArrowheads="1"/>
              </p:cNvPicPr>
              <p:nvPr/>
            </p:nvPicPr>
            <p:blipFill>
              <a:blip r:embed="rId3" cstate="print"/>
              <a:srcRect l="31580" t="32634" r="9880" b="10626"/>
              <a:stretch>
                <a:fillRect/>
              </a:stretch>
            </p:blipFill>
            <p:spPr bwMode="auto">
              <a:xfrm>
                <a:off x="2884605" y="1461153"/>
                <a:ext cx="4100661" cy="3084488"/>
              </a:xfrm>
              <a:prstGeom prst="rect">
                <a:avLst/>
              </a:prstGeom>
              <a:noFill/>
            </p:spPr>
          </p:pic>
        </p:grpSp>
        <p:pic>
          <p:nvPicPr>
            <p:cNvPr id="7" name="Picture 3">
              <a:hlinkClick r:id="rId4"/>
            </p:cNvPr>
            <p:cNvPicPr>
              <a:picLocks noChangeAspect="1" noChangeArrowheads="1"/>
            </p:cNvPicPr>
            <p:nvPr/>
          </p:nvPicPr>
          <p:blipFill>
            <a:blip r:embed="rId5" cstate="print"/>
            <a:srcRect/>
            <a:stretch>
              <a:fillRect/>
            </a:stretch>
          </p:blipFill>
          <p:spPr bwMode="auto">
            <a:xfrm>
              <a:off x="655162" y="604445"/>
              <a:ext cx="2031477" cy="3409417"/>
            </a:xfrm>
            <a:prstGeom prst="rect">
              <a:avLst/>
            </a:prstGeom>
            <a:noFill/>
            <a:ln w="9525">
              <a:noFill/>
              <a:miter lim="800000"/>
              <a:headEnd/>
              <a:tailEnd/>
            </a:ln>
          </p:spPr>
        </p:pic>
        <p:pic>
          <p:nvPicPr>
            <p:cNvPr id="8" name="Picture 2"/>
            <p:cNvPicPr>
              <a:picLocks noChangeAspect="1" noChangeArrowheads="1"/>
            </p:cNvPicPr>
            <p:nvPr/>
          </p:nvPicPr>
          <p:blipFill>
            <a:blip r:embed="rId6" cstate="print"/>
            <a:srcRect/>
            <a:stretch>
              <a:fillRect/>
            </a:stretch>
          </p:blipFill>
          <p:spPr bwMode="auto">
            <a:xfrm>
              <a:off x="655162" y="4128582"/>
              <a:ext cx="2456529" cy="2339804"/>
            </a:xfrm>
            <a:prstGeom prst="rect">
              <a:avLst/>
            </a:prstGeom>
            <a:noFill/>
            <a:ln w="9525">
              <a:noFill/>
              <a:miter lim="800000"/>
              <a:headEnd/>
              <a:tailEnd/>
            </a:ln>
          </p:spPr>
        </p:pic>
        <p:sp>
          <p:nvSpPr>
            <p:cNvPr id="9" name="Right Arrow 8"/>
            <p:cNvSpPr/>
            <p:nvPr/>
          </p:nvSpPr>
          <p:spPr>
            <a:xfrm>
              <a:off x="2686639" y="2620652"/>
              <a:ext cx="1805233" cy="4430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111691" y="4128582"/>
              <a:ext cx="1380181" cy="4999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buNone/>
            </a:pPr>
            <a:r>
              <a:rPr lang="en-US" dirty="0" smtClean="0"/>
              <a:t>Multi-Experiment</a:t>
            </a:r>
            <a:br>
              <a:rPr lang="en-US" dirty="0" smtClean="0"/>
            </a:br>
            <a:r>
              <a:rPr lang="en-US" dirty="0" smtClean="0"/>
              <a:t>Products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dirty="0" smtClean="0"/>
              <a:t>Pipeline + </a:t>
            </a:r>
            <a:r>
              <a:rPr lang="fi-FI" dirty="0"/>
              <a:t>Data Catalog</a:t>
            </a:r>
          </a:p>
        </p:txBody>
      </p:sp>
      <p:sp>
        <p:nvSpPr>
          <p:cNvPr id="3" name="Text Placeholder 2"/>
          <p:cNvSpPr txBox="1">
            <a:spLocks noGrp="1"/>
          </p:cNvSpPr>
          <p:nvPr>
            <p:ph type="body" idx="4294967295"/>
          </p:nvPr>
        </p:nvSpPr>
        <p:spPr>
          <a:xfrm>
            <a:off x="434160" y="1378080"/>
            <a:ext cx="9071640" cy="5790599"/>
          </a:xfrm>
        </p:spPr>
        <p:txBody>
          <a:bodyPr>
            <a:normAutofit fontScale="85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smtClean="0"/>
              <a:t>Pipeline</a:t>
            </a:r>
            <a:r>
              <a:rPr lang="fi-FI" dirty="0"/>
              <a:t>? </a:t>
            </a:r>
            <a:endParaRPr lang="fi-FI" dirty="0" smtClean="0"/>
          </a:p>
          <a:p>
            <a:pPr lvl="1"/>
            <a:r>
              <a:rPr lang="fi-FI" dirty="0" smtClean="0"/>
              <a:t>Allows complex, parallel workflows to be defined</a:t>
            </a:r>
          </a:p>
          <a:p>
            <a:pPr lvl="1"/>
            <a:r>
              <a:rPr lang="fi-FI" dirty="0" smtClean="0"/>
              <a:t>Tracks all data-processing in database</a:t>
            </a:r>
          </a:p>
          <a:p>
            <a:pPr lvl="1"/>
            <a:r>
              <a:rPr lang="fi-FI" dirty="0" smtClean="0"/>
              <a:t>Allows jobs to be ”rolled back” manually or automatically</a:t>
            </a:r>
          </a:p>
          <a:p>
            <a:pPr lvl="1"/>
            <a:r>
              <a:rPr lang="fi-FI" dirty="0" smtClean="0"/>
              <a:t>Extensive web interface, plus command line interface</a:t>
            </a:r>
            <a:endParaRPr lang="fi-FI" dirty="0" smtClean="0"/>
          </a:p>
          <a:p>
            <a:pPr lvl="0"/>
            <a:r>
              <a:rPr lang="fi-FI" dirty="0" smtClean="0"/>
              <a:t>Data </a:t>
            </a:r>
            <a:r>
              <a:rPr lang="fi-FI" dirty="0"/>
              <a:t>catalog</a:t>
            </a:r>
            <a:r>
              <a:rPr lang="fi-FI" dirty="0" smtClean="0"/>
              <a:t>?</a:t>
            </a:r>
          </a:p>
          <a:p>
            <a:pPr lvl="1"/>
            <a:r>
              <a:rPr lang="fi-FI" dirty="0" smtClean="0"/>
              <a:t>Heirachical database for keeeping track of data</a:t>
            </a:r>
          </a:p>
          <a:p>
            <a:pPr lvl="2"/>
            <a:r>
              <a:rPr lang="fi-FI" dirty="0" smtClean="0"/>
              <a:t>Storage independent, particularly useful with xrootd</a:t>
            </a:r>
          </a:p>
          <a:p>
            <a:pPr lvl="2"/>
            <a:r>
              <a:rPr lang="fi-FI" dirty="0" smtClean="0"/>
              <a:t>”Crawler” which verifies data integrity</a:t>
            </a:r>
            <a:endParaRPr lang="fi-FI" dirty="0" smtClean="0"/>
          </a:p>
          <a:p>
            <a:pPr lvl="2"/>
            <a:r>
              <a:rPr lang="fi-FI" dirty="0" smtClean="0"/>
              <a:t>Allows arbitrary meta-data to be associated with datasets</a:t>
            </a:r>
          </a:p>
          <a:p>
            <a:pPr lvl="3"/>
            <a:r>
              <a:rPr lang="fi-FI" dirty="0" smtClean="0"/>
              <a:t>At registration time, or extracted by crawler</a:t>
            </a:r>
            <a:endParaRPr lang="fi-FI" dirty="0"/>
          </a:p>
          <a:p>
            <a:pPr lvl="1"/>
            <a:r>
              <a:rPr lang="fi-FI" dirty="0" smtClean="0"/>
              <a:t>Web interface for browsing/selecting/fetching data</a:t>
            </a:r>
          </a:p>
          <a:p>
            <a:pPr lvl="2"/>
            <a:r>
              <a:rPr lang="fi-FI" dirty="0" smtClean="0"/>
              <a:t>Download manager, Skimmers, Event Displays</a:t>
            </a:r>
          </a:p>
          <a:p>
            <a:pPr lvl="1"/>
            <a:r>
              <a:rPr lang="fi-FI" dirty="0" smtClean="0"/>
              <a:t>Command line interface</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691294" y="1335193"/>
            <a:ext cx="7549968" cy="2136658"/>
          </a:xfrm>
          <a:prstGeom prst="rect">
            <a:avLst/>
          </a:prstGeom>
          <a:solidFill>
            <a:srgbClr val="FFFF99"/>
          </a:solidFill>
          <a:ln w="9525">
            <a:solidFill>
              <a:schemeClr val="tx1"/>
            </a:solidFill>
            <a:miter lim="800000"/>
            <a:headEnd/>
            <a:tailEnd/>
          </a:ln>
          <a:effectLst/>
        </p:spPr>
        <p:txBody>
          <a:bodyPr wrap="none" lIns="100794" tIns="50397" rIns="100794" bIns="50397"/>
          <a:lstStyle/>
          <a:p>
            <a:r>
              <a:rPr lang="en-US">
                <a:latin typeface="Times New Roman" pitchFamily="18" charset="0"/>
              </a:rPr>
              <a:t>SLAC</a:t>
            </a:r>
          </a:p>
        </p:txBody>
      </p:sp>
      <p:sp>
        <p:nvSpPr>
          <p:cNvPr id="27651" name="Rectangle 3"/>
          <p:cNvSpPr>
            <a:spLocks noChangeArrowheads="1"/>
          </p:cNvSpPr>
          <p:nvPr/>
        </p:nvSpPr>
        <p:spPr bwMode="auto">
          <a:xfrm>
            <a:off x="701794" y="4049326"/>
            <a:ext cx="5526843" cy="3128865"/>
          </a:xfrm>
          <a:prstGeom prst="rect">
            <a:avLst/>
          </a:prstGeom>
          <a:solidFill>
            <a:srgbClr val="FFFF99"/>
          </a:solidFill>
          <a:ln w="9525">
            <a:solidFill>
              <a:schemeClr val="tx1"/>
            </a:solidFill>
            <a:miter lim="800000"/>
            <a:headEnd/>
            <a:tailEnd/>
          </a:ln>
          <a:effectLst/>
        </p:spPr>
        <p:txBody>
          <a:bodyPr wrap="none" lIns="100794" tIns="50397" rIns="100794" bIns="50397"/>
          <a:lstStyle/>
          <a:p>
            <a:r>
              <a:rPr lang="en-US">
                <a:latin typeface="Times New Roman" pitchFamily="18" charset="0"/>
              </a:rPr>
              <a:t>SLAC</a:t>
            </a:r>
          </a:p>
        </p:txBody>
      </p:sp>
      <p:sp>
        <p:nvSpPr>
          <p:cNvPr id="27652" name="Rectangle 4"/>
          <p:cNvSpPr>
            <a:spLocks noGrp="1" noChangeArrowheads="1"/>
          </p:cNvSpPr>
          <p:nvPr>
            <p:ph type="title"/>
          </p:nvPr>
        </p:nvSpPr>
        <p:spPr>
          <a:xfrm>
            <a:off x="252016" y="283488"/>
            <a:ext cx="9660599" cy="724469"/>
          </a:xfrm>
          <a:noFill/>
          <a:ln/>
        </p:spPr>
        <p:txBody>
          <a:bodyPr>
            <a:normAutofit fontScale="90000"/>
          </a:bodyPr>
          <a:lstStyle/>
          <a:p>
            <a:r>
              <a:rPr lang="en-US" dirty="0"/>
              <a:t>Pipeline </a:t>
            </a:r>
            <a:r>
              <a:rPr lang="en-US" dirty="0" smtClean="0"/>
              <a:t>and Data Catalog </a:t>
            </a:r>
            <a:r>
              <a:rPr lang="en-US" dirty="0"/>
              <a:t>Components</a:t>
            </a:r>
          </a:p>
        </p:txBody>
      </p:sp>
      <p:sp>
        <p:nvSpPr>
          <p:cNvPr id="27653" name="AutoShape 5"/>
          <p:cNvSpPr>
            <a:spLocks noChangeArrowheads="1"/>
          </p:cNvSpPr>
          <p:nvPr/>
        </p:nvSpPr>
        <p:spPr bwMode="auto">
          <a:xfrm>
            <a:off x="3447714" y="4611052"/>
            <a:ext cx="1963622" cy="1294944"/>
          </a:xfrm>
          <a:prstGeom prst="roundRect">
            <a:avLst>
              <a:gd name="adj" fmla="val 16667"/>
            </a:avLst>
          </a:prstGeom>
          <a:solidFill>
            <a:srgbClr val="33CCCC"/>
          </a:solidFill>
          <a:ln w="38100">
            <a:solidFill>
              <a:schemeClr val="tx1"/>
            </a:solidFill>
            <a:round/>
            <a:headEnd/>
            <a:tailEnd/>
          </a:ln>
          <a:effectLst/>
        </p:spPr>
        <p:txBody>
          <a:bodyPr wrap="none" lIns="100794" tIns="50397" rIns="100794" bIns="50397" anchor="ctr"/>
          <a:lstStyle/>
          <a:p>
            <a:pPr algn="ctr"/>
            <a:r>
              <a:rPr lang="en-US">
                <a:latin typeface="Times New Roman" pitchFamily="18" charset="0"/>
              </a:rPr>
              <a:t>Pipeline</a:t>
            </a:r>
          </a:p>
          <a:p>
            <a:pPr algn="ctr"/>
            <a:r>
              <a:rPr lang="en-US">
                <a:latin typeface="Times New Roman" pitchFamily="18" charset="0"/>
              </a:rPr>
              <a:t>Server</a:t>
            </a:r>
          </a:p>
        </p:txBody>
      </p:sp>
      <p:sp>
        <p:nvSpPr>
          <p:cNvPr id="27654" name="AutoShape 6"/>
          <p:cNvSpPr>
            <a:spLocks noChangeArrowheads="1"/>
          </p:cNvSpPr>
          <p:nvPr/>
        </p:nvSpPr>
        <p:spPr bwMode="auto">
          <a:xfrm>
            <a:off x="3998999" y="6145736"/>
            <a:ext cx="869803" cy="880213"/>
          </a:xfrm>
          <a:prstGeom prst="octagon">
            <a:avLst>
              <a:gd name="adj" fmla="val 29287"/>
            </a:avLst>
          </a:prstGeom>
          <a:solidFill>
            <a:srgbClr val="FFCC00"/>
          </a:solidFill>
          <a:ln w="9525">
            <a:solidFill>
              <a:schemeClr val="tx1"/>
            </a:solidFill>
            <a:miter lim="800000"/>
            <a:headEnd/>
            <a:tailEnd/>
          </a:ln>
          <a:effectLst/>
        </p:spPr>
        <p:txBody>
          <a:bodyPr wrap="none" lIns="100794" tIns="50397" rIns="100794" bIns="50397" anchor="ctr"/>
          <a:lstStyle/>
          <a:p>
            <a:pPr algn="ctr"/>
            <a:r>
              <a:rPr lang="en-US">
                <a:latin typeface="Times New Roman" pitchFamily="18" charset="0"/>
              </a:rPr>
              <a:t>Oracle</a:t>
            </a:r>
          </a:p>
        </p:txBody>
      </p:sp>
      <p:cxnSp>
        <p:nvCxnSpPr>
          <p:cNvPr id="27655" name="AutoShape 7"/>
          <p:cNvCxnSpPr>
            <a:cxnSpLocks noChangeShapeType="1"/>
            <a:stCxn id="27654" idx="0"/>
            <a:endCxn id="27653" idx="2"/>
          </p:cNvCxnSpPr>
          <p:nvPr/>
        </p:nvCxnSpPr>
        <p:spPr bwMode="auto">
          <a:xfrm flipH="1" flipV="1">
            <a:off x="4429525" y="5926996"/>
            <a:ext cx="5250" cy="218740"/>
          </a:xfrm>
          <a:prstGeom prst="straightConnector1">
            <a:avLst/>
          </a:prstGeom>
          <a:noFill/>
          <a:ln w="9525">
            <a:solidFill>
              <a:schemeClr val="tx1"/>
            </a:solidFill>
            <a:round/>
            <a:headEnd type="triangle" w="med" len="med"/>
            <a:tailEnd type="triangle" w="med" len="med"/>
          </a:ln>
          <a:effectLst/>
        </p:spPr>
      </p:cxnSp>
      <p:sp>
        <p:nvSpPr>
          <p:cNvPr id="27656" name="AutoShape 8"/>
          <p:cNvSpPr>
            <a:spLocks noChangeArrowheads="1"/>
          </p:cNvSpPr>
          <p:nvPr/>
        </p:nvSpPr>
        <p:spPr bwMode="auto">
          <a:xfrm>
            <a:off x="182012" y="6212233"/>
            <a:ext cx="1683604" cy="741968"/>
          </a:xfrm>
          <a:prstGeom prst="roundRect">
            <a:avLst>
              <a:gd name="adj" fmla="val 16667"/>
            </a:avLst>
          </a:prstGeom>
          <a:solidFill>
            <a:schemeClr val="accent1"/>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Pipeline </a:t>
            </a:r>
          </a:p>
          <a:p>
            <a:pPr algn="ctr"/>
            <a:r>
              <a:rPr lang="en-US">
                <a:latin typeface="Times New Roman" pitchFamily="18" charset="0"/>
              </a:rPr>
              <a:t>Web Interface</a:t>
            </a:r>
          </a:p>
        </p:txBody>
      </p:sp>
      <p:cxnSp>
        <p:nvCxnSpPr>
          <p:cNvPr id="27657" name="AutoShape 9"/>
          <p:cNvCxnSpPr>
            <a:cxnSpLocks noChangeShapeType="1"/>
            <a:stCxn id="27654" idx="1"/>
            <a:endCxn id="27656" idx="3"/>
          </p:cNvCxnSpPr>
          <p:nvPr/>
        </p:nvCxnSpPr>
        <p:spPr bwMode="auto">
          <a:xfrm flipH="1" flipV="1">
            <a:off x="1865616" y="6583217"/>
            <a:ext cx="2133383" cy="3500"/>
          </a:xfrm>
          <a:prstGeom prst="straightConnector1">
            <a:avLst/>
          </a:prstGeom>
          <a:noFill/>
          <a:ln w="9525">
            <a:solidFill>
              <a:schemeClr val="tx1"/>
            </a:solidFill>
            <a:round/>
            <a:headEnd/>
            <a:tailEnd type="triangle" w="med" len="med"/>
          </a:ln>
          <a:effectLst/>
        </p:spPr>
      </p:cxnSp>
      <p:sp>
        <p:nvSpPr>
          <p:cNvPr id="27658" name="AutoShape 10"/>
          <p:cNvSpPr>
            <a:spLocks noChangeArrowheads="1"/>
          </p:cNvSpPr>
          <p:nvPr/>
        </p:nvSpPr>
        <p:spPr bwMode="auto">
          <a:xfrm>
            <a:off x="217014" y="4733547"/>
            <a:ext cx="1592599" cy="752468"/>
          </a:xfrm>
          <a:prstGeom prst="roundRect">
            <a:avLst>
              <a:gd name="adj" fmla="val 16667"/>
            </a:avLst>
          </a:prstGeom>
          <a:solidFill>
            <a:schemeClr val="accent1"/>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Line Mode</a:t>
            </a:r>
          </a:p>
          <a:p>
            <a:pPr algn="ctr"/>
            <a:r>
              <a:rPr lang="en-US">
                <a:latin typeface="Times New Roman" pitchFamily="18" charset="0"/>
              </a:rPr>
              <a:t>Client</a:t>
            </a:r>
          </a:p>
        </p:txBody>
      </p:sp>
      <p:cxnSp>
        <p:nvCxnSpPr>
          <p:cNvPr id="27659" name="AutoShape 11"/>
          <p:cNvCxnSpPr>
            <a:cxnSpLocks noChangeShapeType="1"/>
            <a:stCxn id="27653" idx="3"/>
            <a:endCxn id="27682" idx="1"/>
          </p:cNvCxnSpPr>
          <p:nvPr/>
        </p:nvCxnSpPr>
        <p:spPr bwMode="auto">
          <a:xfrm flipV="1">
            <a:off x="5432338" y="4588303"/>
            <a:ext cx="1249577" cy="670222"/>
          </a:xfrm>
          <a:prstGeom prst="curvedConnector3">
            <a:avLst>
              <a:gd name="adj1" fmla="val 49157"/>
            </a:avLst>
          </a:prstGeom>
          <a:noFill/>
          <a:ln w="9525">
            <a:solidFill>
              <a:schemeClr val="tx1"/>
            </a:solidFill>
            <a:round/>
            <a:headEnd type="triangle" w="med" len="med"/>
            <a:tailEnd type="triangle" w="med" len="med"/>
          </a:ln>
          <a:effectLst/>
        </p:spPr>
      </p:cxnSp>
      <p:cxnSp>
        <p:nvCxnSpPr>
          <p:cNvPr id="27660" name="AutoShape 12"/>
          <p:cNvCxnSpPr>
            <a:cxnSpLocks noChangeShapeType="1"/>
            <a:stCxn id="27653" idx="3"/>
            <a:endCxn id="27666" idx="1"/>
          </p:cNvCxnSpPr>
          <p:nvPr/>
        </p:nvCxnSpPr>
        <p:spPr bwMode="auto">
          <a:xfrm>
            <a:off x="5432337" y="5258524"/>
            <a:ext cx="1265329" cy="1469937"/>
          </a:xfrm>
          <a:prstGeom prst="curvedConnector3">
            <a:avLst>
              <a:gd name="adj1" fmla="val 49102"/>
            </a:avLst>
          </a:prstGeom>
          <a:noFill/>
          <a:ln w="9525">
            <a:solidFill>
              <a:schemeClr val="tx1"/>
            </a:solidFill>
            <a:round/>
            <a:headEnd type="triangle" w="med" len="med"/>
            <a:tailEnd type="triangle" w="med" len="med"/>
          </a:ln>
          <a:effectLst/>
        </p:spPr>
      </p:cxnSp>
      <p:sp>
        <p:nvSpPr>
          <p:cNvPr id="27661" name="AutoShape 13"/>
          <p:cNvSpPr>
            <a:spLocks noChangeArrowheads="1"/>
          </p:cNvSpPr>
          <p:nvPr/>
        </p:nvSpPr>
        <p:spPr bwMode="auto">
          <a:xfrm>
            <a:off x="425278" y="2539141"/>
            <a:ext cx="1387835" cy="727969"/>
          </a:xfrm>
          <a:prstGeom prst="roundRect">
            <a:avLst>
              <a:gd name="adj" fmla="val 16667"/>
            </a:avLst>
          </a:prstGeom>
          <a:solidFill>
            <a:schemeClr val="accent1"/>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Catalog Web</a:t>
            </a:r>
          </a:p>
          <a:p>
            <a:pPr algn="ctr"/>
            <a:r>
              <a:rPr lang="en-US">
                <a:latin typeface="Times New Roman" pitchFamily="18" charset="0"/>
              </a:rPr>
              <a:t>Interface</a:t>
            </a:r>
          </a:p>
        </p:txBody>
      </p:sp>
      <p:cxnSp>
        <p:nvCxnSpPr>
          <p:cNvPr id="27662" name="AutoShape 14"/>
          <p:cNvCxnSpPr>
            <a:cxnSpLocks noChangeShapeType="1"/>
            <a:stCxn id="27692" idx="3"/>
            <a:endCxn id="27678" idx="1"/>
          </p:cNvCxnSpPr>
          <p:nvPr/>
        </p:nvCxnSpPr>
        <p:spPr bwMode="auto">
          <a:xfrm flipV="1">
            <a:off x="2294393" y="2477894"/>
            <a:ext cx="1181323" cy="640472"/>
          </a:xfrm>
          <a:prstGeom prst="straightConnector1">
            <a:avLst/>
          </a:prstGeom>
          <a:noFill/>
          <a:ln w="9525">
            <a:solidFill>
              <a:schemeClr val="tx1"/>
            </a:solidFill>
            <a:round/>
            <a:headEnd type="triangle" w="med" len="med"/>
            <a:tailEnd type="triangle" w="med" len="med"/>
          </a:ln>
          <a:effectLst/>
        </p:spPr>
      </p:cxnSp>
      <p:cxnSp>
        <p:nvCxnSpPr>
          <p:cNvPr id="27663" name="AutoShape 15"/>
          <p:cNvCxnSpPr>
            <a:cxnSpLocks noChangeShapeType="1"/>
            <a:stCxn id="27679" idx="3"/>
            <a:endCxn id="27678" idx="1"/>
          </p:cNvCxnSpPr>
          <p:nvPr/>
        </p:nvCxnSpPr>
        <p:spPr bwMode="auto">
          <a:xfrm>
            <a:off x="2982185" y="1809423"/>
            <a:ext cx="493531" cy="668471"/>
          </a:xfrm>
          <a:prstGeom prst="straightConnector1">
            <a:avLst/>
          </a:prstGeom>
          <a:noFill/>
          <a:ln w="9525">
            <a:solidFill>
              <a:schemeClr val="tx1"/>
            </a:solidFill>
            <a:round/>
            <a:headEnd type="triangle" w="med" len="med"/>
            <a:tailEnd type="triangle" w="med" len="med"/>
          </a:ln>
          <a:effectLst/>
        </p:spPr>
      </p:cxnSp>
      <p:grpSp>
        <p:nvGrpSpPr>
          <p:cNvPr id="2" name="Group 21"/>
          <p:cNvGrpSpPr>
            <a:grpSpLocks/>
          </p:cNvGrpSpPr>
          <p:nvPr/>
        </p:nvGrpSpPr>
        <p:grpSpPr bwMode="auto">
          <a:xfrm>
            <a:off x="6685415" y="5099281"/>
            <a:ext cx="2882429" cy="988708"/>
            <a:chOff x="3820" y="2914"/>
            <a:chExt cx="1647" cy="565"/>
          </a:xfrm>
        </p:grpSpPr>
        <p:sp>
          <p:nvSpPr>
            <p:cNvPr id="27670" name="Rectangle 22"/>
            <p:cNvSpPr>
              <a:spLocks noChangeArrowheads="1"/>
            </p:cNvSpPr>
            <p:nvPr/>
          </p:nvSpPr>
          <p:spPr bwMode="auto">
            <a:xfrm>
              <a:off x="3862" y="2914"/>
              <a:ext cx="1605" cy="565"/>
            </a:xfrm>
            <a:prstGeom prst="rect">
              <a:avLst/>
            </a:prstGeom>
            <a:solidFill>
              <a:srgbClr val="FFFF99"/>
            </a:solidFill>
            <a:ln w="9525">
              <a:solidFill>
                <a:schemeClr val="tx1"/>
              </a:solidFill>
              <a:miter lim="800000"/>
              <a:headEnd/>
              <a:tailEnd/>
            </a:ln>
            <a:effectLst/>
          </p:spPr>
          <p:txBody>
            <a:bodyPr wrap="none"/>
            <a:lstStyle/>
            <a:p>
              <a:r>
                <a:rPr lang="en-US">
                  <a:latin typeface="Times New Roman" pitchFamily="18" charset="0"/>
                </a:rPr>
                <a:t>IN2P3</a:t>
              </a:r>
            </a:p>
          </p:txBody>
        </p:sp>
        <p:sp>
          <p:nvSpPr>
            <p:cNvPr id="27671" name="AutoShape 23"/>
            <p:cNvSpPr>
              <a:spLocks noChangeArrowheads="1"/>
            </p:cNvSpPr>
            <p:nvPr/>
          </p:nvSpPr>
          <p:spPr bwMode="auto">
            <a:xfrm>
              <a:off x="3820" y="3126"/>
              <a:ext cx="804" cy="212"/>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Times New Roman" pitchFamily="18" charset="0"/>
                </a:rPr>
                <a:t>Job Control</a:t>
              </a:r>
            </a:p>
          </p:txBody>
        </p:sp>
        <p:sp>
          <p:nvSpPr>
            <p:cNvPr id="27672" name="AutoShape 24"/>
            <p:cNvSpPr>
              <a:spLocks noChangeArrowheads="1"/>
            </p:cNvSpPr>
            <p:nvPr/>
          </p:nvSpPr>
          <p:spPr bwMode="auto">
            <a:xfrm>
              <a:off x="4846" y="2953"/>
              <a:ext cx="529" cy="499"/>
            </a:xfrm>
            <a:prstGeom prst="octagon">
              <a:avLst>
                <a:gd name="adj" fmla="val 29287"/>
              </a:avLst>
            </a:prstGeom>
            <a:solidFill>
              <a:srgbClr val="FFCC00"/>
            </a:solidFill>
            <a:ln w="9525">
              <a:solidFill>
                <a:schemeClr val="tx1"/>
              </a:solidFill>
              <a:miter lim="800000"/>
              <a:headEnd/>
              <a:tailEnd/>
            </a:ln>
            <a:effectLst/>
          </p:spPr>
          <p:txBody>
            <a:bodyPr wrap="none" anchor="ctr"/>
            <a:lstStyle/>
            <a:p>
              <a:pPr algn="ctr"/>
              <a:r>
                <a:rPr lang="en-US">
                  <a:latin typeface="Times New Roman" pitchFamily="18" charset="0"/>
                </a:rPr>
                <a:t>Batch</a:t>
              </a:r>
            </a:p>
            <a:p>
              <a:pPr algn="ctr"/>
              <a:r>
                <a:rPr lang="en-US">
                  <a:latin typeface="Times New Roman" pitchFamily="18" charset="0"/>
                </a:rPr>
                <a:t>Farm</a:t>
              </a:r>
            </a:p>
          </p:txBody>
        </p:sp>
        <p:cxnSp>
          <p:nvCxnSpPr>
            <p:cNvPr id="27673" name="AutoShape 25"/>
            <p:cNvCxnSpPr>
              <a:cxnSpLocks noChangeShapeType="1"/>
              <a:stCxn id="27671" idx="3"/>
              <a:endCxn id="27672" idx="1"/>
            </p:cNvCxnSpPr>
            <p:nvPr/>
          </p:nvCxnSpPr>
          <p:spPr bwMode="auto">
            <a:xfrm flipV="1">
              <a:off x="4624" y="3203"/>
              <a:ext cx="222" cy="29"/>
            </a:xfrm>
            <a:prstGeom prst="straightConnector1">
              <a:avLst/>
            </a:prstGeom>
            <a:noFill/>
            <a:ln w="9525">
              <a:solidFill>
                <a:schemeClr val="tx1"/>
              </a:solidFill>
              <a:round/>
              <a:headEnd type="triangle" w="med" len="med"/>
              <a:tailEnd type="triangle" w="med" len="med"/>
            </a:ln>
            <a:effectLst/>
          </p:spPr>
        </p:cxnSp>
      </p:grpSp>
      <p:cxnSp>
        <p:nvCxnSpPr>
          <p:cNvPr id="27674" name="AutoShape 26"/>
          <p:cNvCxnSpPr>
            <a:cxnSpLocks noChangeShapeType="1"/>
            <a:stCxn id="27653" idx="3"/>
            <a:endCxn id="27671" idx="1"/>
          </p:cNvCxnSpPr>
          <p:nvPr/>
        </p:nvCxnSpPr>
        <p:spPr bwMode="auto">
          <a:xfrm>
            <a:off x="5432337" y="5258525"/>
            <a:ext cx="1253078" cy="397232"/>
          </a:xfrm>
          <a:prstGeom prst="curvedConnector3">
            <a:avLst>
              <a:gd name="adj1" fmla="val 49162"/>
            </a:avLst>
          </a:prstGeom>
          <a:noFill/>
          <a:ln w="9525">
            <a:solidFill>
              <a:schemeClr val="tx1"/>
            </a:solidFill>
            <a:round/>
            <a:headEnd type="triangle" w="med" len="med"/>
            <a:tailEnd type="triangle" w="med" len="med"/>
          </a:ln>
          <a:effectLst/>
        </p:spPr>
      </p:cxnSp>
      <p:sp>
        <p:nvSpPr>
          <p:cNvPr id="27675" name="AutoShape 27"/>
          <p:cNvSpPr>
            <a:spLocks noChangeArrowheads="1"/>
          </p:cNvSpPr>
          <p:nvPr/>
        </p:nvSpPr>
        <p:spPr bwMode="auto">
          <a:xfrm>
            <a:off x="7303204" y="2581140"/>
            <a:ext cx="1160321" cy="752468"/>
          </a:xfrm>
          <a:prstGeom prst="roundRect">
            <a:avLst>
              <a:gd name="adj" fmla="val 16667"/>
            </a:avLst>
          </a:prstGeom>
          <a:solidFill>
            <a:schemeClr val="accent1"/>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Data </a:t>
            </a:r>
          </a:p>
          <a:p>
            <a:pPr algn="ctr"/>
            <a:r>
              <a:rPr lang="en-US">
                <a:latin typeface="Times New Roman" pitchFamily="18" charset="0"/>
              </a:rPr>
              <a:t>Portal</a:t>
            </a:r>
          </a:p>
        </p:txBody>
      </p:sp>
      <p:sp>
        <p:nvSpPr>
          <p:cNvPr id="27676" name="AutoShape 28"/>
          <p:cNvSpPr>
            <a:spLocks noChangeArrowheads="1"/>
          </p:cNvSpPr>
          <p:nvPr/>
        </p:nvSpPr>
        <p:spPr bwMode="auto">
          <a:xfrm>
            <a:off x="7283952" y="1466437"/>
            <a:ext cx="1160322" cy="752468"/>
          </a:xfrm>
          <a:prstGeom prst="roundRect">
            <a:avLst>
              <a:gd name="adj" fmla="val 16667"/>
            </a:avLst>
          </a:prstGeom>
          <a:solidFill>
            <a:schemeClr val="accent1"/>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Command</a:t>
            </a:r>
          </a:p>
          <a:p>
            <a:pPr algn="ctr"/>
            <a:r>
              <a:rPr lang="en-US">
                <a:latin typeface="Times New Roman" pitchFamily="18" charset="0"/>
              </a:rPr>
              <a:t>Client</a:t>
            </a:r>
          </a:p>
        </p:txBody>
      </p:sp>
      <p:cxnSp>
        <p:nvCxnSpPr>
          <p:cNvPr id="27677" name="AutoShape 29"/>
          <p:cNvCxnSpPr>
            <a:cxnSpLocks noChangeShapeType="1"/>
            <a:stCxn id="27679" idx="1"/>
            <a:endCxn id="27661" idx="0"/>
          </p:cNvCxnSpPr>
          <p:nvPr/>
        </p:nvCxnSpPr>
        <p:spPr bwMode="auto">
          <a:xfrm flipH="1">
            <a:off x="1120070" y="1809422"/>
            <a:ext cx="948559" cy="729719"/>
          </a:xfrm>
          <a:prstGeom prst="straightConnector1">
            <a:avLst/>
          </a:prstGeom>
          <a:noFill/>
          <a:ln w="9525">
            <a:solidFill>
              <a:schemeClr val="tx1"/>
            </a:solidFill>
            <a:round/>
            <a:headEnd/>
            <a:tailEnd type="triangle" w="med" len="med"/>
          </a:ln>
          <a:effectLst/>
        </p:spPr>
      </p:cxnSp>
      <p:sp>
        <p:nvSpPr>
          <p:cNvPr id="27678" name="AutoShape 30"/>
          <p:cNvSpPr>
            <a:spLocks noChangeArrowheads="1"/>
          </p:cNvSpPr>
          <p:nvPr/>
        </p:nvSpPr>
        <p:spPr bwMode="auto">
          <a:xfrm>
            <a:off x="3496717" y="1889919"/>
            <a:ext cx="1940871" cy="1175949"/>
          </a:xfrm>
          <a:prstGeom prst="roundRect">
            <a:avLst>
              <a:gd name="adj" fmla="val 16667"/>
            </a:avLst>
          </a:prstGeom>
          <a:solidFill>
            <a:srgbClr val="99CC00"/>
          </a:solidFill>
          <a:ln w="38100">
            <a:solidFill>
              <a:schemeClr val="tx1"/>
            </a:solidFill>
            <a:round/>
            <a:headEnd/>
            <a:tailEnd/>
          </a:ln>
          <a:effectLst/>
        </p:spPr>
        <p:txBody>
          <a:bodyPr wrap="none" lIns="100794" tIns="50397" rIns="100794" bIns="50397" anchor="ctr"/>
          <a:lstStyle/>
          <a:p>
            <a:pPr algn="ctr"/>
            <a:r>
              <a:rPr lang="en-US" dirty="0">
                <a:latin typeface="Times New Roman" pitchFamily="18" charset="0"/>
              </a:rPr>
              <a:t>Data </a:t>
            </a:r>
          </a:p>
          <a:p>
            <a:pPr algn="ctr"/>
            <a:r>
              <a:rPr lang="en-US" dirty="0">
                <a:latin typeface="Times New Roman" pitchFamily="18" charset="0"/>
              </a:rPr>
              <a:t>Catalog</a:t>
            </a:r>
          </a:p>
        </p:txBody>
      </p:sp>
      <p:sp>
        <p:nvSpPr>
          <p:cNvPr id="27679" name="AutoShape 31"/>
          <p:cNvSpPr>
            <a:spLocks noChangeArrowheads="1"/>
          </p:cNvSpPr>
          <p:nvPr/>
        </p:nvSpPr>
        <p:spPr bwMode="auto">
          <a:xfrm>
            <a:off x="2068629" y="1371942"/>
            <a:ext cx="913557" cy="873213"/>
          </a:xfrm>
          <a:prstGeom prst="octagon">
            <a:avLst>
              <a:gd name="adj" fmla="val 29287"/>
            </a:avLst>
          </a:prstGeom>
          <a:solidFill>
            <a:srgbClr val="FFCC00"/>
          </a:solidFill>
          <a:ln w="9525">
            <a:solidFill>
              <a:schemeClr val="tx1"/>
            </a:solidFill>
            <a:miter lim="800000"/>
            <a:headEnd/>
            <a:tailEnd/>
          </a:ln>
          <a:effectLst/>
        </p:spPr>
        <p:txBody>
          <a:bodyPr wrap="none" lIns="100794" tIns="50397" rIns="100794" bIns="50397" anchor="ctr"/>
          <a:lstStyle/>
          <a:p>
            <a:pPr algn="ctr"/>
            <a:r>
              <a:rPr lang="en-US">
                <a:latin typeface="Times New Roman" pitchFamily="18" charset="0"/>
              </a:rPr>
              <a:t>Oracle</a:t>
            </a:r>
          </a:p>
        </p:txBody>
      </p:sp>
      <p:grpSp>
        <p:nvGrpSpPr>
          <p:cNvPr id="3" name="Group 32"/>
          <p:cNvGrpSpPr>
            <a:grpSpLocks/>
          </p:cNvGrpSpPr>
          <p:nvPr/>
        </p:nvGrpSpPr>
        <p:grpSpPr bwMode="auto">
          <a:xfrm>
            <a:off x="6681915" y="4031827"/>
            <a:ext cx="2882429" cy="988708"/>
            <a:chOff x="3820" y="2914"/>
            <a:chExt cx="1647" cy="565"/>
          </a:xfrm>
        </p:grpSpPr>
        <p:sp>
          <p:nvSpPr>
            <p:cNvPr id="27681" name="Rectangle 33"/>
            <p:cNvSpPr>
              <a:spLocks noChangeArrowheads="1"/>
            </p:cNvSpPr>
            <p:nvPr/>
          </p:nvSpPr>
          <p:spPr bwMode="auto">
            <a:xfrm>
              <a:off x="3862" y="2914"/>
              <a:ext cx="1605" cy="565"/>
            </a:xfrm>
            <a:prstGeom prst="rect">
              <a:avLst/>
            </a:prstGeom>
            <a:solidFill>
              <a:srgbClr val="FFFF99"/>
            </a:solidFill>
            <a:ln w="9525">
              <a:solidFill>
                <a:schemeClr val="tx1"/>
              </a:solidFill>
              <a:miter lim="800000"/>
              <a:headEnd/>
              <a:tailEnd/>
            </a:ln>
            <a:effectLst/>
          </p:spPr>
          <p:txBody>
            <a:bodyPr wrap="none"/>
            <a:lstStyle/>
            <a:p>
              <a:r>
                <a:rPr lang="en-US">
                  <a:latin typeface="Times New Roman" pitchFamily="18" charset="0"/>
                </a:rPr>
                <a:t>SLAC</a:t>
              </a:r>
            </a:p>
          </p:txBody>
        </p:sp>
        <p:sp>
          <p:nvSpPr>
            <p:cNvPr id="27682" name="AutoShape 34"/>
            <p:cNvSpPr>
              <a:spLocks noChangeArrowheads="1"/>
            </p:cNvSpPr>
            <p:nvPr/>
          </p:nvSpPr>
          <p:spPr bwMode="auto">
            <a:xfrm>
              <a:off x="3820" y="3126"/>
              <a:ext cx="804" cy="212"/>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Times New Roman" pitchFamily="18" charset="0"/>
                </a:rPr>
                <a:t>Job Control</a:t>
              </a:r>
            </a:p>
          </p:txBody>
        </p:sp>
        <p:sp>
          <p:nvSpPr>
            <p:cNvPr id="27683" name="AutoShape 35"/>
            <p:cNvSpPr>
              <a:spLocks noChangeArrowheads="1"/>
            </p:cNvSpPr>
            <p:nvPr/>
          </p:nvSpPr>
          <p:spPr bwMode="auto">
            <a:xfrm>
              <a:off x="4846" y="2953"/>
              <a:ext cx="529" cy="499"/>
            </a:xfrm>
            <a:prstGeom prst="octagon">
              <a:avLst>
                <a:gd name="adj" fmla="val 29287"/>
              </a:avLst>
            </a:prstGeom>
            <a:solidFill>
              <a:srgbClr val="FFCC00"/>
            </a:solidFill>
            <a:ln w="9525">
              <a:solidFill>
                <a:schemeClr val="tx1"/>
              </a:solidFill>
              <a:miter lim="800000"/>
              <a:headEnd/>
              <a:tailEnd/>
            </a:ln>
            <a:effectLst/>
          </p:spPr>
          <p:txBody>
            <a:bodyPr wrap="none" anchor="ctr"/>
            <a:lstStyle/>
            <a:p>
              <a:pPr algn="ctr"/>
              <a:r>
                <a:rPr lang="en-US">
                  <a:latin typeface="Times New Roman" pitchFamily="18" charset="0"/>
                </a:rPr>
                <a:t>Batch</a:t>
              </a:r>
            </a:p>
            <a:p>
              <a:pPr algn="ctr"/>
              <a:r>
                <a:rPr lang="en-US">
                  <a:latin typeface="Times New Roman" pitchFamily="18" charset="0"/>
                </a:rPr>
                <a:t>Farm</a:t>
              </a:r>
            </a:p>
          </p:txBody>
        </p:sp>
        <p:cxnSp>
          <p:nvCxnSpPr>
            <p:cNvPr id="27684" name="AutoShape 36"/>
            <p:cNvCxnSpPr>
              <a:cxnSpLocks noChangeShapeType="1"/>
              <a:stCxn id="27682" idx="3"/>
              <a:endCxn id="27683" idx="1"/>
            </p:cNvCxnSpPr>
            <p:nvPr/>
          </p:nvCxnSpPr>
          <p:spPr bwMode="auto">
            <a:xfrm flipV="1">
              <a:off x="4624" y="3203"/>
              <a:ext cx="222" cy="29"/>
            </a:xfrm>
            <a:prstGeom prst="straightConnector1">
              <a:avLst/>
            </a:prstGeom>
            <a:noFill/>
            <a:ln w="9525">
              <a:solidFill>
                <a:schemeClr val="tx1"/>
              </a:solidFill>
              <a:round/>
              <a:headEnd type="triangle" w="med" len="med"/>
              <a:tailEnd type="triangle" w="med" len="med"/>
            </a:ln>
            <a:effectLst/>
          </p:spPr>
        </p:cxnSp>
      </p:grpSp>
      <p:sp>
        <p:nvSpPr>
          <p:cNvPr id="27685" name="AutoShape 37"/>
          <p:cNvSpPr>
            <a:spLocks noChangeArrowheads="1"/>
          </p:cNvSpPr>
          <p:nvPr/>
        </p:nvSpPr>
        <p:spPr bwMode="auto">
          <a:xfrm>
            <a:off x="1526095" y="5179778"/>
            <a:ext cx="710544" cy="304487"/>
          </a:xfrm>
          <a:prstGeom prst="roundRect">
            <a:avLst>
              <a:gd name="adj" fmla="val 16667"/>
            </a:avLst>
          </a:prstGeom>
          <a:solidFill>
            <a:srgbClr val="33CCCC"/>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sp>
        <p:nvSpPr>
          <p:cNvPr id="27686" name="AutoShape 38"/>
          <p:cNvSpPr>
            <a:spLocks noChangeArrowheads="1"/>
          </p:cNvSpPr>
          <p:nvPr/>
        </p:nvSpPr>
        <p:spPr bwMode="auto">
          <a:xfrm>
            <a:off x="1496343" y="6136987"/>
            <a:ext cx="728045" cy="304487"/>
          </a:xfrm>
          <a:prstGeom prst="roundRect">
            <a:avLst>
              <a:gd name="adj" fmla="val 16667"/>
            </a:avLst>
          </a:prstGeom>
          <a:solidFill>
            <a:srgbClr val="33CCCC"/>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cxnSp>
        <p:nvCxnSpPr>
          <p:cNvPr id="27687" name="AutoShape 39"/>
          <p:cNvCxnSpPr>
            <a:cxnSpLocks noChangeShapeType="1"/>
            <a:stCxn id="27686" idx="3"/>
            <a:endCxn id="27653" idx="1"/>
          </p:cNvCxnSpPr>
          <p:nvPr/>
        </p:nvCxnSpPr>
        <p:spPr bwMode="auto">
          <a:xfrm flipV="1">
            <a:off x="2224388" y="5258525"/>
            <a:ext cx="1202324" cy="1030705"/>
          </a:xfrm>
          <a:prstGeom prst="straightConnector1">
            <a:avLst/>
          </a:prstGeom>
          <a:noFill/>
          <a:ln w="9525">
            <a:solidFill>
              <a:schemeClr val="tx1"/>
            </a:solidFill>
            <a:round/>
            <a:headEnd type="triangle" w="med" len="med"/>
            <a:tailEnd type="triangle" w="med" len="med"/>
          </a:ln>
          <a:effectLst/>
        </p:spPr>
      </p:cxnSp>
      <p:cxnSp>
        <p:nvCxnSpPr>
          <p:cNvPr id="27688" name="AutoShape 40"/>
          <p:cNvCxnSpPr>
            <a:cxnSpLocks noChangeShapeType="1"/>
            <a:stCxn id="27685" idx="3"/>
            <a:endCxn id="27653" idx="1"/>
          </p:cNvCxnSpPr>
          <p:nvPr/>
        </p:nvCxnSpPr>
        <p:spPr bwMode="auto">
          <a:xfrm flipV="1">
            <a:off x="2236639" y="5258525"/>
            <a:ext cx="1190074" cy="73497"/>
          </a:xfrm>
          <a:prstGeom prst="straightConnector1">
            <a:avLst/>
          </a:prstGeom>
          <a:noFill/>
          <a:ln w="9525">
            <a:solidFill>
              <a:schemeClr val="tx1"/>
            </a:solidFill>
            <a:round/>
            <a:headEnd type="triangle" w="med" len="med"/>
            <a:tailEnd type="triangle" w="med" len="med"/>
          </a:ln>
          <a:effectLst/>
        </p:spPr>
      </p:cxnSp>
      <p:sp>
        <p:nvSpPr>
          <p:cNvPr id="27689" name="AutoShape 41"/>
          <p:cNvSpPr>
            <a:spLocks noChangeArrowheads="1"/>
          </p:cNvSpPr>
          <p:nvPr/>
        </p:nvSpPr>
        <p:spPr bwMode="auto">
          <a:xfrm>
            <a:off x="6772921" y="1910918"/>
            <a:ext cx="668541" cy="304487"/>
          </a:xfrm>
          <a:prstGeom prst="roundRect">
            <a:avLst>
              <a:gd name="adj" fmla="val 16667"/>
            </a:avLst>
          </a:prstGeom>
          <a:solidFill>
            <a:srgbClr val="99CC00"/>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cxnSp>
        <p:nvCxnSpPr>
          <p:cNvPr id="27690" name="AutoShape 42"/>
          <p:cNvCxnSpPr>
            <a:cxnSpLocks noChangeShapeType="1"/>
            <a:stCxn id="27689" idx="1"/>
            <a:endCxn id="27678" idx="3"/>
          </p:cNvCxnSpPr>
          <p:nvPr/>
        </p:nvCxnSpPr>
        <p:spPr bwMode="auto">
          <a:xfrm flipH="1">
            <a:off x="5458589" y="2063162"/>
            <a:ext cx="1314331" cy="414732"/>
          </a:xfrm>
          <a:prstGeom prst="straightConnector1">
            <a:avLst/>
          </a:prstGeom>
          <a:noFill/>
          <a:ln w="9525">
            <a:solidFill>
              <a:schemeClr val="tx1"/>
            </a:solidFill>
            <a:round/>
            <a:headEnd type="triangle" w="med" len="med"/>
            <a:tailEnd type="triangle" w="med" len="med"/>
          </a:ln>
          <a:effectLst/>
        </p:spPr>
      </p:cxnSp>
      <p:sp>
        <p:nvSpPr>
          <p:cNvPr id="27691" name="AutoShape 43"/>
          <p:cNvSpPr>
            <a:spLocks noChangeArrowheads="1"/>
          </p:cNvSpPr>
          <p:nvPr/>
        </p:nvSpPr>
        <p:spPr bwMode="auto">
          <a:xfrm>
            <a:off x="6792172" y="2577640"/>
            <a:ext cx="668541" cy="304487"/>
          </a:xfrm>
          <a:prstGeom prst="roundRect">
            <a:avLst>
              <a:gd name="adj" fmla="val 16667"/>
            </a:avLst>
          </a:prstGeom>
          <a:solidFill>
            <a:srgbClr val="99CC00"/>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sp>
        <p:nvSpPr>
          <p:cNvPr id="27692" name="AutoShape 44"/>
          <p:cNvSpPr>
            <a:spLocks noChangeArrowheads="1"/>
          </p:cNvSpPr>
          <p:nvPr/>
        </p:nvSpPr>
        <p:spPr bwMode="auto">
          <a:xfrm>
            <a:off x="1625852" y="2966124"/>
            <a:ext cx="668541" cy="304487"/>
          </a:xfrm>
          <a:prstGeom prst="roundRect">
            <a:avLst>
              <a:gd name="adj" fmla="val 16667"/>
            </a:avLst>
          </a:prstGeom>
          <a:solidFill>
            <a:srgbClr val="99CC00"/>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cxnSp>
        <p:nvCxnSpPr>
          <p:cNvPr id="27693" name="AutoShape 45"/>
          <p:cNvCxnSpPr>
            <a:cxnSpLocks noChangeShapeType="1"/>
            <a:stCxn id="27691" idx="1"/>
            <a:endCxn id="27678" idx="3"/>
          </p:cNvCxnSpPr>
          <p:nvPr/>
        </p:nvCxnSpPr>
        <p:spPr bwMode="auto">
          <a:xfrm flipH="1" flipV="1">
            <a:off x="5458589" y="2477894"/>
            <a:ext cx="1333583" cy="251989"/>
          </a:xfrm>
          <a:prstGeom prst="straightConnector1">
            <a:avLst/>
          </a:prstGeom>
          <a:noFill/>
          <a:ln w="9525">
            <a:solidFill>
              <a:schemeClr val="tx1"/>
            </a:solidFill>
            <a:round/>
            <a:headEnd type="triangle" w="med" len="med"/>
            <a:tailEnd type="triangle" w="med" len="med"/>
          </a:ln>
          <a:effectLst/>
        </p:spPr>
      </p:cxnSp>
      <p:sp>
        <p:nvSpPr>
          <p:cNvPr id="27694" name="AutoShape 46"/>
          <p:cNvSpPr>
            <a:spLocks noChangeArrowheads="1"/>
          </p:cNvSpPr>
          <p:nvPr/>
        </p:nvSpPr>
        <p:spPr bwMode="auto">
          <a:xfrm>
            <a:off x="3412712" y="4507807"/>
            <a:ext cx="710544" cy="304487"/>
          </a:xfrm>
          <a:prstGeom prst="roundRect">
            <a:avLst>
              <a:gd name="adj" fmla="val 16667"/>
            </a:avLst>
          </a:prstGeom>
          <a:solidFill>
            <a:srgbClr val="99CC00"/>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cxnSp>
        <p:nvCxnSpPr>
          <p:cNvPr id="27695" name="AutoShape 47"/>
          <p:cNvCxnSpPr>
            <a:cxnSpLocks noChangeShapeType="1"/>
            <a:stCxn id="27678" idx="2"/>
            <a:endCxn id="27694" idx="0"/>
          </p:cNvCxnSpPr>
          <p:nvPr/>
        </p:nvCxnSpPr>
        <p:spPr bwMode="auto">
          <a:xfrm flipH="1">
            <a:off x="3767984" y="3086867"/>
            <a:ext cx="700043" cy="1420939"/>
          </a:xfrm>
          <a:prstGeom prst="straightConnector1">
            <a:avLst/>
          </a:prstGeom>
          <a:noFill/>
          <a:ln w="9525">
            <a:solidFill>
              <a:schemeClr val="tx1"/>
            </a:solidFill>
            <a:round/>
            <a:headEnd type="triangle" w="med" len="med"/>
            <a:tailEnd type="triangle" w="med" len="med"/>
          </a:ln>
          <a:effectLst/>
        </p:spPr>
      </p:cxnSp>
      <p:sp>
        <p:nvSpPr>
          <p:cNvPr id="27696" name="AutoShape 48"/>
          <p:cNvSpPr>
            <a:spLocks noChangeArrowheads="1"/>
          </p:cNvSpPr>
          <p:nvPr/>
        </p:nvSpPr>
        <p:spPr bwMode="auto">
          <a:xfrm>
            <a:off x="6751919" y="3027370"/>
            <a:ext cx="710544" cy="304487"/>
          </a:xfrm>
          <a:prstGeom prst="roundRect">
            <a:avLst>
              <a:gd name="adj" fmla="val 16667"/>
            </a:avLst>
          </a:prstGeom>
          <a:solidFill>
            <a:srgbClr val="33CCCC"/>
          </a:solidFill>
          <a:ln w="9525">
            <a:solidFill>
              <a:schemeClr val="tx1"/>
            </a:solidFill>
            <a:round/>
            <a:headEnd/>
            <a:tailEnd/>
          </a:ln>
          <a:effectLst/>
        </p:spPr>
        <p:txBody>
          <a:bodyPr wrap="none" lIns="100794" tIns="50397" rIns="100794" bIns="50397" anchor="ctr"/>
          <a:lstStyle/>
          <a:p>
            <a:pPr algn="ctr"/>
            <a:r>
              <a:rPr lang="en-US">
                <a:latin typeface="Times New Roman" pitchFamily="18" charset="0"/>
              </a:rPr>
              <a:t>Client</a:t>
            </a:r>
          </a:p>
        </p:txBody>
      </p:sp>
      <p:cxnSp>
        <p:nvCxnSpPr>
          <p:cNvPr id="27697" name="AutoShape 49"/>
          <p:cNvCxnSpPr>
            <a:cxnSpLocks noChangeShapeType="1"/>
            <a:stCxn id="27696" idx="1"/>
          </p:cNvCxnSpPr>
          <p:nvPr/>
        </p:nvCxnSpPr>
        <p:spPr bwMode="auto">
          <a:xfrm flipH="1">
            <a:off x="5376334" y="3179615"/>
            <a:ext cx="1375585" cy="1632679"/>
          </a:xfrm>
          <a:prstGeom prst="straightConnector1">
            <a:avLst/>
          </a:prstGeom>
          <a:noFill/>
          <a:ln w="9525">
            <a:solidFill>
              <a:schemeClr val="tx1"/>
            </a:solidFill>
            <a:round/>
            <a:headEnd type="triangle" w="med" len="med"/>
            <a:tailEnd type="triangle" w="med" len="med"/>
          </a:ln>
          <a:effectLst/>
        </p:spPr>
      </p:cxnSp>
      <p:sp>
        <p:nvSpPr>
          <p:cNvPr id="27698" name="Text Box 50"/>
          <p:cNvSpPr txBox="1">
            <a:spLocks noChangeArrowheads="1"/>
          </p:cNvSpPr>
          <p:nvPr/>
        </p:nvSpPr>
        <p:spPr bwMode="auto">
          <a:xfrm rot="-1730531">
            <a:off x="922308" y="1851420"/>
            <a:ext cx="1195324" cy="302738"/>
          </a:xfrm>
          <a:prstGeom prst="rect">
            <a:avLst/>
          </a:prstGeom>
          <a:noFill/>
          <a:ln w="6350" algn="ctr">
            <a:noFill/>
            <a:miter lim="800000"/>
            <a:headEnd/>
            <a:tailEnd/>
          </a:ln>
          <a:effectLst/>
        </p:spPr>
        <p:txBody>
          <a:bodyPr lIns="100794" tIns="50397" rIns="100794" bIns="50397">
            <a:spAutoFit/>
          </a:bodyPr>
          <a:lstStyle/>
          <a:p>
            <a:pPr algn="ctr">
              <a:spcBef>
                <a:spcPct val="50000"/>
              </a:spcBef>
            </a:pPr>
            <a:r>
              <a:rPr lang="en-US" sz="1300" dirty="0">
                <a:latin typeface="Times New Roman" pitchFamily="18" charset="0"/>
              </a:rPr>
              <a:t>read-only</a:t>
            </a:r>
          </a:p>
        </p:txBody>
      </p:sp>
      <p:sp>
        <p:nvSpPr>
          <p:cNvPr id="27699" name="Text Box 51"/>
          <p:cNvSpPr txBox="1">
            <a:spLocks noChangeArrowheads="1"/>
          </p:cNvSpPr>
          <p:nvPr/>
        </p:nvSpPr>
        <p:spPr bwMode="auto">
          <a:xfrm>
            <a:off x="2320644" y="6551718"/>
            <a:ext cx="1195325" cy="302738"/>
          </a:xfrm>
          <a:prstGeom prst="rect">
            <a:avLst/>
          </a:prstGeom>
          <a:noFill/>
          <a:ln w="6350" algn="ctr">
            <a:noFill/>
            <a:miter lim="800000"/>
            <a:headEnd/>
            <a:tailEnd/>
          </a:ln>
          <a:effectLst/>
        </p:spPr>
        <p:txBody>
          <a:bodyPr lIns="100794" tIns="50397" rIns="100794" bIns="50397">
            <a:spAutoFit/>
          </a:bodyPr>
          <a:lstStyle/>
          <a:p>
            <a:pPr algn="ctr">
              <a:spcBef>
                <a:spcPct val="50000"/>
              </a:spcBef>
            </a:pPr>
            <a:r>
              <a:rPr lang="en-US" sz="1300" dirty="0">
                <a:latin typeface="Times New Roman" pitchFamily="18" charset="0"/>
              </a:rPr>
              <a:t>read-only</a:t>
            </a:r>
          </a:p>
        </p:txBody>
      </p:sp>
      <p:grpSp>
        <p:nvGrpSpPr>
          <p:cNvPr id="4" name="Group 58"/>
          <p:cNvGrpSpPr>
            <a:grpSpLocks/>
          </p:cNvGrpSpPr>
          <p:nvPr/>
        </p:nvGrpSpPr>
        <p:grpSpPr bwMode="auto">
          <a:xfrm>
            <a:off x="6678414" y="6138737"/>
            <a:ext cx="3031188" cy="1074454"/>
            <a:chOff x="3816" y="3508"/>
            <a:chExt cx="1732" cy="614"/>
          </a:xfrm>
        </p:grpSpPr>
        <p:grpSp>
          <p:nvGrpSpPr>
            <p:cNvPr id="5" name="Group 16"/>
            <p:cNvGrpSpPr>
              <a:grpSpLocks/>
            </p:cNvGrpSpPr>
            <p:nvPr/>
          </p:nvGrpSpPr>
          <p:grpSpPr bwMode="auto">
            <a:xfrm>
              <a:off x="3827" y="3528"/>
              <a:ext cx="1645" cy="565"/>
              <a:chOff x="3827" y="3527"/>
              <a:chExt cx="1645" cy="565"/>
            </a:xfrm>
          </p:grpSpPr>
          <p:sp>
            <p:nvSpPr>
              <p:cNvPr id="27665" name="Rectangle 17"/>
              <p:cNvSpPr>
                <a:spLocks noChangeArrowheads="1"/>
              </p:cNvSpPr>
              <p:nvPr/>
            </p:nvSpPr>
            <p:spPr bwMode="auto">
              <a:xfrm>
                <a:off x="3861" y="3527"/>
                <a:ext cx="1611" cy="565"/>
              </a:xfrm>
              <a:prstGeom prst="rect">
                <a:avLst/>
              </a:prstGeom>
              <a:solidFill>
                <a:srgbClr val="FFFF99"/>
              </a:solidFill>
              <a:ln w="9525">
                <a:solidFill>
                  <a:schemeClr val="tx1"/>
                </a:solidFill>
                <a:miter lim="800000"/>
                <a:headEnd/>
                <a:tailEnd/>
              </a:ln>
              <a:effectLst/>
            </p:spPr>
            <p:txBody>
              <a:bodyPr wrap="none"/>
              <a:lstStyle/>
              <a:p>
                <a:r>
                  <a:rPr lang="en-US">
                    <a:latin typeface="Times New Roman" pitchFamily="18" charset="0"/>
                  </a:rPr>
                  <a:t>INFN / Grid?</a:t>
                </a:r>
              </a:p>
            </p:txBody>
          </p:sp>
          <p:sp>
            <p:nvSpPr>
              <p:cNvPr id="27666" name="AutoShape 18"/>
              <p:cNvSpPr>
                <a:spLocks noChangeArrowheads="1"/>
              </p:cNvSpPr>
              <p:nvPr/>
            </p:nvSpPr>
            <p:spPr bwMode="auto">
              <a:xfrm>
                <a:off x="3827" y="3738"/>
                <a:ext cx="804" cy="212"/>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a:latin typeface="Times New Roman" pitchFamily="18" charset="0"/>
                  </a:rPr>
                  <a:t>Job Control</a:t>
                </a:r>
              </a:p>
            </p:txBody>
          </p:sp>
          <p:sp>
            <p:nvSpPr>
              <p:cNvPr id="27667" name="AutoShape 19"/>
              <p:cNvSpPr>
                <a:spLocks noChangeArrowheads="1"/>
              </p:cNvSpPr>
              <p:nvPr/>
            </p:nvSpPr>
            <p:spPr bwMode="auto">
              <a:xfrm>
                <a:off x="4866" y="3573"/>
                <a:ext cx="529" cy="499"/>
              </a:xfrm>
              <a:prstGeom prst="octagon">
                <a:avLst>
                  <a:gd name="adj" fmla="val 29287"/>
                </a:avLst>
              </a:prstGeom>
              <a:solidFill>
                <a:srgbClr val="FFCC00"/>
              </a:solidFill>
              <a:ln w="9525">
                <a:solidFill>
                  <a:schemeClr val="tx1"/>
                </a:solidFill>
                <a:miter lim="800000"/>
                <a:headEnd/>
                <a:tailEnd/>
              </a:ln>
              <a:effectLst/>
            </p:spPr>
            <p:txBody>
              <a:bodyPr wrap="none" anchor="ctr"/>
              <a:lstStyle/>
              <a:p>
                <a:pPr algn="ctr"/>
                <a:r>
                  <a:rPr lang="en-US">
                    <a:latin typeface="Times New Roman" pitchFamily="18" charset="0"/>
                  </a:rPr>
                  <a:t>Batch</a:t>
                </a:r>
              </a:p>
              <a:p>
                <a:pPr algn="ctr"/>
                <a:r>
                  <a:rPr lang="en-US">
                    <a:latin typeface="Times New Roman" pitchFamily="18" charset="0"/>
                  </a:rPr>
                  <a:t>Farm</a:t>
                </a:r>
              </a:p>
            </p:txBody>
          </p:sp>
          <p:cxnSp>
            <p:nvCxnSpPr>
              <p:cNvPr id="27668" name="AutoShape 20"/>
              <p:cNvCxnSpPr>
                <a:cxnSpLocks noChangeShapeType="1"/>
                <a:stCxn id="27666" idx="3"/>
                <a:endCxn id="27667" idx="1"/>
              </p:cNvCxnSpPr>
              <p:nvPr/>
            </p:nvCxnSpPr>
            <p:spPr bwMode="auto">
              <a:xfrm flipV="1">
                <a:off x="4631" y="3823"/>
                <a:ext cx="235" cy="21"/>
              </a:xfrm>
              <a:prstGeom prst="straightConnector1">
                <a:avLst/>
              </a:prstGeom>
              <a:noFill/>
              <a:ln w="9525">
                <a:solidFill>
                  <a:schemeClr val="tx1"/>
                </a:solidFill>
                <a:round/>
                <a:headEnd type="triangle" w="med" len="med"/>
                <a:tailEnd type="triangle" w="med" len="med"/>
              </a:ln>
              <a:effectLst/>
            </p:spPr>
          </p:cxnSp>
        </p:grpSp>
        <p:sp>
          <p:nvSpPr>
            <p:cNvPr id="27705" name="Rectangle 57"/>
            <p:cNvSpPr>
              <a:spLocks noChangeArrowheads="1"/>
            </p:cNvSpPr>
            <p:nvPr/>
          </p:nvSpPr>
          <p:spPr bwMode="auto">
            <a:xfrm>
              <a:off x="3816" y="3508"/>
              <a:ext cx="1732" cy="614"/>
            </a:xfrm>
            <a:prstGeom prst="rect">
              <a:avLst/>
            </a:prstGeom>
            <a:solidFill>
              <a:srgbClr val="FFFFCC">
                <a:alpha val="70000"/>
              </a:srgbClr>
            </a:solidFill>
            <a:ln w="9525">
              <a:no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p:cNvPicPr>
            <a:picLocks noChangeAspect="1" noChangeArrowheads="1"/>
          </p:cNvPicPr>
          <p:nvPr/>
        </p:nvPicPr>
        <p:blipFill>
          <a:blip r:embed="rId3" cstate="print"/>
          <a:srcRect/>
          <a:stretch>
            <a:fillRect/>
          </a:stretch>
        </p:blipFill>
        <p:spPr bwMode="auto">
          <a:xfrm>
            <a:off x="336021" y="898400"/>
            <a:ext cx="5040313" cy="3133427"/>
          </a:xfrm>
          <a:prstGeom prst="rect">
            <a:avLst/>
          </a:prstGeom>
          <a:noFill/>
        </p:spPr>
      </p:pic>
      <p:pic>
        <p:nvPicPr>
          <p:cNvPr id="4" name="Picture 5"/>
          <p:cNvPicPr>
            <a:picLocks noChangeAspect="1" noChangeArrowheads="1"/>
          </p:cNvPicPr>
          <p:nvPr/>
        </p:nvPicPr>
        <p:blipFill>
          <a:blip r:embed="rId4" cstate="print"/>
          <a:srcRect/>
          <a:stretch>
            <a:fillRect/>
          </a:stretch>
        </p:blipFill>
        <p:spPr bwMode="auto">
          <a:xfrm>
            <a:off x="6216386" y="1007957"/>
            <a:ext cx="3696229" cy="3205493"/>
          </a:xfrm>
          <a:prstGeom prst="rect">
            <a:avLst/>
          </a:prstGeom>
          <a:noFill/>
        </p:spPr>
      </p:pic>
      <p:pic>
        <p:nvPicPr>
          <p:cNvPr id="5" name="Picture 6"/>
          <p:cNvPicPr>
            <a:picLocks noChangeAspect="1" noChangeArrowheads="1"/>
          </p:cNvPicPr>
          <p:nvPr/>
        </p:nvPicPr>
        <p:blipFill>
          <a:blip r:embed="rId5" cstate="print"/>
          <a:srcRect/>
          <a:stretch>
            <a:fillRect/>
          </a:stretch>
        </p:blipFill>
        <p:spPr bwMode="auto">
          <a:xfrm>
            <a:off x="6342393" y="4115824"/>
            <a:ext cx="3444214" cy="3343154"/>
          </a:xfrm>
          <a:prstGeom prst="rect">
            <a:avLst/>
          </a:prstGeom>
          <a:noFill/>
        </p:spPr>
      </p:pic>
      <p:sp>
        <p:nvSpPr>
          <p:cNvPr id="8" name="Rectangle 4"/>
          <p:cNvSpPr txBox="1">
            <a:spLocks noChangeArrowheads="1"/>
          </p:cNvSpPr>
          <p:nvPr/>
        </p:nvSpPr>
        <p:spPr>
          <a:xfrm>
            <a:off x="252016" y="0"/>
            <a:ext cx="9660599" cy="839964"/>
          </a:xfrm>
          <a:prstGeom prst="rect">
            <a:avLst/>
          </a:prstGeom>
          <a:noFill/>
          <a:ln/>
        </p:spPr>
        <p:txBody>
          <a:bodyPr vert="horz" lIns="100794" tIns="50397" rIns="100794" bIns="50397" rtlCol="0" anchor="ctr">
            <a:normAutofit fontScale="97500"/>
          </a:bodyPr>
          <a:lstStyle/>
          <a:p>
            <a:pPr lvl="0" algn="ctr">
              <a:spcBef>
                <a:spcPct val="0"/>
              </a:spcBef>
            </a:pPr>
            <a:r>
              <a:rPr lang="en-US" sz="4400" dirty="0" smtClean="0"/>
              <a:t>Pipeline Web Interface</a:t>
            </a:r>
            <a:endParaRPr lang="en-US" sz="4900" dirty="0" smtClean="0">
              <a:latin typeface="+mj-lt"/>
              <a:ea typeface="+mj-ea"/>
              <a:cs typeface="+mj-cs"/>
            </a:endParaRPr>
          </a:p>
        </p:txBody>
      </p:sp>
      <p:pic>
        <p:nvPicPr>
          <p:cNvPr id="9" name="Picture 6"/>
          <p:cNvPicPr>
            <a:picLocks noChangeAspect="1" noChangeArrowheads="1"/>
          </p:cNvPicPr>
          <p:nvPr/>
        </p:nvPicPr>
        <p:blipFill>
          <a:blip r:embed="rId6" cstate="print"/>
          <a:srcRect/>
          <a:stretch>
            <a:fillRect/>
          </a:stretch>
        </p:blipFill>
        <p:spPr bwMode="auto">
          <a:xfrm>
            <a:off x="336021" y="4105825"/>
            <a:ext cx="5040313" cy="3453851"/>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31" y="0"/>
            <a:ext cx="9072563" cy="839964"/>
          </a:xfrm>
        </p:spPr>
        <p:txBody>
          <a:bodyPr>
            <a:normAutofit fontScale="90000"/>
          </a:bodyPr>
          <a:lstStyle/>
          <a:p>
            <a:r>
              <a:rPr lang="en-US" dirty="0" smtClean="0"/>
              <a:t>Pipeline Performance and Reliability</a:t>
            </a:r>
            <a:endParaRPr lang="en-US" dirty="0"/>
          </a:p>
        </p:txBody>
      </p:sp>
      <p:sp>
        <p:nvSpPr>
          <p:cNvPr id="6" name="Rectangle 5"/>
          <p:cNvSpPr/>
          <p:nvPr/>
        </p:nvSpPr>
        <p:spPr>
          <a:xfrm>
            <a:off x="5796359" y="4451808"/>
            <a:ext cx="420026" cy="587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9" name="TextBox 8"/>
          <p:cNvSpPr txBox="1"/>
          <p:nvPr/>
        </p:nvSpPr>
        <p:spPr>
          <a:xfrm>
            <a:off x="5460338" y="3527849"/>
            <a:ext cx="4284266" cy="339267"/>
          </a:xfrm>
          <a:prstGeom prst="rect">
            <a:avLst/>
          </a:prstGeom>
          <a:noFill/>
        </p:spPr>
        <p:txBody>
          <a:bodyPr wrap="square" lIns="100794" tIns="50397" rIns="100794" bIns="50397" rtlCol="0">
            <a:spAutoFit/>
          </a:bodyPr>
          <a:lstStyle/>
          <a:p>
            <a:r>
              <a:rPr lang="en-US" sz="1500" dirty="0" smtClean="0"/>
              <a:t>CPU-years delivered by the pipeline per month. </a:t>
            </a:r>
            <a:endParaRPr lang="en-US" sz="1500" dirty="0"/>
          </a:p>
        </p:txBody>
      </p:sp>
      <p:sp>
        <p:nvSpPr>
          <p:cNvPr id="10" name="TextBox 9"/>
          <p:cNvSpPr txBox="1"/>
          <p:nvPr/>
        </p:nvSpPr>
        <p:spPr>
          <a:xfrm>
            <a:off x="252016" y="6971700"/>
            <a:ext cx="9744604" cy="576753"/>
          </a:xfrm>
          <a:prstGeom prst="rect">
            <a:avLst/>
          </a:prstGeom>
          <a:noFill/>
        </p:spPr>
        <p:txBody>
          <a:bodyPr wrap="square" lIns="100794" tIns="50397" rIns="100794" bIns="50397" rtlCol="0">
            <a:spAutoFit/>
          </a:bodyPr>
          <a:lstStyle/>
          <a:p>
            <a:r>
              <a:rPr lang="en-US" sz="1500" dirty="0" smtClean="0"/>
              <a:t>Elapsed time between data being recorded on satellite and arriving at SLAC (red), and between arriving at SLAC and being totally processed (blue), and total elapsed time (green). Most data is fully processed &lt;24 hours after being taken.</a:t>
            </a:r>
            <a:endParaRPr lang="en-US" sz="1500" dirty="0"/>
          </a:p>
        </p:txBody>
      </p:sp>
      <p:graphicFrame>
        <p:nvGraphicFramePr>
          <p:cNvPr id="11" name="Chart 10"/>
          <p:cNvGraphicFramePr>
            <a:graphicFrameLocks noGrp="1"/>
          </p:cNvGraphicFramePr>
          <p:nvPr/>
        </p:nvGraphicFramePr>
        <p:xfrm>
          <a:off x="5460339" y="797216"/>
          <a:ext cx="4116255" cy="285737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756047" y="3527848"/>
            <a:ext cx="4284266" cy="563443"/>
          </a:xfrm>
          <a:prstGeom prst="rect">
            <a:avLst/>
          </a:prstGeom>
          <a:noFill/>
        </p:spPr>
        <p:txBody>
          <a:bodyPr wrap="square" lIns="100794" tIns="50397" rIns="100794" bIns="50397" rtlCol="0">
            <a:spAutoFit/>
          </a:bodyPr>
          <a:lstStyle/>
          <a:p>
            <a:r>
              <a:rPr lang="en-US" sz="1500" dirty="0" smtClean="0"/>
              <a:t>Pipeline reliability. </a:t>
            </a:r>
            <a:r>
              <a:rPr lang="en-US" sz="1500" dirty="0" err="1" smtClean="0"/>
              <a:t>AutoRetry</a:t>
            </a:r>
            <a:r>
              <a:rPr lang="en-US" sz="1500" dirty="0" smtClean="0"/>
              <a:t> allows failed jobs to be rerun without manual intervention.</a:t>
            </a:r>
            <a:endParaRPr lang="en-US" sz="1500" dirty="0"/>
          </a:p>
        </p:txBody>
      </p:sp>
      <p:graphicFrame>
        <p:nvGraphicFramePr>
          <p:cNvPr id="14" name="Chart 13"/>
          <p:cNvGraphicFramePr>
            <a:graphicFrameLocks noGrp="1"/>
          </p:cNvGraphicFramePr>
          <p:nvPr/>
        </p:nvGraphicFramePr>
        <p:xfrm>
          <a:off x="672042" y="777343"/>
          <a:ext cx="4872302" cy="2897125"/>
        </p:xfrm>
        <a:graphic>
          <a:graphicData uri="http://schemas.openxmlformats.org/drawingml/2006/chart">
            <c:chart xmlns:c="http://schemas.openxmlformats.org/drawingml/2006/chart" xmlns:r="http://schemas.openxmlformats.org/officeDocument/2006/relationships" r:id="rId3"/>
          </a:graphicData>
        </a:graphic>
      </p:graphicFrame>
      <p:sp>
        <p:nvSpPr>
          <p:cNvPr id="17410" name="AutoShape 2" descr="http://glast-ground.slac.stanford.edu/Pipeline-II/aida_plot.jsp?name=plot-1&amp;width=1000&amp;height=400&amp;format=png"/>
          <p:cNvSpPr>
            <a:spLocks noChangeAspect="1" noChangeArrowheads="1"/>
          </p:cNvSpPr>
          <p:nvPr/>
        </p:nvSpPr>
        <p:spPr bwMode="auto">
          <a:xfrm>
            <a:off x="171511" y="-159243"/>
            <a:ext cx="336021" cy="335987"/>
          </a:xfrm>
          <a:prstGeom prst="rect">
            <a:avLst/>
          </a:prstGeom>
          <a:noFill/>
        </p:spPr>
        <p:txBody>
          <a:bodyPr vert="horz" wrap="square" lIns="100794" tIns="50397" rIns="100794" bIns="50397" numCol="1" anchor="t" anchorCtr="0" compatLnSpc="1">
            <a:prstTxWarp prst="textNoShape">
              <a:avLst/>
            </a:prstTxWarp>
          </a:bodyPr>
          <a:lstStyle/>
          <a:p>
            <a:endParaRPr lang="en-US"/>
          </a:p>
        </p:txBody>
      </p:sp>
      <p:sp>
        <p:nvSpPr>
          <p:cNvPr id="17412" name="AutoShape 4" descr="http://glast-ground.slac.stanford.edu/Pipeline-II/aida_plot.jsp?name=plot-1&amp;width=1000&amp;height=400&amp;format=png"/>
          <p:cNvSpPr>
            <a:spLocks noChangeAspect="1" noChangeArrowheads="1"/>
          </p:cNvSpPr>
          <p:nvPr/>
        </p:nvSpPr>
        <p:spPr bwMode="auto">
          <a:xfrm>
            <a:off x="171511" y="-159243"/>
            <a:ext cx="336021" cy="335987"/>
          </a:xfrm>
          <a:prstGeom prst="rect">
            <a:avLst/>
          </a:prstGeom>
          <a:noFill/>
        </p:spPr>
        <p:txBody>
          <a:bodyPr vert="horz" wrap="square" lIns="100794" tIns="50397" rIns="100794" bIns="50397" numCol="1" anchor="t" anchorCtr="0" compatLnSpc="1">
            <a:prstTxWarp prst="textNoShape">
              <a:avLst/>
            </a:prstTxWarp>
          </a:bodyPr>
          <a:lstStyle/>
          <a:p>
            <a:endParaRPr lang="en-US"/>
          </a:p>
        </p:txBody>
      </p:sp>
      <p:sp>
        <p:nvSpPr>
          <p:cNvPr id="17414" name="AutoShape 6" descr="http://glast-ground.slac.stanford.edu/Pipeline-II/aida_plot.jsp?name=plot-1&amp;width=1000&amp;height=400&amp;format=png"/>
          <p:cNvSpPr>
            <a:spLocks noChangeAspect="1" noChangeArrowheads="1"/>
          </p:cNvSpPr>
          <p:nvPr/>
        </p:nvSpPr>
        <p:spPr bwMode="auto">
          <a:xfrm>
            <a:off x="171511" y="-159243"/>
            <a:ext cx="336021" cy="335987"/>
          </a:xfrm>
          <a:prstGeom prst="rect">
            <a:avLst/>
          </a:prstGeom>
          <a:noFill/>
        </p:spPr>
        <p:txBody>
          <a:bodyPr vert="horz" wrap="square" lIns="100794" tIns="50397" rIns="100794" bIns="50397" numCol="1" anchor="t" anchorCtr="0" compatLnSpc="1">
            <a:prstTxWarp prst="textNoShape">
              <a:avLst/>
            </a:prstTxWarp>
          </a:bodyPr>
          <a:lstStyle/>
          <a:p>
            <a:endParaRPr lang="en-US"/>
          </a:p>
        </p:txBody>
      </p:sp>
      <p:pic>
        <p:nvPicPr>
          <p:cNvPr id="17415" name="Picture 7"/>
          <p:cNvPicPr>
            <a:picLocks noChangeAspect="1" noChangeArrowheads="1"/>
          </p:cNvPicPr>
          <p:nvPr/>
        </p:nvPicPr>
        <p:blipFill>
          <a:blip r:embed="rId4" cstate="print"/>
          <a:srcRect/>
          <a:stretch>
            <a:fillRect/>
          </a:stretch>
        </p:blipFill>
        <p:spPr bwMode="auto">
          <a:xfrm>
            <a:off x="0" y="4115823"/>
            <a:ext cx="6300391" cy="2939874"/>
          </a:xfrm>
          <a:prstGeom prst="rect">
            <a:avLst/>
          </a:prstGeom>
          <a:noFill/>
          <a:ln w="9525">
            <a:noFill/>
            <a:miter lim="800000"/>
            <a:headEnd/>
            <a:tailEnd/>
          </a:ln>
        </p:spPr>
      </p:pic>
      <p:pic>
        <p:nvPicPr>
          <p:cNvPr id="17416" name="Picture 8"/>
          <p:cNvPicPr>
            <a:picLocks noChangeAspect="1" noChangeArrowheads="1"/>
          </p:cNvPicPr>
          <p:nvPr/>
        </p:nvPicPr>
        <p:blipFill>
          <a:blip r:embed="rId5" cstate="print"/>
          <a:srcRect r="50400"/>
          <a:stretch>
            <a:fillRect/>
          </a:stretch>
        </p:blipFill>
        <p:spPr bwMode="auto">
          <a:xfrm>
            <a:off x="6300391" y="4058922"/>
            <a:ext cx="3780234" cy="2996775"/>
          </a:xfrm>
          <a:prstGeom prst="rect">
            <a:avLst/>
          </a:prstGeom>
          <a:noFill/>
          <a:ln w="9525">
            <a:noFill/>
            <a:miter lim="800000"/>
            <a:headEnd/>
            <a:tailEnd/>
          </a:ln>
        </p:spPr>
      </p:pic>
      <p:sp>
        <p:nvSpPr>
          <p:cNvPr id="7" name="TextBox 6"/>
          <p:cNvSpPr txBox="1"/>
          <p:nvPr/>
        </p:nvSpPr>
        <p:spPr>
          <a:xfrm>
            <a:off x="6048375" y="6635715"/>
            <a:ext cx="504031" cy="271413"/>
          </a:xfrm>
          <a:prstGeom prst="rect">
            <a:avLst/>
          </a:prstGeom>
          <a:solidFill>
            <a:schemeClr val="bg1"/>
          </a:solidFill>
          <a:ln>
            <a:solidFill>
              <a:schemeClr val="accent1"/>
            </a:solidFill>
          </a:ln>
        </p:spPr>
        <p:txBody>
          <a:bodyPr wrap="square" lIns="100794" tIns="50397" rIns="100794" bIns="50397" rtlCol="0">
            <a:spAutoFit/>
          </a:bodyPr>
          <a:lstStyle/>
          <a:p>
            <a:r>
              <a:rPr lang="en-US" sz="1100" dirty="0" smtClean="0"/>
              <a:t>x10</a:t>
            </a:r>
            <a:r>
              <a:rPr lang="en-US" sz="1100" baseline="30000" dirty="0" smtClean="0"/>
              <a:t>8</a:t>
            </a:r>
            <a:endParaRPr lang="en-US" sz="1100" baseline="30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Data Handling Group Goals</a:t>
            </a:r>
            <a:endParaRPr lang="en-US" dirty="0"/>
          </a:p>
        </p:txBody>
      </p:sp>
      <p:sp>
        <p:nvSpPr>
          <p:cNvPr id="3" name="Content Placeholder 2"/>
          <p:cNvSpPr>
            <a:spLocks noGrp="1"/>
          </p:cNvSpPr>
          <p:nvPr>
            <p:ph idx="1"/>
          </p:nvPr>
        </p:nvSpPr>
        <p:spPr>
          <a:xfrm>
            <a:off x="0" y="1265237"/>
            <a:ext cx="10080625" cy="6294438"/>
          </a:xfrm>
        </p:spPr>
        <p:txBody>
          <a:bodyPr>
            <a:normAutofit fontScale="77500" lnSpcReduction="20000"/>
          </a:bodyPr>
          <a:lstStyle/>
          <a:p>
            <a:pPr marL="227013" indent="-227013" eaLnBrk="1" hangingPunct="1">
              <a:lnSpc>
                <a:spcPct val="100000"/>
              </a:lnSpc>
              <a:buFont typeface="Arial" pitchFamily="34"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400" b="1" dirty="0" smtClean="0"/>
              <a:t>Critical </a:t>
            </a:r>
            <a:r>
              <a:rPr lang="en-GB" sz="2400" b="1" dirty="0" smtClean="0"/>
              <a:t>Outcome:</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600" dirty="0" smtClean="0">
                <a:solidFill>
                  <a:srgbClr val="FF0000"/>
                </a:solidFill>
              </a:rPr>
              <a:t>Well supported key software infrastructure components ready for adoption by experiments at SLAC and other universities and </a:t>
            </a:r>
            <a:r>
              <a:rPr lang="en-GB" sz="2600" dirty="0" smtClean="0">
                <a:solidFill>
                  <a:srgbClr val="FF0000"/>
                </a:solidFill>
              </a:rPr>
              <a:t>laboratories</a:t>
            </a:r>
            <a:endParaRPr lang="en-GB" sz="2600" dirty="0" smtClean="0">
              <a:solidFill>
                <a:srgbClr val="FF0000"/>
              </a:solidFill>
            </a:endParaRPr>
          </a:p>
          <a:p>
            <a:pPr marL="227013" indent="-227013" eaLnBrk="1" hangingPunct="1">
              <a:lnSpc>
                <a:spcPct val="100000"/>
              </a:lnSpc>
              <a:buFont typeface="Arial" pitchFamily="34"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400" b="1" dirty="0" smtClean="0"/>
              <a:t>Strategic</a:t>
            </a:r>
            <a:r>
              <a:rPr lang="en-GB" sz="2400" b="1" dirty="0" smtClean="0"/>
              <a:t>: </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600" dirty="0" smtClean="0">
                <a:solidFill>
                  <a:srgbClr val="FF0000"/>
                </a:solidFill>
              </a:rPr>
              <a:t>Invest in new technologies for future experiments like Cloud </a:t>
            </a:r>
            <a:r>
              <a:rPr lang="en-GB" sz="2600" dirty="0" smtClean="0">
                <a:solidFill>
                  <a:srgbClr val="FF0000"/>
                </a:solidFill>
              </a:rPr>
              <a:t>and </a:t>
            </a:r>
            <a:r>
              <a:rPr lang="en-GB" sz="2600" dirty="0" smtClean="0">
                <a:solidFill>
                  <a:srgbClr val="FF0000"/>
                </a:solidFill>
              </a:rPr>
              <a:t>Interactive Web Applications</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600" dirty="0" smtClean="0">
                <a:solidFill>
                  <a:srgbClr val="FFC000"/>
                </a:solidFill>
              </a:rPr>
              <a:t>Continue to encourage software reuse between experiments at SLAC</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600" dirty="0" smtClean="0">
                <a:solidFill>
                  <a:srgbClr val="FFC000"/>
                </a:solidFill>
              </a:rPr>
              <a:t>Build collaborations with the Computing Department, LCLS and other </a:t>
            </a:r>
            <a:r>
              <a:rPr lang="en-GB" sz="2600" dirty="0" smtClean="0">
                <a:solidFill>
                  <a:srgbClr val="FFC000"/>
                </a:solidFill>
              </a:rPr>
              <a:t>laboratories</a:t>
            </a:r>
            <a:endParaRPr lang="en-GB" sz="2600" dirty="0" smtClean="0">
              <a:solidFill>
                <a:srgbClr val="FFC000"/>
              </a:solidFill>
            </a:endParaRPr>
          </a:p>
          <a:p>
            <a:pPr marL="227013" indent="-227013" eaLnBrk="1" hangingPunct="1">
              <a:lnSpc>
                <a:spcPct val="100000"/>
              </a:lnSpc>
              <a:buFont typeface="Arial" pitchFamily="34"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GB" sz="2400" b="1" dirty="0" smtClean="0"/>
              <a:t>Tactical:</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sz="2400" dirty="0" smtClean="0">
                <a:solidFill>
                  <a:srgbClr val="00B050"/>
                </a:solidFill>
              </a:rPr>
              <a:t>Continued support of Fermi</a:t>
            </a:r>
            <a:r>
              <a:rPr lang="en-US" sz="2400" dirty="0" smtClean="0"/>
              <a:t>, </a:t>
            </a:r>
            <a:r>
              <a:rPr lang="en-US" sz="2400" dirty="0" err="1" smtClean="0">
                <a:solidFill>
                  <a:srgbClr val="FFC000"/>
                </a:solidFill>
              </a:rPr>
              <a:t>SiD</a:t>
            </a:r>
            <a:r>
              <a:rPr lang="en-US" sz="2400" dirty="0" smtClean="0"/>
              <a:t>, </a:t>
            </a:r>
            <a:r>
              <a:rPr lang="en-US" sz="2400" dirty="0" smtClean="0">
                <a:solidFill>
                  <a:srgbClr val="00B050"/>
                </a:solidFill>
              </a:rPr>
              <a:t>EXO</a:t>
            </a:r>
            <a:r>
              <a:rPr lang="en-US" sz="2400" dirty="0" smtClean="0"/>
              <a:t>, </a:t>
            </a:r>
            <a:r>
              <a:rPr lang="en-US" sz="2400" dirty="0" err="1" smtClean="0">
                <a:solidFill>
                  <a:srgbClr val="FFC000"/>
                </a:solidFill>
              </a:rPr>
              <a:t>SuperCDMS</a:t>
            </a:r>
            <a:endParaRPr lang="en-US" sz="2400" dirty="0" smtClean="0">
              <a:solidFill>
                <a:srgbClr val="FFC000"/>
              </a:solidFill>
            </a:endParaRP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sz="2400" dirty="0" smtClean="0">
                <a:solidFill>
                  <a:srgbClr val="00B050"/>
                </a:solidFill>
              </a:rPr>
              <a:t>Continue and expand support of LSST Camera Control System</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sz="2400" dirty="0" smtClean="0">
                <a:solidFill>
                  <a:srgbClr val="FFC000"/>
                </a:solidFill>
              </a:rPr>
              <a:t>Evaluate future larger role in LSST and possible role in CTA</a:t>
            </a:r>
          </a:p>
          <a:p>
            <a:pPr marL="1482725" lvl="1"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sz="2400" dirty="0" smtClean="0"/>
              <a:t>Continue to advance lab-wide collaboration</a:t>
            </a:r>
          </a:p>
          <a:p>
            <a:pPr marL="1882775" lvl="2"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dirty="0" smtClean="0">
                <a:solidFill>
                  <a:srgbClr val="00B050"/>
                </a:solidFill>
              </a:rPr>
              <a:t>with CD (Confluence, JIRA, Forums</a:t>
            </a:r>
            <a:r>
              <a:rPr lang="en-US" dirty="0" smtClean="0"/>
              <a:t>, development tools...)</a:t>
            </a:r>
          </a:p>
          <a:p>
            <a:pPr marL="1882775" lvl="2"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dirty="0" smtClean="0">
                <a:solidFill>
                  <a:srgbClr val="FFC000"/>
                </a:solidFill>
              </a:rPr>
              <a:t>with SSRL (SSRL data download)</a:t>
            </a:r>
          </a:p>
          <a:p>
            <a:pPr marL="1882775" lvl="2"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dirty="0" smtClean="0">
                <a:solidFill>
                  <a:srgbClr val="FFC000"/>
                </a:solidFill>
              </a:rPr>
              <a:t>with Theory Group</a:t>
            </a:r>
          </a:p>
          <a:p>
            <a:pPr marL="1882775" lvl="2" indent="-568325" eaLnBrk="1" hangingPunct="1">
              <a:buFont typeface="Times New Roman" pitchFamily="18" charset="0"/>
              <a:buChar char="–"/>
              <a:tabLst>
                <a:tab pos="228600" algn="l"/>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Lst>
            </a:pPr>
            <a:r>
              <a:rPr lang="en-US" dirty="0" smtClean="0">
                <a:solidFill>
                  <a:srgbClr val="FFC000"/>
                </a:solidFill>
              </a:rPr>
              <a:t>with </a:t>
            </a:r>
            <a:r>
              <a:rPr lang="en-US" dirty="0" smtClean="0">
                <a:solidFill>
                  <a:srgbClr val="FFC000"/>
                </a:solidFill>
              </a:rPr>
              <a:t>others</a:t>
            </a:r>
            <a:endParaRPr lang="en-GB" dirty="0" smtClean="0">
              <a:solidFill>
                <a:srgbClr val="FFC000"/>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31" y="0"/>
            <a:ext cx="9072563" cy="789216"/>
          </a:xfrm>
        </p:spPr>
        <p:txBody>
          <a:bodyPr>
            <a:normAutofit fontScale="90000"/>
          </a:bodyPr>
          <a:lstStyle/>
          <a:p>
            <a:r>
              <a:rPr lang="en-US" dirty="0" smtClean="0"/>
              <a:t>Data Catalog and Download Manager</a:t>
            </a:r>
            <a:endParaRPr lang="en-US" dirty="0"/>
          </a:p>
        </p:txBody>
      </p:sp>
      <p:pic>
        <p:nvPicPr>
          <p:cNvPr id="21510" name="Picture 6"/>
          <p:cNvPicPr>
            <a:picLocks noChangeAspect="1" noChangeArrowheads="1"/>
          </p:cNvPicPr>
          <p:nvPr/>
        </p:nvPicPr>
        <p:blipFill>
          <a:blip r:embed="rId2" cstate="print"/>
          <a:srcRect l="808" t="20126" r="936" b="5241"/>
          <a:stretch>
            <a:fillRect/>
          </a:stretch>
        </p:blipFill>
        <p:spPr bwMode="auto">
          <a:xfrm>
            <a:off x="5208323" y="839964"/>
            <a:ext cx="4116255" cy="3012613"/>
          </a:xfrm>
          <a:prstGeom prst="rect">
            <a:avLst/>
          </a:prstGeom>
          <a:noFill/>
          <a:ln w="9525">
            <a:noFill/>
            <a:miter lim="800000"/>
            <a:headEnd/>
            <a:tailEnd/>
          </a:ln>
        </p:spPr>
      </p:pic>
      <p:pic>
        <p:nvPicPr>
          <p:cNvPr id="21511" name="Picture 7"/>
          <p:cNvPicPr>
            <a:picLocks noChangeAspect="1" noChangeArrowheads="1"/>
          </p:cNvPicPr>
          <p:nvPr/>
        </p:nvPicPr>
        <p:blipFill>
          <a:blip r:embed="rId3" cstate="print"/>
          <a:srcRect l="26240" t="32291" r="3200" b="3935"/>
          <a:stretch>
            <a:fillRect/>
          </a:stretch>
        </p:blipFill>
        <p:spPr bwMode="auto">
          <a:xfrm>
            <a:off x="252016" y="755967"/>
            <a:ext cx="4103228" cy="2939874"/>
          </a:xfrm>
          <a:prstGeom prst="rect">
            <a:avLst/>
          </a:prstGeom>
          <a:noFill/>
          <a:ln w="9525">
            <a:noFill/>
            <a:miter lim="800000"/>
            <a:headEnd/>
            <a:tailEnd/>
          </a:ln>
        </p:spPr>
      </p:pic>
      <p:pic>
        <p:nvPicPr>
          <p:cNvPr id="21512" name="Picture 8"/>
          <p:cNvPicPr>
            <a:picLocks noChangeAspect="1" noChangeArrowheads="1"/>
          </p:cNvPicPr>
          <p:nvPr/>
        </p:nvPicPr>
        <p:blipFill>
          <a:blip r:embed="rId4" cstate="print"/>
          <a:srcRect l="22404" t="28137" r="14208" b="4182"/>
          <a:stretch>
            <a:fillRect/>
          </a:stretch>
        </p:blipFill>
        <p:spPr bwMode="auto">
          <a:xfrm>
            <a:off x="252015" y="4031827"/>
            <a:ext cx="4284266" cy="3286720"/>
          </a:xfrm>
          <a:prstGeom prst="rect">
            <a:avLst/>
          </a:prstGeom>
          <a:noFill/>
          <a:ln w="9525">
            <a:noFill/>
            <a:miter lim="800000"/>
            <a:headEnd/>
            <a:tailEnd/>
          </a:ln>
        </p:spPr>
      </p:pic>
      <p:pic>
        <p:nvPicPr>
          <p:cNvPr id="21513" name="Picture 9"/>
          <p:cNvPicPr>
            <a:picLocks noChangeAspect="1" noChangeArrowheads="1"/>
          </p:cNvPicPr>
          <p:nvPr/>
        </p:nvPicPr>
        <p:blipFill>
          <a:blip r:embed="rId5" cstate="print"/>
          <a:srcRect/>
          <a:stretch>
            <a:fillRect/>
          </a:stretch>
        </p:blipFill>
        <p:spPr bwMode="auto">
          <a:xfrm>
            <a:off x="4956308" y="4535806"/>
            <a:ext cx="4951056" cy="2021891"/>
          </a:xfrm>
          <a:prstGeom prst="rect">
            <a:avLst/>
          </a:prstGeom>
          <a:noFill/>
          <a:ln w="9525">
            <a:noFill/>
            <a:miter lim="800000"/>
            <a:headEnd/>
            <a:tailEnd/>
          </a:ln>
        </p:spPr>
      </p:pic>
      <p:sp>
        <p:nvSpPr>
          <p:cNvPr id="11" name="Right Arrow 10"/>
          <p:cNvSpPr/>
          <p:nvPr/>
        </p:nvSpPr>
        <p:spPr>
          <a:xfrm rot="10800000">
            <a:off x="4536281" y="2267903"/>
            <a:ext cx="504031" cy="251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12" name="Right Arrow 11"/>
          <p:cNvSpPr/>
          <p:nvPr/>
        </p:nvSpPr>
        <p:spPr>
          <a:xfrm rot="5400000">
            <a:off x="2142159" y="3905819"/>
            <a:ext cx="503978" cy="252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
        <p:nvSpPr>
          <p:cNvPr id="13" name="Right Arrow 12"/>
          <p:cNvSpPr/>
          <p:nvPr/>
        </p:nvSpPr>
        <p:spPr>
          <a:xfrm rot="5400000">
            <a:off x="6846451" y="3989815"/>
            <a:ext cx="503978" cy="252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buNone/>
            </a:pPr>
            <a:r>
              <a:rPr lang="en-US" dirty="0" smtClean="0"/>
              <a:t>Pipeline + Data Catalog</a:t>
            </a:r>
            <a:br>
              <a:rPr lang="en-US" dirty="0" smtClean="0"/>
            </a:br>
            <a:r>
              <a:rPr lang="en-US" dirty="0" smtClean="0"/>
              <a:t>Recent and Ongoing Activity</a:t>
            </a:r>
            <a:endParaRPr lang="en-US" dirty="0"/>
          </a:p>
        </p:txBody>
      </p:sp>
      <p:sp>
        <p:nvSpPr>
          <p:cNvPr id="5" name="Content Placeholder 4"/>
          <p:cNvSpPr>
            <a:spLocks noGrp="1"/>
          </p:cNvSpPr>
          <p:nvPr>
            <p:ph idx="1"/>
          </p:nvPr>
        </p:nvSpPr>
        <p:spPr>
          <a:xfrm>
            <a:off x="1" y="1341437"/>
            <a:ext cx="10080624" cy="6218238"/>
          </a:xfrm>
        </p:spPr>
        <p:txBody>
          <a:bodyPr>
            <a:normAutofit fontScale="62500" lnSpcReduction="20000"/>
          </a:bodyPr>
          <a:lstStyle/>
          <a:p>
            <a:pPr lvl="0"/>
            <a:r>
              <a:rPr lang="fi-FI" dirty="0" smtClean="0"/>
              <a:t>Fermi dependencies removed</a:t>
            </a:r>
          </a:p>
          <a:p>
            <a:pPr lvl="1"/>
            <a:r>
              <a:rPr lang="fi-FI" dirty="0" smtClean="0"/>
              <a:t>Now used by </a:t>
            </a:r>
            <a:r>
              <a:rPr lang="fi-FI" b="1" dirty="0" smtClean="0"/>
              <a:t>EXO</a:t>
            </a:r>
            <a:r>
              <a:rPr lang="fi-FI" dirty="0" smtClean="0"/>
              <a:t> (MC, Data Processing), </a:t>
            </a:r>
            <a:r>
              <a:rPr lang="fi-FI" b="1" dirty="0" smtClean="0"/>
              <a:t>CDMS</a:t>
            </a:r>
            <a:r>
              <a:rPr lang="fi-FI" dirty="0" smtClean="0"/>
              <a:t> (MC), </a:t>
            </a:r>
            <a:r>
              <a:rPr lang="fi-FI" b="1" dirty="0" smtClean="0"/>
              <a:t>CTA</a:t>
            </a:r>
            <a:r>
              <a:rPr lang="fi-FI" dirty="0" smtClean="0"/>
              <a:t> (SLAC MC)</a:t>
            </a:r>
          </a:p>
          <a:p>
            <a:pPr lvl="2"/>
            <a:r>
              <a:rPr lang="fi-FI" dirty="0" smtClean="0"/>
              <a:t>EXO probably has more pipeline users that Fermi</a:t>
            </a:r>
          </a:p>
          <a:p>
            <a:pPr lvl="0"/>
            <a:r>
              <a:rPr lang="fi-FI" dirty="0" smtClean="0"/>
              <a:t>Currently </a:t>
            </a:r>
            <a:r>
              <a:rPr lang="fi-FI" dirty="0" smtClean="0"/>
              <a:t>two versions of the pipeline</a:t>
            </a:r>
          </a:p>
          <a:p>
            <a:pPr lvl="1"/>
            <a:r>
              <a:rPr lang="fi-FI" dirty="0" smtClean="0"/>
              <a:t>SRS version – ported to subversion, generalized, misc improvements</a:t>
            </a:r>
          </a:p>
          <a:p>
            <a:pPr lvl="1"/>
            <a:r>
              <a:rPr lang="fi-FI" dirty="0" smtClean="0"/>
              <a:t>Fermi version – CVS, stable, some </a:t>
            </a:r>
            <a:r>
              <a:rPr lang="fi-FI" dirty="0" smtClean="0"/>
              <a:t>emergency </a:t>
            </a:r>
            <a:r>
              <a:rPr lang="fi-FI" dirty="0" smtClean="0"/>
              <a:t>patches</a:t>
            </a:r>
          </a:p>
          <a:p>
            <a:pPr lvl="2"/>
            <a:r>
              <a:rPr lang="fi-FI" dirty="0" smtClean="0"/>
              <a:t>Brian has been working on </a:t>
            </a:r>
            <a:r>
              <a:rPr lang="fi-FI" dirty="0" smtClean="0"/>
              <a:t>merge (almost complete)</a:t>
            </a:r>
            <a:endParaRPr lang="fi-FI" dirty="0" smtClean="0"/>
          </a:p>
          <a:p>
            <a:pPr lvl="2"/>
            <a:r>
              <a:rPr lang="fi-FI" dirty="0" smtClean="0"/>
              <a:t>Slow, painstaking work, consquence of lack of </a:t>
            </a:r>
            <a:r>
              <a:rPr lang="fi-FI" dirty="0" smtClean="0"/>
              <a:t>manpower</a:t>
            </a:r>
            <a:endParaRPr lang="fi-FI" dirty="0" smtClean="0"/>
          </a:p>
          <a:p>
            <a:pPr lvl="0"/>
            <a:r>
              <a:rPr lang="fi-FI" dirty="0" smtClean="0"/>
              <a:t>Pipeline extended to work with </a:t>
            </a:r>
            <a:endParaRPr lang="fi-FI" dirty="0" smtClean="0"/>
          </a:p>
          <a:p>
            <a:pPr lvl="1"/>
            <a:r>
              <a:rPr lang="fi-FI" dirty="0" smtClean="0"/>
              <a:t>Grid </a:t>
            </a:r>
            <a:r>
              <a:rPr lang="fi-FI" dirty="0" smtClean="0"/>
              <a:t>Engine (</a:t>
            </a:r>
            <a:r>
              <a:rPr lang="fi-FI" dirty="0" smtClean="0"/>
              <a:t>IN2P3)</a:t>
            </a:r>
          </a:p>
          <a:p>
            <a:pPr lvl="1"/>
            <a:r>
              <a:rPr lang="fi-FI" dirty="0" smtClean="0"/>
              <a:t>Condor </a:t>
            </a:r>
            <a:r>
              <a:rPr lang="fi-FI" dirty="0" smtClean="0"/>
              <a:t>(SMU)</a:t>
            </a:r>
          </a:p>
          <a:p>
            <a:pPr lvl="1"/>
            <a:r>
              <a:rPr lang="fi-FI" dirty="0" smtClean="0"/>
              <a:t>Work ongoing to make </a:t>
            </a:r>
            <a:r>
              <a:rPr lang="fi-FI" dirty="0" smtClean="0"/>
              <a:t>”generic” </a:t>
            </a:r>
            <a:r>
              <a:rPr lang="fi-FI" dirty="0" smtClean="0"/>
              <a:t>Grid interface (EGEE/Dirac)</a:t>
            </a:r>
          </a:p>
          <a:p>
            <a:pPr lvl="0"/>
            <a:r>
              <a:rPr lang="fi-FI" dirty="0" smtClean="0"/>
              <a:t>Interest expressed by others James Webb Space Telescope, CTA</a:t>
            </a:r>
          </a:p>
          <a:p>
            <a:pPr lvl="1"/>
            <a:r>
              <a:rPr lang="fi-FI" b="1" dirty="0" smtClean="0"/>
              <a:t>How much work should be put into extensions/improvements?</a:t>
            </a:r>
          </a:p>
          <a:p>
            <a:pPr lvl="1"/>
            <a:r>
              <a:rPr lang="fi-FI" b="1" dirty="0" smtClean="0"/>
              <a:t>But </a:t>
            </a:r>
            <a:r>
              <a:rPr lang="fi-FI" b="1" dirty="0" smtClean="0"/>
              <a:t>do we have manpower/interest in </a:t>
            </a:r>
            <a:r>
              <a:rPr lang="fi-FI" b="1" dirty="0" smtClean="0"/>
              <a:t>productizing </a:t>
            </a:r>
            <a:r>
              <a:rPr lang="fi-FI" b="1" dirty="0" smtClean="0"/>
              <a:t>this</a:t>
            </a:r>
            <a:r>
              <a:rPr lang="fi-FI" b="1" dirty="0" smtClean="0"/>
              <a:t>?</a:t>
            </a:r>
          </a:p>
          <a:p>
            <a:pPr lvl="2"/>
            <a:r>
              <a:rPr lang="fi-FI" b="1" dirty="0" smtClean="0"/>
              <a:t>Would need a lot more documentation, installation instructions</a:t>
            </a:r>
            <a:endParaRPr lang="fi-FI" b="1" dirty="0" smtClean="0"/>
          </a:p>
          <a:p>
            <a:pPr lvl="2"/>
            <a:r>
              <a:rPr lang="fi-FI" b="1" dirty="0" smtClean="0"/>
              <a:t>It is currently tied to Oracle</a:t>
            </a:r>
            <a:endParaRPr lang="fi-FI" b="1"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Developer Infrastructure</a:t>
            </a:r>
          </a:p>
        </p:txBody>
      </p:sp>
      <p:sp>
        <p:nvSpPr>
          <p:cNvPr id="3" name="Text Placeholder 2"/>
          <p:cNvSpPr txBox="1">
            <a:spLocks noGrp="1"/>
          </p:cNvSpPr>
          <p:nvPr>
            <p:ph sz="half" idx="1"/>
          </p:nvPr>
        </p:nvSpPr>
        <p:spPr>
          <a:xfrm>
            <a:off x="0" y="1493837"/>
            <a:ext cx="4962525" cy="5264151"/>
          </a:xfrm>
        </p:spPr>
        <p:txBody>
          <a:bodyPr>
            <a:normAutofit fontScale="625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a:t>Maven</a:t>
            </a:r>
          </a:p>
          <a:p>
            <a:pPr lvl="1"/>
            <a:r>
              <a:rPr lang="fi-FI" dirty="0"/>
              <a:t>Java based project management/build system</a:t>
            </a:r>
          </a:p>
          <a:p>
            <a:pPr lvl="0"/>
            <a:r>
              <a:rPr lang="fi-FI" dirty="0"/>
              <a:t>Subversion</a:t>
            </a:r>
          </a:p>
          <a:p>
            <a:pPr lvl="1"/>
            <a:r>
              <a:rPr lang="fi-FI" dirty="0" smtClean="0"/>
              <a:t>svn.slac.stanford.edu</a:t>
            </a:r>
            <a:r>
              <a:rPr lang="fi-FI" dirty="0"/>
              <a:t>, svn.freehep.org</a:t>
            </a:r>
          </a:p>
          <a:p>
            <a:pPr lvl="1"/>
            <a:r>
              <a:rPr lang="fi-FI" dirty="0"/>
              <a:t>Web Interface to </a:t>
            </a:r>
            <a:r>
              <a:rPr lang="fi-FI" dirty="0" smtClean="0"/>
              <a:t>subversion (sventon)</a:t>
            </a:r>
            <a:endParaRPr lang="fi-FI" dirty="0"/>
          </a:p>
          <a:p>
            <a:pPr lvl="1"/>
            <a:r>
              <a:rPr lang="fi-FI" dirty="0"/>
              <a:t>E-mail notificiation on checkin (svnspam)</a:t>
            </a:r>
          </a:p>
          <a:p>
            <a:pPr lvl="1"/>
            <a:r>
              <a:rPr lang="fi-FI" dirty="0"/>
              <a:t>Integrated crowd login (in progress)</a:t>
            </a:r>
          </a:p>
          <a:p>
            <a:pPr lvl="0"/>
            <a:r>
              <a:rPr lang="fi-FI" dirty="0"/>
              <a:t>CVS</a:t>
            </a:r>
          </a:p>
          <a:p>
            <a:pPr lvl="1"/>
            <a:r>
              <a:rPr lang="fi-FI" dirty="0"/>
              <a:t>cvsspam, cvs.freehep.org (lcio, hps, etc), web interface (currently dead)</a:t>
            </a:r>
          </a:p>
          <a:p>
            <a:pPr lvl="0"/>
            <a:r>
              <a:rPr lang="fi-FI" dirty="0"/>
              <a:t>Hudson</a:t>
            </a:r>
          </a:p>
          <a:p>
            <a:pPr lvl="1"/>
            <a:r>
              <a:rPr lang="fi-FI" dirty="0"/>
              <a:t>Automated build </a:t>
            </a:r>
            <a:r>
              <a:rPr lang="fi-FI" dirty="0" smtClean="0"/>
              <a:t>system</a:t>
            </a:r>
            <a:endParaRPr lang="fi-FI" dirty="0"/>
          </a:p>
        </p:txBody>
      </p:sp>
      <p:sp>
        <p:nvSpPr>
          <p:cNvPr id="4" name="Content Placeholder 3"/>
          <p:cNvSpPr>
            <a:spLocks noGrp="1"/>
          </p:cNvSpPr>
          <p:nvPr>
            <p:ph sz="half" idx="2"/>
          </p:nvPr>
        </p:nvSpPr>
        <p:spPr>
          <a:xfrm>
            <a:off x="5040312" y="1493837"/>
            <a:ext cx="4876799" cy="5410200"/>
          </a:xfrm>
        </p:spPr>
        <p:txBody>
          <a:bodyPr>
            <a:normAutofit fontScale="62500" lnSpcReduction="20000"/>
          </a:bodyPr>
          <a:lstStyle/>
          <a:p>
            <a:pPr lvl="0"/>
            <a:r>
              <a:rPr lang="fi-FI" dirty="0" smtClean="0"/>
              <a:t>JIRA/Confluence</a:t>
            </a:r>
            <a:endParaRPr lang="fi-FI" dirty="0" smtClean="0"/>
          </a:p>
          <a:p>
            <a:pPr lvl="1"/>
            <a:r>
              <a:rPr lang="fi-FI" dirty="0" smtClean="0"/>
              <a:t>Support now handed to computing division</a:t>
            </a:r>
          </a:p>
          <a:p>
            <a:pPr lvl="1"/>
            <a:r>
              <a:rPr lang="fi-FI" dirty="0" smtClean="0"/>
              <a:t>But still help with user requests and configuration</a:t>
            </a:r>
          </a:p>
          <a:p>
            <a:pPr lvl="1"/>
            <a:r>
              <a:rPr lang="fi-FI" dirty="0" smtClean="0"/>
              <a:t>Also run bugs.freehep.org (currently dead)</a:t>
            </a:r>
          </a:p>
          <a:p>
            <a:pPr lvl="0"/>
            <a:r>
              <a:rPr lang="fi-FI" dirty="0" smtClean="0"/>
              <a:t>Whole is greater than sum of parts</a:t>
            </a:r>
          </a:p>
          <a:p>
            <a:pPr lvl="1"/>
            <a:r>
              <a:rPr lang="fi-FI" dirty="0" smtClean="0"/>
              <a:t>All of these systems interoperate</a:t>
            </a:r>
          </a:p>
          <a:p>
            <a:pPr lvl="0"/>
            <a:r>
              <a:rPr lang="fi-FI" dirty="0" smtClean="0"/>
              <a:t>Brian is looking at Atlassian Fisheye</a:t>
            </a:r>
          </a:p>
          <a:p>
            <a:pPr lvl="1"/>
            <a:r>
              <a:rPr lang="fi-FI" dirty="0" smtClean="0"/>
              <a:t>Works for CVS, Subversion, GIT, </a:t>
            </a:r>
            <a:r>
              <a:rPr lang="fi-FI" dirty="0" smtClean="0"/>
              <a:t>….</a:t>
            </a:r>
          </a:p>
          <a:p>
            <a:pPr lvl="1"/>
            <a:r>
              <a:rPr lang="fi-FI" dirty="0" smtClean="0"/>
              <a:t>Would </a:t>
            </a:r>
            <a:r>
              <a:rPr lang="fi-FI" dirty="0" smtClean="0"/>
              <a:t>replace </a:t>
            </a:r>
            <a:r>
              <a:rPr lang="fi-FI" dirty="0" smtClean="0"/>
              <a:t>sventon+svnspam+cvsspam</a:t>
            </a:r>
            <a:endParaRPr lang="fi-FI" dirty="0" smtClean="0"/>
          </a:p>
          <a:p>
            <a:pPr lvl="1"/>
            <a:r>
              <a:rPr lang="fi-FI" dirty="0" smtClean="0"/>
              <a:t>Crowd </a:t>
            </a:r>
            <a:r>
              <a:rPr lang="fi-FI" dirty="0" smtClean="0"/>
              <a:t>integration built in	</a:t>
            </a:r>
          </a:p>
          <a:p>
            <a:pPr lvl="1"/>
            <a:r>
              <a:rPr lang="fi-FI" b="1" dirty="0" smtClean="0"/>
              <a:t>Need to decide if/how to support this</a:t>
            </a:r>
          </a:p>
          <a:p>
            <a:pPr lvl="2"/>
            <a:r>
              <a:rPr lang="fi-FI" b="1" dirty="0" smtClean="0"/>
              <a:t>Ideal would be collaboration with computing division c.f. confluence</a:t>
            </a:r>
            <a:endParaRPr lang="fi-FI" b="1" dirty="0"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Developer Infrastructure</a:t>
            </a:r>
            <a:endParaRPr lang="en-US" dirty="0"/>
          </a:p>
        </p:txBody>
      </p:sp>
      <p:sp>
        <p:nvSpPr>
          <p:cNvPr id="5" name="Content Placeholder 4"/>
          <p:cNvSpPr>
            <a:spLocks noGrp="1"/>
          </p:cNvSpPr>
          <p:nvPr>
            <p:ph idx="1"/>
          </p:nvPr>
        </p:nvSpPr>
        <p:spPr>
          <a:xfrm>
            <a:off x="5878513" y="1493838"/>
            <a:ext cx="4038600" cy="5264442"/>
          </a:xfrm>
        </p:spPr>
        <p:txBody>
          <a:bodyPr/>
          <a:lstStyle/>
          <a:p>
            <a:r>
              <a:rPr lang="en-US" sz="2400" dirty="0" smtClean="0"/>
              <a:t>Used by, CTA, EXO, Fermi, </a:t>
            </a:r>
            <a:r>
              <a:rPr lang="en-US" sz="2400" dirty="0" err="1" smtClean="0"/>
              <a:t>FreeHEP</a:t>
            </a:r>
            <a:r>
              <a:rPr lang="en-US" sz="2400" dirty="0" smtClean="0"/>
              <a:t>, LSST CCS, </a:t>
            </a:r>
            <a:r>
              <a:rPr lang="en-US" sz="2400" dirty="0" err="1" smtClean="0"/>
              <a:t>lcsim</a:t>
            </a:r>
            <a:r>
              <a:rPr lang="en-US" sz="2400" dirty="0" smtClean="0"/>
              <a:t>, open to others …</a:t>
            </a:r>
          </a:p>
          <a:p>
            <a:r>
              <a:rPr lang="en-US" sz="2400" dirty="0" smtClean="0"/>
              <a:t>We are trying to leverage our experience to benefit LSST observatory</a:t>
            </a:r>
            <a:endParaRPr lang="en-US" sz="2400" dirty="0"/>
          </a:p>
        </p:txBody>
      </p:sp>
      <p:pic>
        <p:nvPicPr>
          <p:cNvPr id="57346" name="Picture 2"/>
          <p:cNvPicPr>
            <a:picLocks noChangeAspect="1" noChangeArrowheads="1"/>
          </p:cNvPicPr>
          <p:nvPr/>
        </p:nvPicPr>
        <p:blipFill>
          <a:blip r:embed="rId2" cstate="print"/>
          <a:srcRect/>
          <a:stretch>
            <a:fillRect/>
          </a:stretch>
        </p:blipFill>
        <p:spPr bwMode="auto">
          <a:xfrm>
            <a:off x="1" y="1265237"/>
            <a:ext cx="5722358" cy="4800600"/>
          </a:xfrm>
          <a:prstGeom prst="rect">
            <a:avLst/>
          </a:prstGeom>
          <a:noFill/>
          <a:ln w="9525">
            <a:noFill/>
            <a:miter lim="800000"/>
            <a:headEnd/>
            <a:tailEnd/>
          </a:ln>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User/Group Manager</a:t>
            </a:r>
          </a:p>
        </p:txBody>
      </p:sp>
      <p:sp>
        <p:nvSpPr>
          <p:cNvPr id="3" name="Text Placeholder 2"/>
          <p:cNvSpPr txBox="1">
            <a:spLocks noGrp="1"/>
          </p:cNvSpPr>
          <p:nvPr>
            <p:ph type="body" idx="4294967295"/>
          </p:nvPr>
        </p:nvSpPr>
        <p:spPr>
          <a:xfrm>
            <a:off x="315912" y="1417638"/>
            <a:ext cx="9690287" cy="6142362"/>
          </a:xfrm>
        </p:spPr>
        <p:txBody>
          <a:bodyPr>
            <a:normAutofit fontScale="70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a:t>Group Manager developed for Fermi</a:t>
            </a:r>
          </a:p>
          <a:p>
            <a:pPr lvl="1"/>
            <a:r>
              <a:rPr lang="fi-FI" dirty="0"/>
              <a:t>Puts users (and groups) into groups</a:t>
            </a:r>
          </a:p>
          <a:p>
            <a:pPr lvl="1"/>
            <a:r>
              <a:rPr lang="fi-FI" dirty="0"/>
              <a:t>Supports delegation of group administration</a:t>
            </a:r>
          </a:p>
          <a:p>
            <a:pPr lvl="1"/>
            <a:r>
              <a:rPr lang="fi-FI" dirty="0"/>
              <a:t>User by web infrastructure for authentication</a:t>
            </a:r>
          </a:p>
          <a:p>
            <a:pPr lvl="0"/>
            <a:r>
              <a:rPr lang="fi-FI" dirty="0"/>
              <a:t>For Fermi user management done on </a:t>
            </a:r>
            <a:r>
              <a:rPr lang="fi-FI" dirty="0" smtClean="0"/>
              <a:t>Campus</a:t>
            </a:r>
          </a:p>
          <a:p>
            <a:pPr lvl="1"/>
            <a:r>
              <a:rPr lang="fi-FI" b="1" dirty="0" smtClean="0"/>
              <a:t>Looking at possibility to migrate some of this to SLAC</a:t>
            </a:r>
            <a:endParaRPr lang="fi-FI" b="1" dirty="0"/>
          </a:p>
          <a:p>
            <a:pPr lvl="0"/>
            <a:r>
              <a:rPr lang="fi-FI" dirty="0"/>
              <a:t>For other experiments (initally EXO) we needed our own user management</a:t>
            </a:r>
          </a:p>
          <a:p>
            <a:pPr lvl="1"/>
            <a:r>
              <a:rPr lang="fi-FI" dirty="0"/>
              <a:t>Basic set of data on each user</a:t>
            </a:r>
          </a:p>
          <a:p>
            <a:pPr lvl="1"/>
            <a:r>
              <a:rPr lang="fi-FI" dirty="0"/>
              <a:t>Any experiment can add arbitrary meta-data</a:t>
            </a:r>
          </a:p>
          <a:p>
            <a:pPr lvl="1"/>
            <a:r>
              <a:rPr lang="fi-FI" dirty="0"/>
              <a:t>Flexible control over what data is visible/editable by who</a:t>
            </a:r>
          </a:p>
          <a:p>
            <a:pPr lvl="2"/>
            <a:r>
              <a:rPr lang="fi-FI" dirty="0"/>
              <a:t>Some data editable by user, others only by certain groups</a:t>
            </a:r>
          </a:p>
          <a:p>
            <a:pPr lvl="1"/>
            <a:r>
              <a:rPr lang="fi-FI" dirty="0"/>
              <a:t>Flexible reporting infrastructure</a:t>
            </a:r>
          </a:p>
          <a:p>
            <a:pPr lvl="0"/>
            <a:r>
              <a:rPr lang="fi-FI" dirty="0"/>
              <a:t>Available for use by other </a:t>
            </a:r>
            <a:r>
              <a:rPr lang="fi-FI" dirty="0" smtClean="0"/>
              <a:t>collaborations/experiments</a:t>
            </a:r>
          </a:p>
          <a:p>
            <a:pPr lvl="1"/>
            <a:r>
              <a:rPr lang="fi-FI" b="1" dirty="0" smtClean="0"/>
              <a:t>Charlotte has setup skeleton project for HPS</a:t>
            </a:r>
          </a:p>
          <a:p>
            <a:r>
              <a:rPr lang="fi-FI" b="1" dirty="0" smtClean="0"/>
              <a:t>Should look at closer integration with SLAC/SLUO user management </a:t>
            </a:r>
            <a:endParaRPr lang="fi-FI" b="1"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dirty="0" smtClean="0"/>
              <a:t>Web Infrastucture + Login </a:t>
            </a:r>
            <a:r>
              <a:rPr lang="fi-FI" dirty="0"/>
              <a:t>Framework</a:t>
            </a:r>
          </a:p>
        </p:txBody>
      </p:sp>
      <p:sp>
        <p:nvSpPr>
          <p:cNvPr id="3" name="Text Placeholder 2"/>
          <p:cNvSpPr txBox="1">
            <a:spLocks noGrp="1"/>
          </p:cNvSpPr>
          <p:nvPr>
            <p:ph type="body" idx="4294967295"/>
          </p:nvPr>
        </p:nvSpPr>
        <p:spPr/>
        <p:txBody>
          <a:bodyPr>
            <a:normAutofit fontScale="70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smtClean="0"/>
              <a:t>Web infrastructure is used by all of our web applications</a:t>
            </a:r>
          </a:p>
          <a:p>
            <a:pPr lvl="1"/>
            <a:r>
              <a:rPr lang="fi-FI" dirty="0" smtClean="0"/>
              <a:t>Used by Fermi, EXO, Pipeline, Data Catalog, LSST CCS, ...</a:t>
            </a:r>
          </a:p>
          <a:p>
            <a:pPr lvl="1"/>
            <a:r>
              <a:rPr lang="fi-FI" dirty="0" smtClean="0"/>
              <a:t>Uses AIDA/freehep for plotting, root access etc</a:t>
            </a:r>
          </a:p>
          <a:p>
            <a:pPr lvl="0"/>
            <a:r>
              <a:rPr lang="fi-FI" dirty="0" smtClean="0"/>
              <a:t>Uses CAS for single sign-on</a:t>
            </a:r>
          </a:p>
          <a:p>
            <a:pPr lvl="1"/>
            <a:r>
              <a:rPr lang="fi-FI" dirty="0" smtClean="0"/>
              <a:t>Supports SLAC windows or unix ids (via kerberos)</a:t>
            </a:r>
            <a:endParaRPr lang="fi-FI" dirty="0" smtClean="0"/>
          </a:p>
          <a:p>
            <a:pPr lvl="0"/>
            <a:r>
              <a:rPr lang="fi-FI" dirty="0" smtClean="0"/>
              <a:t>Uses Group Manager for authentication</a:t>
            </a:r>
            <a:endParaRPr lang="fi-FI" dirty="0" smtClean="0"/>
          </a:p>
          <a:p>
            <a:r>
              <a:rPr lang="fi-FI" b="1" dirty="0" smtClean="0"/>
              <a:t>Future directions</a:t>
            </a:r>
          </a:p>
          <a:p>
            <a:pPr lvl="1"/>
            <a:r>
              <a:rPr lang="fi-FI" b="1" dirty="0" smtClean="0"/>
              <a:t>Integrate CAS </a:t>
            </a:r>
            <a:r>
              <a:rPr lang="fi-FI" b="1" dirty="0" smtClean="0"/>
              <a:t>with Crowd</a:t>
            </a:r>
          </a:p>
          <a:p>
            <a:pPr lvl="2"/>
            <a:r>
              <a:rPr lang="fi-FI" b="1" dirty="0" smtClean="0"/>
              <a:t>Will allow login with crowd/conflunce id as well as windows,unix id</a:t>
            </a:r>
          </a:p>
          <a:p>
            <a:pPr lvl="2"/>
            <a:r>
              <a:rPr lang="fi-FI" b="1" dirty="0" smtClean="0"/>
              <a:t>Will allow integration of tools like hudson, probe into login framework</a:t>
            </a:r>
          </a:p>
          <a:p>
            <a:pPr lvl="1"/>
            <a:r>
              <a:rPr lang="fi-FI" b="1" dirty="0" smtClean="0"/>
              <a:t>May consider closer integration of Crowd/Group Manager</a:t>
            </a:r>
          </a:p>
          <a:p>
            <a:pPr lvl="2"/>
            <a:r>
              <a:rPr lang="fi-FI" b="1" dirty="0" smtClean="0"/>
              <a:t>Similar but complementary functionality</a:t>
            </a:r>
            <a:endParaRPr lang="fi-FI" b="1"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err="1" smtClean="0"/>
              <a:t>Freehep</a:t>
            </a:r>
            <a:r>
              <a:rPr lang="en-US" dirty="0" smtClean="0"/>
              <a:t>/JAIDA/JAS</a:t>
            </a:r>
            <a:endParaRPr lang="en-US" dirty="0"/>
          </a:p>
        </p:txBody>
      </p:sp>
      <p:sp>
        <p:nvSpPr>
          <p:cNvPr id="3" name="Content Placeholder 2"/>
          <p:cNvSpPr>
            <a:spLocks noGrp="1"/>
          </p:cNvSpPr>
          <p:nvPr>
            <p:ph idx="1"/>
          </p:nvPr>
        </p:nvSpPr>
        <p:spPr>
          <a:xfrm>
            <a:off x="1" y="1189038"/>
            <a:ext cx="5268912" cy="6370638"/>
          </a:xfrm>
        </p:spPr>
        <p:txBody>
          <a:bodyPr/>
          <a:lstStyle/>
          <a:p>
            <a:endParaRPr lang="en-US" dirty="0" smtClean="0"/>
          </a:p>
          <a:p>
            <a:r>
              <a:rPr lang="en-US" dirty="0" err="1" smtClean="0"/>
              <a:t>FreeHEP</a:t>
            </a:r>
            <a:r>
              <a:rPr lang="en-US" dirty="0" smtClean="0"/>
              <a:t> underlies many of our tools</a:t>
            </a:r>
          </a:p>
          <a:p>
            <a:r>
              <a:rPr lang="en-US" dirty="0" smtClean="0"/>
              <a:t>No work since 2007 except critical bug fixes</a:t>
            </a:r>
          </a:p>
          <a:p>
            <a:pPr lvl="1"/>
            <a:r>
              <a:rPr lang="en-US" dirty="0" smtClean="0"/>
              <a:t>Recently done small amount of work to</a:t>
            </a:r>
          </a:p>
          <a:p>
            <a:pPr lvl="2"/>
            <a:r>
              <a:rPr lang="en-US" b="1" dirty="0" smtClean="0"/>
              <a:t>Update JAS to use maven for integration with WIRED, LSST</a:t>
            </a:r>
          </a:p>
          <a:p>
            <a:pPr lvl="2"/>
            <a:r>
              <a:rPr lang="en-US" b="1" dirty="0" smtClean="0"/>
              <a:t>Plan to look at AIDA compressed XML support for EXO</a:t>
            </a:r>
            <a:endParaRPr lang="en-US" b="1" dirty="0"/>
          </a:p>
        </p:txBody>
      </p:sp>
      <p:pic>
        <p:nvPicPr>
          <p:cNvPr id="14338" name="Picture 2" descr="A&amp;#32;Gliffy&amp;#32;Diagram&amp;#32;named&amp;#58;&amp;#32;Data&amp;#32;Handling&amp;#32;LIbraries"/>
          <p:cNvPicPr>
            <a:picLocks noChangeAspect="1" noChangeArrowheads="1"/>
          </p:cNvPicPr>
          <p:nvPr/>
        </p:nvPicPr>
        <p:blipFill>
          <a:blip r:embed="rId2" cstate="print"/>
          <a:srcRect l="25361" t="25655" r="8700" b="12774"/>
          <a:stretch>
            <a:fillRect/>
          </a:stretch>
        </p:blipFill>
        <p:spPr bwMode="auto">
          <a:xfrm>
            <a:off x="5251450" y="2789237"/>
            <a:ext cx="4829175" cy="2971800"/>
          </a:xfrm>
          <a:prstGeom prst="rect">
            <a:avLst/>
          </a:prstGeom>
          <a:noFill/>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LCIO/LCSIM</a:t>
            </a:r>
            <a:endParaRPr lang="en-US" dirty="0"/>
          </a:p>
        </p:txBody>
      </p:sp>
      <p:sp>
        <p:nvSpPr>
          <p:cNvPr id="3" name="Content Placeholder 2"/>
          <p:cNvSpPr>
            <a:spLocks noGrp="1"/>
          </p:cNvSpPr>
          <p:nvPr>
            <p:ph idx="1"/>
          </p:nvPr>
        </p:nvSpPr>
        <p:spPr/>
        <p:txBody>
          <a:bodyPr/>
          <a:lstStyle/>
          <a:p>
            <a:r>
              <a:rPr lang="en-US" dirty="0" smtClean="0"/>
              <a:t>LCIO = joint project with DESY to define standard IO format for ILC detector studies</a:t>
            </a:r>
          </a:p>
          <a:p>
            <a:pPr lvl="1"/>
            <a:r>
              <a:rPr lang="en-US" dirty="0" smtClean="0"/>
              <a:t>Uses subversion, </a:t>
            </a:r>
            <a:r>
              <a:rPr lang="en-US" dirty="0" err="1" smtClean="0"/>
              <a:t>hudson</a:t>
            </a:r>
            <a:r>
              <a:rPr lang="en-US" dirty="0" smtClean="0"/>
              <a:t>, JIRA, confluence</a:t>
            </a:r>
          </a:p>
          <a:p>
            <a:r>
              <a:rPr lang="en-US" dirty="0" err="1" smtClean="0"/>
              <a:t>l</a:t>
            </a:r>
            <a:r>
              <a:rPr lang="en-US" dirty="0" err="1" smtClean="0"/>
              <a:t>csim</a:t>
            </a:r>
            <a:r>
              <a:rPr lang="en-US" dirty="0" smtClean="0"/>
              <a:t> = reconstruction and analysis framework</a:t>
            </a:r>
          </a:p>
          <a:p>
            <a:pPr lvl="1"/>
            <a:r>
              <a:rPr lang="en-US" dirty="0" smtClean="0"/>
              <a:t>Initially for ILC (primarily </a:t>
            </a:r>
            <a:r>
              <a:rPr lang="en-US" dirty="0" err="1" smtClean="0"/>
              <a:t>SiD</a:t>
            </a:r>
            <a:r>
              <a:rPr lang="en-US" dirty="0" smtClean="0"/>
              <a:t>)</a:t>
            </a:r>
          </a:p>
          <a:p>
            <a:pPr lvl="1"/>
            <a:r>
              <a:rPr lang="en-US" dirty="0" smtClean="0"/>
              <a:t>Now also potentially targeted at </a:t>
            </a:r>
            <a:r>
              <a:rPr lang="en-US" dirty="0" err="1" smtClean="0"/>
              <a:t>muon</a:t>
            </a:r>
            <a:r>
              <a:rPr lang="en-US" dirty="0" smtClean="0"/>
              <a:t> collider, small </a:t>
            </a:r>
            <a:r>
              <a:rPr lang="en-US" smtClean="0"/>
              <a:t>experiments (heavy </a:t>
            </a:r>
            <a:r>
              <a:rPr lang="en-US" dirty="0" smtClean="0"/>
              <a:t>photon, </a:t>
            </a:r>
            <a:r>
              <a:rPr lang="en-US" smtClean="0"/>
              <a:t>dark light)</a:t>
            </a:r>
            <a:endParaRPr lang="en-US"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Other products</a:t>
            </a:r>
            <a:endParaRPr lang="en-US" dirty="0"/>
          </a:p>
        </p:txBody>
      </p:sp>
      <p:sp>
        <p:nvSpPr>
          <p:cNvPr id="3" name="Content Placeholder 2"/>
          <p:cNvSpPr>
            <a:spLocks noGrp="1"/>
          </p:cNvSpPr>
          <p:nvPr>
            <p:ph idx="1"/>
          </p:nvPr>
        </p:nvSpPr>
        <p:spPr/>
        <p:txBody>
          <a:bodyPr/>
          <a:lstStyle/>
          <a:p>
            <a:r>
              <a:rPr lang="en-US" dirty="0" err="1" smtClean="0"/>
              <a:t>Nagios</a:t>
            </a:r>
            <a:r>
              <a:rPr lang="en-US" dirty="0" smtClean="0"/>
              <a:t> (monitoring)</a:t>
            </a:r>
          </a:p>
          <a:p>
            <a:pPr lvl="1"/>
            <a:r>
              <a:rPr lang="en-US" dirty="0" smtClean="0"/>
              <a:t>Used by Fermi, EXO, CDMS</a:t>
            </a:r>
          </a:p>
          <a:p>
            <a:pPr lvl="1"/>
            <a:r>
              <a:rPr lang="en-US" b="1" dirty="0" smtClean="0"/>
              <a:t>Being merged with computer center </a:t>
            </a:r>
            <a:r>
              <a:rPr lang="en-US" b="1" dirty="0" err="1" smtClean="0"/>
              <a:t>nagios</a:t>
            </a:r>
            <a:endParaRPr lang="en-US" b="1"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Outreach</a:t>
            </a:r>
            <a:endParaRPr lang="en-US" dirty="0"/>
          </a:p>
        </p:txBody>
      </p:sp>
      <p:sp>
        <p:nvSpPr>
          <p:cNvPr id="3" name="Content Placeholder 2"/>
          <p:cNvSpPr>
            <a:spLocks noGrp="1"/>
          </p:cNvSpPr>
          <p:nvPr>
            <p:ph idx="1"/>
          </p:nvPr>
        </p:nvSpPr>
        <p:spPr>
          <a:xfrm>
            <a:off x="468312" y="1417637"/>
            <a:ext cx="9071640" cy="4989240"/>
          </a:xfrm>
        </p:spPr>
        <p:txBody>
          <a:bodyPr/>
          <a:lstStyle/>
          <a:p>
            <a:r>
              <a:rPr lang="en-US" dirty="0" smtClean="0"/>
              <a:t>SSRL, Theory group (Stephan)</a:t>
            </a:r>
            <a:endParaRPr lang="en-US" dirty="0"/>
          </a:p>
        </p:txBody>
      </p:sp>
      <p:pic>
        <p:nvPicPr>
          <p:cNvPr id="58369" name="Picture 1"/>
          <p:cNvPicPr>
            <a:picLocks noChangeAspect="1" noChangeArrowheads="1"/>
          </p:cNvPicPr>
          <p:nvPr/>
        </p:nvPicPr>
        <p:blipFill>
          <a:blip r:embed="rId2" cstate="print"/>
          <a:srcRect l="1548" t="11793" r="1067" b="17096"/>
          <a:stretch>
            <a:fillRect/>
          </a:stretch>
        </p:blipFill>
        <p:spPr bwMode="auto">
          <a:xfrm>
            <a:off x="1458912" y="2027237"/>
            <a:ext cx="7715250" cy="4343400"/>
          </a:xfrm>
          <a:prstGeom prst="rect">
            <a:avLst/>
          </a:prstGeom>
          <a:noFill/>
          <a:ln w="9525">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Data Handling </a:t>
            </a:r>
            <a:r>
              <a:rPr lang="en-US" dirty="0" smtClean="0"/>
              <a:t>Strengths and Methods</a:t>
            </a:r>
            <a:endParaRPr lang="en-US" dirty="0"/>
          </a:p>
        </p:txBody>
      </p:sp>
      <p:sp>
        <p:nvSpPr>
          <p:cNvPr id="3" name="Content Placeholder 2"/>
          <p:cNvSpPr>
            <a:spLocks noGrp="1"/>
          </p:cNvSpPr>
          <p:nvPr>
            <p:ph idx="1"/>
          </p:nvPr>
        </p:nvSpPr>
        <p:spPr>
          <a:xfrm>
            <a:off x="239712" y="1417637"/>
            <a:ext cx="9688513" cy="6142038"/>
          </a:xfrm>
        </p:spPr>
        <p:txBody>
          <a:bodyPr>
            <a:normAutofit fontScale="62500" lnSpcReduction="20000"/>
          </a:bodyPr>
          <a:lstStyle/>
          <a:p>
            <a:r>
              <a:rPr lang="en-US" dirty="0" smtClean="0"/>
              <a:t>Core Strengths</a:t>
            </a:r>
          </a:p>
          <a:p>
            <a:pPr lvl="1"/>
            <a:r>
              <a:rPr lang="en-US" dirty="0" smtClean="0"/>
              <a:t>Web Application Development</a:t>
            </a:r>
          </a:p>
          <a:p>
            <a:pPr lvl="1"/>
            <a:r>
              <a:rPr lang="en-US" dirty="0" smtClean="0"/>
              <a:t>Data Quality Monitoring</a:t>
            </a:r>
          </a:p>
          <a:p>
            <a:pPr lvl="1"/>
            <a:r>
              <a:rPr lang="en-US" dirty="0" smtClean="0"/>
              <a:t>Analysis and Visualization Tools (</a:t>
            </a:r>
            <a:r>
              <a:rPr lang="en-US" dirty="0" err="1" smtClean="0"/>
              <a:t>Web+GUI</a:t>
            </a:r>
            <a:r>
              <a:rPr lang="en-US" dirty="0" smtClean="0"/>
              <a:t>)</a:t>
            </a:r>
          </a:p>
          <a:p>
            <a:pPr lvl="1"/>
            <a:r>
              <a:rPr lang="en-US" dirty="0" smtClean="0"/>
              <a:t>Data Access</a:t>
            </a:r>
            <a:endParaRPr lang="en-US" dirty="0" smtClean="0"/>
          </a:p>
          <a:p>
            <a:pPr lvl="1"/>
            <a:r>
              <a:rPr lang="en-US" dirty="0" smtClean="0"/>
              <a:t>Experiment and User Support</a:t>
            </a:r>
          </a:p>
          <a:p>
            <a:pPr lvl="1"/>
            <a:r>
              <a:rPr lang="en-US" dirty="0" smtClean="0"/>
              <a:t>Developer/Communication tools and techniques (especially Java related</a:t>
            </a:r>
            <a:r>
              <a:rPr lang="en-US" dirty="0" smtClean="0"/>
              <a:t>)</a:t>
            </a:r>
          </a:p>
          <a:p>
            <a:r>
              <a:rPr lang="en-US" dirty="0" smtClean="0"/>
              <a:t>Design Methodology</a:t>
            </a:r>
          </a:p>
          <a:p>
            <a:pPr lvl="1"/>
            <a:r>
              <a:rPr lang="en-US" dirty="0" smtClean="0"/>
              <a:t>Design for experiment independence</a:t>
            </a:r>
          </a:p>
          <a:p>
            <a:pPr lvl="1"/>
            <a:r>
              <a:rPr lang="en-US" dirty="0" smtClean="0"/>
              <a:t>Small modular interoperable tools with well defined interfaces</a:t>
            </a:r>
          </a:p>
          <a:p>
            <a:pPr lvl="2"/>
            <a:r>
              <a:rPr lang="en-US" dirty="0" smtClean="0"/>
              <a:t>Allows adoption of individual components</a:t>
            </a:r>
          </a:p>
          <a:p>
            <a:pPr lvl="2"/>
            <a:r>
              <a:rPr lang="en-US" dirty="0" smtClean="0"/>
              <a:t>Modernization and replacement of individual components</a:t>
            </a:r>
            <a:endParaRPr lang="en-US" dirty="0" smtClean="0"/>
          </a:p>
          <a:p>
            <a:pPr lvl="1"/>
            <a:r>
              <a:rPr lang="en-US" dirty="0" smtClean="0"/>
              <a:t>Adopt industry standard tools (e.g. J2EE) where possible</a:t>
            </a:r>
          </a:p>
          <a:p>
            <a:r>
              <a:rPr lang="en-US" dirty="0" smtClean="0"/>
              <a:t>Library layers </a:t>
            </a:r>
            <a:endParaRPr lang="en-US" dirty="0" smtClean="0"/>
          </a:p>
          <a:p>
            <a:pPr lvl="1"/>
            <a:r>
              <a:rPr lang="en-US" dirty="0" smtClean="0"/>
              <a:t>Experiment specific (e.g. Fermi, EXO)</a:t>
            </a:r>
            <a:endParaRPr lang="en-US" dirty="0" smtClean="0"/>
          </a:p>
          <a:p>
            <a:pPr lvl="1"/>
            <a:r>
              <a:rPr lang="en-US" dirty="0" smtClean="0"/>
              <a:t>SRS = “SLAC” focused, experiment independent</a:t>
            </a:r>
          </a:p>
          <a:p>
            <a:pPr lvl="1"/>
            <a:r>
              <a:rPr lang="en-US" dirty="0" err="1" smtClean="0"/>
              <a:t>FreeHEP</a:t>
            </a:r>
            <a:r>
              <a:rPr lang="en-US" dirty="0" smtClean="0"/>
              <a:t> = experiment, lab independent</a:t>
            </a:r>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What are we not working on</a:t>
            </a:r>
            <a:endParaRPr lang="en-US" dirty="0"/>
          </a:p>
        </p:txBody>
      </p:sp>
      <p:sp>
        <p:nvSpPr>
          <p:cNvPr id="3" name="Content Placeholder 2"/>
          <p:cNvSpPr>
            <a:spLocks noGrp="1"/>
          </p:cNvSpPr>
          <p:nvPr>
            <p:ph idx="1"/>
          </p:nvPr>
        </p:nvSpPr>
        <p:spPr>
          <a:xfrm>
            <a:off x="1" y="1265237"/>
            <a:ext cx="6030911" cy="6019799"/>
          </a:xfrm>
        </p:spPr>
        <p:txBody>
          <a:bodyPr>
            <a:normAutofit fontScale="77500" lnSpcReduction="20000"/>
          </a:bodyPr>
          <a:lstStyle/>
          <a:p>
            <a:r>
              <a:rPr lang="en-US" dirty="0" err="1" smtClean="0"/>
              <a:t>Freehep</a:t>
            </a:r>
            <a:r>
              <a:rPr lang="en-US" dirty="0" smtClean="0"/>
              <a:t>/AIDA infrastructure</a:t>
            </a:r>
            <a:endParaRPr lang="en-US" dirty="0" smtClean="0"/>
          </a:p>
          <a:p>
            <a:r>
              <a:rPr lang="en-US" dirty="0" err="1" smtClean="0"/>
              <a:t>FreeHEP</a:t>
            </a:r>
            <a:r>
              <a:rPr lang="en-US" dirty="0" smtClean="0"/>
              <a:t> web site</a:t>
            </a:r>
          </a:p>
          <a:p>
            <a:pPr lvl="1"/>
            <a:r>
              <a:rPr lang="en-US" dirty="0" smtClean="0"/>
              <a:t>Site not updated since </a:t>
            </a:r>
            <a:r>
              <a:rPr lang="en-US" dirty="0" smtClean="0"/>
              <a:t>2007 (looks bad)</a:t>
            </a:r>
            <a:endParaRPr lang="en-US" dirty="0" smtClean="0"/>
          </a:p>
          <a:p>
            <a:pPr lvl="1"/>
            <a:r>
              <a:rPr lang="en-US" dirty="0" smtClean="0"/>
              <a:t>Forum, bugs broken</a:t>
            </a:r>
          </a:p>
          <a:p>
            <a:r>
              <a:rPr lang="en-US" dirty="0" smtClean="0"/>
              <a:t>Support for external users</a:t>
            </a:r>
          </a:p>
          <a:p>
            <a:pPr lvl="1"/>
            <a:r>
              <a:rPr lang="en-US" dirty="0" smtClean="0"/>
              <a:t>Collaboration with Geant4</a:t>
            </a:r>
          </a:p>
          <a:p>
            <a:pPr lvl="2"/>
            <a:r>
              <a:rPr lang="en-US" dirty="0" smtClean="0"/>
              <a:t>Use of WIRED, JAIDA</a:t>
            </a:r>
          </a:p>
          <a:p>
            <a:pPr lvl="1"/>
            <a:r>
              <a:rPr lang="en-US" dirty="0" smtClean="0"/>
              <a:t>Offers of collaboration with others</a:t>
            </a:r>
          </a:p>
          <a:p>
            <a:pPr lvl="2"/>
            <a:r>
              <a:rPr lang="en-US" dirty="0" smtClean="0"/>
              <a:t>Use of WIRED for LCIO (distinct from </a:t>
            </a:r>
            <a:r>
              <a:rPr lang="en-US" dirty="0" err="1" smtClean="0"/>
              <a:t>lcsim</a:t>
            </a:r>
            <a:r>
              <a:rPr lang="en-US" dirty="0" smtClean="0"/>
              <a:t>)</a:t>
            </a:r>
          </a:p>
          <a:p>
            <a:pPr lvl="2"/>
            <a:r>
              <a:rPr lang="en-US" dirty="0" smtClean="0"/>
              <a:t>Root team on </a:t>
            </a:r>
            <a:r>
              <a:rPr lang="en-US" dirty="0" smtClean="0"/>
              <a:t>web/visualization </a:t>
            </a:r>
            <a:r>
              <a:rPr lang="en-US" dirty="0" smtClean="0"/>
              <a:t>infrastructure</a:t>
            </a:r>
          </a:p>
          <a:p>
            <a:pPr lvl="2"/>
            <a:r>
              <a:rPr lang="en-US" dirty="0" smtClean="0"/>
              <a:t>Work with ANL </a:t>
            </a:r>
            <a:r>
              <a:rPr lang="en-US" dirty="0" smtClean="0"/>
              <a:t>on (Java) </a:t>
            </a:r>
            <a:r>
              <a:rPr lang="en-US" dirty="0" smtClean="0"/>
              <a:t>tools for Atlas </a:t>
            </a:r>
            <a:r>
              <a:rPr lang="en-US" dirty="0" smtClean="0"/>
              <a:t>analysis</a:t>
            </a:r>
          </a:p>
          <a:p>
            <a:pPr lvl="2"/>
            <a:r>
              <a:rPr lang="en-US" dirty="0" smtClean="0"/>
              <a:t>Work with CLIC on Dirac interface to data catalog</a:t>
            </a:r>
            <a:endParaRPr lang="en-US" dirty="0"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a:t>Problems</a:t>
            </a:r>
          </a:p>
        </p:txBody>
      </p:sp>
      <p:sp>
        <p:nvSpPr>
          <p:cNvPr id="3" name="Text Placeholder 2"/>
          <p:cNvSpPr txBox="1">
            <a:spLocks noGrp="1"/>
          </p:cNvSpPr>
          <p:nvPr>
            <p:ph type="body" idx="4294967295"/>
          </p:nvPr>
        </p:nvSpPr>
        <p:spPr>
          <a:xfrm>
            <a:off x="239712" y="1417637"/>
            <a:ext cx="9677400" cy="5943600"/>
          </a:xfrm>
        </p:spPr>
        <p:txBody>
          <a:bodyPr>
            <a:normAutofit fontScale="70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a:t>We are doing too </a:t>
            </a:r>
            <a:r>
              <a:rPr lang="fi-FI" dirty="0" smtClean="0"/>
              <a:t>much (or have too little manpower)</a:t>
            </a:r>
            <a:endParaRPr lang="fi-FI" dirty="0"/>
          </a:p>
          <a:p>
            <a:pPr lvl="1"/>
            <a:r>
              <a:rPr lang="fi-FI" dirty="0"/>
              <a:t>Doing anything new and interesting becoming </a:t>
            </a:r>
            <a:r>
              <a:rPr lang="fi-FI" dirty="0" smtClean="0"/>
              <a:t>very hard</a:t>
            </a:r>
          </a:p>
          <a:p>
            <a:pPr lvl="2"/>
            <a:r>
              <a:rPr lang="fi-FI" dirty="0" smtClean="0"/>
              <a:t>Not enough of (Max+my) time dedicated to new projects, </a:t>
            </a:r>
            <a:r>
              <a:rPr lang="fi-FI" dirty="0" smtClean="0"/>
              <a:t>planning</a:t>
            </a:r>
          </a:p>
          <a:p>
            <a:pPr lvl="1"/>
            <a:r>
              <a:rPr lang="fi-FI" dirty="0" smtClean="0"/>
              <a:t>Supporting </a:t>
            </a:r>
            <a:r>
              <a:rPr lang="fi-FI" dirty="0"/>
              <a:t>any products beyond SLAC has become </a:t>
            </a:r>
            <a:r>
              <a:rPr lang="fi-FI" dirty="0" smtClean="0"/>
              <a:t>impossible</a:t>
            </a:r>
          </a:p>
          <a:p>
            <a:pPr lvl="1"/>
            <a:r>
              <a:rPr lang="fi-FI" dirty="0" smtClean="0"/>
              <a:t>We work best when we can get at least 2-3 people working together actively on project</a:t>
            </a:r>
          </a:p>
          <a:p>
            <a:pPr lvl="2"/>
            <a:r>
              <a:rPr lang="fi-FI" dirty="0" smtClean="0"/>
              <a:t>E.g. Pipeline, AIDA, ...</a:t>
            </a:r>
          </a:p>
          <a:p>
            <a:pPr lvl="2"/>
            <a:r>
              <a:rPr lang="fi-FI" dirty="0" smtClean="0"/>
              <a:t>When we are fragmented working on different projects progress is </a:t>
            </a:r>
            <a:r>
              <a:rPr lang="fi-FI" dirty="0" smtClean="0"/>
              <a:t>slow</a:t>
            </a:r>
            <a:endParaRPr lang="fi-FI" dirty="0"/>
          </a:p>
          <a:p>
            <a:pPr lvl="1"/>
            <a:r>
              <a:rPr lang="fi-FI" dirty="0" smtClean="0"/>
              <a:t>Not staying on top of maintenance leads to wasted time/effort</a:t>
            </a:r>
          </a:p>
          <a:p>
            <a:pPr lvl="2"/>
            <a:r>
              <a:rPr lang="fi-FI" dirty="0" smtClean="0"/>
              <a:t>Allowing pipeline project to fork has taken a long time to undo</a:t>
            </a:r>
            <a:endParaRPr lang="fi-FI" dirty="0"/>
          </a:p>
          <a:p>
            <a:pPr lvl="2"/>
            <a:r>
              <a:rPr lang="fi-FI" dirty="0"/>
              <a:t>Becoming lazy at using JIRA to manage </a:t>
            </a:r>
            <a:r>
              <a:rPr lang="fi-FI" dirty="0" smtClean="0"/>
              <a:t>projects</a:t>
            </a:r>
          </a:p>
          <a:p>
            <a:pPr lvl="1"/>
            <a:r>
              <a:rPr lang="fi-FI" dirty="0" smtClean="0"/>
              <a:t>Highly dependent on individual expertise</a:t>
            </a:r>
          </a:p>
          <a:p>
            <a:pPr lvl="2"/>
            <a:r>
              <a:rPr lang="fi-FI" dirty="0" smtClean="0"/>
              <a:t>Has taken year for Brian to take over pipeline+abstract</a:t>
            </a:r>
          </a:p>
          <a:p>
            <a:pPr lvl="2"/>
            <a:r>
              <a:rPr lang="fi-FI" dirty="0" smtClean="0"/>
              <a:t>Has taken year for Dima to take over WIRED</a:t>
            </a:r>
            <a:endParaRPr lang="fi-FI" dirty="0"/>
          </a:p>
          <a:p>
            <a:pPr lvl="0"/>
            <a:r>
              <a:rPr lang="fi-FI" dirty="0" smtClean="0"/>
              <a:t>Need to develop more rational process for deciding on support</a:t>
            </a:r>
            <a:endParaRPr lang="fi-FI" dirty="0"/>
          </a:p>
          <a:p>
            <a:pPr lvl="1"/>
            <a:r>
              <a:rPr lang="fi-FI" dirty="0" smtClean="0"/>
              <a:t>Needs to take into account coupling of projects</a:t>
            </a:r>
          </a:p>
          <a:p>
            <a:pPr lvl="1"/>
            <a:r>
              <a:rPr lang="fi-FI" dirty="0" smtClean="0"/>
              <a:t>e.g. </a:t>
            </a:r>
            <a:r>
              <a:rPr lang="fi-FI" dirty="0" smtClean="0"/>
              <a:t>l</a:t>
            </a:r>
            <a:r>
              <a:rPr lang="fi-FI" dirty="0" smtClean="0"/>
              <a:t>csim, freehep</a:t>
            </a:r>
            <a:endParaRPr lang="fi-FI"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dirty="0" smtClean="0"/>
              <a:t>Roadmap development...</a:t>
            </a:r>
            <a:endParaRPr lang="fi-FI" dirty="0"/>
          </a:p>
        </p:txBody>
      </p:sp>
      <p:sp>
        <p:nvSpPr>
          <p:cNvPr id="3" name="Text Placeholder 2"/>
          <p:cNvSpPr txBox="1">
            <a:spLocks noGrp="1"/>
          </p:cNvSpPr>
          <p:nvPr>
            <p:ph sz="half" idx="1"/>
          </p:nvPr>
        </p:nvSpPr>
        <p:spPr>
          <a:xfrm>
            <a:off x="0" y="1417637"/>
            <a:ext cx="5268912" cy="5562600"/>
          </a:xfrm>
        </p:spPr>
        <p:txBody>
          <a:bodyPr>
            <a:normAutofit fontScale="475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smtClean="0"/>
              <a:t>We need to develop a roadmap for future developments</a:t>
            </a:r>
          </a:p>
          <a:p>
            <a:pPr lvl="1"/>
            <a:r>
              <a:rPr lang="fi-FI" dirty="0" smtClean="0"/>
              <a:t>Success on Fermi, EXO was because we had existing tools which we could deploy</a:t>
            </a:r>
          </a:p>
          <a:p>
            <a:pPr lvl="1"/>
            <a:r>
              <a:rPr lang="fi-FI" dirty="0" smtClean="0"/>
              <a:t>We should be leading adoption of new technologies</a:t>
            </a:r>
          </a:p>
          <a:p>
            <a:r>
              <a:rPr lang="fi-FI" dirty="0" smtClean="0"/>
              <a:t>HTML5 Web infrastructure</a:t>
            </a:r>
            <a:endParaRPr lang="fi-FI" dirty="0" smtClean="0"/>
          </a:p>
          <a:p>
            <a:pPr lvl="1"/>
            <a:r>
              <a:rPr lang="fi-FI" dirty="0" smtClean="0"/>
              <a:t>Takes advantage of existng skills/tools</a:t>
            </a:r>
          </a:p>
          <a:p>
            <a:pPr lvl="1"/>
            <a:r>
              <a:rPr lang="fi-FI" dirty="0" smtClean="0"/>
              <a:t>Will </a:t>
            </a:r>
            <a:r>
              <a:rPr lang="fi-FI" dirty="0" smtClean="0"/>
              <a:t>become primary way of interacting </a:t>
            </a:r>
            <a:r>
              <a:rPr lang="fi-FI" dirty="0" smtClean="0"/>
              <a:t>with large </a:t>
            </a:r>
            <a:r>
              <a:rPr lang="fi-FI" dirty="0" smtClean="0"/>
              <a:t>physics </a:t>
            </a:r>
            <a:r>
              <a:rPr lang="fi-FI" dirty="0" smtClean="0"/>
              <a:t>datasets</a:t>
            </a:r>
            <a:endParaRPr lang="fi-FI" dirty="0" smtClean="0"/>
          </a:p>
          <a:p>
            <a:pPr lvl="2"/>
            <a:r>
              <a:rPr lang="fi-FI" dirty="0" smtClean="0"/>
              <a:t>”Cloud based” backend</a:t>
            </a:r>
          </a:p>
          <a:p>
            <a:r>
              <a:rPr lang="fi-FI" dirty="0" smtClean="0"/>
              <a:t>Accelerate</a:t>
            </a:r>
            <a:r>
              <a:rPr lang="fi-FI" dirty="0" smtClean="0"/>
              <a:t> </a:t>
            </a:r>
            <a:r>
              <a:rPr lang="fi-FI" dirty="0"/>
              <a:t>development of advanced web apps</a:t>
            </a:r>
          </a:p>
          <a:p>
            <a:pPr lvl="1"/>
            <a:r>
              <a:rPr lang="fi-FI" dirty="0"/>
              <a:t>Improve plotter, make web compatible</a:t>
            </a:r>
          </a:p>
          <a:p>
            <a:pPr lvl="2"/>
            <a:r>
              <a:rPr lang="fi-FI" dirty="0" smtClean="0"/>
              <a:t>Prototype already </a:t>
            </a:r>
            <a:r>
              <a:rPr lang="fi-FI" dirty="0"/>
              <a:t>in use for EXO, </a:t>
            </a:r>
            <a:r>
              <a:rPr lang="fi-FI" dirty="0" smtClean="0"/>
              <a:t>LSST</a:t>
            </a:r>
            <a:endParaRPr lang="fi-FI" dirty="0"/>
          </a:p>
          <a:p>
            <a:pPr lvl="2"/>
            <a:r>
              <a:rPr lang="fi-FI" dirty="0"/>
              <a:t>Brian has worked on GWT port</a:t>
            </a:r>
          </a:p>
          <a:p>
            <a:pPr lvl="1"/>
            <a:r>
              <a:rPr lang="fi-FI" dirty="0"/>
              <a:t>Improved data catalog </a:t>
            </a:r>
            <a:r>
              <a:rPr lang="fi-FI" dirty="0" smtClean="0"/>
              <a:t>interface</a:t>
            </a:r>
          </a:p>
          <a:p>
            <a:pPr lvl="2"/>
            <a:r>
              <a:rPr lang="fi-FI" dirty="0" smtClean="0"/>
              <a:t>If there are new users</a:t>
            </a:r>
            <a:endParaRPr lang="fi-FI" dirty="0" smtClean="0"/>
          </a:p>
          <a:p>
            <a:r>
              <a:rPr lang="fi-FI" dirty="0" smtClean="0"/>
              <a:t>Target LSST </a:t>
            </a:r>
            <a:r>
              <a:rPr lang="fi-FI" dirty="0" smtClean="0"/>
              <a:t>projects, perhaps using Fermi as a testbed</a:t>
            </a:r>
          </a:p>
          <a:p>
            <a:pPr lvl="1"/>
            <a:r>
              <a:rPr lang="fi-FI" dirty="0" smtClean="0"/>
              <a:t>Ability to perform web based end-to-end analysis</a:t>
            </a:r>
          </a:p>
          <a:p>
            <a:pPr lvl="1"/>
            <a:r>
              <a:rPr lang="fi-FI" dirty="0" smtClean="0"/>
              <a:t>Virtual observatory interfaces</a:t>
            </a:r>
          </a:p>
          <a:p>
            <a:pPr lvl="2"/>
            <a:r>
              <a:rPr lang="fi-FI" dirty="0" smtClean="0"/>
              <a:t>Use of </a:t>
            </a:r>
            <a:r>
              <a:rPr lang="fi-FI" dirty="0" smtClean="0"/>
              <a:t>SAMP </a:t>
            </a:r>
            <a:r>
              <a:rPr lang="fi-FI" dirty="0" smtClean="0"/>
              <a:t>for web interfaces, GUI tools</a:t>
            </a:r>
            <a:endParaRPr lang="fi-FI" dirty="0"/>
          </a:p>
          <a:p>
            <a:pPr lvl="0"/>
            <a:endParaRPr lang="fi-FI" dirty="0"/>
          </a:p>
        </p:txBody>
      </p:sp>
      <p:sp>
        <p:nvSpPr>
          <p:cNvPr id="4" name="Content Placeholder 3"/>
          <p:cNvSpPr>
            <a:spLocks noGrp="1"/>
          </p:cNvSpPr>
          <p:nvPr>
            <p:ph sz="half" idx="2"/>
          </p:nvPr>
        </p:nvSpPr>
        <p:spPr>
          <a:xfrm>
            <a:off x="5116512" y="1417637"/>
            <a:ext cx="4964113" cy="5181600"/>
          </a:xfrm>
        </p:spPr>
        <p:txBody>
          <a:bodyPr>
            <a:normAutofit fontScale="47500" lnSpcReduction="20000"/>
          </a:bodyPr>
          <a:lstStyle/>
          <a:p>
            <a:pPr lvl="0"/>
            <a:r>
              <a:rPr lang="fi-FI" b="1" dirty="0" smtClean="0"/>
              <a:t>Continue support for Fermi/EXO/LSST CCS</a:t>
            </a:r>
          </a:p>
          <a:p>
            <a:pPr lvl="1"/>
            <a:r>
              <a:rPr lang="fi-FI" b="1" dirty="0" smtClean="0"/>
              <a:t>Ramp down Fermi, EXO</a:t>
            </a:r>
          </a:p>
          <a:p>
            <a:pPr lvl="1"/>
            <a:r>
              <a:rPr lang="fi-FI" b="1" dirty="0" smtClean="0"/>
              <a:t>Ramp up CCS (for 1-2 years)</a:t>
            </a:r>
          </a:p>
          <a:p>
            <a:pPr lvl="1"/>
            <a:r>
              <a:rPr lang="fi-FI" b="1" dirty="0" smtClean="0"/>
              <a:t>Others? CDMS? HPS? Sid?</a:t>
            </a:r>
          </a:p>
          <a:p>
            <a:pPr lvl="0"/>
            <a:r>
              <a:rPr lang="fi-FI" b="1" dirty="0" smtClean="0"/>
              <a:t>Freeze </a:t>
            </a:r>
            <a:r>
              <a:rPr lang="fi-FI" b="1" dirty="0" smtClean="0"/>
              <a:t>development for </a:t>
            </a:r>
            <a:r>
              <a:rPr lang="fi-FI" b="1" dirty="0" smtClean="0"/>
              <a:t>Pipeline</a:t>
            </a:r>
            <a:endParaRPr lang="fi-FI" b="1" dirty="0" smtClean="0"/>
          </a:p>
          <a:p>
            <a:pPr lvl="1"/>
            <a:r>
              <a:rPr lang="fi-FI" dirty="0" smtClean="0"/>
              <a:t>Continue to support it </a:t>
            </a:r>
            <a:r>
              <a:rPr lang="fi-FI" dirty="0" smtClean="0"/>
              <a:t>”as </a:t>
            </a:r>
            <a:r>
              <a:rPr lang="fi-FI" dirty="0" smtClean="0"/>
              <a:t>is”</a:t>
            </a:r>
          </a:p>
          <a:p>
            <a:pPr lvl="2"/>
            <a:r>
              <a:rPr lang="fi-FI" dirty="0" smtClean="0"/>
              <a:t>Except where we have specific offers of </a:t>
            </a:r>
            <a:r>
              <a:rPr lang="fi-FI" dirty="0" smtClean="0"/>
              <a:t>collaboration</a:t>
            </a:r>
            <a:endParaRPr lang="fi-FI" dirty="0" smtClean="0"/>
          </a:p>
          <a:p>
            <a:r>
              <a:rPr lang="fi-FI" b="1" dirty="0" smtClean="0"/>
              <a:t>Make decission about  future support </a:t>
            </a:r>
            <a:r>
              <a:rPr lang="fi-FI" b="1" dirty="0" smtClean="0"/>
              <a:t>of freehep</a:t>
            </a:r>
            <a:endParaRPr lang="fi-FI" b="1" dirty="0" smtClean="0"/>
          </a:p>
          <a:p>
            <a:pPr lvl="1"/>
            <a:r>
              <a:rPr lang="fi-FI" dirty="0" smtClean="0"/>
              <a:t>Document </a:t>
            </a:r>
            <a:r>
              <a:rPr lang="fi-FI" dirty="0" smtClean="0"/>
              <a:t>where support is needed for other </a:t>
            </a:r>
            <a:r>
              <a:rPr lang="fi-FI" dirty="0" smtClean="0"/>
              <a:t>projects</a:t>
            </a:r>
          </a:p>
          <a:p>
            <a:pPr lvl="1">
              <a:buNone/>
            </a:pPr>
            <a:r>
              <a:rPr lang="fi-FI" dirty="0" smtClean="0"/>
              <a:t>	Make </a:t>
            </a:r>
            <a:r>
              <a:rPr lang="fi-FI" dirty="0" smtClean="0"/>
              <a:t>decisions about </a:t>
            </a:r>
            <a:r>
              <a:rPr lang="fi-FI" dirty="0" smtClean="0"/>
              <a:t>support for individual projects</a:t>
            </a:r>
          </a:p>
          <a:p>
            <a:pPr lvl="2"/>
            <a:r>
              <a:rPr lang="fi-FI" dirty="0" smtClean="0"/>
              <a:t>Favour projects which can contribute to web infrastructure</a:t>
            </a:r>
          </a:p>
          <a:p>
            <a:pPr lvl="1"/>
            <a:r>
              <a:rPr lang="fi-FI" dirty="0" smtClean="0"/>
              <a:t>Clean up web interface </a:t>
            </a:r>
            <a:endParaRPr lang="fi-FI" dirty="0" smtClean="0"/>
          </a:p>
          <a:p>
            <a:pPr lvl="1"/>
            <a:r>
              <a:rPr lang="fi-FI" dirty="0" smtClean="0"/>
              <a:t>Decide on future support of  </a:t>
            </a:r>
            <a:r>
              <a:rPr lang="fi-FI" dirty="0" smtClean="0"/>
              <a:t>wired?</a:t>
            </a:r>
            <a:endParaRPr lang="fi-FI" dirty="0" smtClean="0"/>
          </a:p>
          <a:p>
            <a:pPr lvl="2"/>
            <a:r>
              <a:rPr lang="fi-FI" dirty="0" smtClean="0"/>
              <a:t>Geant4? ILC</a:t>
            </a:r>
            <a:r>
              <a:rPr lang="fi-FI" dirty="0" smtClean="0"/>
              <a:t>?</a:t>
            </a:r>
          </a:p>
          <a:p>
            <a:r>
              <a:rPr lang="fi-FI" b="1" dirty="0" smtClean="0"/>
              <a:t>More manpower?</a:t>
            </a:r>
            <a:endParaRPr lang="fi-FI" b="1"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buNone/>
            </a:pPr>
            <a:r>
              <a:rPr lang="en-US" dirty="0" smtClean="0"/>
              <a:t>Experiment Support</a:t>
            </a:r>
            <a:endParaRPr lang="en-US" dirty="0"/>
          </a:p>
        </p:txBody>
      </p:sp>
      <p:sp>
        <p:nvSpPr>
          <p:cNvPr id="5" name="Subtitle 4"/>
          <p:cNvSpPr>
            <a:spLocks noGrp="1"/>
          </p:cNvSpPr>
          <p:nvPr>
            <p:ph type="subTitle" idx="1"/>
          </p:nvPr>
        </p:nvSpPr>
        <p:spPr/>
        <p:txBody>
          <a:bodyPr/>
          <a:lstStyle/>
          <a:p>
            <a:r>
              <a:rPr lang="en-US" dirty="0" smtClean="0"/>
              <a:t>Fermi</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Fermi </a:t>
            </a:r>
            <a:r>
              <a:rPr lang="en-US" dirty="0" smtClean="0"/>
              <a:t>Large Area Telescope</a:t>
            </a:r>
            <a:endParaRPr lang="en-US" dirty="0"/>
          </a:p>
        </p:txBody>
      </p:sp>
      <p:sp>
        <p:nvSpPr>
          <p:cNvPr id="3" name="Content Placeholder 2"/>
          <p:cNvSpPr>
            <a:spLocks noGrp="1"/>
          </p:cNvSpPr>
          <p:nvPr>
            <p:ph idx="1"/>
          </p:nvPr>
        </p:nvSpPr>
        <p:spPr>
          <a:xfrm>
            <a:off x="503999" y="1493837"/>
            <a:ext cx="9071640" cy="6065838"/>
          </a:xfrm>
        </p:spPr>
        <p:txBody>
          <a:bodyPr>
            <a:normAutofit fontScale="92500" lnSpcReduction="10000"/>
          </a:bodyPr>
          <a:lstStyle/>
          <a:p>
            <a:r>
              <a:rPr lang="en-US" dirty="0" smtClean="0"/>
              <a:t>Major Data Handling group contributions</a:t>
            </a:r>
          </a:p>
          <a:p>
            <a:pPr lvl="1"/>
            <a:r>
              <a:rPr lang="en-US" dirty="0" smtClean="0"/>
              <a:t>Web Infrastructure</a:t>
            </a:r>
          </a:p>
          <a:p>
            <a:pPr lvl="1"/>
            <a:r>
              <a:rPr lang="en-US" dirty="0" smtClean="0"/>
              <a:t>Web Applications</a:t>
            </a:r>
          </a:p>
          <a:p>
            <a:pPr lvl="2"/>
            <a:r>
              <a:rPr lang="en-US" dirty="0" smtClean="0"/>
              <a:t>Portal, Login, Group Manager, Shift System, Resource Monitoring, Data Processing, Speakers Bureau, Run Quality, System Tests …  </a:t>
            </a:r>
          </a:p>
          <a:p>
            <a:pPr lvl="2"/>
            <a:r>
              <a:rPr lang="en-US" dirty="0" smtClean="0"/>
              <a:t>Data Quality Monitoring/Trending (time histories)</a:t>
            </a:r>
          </a:p>
          <a:p>
            <a:pPr lvl="2"/>
            <a:r>
              <a:rPr lang="en-US" dirty="0" smtClean="0"/>
              <a:t>Automated Science Processing</a:t>
            </a:r>
          </a:p>
          <a:p>
            <a:pPr lvl="1"/>
            <a:r>
              <a:rPr lang="en-US" dirty="0" smtClean="0"/>
              <a:t>Automated </a:t>
            </a:r>
            <a:r>
              <a:rPr lang="en-US" dirty="0" smtClean="0"/>
              <a:t>workflow engine (pipeline</a:t>
            </a:r>
            <a:r>
              <a:rPr lang="en-US" dirty="0" smtClean="0"/>
              <a:t>)</a:t>
            </a:r>
          </a:p>
          <a:p>
            <a:pPr lvl="1"/>
            <a:r>
              <a:rPr lang="en-US" dirty="0" smtClean="0"/>
              <a:t>Data Storage and Access</a:t>
            </a:r>
          </a:p>
          <a:p>
            <a:pPr lvl="2"/>
            <a:r>
              <a:rPr lang="en-US" dirty="0" smtClean="0"/>
              <a:t>Use of </a:t>
            </a:r>
            <a:r>
              <a:rPr lang="en-US" dirty="0" err="1" smtClean="0"/>
              <a:t>xrootd</a:t>
            </a:r>
            <a:endParaRPr lang="en-US" dirty="0" smtClean="0"/>
          </a:p>
          <a:p>
            <a:pPr lvl="2"/>
            <a:r>
              <a:rPr lang="en-US" dirty="0" smtClean="0"/>
              <a:t>Data Catalog + Download Manager</a:t>
            </a:r>
            <a:endParaRPr lang="en-US" dirty="0" smtClean="0"/>
          </a:p>
          <a:p>
            <a:pPr lvl="2"/>
            <a:r>
              <a:rPr lang="en-US" dirty="0" err="1" smtClean="0"/>
              <a:t>Astro</a:t>
            </a:r>
            <a:r>
              <a:rPr lang="en-US" dirty="0" smtClean="0"/>
              <a:t> Server and Skimmer (event filtering)</a:t>
            </a:r>
          </a:p>
          <a:p>
            <a:pPr lvl="1"/>
            <a:r>
              <a:rPr lang="en-US" dirty="0" smtClean="0"/>
              <a:t>WIRED </a:t>
            </a:r>
            <a:r>
              <a:rPr lang="en-US" dirty="0" smtClean="0"/>
              <a:t>Event </a:t>
            </a:r>
            <a:r>
              <a:rPr lang="en-US" dirty="0" smtClean="0"/>
              <a:t>Display</a:t>
            </a:r>
            <a:endParaRPr lang="en-US"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Fermi Data Portal</a:t>
            </a:r>
            <a:endParaRPr lang="en-US" dirty="0"/>
          </a:p>
        </p:txBody>
      </p:sp>
      <p:sp>
        <p:nvSpPr>
          <p:cNvPr id="3" name="Content Placeholder 2"/>
          <p:cNvSpPr>
            <a:spLocks noGrp="1"/>
          </p:cNvSpPr>
          <p:nvPr>
            <p:ph idx="1"/>
          </p:nvPr>
        </p:nvSpPr>
        <p:spPr>
          <a:xfrm>
            <a:off x="163512" y="5761037"/>
            <a:ext cx="9651838" cy="1683043"/>
          </a:xfrm>
        </p:spPr>
        <p:txBody>
          <a:bodyPr>
            <a:normAutofit fontScale="70000" lnSpcReduction="20000"/>
          </a:bodyPr>
          <a:lstStyle/>
          <a:p>
            <a:r>
              <a:rPr lang="en-US" dirty="0" smtClean="0"/>
              <a:t>Many independent but interoperating web applications using same core technology and infrastructure</a:t>
            </a:r>
          </a:p>
          <a:p>
            <a:pPr lvl="1"/>
            <a:r>
              <a:rPr lang="en-US" dirty="0" smtClean="0"/>
              <a:t>Allows independent development</a:t>
            </a:r>
          </a:p>
          <a:p>
            <a:pPr lvl="2"/>
            <a:r>
              <a:rPr lang="en-US" dirty="0" smtClean="0"/>
              <a:t>b</a:t>
            </a:r>
            <a:r>
              <a:rPr lang="en-US" dirty="0" smtClean="0"/>
              <a:t>y core data handling group and ISOC and collaborators</a:t>
            </a:r>
          </a:p>
          <a:p>
            <a:pPr lvl="2"/>
            <a:r>
              <a:rPr lang="en-US" dirty="0" smtClean="0"/>
              <a:t>b</a:t>
            </a:r>
            <a:r>
              <a:rPr lang="en-US" dirty="0" smtClean="0"/>
              <a:t>ut often we get left with maintenance</a:t>
            </a:r>
            <a:endParaRPr lang="en-US" dirty="0"/>
          </a:p>
        </p:txBody>
      </p:sp>
      <p:pic>
        <p:nvPicPr>
          <p:cNvPr id="1026" name="Picture 2"/>
          <p:cNvPicPr>
            <a:picLocks noChangeAspect="1" noChangeArrowheads="1"/>
          </p:cNvPicPr>
          <p:nvPr/>
        </p:nvPicPr>
        <p:blipFill>
          <a:blip r:embed="rId2" cstate="print"/>
          <a:srcRect l="1595" t="9854" r="1642" b="10414"/>
          <a:stretch>
            <a:fillRect/>
          </a:stretch>
        </p:blipFill>
        <p:spPr bwMode="auto">
          <a:xfrm>
            <a:off x="1306512" y="1112837"/>
            <a:ext cx="6685694" cy="4572000"/>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Fermi Web Applications</a:t>
            </a:r>
            <a:endParaRPr lang="en-US" dirty="0"/>
          </a:p>
        </p:txBody>
      </p:sp>
      <p:pic>
        <p:nvPicPr>
          <p:cNvPr id="4" name="Picture 2"/>
          <p:cNvPicPr>
            <a:picLocks noChangeAspect="1" noChangeArrowheads="1"/>
          </p:cNvPicPr>
          <p:nvPr/>
        </p:nvPicPr>
        <p:blipFill>
          <a:blip r:embed="rId2" cstate="print"/>
          <a:srcRect l="770" t="15925" r="1444" b="3124"/>
          <a:stretch>
            <a:fillRect/>
          </a:stretch>
        </p:blipFill>
        <p:spPr bwMode="auto">
          <a:xfrm>
            <a:off x="239712" y="1265238"/>
            <a:ext cx="5882463" cy="2895599"/>
          </a:xfrm>
          <a:prstGeom prst="rect">
            <a:avLst/>
          </a:prstGeom>
          <a:noFill/>
          <a:ln w="9525">
            <a:solidFill>
              <a:schemeClr val="accent1">
                <a:shade val="50000"/>
              </a:schemeClr>
            </a:solidFill>
            <a:miter lim="800000"/>
            <a:headEnd/>
            <a:tailEnd/>
          </a:ln>
        </p:spPr>
      </p:pic>
      <p:grpSp>
        <p:nvGrpSpPr>
          <p:cNvPr id="6" name="Group 18"/>
          <p:cNvGrpSpPr/>
          <p:nvPr/>
        </p:nvGrpSpPr>
        <p:grpSpPr>
          <a:xfrm>
            <a:off x="1" y="4999037"/>
            <a:ext cx="5268912" cy="2560638"/>
            <a:chOff x="22098000" y="13258800"/>
            <a:chExt cx="9872663" cy="5486400"/>
          </a:xfrm>
        </p:grpSpPr>
        <p:pic>
          <p:nvPicPr>
            <p:cNvPr id="7" name="Picture 32" descr="Picture 2.png"/>
            <p:cNvPicPr>
              <a:picLocks noChangeAspect="1"/>
            </p:cNvPicPr>
            <p:nvPr/>
          </p:nvPicPr>
          <p:blipFill>
            <a:blip r:embed="rId3" cstate="print"/>
            <a:srcRect/>
            <a:stretch>
              <a:fillRect/>
            </a:stretch>
          </p:blipFill>
          <p:spPr bwMode="auto">
            <a:xfrm>
              <a:off x="22098000" y="13258800"/>
              <a:ext cx="9494366" cy="5486400"/>
            </a:xfrm>
            <a:prstGeom prst="rect">
              <a:avLst/>
            </a:prstGeom>
            <a:noFill/>
            <a:ln w="9525">
              <a:noFill/>
              <a:miter lim="800000"/>
              <a:headEnd/>
              <a:tailEnd/>
            </a:ln>
          </p:spPr>
        </p:pic>
        <p:pic>
          <p:nvPicPr>
            <p:cNvPr id="8" name="Picture 33" descr="plot-11.png"/>
            <p:cNvPicPr>
              <a:picLocks noChangeAspect="1"/>
            </p:cNvPicPr>
            <p:nvPr/>
          </p:nvPicPr>
          <p:blipFill>
            <a:blip r:embed="rId4" cstate="print"/>
            <a:srcRect/>
            <a:stretch>
              <a:fillRect/>
            </a:stretch>
          </p:blipFill>
          <p:spPr bwMode="auto">
            <a:xfrm>
              <a:off x="25398061" y="14706600"/>
              <a:ext cx="6572602" cy="2921000"/>
            </a:xfrm>
            <a:prstGeom prst="rect">
              <a:avLst/>
            </a:prstGeom>
            <a:noFill/>
            <a:ln w="3175">
              <a:solidFill>
                <a:schemeClr val="tx1"/>
              </a:solidFill>
              <a:miter lim="800000"/>
              <a:headEnd/>
              <a:tailEnd/>
            </a:ln>
          </p:spPr>
        </p:pic>
        <p:sp>
          <p:nvSpPr>
            <p:cNvPr id="9" name="Oval 35"/>
            <p:cNvSpPr>
              <a:spLocks noChangeArrowheads="1"/>
            </p:cNvSpPr>
            <p:nvPr/>
          </p:nvSpPr>
          <p:spPr bwMode="auto">
            <a:xfrm>
              <a:off x="24968353" y="16213667"/>
              <a:ext cx="381020" cy="397932"/>
            </a:xfrm>
            <a:prstGeom prst="ellipse">
              <a:avLst/>
            </a:prstGeom>
            <a:noFill/>
            <a:ln w="57150">
              <a:solidFill>
                <a:srgbClr val="FF0000"/>
              </a:solidFill>
              <a:round/>
              <a:headEnd/>
              <a:tailEnd/>
            </a:ln>
          </p:spPr>
          <p:txBody>
            <a:bodyPr/>
            <a:lstStyle/>
            <a:p>
              <a:pPr defTabSz="3867150"/>
              <a:endParaRPr lang="en-US" dirty="0"/>
            </a:p>
          </p:txBody>
        </p:sp>
        <p:sp>
          <p:nvSpPr>
            <p:cNvPr id="10" name="Freeform 38"/>
            <p:cNvSpPr>
              <a:spLocks noChangeArrowheads="1"/>
            </p:cNvSpPr>
            <p:nvPr/>
          </p:nvSpPr>
          <p:spPr bwMode="auto">
            <a:xfrm>
              <a:off x="24567577" y="16442267"/>
              <a:ext cx="392309" cy="1828800"/>
            </a:xfrm>
            <a:custGeom>
              <a:avLst/>
              <a:gdLst>
                <a:gd name="T0" fmla="*/ 392288 w 392288"/>
                <a:gd name="T1" fmla="*/ 0 h 1828800"/>
                <a:gd name="T2" fmla="*/ 53622 w 392288"/>
                <a:gd name="T3" fmla="*/ 728133 h 1828800"/>
                <a:gd name="T4" fmla="*/ 70555 w 392288"/>
                <a:gd name="T5" fmla="*/ 1828800 h 1828800"/>
                <a:gd name="T6" fmla="*/ 70555 w 392288"/>
                <a:gd name="T7" fmla="*/ 1828800 h 1828800"/>
                <a:gd name="T8" fmla="*/ 0 60000 65536"/>
                <a:gd name="T9" fmla="*/ 0 60000 65536"/>
                <a:gd name="T10" fmla="*/ 0 60000 65536"/>
                <a:gd name="T11" fmla="*/ 0 60000 65536"/>
                <a:gd name="T12" fmla="*/ 0 w 392288"/>
                <a:gd name="T13" fmla="*/ 0 h 1828800"/>
                <a:gd name="T14" fmla="*/ 392288 w 392288"/>
                <a:gd name="T15" fmla="*/ 1828800 h 1828800"/>
              </a:gdLst>
              <a:ahLst/>
              <a:cxnLst>
                <a:cxn ang="T8">
                  <a:pos x="T0" y="T1"/>
                </a:cxn>
                <a:cxn ang="T9">
                  <a:pos x="T2" y="T3"/>
                </a:cxn>
                <a:cxn ang="T10">
                  <a:pos x="T4" y="T5"/>
                </a:cxn>
                <a:cxn ang="T11">
                  <a:pos x="T6" y="T7"/>
                </a:cxn>
              </a:cxnLst>
              <a:rect l="T12" t="T13" r="T14" b="T15"/>
              <a:pathLst>
                <a:path w="392288" h="1828800">
                  <a:moveTo>
                    <a:pt x="392288" y="0"/>
                  </a:moveTo>
                  <a:cubicBezTo>
                    <a:pt x="249766" y="211666"/>
                    <a:pt x="107244" y="423333"/>
                    <a:pt x="53622" y="728133"/>
                  </a:cubicBezTo>
                  <a:cubicBezTo>
                    <a:pt x="0" y="1032933"/>
                    <a:pt x="70555" y="1828800"/>
                    <a:pt x="70555" y="1828800"/>
                  </a:cubicBezTo>
                </a:path>
              </a:pathLst>
            </a:custGeom>
            <a:noFill/>
            <a:ln w="57150">
              <a:solidFill>
                <a:srgbClr val="FF0000"/>
              </a:solidFill>
              <a:round/>
              <a:headEnd/>
              <a:tailEnd type="arrow" w="med" len="med"/>
            </a:ln>
          </p:spPr>
          <p:txBody>
            <a:bodyPr/>
            <a:lstStyle/>
            <a:p>
              <a:pPr defTabSz="3867150"/>
              <a:endParaRPr lang="en-US" dirty="0"/>
            </a:p>
          </p:txBody>
        </p:sp>
        <p:sp>
          <p:nvSpPr>
            <p:cNvPr id="11" name="Freeform 39"/>
            <p:cNvSpPr>
              <a:spLocks noChangeArrowheads="1"/>
            </p:cNvSpPr>
            <p:nvPr/>
          </p:nvSpPr>
          <p:spPr bwMode="auto">
            <a:xfrm>
              <a:off x="25535651" y="16992600"/>
              <a:ext cx="2201451" cy="1380067"/>
            </a:xfrm>
            <a:custGeom>
              <a:avLst/>
              <a:gdLst>
                <a:gd name="T0" fmla="*/ 0 w 1896533"/>
                <a:gd name="T1" fmla="*/ 3413058 h 1151467"/>
                <a:gd name="T2" fmla="*/ 2484538 w 1896533"/>
                <a:gd name="T3" fmla="*/ 2208450 h 1151467"/>
                <a:gd name="T4" fmla="*/ 4637806 w 1896533"/>
                <a:gd name="T5" fmla="*/ 0 h 1151467"/>
                <a:gd name="T6" fmla="*/ 0 60000 65536"/>
                <a:gd name="T7" fmla="*/ 0 60000 65536"/>
                <a:gd name="T8" fmla="*/ 0 60000 65536"/>
                <a:gd name="T9" fmla="*/ 0 w 1896533"/>
                <a:gd name="T10" fmla="*/ 0 h 1151467"/>
                <a:gd name="T11" fmla="*/ 1896533 w 1896533"/>
                <a:gd name="T12" fmla="*/ 1151467 h 1151467"/>
              </a:gdLst>
              <a:ahLst/>
              <a:cxnLst>
                <a:cxn ang="T6">
                  <a:pos x="T0" y="T1"/>
                </a:cxn>
                <a:cxn ang="T7">
                  <a:pos x="T2" y="T3"/>
                </a:cxn>
                <a:cxn ang="T8">
                  <a:pos x="T4" y="T5"/>
                </a:cxn>
              </a:cxnLst>
              <a:rect l="T9" t="T10" r="T11" b="T12"/>
              <a:pathLst>
                <a:path w="1896533" h="1151467">
                  <a:moveTo>
                    <a:pt x="0" y="1151467"/>
                  </a:moveTo>
                  <a:cubicBezTo>
                    <a:pt x="349955" y="1044222"/>
                    <a:pt x="699911" y="936978"/>
                    <a:pt x="1016000" y="745067"/>
                  </a:cubicBezTo>
                  <a:cubicBezTo>
                    <a:pt x="1332089" y="553156"/>
                    <a:pt x="1614311" y="276578"/>
                    <a:pt x="1896533" y="0"/>
                  </a:cubicBezTo>
                </a:path>
              </a:pathLst>
            </a:custGeom>
            <a:noFill/>
            <a:ln w="57150">
              <a:solidFill>
                <a:srgbClr val="FF0000"/>
              </a:solidFill>
              <a:round/>
              <a:headEnd/>
              <a:tailEnd type="arrow" w="med" len="med"/>
            </a:ln>
          </p:spPr>
          <p:txBody>
            <a:bodyPr/>
            <a:lstStyle/>
            <a:p>
              <a:pPr defTabSz="3867150"/>
              <a:endParaRPr lang="en-US" dirty="0"/>
            </a:p>
          </p:txBody>
        </p:sp>
        <p:sp>
          <p:nvSpPr>
            <p:cNvPr id="12" name="TextBox 40"/>
            <p:cNvSpPr txBox="1">
              <a:spLocks noChangeArrowheads="1"/>
            </p:cNvSpPr>
            <p:nvPr/>
          </p:nvSpPr>
          <p:spPr bwMode="auto">
            <a:xfrm>
              <a:off x="27203674" y="15048470"/>
              <a:ext cx="1219266" cy="415499"/>
            </a:xfrm>
            <a:prstGeom prst="rect">
              <a:avLst/>
            </a:prstGeom>
            <a:noFill/>
            <a:ln w="9525">
              <a:noFill/>
              <a:miter lim="800000"/>
              <a:headEnd/>
              <a:tailEnd/>
            </a:ln>
          </p:spPr>
          <p:txBody>
            <a:bodyPr>
              <a:spAutoFit/>
            </a:bodyPr>
            <a:lstStyle/>
            <a:p>
              <a:pPr algn="ctr"/>
              <a:r>
                <a:rPr lang="en-US" sz="1200" dirty="0">
                  <a:solidFill>
                    <a:srgbClr val="FF0000"/>
                  </a:solidFill>
                </a:rPr>
                <a:t>Error limit</a:t>
              </a:r>
            </a:p>
          </p:txBody>
        </p:sp>
        <p:sp>
          <p:nvSpPr>
            <p:cNvPr id="13" name="TextBox 41"/>
            <p:cNvSpPr txBox="1">
              <a:spLocks noChangeArrowheads="1"/>
            </p:cNvSpPr>
            <p:nvPr/>
          </p:nvSpPr>
          <p:spPr bwMode="auto">
            <a:xfrm>
              <a:off x="26179157" y="15793536"/>
              <a:ext cx="1600285" cy="415499"/>
            </a:xfrm>
            <a:prstGeom prst="rect">
              <a:avLst/>
            </a:prstGeom>
            <a:noFill/>
            <a:ln w="9525">
              <a:noFill/>
              <a:miter lim="800000"/>
              <a:headEnd/>
              <a:tailEnd/>
            </a:ln>
          </p:spPr>
          <p:txBody>
            <a:bodyPr>
              <a:spAutoFit/>
            </a:bodyPr>
            <a:lstStyle/>
            <a:p>
              <a:pPr algn="ctr"/>
              <a:r>
                <a:rPr lang="en-US" sz="1200" dirty="0">
                  <a:solidFill>
                    <a:srgbClr val="FF6600"/>
                  </a:solidFill>
                </a:rPr>
                <a:t>Warning limit</a:t>
              </a:r>
            </a:p>
          </p:txBody>
        </p:sp>
      </p:grpSp>
      <p:pic>
        <p:nvPicPr>
          <p:cNvPr id="16" name="Picture 6"/>
          <p:cNvPicPr>
            <a:picLocks noChangeAspect="1" noChangeArrowheads="1"/>
          </p:cNvPicPr>
          <p:nvPr/>
        </p:nvPicPr>
        <p:blipFill>
          <a:blip r:embed="rId5" cstate="print"/>
          <a:srcRect l="1317" t="15789" r="2525" b="5263"/>
          <a:stretch>
            <a:fillRect/>
          </a:stretch>
        </p:blipFill>
        <p:spPr bwMode="auto">
          <a:xfrm>
            <a:off x="6183312" y="1265237"/>
            <a:ext cx="3893820" cy="3200400"/>
          </a:xfrm>
          <a:prstGeom prst="rect">
            <a:avLst/>
          </a:prstGeom>
          <a:noFill/>
          <a:ln w="9525">
            <a:noFill/>
            <a:miter lim="800000"/>
            <a:headEnd/>
            <a:tailEnd/>
          </a:ln>
        </p:spPr>
      </p:pic>
      <p:pic>
        <p:nvPicPr>
          <p:cNvPr id="5" name="Picture 4"/>
          <p:cNvPicPr>
            <a:picLocks noChangeAspect="1" noChangeArrowheads="1"/>
          </p:cNvPicPr>
          <p:nvPr/>
        </p:nvPicPr>
        <p:blipFill>
          <a:blip r:embed="rId6" cstate="print"/>
          <a:srcRect l="1352" t="17021" r="591" b="4681"/>
          <a:stretch>
            <a:fillRect/>
          </a:stretch>
        </p:blipFill>
        <p:spPr bwMode="auto">
          <a:xfrm>
            <a:off x="4202112" y="4313237"/>
            <a:ext cx="4202113" cy="2592108"/>
          </a:xfrm>
          <a:prstGeom prst="rect">
            <a:avLst/>
          </a:prstGeom>
          <a:noFill/>
          <a:ln w="9525">
            <a:solidFill>
              <a:schemeClr val="accent1">
                <a:shade val="50000"/>
              </a:schemeClr>
            </a:solidFill>
            <a:miter lim="800000"/>
            <a:headEnd/>
            <a:tailEnd/>
          </a:ln>
        </p:spPr>
      </p:pic>
      <p:pic>
        <p:nvPicPr>
          <p:cNvPr id="14" name="Picture 2"/>
          <p:cNvPicPr>
            <a:picLocks noChangeAspect="1" noChangeArrowheads="1"/>
          </p:cNvPicPr>
          <p:nvPr/>
        </p:nvPicPr>
        <p:blipFill>
          <a:blip r:embed="rId7" cstate="print"/>
          <a:srcRect/>
          <a:stretch>
            <a:fillRect/>
          </a:stretch>
        </p:blipFill>
        <p:spPr bwMode="auto">
          <a:xfrm>
            <a:off x="8190441" y="6142037"/>
            <a:ext cx="1890184" cy="1417638"/>
          </a:xfrm>
          <a:prstGeom prst="rect">
            <a:avLst/>
          </a:prstGeom>
          <a:noFill/>
          <a:ln w="9525">
            <a:noFill/>
            <a:miter lim="800000"/>
            <a:headEnd/>
            <a:tailEnd/>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dirty="0" smtClean="0"/>
              <a:t>Ongoing Fermi Projects</a:t>
            </a:r>
            <a:endParaRPr lang="fi-FI" dirty="0"/>
          </a:p>
        </p:txBody>
      </p:sp>
      <p:sp>
        <p:nvSpPr>
          <p:cNvPr id="3" name="Text Placeholder 2"/>
          <p:cNvSpPr txBox="1">
            <a:spLocks noGrp="1"/>
          </p:cNvSpPr>
          <p:nvPr>
            <p:ph type="body" idx="4294967295"/>
          </p:nvPr>
        </p:nvSpPr>
        <p:spPr>
          <a:xfrm>
            <a:off x="0" y="1406237"/>
            <a:ext cx="10080624" cy="6153438"/>
          </a:xfrm>
        </p:spPr>
        <p:txBody>
          <a:bodyPr>
            <a:normAutofit fontScale="85000" lnSpcReduction="20000"/>
          </a:bodyPr>
          <a:lstStyle>
            <a:defPPr marL="432000" marR="0" lvl="0" indent="-324000">
              <a:spcBef>
                <a:spcPts val="0"/>
              </a:spcBef>
              <a:spcAft>
                <a:spcPts val="1417"/>
              </a:spcAft>
              <a:buClr>
                <a:srgbClr val="0066CC"/>
              </a:buClr>
              <a:buSzPct val="45000"/>
              <a:buFont typeface="StarSymbol"/>
              <a:buNone/>
              <a:defRPr lang="fi-FI" sz="3200" b="0" i="0" u="none" strike="noStrike">
                <a:ln>
                  <a:noFill/>
                </a:ln>
                <a:latin typeface="Arial" pitchFamily="18"/>
                <a:ea typeface="DejaVu Sans" pitchFamily="2"/>
                <a:cs typeface="DejaVu Sans" pitchFamily="2"/>
              </a:defRPr>
            </a:defPPr>
            <a:lvl1pPr marL="432000" marR="0" lvl="0" indent="-324000">
              <a:spcBef>
                <a:spcPts val="0"/>
              </a:spcBef>
              <a:spcAft>
                <a:spcPts val="1417"/>
              </a:spcAft>
              <a:buClr>
                <a:srgbClr val="0066CC"/>
              </a:buClr>
              <a:buSzPct val="45000"/>
              <a:buFont typeface="StarSymbol"/>
              <a:buChar char=""/>
              <a:defRPr lang="fi-FI" sz="3200" b="0" i="0" u="none" strike="noStrike">
                <a:ln>
                  <a:noFill/>
                </a:ln>
                <a:latin typeface="Arial" pitchFamily="18"/>
                <a:ea typeface="DejaVu Sans" pitchFamily="2"/>
                <a:cs typeface="DejaVu Sans" pitchFamily="2"/>
              </a:defRPr>
            </a:lvl1pPr>
            <a:lvl2pPr marL="864000" marR="0" lvl="1" indent="-288000">
              <a:spcBef>
                <a:spcPts val="0"/>
              </a:spcBef>
              <a:spcAft>
                <a:spcPts val="1134"/>
              </a:spcAft>
              <a:buClr>
                <a:srgbClr val="0066CC"/>
              </a:buClr>
              <a:buSzPct val="45000"/>
              <a:buFont typeface="StarSymbol"/>
              <a:buChar char=""/>
              <a:defRPr lang="fi-FI" sz="2800" b="0" i="0" u="none" strike="noStrike">
                <a:ln>
                  <a:noFill/>
                </a:ln>
                <a:latin typeface="Arial" pitchFamily="18"/>
                <a:ea typeface="DejaVu Sans" pitchFamily="2"/>
                <a:cs typeface="DejaVu Sans" pitchFamily="2"/>
              </a:defRPr>
            </a:lvl2pPr>
            <a:lvl3pPr marL="1296000" marR="0" lvl="2" indent="-216000">
              <a:spcBef>
                <a:spcPts val="0"/>
              </a:spcBef>
              <a:spcAft>
                <a:spcPts val="850"/>
              </a:spcAft>
              <a:buClr>
                <a:srgbClr val="0066CC"/>
              </a:buClr>
              <a:buSzPct val="45000"/>
              <a:buFont typeface="StarSymbol"/>
              <a:buChar char=""/>
              <a:defRPr lang="fi-FI" sz="2400" b="0" i="0" u="none" strike="noStrike">
                <a:ln>
                  <a:noFill/>
                </a:ln>
                <a:latin typeface="Arial" pitchFamily="18"/>
                <a:ea typeface="DejaVu Sans" pitchFamily="2"/>
                <a:cs typeface="DejaVu Sans" pitchFamily="2"/>
              </a:defRPr>
            </a:lvl3pPr>
            <a:lvl4pPr marL="1728000" marR="0" lvl="3" indent="-216000">
              <a:spcBef>
                <a:spcPts val="0"/>
              </a:spcBef>
              <a:spcAft>
                <a:spcPts val="567"/>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4pPr>
            <a:lvl5pPr marL="2160000" marR="0" lvl="4"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5pPr>
            <a:lvl6pPr marL="2592000" marR="0" lvl="5"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6pPr>
            <a:lvl7pPr marL="3024000" marR="0" lvl="6"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7pPr>
            <a:lvl8pPr marL="3456000" marR="0" lvl="7"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8pPr>
            <a:lvl9pPr marL="3887999" marR="0" lvl="8" indent="-216000">
              <a:spcBef>
                <a:spcPts val="0"/>
              </a:spcBef>
              <a:spcAft>
                <a:spcPts val="283"/>
              </a:spcAft>
              <a:buClr>
                <a:srgbClr val="0066CC"/>
              </a:buClr>
              <a:buSzPct val="45000"/>
              <a:buFont typeface="StarSymbol"/>
              <a:buChar char=""/>
              <a:defRPr lang="fi-FI" sz="2000" b="0" i="0" u="none" strike="noStrike">
                <a:ln>
                  <a:noFill/>
                </a:ln>
                <a:latin typeface="Arial" pitchFamily="18"/>
                <a:ea typeface="DejaVu Sans" pitchFamily="2"/>
                <a:cs typeface="DejaVu Sans" pitchFamily="2"/>
              </a:defRPr>
            </a:lvl9pPr>
          </a:lstStyle>
          <a:p>
            <a:pPr lvl="0"/>
            <a:r>
              <a:rPr lang="fi-FI" dirty="0"/>
              <a:t>Maintenance of existing </a:t>
            </a:r>
            <a:r>
              <a:rPr lang="fi-FI" dirty="0" smtClean="0"/>
              <a:t>projects</a:t>
            </a:r>
          </a:p>
          <a:p>
            <a:pPr lvl="1"/>
            <a:r>
              <a:rPr lang="fi-FI" dirty="0" smtClean="0"/>
              <a:t>Upgrade from maven1 to maven2 (maven3 already released)</a:t>
            </a:r>
          </a:p>
          <a:p>
            <a:pPr lvl="1"/>
            <a:r>
              <a:rPr lang="fi-FI" dirty="0" smtClean="0"/>
              <a:t>Upgrade from tomcat5 to tomcat6 (tomcat7 already released)</a:t>
            </a:r>
          </a:p>
          <a:p>
            <a:pPr lvl="1"/>
            <a:r>
              <a:rPr lang="fi-FI" dirty="0" smtClean="0"/>
              <a:t>Upgrade </a:t>
            </a:r>
            <a:r>
              <a:rPr lang="fi-FI" dirty="0" smtClean="0"/>
              <a:t>Java 6 </a:t>
            </a:r>
            <a:r>
              <a:rPr lang="fi-FI" dirty="0" smtClean="0"/>
              <a:t>for security patches (Java 7 already released</a:t>
            </a:r>
            <a:r>
              <a:rPr lang="fi-FI" dirty="0" smtClean="0"/>
              <a:t>)</a:t>
            </a:r>
          </a:p>
          <a:p>
            <a:pPr lvl="1"/>
            <a:r>
              <a:rPr lang="fi-FI" dirty="0" smtClean="0"/>
              <a:t>Upgrade Oracle10 to Oracle11</a:t>
            </a:r>
            <a:endParaRPr lang="fi-FI" dirty="0" smtClean="0"/>
          </a:p>
          <a:p>
            <a:pPr lvl="1"/>
            <a:r>
              <a:rPr lang="fi-FI" dirty="0" smtClean="0"/>
              <a:t>Slowly upgrading Fermi projects </a:t>
            </a:r>
            <a:r>
              <a:rPr lang="fi-FI" dirty="0" smtClean="0"/>
              <a:t>(including pipeline) to </a:t>
            </a:r>
            <a:r>
              <a:rPr lang="fi-FI" dirty="0" smtClean="0"/>
              <a:t>depend on srs infrastructure</a:t>
            </a:r>
          </a:p>
          <a:p>
            <a:pPr lvl="2"/>
            <a:r>
              <a:rPr lang="fi-FI" dirty="0" smtClean="0"/>
              <a:t>Very nearly completed (thanks to Max, Brian, and Charlotte)</a:t>
            </a:r>
            <a:endParaRPr lang="fi-FI" dirty="0"/>
          </a:p>
          <a:p>
            <a:pPr lvl="0"/>
            <a:r>
              <a:rPr lang="fi-FI" dirty="0" smtClean="0"/>
              <a:t>Active </a:t>
            </a:r>
            <a:r>
              <a:rPr lang="fi-FI" dirty="0" smtClean="0"/>
              <a:t>Projects</a:t>
            </a:r>
            <a:endParaRPr lang="fi-FI" dirty="0"/>
          </a:p>
          <a:p>
            <a:pPr lvl="1"/>
            <a:r>
              <a:rPr lang="fi-FI" b="1" dirty="0"/>
              <a:t>Astroserver upgrades/maintenance</a:t>
            </a:r>
          </a:p>
          <a:p>
            <a:pPr lvl="1"/>
            <a:r>
              <a:rPr lang="fi-FI" b="1" dirty="0"/>
              <a:t>WIRED event </a:t>
            </a:r>
            <a:r>
              <a:rPr lang="fi-FI" b="1" dirty="0" smtClean="0"/>
              <a:t>display</a:t>
            </a:r>
          </a:p>
          <a:p>
            <a:pPr lvl="1"/>
            <a:r>
              <a:rPr lang="fi-FI" dirty="0" smtClean="0"/>
              <a:t>Pipeline </a:t>
            </a:r>
            <a:r>
              <a:rPr lang="fi-FI" dirty="0"/>
              <a:t>extension to Grid, Mixed </a:t>
            </a:r>
            <a:r>
              <a:rPr lang="fi-FI" dirty="0" smtClean="0"/>
              <a:t>Mode</a:t>
            </a:r>
          </a:p>
          <a:p>
            <a:pPr lvl="1"/>
            <a:r>
              <a:rPr lang="fi-FI" dirty="0" smtClean="0"/>
              <a:t>Speakers Bureau</a:t>
            </a:r>
          </a:p>
          <a:p>
            <a:pPr lvl="1"/>
            <a:r>
              <a:rPr lang="fi-FI" dirty="0" smtClean="0"/>
              <a:t>Integration of campus web tools (?)</a:t>
            </a:r>
            <a:endParaRPr lang="fi-FI"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../../../../../../usr/lib/libreoffice/basis3.3/share/template/en-US/presnt/Blue.otp</Template>
  <TotalTime>3163</TotalTime>
  <Words>2566</Words>
  <Application>Microsoft Office PowerPoint</Application>
  <PresentationFormat>Custom</PresentationFormat>
  <Paragraphs>472</Paragraphs>
  <Slides>42</Slides>
  <Notes>13</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Blue</vt:lpstr>
      <vt:lpstr>Data Handling Group</vt:lpstr>
      <vt:lpstr>People</vt:lpstr>
      <vt:lpstr>Data Handling Group Goals</vt:lpstr>
      <vt:lpstr>Data Handling Strengths and Methods</vt:lpstr>
      <vt:lpstr>Experiment Support</vt:lpstr>
      <vt:lpstr>Fermi Large Area Telescope</vt:lpstr>
      <vt:lpstr>Fermi Data Portal</vt:lpstr>
      <vt:lpstr>Fermi Web Applications</vt:lpstr>
      <vt:lpstr>Ongoing Fermi Projects</vt:lpstr>
      <vt:lpstr>Fermi Astro Server</vt:lpstr>
      <vt:lpstr>“Astro” Server Web Interface</vt:lpstr>
      <vt:lpstr>“Astro” Server Improvements</vt:lpstr>
      <vt:lpstr>Fermi – WIRED Event Display</vt:lpstr>
      <vt:lpstr>Slide 14</vt:lpstr>
      <vt:lpstr>Experiment Support</vt:lpstr>
      <vt:lpstr>EXO</vt:lpstr>
      <vt:lpstr>DAQ/Online Architecture</vt:lpstr>
      <vt:lpstr>EXO Online Tools</vt:lpstr>
      <vt:lpstr>More EXO Web Applications</vt:lpstr>
      <vt:lpstr>EXO Data Taking Ramp Up</vt:lpstr>
      <vt:lpstr>EXO</vt:lpstr>
      <vt:lpstr>Experiment Support</vt:lpstr>
      <vt:lpstr>LSST Camera Control System</vt:lpstr>
      <vt:lpstr>LSST Camera Control System</vt:lpstr>
      <vt:lpstr>Multi-Experiment Products</vt:lpstr>
      <vt:lpstr>Pipeline + Data Catalog</vt:lpstr>
      <vt:lpstr>Pipeline and Data Catalog Components</vt:lpstr>
      <vt:lpstr>Slide 28</vt:lpstr>
      <vt:lpstr>Pipeline Performance and Reliability</vt:lpstr>
      <vt:lpstr>Data Catalog and Download Manager</vt:lpstr>
      <vt:lpstr>Pipeline + Data Catalog Recent and Ongoing Activity</vt:lpstr>
      <vt:lpstr>Developer Infrastructure</vt:lpstr>
      <vt:lpstr>Developer Infrastructure</vt:lpstr>
      <vt:lpstr>User/Group Manager</vt:lpstr>
      <vt:lpstr>Web Infrastucture + Login Framework</vt:lpstr>
      <vt:lpstr>Freehep/JAIDA/JAS</vt:lpstr>
      <vt:lpstr>LCIO/LCSIM</vt:lpstr>
      <vt:lpstr>Other products</vt:lpstr>
      <vt:lpstr>Outreach</vt:lpstr>
      <vt:lpstr>What are we not working on</vt:lpstr>
      <vt:lpstr>Problems</vt:lpstr>
      <vt:lpstr>Roadmap development...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Handling Group</dc:title>
  <dc:creator>tonyj</dc:creator>
  <cp:lastModifiedBy>Tony Johnson</cp:lastModifiedBy>
  <cp:revision>20</cp:revision>
  <dcterms:created xsi:type="dcterms:W3CDTF">2011-09-13T09:46:21Z</dcterms:created>
  <dcterms:modified xsi:type="dcterms:W3CDTF">2011-11-30T17:49:45Z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fo 1">
    <vt:lpwstr/>
  </property>
  <property fmtid="{D5CDD505-2E9C-101B-9397-08002B2CF9AE}" pid="3" name="Info 2">
    <vt:lpwstr/>
  </property>
  <property fmtid="{D5CDD505-2E9C-101B-9397-08002B2CF9AE}" pid="4" name="Info 3">
    <vt:lpwstr/>
  </property>
  <property fmtid="{D5CDD505-2E9C-101B-9397-08002B2CF9AE}" pid="5" name="Info 4">
    <vt:lpwstr/>
  </property>
</Properties>
</file>