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sldIdLst>
    <p:sldId id="256" r:id="rId2"/>
    <p:sldId id="312" r:id="rId3"/>
    <p:sldId id="287" r:id="rId4"/>
    <p:sldId id="288" r:id="rId5"/>
    <p:sldId id="327" r:id="rId6"/>
    <p:sldId id="330" r:id="rId7"/>
    <p:sldId id="272" r:id="rId8"/>
    <p:sldId id="338" r:id="rId9"/>
    <p:sldId id="328" r:id="rId10"/>
    <p:sldId id="317" r:id="rId11"/>
    <p:sldId id="332" r:id="rId12"/>
    <p:sldId id="333" r:id="rId13"/>
    <p:sldId id="308" r:id="rId14"/>
    <p:sldId id="334" r:id="rId15"/>
    <p:sldId id="322" r:id="rId16"/>
    <p:sldId id="335" r:id="rId17"/>
    <p:sldId id="337" r:id="rId18"/>
    <p:sldId id="336" r:id="rId19"/>
    <p:sldId id="344" r:id="rId20"/>
    <p:sldId id="258" r:id="rId21"/>
    <p:sldId id="343" r:id="rId22"/>
    <p:sldId id="305" r:id="rId23"/>
    <p:sldId id="339" r:id="rId24"/>
    <p:sldId id="340" r:id="rId25"/>
    <p:sldId id="341" r:id="rId26"/>
    <p:sldId id="303" r:id="rId27"/>
    <p:sldId id="319" r:id="rId28"/>
    <p:sldId id="320" r:id="rId29"/>
    <p:sldId id="321" r:id="rId30"/>
    <p:sldId id="323" r:id="rId31"/>
    <p:sldId id="324" r:id="rId32"/>
    <p:sldId id="307" r:id="rId33"/>
    <p:sldId id="262" r:id="rId34"/>
    <p:sldId id="292" r:id="rId35"/>
    <p:sldId id="293" r:id="rId36"/>
    <p:sldId id="294" r:id="rId37"/>
    <p:sldId id="296" r:id="rId38"/>
    <p:sldId id="297" r:id="rId39"/>
    <p:sldId id="300" r:id="rId40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9900"/>
    <a:srgbClr val="FF3399"/>
    <a:srgbClr val="4D4D4D"/>
    <a:srgbClr val="FFFF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7" autoAdjust="0"/>
    <p:restoredTop sz="86364" autoAdjust="0"/>
  </p:normalViewPr>
  <p:slideViewPr>
    <p:cSldViewPr>
      <p:cViewPr varScale="1">
        <p:scale>
          <a:sx n="87" d="100"/>
          <a:sy n="87" d="100"/>
        </p:scale>
        <p:origin x="-8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51353146-A445-4750-9812-690F7323E7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1572AE-6AF2-4C77-B5A0-937D2F84B66F}" type="slidenum">
              <a:rPr lang="en-US"/>
              <a:pPr/>
              <a:t>1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BAAFA-7938-4C42-97DA-DAE0DFAF0298}" type="slidenum">
              <a:rPr lang="en-US"/>
              <a:pPr/>
              <a:t>34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107698-5F25-40BE-BF0B-C74A705DC7F2}" type="slidenum">
              <a:rPr lang="en-US"/>
              <a:pPr/>
              <a:t>35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3A6DC4-82F8-4032-94CF-723EB46CC08D}" type="slidenum">
              <a:rPr lang="en-US"/>
              <a:pPr/>
              <a:t>36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1989D-5413-4F72-9E9E-41A6DD6CBC14}" type="slidenum">
              <a:rPr lang="en-US"/>
              <a:pPr/>
              <a:t>37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DB60AC-F7A4-430B-8185-C460781A7F0B}" type="slidenum">
              <a:rPr lang="en-US"/>
              <a:pPr/>
              <a:t>38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8A2605-AE32-4897-8FE9-6BE91027B43C}" type="slidenum">
              <a:rPr lang="en-US"/>
              <a:pPr/>
              <a:t>39</a:t>
            </a:fld>
            <a:endParaRPr lang="en-US"/>
          </a:p>
        </p:txBody>
      </p:sp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58" tIns="46479" rIns="92958" bIns="46479" anchor="b"/>
          <a:lstStyle/>
          <a:p>
            <a:pPr algn="r" defTabSz="930275"/>
            <a:fld id="{03F2753A-4554-42F2-8D10-48ABA622CA7D}" type="slidenum">
              <a:rPr lang="en-US" sz="1200">
                <a:ea typeface="ＭＳ Ｐゴシック" pitchFamily="80" charset="-128"/>
              </a:rPr>
              <a:pPr algn="r" defTabSz="930275"/>
              <a:t>39</a:t>
            </a:fld>
            <a:endParaRPr lang="en-US" sz="1200">
              <a:ea typeface="ＭＳ Ｐゴシック" pitchFamily="80" charset="-128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E941A5-41EA-4720-A0F4-0AA37C3EAC27}" type="slidenum">
              <a:rPr lang="en-US"/>
              <a:pPr/>
              <a:t>4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692150"/>
            <a:ext cx="4616450" cy="3462338"/>
          </a:xfrm>
          <a:solidFill>
            <a:srgbClr val="FFFFFF"/>
          </a:solidFill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2419" y="4387170"/>
            <a:ext cx="5132862" cy="415416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7928" tIns="43963" rIns="87928" bIns="4396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2D3EA-A31A-468F-8A33-AE6AD6500844}" type="slidenum">
              <a:rPr lang="en-US"/>
              <a:pPr/>
              <a:t>7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753D6F-EF13-4308-9B97-98769D9952AB}" type="slidenum">
              <a:rPr lang="en-US"/>
              <a:pPr/>
              <a:t>8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F2F70-CA43-4770-8DD4-9B1F1B61DA52}" type="slidenum">
              <a:rPr lang="en-US"/>
              <a:pPr/>
              <a:t>13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1A1FF1-EB93-4C05-B042-74F7B2DC1D0A}" type="slidenum">
              <a:rPr lang="en-US"/>
              <a:pPr/>
              <a:t>20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403725"/>
            <a:ext cx="5133975" cy="41719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4EB1BC-E787-45FC-8ABE-919E033F86D9}" type="slidenum">
              <a:rPr lang="en-US"/>
              <a:pPr/>
              <a:t>24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6BB883-7F90-4B0D-BCA5-8E56584C80B2}" type="slidenum">
              <a:rPr lang="en-US"/>
              <a:pPr/>
              <a:t>25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C1FFBC-320B-48D0-BEEC-97CFD8E1188E}" type="slidenum">
              <a:rPr lang="en-US"/>
              <a:pPr/>
              <a:t>33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8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886200"/>
            <a:ext cx="3429000" cy="2286000"/>
          </a:xfrm>
        </p:spPr>
        <p:txBody>
          <a:bodyPr lIns="91440" rIns="91440"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14400"/>
            <a:ext cx="3657600" cy="20574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pic>
        <p:nvPicPr>
          <p:cNvPr id="105" name="Picture 4" descr="Fermibooth08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"/>
            <a:ext cx="385127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6201" dir="2700000" rotWithShape="0">
              <a:srgbClr val="808080">
                <a:alpha val="42999"/>
              </a:srgbClr>
            </a:outerShdw>
          </a:effectLst>
        </p:spPr>
      </p:pic>
      <p:pic>
        <p:nvPicPr>
          <p:cNvPr id="10254" name="Picture 14" descr="SLAC_logo_hire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572000"/>
            <a:ext cx="2971800" cy="1079500"/>
          </a:xfrm>
          <a:prstGeom prst="rect">
            <a:avLst/>
          </a:prstGeom>
          <a:noFill/>
        </p:spPr>
      </p:pic>
      <p:sp>
        <p:nvSpPr>
          <p:cNvPr id="10255" name="Text Box 15"/>
          <p:cNvSpPr txBox="1">
            <a:spLocks noChangeArrowheads="1"/>
          </p:cNvSpPr>
          <p:nvPr userDrawn="1"/>
        </p:nvSpPr>
        <p:spPr bwMode="auto">
          <a:xfrm>
            <a:off x="1143000" y="61722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430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6858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8" name="Line 4"/>
          <p:cNvSpPr>
            <a:spLocks noChangeShapeType="1"/>
          </p:cNvSpPr>
          <p:nvPr userDrawn="1"/>
        </p:nvSpPr>
        <p:spPr bwMode="auto">
          <a:xfrm flipV="1">
            <a:off x="609600" y="914400"/>
            <a:ext cx="8001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57200" y="6583363"/>
            <a:ext cx="1143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chemeClr val="accent2"/>
                </a:solidFill>
                <a:ea typeface="ＭＳ Ｐゴシック" pitchFamily="80" charset="-128"/>
              </a:rPr>
              <a:t>T.</a:t>
            </a:r>
            <a:r>
              <a:rPr lang="en-US" sz="1200" b="1" baseline="0" dirty="0" smtClean="0">
                <a:solidFill>
                  <a:schemeClr val="accent2"/>
                </a:solidFill>
                <a:ea typeface="ＭＳ Ｐゴシック" pitchFamily="80" charset="-128"/>
              </a:rPr>
              <a:t> Johnson</a:t>
            </a:r>
            <a:endParaRPr lang="en-US" sz="1200" b="1" dirty="0">
              <a:solidFill>
                <a:schemeClr val="accent2"/>
              </a:solidFill>
              <a:ea typeface="ＭＳ Ｐゴシック" pitchFamily="80" charset="-128"/>
            </a:endParaRPr>
          </a:p>
        </p:txBody>
      </p:sp>
      <p:sp>
        <p:nvSpPr>
          <p:cNvPr id="6154" name="Rectangle 10"/>
          <p:cNvSpPr>
            <a:spLocks noChangeArrowheads="1"/>
          </p:cNvSpPr>
          <p:nvPr userDrawn="1"/>
        </p:nvSpPr>
        <p:spPr bwMode="auto">
          <a:xfrm>
            <a:off x="8293100" y="6446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>
              <a:ea typeface="ＭＳ Ｐゴシック" pitchFamily="80" charset="-128"/>
            </a:endParaRPr>
          </a:p>
        </p:txBody>
      </p:sp>
      <p:pic>
        <p:nvPicPr>
          <p:cNvPr id="7176" name="Picture 7" descr="268410main_fermi_logo_226x199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" y="109538"/>
            <a:ext cx="914400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0" descr="sw-logo.gif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4305"/>
          <a:stretch>
            <a:fillRect/>
          </a:stretch>
        </p:blipFill>
        <p:spPr bwMode="auto">
          <a:xfrm>
            <a:off x="8074025" y="-31750"/>
            <a:ext cx="109220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7"/>
          <p:cNvSpPr txBox="1">
            <a:spLocks noChangeArrowheads="1"/>
          </p:cNvSpPr>
          <p:nvPr userDrawn="1"/>
        </p:nvSpPr>
        <p:spPr bwMode="auto">
          <a:xfrm>
            <a:off x="1828800" y="6583363"/>
            <a:ext cx="3429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 smtClean="0">
                <a:solidFill>
                  <a:schemeClr val="accent2"/>
                </a:solidFill>
                <a:ea typeface="ＭＳ Ｐゴシック" pitchFamily="80" charset="-128"/>
              </a:rPr>
              <a:t>CTA Workshop,</a:t>
            </a:r>
            <a:r>
              <a:rPr lang="en-US" sz="1200" b="1" baseline="0" dirty="0" smtClean="0">
                <a:solidFill>
                  <a:schemeClr val="accent2"/>
                </a:solidFill>
                <a:ea typeface="ＭＳ Ｐゴシック" pitchFamily="80" charset="-128"/>
              </a:rPr>
              <a:t> Toulouse, May 2011</a:t>
            </a:r>
            <a:endParaRPr lang="en-US" sz="1200" b="1" dirty="0">
              <a:solidFill>
                <a:schemeClr val="accent2"/>
              </a:solidFill>
              <a:ea typeface="ＭＳ Ｐゴシック" pitchFamily="80" charset="-128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 userDrawn="1"/>
        </p:nvSpPr>
        <p:spPr bwMode="auto">
          <a:xfrm>
            <a:off x="7543800" y="6583363"/>
            <a:ext cx="1143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fld id="{E5E65E14-B9AD-4592-A66D-36A7296E17CB}" type="slidenum">
              <a:rPr lang="en-US" sz="1200" b="1" smtClean="0">
                <a:solidFill>
                  <a:schemeClr val="accent2"/>
                </a:solidFill>
                <a:ea typeface="ＭＳ Ｐゴシック" pitchFamily="80" charset="-128"/>
              </a:rPr>
              <a:pPr algn="r">
                <a:spcBef>
                  <a:spcPct val="50000"/>
                </a:spcBef>
              </a:pPr>
              <a:t>‹#›</a:t>
            </a:fld>
            <a:r>
              <a:rPr lang="en-US" sz="1200" b="1" dirty="0" smtClean="0">
                <a:solidFill>
                  <a:schemeClr val="accent2"/>
                </a:solidFill>
                <a:ea typeface="ＭＳ Ｐゴシック" pitchFamily="80" charset="-128"/>
              </a:rPr>
              <a:t>/22</a:t>
            </a:r>
            <a:endParaRPr lang="en-US" sz="1200" b="1" dirty="0">
              <a:solidFill>
                <a:schemeClr val="accent2"/>
              </a:solidFill>
              <a:ea typeface="ＭＳ Ｐゴシック" pitchFamily="8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3CC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14400"/>
            <a:ext cx="4229100" cy="2857500"/>
          </a:xfrm>
          <a:noFill/>
          <a:ln/>
        </p:spPr>
        <p:txBody>
          <a:bodyPr/>
          <a:lstStyle/>
          <a:p>
            <a:r>
              <a:rPr lang="it-IT" dirty="0" smtClean="0"/>
              <a:t>Fermi Gamma-Ray Space Telescope Processing Pipeline and Data Catalog and Online Monitoring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Tony Johnson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tonyj@slac.stanford.edu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ISOC Control Room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0375" y="5638799"/>
            <a:ext cx="8320088" cy="71437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 b="1" kern="0" noProof="0" dirty="0" smtClean="0">
                <a:solidFill>
                  <a:srgbClr val="0033CC"/>
                </a:solidFill>
                <a:latin typeface="+mn-lt"/>
              </a:rPr>
              <a:t>“Duty Scientists” monitoring data quality daily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en-US" sz="1600" b="1" kern="0" dirty="0">
                <a:solidFill>
                  <a:srgbClr val="0033CC"/>
                </a:solidFill>
              </a:rPr>
              <a:t>All of the data processing and data quality monitoring can be done from the </a:t>
            </a:r>
            <a:r>
              <a:rPr lang="en-US" sz="1600" b="1" kern="0" dirty="0" smtClean="0">
                <a:solidFill>
                  <a:srgbClr val="0033CC"/>
                </a:solidFill>
              </a:rPr>
              <a:t>web</a:t>
            </a:r>
            <a:r>
              <a:rPr lang="en-US" sz="1600" b="1" kern="0" noProof="0" dirty="0" smtClean="0">
                <a:solidFill>
                  <a:srgbClr val="0033CC"/>
                </a:solidFill>
                <a:latin typeface="+mn-lt"/>
              </a:rPr>
              <a:t> 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0287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Data Processing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770" t="15925" r="1444" b="3124"/>
          <a:stretch>
            <a:fillRect/>
          </a:stretch>
        </p:blipFill>
        <p:spPr bwMode="auto">
          <a:xfrm>
            <a:off x="342900" y="1143000"/>
            <a:ext cx="8127090" cy="4000500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257800"/>
            <a:ext cx="8229600" cy="114300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interface allows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Quick overview of data processing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dirty="0" smtClean="0">
                <a:solidFill>
                  <a:srgbClr val="0033CC"/>
                </a:solidFill>
                <a:latin typeface="+mn-lt"/>
              </a:rPr>
              <a:t>Flags runs requiring further attention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Allows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 “drill-down” to isolate/identify problems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Pipeline Web Interface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227" t="14649" r="3067" b="3561"/>
          <a:stretch>
            <a:fillRect/>
          </a:stretch>
        </p:blipFill>
        <p:spPr bwMode="auto">
          <a:xfrm>
            <a:off x="-37530" y="1028700"/>
            <a:ext cx="425810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029200"/>
            <a:ext cx="8001000" cy="12573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Pipeline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b="1" kern="0" dirty="0" smtClean="0">
                <a:latin typeface="+mn-lt"/>
              </a:rPr>
              <a:t>w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eb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interface allows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Many views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 of data processing, down to log files </a:t>
            </a:r>
            <a:r>
              <a:rPr lang="en-US" sz="2000" b="1" kern="0" dirty="0" smtClean="0">
                <a:solidFill>
                  <a:srgbClr val="0033CC"/>
                </a:solidFill>
                <a:latin typeface="+mn-lt"/>
              </a:rPr>
              <a:t>of individual jobs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noProof="0" dirty="0" smtClean="0">
                <a:solidFill>
                  <a:srgbClr val="0033CC"/>
                </a:solidFill>
                <a:latin typeface="+mn-lt"/>
              </a:rPr>
              <a:t>Job submission (but normally done from command line)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noProof="0" dirty="0" smtClean="0">
                <a:solidFill>
                  <a:srgbClr val="0033CC"/>
                </a:solidFill>
                <a:latin typeface="+mn-lt"/>
              </a:rPr>
              <a:t>If jobs do fail they can be “rolled back” directly from the web interface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 l="1317" t="15789" r="2525" b="5263"/>
          <a:stretch>
            <a:fillRect/>
          </a:stretch>
        </p:blipFill>
        <p:spPr bwMode="auto">
          <a:xfrm>
            <a:off x="4229100" y="1028700"/>
            <a:ext cx="4572000" cy="37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Activity Plots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1277938"/>
            <a:ext cx="4343400" cy="3767137"/>
          </a:xfrm>
          <a:prstGeom prst="rect">
            <a:avLst/>
          </a:prstGeom>
          <a:noFill/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6300" y="1828800"/>
            <a:ext cx="4343400" cy="4216400"/>
          </a:xfrm>
          <a:prstGeom prst="rect">
            <a:avLst/>
          </a:prstGeom>
          <a:noFill/>
        </p:spPr>
      </p:pic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4686300" y="1371600"/>
            <a:ext cx="1257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hlink"/>
                </a:solidFill>
              </a:rPr>
              <a:t>Simulation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172200" y="13716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L1 Reconstruction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5600700" y="61722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CC"/>
                </a:solidFill>
              </a:rPr>
              <a:t>L1 Digitization</a:t>
            </a: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257800" y="1714500"/>
            <a:ext cx="571500" cy="1143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H="1">
            <a:off x="6629400" y="1714500"/>
            <a:ext cx="457200" cy="20574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V="1">
            <a:off x="6561138" y="5219700"/>
            <a:ext cx="350837" cy="1020763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Telemetry Trending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0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Web interface allows </a:t>
            </a:r>
          </a:p>
          <a:p>
            <a:pPr lvl="1"/>
            <a:r>
              <a:rPr lang="en-US" dirty="0" smtClean="0"/>
              <a:t>Dynamic selection of time period</a:t>
            </a:r>
          </a:p>
          <a:p>
            <a:pPr lvl="1"/>
            <a:r>
              <a:rPr lang="en-US" dirty="0" smtClean="0"/>
              <a:t>Dynamic overlay of quantities</a:t>
            </a:r>
          </a:p>
          <a:p>
            <a:pPr lvl="1"/>
            <a:r>
              <a:rPr lang="en-US" dirty="0" smtClean="0"/>
              <a:t>Customized tree to draw attention to important plots</a:t>
            </a:r>
          </a:p>
          <a:p>
            <a:pPr lvl="2"/>
            <a:r>
              <a:rPr lang="en-US" dirty="0" smtClean="0"/>
              <a:t>Can be customized for individuals or groups</a:t>
            </a:r>
          </a:p>
          <a:p>
            <a:r>
              <a:rPr lang="en-US" dirty="0" smtClean="0"/>
              <a:t>Cross trending of housekeeping and level 1 data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352" t="17021" r="591" b="4681"/>
          <a:stretch>
            <a:fillRect/>
          </a:stretch>
        </p:blipFill>
        <p:spPr bwMode="auto">
          <a:xfrm>
            <a:off x="1828800" y="1143000"/>
            <a:ext cx="5744108" cy="3543300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Alarms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343900" cy="194310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ct val="50000"/>
              </a:spcBef>
            </a:pPr>
            <a:r>
              <a:rPr lang="en-US" dirty="0" smtClean="0">
                <a:latin typeface="Verdana" charset="0"/>
              </a:rPr>
              <a:t>Automated alarms are used to alert duty scientists to anomalies</a:t>
            </a:r>
          </a:p>
          <a:p>
            <a:pPr algn="just">
              <a:spcBef>
                <a:spcPct val="50000"/>
              </a:spcBef>
            </a:pPr>
            <a:r>
              <a:rPr lang="en-US" dirty="0" smtClean="0">
                <a:latin typeface="Verdana" charset="0"/>
              </a:rPr>
              <a:t>Use fixed limits and reference histograms</a:t>
            </a:r>
          </a:p>
          <a:p>
            <a:pPr algn="just">
              <a:spcBef>
                <a:spcPct val="50000"/>
              </a:spcBef>
            </a:pPr>
            <a:r>
              <a:rPr lang="en-US" dirty="0" smtClean="0">
                <a:latin typeface="Verdana" charset="0"/>
              </a:rPr>
              <a:t>Many quantities are highly orbit dependent, so particle fluxes, geomagnetic variables must be taken into account</a:t>
            </a:r>
          </a:p>
          <a:p>
            <a:pPr lvl="1" algn="just">
              <a:spcBef>
                <a:spcPct val="50000"/>
              </a:spcBef>
            </a:pPr>
            <a:r>
              <a:rPr lang="en-US" dirty="0" smtClean="0">
                <a:latin typeface="Verdana" charset="0"/>
              </a:rPr>
              <a:t>20 different alarm algorithms</a:t>
            </a:r>
          </a:p>
          <a:p>
            <a:endParaRPr lang="en-US" dirty="0"/>
          </a:p>
        </p:txBody>
      </p:sp>
      <p:grpSp>
        <p:nvGrpSpPr>
          <p:cNvPr id="4" name="Group 18"/>
          <p:cNvGrpSpPr/>
          <p:nvPr/>
        </p:nvGrpSpPr>
        <p:grpSpPr>
          <a:xfrm>
            <a:off x="571500" y="914400"/>
            <a:ext cx="7281863" cy="3657600"/>
            <a:chOff x="22098000" y="13258800"/>
            <a:chExt cx="9872663" cy="5486400"/>
          </a:xfrm>
        </p:grpSpPr>
        <p:pic>
          <p:nvPicPr>
            <p:cNvPr id="12" name="Picture 32" descr="Picture 2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98000" y="13258800"/>
              <a:ext cx="9494366" cy="548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3" descr="plot-1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398061" y="14706600"/>
              <a:ext cx="6572602" cy="29210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4" name="Oval 35"/>
            <p:cNvSpPr>
              <a:spLocks noChangeArrowheads="1"/>
            </p:cNvSpPr>
            <p:nvPr/>
          </p:nvSpPr>
          <p:spPr bwMode="auto">
            <a:xfrm>
              <a:off x="24968353" y="16213667"/>
              <a:ext cx="381020" cy="39793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3867150"/>
              <a:endParaRPr lang="en-US" dirty="0"/>
            </a:p>
          </p:txBody>
        </p:sp>
        <p:sp>
          <p:nvSpPr>
            <p:cNvPr id="15" name="Freeform 38"/>
            <p:cNvSpPr>
              <a:spLocks noChangeArrowheads="1"/>
            </p:cNvSpPr>
            <p:nvPr/>
          </p:nvSpPr>
          <p:spPr bwMode="auto">
            <a:xfrm>
              <a:off x="24567577" y="16442267"/>
              <a:ext cx="392309" cy="1828800"/>
            </a:xfrm>
            <a:custGeom>
              <a:avLst/>
              <a:gdLst>
                <a:gd name="T0" fmla="*/ 392288 w 392288"/>
                <a:gd name="T1" fmla="*/ 0 h 1828800"/>
                <a:gd name="T2" fmla="*/ 53622 w 392288"/>
                <a:gd name="T3" fmla="*/ 728133 h 1828800"/>
                <a:gd name="T4" fmla="*/ 70555 w 392288"/>
                <a:gd name="T5" fmla="*/ 1828800 h 1828800"/>
                <a:gd name="T6" fmla="*/ 70555 w 392288"/>
                <a:gd name="T7" fmla="*/ 1828800 h 18288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2288"/>
                <a:gd name="T13" fmla="*/ 0 h 1828800"/>
                <a:gd name="T14" fmla="*/ 392288 w 392288"/>
                <a:gd name="T15" fmla="*/ 1828800 h 18288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2288" h="1828800">
                  <a:moveTo>
                    <a:pt x="392288" y="0"/>
                  </a:moveTo>
                  <a:cubicBezTo>
                    <a:pt x="249766" y="211666"/>
                    <a:pt x="107244" y="423333"/>
                    <a:pt x="53622" y="728133"/>
                  </a:cubicBezTo>
                  <a:cubicBezTo>
                    <a:pt x="0" y="1032933"/>
                    <a:pt x="70555" y="1828800"/>
                    <a:pt x="70555" y="1828800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defTabSz="3867150"/>
              <a:endParaRPr lang="en-US" dirty="0"/>
            </a:p>
          </p:txBody>
        </p:sp>
        <p:sp>
          <p:nvSpPr>
            <p:cNvPr id="16" name="Freeform 39"/>
            <p:cNvSpPr>
              <a:spLocks noChangeArrowheads="1"/>
            </p:cNvSpPr>
            <p:nvPr/>
          </p:nvSpPr>
          <p:spPr bwMode="auto">
            <a:xfrm>
              <a:off x="25535651" y="16992600"/>
              <a:ext cx="2201451" cy="1380067"/>
            </a:xfrm>
            <a:custGeom>
              <a:avLst/>
              <a:gdLst>
                <a:gd name="T0" fmla="*/ 0 w 1896533"/>
                <a:gd name="T1" fmla="*/ 3413058 h 1151467"/>
                <a:gd name="T2" fmla="*/ 2484538 w 1896533"/>
                <a:gd name="T3" fmla="*/ 2208450 h 1151467"/>
                <a:gd name="T4" fmla="*/ 4637806 w 1896533"/>
                <a:gd name="T5" fmla="*/ 0 h 1151467"/>
                <a:gd name="T6" fmla="*/ 0 60000 65536"/>
                <a:gd name="T7" fmla="*/ 0 60000 65536"/>
                <a:gd name="T8" fmla="*/ 0 60000 65536"/>
                <a:gd name="T9" fmla="*/ 0 w 1896533"/>
                <a:gd name="T10" fmla="*/ 0 h 1151467"/>
                <a:gd name="T11" fmla="*/ 1896533 w 1896533"/>
                <a:gd name="T12" fmla="*/ 1151467 h 11514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96533" h="1151467">
                  <a:moveTo>
                    <a:pt x="0" y="1151467"/>
                  </a:moveTo>
                  <a:cubicBezTo>
                    <a:pt x="349955" y="1044222"/>
                    <a:pt x="699911" y="936978"/>
                    <a:pt x="1016000" y="745067"/>
                  </a:cubicBezTo>
                  <a:cubicBezTo>
                    <a:pt x="1332089" y="553156"/>
                    <a:pt x="1614311" y="276578"/>
                    <a:pt x="1896533" y="0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pPr defTabSz="3867150"/>
              <a:endParaRPr lang="en-US" dirty="0"/>
            </a:p>
          </p:txBody>
        </p:sp>
        <p:sp>
          <p:nvSpPr>
            <p:cNvPr id="17" name="TextBox 40"/>
            <p:cNvSpPr txBox="1">
              <a:spLocks noChangeArrowheads="1"/>
            </p:cNvSpPr>
            <p:nvPr/>
          </p:nvSpPr>
          <p:spPr bwMode="auto">
            <a:xfrm>
              <a:off x="27203674" y="15048470"/>
              <a:ext cx="1219266" cy="415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Error limit</a:t>
              </a:r>
            </a:p>
          </p:txBody>
        </p:sp>
        <p:sp>
          <p:nvSpPr>
            <p:cNvPr id="18" name="TextBox 41"/>
            <p:cNvSpPr txBox="1">
              <a:spLocks noChangeArrowheads="1"/>
            </p:cNvSpPr>
            <p:nvPr/>
          </p:nvSpPr>
          <p:spPr bwMode="auto">
            <a:xfrm>
              <a:off x="26179157" y="15793536"/>
              <a:ext cx="1600285" cy="415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6600"/>
                  </a:solidFill>
                </a:rPr>
                <a:t>Warning limit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229600" cy="5257800"/>
          </a:xfrm>
        </p:spPr>
        <p:txBody>
          <a:bodyPr/>
          <a:lstStyle/>
          <a:p>
            <a:r>
              <a:rPr lang="en-US" dirty="0" smtClean="0"/>
              <a:t>Fermi data is immediately available to the public</a:t>
            </a:r>
          </a:p>
          <a:p>
            <a:pPr lvl="1"/>
            <a:r>
              <a:rPr lang="en-US" dirty="0" smtClean="0"/>
              <a:t>Via Fermi Science Support Center</a:t>
            </a:r>
          </a:p>
          <a:p>
            <a:r>
              <a:rPr lang="en-US" dirty="0" smtClean="0"/>
              <a:t>ISOC supports collaboration data servers which provide</a:t>
            </a:r>
          </a:p>
          <a:p>
            <a:pPr lvl="1"/>
            <a:r>
              <a:rPr lang="en-US" dirty="0" smtClean="0"/>
              <a:t>Full access to data via web based “data catalog”</a:t>
            </a:r>
          </a:p>
          <a:p>
            <a:pPr lvl="2"/>
            <a:r>
              <a:rPr lang="en-US" dirty="0" smtClean="0"/>
              <a:t>Access to public files plus extended event formats</a:t>
            </a:r>
          </a:p>
          <a:p>
            <a:pPr lvl="2"/>
            <a:r>
              <a:rPr lang="en-US" dirty="0" smtClean="0"/>
              <a:t>Search based on arbitrary “meta-data” associated with datasets  </a:t>
            </a:r>
          </a:p>
          <a:p>
            <a:pPr lvl="1"/>
            <a:r>
              <a:rPr lang="en-US" dirty="0" smtClean="0"/>
              <a:t>Web based event display for looking at detailed reconstruction of individual events</a:t>
            </a:r>
          </a:p>
          <a:p>
            <a:pPr lvl="1"/>
            <a:r>
              <a:rPr lang="en-US" dirty="0" smtClean="0"/>
              <a:t>Web based data selection tools</a:t>
            </a:r>
          </a:p>
          <a:p>
            <a:pPr lvl="2"/>
            <a:r>
              <a:rPr lang="en-US" dirty="0" smtClean="0"/>
              <a:t>With support for producing Root and Fits files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Catalog Web Interface</a:t>
            </a:r>
            <a:endParaRPr lang="en-US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 l="808" t="20126" r="936" b="5241"/>
          <a:stretch>
            <a:fillRect/>
          </a:stretch>
        </p:blipFill>
        <p:spPr bwMode="auto">
          <a:xfrm>
            <a:off x="4682427" y="1334125"/>
            <a:ext cx="3762225" cy="2413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/>
          <a:srcRect l="26240" t="32291" r="3200" b="3935"/>
          <a:stretch>
            <a:fillRect/>
          </a:stretch>
        </p:blipFill>
        <p:spPr bwMode="auto">
          <a:xfrm>
            <a:off x="152401" y="1266825"/>
            <a:ext cx="3750318" cy="235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 cstate="print"/>
          <a:srcRect l="22404" t="28137" r="14208" b="4182"/>
          <a:stretch>
            <a:fillRect/>
          </a:stretch>
        </p:blipFill>
        <p:spPr bwMode="auto">
          <a:xfrm>
            <a:off x="152401" y="3891538"/>
            <a:ext cx="3915785" cy="263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2086" y="4295340"/>
            <a:ext cx="4525227" cy="1619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 rot="10800000">
            <a:off x="4068186" y="2478231"/>
            <a:ext cx="460681" cy="201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1908393" y="3776368"/>
            <a:ext cx="403802" cy="2303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5400000">
            <a:off x="6208078" y="3843668"/>
            <a:ext cx="403802" cy="2303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ular Callout 15"/>
          <p:cNvSpPr/>
          <p:nvPr/>
        </p:nvSpPr>
        <p:spPr>
          <a:xfrm>
            <a:off x="1943100" y="4572000"/>
            <a:ext cx="1828800" cy="1028700"/>
          </a:xfrm>
          <a:prstGeom prst="wedgeRectCallout">
            <a:avLst>
              <a:gd name="adj1" fmla="val 84167"/>
              <a:gd name="adj2" fmla="val -2352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Drill down to get more details</a:t>
            </a:r>
            <a:endParaRPr lang="en-US" dirty="0"/>
          </a:p>
        </p:txBody>
      </p:sp>
      <p:sp>
        <p:nvSpPr>
          <p:cNvPr id="17" name="Rectangular Callout 16"/>
          <p:cNvSpPr/>
          <p:nvPr/>
        </p:nvSpPr>
        <p:spPr>
          <a:xfrm>
            <a:off x="6629400" y="5600700"/>
            <a:ext cx="2514600" cy="1028700"/>
          </a:xfrm>
          <a:prstGeom prst="wedgeRectCallout">
            <a:avLst>
              <a:gd name="adj1" fmla="val -56127"/>
              <a:gd name="adj2" fmla="val -88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Download manager, reliable download of multiple files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Astro</a:t>
            </a:r>
            <a:r>
              <a:rPr lang="en-US" dirty="0" smtClean="0"/>
              <a:t>” Server Web Interface</a:t>
            </a:r>
            <a:endParaRPr lang="en-US" dirty="0"/>
          </a:p>
        </p:txBody>
      </p:sp>
      <p:grpSp>
        <p:nvGrpSpPr>
          <p:cNvPr id="3" name="Group 27"/>
          <p:cNvGrpSpPr/>
          <p:nvPr/>
        </p:nvGrpSpPr>
        <p:grpSpPr>
          <a:xfrm>
            <a:off x="152400" y="762000"/>
            <a:ext cx="4143704" cy="3124200"/>
            <a:chOff x="152400" y="762000"/>
            <a:chExt cx="4143704" cy="31242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0451" t="42872" r="10689" b="10212"/>
            <a:stretch>
              <a:fillRect/>
            </a:stretch>
          </p:blipFill>
          <p:spPr bwMode="auto">
            <a:xfrm>
              <a:off x="152400" y="990600"/>
              <a:ext cx="4143704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1196" t="42872" r="5531" b="53084"/>
            <a:stretch>
              <a:fillRect/>
            </a:stretch>
          </p:blipFill>
          <p:spPr bwMode="auto">
            <a:xfrm>
              <a:off x="204952" y="762000"/>
              <a:ext cx="4038600" cy="25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l="1196" t="40445" r="67713" b="57128"/>
          <a:stretch>
            <a:fillRect/>
          </a:stretch>
        </p:blipFill>
        <p:spPr bwMode="auto">
          <a:xfrm>
            <a:off x="4800600" y="762907"/>
            <a:ext cx="1600200" cy="1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 l="11139" t="43680" r="10886" b="22346"/>
          <a:stretch>
            <a:fillRect/>
          </a:stretch>
        </p:blipFill>
        <p:spPr bwMode="auto">
          <a:xfrm>
            <a:off x="4800600" y="991507"/>
            <a:ext cx="4051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 l="1013" t="33165" r="13924" b="51466"/>
          <a:stretch>
            <a:fillRect/>
          </a:stretch>
        </p:blipFill>
        <p:spPr bwMode="auto">
          <a:xfrm>
            <a:off x="4953000" y="3429907"/>
            <a:ext cx="4038600" cy="91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/>
          <a:srcRect l="12686" t="25885" r="16418" b="60364"/>
          <a:stretch>
            <a:fillRect/>
          </a:stretch>
        </p:blipFill>
        <p:spPr bwMode="auto">
          <a:xfrm>
            <a:off x="4876800" y="4724400"/>
            <a:ext cx="4114800" cy="73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1"/>
          <p:cNvGrpSpPr/>
          <p:nvPr/>
        </p:nvGrpSpPr>
        <p:grpSpPr>
          <a:xfrm>
            <a:off x="0" y="4495800"/>
            <a:ext cx="4648201" cy="1295400"/>
            <a:chOff x="-152400" y="6858000"/>
            <a:chExt cx="8610600" cy="4953000"/>
          </a:xfrm>
        </p:grpSpPr>
        <p:grpSp>
          <p:nvGrpSpPr>
            <p:cNvPr id="5" name="Group 14"/>
            <p:cNvGrpSpPr/>
            <p:nvPr/>
          </p:nvGrpSpPr>
          <p:grpSpPr>
            <a:xfrm>
              <a:off x="-152400" y="6858000"/>
              <a:ext cx="8610600" cy="1600200"/>
              <a:chOff x="1905000" y="7162800"/>
              <a:chExt cx="8610600" cy="1600200"/>
            </a:xfrm>
          </p:grpSpPr>
          <p:pic>
            <p:nvPicPr>
              <p:cNvPr id="3081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694" t="21918" r="86111" b="61644"/>
              <a:stretch>
                <a:fillRect/>
              </a:stretch>
            </p:blipFill>
            <p:spPr bwMode="auto">
              <a:xfrm>
                <a:off x="1905000" y="7162800"/>
                <a:ext cx="14478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32639" t="21918" r="2083" b="61644"/>
              <a:stretch>
                <a:fillRect/>
              </a:stretch>
            </p:blipFill>
            <p:spPr bwMode="auto">
              <a:xfrm>
                <a:off x="3352800" y="7162800"/>
                <a:ext cx="71628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18"/>
            <p:cNvGrpSpPr/>
            <p:nvPr/>
          </p:nvGrpSpPr>
          <p:grpSpPr>
            <a:xfrm>
              <a:off x="-152400" y="8382000"/>
              <a:ext cx="8610600" cy="3429000"/>
              <a:chOff x="1905000" y="9296400"/>
              <a:chExt cx="8610600" cy="3429000"/>
            </a:xfrm>
          </p:grpSpPr>
          <p:pic>
            <p:nvPicPr>
              <p:cNvPr id="20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694" t="44619" r="86111" b="20939"/>
              <a:stretch>
                <a:fillRect/>
              </a:stretch>
            </p:blipFill>
            <p:spPr bwMode="auto">
              <a:xfrm>
                <a:off x="1905000" y="9372600"/>
                <a:ext cx="1447800" cy="3352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9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32639" t="43836" r="2083" b="20939"/>
              <a:stretch>
                <a:fillRect/>
              </a:stretch>
            </p:blipFill>
            <p:spPr bwMode="auto">
              <a:xfrm>
                <a:off x="3352800" y="9296400"/>
                <a:ext cx="7162800" cy="3429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3" name="Right Arrow 22"/>
          <p:cNvSpPr/>
          <p:nvPr/>
        </p:nvSpPr>
        <p:spPr>
          <a:xfrm>
            <a:off x="4267200" y="1752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5400000">
            <a:off x="6858000" y="32766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/>
          <p:cNvSpPr/>
          <p:nvPr/>
        </p:nvSpPr>
        <p:spPr>
          <a:xfrm rot="5400000">
            <a:off x="6858000" y="4343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0800000">
            <a:off x="4572000" y="50292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 rot="16200000">
            <a:off x="2133600" y="38862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 cstate="print"/>
          <a:srcRect l="1103" t="39139" r="5103" b="58513"/>
          <a:stretch>
            <a:fillRect/>
          </a:stretch>
        </p:blipFill>
        <p:spPr bwMode="auto">
          <a:xfrm>
            <a:off x="0" y="4267200"/>
            <a:ext cx="4648200" cy="16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Pipeline, Web Servers implemented in Java</a:t>
            </a:r>
          </a:p>
          <a:p>
            <a:pPr lvl="1"/>
            <a:r>
              <a:rPr lang="en-US" dirty="0" smtClean="0"/>
              <a:t>Apache tomcat web server</a:t>
            </a:r>
          </a:p>
          <a:p>
            <a:pPr lvl="2"/>
            <a:r>
              <a:rPr lang="en-US" dirty="0" smtClean="0"/>
              <a:t>Redundant servers for reliability, scalability</a:t>
            </a:r>
          </a:p>
          <a:p>
            <a:pPr lvl="1"/>
            <a:r>
              <a:rPr lang="en-US" dirty="0" smtClean="0"/>
              <a:t>Java Server Pages (JSP) for web pages</a:t>
            </a:r>
          </a:p>
          <a:p>
            <a:pPr lvl="2"/>
            <a:r>
              <a:rPr lang="en-US" dirty="0" smtClean="0"/>
              <a:t>Extensive use of 3</a:t>
            </a:r>
            <a:r>
              <a:rPr lang="en-US" baseline="30000" dirty="0" smtClean="0"/>
              <a:t>rd</a:t>
            </a:r>
            <a:r>
              <a:rPr lang="en-US" dirty="0" smtClean="0"/>
              <a:t> party and custom tag libraries</a:t>
            </a:r>
          </a:p>
          <a:p>
            <a:pPr lvl="3"/>
            <a:r>
              <a:rPr lang="en-US" dirty="0" err="1" smtClean="0"/>
              <a:t>DisplayTag</a:t>
            </a:r>
            <a:r>
              <a:rPr lang="en-US" dirty="0" smtClean="0"/>
              <a:t> for tabular data</a:t>
            </a:r>
          </a:p>
          <a:p>
            <a:pPr lvl="3"/>
            <a:r>
              <a:rPr lang="en-US" dirty="0" smtClean="0"/>
              <a:t>AIDA </a:t>
            </a:r>
            <a:r>
              <a:rPr lang="en-US" dirty="0" err="1" smtClean="0"/>
              <a:t>tld</a:t>
            </a:r>
            <a:r>
              <a:rPr lang="en-US" dirty="0" smtClean="0"/>
              <a:t> for dynamic plot generation</a:t>
            </a:r>
          </a:p>
          <a:p>
            <a:pPr lvl="1"/>
            <a:r>
              <a:rPr lang="en-US" dirty="0" smtClean="0"/>
              <a:t>JMX for monitoring, control</a:t>
            </a:r>
          </a:p>
          <a:p>
            <a:pPr lvl="1"/>
            <a:r>
              <a:rPr lang="en-US" dirty="0" err="1" smtClean="0"/>
              <a:t>JaSIG</a:t>
            </a:r>
            <a:r>
              <a:rPr lang="en-US" dirty="0" smtClean="0"/>
              <a:t> CAS single-</a:t>
            </a:r>
            <a:r>
              <a:rPr lang="en-US" dirty="0" err="1" smtClean="0"/>
              <a:t>signon</a:t>
            </a:r>
            <a:r>
              <a:rPr lang="en-US" dirty="0" smtClean="0"/>
              <a:t> for user authentication</a:t>
            </a:r>
          </a:p>
          <a:p>
            <a:r>
              <a:rPr lang="en-US" dirty="0" smtClean="0"/>
              <a:t>Extensive use of database for storing state, history</a:t>
            </a:r>
          </a:p>
          <a:p>
            <a:pPr lvl="1"/>
            <a:r>
              <a:rPr lang="en-US" dirty="0" smtClean="0"/>
              <a:t>Oracle (10g, 11)</a:t>
            </a:r>
          </a:p>
          <a:p>
            <a:pPr lvl="2"/>
            <a:r>
              <a:rPr lang="en-US" dirty="0" smtClean="0"/>
              <a:t>Java Stored Procedures for performance</a:t>
            </a:r>
          </a:p>
          <a:p>
            <a:pPr lvl="2"/>
            <a:r>
              <a:rPr lang="en-US" dirty="0" err="1" smtClean="0"/>
              <a:t>GridControl</a:t>
            </a:r>
            <a:r>
              <a:rPr lang="en-US" dirty="0" smtClean="0"/>
              <a:t> for performance, tuning, </a:t>
            </a:r>
            <a:r>
              <a:rPr lang="en-US" dirty="0" err="1" smtClean="0"/>
              <a:t>montitoring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Fermi infrastructure</a:t>
            </a:r>
          </a:p>
          <a:p>
            <a:pPr lvl="1"/>
            <a:r>
              <a:rPr lang="en-US" dirty="0" smtClean="0"/>
              <a:t>Automated data processing pipeline</a:t>
            </a:r>
          </a:p>
          <a:p>
            <a:pPr lvl="2"/>
            <a:r>
              <a:rPr lang="en-US" dirty="0" smtClean="0"/>
              <a:t>Also use for MC simulation</a:t>
            </a:r>
          </a:p>
          <a:p>
            <a:pPr lvl="1"/>
            <a:r>
              <a:rPr lang="en-US" dirty="0" smtClean="0"/>
              <a:t>Data quality monitoring</a:t>
            </a:r>
          </a:p>
          <a:p>
            <a:pPr lvl="1"/>
            <a:r>
              <a:rPr lang="en-US" dirty="0" smtClean="0"/>
              <a:t>Data access and data selection tools</a:t>
            </a:r>
          </a:p>
          <a:p>
            <a:pPr lvl="1"/>
            <a:r>
              <a:rPr lang="en-US" dirty="0" smtClean="0"/>
              <a:t>Future development</a:t>
            </a:r>
            <a:endParaRPr lang="en-US" dirty="0" smtClean="0"/>
          </a:p>
          <a:p>
            <a:r>
              <a:rPr lang="en-US" dirty="0" smtClean="0"/>
              <a:t>Explore </a:t>
            </a:r>
            <a:r>
              <a:rPr lang="en-US" dirty="0" smtClean="0"/>
              <a:t>potential for </a:t>
            </a:r>
            <a:r>
              <a:rPr lang="en-US" dirty="0" smtClean="0"/>
              <a:t>future use by CTA</a:t>
            </a:r>
            <a:endParaRPr lang="en-US" dirty="0" smtClean="0"/>
          </a:p>
          <a:p>
            <a:pPr lvl="1"/>
            <a:r>
              <a:rPr lang="en-US" dirty="0" smtClean="0"/>
              <a:t>Reuse of any existing Fermi tools?</a:t>
            </a:r>
          </a:p>
          <a:p>
            <a:pPr lvl="1"/>
            <a:r>
              <a:rPr lang="en-US" dirty="0" smtClean="0"/>
              <a:t>Reuse of experience and lessons learned from </a:t>
            </a:r>
            <a:r>
              <a:rPr lang="en-US" dirty="0" smtClean="0"/>
              <a:t>Fermi?</a:t>
            </a:r>
          </a:p>
          <a:p>
            <a:pPr lvl="1"/>
            <a:r>
              <a:rPr lang="en-US" dirty="0" smtClean="0"/>
              <a:t>Development </a:t>
            </a:r>
            <a:r>
              <a:rPr lang="en-US" dirty="0" smtClean="0"/>
              <a:t>of future CTA tools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27063" y="1211263"/>
            <a:ext cx="6848475" cy="19383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>
                <a:latin typeface="Times New Roman" pitchFamily="18" charset="0"/>
              </a:rPr>
              <a:t>SLAC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636588" y="3673475"/>
            <a:ext cx="5013325" cy="28384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r>
              <a:rPr lang="en-US">
                <a:latin typeface="Times New Roman" pitchFamily="18" charset="0"/>
              </a:rPr>
              <a:t>SLAC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968375" y="257175"/>
            <a:ext cx="7429500" cy="657225"/>
          </a:xfrm>
          <a:noFill/>
          <a:ln/>
        </p:spPr>
        <p:txBody>
          <a:bodyPr/>
          <a:lstStyle/>
          <a:p>
            <a:r>
              <a:rPr lang="en-US" dirty="0"/>
              <a:t>Pipeline </a:t>
            </a:r>
            <a:r>
              <a:rPr lang="en-US" dirty="0" smtClean="0"/>
              <a:t>and Data Catalog </a:t>
            </a:r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3127375" y="4183063"/>
            <a:ext cx="1781175" cy="1174750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Pipeline</a:t>
            </a:r>
          </a:p>
          <a:p>
            <a:pPr algn="ctr"/>
            <a:r>
              <a:rPr lang="en-US">
                <a:latin typeface="Times New Roman" pitchFamily="18" charset="0"/>
              </a:rPr>
              <a:t>Server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3627438" y="5575300"/>
            <a:ext cx="788987" cy="798513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Oracle</a:t>
            </a:r>
          </a:p>
        </p:txBody>
      </p:sp>
      <p:cxnSp>
        <p:nvCxnSpPr>
          <p:cNvPr id="27655" name="AutoShape 7"/>
          <p:cNvCxnSpPr>
            <a:cxnSpLocks noChangeShapeType="1"/>
            <a:stCxn id="27654" idx="0"/>
            <a:endCxn id="27653" idx="2"/>
          </p:cNvCxnSpPr>
          <p:nvPr/>
        </p:nvCxnSpPr>
        <p:spPr bwMode="auto">
          <a:xfrm flipH="1" flipV="1">
            <a:off x="4017963" y="5376863"/>
            <a:ext cx="4762" cy="198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165100" y="5635625"/>
            <a:ext cx="1527175" cy="6731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Pipeline </a:t>
            </a:r>
          </a:p>
          <a:p>
            <a:pPr algn="ctr"/>
            <a:r>
              <a:rPr lang="en-US">
                <a:latin typeface="Times New Roman" pitchFamily="18" charset="0"/>
              </a:rPr>
              <a:t>Web Interface</a:t>
            </a:r>
          </a:p>
        </p:txBody>
      </p:sp>
      <p:cxnSp>
        <p:nvCxnSpPr>
          <p:cNvPr id="27657" name="AutoShape 9"/>
          <p:cNvCxnSpPr>
            <a:cxnSpLocks noChangeShapeType="1"/>
            <a:stCxn id="27654" idx="1"/>
            <a:endCxn id="27656" idx="3"/>
          </p:cNvCxnSpPr>
          <p:nvPr/>
        </p:nvCxnSpPr>
        <p:spPr bwMode="auto">
          <a:xfrm flipH="1" flipV="1">
            <a:off x="1692275" y="5972175"/>
            <a:ext cx="1935163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196850" y="4294188"/>
            <a:ext cx="1444625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Line Mode</a:t>
            </a:r>
          </a:p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59" name="AutoShape 11"/>
          <p:cNvCxnSpPr>
            <a:cxnSpLocks noChangeShapeType="1"/>
            <a:stCxn id="27653" idx="3"/>
            <a:endCxn id="27682" idx="1"/>
          </p:cNvCxnSpPr>
          <p:nvPr/>
        </p:nvCxnSpPr>
        <p:spPr bwMode="auto">
          <a:xfrm flipV="1">
            <a:off x="4927600" y="4162425"/>
            <a:ext cx="1133475" cy="608013"/>
          </a:xfrm>
          <a:prstGeom prst="curvedConnector3">
            <a:avLst>
              <a:gd name="adj1" fmla="val 4915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60" name="AutoShape 12"/>
          <p:cNvCxnSpPr>
            <a:cxnSpLocks noChangeShapeType="1"/>
            <a:stCxn id="27653" idx="3"/>
            <a:endCxn id="27666" idx="1"/>
          </p:cNvCxnSpPr>
          <p:nvPr/>
        </p:nvCxnSpPr>
        <p:spPr bwMode="auto">
          <a:xfrm>
            <a:off x="4927600" y="4770438"/>
            <a:ext cx="1147763" cy="1333500"/>
          </a:xfrm>
          <a:prstGeom prst="curvedConnector3">
            <a:avLst>
              <a:gd name="adj1" fmla="val 49102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385763" y="2303463"/>
            <a:ext cx="1258887" cy="660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Catalog Web</a:t>
            </a:r>
          </a:p>
          <a:p>
            <a:pPr algn="ctr"/>
            <a:r>
              <a:rPr lang="en-US">
                <a:latin typeface="Times New Roman" pitchFamily="18" charset="0"/>
              </a:rPr>
              <a:t>Interface</a:t>
            </a:r>
          </a:p>
        </p:txBody>
      </p:sp>
      <p:cxnSp>
        <p:nvCxnSpPr>
          <p:cNvPr id="27662" name="AutoShape 14"/>
          <p:cNvCxnSpPr>
            <a:cxnSpLocks noChangeShapeType="1"/>
            <a:stCxn id="27692" idx="3"/>
            <a:endCxn id="27678" idx="1"/>
          </p:cNvCxnSpPr>
          <p:nvPr/>
        </p:nvCxnSpPr>
        <p:spPr bwMode="auto">
          <a:xfrm flipV="1">
            <a:off x="2081213" y="2247900"/>
            <a:ext cx="1071562" cy="581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63" name="AutoShape 15"/>
          <p:cNvCxnSpPr>
            <a:cxnSpLocks noChangeShapeType="1"/>
            <a:stCxn id="27679" idx="3"/>
            <a:endCxn id="27678" idx="1"/>
          </p:cNvCxnSpPr>
          <p:nvPr/>
        </p:nvCxnSpPr>
        <p:spPr bwMode="auto">
          <a:xfrm>
            <a:off x="2705100" y="1641475"/>
            <a:ext cx="447675" cy="606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27669" name="Group 21"/>
          <p:cNvGrpSpPr>
            <a:grpSpLocks/>
          </p:cNvGrpSpPr>
          <p:nvPr/>
        </p:nvGrpSpPr>
        <p:grpSpPr bwMode="auto">
          <a:xfrm>
            <a:off x="6064250" y="4625975"/>
            <a:ext cx="2614613" cy="896938"/>
            <a:chOff x="3820" y="2914"/>
            <a:chExt cx="1647" cy="565"/>
          </a:xfrm>
        </p:grpSpPr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3862" y="2914"/>
              <a:ext cx="1605" cy="56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r>
                <a:rPr lang="en-US">
                  <a:latin typeface="Times New Roman" pitchFamily="18" charset="0"/>
                </a:rPr>
                <a:t>IN2P3</a:t>
              </a:r>
            </a:p>
          </p:txBody>
        </p:sp>
        <p:sp>
          <p:nvSpPr>
            <p:cNvPr id="27671" name="AutoShape 23"/>
            <p:cNvSpPr>
              <a:spLocks noChangeArrowheads="1"/>
            </p:cNvSpPr>
            <p:nvPr/>
          </p:nvSpPr>
          <p:spPr bwMode="auto">
            <a:xfrm>
              <a:off x="3820" y="3126"/>
              <a:ext cx="804" cy="21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Job Control</a:t>
              </a:r>
            </a:p>
          </p:txBody>
        </p:sp>
        <p:sp>
          <p:nvSpPr>
            <p:cNvPr id="27672" name="AutoShape 24"/>
            <p:cNvSpPr>
              <a:spLocks noChangeArrowheads="1"/>
            </p:cNvSpPr>
            <p:nvPr/>
          </p:nvSpPr>
          <p:spPr bwMode="auto">
            <a:xfrm>
              <a:off x="4846" y="2953"/>
              <a:ext cx="529" cy="499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Batch</a:t>
              </a:r>
            </a:p>
            <a:p>
              <a:pPr algn="ctr"/>
              <a:r>
                <a:rPr lang="en-US">
                  <a:latin typeface="Times New Roman" pitchFamily="18" charset="0"/>
                </a:rPr>
                <a:t>Farm</a:t>
              </a:r>
            </a:p>
          </p:txBody>
        </p:sp>
        <p:cxnSp>
          <p:nvCxnSpPr>
            <p:cNvPr id="27673" name="AutoShape 25"/>
            <p:cNvCxnSpPr>
              <a:cxnSpLocks noChangeShapeType="1"/>
              <a:stCxn id="27671" idx="3"/>
              <a:endCxn id="27672" idx="1"/>
            </p:cNvCxnSpPr>
            <p:nvPr/>
          </p:nvCxnSpPr>
          <p:spPr bwMode="auto">
            <a:xfrm flipV="1">
              <a:off x="4624" y="3203"/>
              <a:ext cx="222" cy="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cxnSp>
        <p:nvCxnSpPr>
          <p:cNvPr id="27674" name="AutoShape 26"/>
          <p:cNvCxnSpPr>
            <a:cxnSpLocks noChangeShapeType="1"/>
            <a:stCxn id="27653" idx="3"/>
            <a:endCxn id="27671" idx="1"/>
          </p:cNvCxnSpPr>
          <p:nvPr/>
        </p:nvCxnSpPr>
        <p:spPr bwMode="auto">
          <a:xfrm>
            <a:off x="4927600" y="4770438"/>
            <a:ext cx="1136650" cy="360362"/>
          </a:xfrm>
          <a:prstGeom prst="curvedConnector3">
            <a:avLst>
              <a:gd name="adj1" fmla="val 49162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75" name="AutoShape 27"/>
          <p:cNvSpPr>
            <a:spLocks noChangeArrowheads="1"/>
          </p:cNvSpPr>
          <p:nvPr/>
        </p:nvSpPr>
        <p:spPr bwMode="auto">
          <a:xfrm>
            <a:off x="6624638" y="2341563"/>
            <a:ext cx="1052512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Data </a:t>
            </a:r>
          </a:p>
          <a:p>
            <a:pPr algn="ctr"/>
            <a:r>
              <a:rPr lang="en-US">
                <a:latin typeface="Times New Roman" pitchFamily="18" charset="0"/>
              </a:rPr>
              <a:t>Portal</a:t>
            </a:r>
          </a:p>
        </p:txBody>
      </p:sp>
      <p:sp>
        <p:nvSpPr>
          <p:cNvPr id="27676" name="AutoShape 28"/>
          <p:cNvSpPr>
            <a:spLocks noChangeArrowheads="1"/>
          </p:cNvSpPr>
          <p:nvPr/>
        </p:nvSpPr>
        <p:spPr bwMode="auto">
          <a:xfrm>
            <a:off x="6607175" y="1330325"/>
            <a:ext cx="1052513" cy="6826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Command</a:t>
            </a:r>
          </a:p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77" name="AutoShape 29"/>
          <p:cNvCxnSpPr>
            <a:cxnSpLocks noChangeShapeType="1"/>
            <a:stCxn id="27679" idx="1"/>
            <a:endCxn id="27661" idx="0"/>
          </p:cNvCxnSpPr>
          <p:nvPr/>
        </p:nvCxnSpPr>
        <p:spPr bwMode="auto">
          <a:xfrm flipH="1">
            <a:off x="1016000" y="1641475"/>
            <a:ext cx="860425" cy="6619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27678" name="AutoShape 30"/>
          <p:cNvSpPr>
            <a:spLocks noChangeArrowheads="1"/>
          </p:cNvSpPr>
          <p:nvPr/>
        </p:nvSpPr>
        <p:spPr bwMode="auto">
          <a:xfrm>
            <a:off x="3171825" y="1714500"/>
            <a:ext cx="1760538" cy="106680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Data </a:t>
            </a:r>
          </a:p>
          <a:p>
            <a:pPr algn="ctr"/>
            <a:r>
              <a:rPr lang="en-US">
                <a:latin typeface="Times New Roman" pitchFamily="18" charset="0"/>
              </a:rPr>
              <a:t>Catalog</a:t>
            </a:r>
          </a:p>
        </p:txBody>
      </p:sp>
      <p:sp>
        <p:nvSpPr>
          <p:cNvPr id="27679" name="AutoShape 31"/>
          <p:cNvSpPr>
            <a:spLocks noChangeArrowheads="1"/>
          </p:cNvSpPr>
          <p:nvPr/>
        </p:nvSpPr>
        <p:spPr bwMode="auto">
          <a:xfrm>
            <a:off x="1876425" y="1244600"/>
            <a:ext cx="828675" cy="792163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Oracle</a:t>
            </a:r>
          </a:p>
        </p:txBody>
      </p:sp>
      <p:grpSp>
        <p:nvGrpSpPr>
          <p:cNvPr id="27680" name="Group 32"/>
          <p:cNvGrpSpPr>
            <a:grpSpLocks/>
          </p:cNvGrpSpPr>
          <p:nvPr/>
        </p:nvGrpSpPr>
        <p:grpSpPr bwMode="auto">
          <a:xfrm>
            <a:off x="6061075" y="3657600"/>
            <a:ext cx="2614613" cy="896938"/>
            <a:chOff x="3820" y="2914"/>
            <a:chExt cx="1647" cy="565"/>
          </a:xfrm>
        </p:grpSpPr>
        <p:sp>
          <p:nvSpPr>
            <p:cNvPr id="27681" name="Rectangle 33"/>
            <p:cNvSpPr>
              <a:spLocks noChangeArrowheads="1"/>
            </p:cNvSpPr>
            <p:nvPr/>
          </p:nvSpPr>
          <p:spPr bwMode="auto">
            <a:xfrm>
              <a:off x="3862" y="2914"/>
              <a:ext cx="1605" cy="56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r>
                <a:rPr lang="en-US">
                  <a:latin typeface="Times New Roman" pitchFamily="18" charset="0"/>
                </a:rPr>
                <a:t>SLAC</a:t>
              </a:r>
            </a:p>
          </p:txBody>
        </p:sp>
        <p:sp>
          <p:nvSpPr>
            <p:cNvPr id="27682" name="AutoShape 34"/>
            <p:cNvSpPr>
              <a:spLocks noChangeArrowheads="1"/>
            </p:cNvSpPr>
            <p:nvPr/>
          </p:nvSpPr>
          <p:spPr bwMode="auto">
            <a:xfrm>
              <a:off x="3820" y="3126"/>
              <a:ext cx="804" cy="21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Job Control</a:t>
              </a:r>
            </a:p>
          </p:txBody>
        </p:sp>
        <p:sp>
          <p:nvSpPr>
            <p:cNvPr id="27683" name="AutoShape 35"/>
            <p:cNvSpPr>
              <a:spLocks noChangeArrowheads="1"/>
            </p:cNvSpPr>
            <p:nvPr/>
          </p:nvSpPr>
          <p:spPr bwMode="auto">
            <a:xfrm>
              <a:off x="4846" y="2953"/>
              <a:ext cx="529" cy="499"/>
            </a:xfrm>
            <a:prstGeom prst="octagon">
              <a:avLst>
                <a:gd name="adj" fmla="val 2928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latin typeface="Times New Roman" pitchFamily="18" charset="0"/>
                </a:rPr>
                <a:t>Batch</a:t>
              </a:r>
            </a:p>
            <a:p>
              <a:pPr algn="ctr"/>
              <a:r>
                <a:rPr lang="en-US">
                  <a:latin typeface="Times New Roman" pitchFamily="18" charset="0"/>
                </a:rPr>
                <a:t>Farm</a:t>
              </a:r>
            </a:p>
          </p:txBody>
        </p:sp>
        <p:cxnSp>
          <p:nvCxnSpPr>
            <p:cNvPr id="27684" name="AutoShape 36"/>
            <p:cNvCxnSpPr>
              <a:cxnSpLocks noChangeShapeType="1"/>
              <a:stCxn id="27682" idx="3"/>
              <a:endCxn id="27683" idx="1"/>
            </p:cNvCxnSpPr>
            <p:nvPr/>
          </p:nvCxnSpPr>
          <p:spPr bwMode="auto">
            <a:xfrm flipV="1">
              <a:off x="4624" y="3203"/>
              <a:ext cx="222" cy="2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sp>
        <p:nvSpPr>
          <p:cNvPr id="27685" name="AutoShape 37"/>
          <p:cNvSpPr>
            <a:spLocks noChangeArrowheads="1"/>
          </p:cNvSpPr>
          <p:nvPr/>
        </p:nvSpPr>
        <p:spPr bwMode="auto">
          <a:xfrm>
            <a:off x="1384300" y="4699000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sp>
        <p:nvSpPr>
          <p:cNvPr id="27686" name="AutoShape 38"/>
          <p:cNvSpPr>
            <a:spLocks noChangeArrowheads="1"/>
          </p:cNvSpPr>
          <p:nvPr/>
        </p:nvSpPr>
        <p:spPr bwMode="auto">
          <a:xfrm>
            <a:off x="1357313" y="5567363"/>
            <a:ext cx="660400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87" name="AutoShape 39"/>
          <p:cNvCxnSpPr>
            <a:cxnSpLocks noChangeShapeType="1"/>
            <a:stCxn id="27686" idx="3"/>
            <a:endCxn id="27653" idx="1"/>
          </p:cNvCxnSpPr>
          <p:nvPr/>
        </p:nvCxnSpPr>
        <p:spPr bwMode="auto">
          <a:xfrm flipV="1">
            <a:off x="2017713" y="4770438"/>
            <a:ext cx="1090612" cy="9350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688" name="AutoShape 40"/>
          <p:cNvCxnSpPr>
            <a:cxnSpLocks noChangeShapeType="1"/>
            <a:stCxn id="27685" idx="3"/>
            <a:endCxn id="27653" idx="1"/>
          </p:cNvCxnSpPr>
          <p:nvPr/>
        </p:nvCxnSpPr>
        <p:spPr bwMode="auto">
          <a:xfrm flipV="1">
            <a:off x="2028825" y="4770438"/>
            <a:ext cx="1079500" cy="66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89" name="AutoShape 41"/>
          <p:cNvSpPr>
            <a:spLocks noChangeArrowheads="1"/>
          </p:cNvSpPr>
          <p:nvPr/>
        </p:nvSpPr>
        <p:spPr bwMode="auto">
          <a:xfrm>
            <a:off x="6143625" y="1733550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0" name="AutoShape 42"/>
          <p:cNvCxnSpPr>
            <a:cxnSpLocks noChangeShapeType="1"/>
            <a:stCxn id="27689" idx="1"/>
            <a:endCxn id="27678" idx="3"/>
          </p:cNvCxnSpPr>
          <p:nvPr/>
        </p:nvCxnSpPr>
        <p:spPr bwMode="auto">
          <a:xfrm flipH="1">
            <a:off x="4951413" y="1871663"/>
            <a:ext cx="1192212" cy="376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1" name="AutoShape 43"/>
          <p:cNvSpPr>
            <a:spLocks noChangeArrowheads="1"/>
          </p:cNvSpPr>
          <p:nvPr/>
        </p:nvSpPr>
        <p:spPr bwMode="auto">
          <a:xfrm>
            <a:off x="6161088" y="2338388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sp>
        <p:nvSpPr>
          <p:cNvPr id="27692" name="AutoShape 44"/>
          <p:cNvSpPr>
            <a:spLocks noChangeArrowheads="1"/>
          </p:cNvSpPr>
          <p:nvPr/>
        </p:nvSpPr>
        <p:spPr bwMode="auto">
          <a:xfrm>
            <a:off x="1474788" y="2690813"/>
            <a:ext cx="6064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3" name="AutoShape 45"/>
          <p:cNvCxnSpPr>
            <a:cxnSpLocks noChangeShapeType="1"/>
            <a:stCxn id="27691" idx="1"/>
            <a:endCxn id="27678" idx="3"/>
          </p:cNvCxnSpPr>
          <p:nvPr/>
        </p:nvCxnSpPr>
        <p:spPr bwMode="auto">
          <a:xfrm flipH="1" flipV="1">
            <a:off x="4951413" y="2247900"/>
            <a:ext cx="1209675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4" name="AutoShape 46"/>
          <p:cNvSpPr>
            <a:spLocks noChangeArrowheads="1"/>
          </p:cNvSpPr>
          <p:nvPr/>
        </p:nvSpPr>
        <p:spPr bwMode="auto">
          <a:xfrm>
            <a:off x="3095625" y="4089400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5" name="AutoShape 47"/>
          <p:cNvCxnSpPr>
            <a:cxnSpLocks noChangeShapeType="1"/>
            <a:stCxn id="27678" idx="2"/>
            <a:endCxn id="27694" idx="0"/>
          </p:cNvCxnSpPr>
          <p:nvPr/>
        </p:nvCxnSpPr>
        <p:spPr bwMode="auto">
          <a:xfrm flipH="1">
            <a:off x="3417888" y="2800350"/>
            <a:ext cx="635000" cy="1289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6" name="AutoShape 48"/>
          <p:cNvSpPr>
            <a:spLocks noChangeArrowheads="1"/>
          </p:cNvSpPr>
          <p:nvPr/>
        </p:nvSpPr>
        <p:spPr bwMode="auto">
          <a:xfrm>
            <a:off x="6124575" y="2746375"/>
            <a:ext cx="644525" cy="276225"/>
          </a:xfrm>
          <a:prstGeom prst="roundRect">
            <a:avLst>
              <a:gd name="adj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latin typeface="Times New Roman" pitchFamily="18" charset="0"/>
              </a:rPr>
              <a:t>Client</a:t>
            </a:r>
          </a:p>
        </p:txBody>
      </p:sp>
      <p:cxnSp>
        <p:nvCxnSpPr>
          <p:cNvPr id="27697" name="AutoShape 49"/>
          <p:cNvCxnSpPr>
            <a:cxnSpLocks noChangeShapeType="1"/>
            <a:stCxn id="27696" idx="1"/>
          </p:cNvCxnSpPr>
          <p:nvPr/>
        </p:nvCxnSpPr>
        <p:spPr bwMode="auto">
          <a:xfrm flipH="1">
            <a:off x="4876800" y="2884488"/>
            <a:ext cx="1247775" cy="1481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27698" name="Text Box 50"/>
          <p:cNvSpPr txBox="1">
            <a:spLocks noChangeArrowheads="1"/>
          </p:cNvSpPr>
          <p:nvPr/>
        </p:nvSpPr>
        <p:spPr bwMode="auto">
          <a:xfrm rot="-1730531">
            <a:off x="836613" y="1679575"/>
            <a:ext cx="1084262" cy="2746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Times New Roman" pitchFamily="18" charset="0"/>
              </a:rPr>
              <a:t>read-only</a:t>
            </a:r>
          </a:p>
        </p:txBody>
      </p:sp>
      <p:sp>
        <p:nvSpPr>
          <p:cNvPr id="27699" name="Text Box 51"/>
          <p:cNvSpPr txBox="1">
            <a:spLocks noChangeArrowheads="1"/>
          </p:cNvSpPr>
          <p:nvPr/>
        </p:nvSpPr>
        <p:spPr bwMode="auto">
          <a:xfrm>
            <a:off x="2105025" y="5943600"/>
            <a:ext cx="1084263" cy="27463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>
                <a:latin typeface="Times New Roman" pitchFamily="18" charset="0"/>
              </a:rPr>
              <a:t>read-only</a:t>
            </a:r>
          </a:p>
        </p:txBody>
      </p:sp>
      <p:grpSp>
        <p:nvGrpSpPr>
          <p:cNvPr id="27706" name="Group 58"/>
          <p:cNvGrpSpPr>
            <a:grpSpLocks/>
          </p:cNvGrpSpPr>
          <p:nvPr/>
        </p:nvGrpSpPr>
        <p:grpSpPr bwMode="auto">
          <a:xfrm>
            <a:off x="6057900" y="5568950"/>
            <a:ext cx="2749550" cy="974725"/>
            <a:chOff x="3816" y="3508"/>
            <a:chExt cx="1732" cy="614"/>
          </a:xfrm>
        </p:grpSpPr>
        <p:grpSp>
          <p:nvGrpSpPr>
            <p:cNvPr id="27664" name="Group 16"/>
            <p:cNvGrpSpPr>
              <a:grpSpLocks/>
            </p:cNvGrpSpPr>
            <p:nvPr/>
          </p:nvGrpSpPr>
          <p:grpSpPr bwMode="auto">
            <a:xfrm>
              <a:off x="3827" y="3528"/>
              <a:ext cx="1645" cy="565"/>
              <a:chOff x="3827" y="3527"/>
              <a:chExt cx="1645" cy="565"/>
            </a:xfrm>
          </p:grpSpPr>
          <p:sp>
            <p:nvSpPr>
              <p:cNvPr id="27665" name="Rectangle 17"/>
              <p:cNvSpPr>
                <a:spLocks noChangeArrowheads="1"/>
              </p:cNvSpPr>
              <p:nvPr/>
            </p:nvSpPr>
            <p:spPr bwMode="auto">
              <a:xfrm>
                <a:off x="3861" y="3527"/>
                <a:ext cx="1611" cy="565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/>
              <a:lstStyle/>
              <a:p>
                <a:r>
                  <a:rPr lang="en-US">
                    <a:latin typeface="Times New Roman" pitchFamily="18" charset="0"/>
                  </a:rPr>
                  <a:t>INFN / Grid?</a:t>
                </a:r>
              </a:p>
            </p:txBody>
          </p:sp>
          <p:sp>
            <p:nvSpPr>
              <p:cNvPr id="27666" name="AutoShape 18"/>
              <p:cNvSpPr>
                <a:spLocks noChangeArrowheads="1"/>
              </p:cNvSpPr>
              <p:nvPr/>
            </p:nvSpPr>
            <p:spPr bwMode="auto">
              <a:xfrm>
                <a:off x="3827" y="3738"/>
                <a:ext cx="804" cy="212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Times New Roman" pitchFamily="18" charset="0"/>
                  </a:rPr>
                  <a:t>Job Control</a:t>
                </a:r>
              </a:p>
            </p:txBody>
          </p:sp>
          <p:sp>
            <p:nvSpPr>
              <p:cNvPr id="27667" name="AutoShape 19"/>
              <p:cNvSpPr>
                <a:spLocks noChangeArrowheads="1"/>
              </p:cNvSpPr>
              <p:nvPr/>
            </p:nvSpPr>
            <p:spPr bwMode="auto">
              <a:xfrm>
                <a:off x="4866" y="3573"/>
                <a:ext cx="529" cy="499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>
                    <a:latin typeface="Times New Roman" pitchFamily="18" charset="0"/>
                  </a:rPr>
                  <a:t>Batch</a:t>
                </a:r>
              </a:p>
              <a:p>
                <a:pPr algn="ctr"/>
                <a:r>
                  <a:rPr lang="en-US">
                    <a:latin typeface="Times New Roman" pitchFamily="18" charset="0"/>
                  </a:rPr>
                  <a:t>Farm</a:t>
                </a:r>
              </a:p>
            </p:txBody>
          </p:sp>
          <p:cxnSp>
            <p:nvCxnSpPr>
              <p:cNvPr id="27668" name="AutoShape 20"/>
              <p:cNvCxnSpPr>
                <a:cxnSpLocks noChangeShapeType="1"/>
                <a:stCxn id="27666" idx="3"/>
                <a:endCxn id="27667" idx="1"/>
              </p:cNvCxnSpPr>
              <p:nvPr/>
            </p:nvCxnSpPr>
            <p:spPr bwMode="auto">
              <a:xfrm flipV="1">
                <a:off x="4631" y="3823"/>
                <a:ext cx="235" cy="2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</p:cxnSp>
        </p:grpSp>
        <p:sp>
          <p:nvSpPr>
            <p:cNvPr id="27705" name="Rectangle 57"/>
            <p:cNvSpPr>
              <a:spLocks noChangeArrowheads="1"/>
            </p:cNvSpPr>
            <p:nvPr/>
          </p:nvSpPr>
          <p:spPr bwMode="auto">
            <a:xfrm>
              <a:off x="3816" y="3508"/>
              <a:ext cx="1732" cy="614"/>
            </a:xfrm>
            <a:prstGeom prst="rect">
              <a:avLst/>
            </a:prstGeom>
            <a:solidFill>
              <a:srgbClr val="FFFFCC">
                <a:alpha val="7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Astro</a:t>
            </a:r>
            <a:r>
              <a:rPr lang="en-US" dirty="0" smtClean="0"/>
              <a:t>” Server Implementation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762000"/>
            <a:ext cx="22098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User Request</a:t>
            </a:r>
          </a:p>
          <a:p>
            <a:pPr algn="ctr"/>
            <a:r>
              <a:rPr lang="en-US" sz="1600" dirty="0" smtClean="0"/>
              <a:t>Time/Energy Range</a:t>
            </a:r>
          </a:p>
          <a:p>
            <a:pPr algn="ctr"/>
            <a:r>
              <a:rPr lang="en-US" sz="1600" dirty="0" smtClean="0"/>
              <a:t>Position in Sky </a:t>
            </a:r>
          </a:p>
          <a:p>
            <a:pPr algn="ctr"/>
            <a:r>
              <a:rPr lang="en-US" sz="1600" dirty="0" smtClean="0"/>
              <a:t>Quality</a:t>
            </a:r>
          </a:p>
        </p:txBody>
      </p:sp>
      <p:sp>
        <p:nvSpPr>
          <p:cNvPr id="5" name="Can 4"/>
          <p:cNvSpPr/>
          <p:nvPr/>
        </p:nvSpPr>
        <p:spPr>
          <a:xfrm>
            <a:off x="3048000" y="1981200"/>
            <a:ext cx="1524000" cy="1905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Dedicated</a:t>
            </a:r>
          </a:p>
          <a:p>
            <a:pPr algn="ctr"/>
            <a:r>
              <a:rPr lang="en-US" sz="1600" dirty="0" smtClean="0"/>
              <a:t>Oracle</a:t>
            </a:r>
          </a:p>
          <a:p>
            <a:pPr algn="ctr"/>
            <a:r>
              <a:rPr lang="en-US" sz="1600" dirty="0" smtClean="0"/>
              <a:t>Database</a:t>
            </a:r>
          </a:p>
          <a:p>
            <a:pPr algn="ctr"/>
            <a:r>
              <a:rPr lang="en-US" sz="1600" dirty="0" smtClean="0"/>
              <a:t>~</a:t>
            </a:r>
            <a:r>
              <a:rPr lang="en-US" sz="1600" dirty="0" smtClean="0"/>
              <a:t>5</a:t>
            </a:r>
            <a:r>
              <a:rPr lang="en-US" sz="1600" dirty="0" smtClean="0"/>
              <a:t>00-4500 </a:t>
            </a:r>
            <a:r>
              <a:rPr lang="en-US" sz="1600" dirty="0" smtClean="0"/>
              <a:t>Million Photons </a:t>
            </a:r>
          </a:p>
        </p:txBody>
      </p:sp>
      <p:sp>
        <p:nvSpPr>
          <p:cNvPr id="6" name="Can 5"/>
          <p:cNvSpPr/>
          <p:nvPr/>
        </p:nvSpPr>
        <p:spPr>
          <a:xfrm>
            <a:off x="2895600" y="4953000"/>
            <a:ext cx="1828800" cy="19050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Xroot</a:t>
            </a:r>
            <a:r>
              <a:rPr lang="en-US" sz="1600" dirty="0" smtClean="0"/>
              <a:t> File Server</a:t>
            </a:r>
          </a:p>
          <a:p>
            <a:pPr algn="ctr"/>
            <a:r>
              <a:rPr lang="en-US" sz="1600" dirty="0" smtClean="0"/>
              <a:t>Root </a:t>
            </a:r>
            <a:r>
              <a:rPr lang="en-US" sz="1600" dirty="0" err="1" smtClean="0"/>
              <a:t>Tuples</a:t>
            </a:r>
            <a:endParaRPr lang="en-US" sz="1600" dirty="0" smtClean="0"/>
          </a:p>
          <a:p>
            <a:pPr algn="ctr"/>
            <a:r>
              <a:rPr lang="en-US" sz="1600" dirty="0" smtClean="0"/>
              <a:t>Fits Files</a:t>
            </a:r>
          </a:p>
          <a:p>
            <a:pPr algn="ctr"/>
            <a:r>
              <a:rPr lang="en-US" sz="1600" dirty="0" smtClean="0"/>
              <a:t>~50 TB 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3162300" y="4191000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Event List</a:t>
            </a:r>
          </a:p>
        </p:txBody>
      </p:sp>
      <p:pic>
        <p:nvPicPr>
          <p:cNvPr id="20483" name="Picture 3" descr="C:\Users\Tony Johnson\AppData\Local\Microsoft\Windows\Temporary Internet Files\Content.IE5\8ARC9P0F\MCj039718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438400"/>
            <a:ext cx="990600" cy="1251863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>
            <a:stCxn id="20483" idx="0"/>
            <a:endCxn id="4" idx="2"/>
          </p:cNvCxnSpPr>
          <p:nvPr/>
        </p:nvCxnSpPr>
        <p:spPr>
          <a:xfrm rot="5400000" flipH="1" flipV="1">
            <a:off x="990600" y="20955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hape 11"/>
          <p:cNvCxnSpPr>
            <a:stCxn id="4" idx="3"/>
            <a:endCxn id="5" idx="1"/>
          </p:cNvCxnSpPr>
          <p:nvPr/>
        </p:nvCxnSpPr>
        <p:spPr>
          <a:xfrm>
            <a:off x="2438400" y="1333500"/>
            <a:ext cx="1371600" cy="6477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  <a:endCxn id="7" idx="0"/>
          </p:cNvCxnSpPr>
          <p:nvPr/>
        </p:nvCxnSpPr>
        <p:spPr>
          <a:xfrm rot="5400000">
            <a:off x="3657600" y="4038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hape 20"/>
          <p:cNvCxnSpPr>
            <a:stCxn id="7" idx="1"/>
            <a:endCxn id="20483" idx="2"/>
          </p:cNvCxnSpPr>
          <p:nvPr/>
        </p:nvCxnSpPr>
        <p:spPr>
          <a:xfrm rot="10800000">
            <a:off x="1181100" y="3690264"/>
            <a:ext cx="1981200" cy="72933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00600" y="2971800"/>
            <a:ext cx="42091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Within the database events are indexed by time,</a:t>
            </a:r>
          </a:p>
          <a:p>
            <a:r>
              <a:rPr lang="en-US" sz="1400" dirty="0" smtClean="0"/>
              <a:t>energy and position using a hierarchical</a:t>
            </a:r>
          </a:p>
          <a:p>
            <a:r>
              <a:rPr lang="en-US" sz="1400" dirty="0" smtClean="0"/>
              <a:t>triangular mesh (HTM). Database partitions are used to split the data into 1 week time bins and 32 position bins within each time bin, each containing 1024 HTM regions (shown above) . The use of HTM triangles makes it easy to identify which regions are entirely contained in the user request, and which are partially contained and require finer selection (below)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cxnSp>
        <p:nvCxnSpPr>
          <p:cNvPr id="29" name="Straight Arrow Connector 28"/>
          <p:cNvCxnSpPr>
            <a:stCxn id="6" idx="1"/>
            <a:endCxn id="7" idx="2"/>
          </p:cNvCxnSpPr>
          <p:nvPr/>
        </p:nvCxnSpPr>
        <p:spPr>
          <a:xfrm rot="5400000" flipH="1" flipV="1">
            <a:off x="3657600" y="4800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39"/>
          <p:cNvGrpSpPr/>
          <p:nvPr/>
        </p:nvGrpSpPr>
        <p:grpSpPr>
          <a:xfrm>
            <a:off x="5867400" y="5105400"/>
            <a:ext cx="2133600" cy="1600200"/>
            <a:chOff x="5943600" y="4800600"/>
            <a:chExt cx="2286000" cy="1905000"/>
          </a:xfrm>
        </p:grpSpPr>
        <p:pic>
          <p:nvPicPr>
            <p:cNvPr id="2048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600" y="4800600"/>
              <a:ext cx="22860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7543800" y="6172200"/>
              <a:ext cx="685800" cy="228600"/>
            </a:xfrm>
            <a:prstGeom prst="rect">
              <a:avLst/>
            </a:prstGeom>
            <a:solidFill>
              <a:srgbClr val="2A54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019800" y="4953000"/>
              <a:ext cx="685800" cy="228600"/>
            </a:xfrm>
            <a:prstGeom prst="rect">
              <a:avLst/>
            </a:prstGeom>
            <a:solidFill>
              <a:srgbClr val="2A54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467600" y="5791200"/>
              <a:ext cx="152400" cy="152400"/>
            </a:xfrm>
            <a:prstGeom prst="rect">
              <a:avLst/>
            </a:prstGeom>
            <a:solidFill>
              <a:srgbClr val="2A54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53200" y="5410200"/>
              <a:ext cx="76200" cy="152400"/>
            </a:xfrm>
            <a:prstGeom prst="rect">
              <a:avLst/>
            </a:prstGeom>
            <a:solidFill>
              <a:srgbClr val="2A54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3" name="Picture 22" descr="AstroHtmPartitionsAndRegion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762000"/>
            <a:ext cx="4339557" cy="219748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8343900" cy="5486400"/>
          </a:xfrm>
        </p:spPr>
        <p:txBody>
          <a:bodyPr/>
          <a:lstStyle/>
          <a:p>
            <a:pPr marL="400050"/>
            <a:r>
              <a:rPr lang="en-US" sz="1600" dirty="0" smtClean="0"/>
              <a:t>Fermi data pipeline, data catalog and monitoring tools have been in production use for 4 years</a:t>
            </a:r>
          </a:p>
          <a:p>
            <a:pPr marL="800100" lvl="1"/>
            <a:r>
              <a:rPr lang="en-US" sz="1600" dirty="0" smtClean="0"/>
              <a:t>Have proved very reliable for data processing</a:t>
            </a:r>
          </a:p>
          <a:p>
            <a:pPr marL="800100" lvl="1"/>
            <a:r>
              <a:rPr lang="en-US" sz="1600" dirty="0" smtClean="0"/>
              <a:t>Web based tools allows monitoring load to be distributed world wide</a:t>
            </a:r>
            <a:endParaRPr lang="en-US" sz="1600" dirty="0" smtClean="0"/>
          </a:p>
          <a:p>
            <a:pPr marL="400050"/>
            <a:r>
              <a:rPr lang="en-US" sz="1600" dirty="0" smtClean="0"/>
              <a:t>Important design decision to avoid </a:t>
            </a:r>
            <a:r>
              <a:rPr lang="en-US" sz="1600" dirty="0" smtClean="0"/>
              <a:t>tight coupling to specific </a:t>
            </a:r>
            <a:r>
              <a:rPr lang="en-US" sz="1600" dirty="0" smtClean="0"/>
              <a:t>experiment</a:t>
            </a:r>
            <a:endParaRPr lang="en-US" sz="1600" dirty="0" smtClean="0"/>
          </a:p>
          <a:p>
            <a:pPr marL="800100" lvl="1"/>
            <a:r>
              <a:rPr lang="en-US" sz="1600" dirty="0" smtClean="0"/>
              <a:t>Fermi </a:t>
            </a:r>
            <a:r>
              <a:rPr lang="en-US" sz="1600" dirty="0" smtClean="0"/>
              <a:t>tools</a:t>
            </a:r>
            <a:r>
              <a:rPr lang="en-US" sz="1600" dirty="0" smtClean="0"/>
              <a:t> </a:t>
            </a:r>
            <a:r>
              <a:rPr lang="en-US" sz="1600" dirty="0" smtClean="0"/>
              <a:t>already being used by other experiments</a:t>
            </a:r>
          </a:p>
          <a:p>
            <a:pPr marL="1200150" lvl="2"/>
            <a:r>
              <a:rPr lang="en-US" sz="1600" dirty="0" smtClean="0"/>
              <a:t>EXO, CDMS</a:t>
            </a:r>
          </a:p>
          <a:p>
            <a:pPr marL="1200150" lvl="2"/>
            <a:r>
              <a:rPr lang="en-US" sz="1600" dirty="0" smtClean="0"/>
              <a:t>Being evaluated for use by James Webb Space </a:t>
            </a:r>
            <a:r>
              <a:rPr lang="en-US" sz="1600" dirty="0" smtClean="0"/>
              <a:t>Telescope</a:t>
            </a:r>
          </a:p>
          <a:p>
            <a:pPr marL="400050"/>
            <a:r>
              <a:rPr lang="en-US" sz="1600" dirty="0" smtClean="0"/>
              <a:t>Future work planned to </a:t>
            </a:r>
          </a:p>
          <a:p>
            <a:pPr marL="800100" lvl="1"/>
            <a:r>
              <a:rPr lang="en-US" sz="1600" dirty="0" smtClean="0"/>
              <a:t>Support submission of pipeline jobs to more systems</a:t>
            </a:r>
          </a:p>
          <a:p>
            <a:pPr marL="1200150" lvl="2"/>
            <a:r>
              <a:rPr lang="en-US" sz="1600" dirty="0" smtClean="0"/>
              <a:t>Currently support LSF (SLAC), BQS (Lyon), Condor</a:t>
            </a:r>
          </a:p>
          <a:p>
            <a:pPr marL="1200150" lvl="2"/>
            <a:r>
              <a:rPr lang="en-US" sz="1600" dirty="0" smtClean="0"/>
              <a:t>Adding support for Grid Engine, EEGE Grid</a:t>
            </a:r>
          </a:p>
          <a:p>
            <a:pPr marL="800100" lvl="1"/>
            <a:r>
              <a:rPr lang="en-US" sz="1600" dirty="0" smtClean="0"/>
              <a:t>Increase interactivity of web applications (AJAX, Web 2.0, GWT)</a:t>
            </a:r>
          </a:p>
          <a:p>
            <a:pPr marL="400050"/>
            <a:r>
              <a:rPr lang="en-US" sz="1600" dirty="0" smtClean="0"/>
              <a:t>Interested in exploring reuse of tools and/or experience for CTA</a:t>
            </a:r>
          </a:p>
          <a:p>
            <a:pPr marL="800100" lvl="1"/>
            <a:r>
              <a:rPr lang="en-US" sz="1600" dirty="0" smtClean="0"/>
              <a:t>Good area to start may be use of pipeline for some CTA simulations</a:t>
            </a:r>
          </a:p>
          <a:p>
            <a:pPr marL="800100" lvl="1"/>
            <a:endParaRPr lang="en-US" sz="1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6858000" cy="685800"/>
          </a:xfrm>
          <a:noFill/>
          <a:ln/>
        </p:spPr>
        <p:txBody>
          <a:bodyPr>
            <a:normAutofit/>
          </a:bodyPr>
          <a:lstStyle/>
          <a:p>
            <a:r>
              <a:rPr lang="en-US" dirty="0" smtClean="0"/>
              <a:t>Pipeline Implementation</a:t>
            </a:r>
            <a:endParaRPr lang="en-US" dirty="0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57200" y="1143000"/>
            <a:ext cx="22860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Back-End</a:t>
            </a:r>
          </a:p>
          <a:p>
            <a:pPr algn="ctr"/>
            <a:r>
              <a:rPr lang="en-US">
                <a:solidFill>
                  <a:schemeClr val="hlink"/>
                </a:solidFill>
              </a:rPr>
              <a:t>Components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390900" y="1143000"/>
            <a:ext cx="23241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Middle-Ware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400800" y="1143000"/>
            <a:ext cx="2286000" cy="52578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>
                <a:solidFill>
                  <a:schemeClr val="hlink"/>
                </a:solidFill>
              </a:rPr>
              <a:t>Front-End</a:t>
            </a:r>
          </a:p>
          <a:p>
            <a:pPr algn="ctr"/>
            <a:r>
              <a:rPr lang="en-US">
                <a:solidFill>
                  <a:schemeClr val="hlink"/>
                </a:solidFill>
              </a:rPr>
              <a:t>User Interfaces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400800" y="2857500"/>
            <a:ext cx="2286000" cy="685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Line-mode</a:t>
            </a:r>
          </a:p>
          <a:p>
            <a:pPr algn="ctr"/>
            <a:r>
              <a:rPr lang="en-US"/>
              <a:t>Client</a:t>
            </a:r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4686300" y="24003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6400800" y="1143000"/>
            <a:ext cx="2286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Web Browser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3390900" y="2857500"/>
            <a:ext cx="2324100" cy="28575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Pipeline</a:t>
            </a:r>
          </a:p>
          <a:p>
            <a:pPr algn="ctr"/>
            <a:r>
              <a:rPr lang="en-US"/>
              <a:t>Server</a:t>
            </a:r>
          </a:p>
          <a:p>
            <a:pPr algn="ctr"/>
            <a:endParaRPr lang="en-US"/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5029200" y="2857500"/>
            <a:ext cx="685800" cy="12573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en-US"/>
              <a:t>MBean</a:t>
            </a:r>
          </a:p>
          <a:p>
            <a:pPr algn="ctr"/>
            <a:r>
              <a:rPr lang="en-US"/>
              <a:t>Interface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3467100" y="480060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3467100" y="497205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3467100" y="5143500"/>
            <a:ext cx="685800" cy="114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457200" y="4686300"/>
            <a:ext cx="2286000" cy="6858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Job Control Service</a:t>
            </a:r>
          </a:p>
        </p:txBody>
      </p:sp>
      <p:cxnSp>
        <p:nvCxnSpPr>
          <p:cNvPr id="34857" name="AutoShape 41"/>
          <p:cNvCxnSpPr>
            <a:cxnSpLocks noChangeShapeType="1"/>
            <a:stCxn id="34847" idx="1"/>
          </p:cNvCxnSpPr>
          <p:nvPr/>
        </p:nvCxnSpPr>
        <p:spPr bwMode="auto">
          <a:xfrm flipH="1">
            <a:off x="2751138" y="5200650"/>
            <a:ext cx="7159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858" name="AutoShape 42"/>
          <p:cNvCxnSpPr>
            <a:cxnSpLocks noChangeShapeType="1"/>
            <a:stCxn id="34845" idx="1"/>
          </p:cNvCxnSpPr>
          <p:nvPr/>
        </p:nvCxnSpPr>
        <p:spPr bwMode="auto">
          <a:xfrm flipH="1" flipV="1">
            <a:off x="2749550" y="5027613"/>
            <a:ext cx="7175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859" name="AutoShape 43"/>
          <p:cNvCxnSpPr>
            <a:cxnSpLocks noChangeShapeType="1"/>
            <a:stCxn id="34844" idx="1"/>
          </p:cNvCxnSpPr>
          <p:nvPr/>
        </p:nvCxnSpPr>
        <p:spPr bwMode="auto">
          <a:xfrm flipH="1">
            <a:off x="2751138" y="4857750"/>
            <a:ext cx="7159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457200" y="2057400"/>
            <a:ext cx="2293938" cy="23383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Oracle</a:t>
            </a:r>
          </a:p>
          <a:p>
            <a:pPr algn="ctr"/>
            <a:r>
              <a:rPr lang="en-US"/>
              <a:t>RDBMS</a:t>
            </a:r>
          </a:p>
        </p:txBody>
      </p:sp>
      <p:sp>
        <p:nvSpPr>
          <p:cNvPr id="34864" name="Rectangle 48"/>
          <p:cNvSpPr>
            <a:spLocks noChangeArrowheads="1"/>
          </p:cNvSpPr>
          <p:nvPr/>
        </p:nvSpPr>
        <p:spPr bwMode="auto">
          <a:xfrm>
            <a:off x="663575" y="2138363"/>
            <a:ext cx="1177925" cy="681037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Stored</a:t>
            </a:r>
          </a:p>
          <a:p>
            <a:pPr algn="ctr"/>
            <a:r>
              <a:rPr lang="en-US"/>
              <a:t>Procedures</a:t>
            </a: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742950" y="3524250"/>
            <a:ext cx="800100" cy="828675"/>
            <a:chOff x="1296" y="2880"/>
            <a:chExt cx="401" cy="382"/>
          </a:xfrm>
        </p:grpSpPr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1296" y="2880"/>
              <a:ext cx="241" cy="311"/>
              <a:chOff x="648" y="1584"/>
              <a:chExt cx="288" cy="270"/>
            </a:xfrm>
          </p:grpSpPr>
          <p:sp>
            <p:nvSpPr>
              <p:cNvPr id="34871" name="Oval 55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2" name="Rectangle 56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0" name="Oval 54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3" name="Line 57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74" name="Line 58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60"/>
            <p:cNvGrpSpPr>
              <a:grpSpLocks/>
            </p:cNvGrpSpPr>
            <p:nvPr/>
          </p:nvGrpSpPr>
          <p:grpSpPr bwMode="auto">
            <a:xfrm>
              <a:off x="1376" y="2921"/>
              <a:ext cx="241" cy="311"/>
              <a:chOff x="648" y="1584"/>
              <a:chExt cx="288" cy="270"/>
            </a:xfrm>
          </p:grpSpPr>
          <p:sp>
            <p:nvSpPr>
              <p:cNvPr id="34877" name="Oval 61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8" name="Rectangle 62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79" name="Oval 63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0" name="Line 64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1" name="Line 65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66"/>
            <p:cNvGrpSpPr>
              <a:grpSpLocks/>
            </p:cNvGrpSpPr>
            <p:nvPr/>
          </p:nvGrpSpPr>
          <p:grpSpPr bwMode="auto">
            <a:xfrm>
              <a:off x="1456" y="2952"/>
              <a:ext cx="241" cy="310"/>
              <a:chOff x="648" y="1584"/>
              <a:chExt cx="288" cy="270"/>
            </a:xfrm>
          </p:grpSpPr>
          <p:sp>
            <p:nvSpPr>
              <p:cNvPr id="34883" name="Oval 67"/>
              <p:cNvSpPr>
                <a:spLocks noChangeArrowheads="1"/>
              </p:cNvSpPr>
              <p:nvPr/>
            </p:nvSpPr>
            <p:spPr bwMode="auto">
              <a:xfrm>
                <a:off x="648" y="1782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4" name="Rectangle 68"/>
              <p:cNvSpPr>
                <a:spLocks noChangeArrowheads="1"/>
              </p:cNvSpPr>
              <p:nvPr/>
            </p:nvSpPr>
            <p:spPr bwMode="auto">
              <a:xfrm>
                <a:off x="648" y="1627"/>
                <a:ext cx="288" cy="191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/>
                  <a:t>Data</a:t>
                </a:r>
              </a:p>
            </p:txBody>
          </p:sp>
          <p:sp>
            <p:nvSpPr>
              <p:cNvPr id="34885" name="Oval 69"/>
              <p:cNvSpPr>
                <a:spLocks noChangeArrowheads="1"/>
              </p:cNvSpPr>
              <p:nvPr/>
            </p:nvSpPr>
            <p:spPr bwMode="auto">
              <a:xfrm>
                <a:off x="648" y="1584"/>
                <a:ext cx="288" cy="72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886" name="Line 70"/>
              <p:cNvSpPr>
                <a:spLocks noChangeShapeType="1"/>
              </p:cNvSpPr>
              <p:nvPr/>
            </p:nvSpPr>
            <p:spPr bwMode="auto">
              <a:xfrm>
                <a:off x="648" y="1627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887" name="Line 71"/>
              <p:cNvSpPr>
                <a:spLocks noChangeShapeType="1"/>
              </p:cNvSpPr>
              <p:nvPr/>
            </p:nvSpPr>
            <p:spPr bwMode="auto">
              <a:xfrm>
                <a:off x="936" y="1621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903" name="Rectangle 87"/>
          <p:cNvSpPr>
            <a:spLocks noChangeArrowheads="1"/>
          </p:cNvSpPr>
          <p:nvPr/>
        </p:nvSpPr>
        <p:spPr bwMode="auto">
          <a:xfrm>
            <a:off x="3390900" y="1143000"/>
            <a:ext cx="2324100" cy="1257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/>
              <a:t>Tomcat Server</a:t>
            </a:r>
          </a:p>
        </p:txBody>
      </p:sp>
      <p:sp>
        <p:nvSpPr>
          <p:cNvPr id="34904" name="Rectangle 88"/>
          <p:cNvSpPr>
            <a:spLocks noChangeArrowheads="1"/>
          </p:cNvSpPr>
          <p:nvPr/>
        </p:nvSpPr>
        <p:spPr bwMode="auto">
          <a:xfrm rot="5400000">
            <a:off x="1357313" y="3001962"/>
            <a:ext cx="2338388" cy="449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TNS</a:t>
            </a:r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1535113" y="3883025"/>
            <a:ext cx="758825" cy="231775"/>
            <a:chOff x="967" y="2375"/>
            <a:chExt cx="478" cy="146"/>
          </a:xfrm>
        </p:grpSpPr>
        <p:cxnSp>
          <p:nvCxnSpPr>
            <p:cNvPr id="34905" name="AutoShape 89"/>
            <p:cNvCxnSpPr>
              <a:cxnSpLocks noChangeShapeType="1"/>
              <a:stCxn id="34887" idx="0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06" name="AutoShape 90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07" name="AutoShape 91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7" name="Group 93"/>
          <p:cNvGrpSpPr>
            <a:grpSpLocks/>
          </p:cNvGrpSpPr>
          <p:nvPr/>
        </p:nvGrpSpPr>
        <p:grpSpPr bwMode="auto">
          <a:xfrm>
            <a:off x="1828800" y="2397125"/>
            <a:ext cx="473075" cy="231775"/>
            <a:chOff x="967" y="2375"/>
            <a:chExt cx="478" cy="146"/>
          </a:xfrm>
        </p:grpSpPr>
        <p:cxnSp>
          <p:nvCxnSpPr>
            <p:cNvPr id="34910" name="AutoShape 94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1" name="AutoShape 95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2" name="AutoShape 96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grpSp>
        <p:nvGrpSpPr>
          <p:cNvPr id="8" name="Group 97"/>
          <p:cNvGrpSpPr>
            <a:grpSpLocks/>
          </p:cNvGrpSpPr>
          <p:nvPr/>
        </p:nvGrpSpPr>
        <p:grpSpPr bwMode="auto">
          <a:xfrm rot="5400000">
            <a:off x="695325" y="3076575"/>
            <a:ext cx="666750" cy="228600"/>
            <a:chOff x="967" y="2375"/>
            <a:chExt cx="478" cy="146"/>
          </a:xfrm>
        </p:grpSpPr>
        <p:cxnSp>
          <p:nvCxnSpPr>
            <p:cNvPr id="34914" name="AutoShape 98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5" name="AutoShape 99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916" name="AutoShape 100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</p:grpSp>
      <p:cxnSp>
        <p:nvCxnSpPr>
          <p:cNvPr id="34928" name="AutoShape 112"/>
          <p:cNvCxnSpPr>
            <a:cxnSpLocks noChangeShapeType="1"/>
          </p:cNvCxnSpPr>
          <p:nvPr/>
        </p:nvCxnSpPr>
        <p:spPr bwMode="auto">
          <a:xfrm>
            <a:off x="2743200" y="3200400"/>
            <a:ext cx="722313" cy="47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29" name="AutoShape 113"/>
          <p:cNvCxnSpPr>
            <a:cxnSpLocks noChangeShapeType="1"/>
          </p:cNvCxnSpPr>
          <p:nvPr/>
        </p:nvCxnSpPr>
        <p:spPr bwMode="auto">
          <a:xfrm>
            <a:off x="2743200" y="3370263"/>
            <a:ext cx="722313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0" name="AutoShape 114"/>
          <p:cNvCxnSpPr>
            <a:cxnSpLocks noChangeShapeType="1"/>
          </p:cNvCxnSpPr>
          <p:nvPr/>
        </p:nvCxnSpPr>
        <p:spPr bwMode="auto">
          <a:xfrm>
            <a:off x="2743200" y="3538538"/>
            <a:ext cx="722313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19" name="Rectangle 103"/>
          <p:cNvSpPr>
            <a:spLocks noChangeArrowheads="1"/>
          </p:cNvSpPr>
          <p:nvPr/>
        </p:nvSpPr>
        <p:spPr bwMode="auto">
          <a:xfrm>
            <a:off x="3467100" y="314325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20" name="Rectangle 104"/>
          <p:cNvSpPr>
            <a:spLocks noChangeArrowheads="1"/>
          </p:cNvSpPr>
          <p:nvPr/>
        </p:nvSpPr>
        <p:spPr bwMode="auto">
          <a:xfrm>
            <a:off x="3467100" y="331470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922" name="Rectangle 106"/>
          <p:cNvSpPr>
            <a:spLocks noChangeArrowheads="1"/>
          </p:cNvSpPr>
          <p:nvPr/>
        </p:nvSpPr>
        <p:spPr bwMode="auto">
          <a:xfrm>
            <a:off x="3467100" y="3486150"/>
            <a:ext cx="685800" cy="1143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4937" name="AutoShape 121"/>
          <p:cNvCxnSpPr>
            <a:cxnSpLocks noChangeShapeType="1"/>
          </p:cNvCxnSpPr>
          <p:nvPr/>
        </p:nvCxnSpPr>
        <p:spPr bwMode="auto">
          <a:xfrm flipH="1" flipV="1">
            <a:off x="3873500" y="3578225"/>
            <a:ext cx="12700" cy="15605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8" name="AutoShape 122"/>
          <p:cNvCxnSpPr>
            <a:cxnSpLocks noChangeShapeType="1"/>
          </p:cNvCxnSpPr>
          <p:nvPr/>
        </p:nvCxnSpPr>
        <p:spPr bwMode="auto">
          <a:xfrm flipH="1" flipV="1">
            <a:off x="3751263" y="3429000"/>
            <a:ext cx="20637" cy="1519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39" name="AutoShape 123"/>
          <p:cNvCxnSpPr>
            <a:cxnSpLocks noChangeShapeType="1"/>
          </p:cNvCxnSpPr>
          <p:nvPr/>
        </p:nvCxnSpPr>
        <p:spPr bwMode="auto">
          <a:xfrm flipH="1" flipV="1">
            <a:off x="3657600" y="3200400"/>
            <a:ext cx="6350" cy="1535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grpSp>
        <p:nvGrpSpPr>
          <p:cNvPr id="9" name="Group 142"/>
          <p:cNvGrpSpPr>
            <a:grpSpLocks/>
          </p:cNvGrpSpPr>
          <p:nvPr/>
        </p:nvGrpSpPr>
        <p:grpSpPr bwMode="auto">
          <a:xfrm>
            <a:off x="3543300" y="1485900"/>
            <a:ext cx="571500" cy="457200"/>
            <a:chOff x="1296" y="900"/>
            <a:chExt cx="432" cy="288"/>
          </a:xfrm>
        </p:grpSpPr>
        <p:sp>
          <p:nvSpPr>
            <p:cNvPr id="34943" name="Rectangle 127"/>
            <p:cNvSpPr>
              <a:spLocks noChangeArrowheads="1"/>
            </p:cNvSpPr>
            <p:nvPr/>
          </p:nvSpPr>
          <p:spPr bwMode="auto">
            <a:xfrm>
              <a:off x="1296" y="900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4" name="Rectangle 128"/>
            <p:cNvSpPr>
              <a:spLocks noChangeArrowheads="1"/>
            </p:cNvSpPr>
            <p:nvPr/>
          </p:nvSpPr>
          <p:spPr bwMode="auto">
            <a:xfrm>
              <a:off x="1296" y="1008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6" name="Rectangle 130"/>
            <p:cNvSpPr>
              <a:spLocks noChangeArrowheads="1"/>
            </p:cNvSpPr>
            <p:nvPr/>
          </p:nvSpPr>
          <p:spPr bwMode="auto">
            <a:xfrm>
              <a:off x="1296" y="1116"/>
              <a:ext cx="432" cy="7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34948" name="AutoShape 132"/>
          <p:cNvCxnSpPr>
            <a:cxnSpLocks noChangeShapeType="1"/>
            <a:stCxn id="34943" idx="3"/>
          </p:cNvCxnSpPr>
          <p:nvPr/>
        </p:nvCxnSpPr>
        <p:spPr bwMode="auto">
          <a:xfrm flipV="1">
            <a:off x="4114800" y="1422400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52" name="AutoShape 136"/>
          <p:cNvCxnSpPr>
            <a:cxnSpLocks noChangeShapeType="1"/>
            <a:endCxn id="34836" idx="0"/>
          </p:cNvCxnSpPr>
          <p:nvPr/>
        </p:nvCxnSpPr>
        <p:spPr bwMode="auto">
          <a:xfrm>
            <a:off x="5356225" y="1824038"/>
            <a:ext cx="15875" cy="1033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53" name="AutoShape 137"/>
          <p:cNvCxnSpPr>
            <a:cxnSpLocks noChangeShapeType="1"/>
            <a:stCxn id="34841" idx="1"/>
          </p:cNvCxnSpPr>
          <p:nvPr/>
        </p:nvCxnSpPr>
        <p:spPr bwMode="auto">
          <a:xfrm flipH="1" flipV="1">
            <a:off x="5734050" y="1484313"/>
            <a:ext cx="666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54" name="Text Box 138"/>
          <p:cNvSpPr txBox="1">
            <a:spLocks noChangeArrowheads="1"/>
          </p:cNvSpPr>
          <p:nvPr/>
        </p:nvSpPr>
        <p:spPr bwMode="auto">
          <a:xfrm>
            <a:off x="5715000" y="1119188"/>
            <a:ext cx="800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HTTP</a:t>
            </a:r>
          </a:p>
        </p:txBody>
      </p:sp>
      <p:cxnSp>
        <p:nvCxnSpPr>
          <p:cNvPr id="34957" name="AutoShape 141"/>
          <p:cNvCxnSpPr>
            <a:cxnSpLocks noChangeShapeType="1"/>
            <a:endCxn id="34943" idx="1"/>
          </p:cNvCxnSpPr>
          <p:nvPr/>
        </p:nvCxnSpPr>
        <p:spPr bwMode="auto">
          <a:xfrm flipV="1">
            <a:off x="2760663" y="1543050"/>
            <a:ext cx="782637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4959" name="Rectangle 143"/>
          <p:cNvSpPr>
            <a:spLocks noChangeArrowheads="1"/>
          </p:cNvSpPr>
          <p:nvPr/>
        </p:nvSpPr>
        <p:spPr bwMode="auto">
          <a:xfrm>
            <a:off x="457200" y="5772150"/>
            <a:ext cx="800100" cy="628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Batch</a:t>
            </a:r>
          </a:p>
          <a:p>
            <a:pPr algn="ctr"/>
            <a:r>
              <a:rPr lang="en-US"/>
              <a:t>Farms</a:t>
            </a:r>
          </a:p>
        </p:txBody>
      </p:sp>
      <p:sp>
        <p:nvSpPr>
          <p:cNvPr id="34960" name="Rectangle 144"/>
          <p:cNvSpPr>
            <a:spLocks noChangeArrowheads="1"/>
          </p:cNvSpPr>
          <p:nvPr/>
        </p:nvSpPr>
        <p:spPr bwMode="auto">
          <a:xfrm>
            <a:off x="1600200" y="5772150"/>
            <a:ext cx="1143000" cy="6286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200"/>
              <a:t>Apache/James</a:t>
            </a:r>
          </a:p>
          <a:p>
            <a:pPr algn="ctr"/>
            <a:r>
              <a:rPr lang="en-US"/>
              <a:t>Email</a:t>
            </a:r>
          </a:p>
        </p:txBody>
      </p:sp>
      <p:grpSp>
        <p:nvGrpSpPr>
          <p:cNvPr id="10" name="Group 145"/>
          <p:cNvGrpSpPr>
            <a:grpSpLocks/>
          </p:cNvGrpSpPr>
          <p:nvPr/>
        </p:nvGrpSpPr>
        <p:grpSpPr bwMode="auto">
          <a:xfrm rot="5400000">
            <a:off x="734219" y="5437981"/>
            <a:ext cx="363538" cy="231775"/>
            <a:chOff x="967" y="2375"/>
            <a:chExt cx="478" cy="146"/>
          </a:xfrm>
        </p:grpSpPr>
        <p:cxnSp>
          <p:nvCxnSpPr>
            <p:cNvPr id="34962" name="AutoShape 146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3" name="AutoShape 147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4" name="AutoShape 148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grpSp>
        <p:nvGrpSpPr>
          <p:cNvPr id="11" name="Group 149"/>
          <p:cNvGrpSpPr>
            <a:grpSpLocks/>
          </p:cNvGrpSpPr>
          <p:nvPr/>
        </p:nvGrpSpPr>
        <p:grpSpPr bwMode="auto">
          <a:xfrm>
            <a:off x="1257300" y="5943600"/>
            <a:ext cx="342900" cy="231775"/>
            <a:chOff x="967" y="2375"/>
            <a:chExt cx="478" cy="146"/>
          </a:xfrm>
        </p:grpSpPr>
        <p:cxnSp>
          <p:nvCxnSpPr>
            <p:cNvPr id="34966" name="AutoShape 150"/>
            <p:cNvCxnSpPr>
              <a:cxnSpLocks noChangeShapeType="1"/>
            </p:cNvCxnSpPr>
            <p:nvPr/>
          </p:nvCxnSpPr>
          <p:spPr bwMode="auto">
            <a:xfrm flipV="1">
              <a:off x="972" y="2375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7" name="AutoShape 151"/>
            <p:cNvCxnSpPr>
              <a:cxnSpLocks noChangeShapeType="1"/>
            </p:cNvCxnSpPr>
            <p:nvPr/>
          </p:nvCxnSpPr>
          <p:spPr bwMode="auto">
            <a:xfrm flipV="1">
              <a:off x="967" y="2447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34968" name="AutoShape 152"/>
            <p:cNvCxnSpPr>
              <a:cxnSpLocks noChangeShapeType="1"/>
            </p:cNvCxnSpPr>
            <p:nvPr/>
          </p:nvCxnSpPr>
          <p:spPr bwMode="auto">
            <a:xfrm flipV="1">
              <a:off x="967" y="2520"/>
              <a:ext cx="473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  <p:sp>
        <p:nvSpPr>
          <p:cNvPr id="34978" name="Rectangle 162"/>
          <p:cNvSpPr>
            <a:spLocks noChangeArrowheads="1"/>
          </p:cNvSpPr>
          <p:nvPr/>
        </p:nvSpPr>
        <p:spPr bwMode="auto">
          <a:xfrm>
            <a:off x="6400800" y="4343400"/>
            <a:ext cx="2286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JConsole Monitor</a:t>
            </a:r>
          </a:p>
        </p:txBody>
      </p:sp>
      <p:sp>
        <p:nvSpPr>
          <p:cNvPr id="34980" name="Text Box 164"/>
          <p:cNvSpPr txBox="1">
            <a:spLocks noChangeArrowheads="1"/>
          </p:cNvSpPr>
          <p:nvPr/>
        </p:nvSpPr>
        <p:spPr bwMode="auto">
          <a:xfrm>
            <a:off x="5715000" y="28575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981" name="Text Box 165"/>
          <p:cNvSpPr txBox="1">
            <a:spLocks noChangeArrowheads="1"/>
          </p:cNvSpPr>
          <p:nvPr/>
        </p:nvSpPr>
        <p:spPr bwMode="auto">
          <a:xfrm>
            <a:off x="5715000" y="4229100"/>
            <a:ext cx="681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JMX</a:t>
            </a:r>
          </a:p>
        </p:txBody>
      </p:sp>
      <p:sp>
        <p:nvSpPr>
          <p:cNvPr id="34985" name="Rectangle 169"/>
          <p:cNvSpPr>
            <a:spLocks noChangeArrowheads="1"/>
          </p:cNvSpPr>
          <p:nvPr/>
        </p:nvSpPr>
        <p:spPr bwMode="auto">
          <a:xfrm>
            <a:off x="4572000" y="4457700"/>
            <a:ext cx="1028700" cy="1143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Ctr="1"/>
          <a:lstStyle/>
          <a:p>
            <a:pPr algn="ctr"/>
            <a:r>
              <a:rPr lang="en-US"/>
              <a:t>Scheduler</a:t>
            </a:r>
          </a:p>
        </p:txBody>
      </p:sp>
      <p:cxnSp>
        <p:nvCxnSpPr>
          <p:cNvPr id="34986" name="AutoShape 170"/>
          <p:cNvCxnSpPr>
            <a:cxnSpLocks noChangeShapeType="1"/>
            <a:stCxn id="34985" idx="0"/>
          </p:cNvCxnSpPr>
          <p:nvPr/>
        </p:nvCxnSpPr>
        <p:spPr bwMode="auto">
          <a:xfrm flipH="1" flipV="1">
            <a:off x="4114800" y="3314700"/>
            <a:ext cx="971550" cy="1143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</p:cxnSp>
      <p:cxnSp>
        <p:nvCxnSpPr>
          <p:cNvPr id="34989" name="AutoShape 173"/>
          <p:cNvCxnSpPr>
            <a:cxnSpLocks noChangeShapeType="1"/>
            <a:endCxn id="34847" idx="3"/>
          </p:cNvCxnSpPr>
          <p:nvPr/>
        </p:nvCxnSpPr>
        <p:spPr bwMode="auto">
          <a:xfrm flipH="1" flipV="1">
            <a:off x="4152900" y="5200650"/>
            <a:ext cx="4048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0" name="AutoShape 174"/>
          <p:cNvCxnSpPr>
            <a:cxnSpLocks noChangeShapeType="1"/>
          </p:cNvCxnSpPr>
          <p:nvPr/>
        </p:nvCxnSpPr>
        <p:spPr bwMode="auto">
          <a:xfrm flipH="1" flipV="1">
            <a:off x="4167188" y="5029200"/>
            <a:ext cx="4048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1" name="AutoShape 175"/>
          <p:cNvCxnSpPr>
            <a:cxnSpLocks noChangeShapeType="1"/>
          </p:cNvCxnSpPr>
          <p:nvPr/>
        </p:nvCxnSpPr>
        <p:spPr bwMode="auto">
          <a:xfrm flipH="1" flipV="1">
            <a:off x="4167188" y="4857750"/>
            <a:ext cx="4048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4992" name="AutoShape 176"/>
          <p:cNvCxnSpPr>
            <a:cxnSpLocks noChangeShapeType="1"/>
            <a:endCxn id="34836" idx="2"/>
          </p:cNvCxnSpPr>
          <p:nvPr/>
        </p:nvCxnSpPr>
        <p:spPr bwMode="auto">
          <a:xfrm flipV="1">
            <a:off x="5370513" y="4114800"/>
            <a:ext cx="1587" cy="441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4994" name="AutoShape 178"/>
          <p:cNvCxnSpPr>
            <a:cxnSpLocks noChangeShapeType="1"/>
            <a:stCxn id="34960" idx="3"/>
            <a:endCxn id="34985" idx="2"/>
          </p:cNvCxnSpPr>
          <p:nvPr/>
        </p:nvCxnSpPr>
        <p:spPr bwMode="auto">
          <a:xfrm flipV="1">
            <a:off x="2743200" y="5600700"/>
            <a:ext cx="2343150" cy="4857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4995" name="Text Box 179"/>
          <p:cNvSpPr txBox="1">
            <a:spLocks noChangeArrowheads="1"/>
          </p:cNvSpPr>
          <p:nvPr/>
        </p:nvSpPr>
        <p:spPr bwMode="auto">
          <a:xfrm>
            <a:off x="27432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RMI</a:t>
            </a:r>
          </a:p>
        </p:txBody>
      </p:sp>
      <p:sp>
        <p:nvSpPr>
          <p:cNvPr id="34996" name="Text Box 180"/>
          <p:cNvSpPr txBox="1">
            <a:spLocks noChangeArrowheads="1"/>
          </p:cNvSpPr>
          <p:nvPr/>
        </p:nvSpPr>
        <p:spPr bwMode="auto">
          <a:xfrm>
            <a:off x="2647950" y="5781675"/>
            <a:ext cx="800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POP3</a:t>
            </a:r>
          </a:p>
        </p:txBody>
      </p:sp>
      <p:sp>
        <p:nvSpPr>
          <p:cNvPr id="34999" name="Rectangle 183"/>
          <p:cNvSpPr>
            <a:spLocks noChangeArrowheads="1"/>
          </p:cNvSpPr>
          <p:nvPr/>
        </p:nvSpPr>
        <p:spPr bwMode="auto">
          <a:xfrm>
            <a:off x="4572000" y="1143000"/>
            <a:ext cx="1143000" cy="68103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Web</a:t>
            </a:r>
          </a:p>
          <a:p>
            <a:pPr algn="ctr"/>
            <a:r>
              <a:rPr lang="en-US"/>
              <a:t>Application</a:t>
            </a:r>
          </a:p>
        </p:txBody>
      </p:sp>
      <p:cxnSp>
        <p:nvCxnSpPr>
          <p:cNvPr id="35000" name="AutoShape 184"/>
          <p:cNvCxnSpPr>
            <a:cxnSpLocks noChangeShapeType="1"/>
          </p:cNvCxnSpPr>
          <p:nvPr/>
        </p:nvCxnSpPr>
        <p:spPr bwMode="auto">
          <a:xfrm flipV="1">
            <a:off x="4124325" y="1600200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5001" name="AutoShape 185"/>
          <p:cNvCxnSpPr>
            <a:cxnSpLocks noChangeShapeType="1"/>
          </p:cNvCxnSpPr>
          <p:nvPr/>
        </p:nvCxnSpPr>
        <p:spPr bwMode="auto">
          <a:xfrm flipV="1">
            <a:off x="4124325" y="1770063"/>
            <a:ext cx="447675" cy="1206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5002" name="Text Box 186"/>
          <p:cNvSpPr txBox="1">
            <a:spLocks noChangeArrowheads="1"/>
          </p:cNvSpPr>
          <p:nvPr/>
        </p:nvSpPr>
        <p:spPr bwMode="auto">
          <a:xfrm>
            <a:off x="1714500" y="2628900"/>
            <a:ext cx="741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RMI*</a:t>
            </a:r>
          </a:p>
        </p:txBody>
      </p:sp>
      <p:sp>
        <p:nvSpPr>
          <p:cNvPr id="35003" name="Text Box 187"/>
          <p:cNvSpPr txBox="1">
            <a:spLocks noChangeArrowheads="1"/>
          </p:cNvSpPr>
          <p:nvPr/>
        </p:nvSpPr>
        <p:spPr bwMode="auto">
          <a:xfrm>
            <a:off x="1600200" y="40909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SQL</a:t>
            </a:r>
          </a:p>
        </p:txBody>
      </p:sp>
      <p:sp>
        <p:nvSpPr>
          <p:cNvPr id="35004" name="Text Box 188"/>
          <p:cNvSpPr txBox="1">
            <a:spLocks noChangeArrowheads="1"/>
          </p:cNvSpPr>
          <p:nvPr/>
        </p:nvSpPr>
        <p:spPr bwMode="auto">
          <a:xfrm>
            <a:off x="342900" y="2971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3399"/>
                </a:solidFill>
              </a:rPr>
              <a:t>SQL</a:t>
            </a:r>
          </a:p>
        </p:txBody>
      </p:sp>
      <p:sp>
        <p:nvSpPr>
          <p:cNvPr id="35006" name="Rectangle 190"/>
          <p:cNvSpPr>
            <a:spLocks noChangeArrowheads="1"/>
          </p:cNvSpPr>
          <p:nvPr/>
        </p:nvSpPr>
        <p:spPr bwMode="auto">
          <a:xfrm>
            <a:off x="3109913" y="914400"/>
            <a:ext cx="14859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Connection</a:t>
            </a:r>
          </a:p>
          <a:p>
            <a:pPr algn="ctr"/>
            <a:r>
              <a:rPr lang="en-US" sz="1400"/>
              <a:t>Pool</a:t>
            </a:r>
          </a:p>
        </p:txBody>
      </p:sp>
      <p:grpSp>
        <p:nvGrpSpPr>
          <p:cNvPr id="12" name="Group 194"/>
          <p:cNvGrpSpPr>
            <a:grpSpLocks/>
          </p:cNvGrpSpPr>
          <p:nvPr/>
        </p:nvGrpSpPr>
        <p:grpSpPr bwMode="auto">
          <a:xfrm>
            <a:off x="4686300" y="4800600"/>
            <a:ext cx="457200" cy="457200"/>
            <a:chOff x="2880" y="3024"/>
            <a:chExt cx="432" cy="288"/>
          </a:xfrm>
        </p:grpSpPr>
        <p:sp>
          <p:nvSpPr>
            <p:cNvPr id="35007" name="Rectangle 191"/>
            <p:cNvSpPr>
              <a:spLocks noChangeArrowheads="1"/>
            </p:cNvSpPr>
            <p:nvPr/>
          </p:nvSpPr>
          <p:spPr bwMode="auto">
            <a:xfrm>
              <a:off x="2880" y="3024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8" name="Rectangle 192"/>
            <p:cNvSpPr>
              <a:spLocks noChangeArrowheads="1"/>
            </p:cNvSpPr>
            <p:nvPr/>
          </p:nvSpPr>
          <p:spPr bwMode="auto">
            <a:xfrm>
              <a:off x="2880" y="3132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09" name="Rectangle 193"/>
            <p:cNvSpPr>
              <a:spLocks noChangeArrowheads="1"/>
            </p:cNvSpPr>
            <p:nvPr/>
          </p:nvSpPr>
          <p:spPr bwMode="auto">
            <a:xfrm>
              <a:off x="2880" y="3240"/>
              <a:ext cx="432" cy="72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35012" name="AutoShape 196"/>
          <p:cNvCxnSpPr>
            <a:cxnSpLocks noChangeShapeType="1"/>
            <a:stCxn id="34978" idx="1"/>
            <a:endCxn id="34836" idx="3"/>
          </p:cNvCxnSpPr>
          <p:nvPr/>
        </p:nvCxnSpPr>
        <p:spPr bwMode="auto">
          <a:xfrm rot="10800000">
            <a:off x="5715000" y="3486150"/>
            <a:ext cx="685800" cy="1200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</p:cxnSp>
      <p:cxnSp>
        <p:nvCxnSpPr>
          <p:cNvPr id="35013" name="AutoShape 197"/>
          <p:cNvCxnSpPr>
            <a:cxnSpLocks noChangeShapeType="1"/>
          </p:cNvCxnSpPr>
          <p:nvPr/>
        </p:nvCxnSpPr>
        <p:spPr bwMode="auto">
          <a:xfrm>
            <a:off x="5715000" y="3200400"/>
            <a:ext cx="685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pic>
        <p:nvPicPr>
          <p:cNvPr id="35018" name="Picture 2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468688"/>
            <a:ext cx="1200150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1" name="Picture 2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1600" y="4848225"/>
            <a:ext cx="125730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19" name="Picture 2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7438" y="4957763"/>
            <a:ext cx="1209675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2" name="Picture 2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5100" y="1600200"/>
            <a:ext cx="12573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020" name="Picture 2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05688" y="1717675"/>
            <a:ext cx="1217612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5023" name="AutoShape 207"/>
          <p:cNvCxnSpPr>
            <a:cxnSpLocks noChangeShapeType="1"/>
          </p:cNvCxnSpPr>
          <p:nvPr/>
        </p:nvCxnSpPr>
        <p:spPr bwMode="auto">
          <a:xfrm flipV="1">
            <a:off x="2743200" y="1714500"/>
            <a:ext cx="782638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5024" name="AutoShape 208"/>
          <p:cNvCxnSpPr>
            <a:cxnSpLocks noChangeShapeType="1"/>
          </p:cNvCxnSpPr>
          <p:nvPr/>
        </p:nvCxnSpPr>
        <p:spPr bwMode="auto">
          <a:xfrm flipV="1">
            <a:off x="2743200" y="1889125"/>
            <a:ext cx="782638" cy="5476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35025" name="Rectangle 209"/>
          <p:cNvSpPr>
            <a:spLocks noChangeArrowheads="1"/>
          </p:cNvSpPr>
          <p:nvPr/>
        </p:nvSpPr>
        <p:spPr bwMode="auto">
          <a:xfrm>
            <a:off x="3086100" y="2628900"/>
            <a:ext cx="14859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/>
              <a:t>Connection</a:t>
            </a:r>
          </a:p>
          <a:p>
            <a:pPr algn="ctr"/>
            <a:r>
              <a:rPr lang="en-US" sz="1400"/>
              <a:t>Pool</a:t>
            </a:r>
          </a:p>
        </p:txBody>
      </p:sp>
      <p:sp>
        <p:nvSpPr>
          <p:cNvPr id="35026" name="Rectangle 210"/>
          <p:cNvSpPr>
            <a:spLocks noChangeArrowheads="1"/>
          </p:cNvSpPr>
          <p:nvPr/>
        </p:nvSpPr>
        <p:spPr bwMode="auto">
          <a:xfrm>
            <a:off x="3429000" y="5257800"/>
            <a:ext cx="6858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Thread</a:t>
            </a:r>
          </a:p>
          <a:p>
            <a:r>
              <a:rPr lang="en-US" sz="1400"/>
              <a:t>Pool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Technologies Used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1800" dirty="0"/>
              <a:t>Database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Oracle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/>
              <a:t>Java Stored Procedures for performance</a:t>
            </a:r>
            <a:endParaRPr lang="en-US" sz="1800" dirty="0"/>
          </a:p>
          <a:p>
            <a:pPr lvl="2">
              <a:lnSpc>
                <a:spcPct val="80000"/>
              </a:lnSpc>
            </a:pPr>
            <a:r>
              <a:rPr lang="en-US" sz="1800" dirty="0"/>
              <a:t>Scheduled Server-side Jobs for monitoring, </a:t>
            </a:r>
            <a:r>
              <a:rPr lang="en-US" sz="1800" dirty="0" smtClean="0"/>
              <a:t>stats-gathering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/>
              <a:t>Hierarchical queries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Servers and Client Libraries (Pipeline, Data Catalog)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Java</a:t>
            </a:r>
          </a:p>
          <a:p>
            <a:pPr lvl="2">
              <a:lnSpc>
                <a:spcPct val="80000"/>
              </a:lnSpc>
            </a:pPr>
            <a:r>
              <a:rPr lang="en-US" sz="1800" dirty="0" smtClean="0"/>
              <a:t>Extensive use of threads, concurrency utilities for performance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1800" dirty="0" err="1"/>
              <a:t>Jython</a:t>
            </a:r>
            <a:r>
              <a:rPr lang="en-US" sz="1800" dirty="0"/>
              <a:t> interpreter for user scripts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JMX </a:t>
            </a:r>
            <a:r>
              <a:rPr lang="en-US" sz="1800" dirty="0" err="1" smtClean="0"/>
              <a:t>MxBean</a:t>
            </a:r>
            <a:r>
              <a:rPr lang="en-US" sz="1800" dirty="0" smtClean="0"/>
              <a:t> Interfaces for monitoring, communication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XML used for processing-task </a:t>
            </a:r>
            <a:r>
              <a:rPr lang="en-US" sz="1800" dirty="0" smtClean="0"/>
              <a:t>definitions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Batch jobs use e-mail for status notification</a:t>
            </a:r>
            <a:endParaRPr lang="en-US" sz="1800" dirty="0"/>
          </a:p>
          <a:p>
            <a:pPr lvl="2">
              <a:lnSpc>
                <a:spcPct val="80000"/>
              </a:lnSpc>
            </a:pPr>
            <a:r>
              <a:rPr lang="en-US" sz="1800" dirty="0"/>
              <a:t>Apache/James Email </a:t>
            </a:r>
            <a:r>
              <a:rPr lang="en-US" sz="1800" dirty="0" smtClean="0"/>
              <a:t>server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Web: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Apache/Tomcat servers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JSP for web pages</a:t>
            </a:r>
          </a:p>
          <a:p>
            <a:pPr lvl="2">
              <a:lnSpc>
                <a:spcPct val="80000"/>
              </a:lnSpc>
            </a:pPr>
            <a:r>
              <a:rPr lang="en-US" sz="1800" dirty="0" err="1"/>
              <a:t>DisplayTag</a:t>
            </a:r>
            <a:r>
              <a:rPr lang="en-US" sz="1800" dirty="0"/>
              <a:t> for tabular data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AIDA </a:t>
            </a:r>
            <a:r>
              <a:rPr lang="en-US" sz="1800" dirty="0" smtClean="0"/>
              <a:t>tag libraries for </a:t>
            </a:r>
            <a:r>
              <a:rPr lang="en-US" sz="1800" dirty="0"/>
              <a:t>plotting</a:t>
            </a:r>
          </a:p>
          <a:p>
            <a:pPr lvl="2">
              <a:lnSpc>
                <a:spcPct val="80000"/>
              </a:lnSpc>
            </a:pPr>
            <a:r>
              <a:rPr lang="en-US" sz="1800" dirty="0"/>
              <a:t>Custom </a:t>
            </a:r>
            <a:r>
              <a:rPr lang="en-US" sz="1800" dirty="0" smtClean="0"/>
              <a:t>tag libraries </a:t>
            </a:r>
            <a:r>
              <a:rPr lang="en-US" sz="1800" dirty="0"/>
              <a:t>expose Pipeline client methods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Java </a:t>
            </a:r>
            <a:r>
              <a:rPr lang="en-US" sz="1800" dirty="0" err="1"/>
              <a:t>Servlets</a:t>
            </a:r>
            <a:endParaRPr lang="en-US" sz="1800" dirty="0"/>
          </a:p>
          <a:p>
            <a:pPr lvl="2">
              <a:lnSpc>
                <a:spcPct val="80000"/>
              </a:lnSpc>
            </a:pPr>
            <a:r>
              <a:rPr lang="en-US" sz="1800" dirty="0"/>
              <a:t>Serve </a:t>
            </a:r>
            <a:r>
              <a:rPr lang="en-US" sz="1800" dirty="0" err="1"/>
              <a:t>GraphViz</a:t>
            </a:r>
            <a:r>
              <a:rPr lang="en-US" sz="1800" dirty="0"/>
              <a:t> State diagrams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JMX Interfaces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Catalog 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multiple storage formats</a:t>
            </a:r>
          </a:p>
          <a:p>
            <a:pPr lvl="1"/>
            <a:r>
              <a:rPr lang="en-US" dirty="0" smtClean="0"/>
              <a:t>AFS, NFS, </a:t>
            </a:r>
            <a:r>
              <a:rPr lang="en-US" dirty="0" err="1" smtClean="0"/>
              <a:t>xrootd</a:t>
            </a:r>
            <a:r>
              <a:rPr lang="en-US" dirty="0" smtClean="0"/>
              <a:t>, </a:t>
            </a:r>
            <a:r>
              <a:rPr lang="en-US" dirty="0" err="1" smtClean="0"/>
              <a:t>dCache</a:t>
            </a:r>
            <a:r>
              <a:rPr lang="en-US" dirty="0" smtClean="0"/>
              <a:t>, Grid etc </a:t>
            </a:r>
            <a:r>
              <a:rPr lang="en-US" dirty="0" smtClean="0"/>
              <a:t>….</a:t>
            </a:r>
          </a:p>
          <a:p>
            <a:r>
              <a:rPr lang="en-US" dirty="0" smtClean="0"/>
              <a:t>Support multiple file locations for same datasets</a:t>
            </a:r>
          </a:p>
          <a:p>
            <a:pPr lvl="1"/>
            <a:r>
              <a:rPr lang="en-US" dirty="0" smtClean="0"/>
              <a:t>SLAC, IN2P2, …</a:t>
            </a:r>
          </a:p>
          <a:p>
            <a:r>
              <a:rPr lang="en-US" dirty="0" smtClean="0"/>
              <a:t>Allow arbitrary meta-data to be stored with datasets</a:t>
            </a:r>
          </a:p>
          <a:p>
            <a:pPr lvl="1"/>
            <a:r>
              <a:rPr lang="en-US" dirty="0" smtClean="0"/>
              <a:t>As much meta-data as possible should be extracted from the file itself to ensure integrity</a:t>
            </a:r>
          </a:p>
          <a:p>
            <a:r>
              <a:rPr lang="en-US" dirty="0" smtClean="0"/>
              <a:t>Dataset access from web, command line, API</a:t>
            </a:r>
          </a:p>
          <a:p>
            <a:pPr lvl="1"/>
            <a:r>
              <a:rPr lang="en-US" dirty="0" smtClean="0"/>
              <a:t>Including search based on meta-data</a:t>
            </a:r>
          </a:p>
          <a:p>
            <a:r>
              <a:rPr lang="en-US" dirty="0" smtClean="0"/>
              <a:t>Avoid tight coupling to specific experiment to allow for reuse</a:t>
            </a:r>
          </a:p>
          <a:p>
            <a:pPr lvl="1"/>
            <a:r>
              <a:rPr lang="en-US" dirty="0" smtClean="0"/>
              <a:t>Avoid tight coupling with pipeline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Pipeline Web Interface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1227" t="14649" r="3067" b="3561"/>
          <a:stretch>
            <a:fillRect/>
          </a:stretch>
        </p:blipFill>
        <p:spPr bwMode="auto">
          <a:xfrm>
            <a:off x="-37530" y="1028700"/>
            <a:ext cx="425810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0500"/>
            <a:ext cx="26289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514600" y="5257800"/>
            <a:ext cx="6629400" cy="10287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Pipeline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b="1" kern="0" dirty="0" smtClean="0">
                <a:latin typeface="+mn-lt"/>
              </a:rPr>
              <a:t>w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eb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interface allows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Many views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 of data processing, down to log files </a:t>
            </a:r>
            <a:r>
              <a:rPr lang="en-US" sz="2000" b="1" kern="0" dirty="0" smtClean="0">
                <a:solidFill>
                  <a:srgbClr val="0033CC"/>
                </a:solidFill>
                <a:latin typeface="+mn-lt"/>
              </a:rPr>
              <a:t>of individual jobs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noProof="0" dirty="0" smtClean="0">
                <a:solidFill>
                  <a:srgbClr val="0033CC"/>
                </a:solidFill>
                <a:latin typeface="+mn-lt"/>
              </a:rPr>
              <a:t>If jobs do fail they can be “rolled back” directly from the web interface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l="1317" t="15789" r="2525" b="5263"/>
          <a:stretch>
            <a:fillRect/>
          </a:stretch>
        </p:blipFill>
        <p:spPr bwMode="auto">
          <a:xfrm>
            <a:off x="4229100" y="1028700"/>
            <a:ext cx="4572000" cy="375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Quality Monitoring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5029200"/>
            <a:ext cx="8343900" cy="14859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interface allows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Show data from single run or aggregate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 set of runs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dirty="0" smtClean="0">
                <a:solidFill>
                  <a:srgbClr val="0033CC"/>
                </a:solidFill>
                <a:latin typeface="+mn-lt"/>
              </a:rPr>
              <a:t>View description of each plot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lang="en-US" sz="2000" b="1" kern="0" dirty="0" smtClean="0">
                <a:solidFill>
                  <a:srgbClr val="0033CC"/>
                </a:solidFill>
                <a:latin typeface="+mn-lt"/>
              </a:rPr>
              <a:t>View/Print multiple plots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Customized tree to draw attention to important plots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Can be customized for individuals or groups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920" t="15789" r="613" b="3947"/>
          <a:stretch>
            <a:fillRect/>
          </a:stretch>
        </p:blipFill>
        <p:spPr bwMode="auto">
          <a:xfrm>
            <a:off x="914400" y="914400"/>
            <a:ext cx="721776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Telemetry Trending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0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Web interface allows </a:t>
            </a:r>
          </a:p>
          <a:p>
            <a:pPr lvl="1"/>
            <a:r>
              <a:rPr lang="en-US" dirty="0" smtClean="0"/>
              <a:t>Dynamic selection of time period</a:t>
            </a:r>
          </a:p>
          <a:p>
            <a:pPr lvl="1"/>
            <a:r>
              <a:rPr lang="en-US" dirty="0" smtClean="0"/>
              <a:t>Dynamic overlay of quantities</a:t>
            </a:r>
          </a:p>
          <a:p>
            <a:pPr lvl="1"/>
            <a:r>
              <a:rPr lang="en-US" dirty="0" smtClean="0"/>
              <a:t>Customized tree to draw attention to important plots</a:t>
            </a:r>
          </a:p>
          <a:p>
            <a:pPr lvl="2"/>
            <a:r>
              <a:rPr lang="en-US" dirty="0" smtClean="0"/>
              <a:t>Can be customized for individuals or groups</a:t>
            </a:r>
          </a:p>
          <a:p>
            <a:r>
              <a:rPr lang="en-US" dirty="0" smtClean="0"/>
              <a:t>Cross trending of housekeeping and level 1 data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352" t="17021" r="591" b="4681"/>
          <a:stretch>
            <a:fillRect/>
          </a:stretch>
        </p:blipFill>
        <p:spPr bwMode="auto">
          <a:xfrm>
            <a:off x="1828800" y="1143000"/>
            <a:ext cx="5744108" cy="3543300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437" y="518474"/>
            <a:ext cx="8116477" cy="478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Launched 11 June 2008 – LAT activated 25 June</a:t>
            </a:r>
            <a:endParaRPr lang="en-US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59" name="Picture 4" descr="228085main_GL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1888" y="2084388"/>
            <a:ext cx="27178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228084main_fairopen4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549" y="2112963"/>
            <a:ext cx="2719388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 descr="KSC-08pd-1619:08pd16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2887" y="2101850"/>
            <a:ext cx="34972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Quality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0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Verdana" charset="0"/>
              </a:rPr>
              <a:t>The trending graphs below show some rate summary plots for the 24 hours around GRB. </a:t>
            </a:r>
          </a:p>
          <a:p>
            <a:r>
              <a:rPr lang="en-US" dirty="0" smtClean="0">
                <a:solidFill>
                  <a:srgbClr val="000000"/>
                </a:solidFill>
                <a:latin typeface="Verdana" charset="0"/>
              </a:rPr>
              <a:t>Strong correlation with orbital period (~90 minutes) can clearly be seen</a:t>
            </a:r>
          </a:p>
          <a:p>
            <a:r>
              <a:rPr lang="en-US" dirty="0" smtClean="0">
                <a:solidFill>
                  <a:srgbClr val="000000"/>
                </a:solidFill>
                <a:latin typeface="Verdana" charset="0"/>
              </a:rPr>
              <a:t>This burst was so bright that it can be seen even in the global rate plots.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1923" r="4375" b="8846"/>
          <a:stretch>
            <a:fillRect/>
          </a:stretch>
        </p:blipFill>
        <p:spPr bwMode="auto">
          <a:xfrm>
            <a:off x="342900" y="1028700"/>
            <a:ext cx="810768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Science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600200"/>
          </a:xfrm>
        </p:spPr>
        <p:txBody>
          <a:bodyPr/>
          <a:lstStyle/>
          <a:p>
            <a:r>
              <a:rPr lang="en-US" dirty="0" smtClean="0"/>
              <a:t>Used to rapidly detect Gamma Ray Bursts or other flaring events</a:t>
            </a:r>
          </a:p>
          <a:p>
            <a:r>
              <a:rPr lang="en-US" dirty="0" smtClean="0"/>
              <a:t>Enabled timely notification of interesting events to external astrophysical community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l="1303" t="16170" r="977" b="12340"/>
          <a:stretch>
            <a:fillRect/>
          </a:stretch>
        </p:blipFill>
        <p:spPr bwMode="auto">
          <a:xfrm>
            <a:off x="1485900" y="1028700"/>
            <a:ext cx="6327321" cy="3543300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Catalog Web Interface</a:t>
            </a:r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 l="808" t="20126" r="936" b="5241"/>
          <a:stretch>
            <a:fillRect/>
          </a:stretch>
        </p:blipFill>
        <p:spPr bwMode="auto">
          <a:xfrm>
            <a:off x="1028700" y="1028700"/>
            <a:ext cx="7415952" cy="47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ular Callout 3"/>
          <p:cNvSpPr/>
          <p:nvPr/>
        </p:nvSpPr>
        <p:spPr>
          <a:xfrm>
            <a:off x="0" y="4914900"/>
            <a:ext cx="1828800" cy="1485900"/>
          </a:xfrm>
          <a:prstGeom prst="wedgeRectCallout">
            <a:avLst>
              <a:gd name="adj1" fmla="val 37205"/>
              <a:gd name="adj2" fmla="val -66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Logical tree allows browsing for files</a:t>
            </a:r>
          </a:p>
          <a:p>
            <a:pPr algn="ctr"/>
            <a:r>
              <a:rPr lang="en-US" dirty="0" smtClean="0"/>
              <a:t>Folders and Groups</a:t>
            </a:r>
            <a:endParaRPr lang="en-US" dirty="0"/>
          </a:p>
        </p:txBody>
      </p:sp>
      <p:sp>
        <p:nvSpPr>
          <p:cNvPr id="5" name="Rectangular Callout 4"/>
          <p:cNvSpPr/>
          <p:nvPr/>
        </p:nvSpPr>
        <p:spPr>
          <a:xfrm>
            <a:off x="7086600" y="2057400"/>
            <a:ext cx="1714500" cy="685800"/>
          </a:xfrm>
          <a:prstGeom prst="wedgeRectCallout">
            <a:avLst>
              <a:gd name="adj1" fmla="val -151500"/>
              <a:gd name="adj2" fmla="val 127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Summary of all files in a group </a:t>
            </a:r>
            <a:endParaRPr lang="en-US" dirty="0"/>
          </a:p>
        </p:txBody>
      </p:sp>
      <p:sp>
        <p:nvSpPr>
          <p:cNvPr id="6" name="Rectangular Callout 5"/>
          <p:cNvSpPr/>
          <p:nvPr/>
        </p:nvSpPr>
        <p:spPr>
          <a:xfrm>
            <a:off x="6629400" y="3657600"/>
            <a:ext cx="2286000" cy="1257300"/>
          </a:xfrm>
          <a:prstGeom prst="wedgeRectCallout">
            <a:avLst>
              <a:gd name="adj1" fmla="val -91500"/>
              <a:gd name="adj2" fmla="val -4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Meta-data associated with folders, groups and files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71900" y="5257800"/>
            <a:ext cx="3886200" cy="11430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Crawler runs in background and validates all files and extracts size, #events, etc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Acknowledgments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0" y="1603375"/>
            <a:ext cx="5062538" cy="4446588"/>
          </a:xfrm>
        </p:spPr>
        <p:txBody>
          <a:bodyPr/>
          <a:lstStyle/>
          <a:p>
            <a:pPr marL="381000" indent="-381000">
              <a:buFontTx/>
              <a:buNone/>
            </a:pPr>
            <a:r>
              <a:rPr lang="en-US" dirty="0"/>
              <a:t>Software Development Team:</a:t>
            </a:r>
          </a:p>
          <a:p>
            <a:pPr marL="838200" lvl="1" indent="-381000">
              <a:buFontTx/>
              <a:buNone/>
            </a:pPr>
            <a:r>
              <a:rPr lang="en-US" dirty="0"/>
              <a:t>Daniel Flath</a:t>
            </a:r>
          </a:p>
          <a:p>
            <a:pPr marL="838200" lvl="1" indent="-381000">
              <a:buFontTx/>
              <a:buNone/>
            </a:pPr>
            <a:r>
              <a:rPr lang="en-US" dirty="0"/>
              <a:t>Charlotte </a:t>
            </a:r>
            <a:r>
              <a:rPr lang="en-US" dirty="0" err="1"/>
              <a:t>Hee</a:t>
            </a:r>
            <a:endParaRPr lang="en-US" dirty="0"/>
          </a:p>
          <a:p>
            <a:pPr marL="838200" lvl="1" indent="-381000">
              <a:buFontTx/>
              <a:buNone/>
            </a:pPr>
            <a:r>
              <a:rPr lang="en-US" dirty="0"/>
              <a:t>Karen </a:t>
            </a:r>
            <a:r>
              <a:rPr lang="en-US" dirty="0" err="1" smtClean="0"/>
              <a:t>Heidenreich</a:t>
            </a:r>
            <a:endParaRPr lang="en-US" dirty="0" smtClean="0"/>
          </a:p>
          <a:p>
            <a:pPr marL="838200" lvl="1" indent="-381000">
              <a:buFontTx/>
              <a:buNone/>
            </a:pPr>
            <a:r>
              <a:rPr lang="en-US" dirty="0" smtClean="0"/>
              <a:t>Claudia </a:t>
            </a:r>
            <a:r>
              <a:rPr lang="en-US" dirty="0" err="1" smtClean="0"/>
              <a:t>Lavalley</a:t>
            </a:r>
            <a:endParaRPr lang="en-US" dirty="0"/>
          </a:p>
          <a:p>
            <a:pPr marL="838200" lvl="1" indent="-381000">
              <a:buFontTx/>
              <a:buNone/>
            </a:pPr>
            <a:r>
              <a:rPr lang="en-US" dirty="0"/>
              <a:t>Tony Johnson</a:t>
            </a:r>
          </a:p>
          <a:p>
            <a:pPr marL="838200" lvl="1" indent="-381000">
              <a:buFontTx/>
              <a:buNone/>
            </a:pPr>
            <a:r>
              <a:rPr lang="en-US" dirty="0"/>
              <a:t>Max Turri</a:t>
            </a:r>
          </a:p>
          <a:p>
            <a:pPr marL="381000" indent="-381000"/>
            <a:endParaRPr lang="en-US" dirty="0"/>
          </a:p>
          <a:p>
            <a:pPr marL="381000" indent="-381000">
              <a:buFontTx/>
              <a:buNone/>
            </a:pPr>
            <a:r>
              <a:rPr lang="en-US" dirty="0"/>
              <a:t>Beta Testers:</a:t>
            </a:r>
          </a:p>
          <a:p>
            <a:pPr marL="838200" lvl="1" indent="-381000">
              <a:buFontTx/>
              <a:buNone/>
            </a:pPr>
            <a:r>
              <a:rPr lang="en-US" dirty="0"/>
              <a:t>Warren Focke</a:t>
            </a:r>
          </a:p>
          <a:p>
            <a:pPr marL="838200" lvl="1" indent="-381000">
              <a:buFontTx/>
              <a:buNone/>
            </a:pPr>
            <a:r>
              <a:rPr lang="en-US" dirty="0"/>
              <a:t>Tom Glanzman</a:t>
            </a:r>
          </a:p>
          <a:p>
            <a:pPr marL="381000" indent="-381000">
              <a:buFontTx/>
              <a:buNone/>
            </a:pPr>
            <a:endParaRPr lang="en-US" dirty="0"/>
          </a:p>
          <a:p>
            <a:pPr marL="381000" indent="-381000"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Line-mode Clients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Command line tools for direct or scripted interaction with middle-ware</a:t>
            </a:r>
          </a:p>
          <a:p>
            <a:pPr lvl="1"/>
            <a:r>
              <a:rPr lang="en-US"/>
              <a:t>Control Server</a:t>
            </a:r>
          </a:p>
          <a:p>
            <a:pPr lvl="2"/>
            <a:r>
              <a:rPr lang="en-US"/>
              <a:t>Ping</a:t>
            </a:r>
          </a:p>
          <a:p>
            <a:pPr lvl="2"/>
            <a:r>
              <a:rPr lang="en-US"/>
              <a:t>Restart</a:t>
            </a:r>
          </a:p>
          <a:p>
            <a:pPr lvl="2"/>
            <a:r>
              <a:rPr lang="en-US"/>
              <a:t>Shutdown</a:t>
            </a:r>
          </a:p>
          <a:p>
            <a:pPr lvl="1"/>
            <a:r>
              <a:rPr lang="en-US"/>
              <a:t>Upload Task Definitions</a:t>
            </a:r>
          </a:p>
          <a:p>
            <a:pPr lvl="1"/>
            <a:r>
              <a:rPr lang="en-US"/>
              <a:t>Manage processing streams</a:t>
            </a:r>
          </a:p>
          <a:p>
            <a:pPr lvl="2"/>
            <a:r>
              <a:rPr lang="en-US"/>
              <a:t>Create</a:t>
            </a:r>
          </a:p>
          <a:p>
            <a:pPr lvl="2"/>
            <a:r>
              <a:rPr lang="en-US"/>
              <a:t>Delete</a:t>
            </a:r>
          </a:p>
          <a:p>
            <a:pPr lvl="2"/>
            <a:r>
              <a:rPr lang="en-US"/>
              <a:t>Cancel</a:t>
            </a:r>
          </a:p>
          <a:p>
            <a:pPr lvl="2"/>
            <a:r>
              <a:rPr lang="en-US"/>
              <a:t>Retry from failure point</a:t>
            </a:r>
          </a:p>
          <a:p>
            <a:pPr lvl="1"/>
            <a:r>
              <a:rPr lang="en-US"/>
              <a:t>Query processing history</a:t>
            </a:r>
          </a:p>
          <a:p>
            <a:pPr lvl="1"/>
            <a:r>
              <a:rPr lang="en-US"/>
              <a:t>Plus Interaction with Data Catalog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Web Interfaces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Provides all administrative functions available in a user-friendly interactive GUI</a:t>
            </a:r>
          </a:p>
          <a:p>
            <a:pPr>
              <a:lnSpc>
                <a:spcPct val="90000"/>
              </a:lnSpc>
            </a:pPr>
            <a:r>
              <a:rPr lang="en-US"/>
              <a:t>Interactive displays show active (and historical) processing</a:t>
            </a:r>
          </a:p>
          <a:p>
            <a:pPr lvl="1">
              <a:lnSpc>
                <a:spcPct val="90000"/>
              </a:lnSpc>
            </a:pPr>
            <a:r>
              <a:rPr lang="en-US"/>
              <a:t>Filtering by Task, Process, Status(es), Stream-range, Date-range</a:t>
            </a:r>
          </a:p>
          <a:p>
            <a:pPr>
              <a:lnSpc>
                <a:spcPct val="90000"/>
              </a:lnSpc>
            </a:pPr>
            <a:r>
              <a:rPr lang="en-US"/>
              <a:t>Processing Statistics Plots</a:t>
            </a:r>
          </a:p>
          <a:p>
            <a:pPr lvl="1">
              <a:lnSpc>
                <a:spcPct val="90000"/>
              </a:lnSpc>
            </a:pPr>
            <a:r>
              <a:rPr lang="en-US"/>
              <a:t>Provided by AIDA tag library</a:t>
            </a:r>
          </a:p>
          <a:p>
            <a:pPr lvl="1">
              <a:lnSpc>
                <a:spcPct val="90000"/>
              </a:lnSpc>
            </a:pPr>
            <a:r>
              <a:rPr lang="en-US"/>
              <a:t>System throughput plots</a:t>
            </a:r>
          </a:p>
          <a:p>
            <a:pPr lvl="2">
              <a:lnSpc>
                <a:spcPct val="90000"/>
              </a:lnSpc>
            </a:pPr>
            <a:r>
              <a:rPr lang="en-US"/>
              <a:t>Filterable by Task, Date-Range</a:t>
            </a:r>
          </a:p>
          <a:p>
            <a:pPr lvl="1">
              <a:lnSpc>
                <a:spcPct val="90000"/>
              </a:lnSpc>
            </a:pPr>
            <a:r>
              <a:rPr lang="en-US"/>
              <a:t>Individual process statistics plots</a:t>
            </a:r>
          </a:p>
          <a:p>
            <a:pPr lvl="2">
              <a:lnSpc>
                <a:spcPct val="90000"/>
              </a:lnSpc>
            </a:pPr>
            <a:r>
              <a:rPr lang="en-US"/>
              <a:t>CPU time (vs Wallclock)</a:t>
            </a:r>
          </a:p>
          <a:p>
            <a:pPr lvl="2">
              <a:lnSpc>
                <a:spcPct val="90000"/>
              </a:lnSpc>
            </a:pPr>
            <a:r>
              <a:rPr lang="en-US"/>
              <a:t>Pending time</a:t>
            </a:r>
          </a:p>
          <a:p>
            <a:pPr lvl="2">
              <a:lnSpc>
                <a:spcPct val="90000"/>
              </a:lnSpc>
            </a:pPr>
            <a:r>
              <a:rPr lang="en-US"/>
              <a:t>By Batch Host-type</a:t>
            </a:r>
          </a:p>
          <a:p>
            <a:pPr>
              <a:lnSpc>
                <a:spcPct val="90000"/>
              </a:lnSpc>
            </a:pPr>
            <a:r>
              <a:rPr lang="en-US"/>
              <a:t>Task diagrams generated by GraphViz and image-mapped to provide links to task element (Sub-tasks, processes) displays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Task Summary Display</a:t>
            </a:r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488" y="1143000"/>
            <a:ext cx="8456612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Process Detail Plots</a:t>
            </a:r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538" y="1436688"/>
            <a:ext cx="4418012" cy="4621212"/>
          </a:xfrm>
          <a:prstGeom prst="rect">
            <a:avLst/>
          </a:prstGeom>
          <a:noFill/>
        </p:spPr>
      </p:pic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2488" y="1600200"/>
            <a:ext cx="43688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Front End: Job Detail Display</a:t>
            </a:r>
          </a:p>
        </p:txBody>
      </p:sp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" y="1042988"/>
            <a:ext cx="8915400" cy="5472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r>
              <a:rPr lang="en-US"/>
              <a:t>Middle Tier: Threading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800"/>
              <a:t>Makes extensive use of Java Concurrency library (java.util.concurrent)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Scheduler Threads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Look for work and delegate to Execution pool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Ready Jobs (Script and Batch)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Submits work to execution threads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Handle Email status-messages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Checks for email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Submits status transition calculations to execution threads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Receives confirmation from workers, deletes email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Reaper</a:t>
            </a:r>
          </a:p>
          <a:p>
            <a:pPr lvl="2">
              <a:lnSpc>
                <a:spcPct val="80000"/>
              </a:lnSpc>
            </a:pPr>
            <a:r>
              <a:rPr lang="en-US" sz="1800"/>
              <a:t>Searches for ‘lost’ jobs in Batch, updates processing history accordingly</a:t>
            </a:r>
          </a:p>
          <a:p>
            <a:pPr lvl="1"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Execution Threads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Decode email status messages and update process records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Execute Jython script processes directly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Submit Batch jobs to Farms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46388" y="4073525"/>
            <a:ext cx="1543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828925" y="4073525"/>
            <a:ext cx="15430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48000" y="3886200"/>
            <a:ext cx="152400" cy="122238"/>
          </a:xfrm>
          <a:prstGeom prst="rect">
            <a:avLst/>
          </a:prstGeom>
          <a:solidFill>
            <a:srgbClr val="466A8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GN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530600" y="4149725"/>
            <a:ext cx="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 b="1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7096125" y="5118100"/>
            <a:ext cx="1366838" cy="523875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 sz="800" b="1">
              <a:solidFill>
                <a:schemeClr val="accent1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7467600" y="5181600"/>
            <a:ext cx="62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endParaRPr lang="en-US" sz="1000" b="1">
              <a:solidFill>
                <a:schemeClr val="accent1"/>
              </a:solidFill>
            </a:endParaRP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HEASARC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6867525" y="2305050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1020763" y="3365500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455613" y="3114675"/>
            <a:ext cx="91122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436563" y="3114675"/>
            <a:ext cx="91281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533400" y="2895600"/>
            <a:ext cx="338138" cy="244475"/>
          </a:xfrm>
          <a:prstGeom prst="rect">
            <a:avLst/>
          </a:prstGeom>
          <a:solidFill>
            <a:srgbClr val="466A8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DELTA</a:t>
            </a:r>
          </a:p>
          <a:p>
            <a:pPr eaLnBrk="0" hangingPunct="0"/>
            <a:r>
              <a:rPr lang="en-US" sz="800" b="1">
                <a:solidFill>
                  <a:schemeClr val="bg1"/>
                </a:solidFill>
              </a:rPr>
              <a:t>7920H</a:t>
            </a: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1755775" y="2917825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655763" y="2865438"/>
            <a:ext cx="2255837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1638300" y="2865438"/>
            <a:ext cx="22542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446588" y="2557463"/>
            <a:ext cx="2786062" cy="585787"/>
            <a:chOff x="2801" y="1611"/>
            <a:chExt cx="1755" cy="369"/>
          </a:xfrm>
        </p:grpSpPr>
        <p:sp>
          <p:nvSpPr>
            <p:cNvPr id="27785" name="Freeform 18"/>
            <p:cNvSpPr>
              <a:spLocks/>
            </p:cNvSpPr>
            <p:nvPr/>
          </p:nvSpPr>
          <p:spPr bwMode="auto">
            <a:xfrm>
              <a:off x="2801" y="1611"/>
              <a:ext cx="1653" cy="342"/>
            </a:xfrm>
            <a:custGeom>
              <a:avLst/>
              <a:gdLst>
                <a:gd name="T0" fmla="*/ 1649 w 1653"/>
                <a:gd name="T1" fmla="*/ 342 h 342"/>
                <a:gd name="T2" fmla="*/ 1653 w 1653"/>
                <a:gd name="T3" fmla="*/ 326 h 342"/>
                <a:gd name="T4" fmla="*/ 1057 w 1653"/>
                <a:gd name="T5" fmla="*/ 171 h 342"/>
                <a:gd name="T6" fmla="*/ 1054 w 1653"/>
                <a:gd name="T7" fmla="*/ 170 h 342"/>
                <a:gd name="T8" fmla="*/ 1051 w 1653"/>
                <a:gd name="T9" fmla="*/ 171 h 342"/>
                <a:gd name="T10" fmla="*/ 1048 w 1653"/>
                <a:gd name="T11" fmla="*/ 172 h 342"/>
                <a:gd name="T12" fmla="*/ 1046 w 1653"/>
                <a:gd name="T13" fmla="*/ 178 h 342"/>
                <a:gd name="T14" fmla="*/ 1047 w 1653"/>
                <a:gd name="T15" fmla="*/ 181 h 342"/>
                <a:gd name="T16" fmla="*/ 1074 w 1653"/>
                <a:gd name="T17" fmla="*/ 259 h 342"/>
                <a:gd name="T18" fmla="*/ 1082 w 1653"/>
                <a:gd name="T19" fmla="*/ 256 h 342"/>
                <a:gd name="T20" fmla="*/ 1082 w 1653"/>
                <a:gd name="T21" fmla="*/ 247 h 342"/>
                <a:gd name="T22" fmla="*/ 1079 w 1653"/>
                <a:gd name="T23" fmla="*/ 249 h 342"/>
                <a:gd name="T24" fmla="*/ 1076 w 1653"/>
                <a:gd name="T25" fmla="*/ 250 h 342"/>
                <a:gd name="T26" fmla="*/ 1073 w 1653"/>
                <a:gd name="T27" fmla="*/ 256 h 342"/>
                <a:gd name="T28" fmla="*/ 1084 w 1653"/>
                <a:gd name="T29" fmla="*/ 247 h 342"/>
                <a:gd name="T30" fmla="*/ 5 w 1653"/>
                <a:gd name="T31" fmla="*/ 0 h 342"/>
                <a:gd name="T32" fmla="*/ 0 w 1653"/>
                <a:gd name="T33" fmla="*/ 17 h 342"/>
                <a:gd name="T34" fmla="*/ 1080 w 1653"/>
                <a:gd name="T35" fmla="*/ 264 h 342"/>
                <a:gd name="T36" fmla="*/ 1082 w 1653"/>
                <a:gd name="T37" fmla="*/ 264 h 342"/>
                <a:gd name="T38" fmla="*/ 1084 w 1653"/>
                <a:gd name="T39" fmla="*/ 263 h 342"/>
                <a:gd name="T40" fmla="*/ 1087 w 1653"/>
                <a:gd name="T41" fmla="*/ 261 h 342"/>
                <a:gd name="T42" fmla="*/ 1090 w 1653"/>
                <a:gd name="T43" fmla="*/ 256 h 342"/>
                <a:gd name="T44" fmla="*/ 1090 w 1653"/>
                <a:gd name="T45" fmla="*/ 256 h 342"/>
                <a:gd name="T46" fmla="*/ 1089 w 1653"/>
                <a:gd name="T47" fmla="*/ 253 h 342"/>
                <a:gd name="T48" fmla="*/ 1061 w 1653"/>
                <a:gd name="T49" fmla="*/ 175 h 342"/>
                <a:gd name="T50" fmla="*/ 1054 w 1653"/>
                <a:gd name="T51" fmla="*/ 187 h 342"/>
                <a:gd name="T52" fmla="*/ 1057 w 1653"/>
                <a:gd name="T53" fmla="*/ 185 h 342"/>
                <a:gd name="T54" fmla="*/ 1060 w 1653"/>
                <a:gd name="T55" fmla="*/ 184 h 342"/>
                <a:gd name="T56" fmla="*/ 1063 w 1653"/>
                <a:gd name="T57" fmla="*/ 178 h 342"/>
                <a:gd name="T58" fmla="*/ 1063 w 1653"/>
                <a:gd name="T59" fmla="*/ 178 h 342"/>
                <a:gd name="T60" fmla="*/ 1054 w 1653"/>
                <a:gd name="T61" fmla="*/ 178 h 342"/>
                <a:gd name="T62" fmla="*/ 1053 w 1653"/>
                <a:gd name="T63" fmla="*/ 187 h 342"/>
                <a:gd name="T64" fmla="*/ 1649 w 1653"/>
                <a:gd name="T65" fmla="*/ 342 h 3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53"/>
                <a:gd name="T100" fmla="*/ 0 h 342"/>
                <a:gd name="T101" fmla="*/ 1653 w 1653"/>
                <a:gd name="T102" fmla="*/ 342 h 34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53" h="342">
                  <a:moveTo>
                    <a:pt x="1649" y="342"/>
                  </a:moveTo>
                  <a:lnTo>
                    <a:pt x="1653" y="326"/>
                  </a:lnTo>
                  <a:lnTo>
                    <a:pt x="1057" y="171"/>
                  </a:lnTo>
                  <a:lnTo>
                    <a:pt x="1054" y="170"/>
                  </a:lnTo>
                  <a:lnTo>
                    <a:pt x="1051" y="171"/>
                  </a:lnTo>
                  <a:lnTo>
                    <a:pt x="1048" y="172"/>
                  </a:lnTo>
                  <a:lnTo>
                    <a:pt x="1046" y="178"/>
                  </a:lnTo>
                  <a:lnTo>
                    <a:pt x="1047" y="181"/>
                  </a:lnTo>
                  <a:lnTo>
                    <a:pt x="1074" y="259"/>
                  </a:lnTo>
                  <a:lnTo>
                    <a:pt x="1082" y="256"/>
                  </a:lnTo>
                  <a:lnTo>
                    <a:pt x="1082" y="247"/>
                  </a:lnTo>
                  <a:lnTo>
                    <a:pt x="1079" y="249"/>
                  </a:lnTo>
                  <a:lnTo>
                    <a:pt x="1076" y="250"/>
                  </a:lnTo>
                  <a:lnTo>
                    <a:pt x="1073" y="256"/>
                  </a:lnTo>
                  <a:lnTo>
                    <a:pt x="1084" y="247"/>
                  </a:lnTo>
                  <a:lnTo>
                    <a:pt x="5" y="0"/>
                  </a:lnTo>
                  <a:lnTo>
                    <a:pt x="0" y="17"/>
                  </a:lnTo>
                  <a:lnTo>
                    <a:pt x="1080" y="264"/>
                  </a:lnTo>
                  <a:lnTo>
                    <a:pt x="1082" y="264"/>
                  </a:lnTo>
                  <a:lnTo>
                    <a:pt x="1084" y="263"/>
                  </a:lnTo>
                  <a:lnTo>
                    <a:pt x="1087" y="261"/>
                  </a:lnTo>
                  <a:lnTo>
                    <a:pt x="1090" y="256"/>
                  </a:lnTo>
                  <a:lnTo>
                    <a:pt x="1089" y="253"/>
                  </a:lnTo>
                  <a:lnTo>
                    <a:pt x="1061" y="175"/>
                  </a:lnTo>
                  <a:lnTo>
                    <a:pt x="1054" y="187"/>
                  </a:lnTo>
                  <a:lnTo>
                    <a:pt x="1057" y="185"/>
                  </a:lnTo>
                  <a:lnTo>
                    <a:pt x="1060" y="184"/>
                  </a:lnTo>
                  <a:lnTo>
                    <a:pt x="1063" y="178"/>
                  </a:lnTo>
                  <a:lnTo>
                    <a:pt x="1054" y="178"/>
                  </a:lnTo>
                  <a:lnTo>
                    <a:pt x="1053" y="187"/>
                  </a:lnTo>
                  <a:lnTo>
                    <a:pt x="1649" y="342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6" name="Freeform 19"/>
            <p:cNvSpPr>
              <a:spLocks/>
            </p:cNvSpPr>
            <p:nvPr/>
          </p:nvSpPr>
          <p:spPr bwMode="auto">
            <a:xfrm>
              <a:off x="4440" y="1910"/>
              <a:ext cx="116" cy="70"/>
            </a:xfrm>
            <a:custGeom>
              <a:avLst/>
              <a:gdLst>
                <a:gd name="T0" fmla="*/ 0 w 116"/>
                <a:gd name="T1" fmla="*/ 70 h 70"/>
                <a:gd name="T2" fmla="*/ 116 w 116"/>
                <a:gd name="T3" fmla="*/ 62 h 70"/>
                <a:gd name="T4" fmla="*/ 17 w 116"/>
                <a:gd name="T5" fmla="*/ 0 h 70"/>
                <a:gd name="T6" fmla="*/ 0 w 116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6"/>
                <a:gd name="T13" fmla="*/ 0 h 70"/>
                <a:gd name="T14" fmla="*/ 116 w 116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6" h="70">
                  <a:moveTo>
                    <a:pt x="0" y="70"/>
                  </a:moveTo>
                  <a:lnTo>
                    <a:pt x="116" y="62"/>
                  </a:lnTo>
                  <a:lnTo>
                    <a:pt x="17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786688" y="3846513"/>
            <a:ext cx="393700" cy="431800"/>
            <a:chOff x="4905" y="2423"/>
            <a:chExt cx="248" cy="272"/>
          </a:xfrm>
        </p:grpSpPr>
        <p:sp>
          <p:nvSpPr>
            <p:cNvPr id="27783" name="Freeform 21"/>
            <p:cNvSpPr>
              <a:spLocks/>
            </p:cNvSpPr>
            <p:nvPr/>
          </p:nvSpPr>
          <p:spPr bwMode="auto">
            <a:xfrm>
              <a:off x="4905" y="2423"/>
              <a:ext cx="198" cy="186"/>
            </a:xfrm>
            <a:custGeom>
              <a:avLst/>
              <a:gdLst>
                <a:gd name="T0" fmla="*/ 13 w 198"/>
                <a:gd name="T1" fmla="*/ 0 h 186"/>
                <a:gd name="T2" fmla="*/ 0 w 198"/>
                <a:gd name="T3" fmla="*/ 10 h 186"/>
                <a:gd name="T4" fmla="*/ 98 w 198"/>
                <a:gd name="T5" fmla="*/ 181 h 186"/>
                <a:gd name="T6" fmla="*/ 98 w 198"/>
                <a:gd name="T7" fmla="*/ 181 h 186"/>
                <a:gd name="T8" fmla="*/ 101 w 198"/>
                <a:gd name="T9" fmla="*/ 182 h 186"/>
                <a:gd name="T10" fmla="*/ 103 w 198"/>
                <a:gd name="T11" fmla="*/ 183 h 186"/>
                <a:gd name="T12" fmla="*/ 106 w 198"/>
                <a:gd name="T13" fmla="*/ 182 h 186"/>
                <a:gd name="T14" fmla="*/ 109 w 198"/>
                <a:gd name="T15" fmla="*/ 182 h 186"/>
                <a:gd name="T16" fmla="*/ 164 w 198"/>
                <a:gd name="T17" fmla="*/ 135 h 186"/>
                <a:gd name="T18" fmla="*/ 158 w 198"/>
                <a:gd name="T19" fmla="*/ 127 h 186"/>
                <a:gd name="T20" fmla="*/ 152 w 198"/>
                <a:gd name="T21" fmla="*/ 133 h 186"/>
                <a:gd name="T22" fmla="*/ 155 w 198"/>
                <a:gd name="T23" fmla="*/ 135 h 186"/>
                <a:gd name="T24" fmla="*/ 158 w 198"/>
                <a:gd name="T25" fmla="*/ 136 h 186"/>
                <a:gd name="T26" fmla="*/ 161 w 198"/>
                <a:gd name="T27" fmla="*/ 135 h 186"/>
                <a:gd name="T28" fmla="*/ 152 w 198"/>
                <a:gd name="T29" fmla="*/ 133 h 186"/>
                <a:gd name="T30" fmla="*/ 187 w 198"/>
                <a:gd name="T31" fmla="*/ 186 h 186"/>
                <a:gd name="T32" fmla="*/ 198 w 198"/>
                <a:gd name="T33" fmla="*/ 175 h 186"/>
                <a:gd name="T34" fmla="*/ 164 w 198"/>
                <a:gd name="T35" fmla="*/ 122 h 186"/>
                <a:gd name="T36" fmla="*/ 164 w 198"/>
                <a:gd name="T37" fmla="*/ 122 h 186"/>
                <a:gd name="T38" fmla="*/ 161 w 198"/>
                <a:gd name="T39" fmla="*/ 120 h 186"/>
                <a:gd name="T40" fmla="*/ 158 w 198"/>
                <a:gd name="T41" fmla="*/ 119 h 186"/>
                <a:gd name="T42" fmla="*/ 155 w 198"/>
                <a:gd name="T43" fmla="*/ 120 h 186"/>
                <a:gd name="T44" fmla="*/ 154 w 198"/>
                <a:gd name="T45" fmla="*/ 120 h 186"/>
                <a:gd name="T46" fmla="*/ 99 w 198"/>
                <a:gd name="T47" fmla="*/ 168 h 186"/>
                <a:gd name="T48" fmla="*/ 109 w 198"/>
                <a:gd name="T49" fmla="*/ 169 h 186"/>
                <a:gd name="T50" fmla="*/ 106 w 198"/>
                <a:gd name="T51" fmla="*/ 168 h 186"/>
                <a:gd name="T52" fmla="*/ 103 w 198"/>
                <a:gd name="T53" fmla="*/ 166 h 186"/>
                <a:gd name="T54" fmla="*/ 101 w 198"/>
                <a:gd name="T55" fmla="*/ 168 h 186"/>
                <a:gd name="T56" fmla="*/ 103 w 198"/>
                <a:gd name="T57" fmla="*/ 175 h 186"/>
                <a:gd name="T58" fmla="*/ 111 w 198"/>
                <a:gd name="T59" fmla="*/ 170 h 186"/>
                <a:gd name="T60" fmla="*/ 13 w 198"/>
                <a:gd name="T61" fmla="*/ 0 h 18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98"/>
                <a:gd name="T94" fmla="*/ 0 h 186"/>
                <a:gd name="T95" fmla="*/ 198 w 198"/>
                <a:gd name="T96" fmla="*/ 186 h 18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98" h="186">
                  <a:moveTo>
                    <a:pt x="13" y="0"/>
                  </a:moveTo>
                  <a:lnTo>
                    <a:pt x="0" y="10"/>
                  </a:lnTo>
                  <a:lnTo>
                    <a:pt x="98" y="181"/>
                  </a:lnTo>
                  <a:lnTo>
                    <a:pt x="101" y="182"/>
                  </a:lnTo>
                  <a:lnTo>
                    <a:pt x="103" y="183"/>
                  </a:lnTo>
                  <a:lnTo>
                    <a:pt x="106" y="182"/>
                  </a:lnTo>
                  <a:lnTo>
                    <a:pt x="109" y="182"/>
                  </a:lnTo>
                  <a:lnTo>
                    <a:pt x="164" y="135"/>
                  </a:lnTo>
                  <a:lnTo>
                    <a:pt x="158" y="127"/>
                  </a:lnTo>
                  <a:lnTo>
                    <a:pt x="152" y="133"/>
                  </a:lnTo>
                  <a:lnTo>
                    <a:pt x="155" y="135"/>
                  </a:lnTo>
                  <a:lnTo>
                    <a:pt x="158" y="136"/>
                  </a:lnTo>
                  <a:lnTo>
                    <a:pt x="161" y="135"/>
                  </a:lnTo>
                  <a:lnTo>
                    <a:pt x="152" y="133"/>
                  </a:lnTo>
                  <a:lnTo>
                    <a:pt x="187" y="186"/>
                  </a:lnTo>
                  <a:lnTo>
                    <a:pt x="198" y="175"/>
                  </a:lnTo>
                  <a:lnTo>
                    <a:pt x="164" y="122"/>
                  </a:lnTo>
                  <a:lnTo>
                    <a:pt x="161" y="120"/>
                  </a:lnTo>
                  <a:lnTo>
                    <a:pt x="158" y="119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99" y="168"/>
                  </a:lnTo>
                  <a:lnTo>
                    <a:pt x="109" y="169"/>
                  </a:lnTo>
                  <a:lnTo>
                    <a:pt x="106" y="168"/>
                  </a:lnTo>
                  <a:lnTo>
                    <a:pt x="103" y="166"/>
                  </a:lnTo>
                  <a:lnTo>
                    <a:pt x="101" y="168"/>
                  </a:lnTo>
                  <a:lnTo>
                    <a:pt x="103" y="175"/>
                  </a:lnTo>
                  <a:lnTo>
                    <a:pt x="111" y="17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4" name="Freeform 22"/>
            <p:cNvSpPr>
              <a:spLocks/>
            </p:cNvSpPr>
            <p:nvPr/>
          </p:nvSpPr>
          <p:spPr bwMode="auto">
            <a:xfrm>
              <a:off x="5064" y="2582"/>
              <a:ext cx="89" cy="113"/>
            </a:xfrm>
            <a:custGeom>
              <a:avLst/>
              <a:gdLst>
                <a:gd name="T0" fmla="*/ 0 w 89"/>
                <a:gd name="T1" fmla="*/ 37 h 113"/>
                <a:gd name="T2" fmla="*/ 89 w 89"/>
                <a:gd name="T3" fmla="*/ 113 h 113"/>
                <a:gd name="T4" fmla="*/ 61 w 89"/>
                <a:gd name="T5" fmla="*/ 0 h 113"/>
                <a:gd name="T6" fmla="*/ 0 w 89"/>
                <a:gd name="T7" fmla="*/ 37 h 1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9"/>
                <a:gd name="T13" fmla="*/ 0 h 113"/>
                <a:gd name="T14" fmla="*/ 89 w 89"/>
                <a:gd name="T15" fmla="*/ 113 h 1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9" h="113">
                  <a:moveTo>
                    <a:pt x="0" y="37"/>
                  </a:moveTo>
                  <a:lnTo>
                    <a:pt x="89" y="113"/>
                  </a:lnTo>
                  <a:lnTo>
                    <a:pt x="61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67" name="Rectangle 23"/>
          <p:cNvSpPr>
            <a:spLocks noChangeArrowheads="1"/>
          </p:cNvSpPr>
          <p:nvPr/>
        </p:nvSpPr>
        <p:spPr bwMode="auto">
          <a:xfrm>
            <a:off x="2093913" y="5135563"/>
            <a:ext cx="1368425" cy="488950"/>
          </a:xfrm>
          <a:prstGeom prst="rect">
            <a:avLst/>
          </a:prstGeom>
          <a:solidFill>
            <a:schemeClr val="bg1"/>
          </a:solidFill>
          <a:ln w="14351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8" name="Rectangle 24"/>
          <p:cNvSpPr>
            <a:spLocks noChangeArrowheads="1"/>
          </p:cNvSpPr>
          <p:nvPr/>
        </p:nvSpPr>
        <p:spPr bwMode="auto">
          <a:xfrm>
            <a:off x="1157288" y="3906838"/>
            <a:ext cx="730250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9" name="Rectangle 25"/>
          <p:cNvSpPr>
            <a:spLocks noChangeArrowheads="1"/>
          </p:cNvSpPr>
          <p:nvPr/>
        </p:nvSpPr>
        <p:spPr bwMode="auto">
          <a:xfrm>
            <a:off x="1139825" y="3906838"/>
            <a:ext cx="72866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0" name="Rectangle 26"/>
          <p:cNvSpPr>
            <a:spLocks noChangeArrowheads="1"/>
          </p:cNvSpPr>
          <p:nvPr/>
        </p:nvSpPr>
        <p:spPr bwMode="auto">
          <a:xfrm>
            <a:off x="1285875" y="4160838"/>
            <a:ext cx="0" cy="244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1600" b="1"/>
          </a:p>
        </p:txBody>
      </p:sp>
      <p:sp>
        <p:nvSpPr>
          <p:cNvPr id="27671" name="Rectangle 27"/>
          <p:cNvSpPr>
            <a:spLocks noChangeArrowheads="1"/>
          </p:cNvSpPr>
          <p:nvPr/>
        </p:nvSpPr>
        <p:spPr bwMode="auto">
          <a:xfrm>
            <a:off x="7472363" y="4473575"/>
            <a:ext cx="14382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2" name="Rectangle 28"/>
          <p:cNvSpPr>
            <a:spLocks noChangeArrowheads="1"/>
          </p:cNvSpPr>
          <p:nvPr/>
        </p:nvSpPr>
        <p:spPr bwMode="auto">
          <a:xfrm>
            <a:off x="7453313" y="4473575"/>
            <a:ext cx="1438275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3" name="Rectangle 29"/>
          <p:cNvSpPr>
            <a:spLocks noChangeArrowheads="1"/>
          </p:cNvSpPr>
          <p:nvPr/>
        </p:nvSpPr>
        <p:spPr bwMode="auto">
          <a:xfrm>
            <a:off x="7620000" y="4800600"/>
            <a:ext cx="609600" cy="122238"/>
          </a:xfrm>
          <a:prstGeom prst="rect">
            <a:avLst/>
          </a:prstGeom>
          <a:solidFill>
            <a:srgbClr val="91ADC7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 b="1"/>
              <a:t>White Sands</a:t>
            </a:r>
          </a:p>
        </p:txBody>
      </p:sp>
      <p:sp>
        <p:nvSpPr>
          <p:cNvPr id="27674" name="Rectangle 30"/>
          <p:cNvSpPr>
            <a:spLocks noChangeArrowheads="1"/>
          </p:cNvSpPr>
          <p:nvPr/>
        </p:nvSpPr>
        <p:spPr bwMode="auto">
          <a:xfrm>
            <a:off x="7440613" y="2776538"/>
            <a:ext cx="1100137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5" name="Rectangle 31"/>
          <p:cNvSpPr>
            <a:spLocks noChangeArrowheads="1"/>
          </p:cNvSpPr>
          <p:nvPr/>
        </p:nvSpPr>
        <p:spPr bwMode="auto">
          <a:xfrm>
            <a:off x="7421563" y="2776538"/>
            <a:ext cx="11017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6" name="Rectangle 32"/>
          <p:cNvSpPr>
            <a:spLocks noChangeArrowheads="1"/>
          </p:cNvSpPr>
          <p:nvPr/>
        </p:nvSpPr>
        <p:spPr bwMode="auto">
          <a:xfrm>
            <a:off x="6934200" y="2743200"/>
            <a:ext cx="514350" cy="244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bg1"/>
                </a:solidFill>
              </a:rPr>
              <a:t>TDRSS SN</a:t>
            </a:r>
          </a:p>
          <a:p>
            <a:pPr algn="ctr" eaLnBrk="0" hangingPunct="0"/>
            <a:r>
              <a:rPr lang="en-US" sz="800" b="1">
                <a:solidFill>
                  <a:schemeClr val="bg1"/>
                </a:solidFill>
              </a:rPr>
              <a:t>S &amp; Ku</a:t>
            </a:r>
          </a:p>
        </p:txBody>
      </p:sp>
      <p:sp>
        <p:nvSpPr>
          <p:cNvPr id="27677" name="Rectangle 33"/>
          <p:cNvSpPr>
            <a:spLocks noChangeArrowheads="1"/>
          </p:cNvSpPr>
          <p:nvPr/>
        </p:nvSpPr>
        <p:spPr bwMode="auto">
          <a:xfrm>
            <a:off x="5451475" y="4616450"/>
            <a:ext cx="1382713" cy="641350"/>
          </a:xfrm>
          <a:prstGeom prst="rect">
            <a:avLst/>
          </a:prstGeom>
          <a:solidFill>
            <a:srgbClr val="FFFF00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8" name="Rectangle 34"/>
          <p:cNvSpPr>
            <a:spLocks noChangeArrowheads="1"/>
          </p:cNvSpPr>
          <p:nvPr/>
        </p:nvSpPr>
        <p:spPr bwMode="auto">
          <a:xfrm>
            <a:off x="5562600" y="4633913"/>
            <a:ext cx="11271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rgbClr val="000000"/>
                </a:solidFill>
              </a:rPr>
              <a:t>LAT Instrument Science Operations Center (SLAC)</a:t>
            </a:r>
          </a:p>
        </p:txBody>
      </p:sp>
      <p:sp>
        <p:nvSpPr>
          <p:cNvPr id="27679" name="Rectangle 35"/>
          <p:cNvSpPr>
            <a:spLocks noChangeArrowheads="1"/>
          </p:cNvSpPr>
          <p:nvPr/>
        </p:nvSpPr>
        <p:spPr bwMode="auto">
          <a:xfrm>
            <a:off x="5454650" y="5641975"/>
            <a:ext cx="1403350" cy="525463"/>
          </a:xfrm>
          <a:prstGeom prst="rect">
            <a:avLst/>
          </a:prstGeom>
          <a:solidFill>
            <a:schemeClr val="tx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0" name="Rectangle 36"/>
          <p:cNvSpPr>
            <a:spLocks noChangeArrowheads="1"/>
          </p:cNvSpPr>
          <p:nvPr/>
        </p:nvSpPr>
        <p:spPr bwMode="auto">
          <a:xfrm>
            <a:off x="5562600" y="5715000"/>
            <a:ext cx="1108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 b="1">
                <a:solidFill>
                  <a:schemeClr val="accent1"/>
                </a:solidFill>
              </a:rPr>
              <a:t>GBM Instrument </a:t>
            </a:r>
          </a:p>
          <a:p>
            <a:pPr eaLnBrk="0" hangingPunct="0"/>
            <a:r>
              <a:rPr lang="en-US" sz="1000" b="1">
                <a:solidFill>
                  <a:schemeClr val="accent1"/>
                </a:solidFill>
              </a:rPr>
              <a:t>Operations Center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2724150" y="4330700"/>
            <a:ext cx="5183188" cy="804863"/>
            <a:chOff x="1716" y="2728"/>
            <a:chExt cx="3265" cy="507"/>
          </a:xfrm>
        </p:grpSpPr>
        <p:sp>
          <p:nvSpPr>
            <p:cNvPr id="27780" name="Freeform 38"/>
            <p:cNvSpPr>
              <a:spLocks/>
            </p:cNvSpPr>
            <p:nvPr/>
          </p:nvSpPr>
          <p:spPr bwMode="auto">
            <a:xfrm>
              <a:off x="1741" y="2754"/>
              <a:ext cx="3132" cy="374"/>
            </a:xfrm>
            <a:custGeom>
              <a:avLst/>
              <a:gdLst>
                <a:gd name="T0" fmla="*/ 0 w 3132"/>
                <a:gd name="T1" fmla="*/ 374 h 374"/>
                <a:gd name="T2" fmla="*/ 18 w 3132"/>
                <a:gd name="T3" fmla="*/ 374 h 374"/>
                <a:gd name="T4" fmla="*/ 18 w 3132"/>
                <a:gd name="T5" fmla="*/ 9 h 374"/>
                <a:gd name="T6" fmla="*/ 9 w 3132"/>
                <a:gd name="T7" fmla="*/ 9 h 374"/>
                <a:gd name="T8" fmla="*/ 9 w 3132"/>
                <a:gd name="T9" fmla="*/ 18 h 374"/>
                <a:gd name="T10" fmla="*/ 3132 w 3132"/>
                <a:gd name="T11" fmla="*/ 18 h 374"/>
                <a:gd name="T12" fmla="*/ 3132 w 3132"/>
                <a:gd name="T13" fmla="*/ 0 h 374"/>
                <a:gd name="T14" fmla="*/ 9 w 3132"/>
                <a:gd name="T15" fmla="*/ 0 h 374"/>
                <a:gd name="T16" fmla="*/ 0 w 3132"/>
                <a:gd name="T17" fmla="*/ 0 h 374"/>
                <a:gd name="T18" fmla="*/ 0 w 3132"/>
                <a:gd name="T19" fmla="*/ 9 h 374"/>
                <a:gd name="T20" fmla="*/ 0 w 3132"/>
                <a:gd name="T21" fmla="*/ 374 h 3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32"/>
                <a:gd name="T34" fmla="*/ 0 h 374"/>
                <a:gd name="T35" fmla="*/ 3132 w 3132"/>
                <a:gd name="T36" fmla="*/ 374 h 37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32" h="374">
                  <a:moveTo>
                    <a:pt x="0" y="374"/>
                  </a:moveTo>
                  <a:lnTo>
                    <a:pt x="18" y="374"/>
                  </a:lnTo>
                  <a:lnTo>
                    <a:pt x="18" y="9"/>
                  </a:lnTo>
                  <a:lnTo>
                    <a:pt x="9" y="9"/>
                  </a:lnTo>
                  <a:lnTo>
                    <a:pt x="9" y="18"/>
                  </a:lnTo>
                  <a:lnTo>
                    <a:pt x="3132" y="18"/>
                  </a:lnTo>
                  <a:lnTo>
                    <a:pt x="3132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3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1" name="Freeform 39"/>
            <p:cNvSpPr>
              <a:spLocks/>
            </p:cNvSpPr>
            <p:nvPr/>
          </p:nvSpPr>
          <p:spPr bwMode="auto">
            <a:xfrm>
              <a:off x="1716" y="3125"/>
              <a:ext cx="70" cy="110"/>
            </a:xfrm>
            <a:custGeom>
              <a:avLst/>
              <a:gdLst>
                <a:gd name="T0" fmla="*/ 0 w 70"/>
                <a:gd name="T1" fmla="*/ 0 h 110"/>
                <a:gd name="T2" fmla="*/ 34 w 70"/>
                <a:gd name="T3" fmla="*/ 110 h 110"/>
                <a:gd name="T4" fmla="*/ 70 w 70"/>
                <a:gd name="T5" fmla="*/ 0 h 110"/>
                <a:gd name="T6" fmla="*/ 0 w 70"/>
                <a:gd name="T7" fmla="*/ 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0" y="0"/>
                  </a:moveTo>
                  <a:lnTo>
                    <a:pt x="34" y="110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2" name="Freeform 40"/>
            <p:cNvSpPr>
              <a:spLocks/>
            </p:cNvSpPr>
            <p:nvPr/>
          </p:nvSpPr>
          <p:spPr bwMode="auto">
            <a:xfrm>
              <a:off x="4871" y="2728"/>
              <a:ext cx="110" cy="71"/>
            </a:xfrm>
            <a:custGeom>
              <a:avLst/>
              <a:gdLst>
                <a:gd name="T0" fmla="*/ 0 w 110"/>
                <a:gd name="T1" fmla="*/ 71 h 71"/>
                <a:gd name="T2" fmla="*/ 110 w 110"/>
                <a:gd name="T3" fmla="*/ 36 h 71"/>
                <a:gd name="T4" fmla="*/ 0 w 110"/>
                <a:gd name="T5" fmla="*/ 0 h 71"/>
                <a:gd name="T6" fmla="*/ 0 w 110"/>
                <a:gd name="T7" fmla="*/ 71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1"/>
                <a:gd name="T14" fmla="*/ 110 w 110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1">
                  <a:moveTo>
                    <a:pt x="0" y="71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82" name="Rectangle 41"/>
          <p:cNvSpPr>
            <a:spLocks noChangeArrowheads="1"/>
          </p:cNvSpPr>
          <p:nvPr/>
        </p:nvSpPr>
        <p:spPr bwMode="auto">
          <a:xfrm>
            <a:off x="476250" y="5715000"/>
            <a:ext cx="1597025" cy="439738"/>
          </a:xfrm>
          <a:prstGeom prst="rect">
            <a:avLst/>
          </a:prstGeom>
          <a:solidFill>
            <a:schemeClr val="tx1"/>
          </a:solidFill>
          <a:ln w="14351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83" name="Rectangle 42"/>
          <p:cNvSpPr>
            <a:spLocks noChangeArrowheads="1"/>
          </p:cNvSpPr>
          <p:nvPr/>
        </p:nvSpPr>
        <p:spPr bwMode="auto">
          <a:xfrm>
            <a:off x="609600" y="5715000"/>
            <a:ext cx="1274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GRB </a:t>
            </a: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Coordinates Network</a:t>
            </a:r>
          </a:p>
        </p:txBody>
      </p: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2071688" y="5624513"/>
            <a:ext cx="763587" cy="292100"/>
            <a:chOff x="1305" y="3543"/>
            <a:chExt cx="481" cy="184"/>
          </a:xfrm>
        </p:grpSpPr>
        <p:sp>
          <p:nvSpPr>
            <p:cNvPr id="27777" name="Freeform 44"/>
            <p:cNvSpPr>
              <a:spLocks/>
            </p:cNvSpPr>
            <p:nvPr/>
          </p:nvSpPr>
          <p:spPr bwMode="auto">
            <a:xfrm>
              <a:off x="1413" y="3649"/>
              <a:ext cx="346" cy="50"/>
            </a:xfrm>
            <a:custGeom>
              <a:avLst/>
              <a:gdLst>
                <a:gd name="T0" fmla="*/ 346 w 346"/>
                <a:gd name="T1" fmla="*/ 0 h 50"/>
                <a:gd name="T2" fmla="*/ 328 w 346"/>
                <a:gd name="T3" fmla="*/ 0 h 50"/>
                <a:gd name="T4" fmla="*/ 328 w 346"/>
                <a:gd name="T5" fmla="*/ 42 h 50"/>
                <a:gd name="T6" fmla="*/ 337 w 346"/>
                <a:gd name="T7" fmla="*/ 42 h 50"/>
                <a:gd name="T8" fmla="*/ 337 w 346"/>
                <a:gd name="T9" fmla="*/ 33 h 50"/>
                <a:gd name="T10" fmla="*/ 0 w 346"/>
                <a:gd name="T11" fmla="*/ 33 h 50"/>
                <a:gd name="T12" fmla="*/ 0 w 346"/>
                <a:gd name="T13" fmla="*/ 50 h 50"/>
                <a:gd name="T14" fmla="*/ 337 w 346"/>
                <a:gd name="T15" fmla="*/ 50 h 50"/>
                <a:gd name="T16" fmla="*/ 346 w 346"/>
                <a:gd name="T17" fmla="*/ 50 h 50"/>
                <a:gd name="T18" fmla="*/ 346 w 346"/>
                <a:gd name="T19" fmla="*/ 42 h 50"/>
                <a:gd name="T20" fmla="*/ 346 w 346"/>
                <a:gd name="T21" fmla="*/ 0 h 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6"/>
                <a:gd name="T34" fmla="*/ 0 h 50"/>
                <a:gd name="T35" fmla="*/ 346 w 346"/>
                <a:gd name="T36" fmla="*/ 50 h 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6" h="50">
                  <a:moveTo>
                    <a:pt x="346" y="0"/>
                  </a:moveTo>
                  <a:lnTo>
                    <a:pt x="328" y="0"/>
                  </a:lnTo>
                  <a:lnTo>
                    <a:pt x="328" y="42"/>
                  </a:lnTo>
                  <a:lnTo>
                    <a:pt x="337" y="42"/>
                  </a:lnTo>
                  <a:lnTo>
                    <a:pt x="337" y="33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337" y="50"/>
                  </a:lnTo>
                  <a:lnTo>
                    <a:pt x="346" y="50"/>
                  </a:lnTo>
                  <a:lnTo>
                    <a:pt x="346" y="42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8" name="Freeform 45"/>
            <p:cNvSpPr>
              <a:spLocks/>
            </p:cNvSpPr>
            <p:nvPr/>
          </p:nvSpPr>
          <p:spPr bwMode="auto">
            <a:xfrm>
              <a:off x="1716" y="3543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9" name="Freeform 46"/>
            <p:cNvSpPr>
              <a:spLocks/>
            </p:cNvSpPr>
            <p:nvPr/>
          </p:nvSpPr>
          <p:spPr bwMode="auto">
            <a:xfrm>
              <a:off x="1305" y="3656"/>
              <a:ext cx="112" cy="71"/>
            </a:xfrm>
            <a:custGeom>
              <a:avLst/>
              <a:gdLst>
                <a:gd name="T0" fmla="*/ 112 w 112"/>
                <a:gd name="T1" fmla="*/ 0 h 71"/>
                <a:gd name="T2" fmla="*/ 0 w 112"/>
                <a:gd name="T3" fmla="*/ 36 h 71"/>
                <a:gd name="T4" fmla="*/ 112 w 112"/>
                <a:gd name="T5" fmla="*/ 71 h 71"/>
                <a:gd name="T6" fmla="*/ 112 w 112"/>
                <a:gd name="T7" fmla="*/ 0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1"/>
                <a:gd name="T14" fmla="*/ 112 w 112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1">
                  <a:moveTo>
                    <a:pt x="112" y="0"/>
                  </a:moveTo>
                  <a:lnTo>
                    <a:pt x="0" y="36"/>
                  </a:lnTo>
                  <a:lnTo>
                    <a:pt x="112" y="71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3462338" y="5326063"/>
            <a:ext cx="450850" cy="111125"/>
            <a:chOff x="2181" y="3355"/>
            <a:chExt cx="284" cy="70"/>
          </a:xfrm>
        </p:grpSpPr>
        <p:sp>
          <p:nvSpPr>
            <p:cNvPr id="27774" name="Rectangle 48"/>
            <p:cNvSpPr>
              <a:spLocks noChangeArrowheads="1"/>
            </p:cNvSpPr>
            <p:nvPr/>
          </p:nvSpPr>
          <p:spPr bwMode="auto">
            <a:xfrm>
              <a:off x="2287" y="3381"/>
              <a:ext cx="70" cy="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5" name="Freeform 49"/>
            <p:cNvSpPr>
              <a:spLocks/>
            </p:cNvSpPr>
            <p:nvPr/>
          </p:nvSpPr>
          <p:spPr bwMode="auto">
            <a:xfrm>
              <a:off x="2181" y="3355"/>
              <a:ext cx="110" cy="70"/>
            </a:xfrm>
            <a:custGeom>
              <a:avLst/>
              <a:gdLst>
                <a:gd name="T0" fmla="*/ 110 w 110"/>
                <a:gd name="T1" fmla="*/ 0 h 70"/>
                <a:gd name="T2" fmla="*/ 0 w 110"/>
                <a:gd name="T3" fmla="*/ 36 h 70"/>
                <a:gd name="T4" fmla="*/ 110 w 110"/>
                <a:gd name="T5" fmla="*/ 70 h 70"/>
                <a:gd name="T6" fmla="*/ 110 w 110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0"/>
                <a:gd name="T14" fmla="*/ 110 w 11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0">
                  <a:moveTo>
                    <a:pt x="110" y="0"/>
                  </a:moveTo>
                  <a:lnTo>
                    <a:pt x="0" y="36"/>
                  </a:lnTo>
                  <a:lnTo>
                    <a:pt x="110" y="7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6" name="Freeform 50"/>
            <p:cNvSpPr>
              <a:spLocks/>
            </p:cNvSpPr>
            <p:nvPr/>
          </p:nvSpPr>
          <p:spPr bwMode="auto">
            <a:xfrm>
              <a:off x="2355" y="3355"/>
              <a:ext cx="110" cy="70"/>
            </a:xfrm>
            <a:custGeom>
              <a:avLst/>
              <a:gdLst>
                <a:gd name="T0" fmla="*/ 0 w 110"/>
                <a:gd name="T1" fmla="*/ 70 h 70"/>
                <a:gd name="T2" fmla="*/ 110 w 110"/>
                <a:gd name="T3" fmla="*/ 36 h 70"/>
                <a:gd name="T4" fmla="*/ 0 w 110"/>
                <a:gd name="T5" fmla="*/ 0 h 70"/>
                <a:gd name="T6" fmla="*/ 0 w 110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70"/>
                <a:gd name="T14" fmla="*/ 110 w 110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70">
                  <a:moveTo>
                    <a:pt x="0" y="70"/>
                  </a:moveTo>
                  <a:lnTo>
                    <a:pt x="110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86" name="Rectangle 51"/>
          <p:cNvSpPr>
            <a:spLocks noChangeArrowheads="1"/>
          </p:cNvSpPr>
          <p:nvPr/>
        </p:nvSpPr>
        <p:spPr bwMode="auto">
          <a:xfrm>
            <a:off x="4849813" y="2351088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7" name="Rectangle 52"/>
          <p:cNvSpPr>
            <a:spLocks noChangeArrowheads="1"/>
          </p:cNvSpPr>
          <p:nvPr/>
        </p:nvSpPr>
        <p:spPr bwMode="auto">
          <a:xfrm>
            <a:off x="4932363" y="2351088"/>
            <a:ext cx="11684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Telemetry 1 kbps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8" name="Rectangle 53"/>
          <p:cNvSpPr>
            <a:spLocks noChangeArrowheads="1"/>
          </p:cNvSpPr>
          <p:nvPr/>
        </p:nvSpPr>
        <p:spPr bwMode="auto">
          <a:xfrm>
            <a:off x="4849813" y="2525713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89" name="Rectangle 54"/>
          <p:cNvSpPr>
            <a:spLocks noChangeArrowheads="1"/>
          </p:cNvSpPr>
          <p:nvPr/>
        </p:nvSpPr>
        <p:spPr bwMode="auto">
          <a:xfrm>
            <a:off x="4700588" y="2274888"/>
            <a:ext cx="2251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0" name="Rectangle 55"/>
          <p:cNvSpPr>
            <a:spLocks noChangeArrowheads="1"/>
          </p:cNvSpPr>
          <p:nvPr/>
        </p:nvSpPr>
        <p:spPr bwMode="auto">
          <a:xfrm>
            <a:off x="3792538" y="3527425"/>
            <a:ext cx="50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-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1" name="Rectangle 56"/>
          <p:cNvSpPr>
            <a:spLocks noChangeArrowheads="1"/>
          </p:cNvSpPr>
          <p:nvPr/>
        </p:nvSpPr>
        <p:spPr bwMode="auto">
          <a:xfrm>
            <a:off x="3697288" y="370205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2" name="Rectangle 57"/>
          <p:cNvSpPr>
            <a:spLocks noChangeArrowheads="1"/>
          </p:cNvSpPr>
          <p:nvPr/>
        </p:nvSpPr>
        <p:spPr bwMode="auto">
          <a:xfrm>
            <a:off x="3563938" y="3451225"/>
            <a:ext cx="119062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3" name="Rectangle 58"/>
          <p:cNvSpPr>
            <a:spLocks noChangeArrowheads="1"/>
          </p:cNvSpPr>
          <p:nvPr/>
        </p:nvSpPr>
        <p:spPr bwMode="auto">
          <a:xfrm>
            <a:off x="3546475" y="3451225"/>
            <a:ext cx="119062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94" name="Rectangle 59"/>
          <p:cNvSpPr>
            <a:spLocks noChangeArrowheads="1"/>
          </p:cNvSpPr>
          <p:nvPr/>
        </p:nvSpPr>
        <p:spPr bwMode="auto">
          <a:xfrm>
            <a:off x="3678238" y="3527425"/>
            <a:ext cx="0" cy="122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n-US" sz="800" b="1">
              <a:solidFill>
                <a:srgbClr val="000000"/>
              </a:solidFill>
            </a:endParaRPr>
          </a:p>
        </p:txBody>
      </p: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483100" y="2754313"/>
            <a:ext cx="2790825" cy="561975"/>
            <a:chOff x="2824" y="1735"/>
            <a:chExt cx="1758" cy="354"/>
          </a:xfrm>
        </p:grpSpPr>
        <p:sp>
          <p:nvSpPr>
            <p:cNvPr id="27772" name="Freeform 61"/>
            <p:cNvSpPr>
              <a:spLocks/>
            </p:cNvSpPr>
            <p:nvPr/>
          </p:nvSpPr>
          <p:spPr bwMode="auto">
            <a:xfrm>
              <a:off x="2928" y="1760"/>
              <a:ext cx="1654" cy="329"/>
            </a:xfrm>
            <a:custGeom>
              <a:avLst/>
              <a:gdLst>
                <a:gd name="T0" fmla="*/ 1650 w 1654"/>
                <a:gd name="T1" fmla="*/ 329 h 329"/>
                <a:gd name="T2" fmla="*/ 1654 w 1654"/>
                <a:gd name="T3" fmla="*/ 314 h 329"/>
                <a:gd name="T4" fmla="*/ 672 w 1654"/>
                <a:gd name="T5" fmla="*/ 84 h 329"/>
                <a:gd name="T6" fmla="*/ 669 w 1654"/>
                <a:gd name="T7" fmla="*/ 82 h 329"/>
                <a:gd name="T8" fmla="*/ 666 w 1654"/>
                <a:gd name="T9" fmla="*/ 84 h 329"/>
                <a:gd name="T10" fmla="*/ 663 w 1654"/>
                <a:gd name="T11" fmla="*/ 85 h 329"/>
                <a:gd name="T12" fmla="*/ 660 w 1654"/>
                <a:gd name="T13" fmla="*/ 91 h 329"/>
                <a:gd name="T14" fmla="*/ 663 w 1654"/>
                <a:gd name="T15" fmla="*/ 97 h 329"/>
                <a:gd name="T16" fmla="*/ 663 w 1654"/>
                <a:gd name="T17" fmla="*/ 98 h 329"/>
                <a:gd name="T18" fmla="*/ 729 w 1654"/>
                <a:gd name="T19" fmla="*/ 180 h 329"/>
                <a:gd name="T20" fmla="*/ 735 w 1654"/>
                <a:gd name="T21" fmla="*/ 173 h 329"/>
                <a:gd name="T22" fmla="*/ 735 w 1654"/>
                <a:gd name="T23" fmla="*/ 164 h 329"/>
                <a:gd name="T24" fmla="*/ 732 w 1654"/>
                <a:gd name="T25" fmla="*/ 166 h 329"/>
                <a:gd name="T26" fmla="*/ 729 w 1654"/>
                <a:gd name="T27" fmla="*/ 167 h 329"/>
                <a:gd name="T28" fmla="*/ 726 w 1654"/>
                <a:gd name="T29" fmla="*/ 173 h 329"/>
                <a:gd name="T30" fmla="*/ 729 w 1654"/>
                <a:gd name="T31" fmla="*/ 179 h 329"/>
                <a:gd name="T32" fmla="*/ 736 w 1654"/>
                <a:gd name="T33" fmla="*/ 164 h 329"/>
                <a:gd name="T34" fmla="*/ 2 w 1654"/>
                <a:gd name="T35" fmla="*/ 0 h 329"/>
                <a:gd name="T36" fmla="*/ 0 w 1654"/>
                <a:gd name="T37" fmla="*/ 18 h 329"/>
                <a:gd name="T38" fmla="*/ 733 w 1654"/>
                <a:gd name="T39" fmla="*/ 181 h 329"/>
                <a:gd name="T40" fmla="*/ 735 w 1654"/>
                <a:gd name="T41" fmla="*/ 181 h 329"/>
                <a:gd name="T42" fmla="*/ 738 w 1654"/>
                <a:gd name="T43" fmla="*/ 180 h 329"/>
                <a:gd name="T44" fmla="*/ 741 w 1654"/>
                <a:gd name="T45" fmla="*/ 179 h 329"/>
                <a:gd name="T46" fmla="*/ 743 w 1654"/>
                <a:gd name="T47" fmla="*/ 173 h 329"/>
                <a:gd name="T48" fmla="*/ 741 w 1654"/>
                <a:gd name="T49" fmla="*/ 167 h 329"/>
                <a:gd name="T50" fmla="*/ 741 w 1654"/>
                <a:gd name="T51" fmla="*/ 167 h 329"/>
                <a:gd name="T52" fmla="*/ 675 w 1654"/>
                <a:gd name="T53" fmla="*/ 85 h 329"/>
                <a:gd name="T54" fmla="*/ 669 w 1654"/>
                <a:gd name="T55" fmla="*/ 100 h 329"/>
                <a:gd name="T56" fmla="*/ 672 w 1654"/>
                <a:gd name="T57" fmla="*/ 98 h 329"/>
                <a:gd name="T58" fmla="*/ 675 w 1654"/>
                <a:gd name="T59" fmla="*/ 97 h 329"/>
                <a:gd name="T60" fmla="*/ 677 w 1654"/>
                <a:gd name="T61" fmla="*/ 91 h 329"/>
                <a:gd name="T62" fmla="*/ 675 w 1654"/>
                <a:gd name="T63" fmla="*/ 85 h 329"/>
                <a:gd name="T64" fmla="*/ 669 w 1654"/>
                <a:gd name="T65" fmla="*/ 91 h 329"/>
                <a:gd name="T66" fmla="*/ 667 w 1654"/>
                <a:gd name="T67" fmla="*/ 100 h 329"/>
                <a:gd name="T68" fmla="*/ 1650 w 1654"/>
                <a:gd name="T69" fmla="*/ 329 h 3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54"/>
                <a:gd name="T106" fmla="*/ 0 h 329"/>
                <a:gd name="T107" fmla="*/ 1654 w 1654"/>
                <a:gd name="T108" fmla="*/ 329 h 3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54" h="329">
                  <a:moveTo>
                    <a:pt x="1650" y="329"/>
                  </a:moveTo>
                  <a:lnTo>
                    <a:pt x="1654" y="314"/>
                  </a:lnTo>
                  <a:lnTo>
                    <a:pt x="672" y="84"/>
                  </a:lnTo>
                  <a:lnTo>
                    <a:pt x="669" y="82"/>
                  </a:lnTo>
                  <a:lnTo>
                    <a:pt x="666" y="84"/>
                  </a:lnTo>
                  <a:lnTo>
                    <a:pt x="663" y="85"/>
                  </a:lnTo>
                  <a:lnTo>
                    <a:pt x="660" y="91"/>
                  </a:lnTo>
                  <a:lnTo>
                    <a:pt x="663" y="97"/>
                  </a:lnTo>
                  <a:lnTo>
                    <a:pt x="663" y="98"/>
                  </a:lnTo>
                  <a:lnTo>
                    <a:pt x="729" y="180"/>
                  </a:lnTo>
                  <a:lnTo>
                    <a:pt x="735" y="173"/>
                  </a:lnTo>
                  <a:lnTo>
                    <a:pt x="735" y="164"/>
                  </a:lnTo>
                  <a:lnTo>
                    <a:pt x="732" y="166"/>
                  </a:lnTo>
                  <a:lnTo>
                    <a:pt x="729" y="167"/>
                  </a:lnTo>
                  <a:lnTo>
                    <a:pt x="726" y="173"/>
                  </a:lnTo>
                  <a:lnTo>
                    <a:pt x="729" y="179"/>
                  </a:lnTo>
                  <a:lnTo>
                    <a:pt x="736" y="164"/>
                  </a:lnTo>
                  <a:lnTo>
                    <a:pt x="2" y="0"/>
                  </a:lnTo>
                  <a:lnTo>
                    <a:pt x="0" y="18"/>
                  </a:lnTo>
                  <a:lnTo>
                    <a:pt x="733" y="181"/>
                  </a:lnTo>
                  <a:lnTo>
                    <a:pt x="735" y="181"/>
                  </a:lnTo>
                  <a:lnTo>
                    <a:pt x="738" y="180"/>
                  </a:lnTo>
                  <a:lnTo>
                    <a:pt x="741" y="179"/>
                  </a:lnTo>
                  <a:lnTo>
                    <a:pt x="743" y="173"/>
                  </a:lnTo>
                  <a:lnTo>
                    <a:pt x="741" y="167"/>
                  </a:lnTo>
                  <a:lnTo>
                    <a:pt x="675" y="85"/>
                  </a:lnTo>
                  <a:lnTo>
                    <a:pt x="669" y="100"/>
                  </a:lnTo>
                  <a:lnTo>
                    <a:pt x="672" y="98"/>
                  </a:lnTo>
                  <a:lnTo>
                    <a:pt x="675" y="97"/>
                  </a:lnTo>
                  <a:lnTo>
                    <a:pt x="677" y="91"/>
                  </a:lnTo>
                  <a:lnTo>
                    <a:pt x="675" y="85"/>
                  </a:lnTo>
                  <a:lnTo>
                    <a:pt x="669" y="91"/>
                  </a:lnTo>
                  <a:lnTo>
                    <a:pt x="667" y="100"/>
                  </a:lnTo>
                  <a:lnTo>
                    <a:pt x="1650" y="329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3" name="Freeform 62"/>
            <p:cNvSpPr>
              <a:spLocks/>
            </p:cNvSpPr>
            <p:nvPr/>
          </p:nvSpPr>
          <p:spPr bwMode="auto">
            <a:xfrm>
              <a:off x="2824" y="1735"/>
              <a:ext cx="118" cy="70"/>
            </a:xfrm>
            <a:custGeom>
              <a:avLst/>
              <a:gdLst>
                <a:gd name="T0" fmla="*/ 118 w 118"/>
                <a:gd name="T1" fmla="*/ 0 h 70"/>
                <a:gd name="T2" fmla="*/ 0 w 118"/>
                <a:gd name="T3" fmla="*/ 10 h 70"/>
                <a:gd name="T4" fmla="*/ 102 w 118"/>
                <a:gd name="T5" fmla="*/ 70 h 70"/>
                <a:gd name="T6" fmla="*/ 118 w 118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8"/>
                <a:gd name="T13" fmla="*/ 0 h 70"/>
                <a:gd name="T14" fmla="*/ 118 w 118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8" h="70">
                  <a:moveTo>
                    <a:pt x="118" y="0"/>
                  </a:moveTo>
                  <a:lnTo>
                    <a:pt x="0" y="10"/>
                  </a:lnTo>
                  <a:lnTo>
                    <a:pt x="102" y="70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7675563" y="3854450"/>
            <a:ext cx="334962" cy="552450"/>
            <a:chOff x="4835" y="2428"/>
            <a:chExt cx="211" cy="348"/>
          </a:xfrm>
        </p:grpSpPr>
        <p:sp>
          <p:nvSpPr>
            <p:cNvPr id="27770" name="Freeform 64"/>
            <p:cNvSpPr>
              <a:spLocks/>
            </p:cNvSpPr>
            <p:nvPr/>
          </p:nvSpPr>
          <p:spPr bwMode="auto">
            <a:xfrm>
              <a:off x="4868" y="2525"/>
              <a:ext cx="178" cy="251"/>
            </a:xfrm>
            <a:custGeom>
              <a:avLst/>
              <a:gdLst>
                <a:gd name="T0" fmla="*/ 163 w 178"/>
                <a:gd name="T1" fmla="*/ 251 h 251"/>
                <a:gd name="T2" fmla="*/ 178 w 178"/>
                <a:gd name="T3" fmla="*/ 245 h 251"/>
                <a:gd name="T4" fmla="*/ 125 w 178"/>
                <a:gd name="T5" fmla="*/ 100 h 251"/>
                <a:gd name="T6" fmla="*/ 123 w 178"/>
                <a:gd name="T7" fmla="*/ 97 h 251"/>
                <a:gd name="T8" fmla="*/ 120 w 178"/>
                <a:gd name="T9" fmla="*/ 96 h 251"/>
                <a:gd name="T10" fmla="*/ 117 w 178"/>
                <a:gd name="T11" fmla="*/ 94 h 251"/>
                <a:gd name="T12" fmla="*/ 115 w 178"/>
                <a:gd name="T13" fmla="*/ 96 h 251"/>
                <a:gd name="T14" fmla="*/ 112 w 178"/>
                <a:gd name="T15" fmla="*/ 97 h 251"/>
                <a:gd name="T16" fmla="*/ 64 w 178"/>
                <a:gd name="T17" fmla="*/ 159 h 251"/>
                <a:gd name="T18" fmla="*/ 70 w 178"/>
                <a:gd name="T19" fmla="*/ 165 h 251"/>
                <a:gd name="T20" fmla="*/ 76 w 178"/>
                <a:gd name="T21" fmla="*/ 159 h 251"/>
                <a:gd name="T22" fmla="*/ 73 w 178"/>
                <a:gd name="T23" fmla="*/ 158 h 251"/>
                <a:gd name="T24" fmla="*/ 70 w 178"/>
                <a:gd name="T25" fmla="*/ 156 h 251"/>
                <a:gd name="T26" fmla="*/ 67 w 178"/>
                <a:gd name="T27" fmla="*/ 158 h 251"/>
                <a:gd name="T28" fmla="*/ 77 w 178"/>
                <a:gd name="T29" fmla="*/ 162 h 251"/>
                <a:gd name="T30" fmla="*/ 14 w 178"/>
                <a:gd name="T31" fmla="*/ 0 h 251"/>
                <a:gd name="T32" fmla="*/ 0 w 178"/>
                <a:gd name="T33" fmla="*/ 5 h 251"/>
                <a:gd name="T34" fmla="*/ 63 w 178"/>
                <a:gd name="T35" fmla="*/ 168 h 251"/>
                <a:gd name="T36" fmla="*/ 64 w 178"/>
                <a:gd name="T37" fmla="*/ 170 h 251"/>
                <a:gd name="T38" fmla="*/ 67 w 178"/>
                <a:gd name="T39" fmla="*/ 172 h 251"/>
                <a:gd name="T40" fmla="*/ 70 w 178"/>
                <a:gd name="T41" fmla="*/ 173 h 251"/>
                <a:gd name="T42" fmla="*/ 73 w 178"/>
                <a:gd name="T43" fmla="*/ 172 h 251"/>
                <a:gd name="T44" fmla="*/ 76 w 178"/>
                <a:gd name="T45" fmla="*/ 172 h 251"/>
                <a:gd name="T46" fmla="*/ 123 w 178"/>
                <a:gd name="T47" fmla="*/ 110 h 251"/>
                <a:gd name="T48" fmla="*/ 112 w 178"/>
                <a:gd name="T49" fmla="*/ 109 h 251"/>
                <a:gd name="T50" fmla="*/ 115 w 178"/>
                <a:gd name="T51" fmla="*/ 110 h 251"/>
                <a:gd name="T52" fmla="*/ 117 w 178"/>
                <a:gd name="T53" fmla="*/ 112 h 251"/>
                <a:gd name="T54" fmla="*/ 120 w 178"/>
                <a:gd name="T55" fmla="*/ 110 h 251"/>
                <a:gd name="T56" fmla="*/ 117 w 178"/>
                <a:gd name="T57" fmla="*/ 103 h 251"/>
                <a:gd name="T58" fmla="*/ 110 w 178"/>
                <a:gd name="T59" fmla="*/ 106 h 251"/>
                <a:gd name="T60" fmla="*/ 163 w 178"/>
                <a:gd name="T61" fmla="*/ 251 h 25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8"/>
                <a:gd name="T94" fmla="*/ 0 h 251"/>
                <a:gd name="T95" fmla="*/ 178 w 178"/>
                <a:gd name="T96" fmla="*/ 251 h 25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8" h="251">
                  <a:moveTo>
                    <a:pt x="163" y="251"/>
                  </a:moveTo>
                  <a:lnTo>
                    <a:pt x="178" y="245"/>
                  </a:lnTo>
                  <a:lnTo>
                    <a:pt x="125" y="100"/>
                  </a:lnTo>
                  <a:lnTo>
                    <a:pt x="123" y="97"/>
                  </a:lnTo>
                  <a:lnTo>
                    <a:pt x="120" y="96"/>
                  </a:lnTo>
                  <a:lnTo>
                    <a:pt x="117" y="94"/>
                  </a:lnTo>
                  <a:lnTo>
                    <a:pt x="115" y="96"/>
                  </a:lnTo>
                  <a:lnTo>
                    <a:pt x="112" y="97"/>
                  </a:lnTo>
                  <a:lnTo>
                    <a:pt x="64" y="159"/>
                  </a:lnTo>
                  <a:lnTo>
                    <a:pt x="70" y="165"/>
                  </a:lnTo>
                  <a:lnTo>
                    <a:pt x="76" y="159"/>
                  </a:lnTo>
                  <a:lnTo>
                    <a:pt x="73" y="158"/>
                  </a:lnTo>
                  <a:lnTo>
                    <a:pt x="70" y="156"/>
                  </a:lnTo>
                  <a:lnTo>
                    <a:pt x="67" y="158"/>
                  </a:lnTo>
                  <a:lnTo>
                    <a:pt x="77" y="162"/>
                  </a:lnTo>
                  <a:lnTo>
                    <a:pt x="14" y="0"/>
                  </a:lnTo>
                  <a:lnTo>
                    <a:pt x="0" y="5"/>
                  </a:lnTo>
                  <a:lnTo>
                    <a:pt x="63" y="168"/>
                  </a:lnTo>
                  <a:lnTo>
                    <a:pt x="64" y="170"/>
                  </a:lnTo>
                  <a:lnTo>
                    <a:pt x="67" y="172"/>
                  </a:lnTo>
                  <a:lnTo>
                    <a:pt x="70" y="173"/>
                  </a:lnTo>
                  <a:lnTo>
                    <a:pt x="73" y="172"/>
                  </a:lnTo>
                  <a:lnTo>
                    <a:pt x="76" y="172"/>
                  </a:lnTo>
                  <a:lnTo>
                    <a:pt x="123" y="110"/>
                  </a:lnTo>
                  <a:lnTo>
                    <a:pt x="112" y="109"/>
                  </a:lnTo>
                  <a:lnTo>
                    <a:pt x="115" y="110"/>
                  </a:lnTo>
                  <a:lnTo>
                    <a:pt x="117" y="112"/>
                  </a:lnTo>
                  <a:lnTo>
                    <a:pt x="120" y="110"/>
                  </a:lnTo>
                  <a:lnTo>
                    <a:pt x="117" y="103"/>
                  </a:lnTo>
                  <a:lnTo>
                    <a:pt x="110" y="106"/>
                  </a:lnTo>
                  <a:lnTo>
                    <a:pt x="163" y="251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1" name="Freeform 65"/>
            <p:cNvSpPr>
              <a:spLocks/>
            </p:cNvSpPr>
            <p:nvPr/>
          </p:nvSpPr>
          <p:spPr bwMode="auto">
            <a:xfrm>
              <a:off x="4835" y="2428"/>
              <a:ext cx="74" cy="118"/>
            </a:xfrm>
            <a:custGeom>
              <a:avLst/>
              <a:gdLst>
                <a:gd name="T0" fmla="*/ 74 w 74"/>
                <a:gd name="T1" fmla="*/ 91 h 118"/>
                <a:gd name="T2" fmla="*/ 0 w 74"/>
                <a:gd name="T3" fmla="*/ 0 h 118"/>
                <a:gd name="T4" fmla="*/ 8 w 74"/>
                <a:gd name="T5" fmla="*/ 118 h 118"/>
                <a:gd name="T6" fmla="*/ 74 w 74"/>
                <a:gd name="T7" fmla="*/ 91 h 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118"/>
                <a:gd name="T14" fmla="*/ 74 w 74"/>
                <a:gd name="T15" fmla="*/ 118 h 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118">
                  <a:moveTo>
                    <a:pt x="74" y="91"/>
                  </a:moveTo>
                  <a:lnTo>
                    <a:pt x="0" y="0"/>
                  </a:lnTo>
                  <a:lnTo>
                    <a:pt x="8" y="118"/>
                  </a:lnTo>
                  <a:lnTo>
                    <a:pt x="74" y="91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4514850" y="4824413"/>
            <a:ext cx="939800" cy="293687"/>
            <a:chOff x="2844" y="3039"/>
            <a:chExt cx="592" cy="185"/>
          </a:xfrm>
        </p:grpSpPr>
        <p:sp>
          <p:nvSpPr>
            <p:cNvPr id="27767" name="Freeform 67"/>
            <p:cNvSpPr>
              <a:spLocks/>
            </p:cNvSpPr>
            <p:nvPr/>
          </p:nvSpPr>
          <p:spPr bwMode="auto">
            <a:xfrm>
              <a:off x="2870" y="3065"/>
              <a:ext cx="457" cy="51"/>
            </a:xfrm>
            <a:custGeom>
              <a:avLst/>
              <a:gdLst>
                <a:gd name="T0" fmla="*/ 0 w 457"/>
                <a:gd name="T1" fmla="*/ 51 h 51"/>
                <a:gd name="T2" fmla="*/ 17 w 457"/>
                <a:gd name="T3" fmla="*/ 51 h 51"/>
                <a:gd name="T4" fmla="*/ 17 w 457"/>
                <a:gd name="T5" fmla="*/ 8 h 51"/>
                <a:gd name="T6" fmla="*/ 9 w 457"/>
                <a:gd name="T7" fmla="*/ 8 h 51"/>
                <a:gd name="T8" fmla="*/ 9 w 457"/>
                <a:gd name="T9" fmla="*/ 17 h 51"/>
                <a:gd name="T10" fmla="*/ 457 w 457"/>
                <a:gd name="T11" fmla="*/ 17 h 51"/>
                <a:gd name="T12" fmla="*/ 457 w 457"/>
                <a:gd name="T13" fmla="*/ 0 h 51"/>
                <a:gd name="T14" fmla="*/ 9 w 457"/>
                <a:gd name="T15" fmla="*/ 0 h 51"/>
                <a:gd name="T16" fmla="*/ 0 w 457"/>
                <a:gd name="T17" fmla="*/ 0 h 51"/>
                <a:gd name="T18" fmla="*/ 0 w 457"/>
                <a:gd name="T19" fmla="*/ 8 h 51"/>
                <a:gd name="T20" fmla="*/ 0 w 457"/>
                <a:gd name="T21" fmla="*/ 51 h 5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57"/>
                <a:gd name="T34" fmla="*/ 0 h 51"/>
                <a:gd name="T35" fmla="*/ 457 w 457"/>
                <a:gd name="T36" fmla="*/ 51 h 5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57" h="51">
                  <a:moveTo>
                    <a:pt x="0" y="51"/>
                  </a:moveTo>
                  <a:lnTo>
                    <a:pt x="17" y="51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457" y="17"/>
                  </a:lnTo>
                  <a:lnTo>
                    <a:pt x="457" y="0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8" name="Freeform 68"/>
            <p:cNvSpPr>
              <a:spLocks/>
            </p:cNvSpPr>
            <p:nvPr/>
          </p:nvSpPr>
          <p:spPr bwMode="auto">
            <a:xfrm>
              <a:off x="2844" y="3113"/>
              <a:ext cx="71" cy="111"/>
            </a:xfrm>
            <a:custGeom>
              <a:avLst/>
              <a:gdLst>
                <a:gd name="T0" fmla="*/ 0 w 71"/>
                <a:gd name="T1" fmla="*/ 0 h 111"/>
                <a:gd name="T2" fmla="*/ 35 w 71"/>
                <a:gd name="T3" fmla="*/ 111 h 111"/>
                <a:gd name="T4" fmla="*/ 71 w 71"/>
                <a:gd name="T5" fmla="*/ 0 h 111"/>
                <a:gd name="T6" fmla="*/ 0 w 71"/>
                <a:gd name="T7" fmla="*/ 0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1"/>
                <a:gd name="T14" fmla="*/ 71 w 71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1">
                  <a:moveTo>
                    <a:pt x="0" y="0"/>
                  </a:moveTo>
                  <a:lnTo>
                    <a:pt x="35" y="111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9" name="Freeform 69"/>
            <p:cNvSpPr>
              <a:spLocks/>
            </p:cNvSpPr>
            <p:nvPr/>
          </p:nvSpPr>
          <p:spPr bwMode="auto">
            <a:xfrm>
              <a:off x="3324" y="3039"/>
              <a:ext cx="112" cy="70"/>
            </a:xfrm>
            <a:custGeom>
              <a:avLst/>
              <a:gdLst>
                <a:gd name="T0" fmla="*/ 0 w 112"/>
                <a:gd name="T1" fmla="*/ 70 h 70"/>
                <a:gd name="T2" fmla="*/ 112 w 112"/>
                <a:gd name="T3" fmla="*/ 36 h 70"/>
                <a:gd name="T4" fmla="*/ 0 w 112"/>
                <a:gd name="T5" fmla="*/ 0 h 70"/>
                <a:gd name="T6" fmla="*/ 0 w 112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70"/>
                <a:gd name="T14" fmla="*/ 112 w 112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70">
                  <a:moveTo>
                    <a:pt x="0" y="70"/>
                  </a:moveTo>
                  <a:lnTo>
                    <a:pt x="112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98" name="Rectangle 70"/>
          <p:cNvSpPr>
            <a:spLocks noChangeArrowheads="1"/>
          </p:cNvSpPr>
          <p:nvPr/>
        </p:nvSpPr>
        <p:spPr bwMode="auto">
          <a:xfrm>
            <a:off x="6584950" y="3314700"/>
            <a:ext cx="101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S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699" name="Rectangle 71"/>
          <p:cNvSpPr>
            <a:spLocks noChangeArrowheads="1"/>
          </p:cNvSpPr>
          <p:nvPr/>
        </p:nvSpPr>
        <p:spPr bwMode="auto">
          <a:xfrm>
            <a:off x="6453188" y="3240088"/>
            <a:ext cx="825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0" name="Rectangle 72"/>
          <p:cNvSpPr>
            <a:spLocks noChangeArrowheads="1"/>
          </p:cNvSpPr>
          <p:nvPr/>
        </p:nvSpPr>
        <p:spPr bwMode="auto">
          <a:xfrm>
            <a:off x="6434138" y="3240088"/>
            <a:ext cx="8255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1" name="Rectangle 73"/>
          <p:cNvSpPr>
            <a:spLocks noChangeArrowheads="1"/>
          </p:cNvSpPr>
          <p:nvPr/>
        </p:nvSpPr>
        <p:spPr bwMode="auto">
          <a:xfrm>
            <a:off x="2303463" y="5915025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Alerts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02" name="Rectangle 74"/>
          <p:cNvSpPr>
            <a:spLocks noChangeArrowheads="1"/>
          </p:cNvSpPr>
          <p:nvPr/>
        </p:nvSpPr>
        <p:spPr bwMode="auto">
          <a:xfrm>
            <a:off x="2171700" y="5838825"/>
            <a:ext cx="6413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3" name="Rectangle 75"/>
          <p:cNvSpPr>
            <a:spLocks noChangeArrowheads="1"/>
          </p:cNvSpPr>
          <p:nvPr/>
        </p:nvSpPr>
        <p:spPr bwMode="auto">
          <a:xfrm>
            <a:off x="2154238" y="5838825"/>
            <a:ext cx="63976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" name="Group 76"/>
          <p:cNvGrpSpPr>
            <a:grpSpLocks/>
          </p:cNvGrpSpPr>
          <p:nvPr/>
        </p:nvGrpSpPr>
        <p:grpSpPr bwMode="auto">
          <a:xfrm>
            <a:off x="3165475" y="4678363"/>
            <a:ext cx="2298700" cy="466725"/>
            <a:chOff x="1994" y="2947"/>
            <a:chExt cx="1448" cy="294"/>
          </a:xfrm>
        </p:grpSpPr>
        <p:sp>
          <p:nvSpPr>
            <p:cNvPr id="27764" name="Freeform 77"/>
            <p:cNvSpPr>
              <a:spLocks/>
            </p:cNvSpPr>
            <p:nvPr/>
          </p:nvSpPr>
          <p:spPr bwMode="auto">
            <a:xfrm>
              <a:off x="2020" y="2973"/>
              <a:ext cx="1314" cy="159"/>
            </a:xfrm>
            <a:custGeom>
              <a:avLst/>
              <a:gdLst>
                <a:gd name="T0" fmla="*/ 0 w 1314"/>
                <a:gd name="T1" fmla="*/ 159 h 159"/>
                <a:gd name="T2" fmla="*/ 17 w 1314"/>
                <a:gd name="T3" fmla="*/ 159 h 159"/>
                <a:gd name="T4" fmla="*/ 17 w 1314"/>
                <a:gd name="T5" fmla="*/ 8 h 159"/>
                <a:gd name="T6" fmla="*/ 9 w 1314"/>
                <a:gd name="T7" fmla="*/ 8 h 159"/>
                <a:gd name="T8" fmla="*/ 9 w 1314"/>
                <a:gd name="T9" fmla="*/ 17 h 159"/>
                <a:gd name="T10" fmla="*/ 11 w 1314"/>
                <a:gd name="T11" fmla="*/ 15 h 159"/>
                <a:gd name="T12" fmla="*/ 14 w 1314"/>
                <a:gd name="T13" fmla="*/ 14 h 159"/>
                <a:gd name="T14" fmla="*/ 9 w 1314"/>
                <a:gd name="T15" fmla="*/ 17 h 159"/>
                <a:gd name="T16" fmla="*/ 1314 w 1314"/>
                <a:gd name="T17" fmla="*/ 17 h 159"/>
                <a:gd name="T18" fmla="*/ 1314 w 1314"/>
                <a:gd name="T19" fmla="*/ 0 h 159"/>
                <a:gd name="T20" fmla="*/ 9 w 1314"/>
                <a:gd name="T21" fmla="*/ 0 h 159"/>
                <a:gd name="T22" fmla="*/ 9 w 1314"/>
                <a:gd name="T23" fmla="*/ 0 h 159"/>
                <a:gd name="T24" fmla="*/ 6 w 1314"/>
                <a:gd name="T25" fmla="*/ 1 h 159"/>
                <a:gd name="T26" fmla="*/ 3 w 1314"/>
                <a:gd name="T27" fmla="*/ 3 h 159"/>
                <a:gd name="T28" fmla="*/ 0 w 1314"/>
                <a:gd name="T29" fmla="*/ 8 h 159"/>
                <a:gd name="T30" fmla="*/ 0 w 1314"/>
                <a:gd name="T31" fmla="*/ 8 h 159"/>
                <a:gd name="T32" fmla="*/ 0 w 1314"/>
                <a:gd name="T33" fmla="*/ 159 h 1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14"/>
                <a:gd name="T52" fmla="*/ 0 h 159"/>
                <a:gd name="T53" fmla="*/ 1314 w 1314"/>
                <a:gd name="T54" fmla="*/ 159 h 15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14" h="159">
                  <a:moveTo>
                    <a:pt x="0" y="159"/>
                  </a:moveTo>
                  <a:lnTo>
                    <a:pt x="17" y="159"/>
                  </a:lnTo>
                  <a:lnTo>
                    <a:pt x="17" y="8"/>
                  </a:lnTo>
                  <a:lnTo>
                    <a:pt x="9" y="8"/>
                  </a:lnTo>
                  <a:lnTo>
                    <a:pt x="9" y="17"/>
                  </a:lnTo>
                  <a:lnTo>
                    <a:pt x="11" y="15"/>
                  </a:lnTo>
                  <a:lnTo>
                    <a:pt x="14" y="14"/>
                  </a:lnTo>
                  <a:lnTo>
                    <a:pt x="9" y="17"/>
                  </a:lnTo>
                  <a:lnTo>
                    <a:pt x="1314" y="17"/>
                  </a:lnTo>
                  <a:lnTo>
                    <a:pt x="1314" y="0"/>
                  </a:lnTo>
                  <a:lnTo>
                    <a:pt x="9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8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5" name="Freeform 78"/>
            <p:cNvSpPr>
              <a:spLocks/>
            </p:cNvSpPr>
            <p:nvPr/>
          </p:nvSpPr>
          <p:spPr bwMode="auto">
            <a:xfrm>
              <a:off x="1994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2"/>
                <a:gd name="T14" fmla="*/ 71 w 71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6" name="Freeform 79"/>
            <p:cNvSpPr>
              <a:spLocks/>
            </p:cNvSpPr>
            <p:nvPr/>
          </p:nvSpPr>
          <p:spPr bwMode="auto">
            <a:xfrm>
              <a:off x="3331" y="2947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80"/>
          <p:cNvGrpSpPr>
            <a:grpSpLocks/>
          </p:cNvGrpSpPr>
          <p:nvPr/>
        </p:nvGrpSpPr>
        <p:grpSpPr bwMode="auto">
          <a:xfrm>
            <a:off x="3159125" y="5610225"/>
            <a:ext cx="2305050" cy="520700"/>
            <a:chOff x="1990" y="3534"/>
            <a:chExt cx="1452" cy="328"/>
          </a:xfrm>
        </p:grpSpPr>
        <p:sp>
          <p:nvSpPr>
            <p:cNvPr id="27761" name="Freeform 81"/>
            <p:cNvSpPr>
              <a:spLocks/>
            </p:cNvSpPr>
            <p:nvPr/>
          </p:nvSpPr>
          <p:spPr bwMode="auto">
            <a:xfrm>
              <a:off x="2016" y="3642"/>
              <a:ext cx="1318" cy="192"/>
            </a:xfrm>
            <a:custGeom>
              <a:avLst/>
              <a:gdLst>
                <a:gd name="T0" fmla="*/ 17 w 1318"/>
                <a:gd name="T1" fmla="*/ 0 h 192"/>
                <a:gd name="T2" fmla="*/ 0 w 1318"/>
                <a:gd name="T3" fmla="*/ 0 h 192"/>
                <a:gd name="T4" fmla="*/ 0 w 1318"/>
                <a:gd name="T5" fmla="*/ 184 h 192"/>
                <a:gd name="T6" fmla="*/ 0 w 1318"/>
                <a:gd name="T7" fmla="*/ 184 h 192"/>
                <a:gd name="T8" fmla="*/ 3 w 1318"/>
                <a:gd name="T9" fmla="*/ 190 h 192"/>
                <a:gd name="T10" fmla="*/ 5 w 1318"/>
                <a:gd name="T11" fmla="*/ 191 h 192"/>
                <a:gd name="T12" fmla="*/ 8 w 1318"/>
                <a:gd name="T13" fmla="*/ 192 h 192"/>
                <a:gd name="T14" fmla="*/ 1318 w 1318"/>
                <a:gd name="T15" fmla="*/ 192 h 192"/>
                <a:gd name="T16" fmla="*/ 1318 w 1318"/>
                <a:gd name="T17" fmla="*/ 175 h 192"/>
                <a:gd name="T18" fmla="*/ 8 w 1318"/>
                <a:gd name="T19" fmla="*/ 175 h 192"/>
                <a:gd name="T20" fmla="*/ 17 w 1318"/>
                <a:gd name="T21" fmla="*/ 184 h 192"/>
                <a:gd name="T22" fmla="*/ 14 w 1318"/>
                <a:gd name="T23" fmla="*/ 178 h 192"/>
                <a:gd name="T24" fmla="*/ 11 w 1318"/>
                <a:gd name="T25" fmla="*/ 177 h 192"/>
                <a:gd name="T26" fmla="*/ 8 w 1318"/>
                <a:gd name="T27" fmla="*/ 184 h 192"/>
                <a:gd name="T28" fmla="*/ 17 w 1318"/>
                <a:gd name="T29" fmla="*/ 184 h 192"/>
                <a:gd name="T30" fmla="*/ 17 w 1318"/>
                <a:gd name="T31" fmla="*/ 0 h 1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18"/>
                <a:gd name="T49" fmla="*/ 0 h 192"/>
                <a:gd name="T50" fmla="*/ 1318 w 1318"/>
                <a:gd name="T51" fmla="*/ 192 h 1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18" h="192">
                  <a:moveTo>
                    <a:pt x="17" y="0"/>
                  </a:moveTo>
                  <a:lnTo>
                    <a:pt x="0" y="0"/>
                  </a:lnTo>
                  <a:lnTo>
                    <a:pt x="0" y="184"/>
                  </a:lnTo>
                  <a:lnTo>
                    <a:pt x="3" y="190"/>
                  </a:lnTo>
                  <a:lnTo>
                    <a:pt x="5" y="191"/>
                  </a:lnTo>
                  <a:lnTo>
                    <a:pt x="8" y="192"/>
                  </a:lnTo>
                  <a:lnTo>
                    <a:pt x="1318" y="192"/>
                  </a:lnTo>
                  <a:lnTo>
                    <a:pt x="1318" y="175"/>
                  </a:lnTo>
                  <a:lnTo>
                    <a:pt x="8" y="175"/>
                  </a:lnTo>
                  <a:lnTo>
                    <a:pt x="17" y="184"/>
                  </a:lnTo>
                  <a:lnTo>
                    <a:pt x="14" y="178"/>
                  </a:lnTo>
                  <a:lnTo>
                    <a:pt x="11" y="177"/>
                  </a:lnTo>
                  <a:lnTo>
                    <a:pt x="8" y="184"/>
                  </a:lnTo>
                  <a:lnTo>
                    <a:pt x="17" y="18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2" name="Freeform 82"/>
            <p:cNvSpPr>
              <a:spLocks/>
            </p:cNvSpPr>
            <p:nvPr/>
          </p:nvSpPr>
          <p:spPr bwMode="auto">
            <a:xfrm>
              <a:off x="1990" y="3534"/>
              <a:ext cx="70" cy="112"/>
            </a:xfrm>
            <a:custGeom>
              <a:avLst/>
              <a:gdLst>
                <a:gd name="T0" fmla="*/ 70 w 70"/>
                <a:gd name="T1" fmla="*/ 112 h 112"/>
                <a:gd name="T2" fmla="*/ 36 w 70"/>
                <a:gd name="T3" fmla="*/ 0 h 112"/>
                <a:gd name="T4" fmla="*/ 0 w 70"/>
                <a:gd name="T5" fmla="*/ 112 h 112"/>
                <a:gd name="T6" fmla="*/ 70 w 70"/>
                <a:gd name="T7" fmla="*/ 112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2"/>
                <a:gd name="T14" fmla="*/ 70 w 7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2">
                  <a:moveTo>
                    <a:pt x="70" y="112"/>
                  </a:moveTo>
                  <a:lnTo>
                    <a:pt x="36" y="0"/>
                  </a:lnTo>
                  <a:lnTo>
                    <a:pt x="0" y="112"/>
                  </a:lnTo>
                  <a:lnTo>
                    <a:pt x="70" y="1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3" name="Freeform 83"/>
            <p:cNvSpPr>
              <a:spLocks/>
            </p:cNvSpPr>
            <p:nvPr/>
          </p:nvSpPr>
          <p:spPr bwMode="auto">
            <a:xfrm>
              <a:off x="3331" y="3791"/>
              <a:ext cx="111" cy="71"/>
            </a:xfrm>
            <a:custGeom>
              <a:avLst/>
              <a:gdLst>
                <a:gd name="T0" fmla="*/ 0 w 111"/>
                <a:gd name="T1" fmla="*/ 71 h 71"/>
                <a:gd name="T2" fmla="*/ 111 w 111"/>
                <a:gd name="T3" fmla="*/ 36 h 71"/>
                <a:gd name="T4" fmla="*/ 0 w 111"/>
                <a:gd name="T5" fmla="*/ 0 h 71"/>
                <a:gd name="T6" fmla="*/ 0 w 111"/>
                <a:gd name="T7" fmla="*/ 71 h 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1"/>
                <a:gd name="T14" fmla="*/ 111 w 111"/>
                <a:gd name="T15" fmla="*/ 71 h 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1">
                  <a:moveTo>
                    <a:pt x="0" y="71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06" name="Rectangle 84"/>
          <p:cNvSpPr>
            <a:spLocks noChangeArrowheads="1"/>
          </p:cNvSpPr>
          <p:nvPr/>
        </p:nvSpPr>
        <p:spPr bwMode="auto">
          <a:xfrm>
            <a:off x="3400425" y="4465638"/>
            <a:ext cx="17764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7" name="Rectangle 85"/>
          <p:cNvSpPr>
            <a:spLocks noChangeArrowheads="1"/>
          </p:cNvSpPr>
          <p:nvPr/>
        </p:nvSpPr>
        <p:spPr bwMode="auto">
          <a:xfrm>
            <a:off x="3382963" y="4465638"/>
            <a:ext cx="1774825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08" name="Rectangle 86"/>
          <p:cNvSpPr>
            <a:spLocks noChangeArrowheads="1"/>
          </p:cNvSpPr>
          <p:nvPr/>
        </p:nvSpPr>
        <p:spPr bwMode="auto">
          <a:xfrm>
            <a:off x="3521075" y="6100763"/>
            <a:ext cx="1044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Data, Command Loads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09" name="Rectangle 87"/>
          <p:cNvSpPr>
            <a:spLocks noChangeArrowheads="1"/>
          </p:cNvSpPr>
          <p:nvPr/>
        </p:nvSpPr>
        <p:spPr bwMode="auto">
          <a:xfrm>
            <a:off x="3389313" y="6026150"/>
            <a:ext cx="177641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0" name="Rectangle 88"/>
          <p:cNvSpPr>
            <a:spLocks noChangeArrowheads="1"/>
          </p:cNvSpPr>
          <p:nvPr/>
        </p:nvSpPr>
        <p:spPr bwMode="auto">
          <a:xfrm>
            <a:off x="3370263" y="6026150"/>
            <a:ext cx="1776412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1" name="Rectangle 89"/>
          <p:cNvSpPr>
            <a:spLocks noChangeArrowheads="1"/>
          </p:cNvSpPr>
          <p:nvPr/>
        </p:nvSpPr>
        <p:spPr bwMode="auto">
          <a:xfrm>
            <a:off x="4660900" y="4929188"/>
            <a:ext cx="4746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Schedules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12" name="Rectangle 90"/>
          <p:cNvSpPr>
            <a:spLocks noChangeArrowheads="1"/>
          </p:cNvSpPr>
          <p:nvPr/>
        </p:nvSpPr>
        <p:spPr bwMode="auto">
          <a:xfrm>
            <a:off x="4529138" y="4852988"/>
            <a:ext cx="952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3" name="Rectangle 91"/>
          <p:cNvSpPr>
            <a:spLocks noChangeArrowheads="1"/>
          </p:cNvSpPr>
          <p:nvPr/>
        </p:nvSpPr>
        <p:spPr bwMode="auto">
          <a:xfrm>
            <a:off x="4510088" y="4852988"/>
            <a:ext cx="95408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4" name="Rectangle 92"/>
          <p:cNvSpPr>
            <a:spLocks noChangeArrowheads="1"/>
          </p:cNvSpPr>
          <p:nvPr/>
        </p:nvSpPr>
        <p:spPr bwMode="auto">
          <a:xfrm>
            <a:off x="4716463" y="5686425"/>
            <a:ext cx="4746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Schedules</a:t>
            </a:r>
            <a:endParaRPr lang="en-US" sz="800" b="1">
              <a:solidFill>
                <a:srgbClr val="000000"/>
              </a:solidFill>
            </a:endParaRPr>
          </a:p>
        </p:txBody>
      </p:sp>
      <p:sp>
        <p:nvSpPr>
          <p:cNvPr id="27715" name="Rectangle 93"/>
          <p:cNvSpPr>
            <a:spLocks noChangeArrowheads="1"/>
          </p:cNvSpPr>
          <p:nvPr/>
        </p:nvSpPr>
        <p:spPr bwMode="auto">
          <a:xfrm>
            <a:off x="4583113" y="5610225"/>
            <a:ext cx="954087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6" name="Rectangle 94"/>
          <p:cNvSpPr>
            <a:spLocks noChangeArrowheads="1"/>
          </p:cNvSpPr>
          <p:nvPr/>
        </p:nvSpPr>
        <p:spPr bwMode="auto">
          <a:xfrm>
            <a:off x="4565650" y="5610225"/>
            <a:ext cx="952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7" name="Rectangle 95"/>
          <p:cNvSpPr>
            <a:spLocks noChangeArrowheads="1"/>
          </p:cNvSpPr>
          <p:nvPr/>
        </p:nvSpPr>
        <p:spPr bwMode="auto">
          <a:xfrm>
            <a:off x="6018213" y="5108575"/>
            <a:ext cx="7540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8" name="Rectangle 96"/>
          <p:cNvSpPr>
            <a:spLocks noChangeArrowheads="1"/>
          </p:cNvSpPr>
          <p:nvPr/>
        </p:nvSpPr>
        <p:spPr bwMode="auto">
          <a:xfrm>
            <a:off x="5999163" y="5108575"/>
            <a:ext cx="7540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19" name="Rectangle 97"/>
          <p:cNvSpPr>
            <a:spLocks noChangeArrowheads="1"/>
          </p:cNvSpPr>
          <p:nvPr/>
        </p:nvSpPr>
        <p:spPr bwMode="auto">
          <a:xfrm>
            <a:off x="2035175" y="5132388"/>
            <a:ext cx="1465263" cy="485775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0" name="Rectangle 98"/>
          <p:cNvSpPr>
            <a:spLocks noChangeArrowheads="1"/>
          </p:cNvSpPr>
          <p:nvPr/>
        </p:nvSpPr>
        <p:spPr bwMode="auto">
          <a:xfrm>
            <a:off x="2132013" y="5181600"/>
            <a:ext cx="12144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Mission Operations </a:t>
            </a:r>
          </a:p>
          <a:p>
            <a:pPr algn="ctr" eaLnBrk="0" hangingPunct="0"/>
            <a:r>
              <a:rPr lang="en-US" sz="1000" b="1">
                <a:solidFill>
                  <a:schemeClr val="accent1"/>
                </a:solidFill>
              </a:rPr>
              <a:t>Center (MOC)</a:t>
            </a:r>
          </a:p>
        </p:txBody>
      </p:sp>
      <p:grpSp>
        <p:nvGrpSpPr>
          <p:cNvPr id="12" name="Group 99"/>
          <p:cNvGrpSpPr>
            <a:grpSpLocks/>
          </p:cNvGrpSpPr>
          <p:nvPr/>
        </p:nvGrpSpPr>
        <p:grpSpPr bwMode="auto">
          <a:xfrm>
            <a:off x="4524375" y="5634038"/>
            <a:ext cx="925513" cy="304800"/>
            <a:chOff x="2850" y="3549"/>
            <a:chExt cx="583" cy="192"/>
          </a:xfrm>
        </p:grpSpPr>
        <p:sp>
          <p:nvSpPr>
            <p:cNvPr id="27758" name="Freeform 100"/>
            <p:cNvSpPr>
              <a:spLocks/>
            </p:cNvSpPr>
            <p:nvPr/>
          </p:nvSpPr>
          <p:spPr bwMode="auto">
            <a:xfrm>
              <a:off x="2876" y="3655"/>
              <a:ext cx="449" cy="59"/>
            </a:xfrm>
            <a:custGeom>
              <a:avLst/>
              <a:gdLst>
                <a:gd name="T0" fmla="*/ 17 w 449"/>
                <a:gd name="T1" fmla="*/ 0 h 59"/>
                <a:gd name="T2" fmla="*/ 0 w 449"/>
                <a:gd name="T3" fmla="*/ 0 h 59"/>
                <a:gd name="T4" fmla="*/ 0 w 449"/>
                <a:gd name="T5" fmla="*/ 50 h 59"/>
                <a:gd name="T6" fmla="*/ 0 w 449"/>
                <a:gd name="T7" fmla="*/ 50 h 59"/>
                <a:gd name="T8" fmla="*/ 3 w 449"/>
                <a:gd name="T9" fmla="*/ 56 h 59"/>
                <a:gd name="T10" fmla="*/ 6 w 449"/>
                <a:gd name="T11" fmla="*/ 57 h 59"/>
                <a:gd name="T12" fmla="*/ 8 w 449"/>
                <a:gd name="T13" fmla="*/ 59 h 59"/>
                <a:gd name="T14" fmla="*/ 449 w 449"/>
                <a:gd name="T15" fmla="*/ 59 h 59"/>
                <a:gd name="T16" fmla="*/ 449 w 449"/>
                <a:gd name="T17" fmla="*/ 42 h 59"/>
                <a:gd name="T18" fmla="*/ 8 w 449"/>
                <a:gd name="T19" fmla="*/ 42 h 59"/>
                <a:gd name="T20" fmla="*/ 17 w 449"/>
                <a:gd name="T21" fmla="*/ 50 h 59"/>
                <a:gd name="T22" fmla="*/ 14 w 449"/>
                <a:gd name="T23" fmla="*/ 44 h 59"/>
                <a:gd name="T24" fmla="*/ 11 w 449"/>
                <a:gd name="T25" fmla="*/ 43 h 59"/>
                <a:gd name="T26" fmla="*/ 8 w 449"/>
                <a:gd name="T27" fmla="*/ 50 h 59"/>
                <a:gd name="T28" fmla="*/ 17 w 449"/>
                <a:gd name="T29" fmla="*/ 50 h 59"/>
                <a:gd name="T30" fmla="*/ 17 w 449"/>
                <a:gd name="T31" fmla="*/ 0 h 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49"/>
                <a:gd name="T49" fmla="*/ 0 h 59"/>
                <a:gd name="T50" fmla="*/ 449 w 449"/>
                <a:gd name="T51" fmla="*/ 59 h 5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49" h="59">
                  <a:moveTo>
                    <a:pt x="17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8" y="59"/>
                  </a:lnTo>
                  <a:lnTo>
                    <a:pt x="449" y="59"/>
                  </a:lnTo>
                  <a:lnTo>
                    <a:pt x="449" y="42"/>
                  </a:lnTo>
                  <a:lnTo>
                    <a:pt x="8" y="42"/>
                  </a:lnTo>
                  <a:lnTo>
                    <a:pt x="17" y="50"/>
                  </a:lnTo>
                  <a:lnTo>
                    <a:pt x="14" y="44"/>
                  </a:lnTo>
                  <a:lnTo>
                    <a:pt x="11" y="43"/>
                  </a:lnTo>
                  <a:lnTo>
                    <a:pt x="8" y="50"/>
                  </a:lnTo>
                  <a:lnTo>
                    <a:pt x="17" y="5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9" name="Freeform 101"/>
            <p:cNvSpPr>
              <a:spLocks/>
            </p:cNvSpPr>
            <p:nvPr/>
          </p:nvSpPr>
          <p:spPr bwMode="auto">
            <a:xfrm>
              <a:off x="2850" y="3549"/>
              <a:ext cx="70" cy="110"/>
            </a:xfrm>
            <a:custGeom>
              <a:avLst/>
              <a:gdLst>
                <a:gd name="T0" fmla="*/ 70 w 70"/>
                <a:gd name="T1" fmla="*/ 110 h 110"/>
                <a:gd name="T2" fmla="*/ 34 w 70"/>
                <a:gd name="T3" fmla="*/ 0 h 110"/>
                <a:gd name="T4" fmla="*/ 0 w 70"/>
                <a:gd name="T5" fmla="*/ 110 h 110"/>
                <a:gd name="T6" fmla="*/ 70 w 70"/>
                <a:gd name="T7" fmla="*/ 110 h 1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0"/>
                <a:gd name="T14" fmla="*/ 70 w 70"/>
                <a:gd name="T15" fmla="*/ 110 h 1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0">
                  <a:moveTo>
                    <a:pt x="70" y="110"/>
                  </a:moveTo>
                  <a:lnTo>
                    <a:pt x="34" y="0"/>
                  </a:lnTo>
                  <a:lnTo>
                    <a:pt x="0" y="110"/>
                  </a:lnTo>
                  <a:lnTo>
                    <a:pt x="70" y="1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60" name="Freeform 102"/>
            <p:cNvSpPr>
              <a:spLocks/>
            </p:cNvSpPr>
            <p:nvPr/>
          </p:nvSpPr>
          <p:spPr bwMode="auto">
            <a:xfrm>
              <a:off x="3322" y="3671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22" name="Rectangle 103"/>
          <p:cNvSpPr>
            <a:spLocks noChangeArrowheads="1"/>
          </p:cNvSpPr>
          <p:nvPr/>
        </p:nvSpPr>
        <p:spPr bwMode="auto">
          <a:xfrm>
            <a:off x="3913188" y="5118100"/>
            <a:ext cx="1316037" cy="523875"/>
          </a:xfrm>
          <a:prstGeom prst="rect">
            <a:avLst/>
          </a:prstGeom>
          <a:solidFill>
            <a:schemeClr val="bg1"/>
          </a:solidFill>
          <a:ln w="14288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23" name="Rectangle 104"/>
          <p:cNvSpPr>
            <a:spLocks noChangeArrowheads="1"/>
          </p:cNvSpPr>
          <p:nvPr/>
        </p:nvSpPr>
        <p:spPr bwMode="auto">
          <a:xfrm>
            <a:off x="4038600" y="5181600"/>
            <a:ext cx="1066800" cy="304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 b="1"/>
              <a:t>Fermi Science </a:t>
            </a:r>
          </a:p>
          <a:p>
            <a:pPr eaLnBrk="0" hangingPunct="0"/>
            <a:r>
              <a:rPr lang="en-US" sz="1000" b="1"/>
              <a:t>Support Center</a:t>
            </a:r>
          </a:p>
        </p:txBody>
      </p:sp>
      <p:grpSp>
        <p:nvGrpSpPr>
          <p:cNvPr id="13" name="Group 105"/>
          <p:cNvGrpSpPr>
            <a:grpSpLocks/>
          </p:cNvGrpSpPr>
          <p:nvPr/>
        </p:nvGrpSpPr>
        <p:grpSpPr bwMode="auto">
          <a:xfrm>
            <a:off x="5226050" y="5326063"/>
            <a:ext cx="1870075" cy="111125"/>
            <a:chOff x="3292" y="3355"/>
            <a:chExt cx="1178" cy="70"/>
          </a:xfrm>
        </p:grpSpPr>
        <p:sp>
          <p:nvSpPr>
            <p:cNvPr id="27756" name="Rectangle 106"/>
            <p:cNvSpPr>
              <a:spLocks noChangeArrowheads="1"/>
            </p:cNvSpPr>
            <p:nvPr/>
          </p:nvSpPr>
          <p:spPr bwMode="auto">
            <a:xfrm>
              <a:off x="3292" y="3381"/>
              <a:ext cx="1070" cy="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7" name="Freeform 107"/>
            <p:cNvSpPr>
              <a:spLocks/>
            </p:cNvSpPr>
            <p:nvPr/>
          </p:nvSpPr>
          <p:spPr bwMode="auto">
            <a:xfrm>
              <a:off x="4359" y="3355"/>
              <a:ext cx="111" cy="70"/>
            </a:xfrm>
            <a:custGeom>
              <a:avLst/>
              <a:gdLst>
                <a:gd name="T0" fmla="*/ 0 w 111"/>
                <a:gd name="T1" fmla="*/ 70 h 70"/>
                <a:gd name="T2" fmla="*/ 111 w 111"/>
                <a:gd name="T3" fmla="*/ 36 h 70"/>
                <a:gd name="T4" fmla="*/ 0 w 111"/>
                <a:gd name="T5" fmla="*/ 0 h 70"/>
                <a:gd name="T6" fmla="*/ 0 w 111"/>
                <a:gd name="T7" fmla="*/ 7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"/>
                <a:gd name="T13" fmla="*/ 0 h 70"/>
                <a:gd name="T14" fmla="*/ 111 w 11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" h="70">
                  <a:moveTo>
                    <a:pt x="0" y="70"/>
                  </a:moveTo>
                  <a:lnTo>
                    <a:pt x="111" y="36"/>
                  </a:lnTo>
                  <a:lnTo>
                    <a:pt x="0" y="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25" name="Rectangle 108"/>
          <p:cNvSpPr>
            <a:spLocks noChangeArrowheads="1"/>
          </p:cNvSpPr>
          <p:nvPr/>
        </p:nvSpPr>
        <p:spPr bwMode="auto">
          <a:xfrm>
            <a:off x="1887538" y="1808163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6" name="Rectangle 109"/>
          <p:cNvSpPr>
            <a:spLocks noChangeArrowheads="1"/>
          </p:cNvSpPr>
          <p:nvPr/>
        </p:nvSpPr>
        <p:spPr bwMode="auto">
          <a:xfrm>
            <a:off x="2541588" y="1793875"/>
            <a:ext cx="873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  <a:latin typeface="Symbol" charset="2"/>
              </a:rPr>
              <a:t>m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7" name="Rectangle 110"/>
          <p:cNvSpPr>
            <a:spLocks noChangeArrowheads="1"/>
          </p:cNvSpPr>
          <p:nvPr/>
        </p:nvSpPr>
        <p:spPr bwMode="auto">
          <a:xfrm>
            <a:off x="2622550" y="1808163"/>
            <a:ext cx="2365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sec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8" name="Rectangle 111"/>
          <p:cNvSpPr>
            <a:spLocks noChangeArrowheads="1"/>
          </p:cNvSpPr>
          <p:nvPr/>
        </p:nvSpPr>
        <p:spPr bwMode="auto">
          <a:xfrm>
            <a:off x="1887538" y="198120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29" name="Rectangle 112"/>
          <p:cNvSpPr>
            <a:spLocks noChangeArrowheads="1"/>
          </p:cNvSpPr>
          <p:nvPr/>
        </p:nvSpPr>
        <p:spPr bwMode="auto">
          <a:xfrm>
            <a:off x="1590675" y="1554163"/>
            <a:ext cx="163671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0" name="Rectangle 113"/>
          <p:cNvSpPr>
            <a:spLocks noChangeArrowheads="1"/>
          </p:cNvSpPr>
          <p:nvPr/>
        </p:nvSpPr>
        <p:spPr bwMode="auto">
          <a:xfrm>
            <a:off x="1571625" y="1554163"/>
            <a:ext cx="1636713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4" name="Group 114"/>
          <p:cNvGrpSpPr>
            <a:grpSpLocks/>
          </p:cNvGrpSpPr>
          <p:nvPr/>
        </p:nvGrpSpPr>
        <p:grpSpPr bwMode="auto">
          <a:xfrm>
            <a:off x="2185988" y="2743200"/>
            <a:ext cx="1243012" cy="1162050"/>
            <a:chOff x="1377" y="1880"/>
            <a:chExt cx="920" cy="580"/>
          </a:xfrm>
        </p:grpSpPr>
        <p:sp>
          <p:nvSpPr>
            <p:cNvPr id="27754" name="Freeform 115"/>
            <p:cNvSpPr>
              <a:spLocks/>
            </p:cNvSpPr>
            <p:nvPr/>
          </p:nvSpPr>
          <p:spPr bwMode="auto">
            <a:xfrm>
              <a:off x="1459" y="1880"/>
              <a:ext cx="838" cy="525"/>
            </a:xfrm>
            <a:custGeom>
              <a:avLst/>
              <a:gdLst>
                <a:gd name="T0" fmla="*/ 0 w 838"/>
                <a:gd name="T1" fmla="*/ 511 h 525"/>
                <a:gd name="T2" fmla="*/ 10 w 838"/>
                <a:gd name="T3" fmla="*/ 525 h 525"/>
                <a:gd name="T4" fmla="*/ 502 w 838"/>
                <a:gd name="T5" fmla="*/ 178 h 525"/>
                <a:gd name="T6" fmla="*/ 496 w 838"/>
                <a:gd name="T7" fmla="*/ 171 h 525"/>
                <a:gd name="T8" fmla="*/ 488 w 838"/>
                <a:gd name="T9" fmla="*/ 171 h 525"/>
                <a:gd name="T10" fmla="*/ 491 w 838"/>
                <a:gd name="T11" fmla="*/ 176 h 525"/>
                <a:gd name="T12" fmla="*/ 494 w 838"/>
                <a:gd name="T13" fmla="*/ 178 h 525"/>
                <a:gd name="T14" fmla="*/ 496 w 838"/>
                <a:gd name="T15" fmla="*/ 179 h 525"/>
                <a:gd name="T16" fmla="*/ 499 w 838"/>
                <a:gd name="T17" fmla="*/ 178 h 525"/>
                <a:gd name="T18" fmla="*/ 489 w 838"/>
                <a:gd name="T19" fmla="*/ 169 h 525"/>
                <a:gd name="T20" fmla="*/ 472 w 838"/>
                <a:gd name="T21" fmla="*/ 264 h 525"/>
                <a:gd name="T22" fmla="*/ 471 w 838"/>
                <a:gd name="T23" fmla="*/ 265 h 525"/>
                <a:gd name="T24" fmla="*/ 473 w 838"/>
                <a:gd name="T25" fmla="*/ 271 h 525"/>
                <a:gd name="T26" fmla="*/ 476 w 838"/>
                <a:gd name="T27" fmla="*/ 273 h 525"/>
                <a:gd name="T28" fmla="*/ 479 w 838"/>
                <a:gd name="T29" fmla="*/ 274 h 525"/>
                <a:gd name="T30" fmla="*/ 482 w 838"/>
                <a:gd name="T31" fmla="*/ 273 h 525"/>
                <a:gd name="T32" fmla="*/ 485 w 838"/>
                <a:gd name="T33" fmla="*/ 273 h 525"/>
                <a:gd name="T34" fmla="*/ 838 w 838"/>
                <a:gd name="T35" fmla="*/ 14 h 525"/>
                <a:gd name="T36" fmla="*/ 828 w 838"/>
                <a:gd name="T37" fmla="*/ 0 h 525"/>
                <a:gd name="T38" fmla="*/ 475 w 838"/>
                <a:gd name="T39" fmla="*/ 258 h 525"/>
                <a:gd name="T40" fmla="*/ 488 w 838"/>
                <a:gd name="T41" fmla="*/ 265 h 525"/>
                <a:gd name="T42" fmla="*/ 485 w 838"/>
                <a:gd name="T43" fmla="*/ 260 h 525"/>
                <a:gd name="T44" fmla="*/ 482 w 838"/>
                <a:gd name="T45" fmla="*/ 258 h 525"/>
                <a:gd name="T46" fmla="*/ 479 w 838"/>
                <a:gd name="T47" fmla="*/ 257 h 525"/>
                <a:gd name="T48" fmla="*/ 476 w 838"/>
                <a:gd name="T49" fmla="*/ 258 h 525"/>
                <a:gd name="T50" fmla="*/ 479 w 838"/>
                <a:gd name="T51" fmla="*/ 265 h 525"/>
                <a:gd name="T52" fmla="*/ 488 w 838"/>
                <a:gd name="T53" fmla="*/ 267 h 525"/>
                <a:gd name="T54" fmla="*/ 505 w 838"/>
                <a:gd name="T55" fmla="*/ 172 h 525"/>
                <a:gd name="T56" fmla="*/ 505 w 838"/>
                <a:gd name="T57" fmla="*/ 171 h 525"/>
                <a:gd name="T58" fmla="*/ 502 w 838"/>
                <a:gd name="T59" fmla="*/ 165 h 525"/>
                <a:gd name="T60" fmla="*/ 499 w 838"/>
                <a:gd name="T61" fmla="*/ 163 h 525"/>
                <a:gd name="T62" fmla="*/ 496 w 838"/>
                <a:gd name="T63" fmla="*/ 162 h 525"/>
                <a:gd name="T64" fmla="*/ 494 w 838"/>
                <a:gd name="T65" fmla="*/ 163 h 525"/>
                <a:gd name="T66" fmla="*/ 492 w 838"/>
                <a:gd name="T67" fmla="*/ 163 h 525"/>
                <a:gd name="T68" fmla="*/ 0 w 838"/>
                <a:gd name="T69" fmla="*/ 511 h 52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38"/>
                <a:gd name="T106" fmla="*/ 0 h 525"/>
                <a:gd name="T107" fmla="*/ 838 w 838"/>
                <a:gd name="T108" fmla="*/ 525 h 52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38" h="525">
                  <a:moveTo>
                    <a:pt x="0" y="511"/>
                  </a:moveTo>
                  <a:lnTo>
                    <a:pt x="10" y="525"/>
                  </a:lnTo>
                  <a:lnTo>
                    <a:pt x="502" y="178"/>
                  </a:lnTo>
                  <a:lnTo>
                    <a:pt x="496" y="171"/>
                  </a:lnTo>
                  <a:lnTo>
                    <a:pt x="488" y="171"/>
                  </a:lnTo>
                  <a:lnTo>
                    <a:pt x="491" y="176"/>
                  </a:lnTo>
                  <a:lnTo>
                    <a:pt x="494" y="178"/>
                  </a:lnTo>
                  <a:lnTo>
                    <a:pt x="496" y="179"/>
                  </a:lnTo>
                  <a:lnTo>
                    <a:pt x="499" y="178"/>
                  </a:lnTo>
                  <a:lnTo>
                    <a:pt x="489" y="169"/>
                  </a:lnTo>
                  <a:lnTo>
                    <a:pt x="472" y="264"/>
                  </a:lnTo>
                  <a:lnTo>
                    <a:pt x="471" y="265"/>
                  </a:lnTo>
                  <a:lnTo>
                    <a:pt x="473" y="271"/>
                  </a:lnTo>
                  <a:lnTo>
                    <a:pt x="476" y="273"/>
                  </a:lnTo>
                  <a:lnTo>
                    <a:pt x="479" y="274"/>
                  </a:lnTo>
                  <a:lnTo>
                    <a:pt x="482" y="273"/>
                  </a:lnTo>
                  <a:lnTo>
                    <a:pt x="485" y="273"/>
                  </a:lnTo>
                  <a:lnTo>
                    <a:pt x="838" y="14"/>
                  </a:lnTo>
                  <a:lnTo>
                    <a:pt x="828" y="0"/>
                  </a:lnTo>
                  <a:lnTo>
                    <a:pt x="475" y="258"/>
                  </a:lnTo>
                  <a:lnTo>
                    <a:pt x="488" y="265"/>
                  </a:lnTo>
                  <a:lnTo>
                    <a:pt x="485" y="260"/>
                  </a:lnTo>
                  <a:lnTo>
                    <a:pt x="482" y="258"/>
                  </a:lnTo>
                  <a:lnTo>
                    <a:pt x="479" y="257"/>
                  </a:lnTo>
                  <a:lnTo>
                    <a:pt x="476" y="258"/>
                  </a:lnTo>
                  <a:lnTo>
                    <a:pt x="479" y="265"/>
                  </a:lnTo>
                  <a:lnTo>
                    <a:pt x="488" y="267"/>
                  </a:lnTo>
                  <a:lnTo>
                    <a:pt x="505" y="172"/>
                  </a:lnTo>
                  <a:lnTo>
                    <a:pt x="505" y="171"/>
                  </a:lnTo>
                  <a:lnTo>
                    <a:pt x="502" y="165"/>
                  </a:lnTo>
                  <a:lnTo>
                    <a:pt x="499" y="163"/>
                  </a:lnTo>
                  <a:lnTo>
                    <a:pt x="496" y="162"/>
                  </a:lnTo>
                  <a:lnTo>
                    <a:pt x="494" y="163"/>
                  </a:lnTo>
                  <a:lnTo>
                    <a:pt x="492" y="163"/>
                  </a:lnTo>
                  <a:lnTo>
                    <a:pt x="0" y="511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5" name="Freeform 116"/>
            <p:cNvSpPr>
              <a:spLocks/>
            </p:cNvSpPr>
            <p:nvPr/>
          </p:nvSpPr>
          <p:spPr bwMode="auto">
            <a:xfrm>
              <a:off x="1377" y="2365"/>
              <a:ext cx="112" cy="95"/>
            </a:xfrm>
            <a:custGeom>
              <a:avLst/>
              <a:gdLst>
                <a:gd name="T0" fmla="*/ 70 w 112"/>
                <a:gd name="T1" fmla="*/ 0 h 95"/>
                <a:gd name="T2" fmla="*/ 0 w 112"/>
                <a:gd name="T3" fmla="*/ 95 h 95"/>
                <a:gd name="T4" fmla="*/ 112 w 112"/>
                <a:gd name="T5" fmla="*/ 59 h 95"/>
                <a:gd name="T6" fmla="*/ 70 w 11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95"/>
                <a:gd name="T14" fmla="*/ 112 w 11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95">
                  <a:moveTo>
                    <a:pt x="70" y="0"/>
                  </a:moveTo>
                  <a:lnTo>
                    <a:pt x="0" y="95"/>
                  </a:lnTo>
                  <a:lnTo>
                    <a:pt x="112" y="5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33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17"/>
          <p:cNvGrpSpPr>
            <a:grpSpLocks/>
          </p:cNvGrpSpPr>
          <p:nvPr/>
        </p:nvGrpSpPr>
        <p:grpSpPr bwMode="auto">
          <a:xfrm>
            <a:off x="2500313" y="2971800"/>
            <a:ext cx="1081087" cy="950913"/>
            <a:chOff x="1575" y="1983"/>
            <a:chExt cx="755" cy="488"/>
          </a:xfrm>
        </p:grpSpPr>
        <p:sp>
          <p:nvSpPr>
            <p:cNvPr id="27752" name="Freeform 118"/>
            <p:cNvSpPr>
              <a:spLocks/>
            </p:cNvSpPr>
            <p:nvPr/>
          </p:nvSpPr>
          <p:spPr bwMode="auto">
            <a:xfrm>
              <a:off x="1575" y="2039"/>
              <a:ext cx="673" cy="432"/>
            </a:xfrm>
            <a:custGeom>
              <a:avLst/>
              <a:gdLst>
                <a:gd name="T0" fmla="*/ 0 w 673"/>
                <a:gd name="T1" fmla="*/ 418 h 432"/>
                <a:gd name="T2" fmla="*/ 10 w 673"/>
                <a:gd name="T3" fmla="*/ 432 h 432"/>
                <a:gd name="T4" fmla="*/ 419 w 673"/>
                <a:gd name="T5" fmla="*/ 138 h 432"/>
                <a:gd name="T6" fmla="*/ 413 w 673"/>
                <a:gd name="T7" fmla="*/ 131 h 432"/>
                <a:gd name="T8" fmla="*/ 405 w 673"/>
                <a:gd name="T9" fmla="*/ 131 h 432"/>
                <a:gd name="T10" fmla="*/ 408 w 673"/>
                <a:gd name="T11" fmla="*/ 137 h 432"/>
                <a:gd name="T12" fmla="*/ 411 w 673"/>
                <a:gd name="T13" fmla="*/ 138 h 432"/>
                <a:gd name="T14" fmla="*/ 413 w 673"/>
                <a:gd name="T15" fmla="*/ 139 h 432"/>
                <a:gd name="T16" fmla="*/ 416 w 673"/>
                <a:gd name="T17" fmla="*/ 138 h 432"/>
                <a:gd name="T18" fmla="*/ 406 w 673"/>
                <a:gd name="T19" fmla="*/ 129 h 432"/>
                <a:gd name="T20" fmla="*/ 392 w 673"/>
                <a:gd name="T21" fmla="*/ 207 h 432"/>
                <a:gd name="T22" fmla="*/ 390 w 673"/>
                <a:gd name="T23" fmla="*/ 208 h 432"/>
                <a:gd name="T24" fmla="*/ 393 w 673"/>
                <a:gd name="T25" fmla="*/ 214 h 432"/>
                <a:gd name="T26" fmla="*/ 396 w 673"/>
                <a:gd name="T27" fmla="*/ 216 h 432"/>
                <a:gd name="T28" fmla="*/ 399 w 673"/>
                <a:gd name="T29" fmla="*/ 217 h 432"/>
                <a:gd name="T30" fmla="*/ 402 w 673"/>
                <a:gd name="T31" fmla="*/ 216 h 432"/>
                <a:gd name="T32" fmla="*/ 405 w 673"/>
                <a:gd name="T33" fmla="*/ 216 h 432"/>
                <a:gd name="T34" fmla="*/ 673 w 673"/>
                <a:gd name="T35" fmla="*/ 14 h 432"/>
                <a:gd name="T36" fmla="*/ 663 w 673"/>
                <a:gd name="T37" fmla="*/ 0 h 432"/>
                <a:gd name="T38" fmla="*/ 395 w 673"/>
                <a:gd name="T39" fmla="*/ 201 h 432"/>
                <a:gd name="T40" fmla="*/ 408 w 673"/>
                <a:gd name="T41" fmla="*/ 208 h 432"/>
                <a:gd name="T42" fmla="*/ 405 w 673"/>
                <a:gd name="T43" fmla="*/ 203 h 432"/>
                <a:gd name="T44" fmla="*/ 402 w 673"/>
                <a:gd name="T45" fmla="*/ 201 h 432"/>
                <a:gd name="T46" fmla="*/ 399 w 673"/>
                <a:gd name="T47" fmla="*/ 200 h 432"/>
                <a:gd name="T48" fmla="*/ 396 w 673"/>
                <a:gd name="T49" fmla="*/ 201 h 432"/>
                <a:gd name="T50" fmla="*/ 399 w 673"/>
                <a:gd name="T51" fmla="*/ 208 h 432"/>
                <a:gd name="T52" fmla="*/ 408 w 673"/>
                <a:gd name="T53" fmla="*/ 210 h 432"/>
                <a:gd name="T54" fmla="*/ 422 w 673"/>
                <a:gd name="T55" fmla="*/ 132 h 432"/>
                <a:gd name="T56" fmla="*/ 422 w 673"/>
                <a:gd name="T57" fmla="*/ 131 h 432"/>
                <a:gd name="T58" fmla="*/ 419 w 673"/>
                <a:gd name="T59" fmla="*/ 125 h 432"/>
                <a:gd name="T60" fmla="*/ 416 w 673"/>
                <a:gd name="T61" fmla="*/ 124 h 432"/>
                <a:gd name="T62" fmla="*/ 413 w 673"/>
                <a:gd name="T63" fmla="*/ 122 h 432"/>
                <a:gd name="T64" fmla="*/ 411 w 673"/>
                <a:gd name="T65" fmla="*/ 124 h 432"/>
                <a:gd name="T66" fmla="*/ 409 w 673"/>
                <a:gd name="T67" fmla="*/ 124 h 432"/>
                <a:gd name="T68" fmla="*/ 0 w 673"/>
                <a:gd name="T69" fmla="*/ 418 h 4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73"/>
                <a:gd name="T106" fmla="*/ 0 h 432"/>
                <a:gd name="T107" fmla="*/ 673 w 673"/>
                <a:gd name="T108" fmla="*/ 432 h 4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73" h="432">
                  <a:moveTo>
                    <a:pt x="0" y="418"/>
                  </a:moveTo>
                  <a:lnTo>
                    <a:pt x="10" y="432"/>
                  </a:lnTo>
                  <a:lnTo>
                    <a:pt x="419" y="138"/>
                  </a:lnTo>
                  <a:lnTo>
                    <a:pt x="413" y="131"/>
                  </a:lnTo>
                  <a:lnTo>
                    <a:pt x="405" y="131"/>
                  </a:lnTo>
                  <a:lnTo>
                    <a:pt x="408" y="137"/>
                  </a:lnTo>
                  <a:lnTo>
                    <a:pt x="411" y="138"/>
                  </a:lnTo>
                  <a:lnTo>
                    <a:pt x="413" y="139"/>
                  </a:lnTo>
                  <a:lnTo>
                    <a:pt x="416" y="138"/>
                  </a:lnTo>
                  <a:lnTo>
                    <a:pt x="406" y="129"/>
                  </a:lnTo>
                  <a:lnTo>
                    <a:pt x="392" y="207"/>
                  </a:lnTo>
                  <a:lnTo>
                    <a:pt x="390" y="208"/>
                  </a:lnTo>
                  <a:lnTo>
                    <a:pt x="393" y="214"/>
                  </a:lnTo>
                  <a:lnTo>
                    <a:pt x="396" y="216"/>
                  </a:lnTo>
                  <a:lnTo>
                    <a:pt x="399" y="217"/>
                  </a:lnTo>
                  <a:lnTo>
                    <a:pt x="402" y="216"/>
                  </a:lnTo>
                  <a:lnTo>
                    <a:pt x="405" y="216"/>
                  </a:lnTo>
                  <a:lnTo>
                    <a:pt x="673" y="14"/>
                  </a:lnTo>
                  <a:lnTo>
                    <a:pt x="663" y="0"/>
                  </a:lnTo>
                  <a:lnTo>
                    <a:pt x="395" y="201"/>
                  </a:lnTo>
                  <a:lnTo>
                    <a:pt x="408" y="208"/>
                  </a:lnTo>
                  <a:lnTo>
                    <a:pt x="405" y="203"/>
                  </a:lnTo>
                  <a:lnTo>
                    <a:pt x="402" y="201"/>
                  </a:lnTo>
                  <a:lnTo>
                    <a:pt x="399" y="200"/>
                  </a:lnTo>
                  <a:lnTo>
                    <a:pt x="396" y="201"/>
                  </a:lnTo>
                  <a:lnTo>
                    <a:pt x="399" y="208"/>
                  </a:lnTo>
                  <a:lnTo>
                    <a:pt x="408" y="210"/>
                  </a:lnTo>
                  <a:lnTo>
                    <a:pt x="422" y="132"/>
                  </a:lnTo>
                  <a:lnTo>
                    <a:pt x="422" y="131"/>
                  </a:lnTo>
                  <a:lnTo>
                    <a:pt x="419" y="125"/>
                  </a:lnTo>
                  <a:lnTo>
                    <a:pt x="416" y="124"/>
                  </a:lnTo>
                  <a:lnTo>
                    <a:pt x="413" y="122"/>
                  </a:lnTo>
                  <a:lnTo>
                    <a:pt x="411" y="124"/>
                  </a:lnTo>
                  <a:lnTo>
                    <a:pt x="409" y="124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3" name="Freeform 119"/>
            <p:cNvSpPr>
              <a:spLocks/>
            </p:cNvSpPr>
            <p:nvPr/>
          </p:nvSpPr>
          <p:spPr bwMode="auto">
            <a:xfrm>
              <a:off x="2218" y="1983"/>
              <a:ext cx="112" cy="96"/>
            </a:xfrm>
            <a:custGeom>
              <a:avLst/>
              <a:gdLst>
                <a:gd name="T0" fmla="*/ 43 w 112"/>
                <a:gd name="T1" fmla="*/ 96 h 96"/>
                <a:gd name="T2" fmla="*/ 112 w 112"/>
                <a:gd name="T3" fmla="*/ 0 h 96"/>
                <a:gd name="T4" fmla="*/ 0 w 112"/>
                <a:gd name="T5" fmla="*/ 39 h 96"/>
                <a:gd name="T6" fmla="*/ 43 w 112"/>
                <a:gd name="T7" fmla="*/ 96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2"/>
                <a:gd name="T13" fmla="*/ 0 h 96"/>
                <a:gd name="T14" fmla="*/ 112 w 112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" h="96">
                  <a:moveTo>
                    <a:pt x="43" y="96"/>
                  </a:moveTo>
                  <a:lnTo>
                    <a:pt x="112" y="0"/>
                  </a:lnTo>
                  <a:lnTo>
                    <a:pt x="0" y="39"/>
                  </a:lnTo>
                  <a:lnTo>
                    <a:pt x="43" y="96"/>
                  </a:lnTo>
                  <a:close/>
                </a:path>
              </a:pathLst>
            </a:cu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33" name="Rectangle 120"/>
          <p:cNvSpPr>
            <a:spLocks noChangeArrowheads="1"/>
          </p:cNvSpPr>
          <p:nvPr/>
        </p:nvSpPr>
        <p:spPr bwMode="auto">
          <a:xfrm>
            <a:off x="6002338" y="3962400"/>
            <a:ext cx="539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600" b="1">
              <a:solidFill>
                <a:srgbClr val="000000"/>
              </a:solidFill>
            </a:endParaRPr>
          </a:p>
        </p:txBody>
      </p:sp>
      <p:sp>
        <p:nvSpPr>
          <p:cNvPr id="27734" name="Rectangle 121"/>
          <p:cNvSpPr>
            <a:spLocks noChangeArrowheads="1"/>
          </p:cNvSpPr>
          <p:nvPr/>
        </p:nvSpPr>
        <p:spPr bwMode="auto">
          <a:xfrm>
            <a:off x="6051550" y="3676650"/>
            <a:ext cx="1604963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35" name="Rectangle 122"/>
          <p:cNvSpPr>
            <a:spLocks noChangeArrowheads="1"/>
          </p:cNvSpPr>
          <p:nvPr/>
        </p:nvSpPr>
        <p:spPr bwMode="auto">
          <a:xfrm>
            <a:off x="6034088" y="3676650"/>
            <a:ext cx="1604962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" name="Group 123"/>
          <p:cNvGrpSpPr>
            <a:grpSpLocks/>
          </p:cNvGrpSpPr>
          <p:nvPr/>
        </p:nvGrpSpPr>
        <p:grpSpPr bwMode="auto">
          <a:xfrm>
            <a:off x="2103438" y="4319588"/>
            <a:ext cx="111125" cy="825500"/>
            <a:chOff x="1325" y="2721"/>
            <a:chExt cx="70" cy="520"/>
          </a:xfrm>
        </p:grpSpPr>
        <p:sp>
          <p:nvSpPr>
            <p:cNvPr id="27749" name="Rectangle 124"/>
            <p:cNvSpPr>
              <a:spLocks noChangeArrowheads="1"/>
            </p:cNvSpPr>
            <p:nvPr/>
          </p:nvSpPr>
          <p:spPr bwMode="auto">
            <a:xfrm>
              <a:off x="1351" y="2828"/>
              <a:ext cx="17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0" name="Freeform 125"/>
            <p:cNvSpPr>
              <a:spLocks/>
            </p:cNvSpPr>
            <p:nvPr/>
          </p:nvSpPr>
          <p:spPr bwMode="auto">
            <a:xfrm>
              <a:off x="1325" y="2721"/>
              <a:ext cx="70" cy="111"/>
            </a:xfrm>
            <a:custGeom>
              <a:avLst/>
              <a:gdLst>
                <a:gd name="T0" fmla="*/ 70 w 70"/>
                <a:gd name="T1" fmla="*/ 111 h 111"/>
                <a:gd name="T2" fmla="*/ 34 w 70"/>
                <a:gd name="T3" fmla="*/ 0 h 111"/>
                <a:gd name="T4" fmla="*/ 0 w 70"/>
                <a:gd name="T5" fmla="*/ 111 h 111"/>
                <a:gd name="T6" fmla="*/ 70 w 70"/>
                <a:gd name="T7" fmla="*/ 111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1"/>
                <a:gd name="T14" fmla="*/ 70 w 70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1">
                  <a:moveTo>
                    <a:pt x="70" y="111"/>
                  </a:moveTo>
                  <a:lnTo>
                    <a:pt x="34" y="0"/>
                  </a:lnTo>
                  <a:lnTo>
                    <a:pt x="0" y="111"/>
                  </a:lnTo>
                  <a:lnTo>
                    <a:pt x="70" y="1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51" name="Freeform 126"/>
            <p:cNvSpPr>
              <a:spLocks/>
            </p:cNvSpPr>
            <p:nvPr/>
          </p:nvSpPr>
          <p:spPr bwMode="auto">
            <a:xfrm>
              <a:off x="1325" y="3129"/>
              <a:ext cx="70" cy="112"/>
            </a:xfrm>
            <a:custGeom>
              <a:avLst/>
              <a:gdLst>
                <a:gd name="T0" fmla="*/ 0 w 70"/>
                <a:gd name="T1" fmla="*/ 0 h 112"/>
                <a:gd name="T2" fmla="*/ 34 w 70"/>
                <a:gd name="T3" fmla="*/ 112 h 112"/>
                <a:gd name="T4" fmla="*/ 70 w 70"/>
                <a:gd name="T5" fmla="*/ 0 h 112"/>
                <a:gd name="T6" fmla="*/ 0 w 70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112"/>
                <a:gd name="T14" fmla="*/ 70 w 70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112">
                  <a:moveTo>
                    <a:pt x="0" y="0"/>
                  </a:moveTo>
                  <a:lnTo>
                    <a:pt x="34" y="112"/>
                  </a:lnTo>
                  <a:lnTo>
                    <a:pt x="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" name="Group 127"/>
          <p:cNvGrpSpPr>
            <a:grpSpLocks/>
          </p:cNvGrpSpPr>
          <p:nvPr/>
        </p:nvGrpSpPr>
        <p:grpSpPr bwMode="auto">
          <a:xfrm>
            <a:off x="2513013" y="4319588"/>
            <a:ext cx="112712" cy="825500"/>
            <a:chOff x="1583" y="2721"/>
            <a:chExt cx="71" cy="520"/>
          </a:xfrm>
        </p:grpSpPr>
        <p:sp>
          <p:nvSpPr>
            <p:cNvPr id="27746" name="Rectangle 128"/>
            <p:cNvSpPr>
              <a:spLocks noChangeArrowheads="1"/>
            </p:cNvSpPr>
            <p:nvPr/>
          </p:nvSpPr>
          <p:spPr bwMode="auto">
            <a:xfrm>
              <a:off x="1609" y="2828"/>
              <a:ext cx="18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47" name="Freeform 129"/>
            <p:cNvSpPr>
              <a:spLocks/>
            </p:cNvSpPr>
            <p:nvPr/>
          </p:nvSpPr>
          <p:spPr bwMode="auto">
            <a:xfrm>
              <a:off x="1583" y="2721"/>
              <a:ext cx="71" cy="111"/>
            </a:xfrm>
            <a:custGeom>
              <a:avLst/>
              <a:gdLst>
                <a:gd name="T0" fmla="*/ 71 w 71"/>
                <a:gd name="T1" fmla="*/ 111 h 111"/>
                <a:gd name="T2" fmla="*/ 35 w 71"/>
                <a:gd name="T3" fmla="*/ 0 h 111"/>
                <a:gd name="T4" fmla="*/ 0 w 71"/>
                <a:gd name="T5" fmla="*/ 111 h 111"/>
                <a:gd name="T6" fmla="*/ 71 w 71"/>
                <a:gd name="T7" fmla="*/ 111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1"/>
                <a:gd name="T14" fmla="*/ 71 w 71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1">
                  <a:moveTo>
                    <a:pt x="71" y="111"/>
                  </a:moveTo>
                  <a:lnTo>
                    <a:pt x="35" y="0"/>
                  </a:lnTo>
                  <a:lnTo>
                    <a:pt x="0" y="111"/>
                  </a:lnTo>
                  <a:lnTo>
                    <a:pt x="71" y="1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48" name="Freeform 130"/>
            <p:cNvSpPr>
              <a:spLocks/>
            </p:cNvSpPr>
            <p:nvPr/>
          </p:nvSpPr>
          <p:spPr bwMode="auto">
            <a:xfrm>
              <a:off x="1583" y="3129"/>
              <a:ext cx="71" cy="112"/>
            </a:xfrm>
            <a:custGeom>
              <a:avLst/>
              <a:gdLst>
                <a:gd name="T0" fmla="*/ 0 w 71"/>
                <a:gd name="T1" fmla="*/ 0 h 112"/>
                <a:gd name="T2" fmla="*/ 35 w 71"/>
                <a:gd name="T3" fmla="*/ 112 h 112"/>
                <a:gd name="T4" fmla="*/ 71 w 71"/>
                <a:gd name="T5" fmla="*/ 0 h 112"/>
                <a:gd name="T6" fmla="*/ 0 w 71"/>
                <a:gd name="T7" fmla="*/ 0 h 1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1"/>
                <a:gd name="T13" fmla="*/ 0 h 112"/>
                <a:gd name="T14" fmla="*/ 71 w 71"/>
                <a:gd name="T15" fmla="*/ 112 h 1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1" h="112">
                  <a:moveTo>
                    <a:pt x="0" y="0"/>
                  </a:moveTo>
                  <a:lnTo>
                    <a:pt x="35" y="112"/>
                  </a:lnTo>
                  <a:lnTo>
                    <a:pt x="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738" name="Rectangle 131"/>
          <p:cNvSpPr>
            <a:spLocks noChangeArrowheads="1"/>
          </p:cNvSpPr>
          <p:nvPr/>
        </p:nvSpPr>
        <p:spPr bwMode="auto">
          <a:xfrm>
            <a:off x="1746250" y="3119438"/>
            <a:ext cx="539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200">
                <a:solidFill>
                  <a:srgbClr val="000000"/>
                </a:solidFill>
              </a:rPr>
              <a:t>•</a:t>
            </a:r>
            <a:endParaRPr lang="en-US" sz="1400" b="1">
              <a:solidFill>
                <a:srgbClr val="000000"/>
              </a:solidFill>
            </a:endParaRPr>
          </a:p>
        </p:txBody>
      </p:sp>
      <p:sp>
        <p:nvSpPr>
          <p:cNvPr id="27739" name="Text Box 132"/>
          <p:cNvSpPr txBox="1">
            <a:spLocks noChangeArrowheads="1"/>
          </p:cNvSpPr>
          <p:nvPr/>
        </p:nvSpPr>
        <p:spPr bwMode="auto">
          <a:xfrm>
            <a:off x="2636838" y="2438400"/>
            <a:ext cx="1017587" cy="215900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Fermi Spacecraft</a:t>
            </a:r>
          </a:p>
        </p:txBody>
      </p:sp>
      <p:sp>
        <p:nvSpPr>
          <p:cNvPr id="27740" name="Text Box 133"/>
          <p:cNvSpPr txBox="1">
            <a:spLocks noChangeArrowheads="1"/>
          </p:cNvSpPr>
          <p:nvPr/>
        </p:nvSpPr>
        <p:spPr bwMode="auto">
          <a:xfrm>
            <a:off x="4575175" y="1752600"/>
            <a:ext cx="1239838" cy="33655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Large Area Telescope</a:t>
            </a:r>
          </a:p>
          <a:p>
            <a:pPr algn="ctr" eaLnBrk="0" hangingPunct="0"/>
            <a:r>
              <a:rPr lang="en-US" sz="800" b="1">
                <a:solidFill>
                  <a:schemeClr val="accent1"/>
                </a:solidFill>
              </a:rPr>
              <a:t>&amp; GBM</a:t>
            </a:r>
          </a:p>
        </p:txBody>
      </p:sp>
      <p:sp>
        <p:nvSpPr>
          <p:cNvPr id="27741" name="Text Box 134"/>
          <p:cNvSpPr txBox="1">
            <a:spLocks noChangeArrowheads="1"/>
          </p:cNvSpPr>
          <p:nvPr/>
        </p:nvSpPr>
        <p:spPr bwMode="auto">
          <a:xfrm>
            <a:off x="685800" y="1828800"/>
            <a:ext cx="398463" cy="2143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b="1">
                <a:solidFill>
                  <a:schemeClr val="bg1"/>
                </a:solidFill>
              </a:rPr>
              <a:t>GPS</a:t>
            </a:r>
          </a:p>
        </p:txBody>
      </p:sp>
      <p:sp>
        <p:nvSpPr>
          <p:cNvPr id="27742" name="Text Box 135"/>
          <p:cNvSpPr txBox="1">
            <a:spLocks noChangeArrowheads="1"/>
          </p:cNvSpPr>
          <p:nvPr/>
        </p:nvSpPr>
        <p:spPr bwMode="auto">
          <a:xfrm>
            <a:off x="2060575" y="304800"/>
            <a:ext cx="4784725" cy="5191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Fermi MISSION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>
                <a:effectLst/>
              </a:rPr>
              <a:t>Data Processing Flow at SLAC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1257300"/>
            <a:ext cx="5029200" cy="5027612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Downlink from Goddard Space Flight Center</a:t>
            </a:r>
          </a:p>
          <a:p>
            <a:pPr lvl="1"/>
            <a:r>
              <a:rPr lang="en-US" sz="1600" dirty="0" smtClean="0"/>
              <a:t>~8 downloads per day</a:t>
            </a:r>
          </a:p>
          <a:p>
            <a:pPr lvl="1"/>
            <a:r>
              <a:rPr lang="en-US" sz="1600" dirty="0" smtClean="0"/>
              <a:t>15 GB total daily</a:t>
            </a:r>
          </a:p>
          <a:p>
            <a:r>
              <a:rPr lang="en-US" sz="1600" dirty="0" smtClean="0"/>
              <a:t>Level 0 Processing</a:t>
            </a:r>
          </a:p>
          <a:p>
            <a:pPr lvl="1"/>
            <a:r>
              <a:rPr lang="en-US" sz="1600" dirty="0" smtClean="0"/>
              <a:t>Automatically launched as data arrives</a:t>
            </a:r>
          </a:p>
          <a:p>
            <a:pPr lvl="1"/>
            <a:r>
              <a:rPr lang="en-US" sz="1600" dirty="0" smtClean="0"/>
              <a:t>Decode &amp; repackage incoming data</a:t>
            </a:r>
          </a:p>
          <a:p>
            <a:pPr lvl="2"/>
            <a:r>
              <a:rPr lang="en-US" sz="1600" dirty="0"/>
              <a:t>S</a:t>
            </a:r>
            <a:r>
              <a:rPr lang="en-US" sz="1600" dirty="0" smtClean="0"/>
              <a:t>plit science data from telemetry data</a:t>
            </a:r>
          </a:p>
          <a:p>
            <a:r>
              <a:rPr lang="en-US" sz="1600" dirty="0" smtClean="0"/>
              <a:t>Level 1 Processing</a:t>
            </a:r>
          </a:p>
          <a:p>
            <a:pPr lvl="1"/>
            <a:r>
              <a:rPr lang="en-US" sz="1600" dirty="0" smtClean="0"/>
              <a:t>Full event reconstruction: 750 GB/day</a:t>
            </a:r>
          </a:p>
          <a:p>
            <a:pPr lvl="1"/>
            <a:r>
              <a:rPr lang="en-US" sz="1600" dirty="0" smtClean="0"/>
              <a:t>Data Quality Monitoring</a:t>
            </a:r>
          </a:p>
          <a:p>
            <a:pPr lvl="1"/>
            <a:r>
              <a:rPr lang="en-US" sz="1600" dirty="0" smtClean="0"/>
              <a:t>Transfer science summary files to </a:t>
            </a:r>
            <a:r>
              <a:rPr lang="en-US" sz="1600" dirty="0" smtClean="0"/>
              <a:t>Fermi Science </a:t>
            </a:r>
            <a:r>
              <a:rPr lang="en-US" sz="1600" dirty="0" smtClean="0"/>
              <a:t>Support Center -  200 MB/day</a:t>
            </a:r>
          </a:p>
          <a:p>
            <a:pPr lvl="2"/>
            <a:r>
              <a:rPr lang="en-US" sz="1600" dirty="0" smtClean="0"/>
              <a:t>Immediately available to the public</a:t>
            </a:r>
          </a:p>
          <a:p>
            <a:r>
              <a:rPr lang="en-US" sz="1600" dirty="0" smtClean="0"/>
              <a:t>ASP (Automated Science Processing)</a:t>
            </a:r>
          </a:p>
          <a:p>
            <a:pPr lvl="1"/>
            <a:r>
              <a:rPr lang="en-US" sz="1600" dirty="0" smtClean="0"/>
              <a:t>GRB and Flare detection</a:t>
            </a:r>
          </a:p>
          <a:p>
            <a:pPr lvl="1"/>
            <a:r>
              <a:rPr lang="en-US" sz="1600" dirty="0" smtClean="0"/>
              <a:t>Spectral analysis</a:t>
            </a:r>
          </a:p>
          <a:p>
            <a:r>
              <a:rPr lang="en-US" sz="1600" dirty="0" smtClean="0"/>
              <a:t>120,000 quantities </a:t>
            </a:r>
            <a:r>
              <a:rPr lang="en-US" sz="1600" dirty="0" smtClean="0"/>
              <a:t>continuously </a:t>
            </a:r>
            <a:r>
              <a:rPr lang="en-US" sz="1600" dirty="0" smtClean="0"/>
              <a:t>monitored</a:t>
            </a:r>
            <a:endParaRPr lang="en-US" sz="1600" dirty="0" smtClean="0"/>
          </a:p>
          <a:p>
            <a:pPr lvl="1"/>
            <a:r>
              <a:rPr lang="en-US" sz="1600" dirty="0" smtClean="0"/>
              <a:t>Mixture of Oracle, Root, Fits data</a:t>
            </a:r>
          </a:p>
        </p:txBody>
      </p:sp>
      <p:sp>
        <p:nvSpPr>
          <p:cNvPr id="4" name="Rectangle 3"/>
          <p:cNvSpPr/>
          <p:nvPr/>
        </p:nvSpPr>
        <p:spPr>
          <a:xfrm>
            <a:off x="7315200" y="1371600"/>
            <a:ext cx="14859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Level 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315200" y="3086100"/>
            <a:ext cx="14859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Level 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15200" y="4800600"/>
            <a:ext cx="14859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372100" y="2286000"/>
            <a:ext cx="16002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Trending Database</a:t>
            </a:r>
          </a:p>
          <a:p>
            <a:pPr algn="ctr"/>
            <a:r>
              <a:rPr lang="en-US" dirty="0" smtClean="0"/>
              <a:t>(Oracle)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372100" y="4000500"/>
            <a:ext cx="16002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Quality</a:t>
            </a:r>
          </a:p>
          <a:p>
            <a:pPr algn="ctr"/>
            <a:r>
              <a:rPr lang="en-US" dirty="0" smtClean="0"/>
              <a:t>(Root)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5372100" y="5600700"/>
            <a:ext cx="1600200" cy="9144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 Results</a:t>
            </a:r>
          </a:p>
          <a:p>
            <a:pPr algn="ctr"/>
            <a:r>
              <a:rPr lang="en-US" dirty="0" smtClean="0"/>
              <a:t>(Fits)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7886700" y="1028700"/>
            <a:ext cx="342900" cy="3429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7886700" y="2286000"/>
            <a:ext cx="342900" cy="8001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Down Arrow 16"/>
          <p:cNvSpPr/>
          <p:nvPr/>
        </p:nvSpPr>
        <p:spPr>
          <a:xfrm>
            <a:off x="7886700" y="4000500"/>
            <a:ext cx="342900" cy="8001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Bent-Up Arrow 18"/>
          <p:cNvSpPr/>
          <p:nvPr/>
        </p:nvSpPr>
        <p:spPr>
          <a:xfrm rot="16200000" flipH="1">
            <a:off x="6972300" y="2286000"/>
            <a:ext cx="571500" cy="571500"/>
          </a:xfrm>
          <a:prstGeom prst="bentUpArrow">
            <a:avLst>
              <a:gd name="adj1" fmla="val 25000"/>
              <a:gd name="adj2" fmla="val 24192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Bent-Up Arrow 19"/>
          <p:cNvSpPr/>
          <p:nvPr/>
        </p:nvSpPr>
        <p:spPr>
          <a:xfrm rot="16200000" flipH="1">
            <a:off x="6972300" y="4000500"/>
            <a:ext cx="571500" cy="571500"/>
          </a:xfrm>
          <a:prstGeom prst="bentUpArrow">
            <a:avLst>
              <a:gd name="adj1" fmla="val 25000"/>
              <a:gd name="adj2" fmla="val 24192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Bent-Up Arrow 20"/>
          <p:cNvSpPr/>
          <p:nvPr/>
        </p:nvSpPr>
        <p:spPr>
          <a:xfrm rot="16200000" flipH="1">
            <a:off x="6972300" y="5715000"/>
            <a:ext cx="571500" cy="571500"/>
          </a:xfrm>
          <a:prstGeom prst="bentUpArrow">
            <a:avLst>
              <a:gd name="adj1" fmla="val 25000"/>
              <a:gd name="adj2" fmla="val 24192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Bent-Up Arrow 21"/>
          <p:cNvSpPr/>
          <p:nvPr/>
        </p:nvSpPr>
        <p:spPr>
          <a:xfrm flipH="1">
            <a:off x="6743700" y="3200400"/>
            <a:ext cx="571500" cy="571500"/>
          </a:xfrm>
          <a:prstGeom prst="bentUpArrow">
            <a:avLst>
              <a:gd name="adj1" fmla="val 25000"/>
              <a:gd name="adj2" fmla="val 24192"/>
              <a:gd name="adj3" fmla="val 25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 Pipeline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5257800"/>
          </a:xfrm>
        </p:spPr>
        <p:txBody>
          <a:bodyPr/>
          <a:lstStyle/>
          <a:p>
            <a:r>
              <a:rPr lang="en-US" dirty="0" smtClean="0"/>
              <a:t>Allow completely automatic processing of Fermi data</a:t>
            </a:r>
          </a:p>
          <a:p>
            <a:pPr lvl="1"/>
            <a:r>
              <a:rPr lang="en-US" dirty="0" smtClean="0"/>
              <a:t>Reconstruction and initial analysis of incoming data</a:t>
            </a:r>
          </a:p>
          <a:p>
            <a:pPr lvl="2"/>
            <a:r>
              <a:rPr lang="en-US" dirty="0" smtClean="0"/>
              <a:t>Aim to completely process incoming data in 3 hours</a:t>
            </a:r>
          </a:p>
          <a:p>
            <a:pPr lvl="3"/>
            <a:r>
              <a:rPr lang="en-US" dirty="0" smtClean="0"/>
              <a:t>Requires massive parallelization (2000 jobs, 800 cores)</a:t>
            </a:r>
          </a:p>
          <a:p>
            <a:pPr lvl="3"/>
            <a:r>
              <a:rPr lang="en-US" dirty="0" smtClean="0"/>
              <a:t>Less than .01% of batch jobs require manual intervention</a:t>
            </a:r>
          </a:p>
          <a:p>
            <a:pPr lvl="1"/>
            <a:r>
              <a:rPr lang="en-US" dirty="0" smtClean="0"/>
              <a:t>Re-processing of data</a:t>
            </a:r>
          </a:p>
          <a:p>
            <a:pPr lvl="1"/>
            <a:r>
              <a:rPr lang="en-US" dirty="0" smtClean="0"/>
              <a:t>Monte-Carlo simulation of data</a:t>
            </a:r>
          </a:p>
          <a:p>
            <a:pPr lvl="2"/>
            <a:r>
              <a:rPr lang="en-US" dirty="0" smtClean="0"/>
              <a:t>Sufficient capacity to do MC simulations  and reprocessing without impacting data processing</a:t>
            </a:r>
          </a:p>
          <a:p>
            <a:r>
              <a:rPr lang="en-US" dirty="0" smtClean="0"/>
              <a:t>Full bookkeeping for maintaining provenance of data products</a:t>
            </a:r>
          </a:p>
          <a:p>
            <a:r>
              <a:rPr lang="en-US" dirty="0" smtClean="0"/>
              <a:t>Ability to roll back failed (or successful) jobs</a:t>
            </a:r>
          </a:p>
          <a:p>
            <a:pPr lvl="1"/>
            <a:r>
              <a:rPr lang="en-US" dirty="0" smtClean="0"/>
              <a:t>Including automatic resubmission of all downstream jobs</a:t>
            </a:r>
          </a:p>
          <a:p>
            <a:r>
              <a:rPr lang="en-US" dirty="0" smtClean="0"/>
              <a:t>Web interface to allow data processing to be monitored or controlled from anywhere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Anatomy of a </a:t>
            </a:r>
            <a:r>
              <a:rPr lang="en-US" dirty="0" smtClean="0"/>
              <a:t>Pipeline Task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82711" y="1600200"/>
            <a:ext cx="8861289" cy="4824412"/>
            <a:chOff x="130311" y="1147763"/>
            <a:chExt cx="8861289" cy="482441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7713" y="1147763"/>
              <a:ext cx="7648575" cy="187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38908" t="23468" r="11214" b="44002"/>
            <a:stretch>
              <a:fillRect/>
            </a:stretch>
          </p:blipFill>
          <p:spPr bwMode="auto">
            <a:xfrm>
              <a:off x="3629025" y="3505093"/>
              <a:ext cx="5362575" cy="225753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39118" t="20442" r="30874" b="41625"/>
            <a:stretch>
              <a:fillRect/>
            </a:stretch>
          </p:blipFill>
          <p:spPr bwMode="auto">
            <a:xfrm>
              <a:off x="130311" y="3296111"/>
              <a:ext cx="3279640" cy="267606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 bwMode="auto">
            <a:xfrm rot="16200000" flipH="1">
              <a:off x="1081087" y="2824162"/>
              <a:ext cx="704850" cy="200025"/>
            </a:xfrm>
            <a:prstGeom prst="straightConnector1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3581400" y="2667000"/>
              <a:ext cx="1695450" cy="819150"/>
            </a:xfrm>
            <a:prstGeom prst="straightConnector1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1143000" marR="0" lvl="2" indent="-228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smtClean="0">
                <a:solidFill>
                  <a:srgbClr val="0033CC"/>
                </a:solidFill>
                <a:latin typeface="+mn-lt"/>
              </a:rPr>
              <a:t>Tasks, Subtasks, Processes, Streams, s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pecified</a:t>
            </a:r>
            <a:r>
              <a:rPr kumimoji="0" lang="en-US" sz="1800" b="1" i="0" u="none" strike="noStrike" kern="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lt"/>
                <a:ea typeface="+mn-ea"/>
              </a:rPr>
              <a:t> in user written XML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Level 1 Processing Task Example</a:t>
            </a:r>
          </a:p>
        </p:txBody>
      </p:sp>
      <p:pic>
        <p:nvPicPr>
          <p:cNvPr id="63495" name="Picture 7" descr="L1Pro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3700" y="1028700"/>
            <a:ext cx="5815013" cy="5449888"/>
          </a:xfrm>
          <a:prstGeom prst="rect">
            <a:avLst/>
          </a:prstGeom>
          <a:noFill/>
        </p:spPr>
      </p:pic>
      <p:sp>
        <p:nvSpPr>
          <p:cNvPr id="63496" name="Line 8"/>
          <p:cNvSpPr>
            <a:spLocks noChangeShapeType="1"/>
          </p:cNvSpPr>
          <p:nvPr/>
        </p:nvSpPr>
        <p:spPr bwMode="auto">
          <a:xfrm flipV="1">
            <a:off x="1485900" y="2743200"/>
            <a:ext cx="1143000" cy="342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0" y="2971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Reconstruction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1257300" y="2171700"/>
            <a:ext cx="800100" cy="457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0" y="19431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Digitization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Pipeline Performance and Reliability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57800" y="4038600"/>
            <a:ext cx="381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4914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Elapsed time between data being recorded on satellite and arriving at SLAC </a:t>
            </a:r>
            <a:r>
              <a:rPr lang="en-US" dirty="0" smtClean="0"/>
              <a:t>(blue), </a:t>
            </a:r>
            <a:r>
              <a:rPr lang="en-US" dirty="0" smtClean="0"/>
              <a:t>and between arriving at SLAC and being totally processed </a:t>
            </a:r>
            <a:r>
              <a:rPr lang="en-US" dirty="0" smtClean="0"/>
              <a:t>(red), </a:t>
            </a:r>
            <a:r>
              <a:rPr lang="en-US" dirty="0" smtClean="0"/>
              <a:t>and total elapsed time (green). </a:t>
            </a:r>
            <a:r>
              <a:rPr lang="en-US" dirty="0" smtClean="0"/>
              <a:t>Almost all data </a:t>
            </a:r>
            <a:r>
              <a:rPr lang="en-US" dirty="0" smtClean="0"/>
              <a:t>is fully processed &lt;24 hours after being </a:t>
            </a:r>
            <a:r>
              <a:rPr lang="en-US" dirty="0" smtClean="0"/>
              <a:t>recorded.</a:t>
            </a:r>
            <a:endParaRPr lang="en-US" dirty="0"/>
          </a:p>
        </p:txBody>
      </p:sp>
      <p:sp>
        <p:nvSpPr>
          <p:cNvPr id="17410" name="AutoShape 2" descr="http://glast-ground.slac.stanford.edu/Pipeline-II/aida_plot.jsp?name=plot-1&amp;width=1000&amp;height=400&amp;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AutoShape 4" descr="http://glast-ground.slac.stanford.edu/Pipeline-II/aida_plot.jsp?name=plot-1&amp;width=1000&amp;height=400&amp;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AutoShape 6" descr="http://glast-ground.slac.stanford.edu/Pipeline-II/aida_plot.jsp?name=plot-1&amp;width=1000&amp;height=400&amp;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78867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3" cstate="print"/>
          <a:srcRect r="50400"/>
          <a:stretch>
            <a:fillRect/>
          </a:stretch>
        </p:blipFill>
        <p:spPr bwMode="auto">
          <a:xfrm>
            <a:off x="5029200" y="3543300"/>
            <a:ext cx="374833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001000" y="3200400"/>
            <a:ext cx="45720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x10</a:t>
            </a:r>
            <a:r>
              <a:rPr lang="en-US" sz="1000" baseline="30000" dirty="0" smtClean="0"/>
              <a:t>8</a:t>
            </a:r>
            <a:endParaRPr lang="en-US" sz="1000" baseline="30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AS Day 1">
  <a:themeElements>
    <a:clrScheme name="SAS Day 1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SAS Day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S Day 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S Day 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S Day 1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6386</TotalTime>
  <Words>1851</Words>
  <Application>Microsoft Office PowerPoint</Application>
  <PresentationFormat>On-screen Show (4:3)</PresentationFormat>
  <Paragraphs>425</Paragraphs>
  <Slides>39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SAS Day 1</vt:lpstr>
      <vt:lpstr>Fermi Gamma-Ray Space Telescope Processing Pipeline and Data Catalog and Online Monitoring</vt:lpstr>
      <vt:lpstr>Overview</vt:lpstr>
      <vt:lpstr>Launched 11 June 2008 – LAT activated 25 June</vt:lpstr>
      <vt:lpstr>Slide 4</vt:lpstr>
      <vt:lpstr>Data Processing Flow at SLAC</vt:lpstr>
      <vt:lpstr>Data Processing Pipeline</vt:lpstr>
      <vt:lpstr>Anatomy of a Pipeline Task</vt:lpstr>
      <vt:lpstr>Level 1 Processing Task Example</vt:lpstr>
      <vt:lpstr>Pipeline Performance and Reliability</vt:lpstr>
      <vt:lpstr>ISOC Control Room</vt:lpstr>
      <vt:lpstr>Monitoring Data Processing</vt:lpstr>
      <vt:lpstr>Processing Pipeline Web Interface</vt:lpstr>
      <vt:lpstr>Front End: Activity Plots</vt:lpstr>
      <vt:lpstr>Telemetry Trending</vt:lpstr>
      <vt:lpstr>Automated Alarms</vt:lpstr>
      <vt:lpstr>Data Access</vt:lpstr>
      <vt:lpstr>Data Catalog Web Interface</vt:lpstr>
      <vt:lpstr>“Astro” Server Web Interface</vt:lpstr>
      <vt:lpstr>Implementation</vt:lpstr>
      <vt:lpstr>Pipeline and Data Catalog Implementation</vt:lpstr>
      <vt:lpstr>“Astro” Server Implementation</vt:lpstr>
      <vt:lpstr>Conclusions</vt:lpstr>
      <vt:lpstr>Extra Slides</vt:lpstr>
      <vt:lpstr>Pipeline Implementation</vt:lpstr>
      <vt:lpstr>Technologies Used</vt:lpstr>
      <vt:lpstr>Data Catalog design goals</vt:lpstr>
      <vt:lpstr>Processing Pipeline Web Interface</vt:lpstr>
      <vt:lpstr>Data Quality Monitoring</vt:lpstr>
      <vt:lpstr>Telemetry Trending</vt:lpstr>
      <vt:lpstr>Data Quality Monitoring</vt:lpstr>
      <vt:lpstr>Automated Science Processing</vt:lpstr>
      <vt:lpstr>Data Catalog Web Interface</vt:lpstr>
      <vt:lpstr>Acknowledgments</vt:lpstr>
      <vt:lpstr>Front End: Line-mode Clients</vt:lpstr>
      <vt:lpstr>Front End: Web Interfaces</vt:lpstr>
      <vt:lpstr>Front End: Task Summary Display</vt:lpstr>
      <vt:lpstr>Front End: Process Detail Plots</vt:lpstr>
      <vt:lpstr>Front End: Job Detail Display</vt:lpstr>
      <vt:lpstr>Middle Tier: Threading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Flath</dc:creator>
  <cp:lastModifiedBy>Tony Johnson</cp:lastModifiedBy>
  <cp:revision>110</cp:revision>
  <dcterms:created xsi:type="dcterms:W3CDTF">2008-10-20T19:12:27Z</dcterms:created>
  <dcterms:modified xsi:type="dcterms:W3CDTF">2011-05-17T09:57:08Z</dcterms:modified>
</cp:coreProperties>
</file>